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7"/>
  </p:notesMasterIdLst>
  <p:sldIdLst>
    <p:sldId id="256" r:id="rId5"/>
    <p:sldId id="258" r:id="rId6"/>
    <p:sldId id="259" r:id="rId7"/>
    <p:sldId id="262" r:id="rId8"/>
    <p:sldId id="266" r:id="rId9"/>
    <p:sldId id="269" r:id="rId10"/>
    <p:sldId id="265" r:id="rId11"/>
    <p:sldId id="264" r:id="rId12"/>
    <p:sldId id="271" r:id="rId13"/>
    <p:sldId id="272" r:id="rId14"/>
    <p:sldId id="273" r:id="rId15"/>
    <p:sldId id="275" r:id="rId16"/>
    <p:sldId id="274" r:id="rId17"/>
    <p:sldId id="277" r:id="rId18"/>
    <p:sldId id="278" r:id="rId19"/>
    <p:sldId id="279" r:id="rId20"/>
    <p:sldId id="282" r:id="rId21"/>
    <p:sldId id="285" r:id="rId22"/>
    <p:sldId id="289" r:id="rId23"/>
    <p:sldId id="291" r:id="rId24"/>
    <p:sldId id="290" r:id="rId25"/>
    <p:sldId id="288" r:id="rId26"/>
  </p:sldIdLst>
  <p:sldSz cx="12192000"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7576" autoAdjust="0"/>
  </p:normalViewPr>
  <p:slideViewPr>
    <p:cSldViewPr snapToGrid="0">
      <p:cViewPr varScale="1">
        <p:scale>
          <a:sx n="96" d="100"/>
          <a:sy n="96" d="100"/>
        </p:scale>
        <p:origin x="4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39DFC-2AC5-43C6-82AF-3D6F6329B2D6}"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69122-3F38-4A4B-8A00-116FAAA82747}" type="slidenum">
              <a:rPr lang="en-US" smtClean="0"/>
              <a:t>‹#›</a:t>
            </a:fld>
            <a:endParaRPr lang="en-US"/>
          </a:p>
        </p:txBody>
      </p:sp>
    </p:spTree>
    <p:extLst>
      <p:ext uri="{BB962C8B-B14F-4D97-AF65-F5344CB8AC3E}">
        <p14:creationId xmlns:p14="http://schemas.microsoft.com/office/powerpoint/2010/main" val="2204400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https://www.google.com/url?sa=i&amp;source=images&amp;cd=&amp;ved=2ahUKEwjDkoL-hqLkAhUnhuAKHfrSCOQQjRx6BAgBEAQ&amp;url=https%3A%2F%2Fwww.inferentialthinking.com%2Fchapters%2F15%2F3%2FMethod_of_Least_Squares.html&amp;psig=AOvVaw0Pf9GJhTtvvahxnve_sOhK&amp;ust=1566960436066556</a:t>
            </a:r>
          </a:p>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3</a:t>
            </a:fld>
            <a:endParaRPr lang="en-US"/>
          </a:p>
        </p:txBody>
      </p:sp>
    </p:spTree>
    <p:extLst>
      <p:ext uri="{BB962C8B-B14F-4D97-AF65-F5344CB8AC3E}">
        <p14:creationId xmlns:p14="http://schemas.microsoft.com/office/powerpoint/2010/main" val="272593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12</a:t>
            </a:fld>
            <a:endParaRPr lang="en-US"/>
          </a:p>
        </p:txBody>
      </p:sp>
    </p:spTree>
    <p:extLst>
      <p:ext uri="{BB962C8B-B14F-4D97-AF65-F5344CB8AC3E}">
        <p14:creationId xmlns:p14="http://schemas.microsoft.com/office/powerpoint/2010/main" val="3106938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13</a:t>
            </a:fld>
            <a:endParaRPr lang="en-US"/>
          </a:p>
        </p:txBody>
      </p:sp>
    </p:spTree>
    <p:extLst>
      <p:ext uri="{BB962C8B-B14F-4D97-AF65-F5344CB8AC3E}">
        <p14:creationId xmlns:p14="http://schemas.microsoft.com/office/powerpoint/2010/main" val="1172215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14</a:t>
            </a:fld>
            <a:endParaRPr lang="en-US"/>
          </a:p>
        </p:txBody>
      </p:sp>
    </p:spTree>
    <p:extLst>
      <p:ext uri="{BB962C8B-B14F-4D97-AF65-F5344CB8AC3E}">
        <p14:creationId xmlns:p14="http://schemas.microsoft.com/office/powerpoint/2010/main" val="1166375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15</a:t>
            </a:fld>
            <a:endParaRPr lang="en-US"/>
          </a:p>
        </p:txBody>
      </p:sp>
    </p:spTree>
    <p:extLst>
      <p:ext uri="{BB962C8B-B14F-4D97-AF65-F5344CB8AC3E}">
        <p14:creationId xmlns:p14="http://schemas.microsoft.com/office/powerpoint/2010/main" val="298357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16</a:t>
            </a:fld>
            <a:endParaRPr lang="en-US"/>
          </a:p>
        </p:txBody>
      </p:sp>
    </p:spTree>
    <p:extLst>
      <p:ext uri="{BB962C8B-B14F-4D97-AF65-F5344CB8AC3E}">
        <p14:creationId xmlns:p14="http://schemas.microsoft.com/office/powerpoint/2010/main" val="138400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17</a:t>
            </a:fld>
            <a:endParaRPr lang="en-US"/>
          </a:p>
        </p:txBody>
      </p:sp>
    </p:spTree>
    <p:extLst>
      <p:ext uri="{BB962C8B-B14F-4D97-AF65-F5344CB8AC3E}">
        <p14:creationId xmlns:p14="http://schemas.microsoft.com/office/powerpoint/2010/main" val="450974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cad=rja&amp;uact=8&amp;ved=2ahUKEwjOlrDux6LkAhUoheAKHa5WBl4QjRx6BAgBEAQ&amp;url=https%3A%2F%2Fwww.quora.com%2FWhat-is-the-interpretation-and-intuitive-explanation-of-Gini-impurity-in-decision-trees&amp;psig=AOvVaw33vitgL0q04a9RsBl8gYrI&amp;ust=1566978442200251</a:t>
            </a:r>
          </a:p>
        </p:txBody>
      </p:sp>
      <p:sp>
        <p:nvSpPr>
          <p:cNvPr id="4" name="Slide Number Placeholder 3"/>
          <p:cNvSpPr>
            <a:spLocks noGrp="1"/>
          </p:cNvSpPr>
          <p:nvPr>
            <p:ph type="sldNum" sz="quarter" idx="5"/>
          </p:nvPr>
        </p:nvSpPr>
        <p:spPr/>
        <p:txBody>
          <a:bodyPr/>
          <a:lstStyle/>
          <a:p>
            <a:fld id="{D2169122-3F38-4A4B-8A00-116FAAA82747}" type="slidenum">
              <a:rPr lang="en-US" smtClean="0"/>
              <a:t>18</a:t>
            </a:fld>
            <a:endParaRPr lang="en-US"/>
          </a:p>
        </p:txBody>
      </p:sp>
    </p:spTree>
    <p:extLst>
      <p:ext uri="{BB962C8B-B14F-4D97-AF65-F5344CB8AC3E}">
        <p14:creationId xmlns:p14="http://schemas.microsoft.com/office/powerpoint/2010/main" val="2527487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cad=rja&amp;uact=8&amp;ved=2ahUKEwjOlrDux6LkAhUoheAKHa5WBl4QjRx6BAgBEAQ&amp;url=https%3A%2F%2Fwww.quora.com%2FWhat-is-the-interpretation-and-intuitive-explanation-of-Gini-impurity-in-decision-trees&amp;psig=AOvVaw33vitgL0q04a9RsBl8gYrI&amp;ust=1566978442200251</a:t>
            </a:r>
          </a:p>
        </p:txBody>
      </p:sp>
      <p:sp>
        <p:nvSpPr>
          <p:cNvPr id="4" name="Slide Number Placeholder 3"/>
          <p:cNvSpPr>
            <a:spLocks noGrp="1"/>
          </p:cNvSpPr>
          <p:nvPr>
            <p:ph type="sldNum" sz="quarter" idx="5"/>
          </p:nvPr>
        </p:nvSpPr>
        <p:spPr/>
        <p:txBody>
          <a:bodyPr/>
          <a:lstStyle/>
          <a:p>
            <a:fld id="{D2169122-3F38-4A4B-8A00-116FAAA82747}" type="slidenum">
              <a:rPr lang="en-US" smtClean="0"/>
              <a:t>19</a:t>
            </a:fld>
            <a:endParaRPr lang="en-US"/>
          </a:p>
        </p:txBody>
      </p:sp>
    </p:spTree>
    <p:extLst>
      <p:ext uri="{BB962C8B-B14F-4D97-AF65-F5344CB8AC3E}">
        <p14:creationId xmlns:p14="http://schemas.microsoft.com/office/powerpoint/2010/main" val="164438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cad=rja&amp;uact=8&amp;ved=2ahUKEwjOlrDux6LkAhUoheAKHa5WBl4QjRx6BAgBEAQ&amp;url=https%3A%2F%2Fwww.quora.com%2FWhat-is-the-interpretation-and-intuitive-explanation-of-Gini-impurity-in-decision-trees&amp;psig=AOvVaw33vitgL0q04a9RsBl8gYrI&amp;ust=1566978442200251</a:t>
            </a:r>
          </a:p>
        </p:txBody>
      </p:sp>
      <p:sp>
        <p:nvSpPr>
          <p:cNvPr id="4" name="Slide Number Placeholder 3"/>
          <p:cNvSpPr>
            <a:spLocks noGrp="1"/>
          </p:cNvSpPr>
          <p:nvPr>
            <p:ph type="sldNum" sz="quarter" idx="5"/>
          </p:nvPr>
        </p:nvSpPr>
        <p:spPr/>
        <p:txBody>
          <a:bodyPr/>
          <a:lstStyle/>
          <a:p>
            <a:fld id="{D2169122-3F38-4A4B-8A00-116FAAA82747}" type="slidenum">
              <a:rPr lang="en-US" smtClean="0"/>
              <a:t>21</a:t>
            </a:fld>
            <a:endParaRPr lang="en-US"/>
          </a:p>
        </p:txBody>
      </p:sp>
    </p:spTree>
    <p:extLst>
      <p:ext uri="{BB962C8B-B14F-4D97-AF65-F5344CB8AC3E}">
        <p14:creationId xmlns:p14="http://schemas.microsoft.com/office/powerpoint/2010/main" val="340067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https://www.google.com/url?sa=i&amp;source=images&amp;cd=&amp;ved=2ahUKEwirrL3FiKLkAhVpiOAKHad9AuUQjRx6BAgBEAQ&amp;url=https%3A%2F%2Fwww.myaccountingcourse.com%2Ffinancial-ratios%2Fr-squared&amp;psig=AOvVaw3vt7FL8o8oiaWskSIyxSrL&amp;ust=1566961370780832</a:t>
            </a:r>
          </a:p>
        </p:txBody>
      </p:sp>
      <p:sp>
        <p:nvSpPr>
          <p:cNvPr id="4" name="Slide Number Placeholder 3"/>
          <p:cNvSpPr>
            <a:spLocks noGrp="1"/>
          </p:cNvSpPr>
          <p:nvPr>
            <p:ph type="sldNum" sz="quarter" idx="5"/>
          </p:nvPr>
        </p:nvSpPr>
        <p:spPr/>
        <p:txBody>
          <a:bodyPr/>
          <a:lstStyle/>
          <a:p>
            <a:fld id="{D2169122-3F38-4A4B-8A00-116FAAA82747}" type="slidenum">
              <a:rPr lang="en-US" smtClean="0"/>
              <a:t>4</a:t>
            </a:fld>
            <a:endParaRPr lang="en-US"/>
          </a:p>
        </p:txBody>
      </p:sp>
    </p:spTree>
    <p:extLst>
      <p:ext uri="{BB962C8B-B14F-4D97-AF65-F5344CB8AC3E}">
        <p14:creationId xmlns:p14="http://schemas.microsoft.com/office/powerpoint/2010/main" val="189132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dirty="0" err="1"/>
              <a:t>feat.engineering</a:t>
            </a:r>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5</a:t>
            </a:fld>
            <a:endParaRPr lang="en-US"/>
          </a:p>
        </p:txBody>
      </p:sp>
    </p:spTree>
    <p:extLst>
      <p:ext uri="{BB962C8B-B14F-4D97-AF65-F5344CB8AC3E}">
        <p14:creationId xmlns:p14="http://schemas.microsoft.com/office/powerpoint/2010/main" val="289292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dirty="0" err="1"/>
              <a:t>feat.engineering</a:t>
            </a:r>
            <a:endParaRPr lang="en-US" dirty="0"/>
          </a:p>
          <a:p>
            <a:endParaRPr lang="en-US" dirty="0"/>
          </a:p>
          <a:p>
            <a:endParaRPr lang="en-US" dirty="0"/>
          </a:p>
          <a:p>
            <a:r>
              <a:rPr lang="en-US" sz="1200" b="0" i="0" kern="1200" dirty="0">
                <a:solidFill>
                  <a:schemeClr val="tx1"/>
                </a:solidFill>
                <a:effectLst/>
                <a:latin typeface="+mn-lt"/>
                <a:ea typeface="+mn-ea"/>
                <a:cs typeface="+mn-cs"/>
              </a:rPr>
              <a:t> (CCC). This metric provides a measure of correlation relative to the line of agreement and is defined as the product of the usual correlation coefficient and a measure of bias from the line of agreement. The bias coefficient ranges from 0 to 1, where a value of 1 indicates that the data falls on the line of agreement. The further the data deviates from the line of agreement, the smaller the bias coefficient. Therefore, the CCC can be thought of as penalized version of the correlation coefficient. The penalty will apply if the data exhibits poor correlation between the observed and predicted values or if the relationship between the observed and predicted values is far from the line of agreement.</a:t>
            </a:r>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6</a:t>
            </a:fld>
            <a:endParaRPr lang="en-US"/>
          </a:p>
        </p:txBody>
      </p:sp>
    </p:spTree>
    <p:extLst>
      <p:ext uri="{BB962C8B-B14F-4D97-AF65-F5344CB8AC3E}">
        <p14:creationId xmlns:p14="http://schemas.microsoft.com/office/powerpoint/2010/main" val="1923411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ved=2ahUKEwjan-HpiaLkAhWImeAKHVmuC2sQjRx6BAgBEAQ&amp;url=https%3A%2F%2Fsocratic.org%2Fquestions%2Fis-a-model-with-a-high-r-squared-value-always-better-than-one-with-a-low-r-squar&amp;psig=AOvVaw3vt7FL8o8oiaWskSIyxSrL&amp;ust=1566961370780832</a:t>
            </a:r>
          </a:p>
          <a:p>
            <a:endParaRPr lang="en-US" dirty="0"/>
          </a:p>
          <a:p>
            <a:r>
              <a:rPr lang="en-US" dirty="0"/>
              <a:t>Around 0.67</a:t>
            </a:r>
          </a:p>
        </p:txBody>
      </p:sp>
      <p:sp>
        <p:nvSpPr>
          <p:cNvPr id="4" name="Slide Number Placeholder 3"/>
          <p:cNvSpPr>
            <a:spLocks noGrp="1"/>
          </p:cNvSpPr>
          <p:nvPr>
            <p:ph type="sldNum" sz="quarter" idx="5"/>
          </p:nvPr>
        </p:nvSpPr>
        <p:spPr/>
        <p:txBody>
          <a:bodyPr/>
          <a:lstStyle/>
          <a:p>
            <a:fld id="{D2169122-3F38-4A4B-8A00-116FAAA82747}" type="slidenum">
              <a:rPr lang="en-US" smtClean="0"/>
              <a:t>7</a:t>
            </a:fld>
            <a:endParaRPr lang="en-US"/>
          </a:p>
        </p:txBody>
      </p:sp>
    </p:spTree>
    <p:extLst>
      <p:ext uri="{BB962C8B-B14F-4D97-AF65-F5344CB8AC3E}">
        <p14:creationId xmlns:p14="http://schemas.microsoft.com/office/powerpoint/2010/main" val="345728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https://www.google.com/url?sa=i&amp;source=images&amp;cd=&amp;cad=rja&amp;uact=8&amp;ved=2ahUKEwjPr_bSi6LkAhVrUt8KHSyoC-EQjRx6BAgBEAQ&amp;url=https%3A%2F%2Frweekly.org%2F2017-19.html&amp;psig=AOvVaw1pjPRpgC6KOT2HpJMh_c-P&amp;ust=1566962184508693</a:t>
            </a:r>
          </a:p>
        </p:txBody>
      </p:sp>
      <p:sp>
        <p:nvSpPr>
          <p:cNvPr id="4" name="Slide Number Placeholder 3"/>
          <p:cNvSpPr>
            <a:spLocks noGrp="1"/>
          </p:cNvSpPr>
          <p:nvPr>
            <p:ph type="sldNum" sz="quarter" idx="5"/>
          </p:nvPr>
        </p:nvSpPr>
        <p:spPr/>
        <p:txBody>
          <a:bodyPr/>
          <a:lstStyle/>
          <a:p>
            <a:fld id="{D2169122-3F38-4A4B-8A00-116FAAA82747}" type="slidenum">
              <a:rPr lang="en-US" smtClean="0"/>
              <a:t>8</a:t>
            </a:fld>
            <a:endParaRPr lang="en-US"/>
          </a:p>
        </p:txBody>
      </p:sp>
    </p:spTree>
    <p:extLst>
      <p:ext uri="{BB962C8B-B14F-4D97-AF65-F5344CB8AC3E}">
        <p14:creationId xmlns:p14="http://schemas.microsoft.com/office/powerpoint/2010/main" val="231322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only care about rank order – then we don’t care about this skewness so much – but if we actually want to predict the value we do care…</a:t>
            </a:r>
          </a:p>
        </p:txBody>
      </p:sp>
      <p:sp>
        <p:nvSpPr>
          <p:cNvPr id="4" name="Slide Number Placeholder 3"/>
          <p:cNvSpPr>
            <a:spLocks noGrp="1"/>
          </p:cNvSpPr>
          <p:nvPr>
            <p:ph type="sldNum" sz="quarter" idx="5"/>
          </p:nvPr>
        </p:nvSpPr>
        <p:spPr/>
        <p:txBody>
          <a:bodyPr/>
          <a:lstStyle/>
          <a:p>
            <a:fld id="{D2169122-3F38-4A4B-8A00-116FAAA82747}" type="slidenum">
              <a:rPr lang="en-US" smtClean="0"/>
              <a:t>9</a:t>
            </a:fld>
            <a:endParaRPr lang="en-US"/>
          </a:p>
        </p:txBody>
      </p:sp>
    </p:spTree>
    <p:extLst>
      <p:ext uri="{BB962C8B-B14F-4D97-AF65-F5344CB8AC3E}">
        <p14:creationId xmlns:p14="http://schemas.microsoft.com/office/powerpoint/2010/main" val="95740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10</a:t>
            </a:fld>
            <a:endParaRPr lang="en-US"/>
          </a:p>
        </p:txBody>
      </p:sp>
    </p:spTree>
    <p:extLst>
      <p:ext uri="{BB962C8B-B14F-4D97-AF65-F5344CB8AC3E}">
        <p14:creationId xmlns:p14="http://schemas.microsoft.com/office/powerpoint/2010/main" val="119398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11</a:t>
            </a:fld>
            <a:endParaRPr lang="en-US"/>
          </a:p>
        </p:txBody>
      </p:sp>
    </p:spTree>
    <p:extLst>
      <p:ext uri="{BB962C8B-B14F-4D97-AF65-F5344CB8AC3E}">
        <p14:creationId xmlns:p14="http://schemas.microsoft.com/office/powerpoint/2010/main" val="79515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CBD1-2216-4784-A900-FCF3A4B66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C29F93-F662-4CC2-B6DD-43E642FE6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4BDDD2-E539-4CEE-858F-F66E3D440C4C}"/>
              </a:ext>
            </a:extLst>
          </p:cNvPr>
          <p:cNvSpPr>
            <a:spLocks noGrp="1"/>
          </p:cNvSpPr>
          <p:nvPr>
            <p:ph type="dt" sz="half" idx="10"/>
          </p:nvPr>
        </p:nvSpPr>
        <p:spPr/>
        <p:txBody>
          <a:bodyPr/>
          <a:lstStyle/>
          <a:p>
            <a:fld id="{6ABCA81B-8443-41C7-8F9E-D0AA7B309506}" type="datetimeFigureOut">
              <a:rPr lang="en-US" smtClean="0"/>
              <a:t>9/29/2020</a:t>
            </a:fld>
            <a:endParaRPr lang="en-US"/>
          </a:p>
        </p:txBody>
      </p:sp>
      <p:sp>
        <p:nvSpPr>
          <p:cNvPr id="5" name="Footer Placeholder 4">
            <a:extLst>
              <a:ext uri="{FF2B5EF4-FFF2-40B4-BE49-F238E27FC236}">
                <a16:creationId xmlns:a16="http://schemas.microsoft.com/office/drawing/2014/main" id="{C16C0B3B-689B-4E8C-8930-AF23112A4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13536-6985-47C4-9268-7E51517F6620}"/>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13424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FE0-26BA-4A8E-8A63-DFAFC8B148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E71264-2273-4EBB-844B-A81EFFD9C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3512-7CAE-418A-918B-8D3DE562B766}"/>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BA7D09DF-EB08-4FAF-BB60-330418CAD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1A02F-9792-4E3A-9874-1EFDB3E8F4E1}"/>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39242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D1A42-F421-46E5-ADC9-586F208CB4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6D252-59FD-454B-9C13-E8F008A94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BBF97-8D3E-4873-90FF-7570F7478652}"/>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ED23EFA7-92D9-4381-83D6-091B4DF56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B383B-F1D0-4013-9074-7FB03F03206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29020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Vertical">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2390" y="2586361"/>
            <a:ext cx="9045772" cy="1470025"/>
          </a:xfrm>
        </p:spPr>
        <p:txBody>
          <a:bodyPr wrap="square" lIns="91521" tIns="45761" rIns="91440" bIns="45761">
            <a:noAutofit/>
          </a:bodyPr>
          <a:lstStyle>
            <a:lvl1pPr algn="l">
              <a:lnSpc>
                <a:spcPct val="95000"/>
              </a:lnSpc>
              <a:defRPr sz="4400" b="0">
                <a:solidFill>
                  <a:schemeClr val="tx1"/>
                </a:solidFill>
              </a:defRPr>
            </a:lvl1pPr>
          </a:lstStyle>
          <a:p>
            <a:r>
              <a:rPr lang="en-US"/>
              <a:t>Click to edit Master title style</a:t>
            </a:r>
            <a:endParaRPr lang="en-US" dirty="0"/>
          </a:p>
        </p:txBody>
      </p:sp>
      <p:sp>
        <p:nvSpPr>
          <p:cNvPr id="25" name="Text Placeholder 24"/>
          <p:cNvSpPr>
            <a:spLocks noGrp="1"/>
          </p:cNvSpPr>
          <p:nvPr>
            <p:ph type="body" sz="quarter" idx="10"/>
          </p:nvPr>
        </p:nvSpPr>
        <p:spPr bwMode="gray">
          <a:xfrm>
            <a:off x="1572390" y="4083426"/>
            <a:ext cx="9045772" cy="2009781"/>
          </a:xfrm>
        </p:spPr>
        <p:txBody>
          <a:bodyPr wrap="square" lIns="91521" tIns="45761" rIns="91440" bIns="45761">
            <a:noAutofit/>
          </a:bodyPr>
          <a:lstStyle>
            <a:lvl1pPr marL="0" indent="0">
              <a:lnSpc>
                <a:spcPct val="85000"/>
              </a:lnSpc>
              <a:spcAft>
                <a:spcPts val="1601"/>
              </a:spcAft>
              <a:buFont typeface="Arial" panose="020B0604020202020204" pitchFamily="34" charset="0"/>
              <a:buChar char="​"/>
              <a:defRPr sz="2600" b="0">
                <a:solidFill>
                  <a:schemeClr val="bg1"/>
                </a:solidFill>
              </a:defRPr>
            </a:lvl1pPr>
            <a:lvl2pPr marL="0" indent="0">
              <a:lnSpc>
                <a:spcPct val="85000"/>
              </a:lnSpc>
              <a:spcBef>
                <a:spcPts val="4400"/>
              </a:spcBef>
              <a:buFont typeface="Arial" panose="020B0604020202020204" pitchFamily="34" charset="0"/>
              <a:buChar char="​"/>
              <a:defRPr sz="1800" b="0">
                <a:solidFill>
                  <a:schemeClr val="bg1"/>
                </a:solidFill>
              </a:defRPr>
            </a:lvl2pPr>
            <a:lvl3pPr marL="0" indent="0">
              <a:lnSpc>
                <a:spcPct val="85000"/>
              </a:lnSpc>
              <a:buFont typeface="Arial" panose="020B0604020202020204" pitchFamily="34" charset="0"/>
              <a:buChar char="​"/>
              <a:defRPr sz="1800" b="0">
                <a:solidFill>
                  <a:schemeClr val="bg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endParaRPr lang="en-US"/>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4170666420"/>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4" name="Title 3"/>
          <p:cNvSpPr>
            <a:spLocks noGrp="1"/>
          </p:cNvSpPr>
          <p:nvPr>
            <p:ph type="title"/>
          </p:nvPr>
        </p:nvSpPr>
        <p:spPr>
          <a:xfrm>
            <a:off x="263031" y="232384"/>
            <a:ext cx="11661637" cy="912741"/>
          </a:xfrm>
        </p:spPr>
        <p:txBody>
          <a:bodyPr wrap="square" lIns="91521">
            <a:noAutofit/>
          </a:bodyPr>
          <a:lstStyle>
            <a:lvl1pPr>
              <a:defRPr sz="3000"/>
            </a:lvl1pPr>
          </a:lstStyle>
          <a:p>
            <a:r>
              <a:rPr lang="en-US"/>
              <a:t>Click to edit Master title style</a:t>
            </a:r>
            <a:endParaRPr lang="en-US" dirty="0"/>
          </a:p>
        </p:txBody>
      </p:sp>
      <p:sp>
        <p:nvSpPr>
          <p:cNvPr id="50" name="Content Placeholder 39"/>
          <p:cNvSpPr>
            <a:spLocks noGrp="1"/>
          </p:cNvSpPr>
          <p:nvPr>
            <p:ph sz="quarter" idx="15"/>
          </p:nvPr>
        </p:nvSpPr>
        <p:spPr bwMode="gray">
          <a:xfrm>
            <a:off x="263031" y="1733423"/>
            <a:ext cx="11661637" cy="4480055"/>
          </a:xfrm>
        </p:spPr>
        <p:txBody>
          <a:bodyPr wrap="square" lIns="91521">
            <a:noAutofit/>
          </a:bodyPr>
          <a:lstStyle>
            <a:lvl1pPr marL="343205" indent="-343205">
              <a:buFont typeface="+mj-lt"/>
              <a:buAutoNum type="arabicParenR"/>
              <a:defRPr sz="2200">
                <a:solidFill>
                  <a:schemeClr val="accent1"/>
                </a:solidFill>
              </a:defRPr>
            </a:lvl1pPr>
            <a:lvl2pPr marL="572009" indent="-228804">
              <a:buClr>
                <a:schemeClr val="accent1"/>
              </a:buClr>
              <a:buFont typeface="Wingdings" panose="05000000000000000000" pitchFamily="2" charset="2"/>
              <a:buChar char="§"/>
              <a:defRPr sz="1800"/>
            </a:lvl2pPr>
            <a:lvl3pPr marL="800813" indent="-228804">
              <a:buClr>
                <a:schemeClr val="tx1">
                  <a:lumMod val="65000"/>
                  <a:lumOff val="35000"/>
                </a:schemeClr>
              </a:buClr>
              <a:buFont typeface="Wingdings" panose="05000000000000000000" pitchFamily="2" charset="2"/>
              <a:buChar char="§"/>
              <a:defRPr sz="1600"/>
            </a:lvl3pPr>
            <a:lvl4pPr marL="1029617" indent="-228804">
              <a:buClr>
                <a:schemeClr val="tx1">
                  <a:lumMod val="65000"/>
                  <a:lumOff val="35000"/>
                </a:schemeClr>
              </a:buClr>
              <a:buFont typeface="Wingdings" panose="05000000000000000000" pitchFamily="2" charset="2"/>
              <a:buChar char="§"/>
              <a:defRPr sz="1400"/>
            </a:lvl4pPr>
            <a:lvl5pPr marL="1258421" indent="-228804">
              <a:buClr>
                <a:schemeClr val="tx1">
                  <a:lumMod val="65000"/>
                  <a:lumOff val="35000"/>
                </a:schemeClr>
              </a:buClr>
              <a:buFont typeface="Wingdings" panose="05000000000000000000" pitchFamily="2" charset="2"/>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0" hasCustomPrompt="1"/>
          </p:nvPr>
        </p:nvSpPr>
        <p:spPr bwMode="gray">
          <a:xfrm>
            <a:off x="275797" y="1106419"/>
            <a:ext cx="11650795"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9"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804666347"/>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87784673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5716489"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p>
            <a:r>
              <a:rPr lang="en-US"/>
              <a:t>Click to edit Master title style</a:t>
            </a:r>
            <a:endParaRPr lang="en-US" dirty="0"/>
          </a:p>
        </p:txBody>
      </p:sp>
      <p:sp>
        <p:nvSpPr>
          <p:cNvPr id="83" name="Content Placeholder 3"/>
          <p:cNvSpPr>
            <a:spLocks noGrp="1"/>
          </p:cNvSpPr>
          <p:nvPr>
            <p:ph sz="quarter" idx="14"/>
          </p:nvPr>
        </p:nvSpPr>
        <p:spPr>
          <a:xfrm>
            <a:off x="6208180" y="1733423"/>
            <a:ext cx="5716489"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444787141"/>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E02F-183F-44C2-A1B8-CE222D100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093B0-A9E3-4AC0-A6A5-5F3862B57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48376-C25E-4229-AE0A-1C78E94CADC4}"/>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2D1A8AC7-06D9-48B1-B2F1-8B403CB79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63BCF-7138-472E-A2EA-C30AC98877D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74702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14FC-D890-45A0-85AE-F1AA818B1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668368-FF8A-435F-A3D9-EB3CCDA22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1DB2A-78DF-480D-B59D-D4495B2BFF79}"/>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7BDB91A2-4AA3-4457-AC9B-74AE3C65A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BF657-FB1D-4361-B738-70AF8D972A1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05348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13B1-F658-4C11-818D-70F555BA9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A058A-CA35-4280-A48E-DD5B0069F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C50AE-6EAF-4CC3-9143-AB3BF9685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8B9EFB-1B5C-4A78-887E-C05C2473EAFE}"/>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6" name="Footer Placeholder 5">
            <a:extLst>
              <a:ext uri="{FF2B5EF4-FFF2-40B4-BE49-F238E27FC236}">
                <a16:creationId xmlns:a16="http://schemas.microsoft.com/office/drawing/2014/main" id="{35E9D5FA-468B-4C86-85EC-87E6B9D40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E925F-2C77-4B55-9BAF-8ACD8A4D4043}"/>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07975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F344-9B35-4230-AE97-E3EB77BF2E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0A75F-295B-4A0F-B75A-52B104DE3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E8E0D-3D3F-40B7-B941-51F533206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0EF61B-5EBC-4A39-9D3A-4BF66A199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E982E-14FF-47AC-9814-9A8785F60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20BA7-C50F-4EBD-BC95-B79901D89F13}"/>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8" name="Footer Placeholder 7">
            <a:extLst>
              <a:ext uri="{FF2B5EF4-FFF2-40B4-BE49-F238E27FC236}">
                <a16:creationId xmlns:a16="http://schemas.microsoft.com/office/drawing/2014/main" id="{5E535C4B-95A0-46D4-936E-9B3AF5925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EA63E-8E86-429D-86A7-2EEECCA73B2D}"/>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9910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D981-1088-4E14-B93D-60A921E21D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E3886-A3FA-4466-A034-B43D33726486}"/>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4" name="Footer Placeholder 3">
            <a:extLst>
              <a:ext uri="{FF2B5EF4-FFF2-40B4-BE49-F238E27FC236}">
                <a16:creationId xmlns:a16="http://schemas.microsoft.com/office/drawing/2014/main" id="{B8AACF32-16DF-4B08-A177-8B2BC263B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8A007A-F785-46A2-8826-3B95140723A0}"/>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45138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7807E-152F-46CB-A012-3354B8DFA481}"/>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3" name="Footer Placeholder 2">
            <a:extLst>
              <a:ext uri="{FF2B5EF4-FFF2-40B4-BE49-F238E27FC236}">
                <a16:creationId xmlns:a16="http://schemas.microsoft.com/office/drawing/2014/main" id="{CD3174E1-A032-4DCA-B594-06A51EA8F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336B97-7E24-476D-810B-F783DD4F9CC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79200163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ECD5-0E72-4809-965D-D41938B72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F4DB3-C8CF-48AD-BB4B-7C3CC752C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4E2CE-1680-4156-9FB4-BD85DCE68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093CC-A1E2-4734-80F0-1EF8FB81AAB0}"/>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6" name="Footer Placeholder 5">
            <a:extLst>
              <a:ext uri="{FF2B5EF4-FFF2-40B4-BE49-F238E27FC236}">
                <a16:creationId xmlns:a16="http://schemas.microsoft.com/office/drawing/2014/main" id="{8FB9E364-5537-4AA8-B098-4EE7E04A0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7B521-7D72-4E53-93C5-6A7DF2191C77}"/>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686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345D-DB11-41EE-BCEA-EF95AC95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45C776-6991-47C3-AA34-5F4B60A45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93D5E-64C2-44B2-AA02-97343082E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8B423-DC8F-4007-9D62-9BC0272EEDE2}"/>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6" name="Footer Placeholder 5">
            <a:extLst>
              <a:ext uri="{FF2B5EF4-FFF2-40B4-BE49-F238E27FC236}">
                <a16:creationId xmlns:a16="http://schemas.microsoft.com/office/drawing/2014/main" id="{5DBA22D8-BA71-4302-BE7F-ECFEF3FC7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A58AE-78B1-4CE1-8EED-391CEE39FA58}"/>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72007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F3884-E1C0-493E-B2A7-EE328CE9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A395C4-A1A6-4A80-A28E-8717EC5D4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E43F2-AE97-4371-8936-6BFEAE945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D5F1DDBE-3C23-435F-A272-733AA0EA8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2CC596-18A8-462E-BAA8-A7880CAD7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7504250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quora.com/What-is-the-interpretation-and-intuitive-explanation-of-Gini-impurity-in-decision-trees"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www.quora.com/What-is-the-interpretation-and-intuitive-explanation-of-Gini-impurity-in-decision-trees"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inferentialthinking.com/chapters/15/3/Method_of_Least_Squares.html"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socratic.org/questions/is-a-model-with-a-high-r-squared-value-always-better-than-one-with-a-low-r-squar"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hyperlink" Target="https://rweekly.org/2017-19.html"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4071-A5D8-430A-8082-5DCD8911B20B}"/>
              </a:ext>
            </a:extLst>
          </p:cNvPr>
          <p:cNvSpPr>
            <a:spLocks noGrp="1"/>
          </p:cNvSpPr>
          <p:nvPr>
            <p:ph type="ctrTitle"/>
          </p:nvPr>
        </p:nvSpPr>
        <p:spPr>
          <a:xfrm>
            <a:off x="1573114" y="4073638"/>
            <a:ext cx="9045772" cy="1280560"/>
          </a:xfrm>
        </p:spPr>
        <p:txBody>
          <a:bodyPr/>
          <a:lstStyle/>
          <a:p>
            <a:r>
              <a:rPr lang="en-US" sz="4000" b="1" dirty="0"/>
              <a:t>Feature Engineering and Selection…</a:t>
            </a:r>
            <a:br>
              <a:rPr lang="en-US" sz="4000" b="1" dirty="0"/>
            </a:br>
            <a:r>
              <a:rPr lang="en-US" sz="4000" b="1" dirty="0"/>
              <a:t>Chapter 3: </a:t>
            </a:r>
            <a:r>
              <a:rPr lang="en-US" b="1" dirty="0"/>
              <a:t>A Review of the Predictive Modeling Process</a:t>
            </a:r>
            <a:br>
              <a:rPr lang="en-US" b="1" dirty="0"/>
            </a:br>
            <a:r>
              <a:rPr lang="en-US" b="1" dirty="0"/>
              <a:t>pt. 1</a:t>
            </a:r>
            <a:br>
              <a:rPr lang="en-US" b="1" dirty="0"/>
            </a:br>
            <a:endParaRPr lang="en-US" sz="4000" dirty="0"/>
          </a:p>
        </p:txBody>
      </p:sp>
      <p:sp>
        <p:nvSpPr>
          <p:cNvPr id="3" name="Text Placeholder 2">
            <a:extLst>
              <a:ext uri="{FF2B5EF4-FFF2-40B4-BE49-F238E27FC236}">
                <a16:creationId xmlns:a16="http://schemas.microsoft.com/office/drawing/2014/main" id="{2A95BFEF-A479-442C-8DFF-4E7BCEA3E707}"/>
              </a:ext>
            </a:extLst>
          </p:cNvPr>
          <p:cNvSpPr>
            <a:spLocks noGrp="1"/>
          </p:cNvSpPr>
          <p:nvPr>
            <p:ph type="body" sz="quarter" idx="10"/>
          </p:nvPr>
        </p:nvSpPr>
        <p:spPr>
          <a:xfrm>
            <a:off x="1573114" y="5725186"/>
            <a:ext cx="9045772" cy="2009781"/>
          </a:xfrm>
        </p:spPr>
        <p:txBody>
          <a:bodyPr/>
          <a:lstStyle/>
          <a:p>
            <a:r>
              <a:rPr lang="en-US" dirty="0"/>
              <a:t>Bryan Shalloway</a:t>
            </a:r>
          </a:p>
          <a:p>
            <a:r>
              <a:rPr lang="en-US" dirty="0"/>
              <a:t>2019-08-26</a:t>
            </a:r>
          </a:p>
        </p:txBody>
      </p:sp>
    </p:spTree>
    <p:extLst>
      <p:ext uri="{BB962C8B-B14F-4D97-AF65-F5344CB8AC3E}">
        <p14:creationId xmlns:p14="http://schemas.microsoft.com/office/powerpoint/2010/main" val="15912255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7" name="Content Placeholder 6">
            <a:extLst>
              <a:ext uri="{FF2B5EF4-FFF2-40B4-BE49-F238E27FC236}">
                <a16:creationId xmlns:a16="http://schemas.microsoft.com/office/drawing/2014/main" id="{3B5092CA-0F8C-43B0-BA58-5D1F8595B118}"/>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4" name="TextBox 13">
            <a:extLst>
              <a:ext uri="{FF2B5EF4-FFF2-40B4-BE49-F238E27FC236}">
                <a16:creationId xmlns:a16="http://schemas.microsoft.com/office/drawing/2014/main" id="{C7C63B4B-3F41-4870-B2DE-09DC0A390565}"/>
              </a:ext>
            </a:extLst>
          </p:cNvPr>
          <p:cNvSpPr txBox="1"/>
          <p:nvPr/>
        </p:nvSpPr>
        <p:spPr>
          <a:xfrm>
            <a:off x="6213514" y="207831"/>
            <a:ext cx="5632200" cy="537185"/>
          </a:xfrm>
          <a:prstGeom prst="rect">
            <a:avLst/>
          </a:prstGeom>
          <a:noFill/>
          <a:ln>
            <a:noFill/>
          </a:ln>
        </p:spPr>
        <p:txBody>
          <a:bodyPr vert="horz" wrap="square" lIns="91440" tIns="45720" rIns="91440" bIns="45720" rtlCol="0" anchor="t">
            <a:noAutofit/>
          </a:bodyPr>
          <a:lstStyle/>
          <a:p>
            <a:pPr marR="0" defTabSz="914400" rtl="0" eaLnBrk="1" fontAlgn="auto" latinLnBrk="0" hangingPunct="1">
              <a:lnSpc>
                <a:spcPct val="95000"/>
              </a:lnSpc>
              <a:spcBef>
                <a:spcPts val="400"/>
              </a:spcBef>
              <a:spcAft>
                <a:spcPts val="200"/>
              </a:spcAft>
              <a:buClr>
                <a:schemeClr val="accent1"/>
              </a:buClr>
              <a:buSzTx/>
              <a:tabLst/>
            </a:pPr>
            <a:r>
              <a:rPr lang="en-US" sz="2000" dirty="0">
                <a:solidFill>
                  <a:schemeClr val="accent4"/>
                </a:solidFill>
              </a:rPr>
              <a:t>(Warning: some software flips rows &amp; columns)</a:t>
            </a:r>
            <a:endParaRPr kumimoji="0" lang="en-US" sz="2000" b="0" i="0" u="none" strike="noStrike" kern="1200" cap="none" spc="0" normalizeH="0" baseline="0" noProof="0" dirty="0">
              <a:ln>
                <a:noFill/>
              </a:ln>
              <a:solidFill>
                <a:schemeClr val="accent4"/>
              </a:solidFill>
              <a:effectLst/>
              <a:uLnTx/>
              <a:uFillTx/>
            </a:endParaRPr>
          </a:p>
        </p:txBody>
      </p:sp>
      <p:grpSp>
        <p:nvGrpSpPr>
          <p:cNvPr id="11" name="Group 10">
            <a:extLst>
              <a:ext uri="{FF2B5EF4-FFF2-40B4-BE49-F238E27FC236}">
                <a16:creationId xmlns:a16="http://schemas.microsoft.com/office/drawing/2014/main" id="{487D3E06-9C07-4379-86A1-BBB73488030F}"/>
              </a:ext>
            </a:extLst>
          </p:cNvPr>
          <p:cNvGrpSpPr/>
          <p:nvPr/>
        </p:nvGrpSpPr>
        <p:grpSpPr>
          <a:xfrm>
            <a:off x="2062359" y="3914071"/>
            <a:ext cx="6186318" cy="1131516"/>
            <a:chOff x="2062359" y="3914071"/>
            <a:chExt cx="6186318" cy="1131516"/>
          </a:xfrm>
        </p:grpSpPr>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a:t>
              </a:r>
            </a:p>
          </p:txBody>
        </p:sp>
      </p:grpSp>
      <p:grpSp>
        <p:nvGrpSpPr>
          <p:cNvPr id="20" name="Group 19">
            <a:extLst>
              <a:ext uri="{FF2B5EF4-FFF2-40B4-BE49-F238E27FC236}">
                <a16:creationId xmlns:a16="http://schemas.microsoft.com/office/drawing/2014/main" id="{F7B44457-DBA6-432D-9529-704A90857595}"/>
              </a:ext>
            </a:extLst>
          </p:cNvPr>
          <p:cNvGrpSpPr/>
          <p:nvPr/>
        </p:nvGrpSpPr>
        <p:grpSpPr>
          <a:xfrm>
            <a:off x="2062358" y="3907774"/>
            <a:ext cx="6175302" cy="1119599"/>
            <a:chOff x="2062358" y="3907774"/>
            <a:chExt cx="6175302" cy="1119599"/>
          </a:xfrm>
        </p:grpSpPr>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a:t>
              </a:r>
            </a:p>
          </p:txBody>
        </p:sp>
      </p:grpSp>
    </p:spTree>
    <p:extLst>
      <p:ext uri="{BB962C8B-B14F-4D97-AF65-F5344CB8AC3E}">
        <p14:creationId xmlns:p14="http://schemas.microsoft.com/office/powerpoint/2010/main" val="17404661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1F710F0-B348-4AB5-98D8-1ACE0997D632}"/>
              </a:ext>
            </a:extLst>
          </p:cNvPr>
          <p:cNvSpPr txBox="1"/>
          <p:nvPr/>
        </p:nvSpPr>
        <p:spPr>
          <a:xfrm>
            <a:off x="2159129" y="3983718"/>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24" name="TextBox 23">
            <a:extLst>
              <a:ext uri="{FF2B5EF4-FFF2-40B4-BE49-F238E27FC236}">
                <a16:creationId xmlns:a16="http://schemas.microsoft.com/office/drawing/2014/main" id="{DC628E4A-394F-4A9D-B34C-E56DD4CF9778}"/>
              </a:ext>
            </a:extLst>
          </p:cNvPr>
          <p:cNvSpPr txBox="1"/>
          <p:nvPr/>
        </p:nvSpPr>
        <p:spPr>
          <a:xfrm>
            <a:off x="4969322" y="4417860"/>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4" name="TextBox 13">
            <a:extLst>
              <a:ext uri="{FF2B5EF4-FFF2-40B4-BE49-F238E27FC236}">
                <a16:creationId xmlns:a16="http://schemas.microsoft.com/office/drawing/2014/main" id="{C7C63B4B-3F41-4870-B2DE-09DC0A390565}"/>
              </a:ext>
            </a:extLst>
          </p:cNvPr>
          <p:cNvSpPr txBox="1"/>
          <p:nvPr/>
        </p:nvSpPr>
        <p:spPr>
          <a:xfrm>
            <a:off x="8642732" y="2144925"/>
            <a:ext cx="3549268" cy="1409813"/>
          </a:xfrm>
          <a:prstGeom prst="rect">
            <a:avLst/>
          </a:prstGeom>
          <a:noFill/>
          <a:ln>
            <a:noFill/>
          </a:ln>
        </p:spPr>
        <p:txBody>
          <a:bodyPr vert="horz" wrap="square" lIns="91440" tIns="45720" rIns="91440" bIns="45720" rtlCol="0" anchor="t">
            <a:noAutofit/>
          </a:bodyPr>
          <a:lstStyle/>
          <a:p>
            <a:pPr marR="0" defTabSz="914400" rtl="0" eaLnBrk="1" fontAlgn="auto" latinLnBrk="0" hangingPunct="1">
              <a:lnSpc>
                <a:spcPct val="95000"/>
              </a:lnSpc>
              <a:spcBef>
                <a:spcPts val="400"/>
              </a:spcBef>
              <a:spcAft>
                <a:spcPts val="200"/>
              </a:spcAft>
              <a:buClr>
                <a:schemeClr val="accent1"/>
              </a:buClr>
              <a:buSzTx/>
              <a:tabLst/>
            </a:pPr>
            <a:r>
              <a:rPr lang="en-US" sz="2000" b="1" i="1" u="sng" dirty="0">
                <a:solidFill>
                  <a:schemeClr val="accent4">
                    <a:lumMod val="50000"/>
                  </a:schemeClr>
                </a:solidFill>
              </a:rPr>
              <a:t>ACCURACY:</a:t>
            </a:r>
            <a:r>
              <a:rPr lang="en-US" sz="2000" dirty="0">
                <a:solidFill>
                  <a:schemeClr val="accent4">
                    <a:lumMod val="50000"/>
                  </a:schemeClr>
                </a:solidFill>
              </a:rPr>
              <a:t> Proportion of events and non-events predicted correctly.</a:t>
            </a:r>
            <a:endParaRPr kumimoji="0" lang="en-US" sz="2000" b="1" i="1" u="sng" strike="noStrike" kern="1200" cap="none" spc="0" normalizeH="0" baseline="0" noProof="0" dirty="0">
              <a:ln>
                <a:noFill/>
              </a:ln>
              <a:solidFill>
                <a:schemeClr val="accent4">
                  <a:lumMod val="50000"/>
                </a:schemeClr>
              </a:solidFill>
              <a:effectLst/>
              <a:uLnTx/>
              <a:uFillTx/>
            </a:endParaRPr>
          </a:p>
        </p:txBody>
      </p:sp>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 6385</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 2033</a:t>
            </a:r>
          </a:p>
        </p:txBody>
      </p:sp>
      <p:cxnSp>
        <p:nvCxnSpPr>
          <p:cNvPr id="6" name="Straight Connector 5">
            <a:extLst>
              <a:ext uri="{FF2B5EF4-FFF2-40B4-BE49-F238E27FC236}">
                <a16:creationId xmlns:a16="http://schemas.microsoft.com/office/drawing/2014/main" id="{3E3571F2-2478-4D3C-B057-841DE9F1F840}"/>
              </a:ext>
            </a:extLst>
          </p:cNvPr>
          <p:cNvCxnSpPr>
            <a:cxnSpLocks/>
          </p:cNvCxnSpPr>
          <p:nvPr/>
        </p:nvCxnSpPr>
        <p:spPr>
          <a:xfrm>
            <a:off x="8817911" y="4983306"/>
            <a:ext cx="3106757" cy="0"/>
          </a:xfrm>
          <a:prstGeom prst="line">
            <a:avLst/>
          </a:prstGeom>
          <a:ln w="57150"/>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7E6FA08-8DAA-4CEE-ADEC-396AC0BBCCF8}"/>
              </a:ext>
            </a:extLst>
          </p:cNvPr>
          <p:cNvSpPr txBox="1"/>
          <p:nvPr/>
        </p:nvSpPr>
        <p:spPr>
          <a:xfrm>
            <a:off x="926302" y="5860873"/>
            <a:ext cx="9825272" cy="997127"/>
          </a:xfrm>
          <a:prstGeom prst="rect">
            <a:avLst/>
          </a:prstGeom>
          <a:noFill/>
          <a:ln>
            <a:noFill/>
          </a:ln>
        </p:spPr>
        <p:txBody>
          <a:bodyPr vert="horz" wrap="square" lIns="91440" tIns="45720" rIns="91440" bIns="45720" rtlCol="0" anchor="t">
            <a:noAutofit/>
          </a:bodyPr>
          <a:lstStyle/>
          <a:p>
            <a:pPr defTabSz="914400">
              <a:lnSpc>
                <a:spcPct val="95000"/>
              </a:lnSpc>
              <a:spcBef>
                <a:spcPts val="400"/>
              </a:spcBef>
              <a:spcAft>
                <a:spcPts val="200"/>
              </a:spcAft>
              <a:buClr>
                <a:schemeClr val="accent1"/>
              </a:buClr>
            </a:pPr>
            <a:r>
              <a:rPr lang="en-US" sz="2000" b="1" i="1" u="sng" dirty="0">
                <a:solidFill>
                  <a:schemeClr val="accent4">
                    <a:lumMod val="50000"/>
                  </a:schemeClr>
                </a:solidFill>
              </a:rPr>
              <a:t>Cohen’s Kappa:</a:t>
            </a:r>
            <a:r>
              <a:rPr lang="en-US" sz="2000" dirty="0">
                <a:solidFill>
                  <a:schemeClr val="accent4">
                    <a:lumMod val="50000"/>
                  </a:schemeClr>
                </a:solidFill>
              </a:rPr>
              <a:t>  (Range: -1 to 1)</a:t>
            </a:r>
            <a:r>
              <a:rPr lang="en-US" sz="2000" dirty="0">
                <a:solidFill>
                  <a:schemeClr val="accent4">
                    <a:lumMod val="50000"/>
                  </a:schemeClr>
                </a:solidFill>
                <a:sym typeface="Wingdings" panose="05000000000000000000" pitchFamily="2" charset="2"/>
              </a:rPr>
              <a:t>  </a:t>
            </a:r>
            <a:r>
              <a:rPr lang="en-US" sz="2000" dirty="0">
                <a:solidFill>
                  <a:schemeClr val="accent4">
                    <a:lumMod val="50000"/>
                  </a:schemeClr>
                </a:solidFill>
              </a:rPr>
              <a:t>Accuracy metric normalized to chance rate (to account for potential class imbalances). </a:t>
            </a:r>
            <a:r>
              <a:rPr lang="en-US" sz="2000" dirty="0">
                <a:solidFill>
                  <a:schemeClr val="accent4">
                    <a:lumMod val="50000"/>
                  </a:schemeClr>
                </a:solidFill>
                <a:sym typeface="Wingdings" panose="05000000000000000000" pitchFamily="2" charset="2"/>
              </a:rPr>
              <a:t>-1: worse than chance, 0: chance, 1: perfect</a:t>
            </a:r>
            <a:endParaRPr kumimoji="0" lang="en-US" sz="2000" strike="noStrike" kern="1200" cap="none" spc="0" normalizeH="0" baseline="0" noProof="0" dirty="0">
              <a:ln>
                <a:noFill/>
              </a:ln>
              <a:solidFill>
                <a:schemeClr val="accent4">
                  <a:lumMod val="50000"/>
                </a:schemeClr>
              </a:solidFill>
              <a:effectLst/>
              <a:uLnTx/>
              <a:uFillTx/>
            </a:endParaRPr>
          </a:p>
        </p:txBody>
      </p:sp>
    </p:spTree>
    <p:extLst>
      <p:ext uri="{BB962C8B-B14F-4D97-AF65-F5344CB8AC3E}">
        <p14:creationId xmlns:p14="http://schemas.microsoft.com/office/powerpoint/2010/main" val="22351271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0 L 0.51823 0.06134 " pathEditMode="relative" rAng="0" ptsTypes="AA">
                                      <p:cBhvr>
                                        <p:cTn id="6" dur="2000" fill="hold"/>
                                        <p:tgtEl>
                                          <p:spTgt spid="15"/>
                                        </p:tgtEl>
                                        <p:attrNameLst>
                                          <p:attrName>ppt_x</p:attrName>
                                          <p:attrName>ppt_y</p:attrName>
                                        </p:attrNameLst>
                                      </p:cBhvr>
                                      <p:rCtr x="25911" y="3056"/>
                                    </p:animMotion>
                                  </p:childTnLst>
                                </p:cTn>
                              </p:par>
                              <p:par>
                                <p:cTn id="7" presetID="42" presetClass="path" presetSubtype="0" accel="50000" decel="50000" fill="hold" grpId="0" nodeType="withEffect">
                                  <p:stCondLst>
                                    <p:cond delay="0"/>
                                  </p:stCondLst>
                                  <p:childTnLst>
                                    <p:animMotion origin="layout" path="M 4.16667E-7 -1.48148E-6 L 0.40898 -0.02014 " pathEditMode="relative" rAng="0" ptsTypes="AA">
                                      <p:cBhvr>
                                        <p:cTn id="8" dur="2000" fill="hold"/>
                                        <p:tgtEl>
                                          <p:spTgt spid="16"/>
                                        </p:tgtEl>
                                        <p:attrNameLst>
                                          <p:attrName>ppt_x</p:attrName>
                                          <p:attrName>ppt_y</p:attrName>
                                        </p:attrNameLst>
                                      </p:cBhvr>
                                      <p:rCtr x="20443" y="-1019"/>
                                    </p:animMotion>
                                  </p:childTnLst>
                                </p:cTn>
                              </p:par>
                              <p:par>
                                <p:cTn id="9" presetID="42" presetClass="path" presetSubtype="0" accel="50000" decel="50000" fill="hold" grpId="0" nodeType="withEffect">
                                  <p:stCondLst>
                                    <p:cond delay="0"/>
                                  </p:stCondLst>
                                  <p:childTnLst>
                                    <p:animMotion origin="layout" path="M -3.54167E-6 -3.7037E-6 L 0.52683 0.09607 " pathEditMode="relative" rAng="0" ptsTypes="AA">
                                      <p:cBhvr>
                                        <p:cTn id="10" dur="2000" fill="hold"/>
                                        <p:tgtEl>
                                          <p:spTgt spid="18"/>
                                        </p:tgtEl>
                                        <p:attrNameLst>
                                          <p:attrName>ppt_x</p:attrName>
                                          <p:attrName>ppt_y</p:attrName>
                                        </p:attrNameLst>
                                      </p:cBhvr>
                                      <p:rCtr x="26341" y="4792"/>
                                    </p:animMotion>
                                  </p:childTnLst>
                                </p:cTn>
                              </p:par>
                              <p:par>
                                <p:cTn id="11" presetID="42" presetClass="path" presetSubtype="0" accel="50000" decel="50000" fill="hold" grpId="0" nodeType="withEffect">
                                  <p:stCondLst>
                                    <p:cond delay="0"/>
                                  </p:stCondLst>
                                  <p:childTnLst>
                                    <p:animMotion origin="layout" path="M 1.875E-6 -4.07407E-6 L 0.4293 0.17084 " pathEditMode="relative" rAng="0" ptsTypes="AA">
                                      <p:cBhvr>
                                        <p:cTn id="12" dur="2000" fill="hold"/>
                                        <p:tgtEl>
                                          <p:spTgt spid="17"/>
                                        </p:tgtEl>
                                        <p:attrNameLst>
                                          <p:attrName>ppt_x</p:attrName>
                                          <p:attrName>ppt_y</p:attrName>
                                        </p:attrNameLst>
                                      </p:cBhvr>
                                      <p:rCtr x="21458" y="8542"/>
                                    </p:animMotion>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42" presetClass="path" presetSubtype="0" accel="50000" decel="50000" fill="hold" grpId="0" nodeType="withEffect">
                                  <p:stCondLst>
                                    <p:cond delay="0"/>
                                  </p:stCondLst>
                                  <p:childTnLst>
                                    <p:animMotion origin="layout" path="M 5E-6 3.7037E-7 L 0.2198 0.15255 " pathEditMode="relative" rAng="0" ptsTypes="AA">
                                      <p:cBhvr>
                                        <p:cTn id="16" dur="2000" fill="hold"/>
                                        <p:tgtEl>
                                          <p:spTgt spid="24"/>
                                        </p:tgtEl>
                                        <p:attrNameLst>
                                          <p:attrName>ppt_x</p:attrName>
                                          <p:attrName>ppt_y</p:attrName>
                                        </p:attrNameLst>
                                      </p:cBhvr>
                                      <p:rCtr x="10990" y="7616"/>
                                    </p:animMotion>
                                  </p:childTnLst>
                                </p:cTn>
                              </p:par>
                              <p:par>
                                <p:cTn id="17" presetID="42" presetClass="path" presetSubtype="0" accel="50000" decel="50000" fill="hold" grpId="0" nodeType="withEffect">
                                  <p:stCondLst>
                                    <p:cond delay="0"/>
                                  </p:stCondLst>
                                  <p:childTnLst>
                                    <p:animMotion origin="layout" path="M 0.02018 -3.7037E-6 L 0.64127 0.21621 " pathEditMode="relative" rAng="0" ptsTypes="AA">
                                      <p:cBhvr>
                                        <p:cTn id="18" dur="2000" fill="hold"/>
                                        <p:tgtEl>
                                          <p:spTgt spid="25"/>
                                        </p:tgtEl>
                                        <p:attrNameLst>
                                          <p:attrName>ppt_x</p:attrName>
                                          <p:attrName>ppt_y</p:attrName>
                                        </p:attrNameLst>
                                      </p:cBhvr>
                                      <p:rCtr x="31055" y="10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15" grpId="0" animBg="1"/>
      <p:bldP spid="16" grpId="0" animBg="1"/>
      <p:bldP spid="17" grpId="0" animBg="1"/>
      <p:bldP spid="18"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5FD9F66-C7F4-496E-8A6C-D1683A5C93F9}"/>
              </a:ext>
            </a:extLst>
          </p:cNvPr>
          <p:cNvSpPr txBox="1"/>
          <p:nvPr/>
        </p:nvSpPr>
        <p:spPr>
          <a:xfrm>
            <a:off x="2071540" y="3907773"/>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 6385</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 2033</a:t>
            </a:r>
          </a:p>
        </p:txBody>
      </p:sp>
      <p:cxnSp>
        <p:nvCxnSpPr>
          <p:cNvPr id="6" name="Straight Connector 5">
            <a:extLst>
              <a:ext uri="{FF2B5EF4-FFF2-40B4-BE49-F238E27FC236}">
                <a16:creationId xmlns:a16="http://schemas.microsoft.com/office/drawing/2014/main" id="{3E3571F2-2478-4D3C-B057-841DE9F1F840}"/>
              </a:ext>
            </a:extLst>
          </p:cNvPr>
          <p:cNvCxnSpPr>
            <a:cxnSpLocks/>
          </p:cNvCxnSpPr>
          <p:nvPr/>
        </p:nvCxnSpPr>
        <p:spPr>
          <a:xfrm>
            <a:off x="8817911" y="4983306"/>
            <a:ext cx="3106757" cy="0"/>
          </a:xfrm>
          <a:prstGeom prst="line">
            <a:avLst/>
          </a:prstGeom>
          <a:ln w="57150"/>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27351247-5B56-4BE6-9E9A-5B4157539D4C}"/>
              </a:ext>
            </a:extLst>
          </p:cNvPr>
          <p:cNvSpPr txBox="1"/>
          <p:nvPr/>
        </p:nvSpPr>
        <p:spPr>
          <a:xfrm>
            <a:off x="8642732" y="2144925"/>
            <a:ext cx="2713526" cy="1409813"/>
          </a:xfrm>
          <a:prstGeom prst="rect">
            <a:avLst/>
          </a:prstGeom>
          <a:noFill/>
          <a:ln>
            <a:noFill/>
          </a:ln>
        </p:spPr>
        <p:txBody>
          <a:bodyPr vert="horz" wrap="square" lIns="91440" tIns="45720" rIns="91440" bIns="45720" rtlCol="0" anchor="t">
            <a:noAutofit/>
          </a:bodyPr>
          <a:lstStyle/>
          <a:p>
            <a:pPr marR="0" defTabSz="914400" rtl="0" eaLnBrk="1" fontAlgn="auto" latinLnBrk="0" hangingPunct="1">
              <a:lnSpc>
                <a:spcPct val="95000"/>
              </a:lnSpc>
              <a:spcBef>
                <a:spcPts val="400"/>
              </a:spcBef>
              <a:spcAft>
                <a:spcPts val="200"/>
              </a:spcAft>
              <a:buClr>
                <a:schemeClr val="accent1"/>
              </a:buClr>
              <a:buSzTx/>
              <a:tabLst/>
            </a:pPr>
            <a:r>
              <a:rPr lang="en-US" sz="2000" b="1" i="1" u="sng" dirty="0">
                <a:solidFill>
                  <a:schemeClr val="accent4">
                    <a:lumMod val="50000"/>
                  </a:schemeClr>
                </a:solidFill>
              </a:rPr>
              <a:t>Sensitivity/Recall:</a:t>
            </a:r>
            <a:r>
              <a:rPr lang="en-US" sz="2000" dirty="0">
                <a:solidFill>
                  <a:schemeClr val="accent4">
                    <a:lumMod val="50000"/>
                  </a:schemeClr>
                </a:solidFill>
              </a:rPr>
              <a:t> Proportion of events </a:t>
            </a:r>
            <a:r>
              <a:rPr lang="en-US" sz="2000" strike="sngStrike" dirty="0">
                <a:solidFill>
                  <a:schemeClr val="accent4">
                    <a:lumMod val="50000"/>
                  </a:schemeClr>
                </a:solidFill>
              </a:rPr>
              <a:t>and non-events</a:t>
            </a:r>
            <a:r>
              <a:rPr lang="en-US" sz="2000" dirty="0">
                <a:solidFill>
                  <a:schemeClr val="accent4">
                    <a:lumMod val="50000"/>
                  </a:schemeClr>
                </a:solidFill>
              </a:rPr>
              <a:t> predicted correctly.</a:t>
            </a:r>
            <a:endParaRPr kumimoji="0" lang="en-US" sz="2000" b="1" i="1" u="sng" strike="noStrike" kern="1200" cap="none" spc="0" normalizeH="0" baseline="0" noProof="0" dirty="0">
              <a:ln>
                <a:noFill/>
              </a:ln>
              <a:solidFill>
                <a:schemeClr val="accent4">
                  <a:lumMod val="50000"/>
                </a:schemeClr>
              </a:solidFill>
              <a:effectLst/>
              <a:uLnTx/>
              <a:uFillTx/>
            </a:endParaRPr>
          </a:p>
        </p:txBody>
      </p:sp>
    </p:spTree>
    <p:extLst>
      <p:ext uri="{BB962C8B-B14F-4D97-AF65-F5344CB8AC3E}">
        <p14:creationId xmlns:p14="http://schemas.microsoft.com/office/powerpoint/2010/main" val="30401911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100"/>
                                  </p:stCondLst>
                                  <p:childTnLst>
                                    <p:set>
                                      <p:cBhvr>
                                        <p:cTn id="6" dur="1" fill="hold">
                                          <p:stCondLst>
                                            <p:cond delay="0"/>
                                          </p:stCondLst>
                                        </p:cTn>
                                        <p:tgtEl>
                                          <p:spTgt spid="20"/>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4.79167E-6 -4.07407E-6 L 0.68139 0.18982 " pathEditMode="relative" rAng="0" ptsTypes="AA">
                                      <p:cBhvr>
                                        <p:cTn id="8" dur="2000" fill="hold"/>
                                        <p:tgtEl>
                                          <p:spTgt spid="20"/>
                                        </p:tgtEl>
                                        <p:attrNameLst>
                                          <p:attrName>ppt_x</p:attrName>
                                          <p:attrName>ppt_y</p:attrName>
                                        </p:attrNameLst>
                                      </p:cBhvr>
                                      <p:rCtr x="34062" y="9491"/>
                                    </p:animMotion>
                                  </p:childTnLst>
                                </p:cTn>
                              </p:par>
                              <p:par>
                                <p:cTn id="9" presetID="42" presetClass="path" presetSubtype="0" accel="50000" decel="50000" fill="hold" grpId="0" nodeType="withEffect">
                                  <p:stCondLst>
                                    <p:cond delay="0"/>
                                  </p:stCondLst>
                                  <p:childTnLst>
                                    <p:animMotion origin="layout" path="M -3.54167E-6 0 L 0.51823 0.06134 " pathEditMode="relative" rAng="0" ptsTypes="AA">
                                      <p:cBhvr>
                                        <p:cTn id="10" dur="2000" fill="hold"/>
                                        <p:tgtEl>
                                          <p:spTgt spid="15"/>
                                        </p:tgtEl>
                                        <p:attrNameLst>
                                          <p:attrName>ppt_x</p:attrName>
                                          <p:attrName>ppt_y</p:attrName>
                                        </p:attrNameLst>
                                      </p:cBhvr>
                                      <p:rCtr x="25911" y="3056"/>
                                    </p:animMotion>
                                  </p:childTnLst>
                                </p:cTn>
                              </p:par>
                              <p:par>
                                <p:cTn id="11" presetID="42" presetClass="path" presetSubtype="0" accel="50000" decel="50000" fill="hold" grpId="0" nodeType="withEffect">
                                  <p:stCondLst>
                                    <p:cond delay="0"/>
                                  </p:stCondLst>
                                  <p:childTnLst>
                                    <p:animMotion origin="layout" path="M -3.54167E-6 -3.7037E-6 L 0.5 0.11019 " pathEditMode="relative" rAng="0" ptsTypes="AA">
                                      <p:cBhvr>
                                        <p:cTn id="12" dur="2000" fill="hold"/>
                                        <p:tgtEl>
                                          <p:spTgt spid="18"/>
                                        </p:tgtEl>
                                        <p:attrNameLst>
                                          <p:attrName>ppt_x</p:attrName>
                                          <p:attrName>ppt_y</p:attrName>
                                        </p:attrNameLst>
                                      </p:cBhvr>
                                      <p:rCtr x="25000" y="5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 6385</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 2033</a:t>
            </a:r>
          </a:p>
        </p:txBody>
      </p:sp>
      <p:cxnSp>
        <p:nvCxnSpPr>
          <p:cNvPr id="6" name="Straight Connector 5">
            <a:extLst>
              <a:ext uri="{FF2B5EF4-FFF2-40B4-BE49-F238E27FC236}">
                <a16:creationId xmlns:a16="http://schemas.microsoft.com/office/drawing/2014/main" id="{3E3571F2-2478-4D3C-B057-841DE9F1F840}"/>
              </a:ext>
            </a:extLst>
          </p:cNvPr>
          <p:cNvCxnSpPr>
            <a:cxnSpLocks/>
          </p:cNvCxnSpPr>
          <p:nvPr/>
        </p:nvCxnSpPr>
        <p:spPr>
          <a:xfrm>
            <a:off x="8817911" y="4983306"/>
            <a:ext cx="3106757" cy="0"/>
          </a:xfrm>
          <a:prstGeom prst="line">
            <a:avLst/>
          </a:prstGeom>
          <a:ln w="571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3CEEB053-61E7-4138-9C7D-6488435FC550}"/>
              </a:ext>
            </a:extLst>
          </p:cNvPr>
          <p:cNvSpPr txBox="1"/>
          <p:nvPr/>
        </p:nvSpPr>
        <p:spPr>
          <a:xfrm>
            <a:off x="8642732" y="2144925"/>
            <a:ext cx="3549268" cy="1409813"/>
          </a:xfrm>
          <a:prstGeom prst="rect">
            <a:avLst/>
          </a:prstGeom>
          <a:noFill/>
          <a:ln>
            <a:noFill/>
          </a:ln>
        </p:spPr>
        <p:txBody>
          <a:bodyPr vert="horz" wrap="square" lIns="91440" tIns="45720" rIns="91440" bIns="45720" rtlCol="0" anchor="t">
            <a:noAutofit/>
          </a:bodyPr>
          <a:lstStyle/>
          <a:p>
            <a:pPr marR="0" defTabSz="914400" rtl="0" eaLnBrk="1" fontAlgn="auto" latinLnBrk="0" hangingPunct="1">
              <a:lnSpc>
                <a:spcPct val="95000"/>
              </a:lnSpc>
              <a:spcBef>
                <a:spcPts val="400"/>
              </a:spcBef>
              <a:spcAft>
                <a:spcPts val="200"/>
              </a:spcAft>
              <a:buClr>
                <a:schemeClr val="accent1"/>
              </a:buClr>
              <a:buSzTx/>
              <a:tabLst/>
            </a:pPr>
            <a:r>
              <a:rPr lang="en-US" sz="2000" b="1" i="1" u="sng" dirty="0">
                <a:solidFill>
                  <a:schemeClr val="accent4">
                    <a:lumMod val="50000"/>
                  </a:schemeClr>
                </a:solidFill>
              </a:rPr>
              <a:t>Specificity:</a:t>
            </a:r>
            <a:r>
              <a:rPr lang="en-US" sz="2000" dirty="0">
                <a:solidFill>
                  <a:schemeClr val="accent4">
                    <a:lumMod val="50000"/>
                  </a:schemeClr>
                </a:solidFill>
              </a:rPr>
              <a:t> Proportion of </a:t>
            </a:r>
            <a:r>
              <a:rPr lang="en-US" sz="2000" strike="sngStrike" dirty="0">
                <a:solidFill>
                  <a:schemeClr val="accent4">
                    <a:lumMod val="50000"/>
                  </a:schemeClr>
                </a:solidFill>
              </a:rPr>
              <a:t>events and </a:t>
            </a:r>
            <a:r>
              <a:rPr lang="en-US" sz="2000" dirty="0">
                <a:solidFill>
                  <a:schemeClr val="accent4">
                    <a:lumMod val="50000"/>
                  </a:schemeClr>
                </a:solidFill>
              </a:rPr>
              <a:t>non-events predicted correctly.</a:t>
            </a:r>
            <a:endParaRPr kumimoji="0" lang="en-US" sz="2000" b="1" i="1" u="sng" strike="noStrike" kern="1200" cap="none" spc="0" normalizeH="0" baseline="0" noProof="0" dirty="0">
              <a:ln>
                <a:noFill/>
              </a:ln>
              <a:solidFill>
                <a:schemeClr val="accent4">
                  <a:lumMod val="50000"/>
                </a:schemeClr>
              </a:solidFill>
              <a:effectLst/>
              <a:uLnTx/>
              <a:uFillTx/>
            </a:endParaRPr>
          </a:p>
        </p:txBody>
      </p:sp>
    </p:spTree>
    <p:extLst>
      <p:ext uri="{BB962C8B-B14F-4D97-AF65-F5344CB8AC3E}">
        <p14:creationId xmlns:p14="http://schemas.microsoft.com/office/powerpoint/2010/main" val="25322470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DC6A7C-A2A6-4B19-A54A-6E53C4B3B7CB}"/>
              </a:ext>
            </a:extLst>
          </p:cNvPr>
          <p:cNvSpPr txBox="1"/>
          <p:nvPr/>
        </p:nvSpPr>
        <p:spPr>
          <a:xfrm>
            <a:off x="5133484" y="444902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4" name="TextBox 13">
            <a:extLst>
              <a:ext uri="{FF2B5EF4-FFF2-40B4-BE49-F238E27FC236}">
                <a16:creationId xmlns:a16="http://schemas.microsoft.com/office/drawing/2014/main" id="{C7C63B4B-3F41-4870-B2DE-09DC0A390565}"/>
              </a:ext>
            </a:extLst>
          </p:cNvPr>
          <p:cNvSpPr txBox="1"/>
          <p:nvPr/>
        </p:nvSpPr>
        <p:spPr>
          <a:xfrm>
            <a:off x="8642732" y="2144925"/>
            <a:ext cx="3549268" cy="1409813"/>
          </a:xfrm>
          <a:prstGeom prst="rect">
            <a:avLst/>
          </a:prstGeom>
          <a:noFill/>
          <a:ln>
            <a:noFill/>
          </a:ln>
        </p:spPr>
        <p:txBody>
          <a:bodyPr vert="horz" wrap="square" lIns="91440" tIns="45720" rIns="91440" bIns="45720" rtlCol="0" anchor="t">
            <a:noAutofit/>
          </a:bodyPr>
          <a:lstStyle/>
          <a:p>
            <a:pPr marR="0" defTabSz="914400" rtl="0" eaLnBrk="1" fontAlgn="auto" latinLnBrk="0" hangingPunct="1">
              <a:lnSpc>
                <a:spcPct val="95000"/>
              </a:lnSpc>
              <a:spcBef>
                <a:spcPts val="400"/>
              </a:spcBef>
              <a:spcAft>
                <a:spcPts val="200"/>
              </a:spcAft>
              <a:buClr>
                <a:schemeClr val="accent1"/>
              </a:buClr>
              <a:buSzTx/>
              <a:tabLst/>
            </a:pPr>
            <a:r>
              <a:rPr lang="en-US" sz="2000" b="1" i="1" u="sng" dirty="0">
                <a:solidFill>
                  <a:schemeClr val="accent4">
                    <a:lumMod val="50000"/>
                  </a:schemeClr>
                </a:solidFill>
              </a:rPr>
              <a:t>Specificity:</a:t>
            </a:r>
            <a:r>
              <a:rPr lang="en-US" sz="2000" dirty="0">
                <a:solidFill>
                  <a:schemeClr val="accent4">
                    <a:lumMod val="50000"/>
                  </a:schemeClr>
                </a:solidFill>
              </a:rPr>
              <a:t> Proportion of </a:t>
            </a:r>
            <a:r>
              <a:rPr lang="en-US" sz="2000" strike="sngStrike" dirty="0">
                <a:solidFill>
                  <a:schemeClr val="accent4">
                    <a:lumMod val="50000"/>
                  </a:schemeClr>
                </a:solidFill>
              </a:rPr>
              <a:t>events and </a:t>
            </a:r>
            <a:r>
              <a:rPr lang="en-US" sz="2000" dirty="0">
                <a:solidFill>
                  <a:schemeClr val="accent4">
                    <a:lumMod val="50000"/>
                  </a:schemeClr>
                </a:solidFill>
              </a:rPr>
              <a:t>non-events predicted correctly.</a:t>
            </a:r>
            <a:endParaRPr kumimoji="0" lang="en-US" sz="2000" b="1" i="1" u="sng" strike="noStrike" kern="1200" cap="none" spc="0" normalizeH="0" baseline="0" noProof="0" dirty="0">
              <a:ln>
                <a:noFill/>
              </a:ln>
              <a:solidFill>
                <a:schemeClr val="accent4">
                  <a:lumMod val="50000"/>
                </a:schemeClr>
              </a:solidFill>
              <a:effectLst/>
              <a:uLnTx/>
              <a:uFillTx/>
            </a:endParaRPr>
          </a:p>
        </p:txBody>
      </p:sp>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 6385</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 2033</a:t>
            </a:r>
          </a:p>
        </p:txBody>
      </p:sp>
      <p:cxnSp>
        <p:nvCxnSpPr>
          <p:cNvPr id="6" name="Straight Connector 5">
            <a:extLst>
              <a:ext uri="{FF2B5EF4-FFF2-40B4-BE49-F238E27FC236}">
                <a16:creationId xmlns:a16="http://schemas.microsoft.com/office/drawing/2014/main" id="{3E3571F2-2478-4D3C-B057-841DE9F1F840}"/>
              </a:ext>
            </a:extLst>
          </p:cNvPr>
          <p:cNvCxnSpPr>
            <a:cxnSpLocks/>
          </p:cNvCxnSpPr>
          <p:nvPr/>
        </p:nvCxnSpPr>
        <p:spPr>
          <a:xfrm>
            <a:off x="8817911" y="4983306"/>
            <a:ext cx="3106757"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8784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48148E-6 L 0.29401 -0.02986 " pathEditMode="relative" rAng="0" ptsTypes="AA">
                                      <p:cBhvr>
                                        <p:cTn id="6" dur="2000" fill="hold"/>
                                        <p:tgtEl>
                                          <p:spTgt spid="16"/>
                                        </p:tgtEl>
                                        <p:attrNameLst>
                                          <p:attrName>ppt_x</p:attrName>
                                          <p:attrName>ppt_y</p:attrName>
                                        </p:attrNameLst>
                                      </p:cBhvr>
                                      <p:rCtr x="14701" y="-1505"/>
                                    </p:animMotion>
                                  </p:childTnLst>
                                </p:cTn>
                              </p:par>
                              <p:par>
                                <p:cTn id="7" presetID="42" presetClass="path" presetSubtype="0" accel="50000" decel="50000" fill="hold" grpId="0" nodeType="withEffect">
                                  <p:stCondLst>
                                    <p:cond delay="0"/>
                                  </p:stCondLst>
                                  <p:childTnLst>
                                    <p:animMotion origin="layout" path="M 1.875E-6 -4.07407E-6 L 0.42278 0.18982 " pathEditMode="relative" rAng="0" ptsTypes="AA">
                                      <p:cBhvr>
                                        <p:cTn id="8" dur="2000" fill="hold"/>
                                        <p:tgtEl>
                                          <p:spTgt spid="17"/>
                                        </p:tgtEl>
                                        <p:attrNameLst>
                                          <p:attrName>ppt_x</p:attrName>
                                          <p:attrName>ppt_y</p:attrName>
                                        </p:attrNameLst>
                                      </p:cBhvr>
                                      <p:rCtr x="21133" y="9491"/>
                                    </p:animMotion>
                                  </p:childTnLst>
                                </p:cTn>
                              </p:par>
                              <p:par>
                                <p:cTn id="9" presetID="42" presetClass="path" presetSubtype="0" accel="50000" decel="50000" fill="hold" grpId="0" nodeType="withEffect">
                                  <p:stCondLst>
                                    <p:cond delay="0"/>
                                  </p:stCondLst>
                                  <p:childTnLst>
                                    <p:animMotion origin="layout" path="M 3.33333E-6 7.40741E-7 L 0.27343 0.09676 " pathEditMode="relative" rAng="0" ptsTypes="AA">
                                      <p:cBhvr>
                                        <p:cTn id="10" dur="2000" fill="hold"/>
                                        <p:tgtEl>
                                          <p:spTgt spid="22"/>
                                        </p:tgtEl>
                                        <p:attrNameLst>
                                          <p:attrName>ppt_x</p:attrName>
                                          <p:attrName>ppt_y</p:attrName>
                                        </p:attrNameLst>
                                      </p:cBhvr>
                                      <p:rCtr x="13672" y="4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 6385</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 2033</a:t>
            </a:r>
          </a:p>
        </p:txBody>
      </p:sp>
      <p:cxnSp>
        <p:nvCxnSpPr>
          <p:cNvPr id="6" name="Straight Connector 5">
            <a:extLst>
              <a:ext uri="{FF2B5EF4-FFF2-40B4-BE49-F238E27FC236}">
                <a16:creationId xmlns:a16="http://schemas.microsoft.com/office/drawing/2014/main" id="{3E3571F2-2478-4D3C-B057-841DE9F1F840}"/>
              </a:ext>
            </a:extLst>
          </p:cNvPr>
          <p:cNvCxnSpPr>
            <a:cxnSpLocks/>
          </p:cNvCxnSpPr>
          <p:nvPr/>
        </p:nvCxnSpPr>
        <p:spPr>
          <a:xfrm>
            <a:off x="8817911" y="4983306"/>
            <a:ext cx="3106757" cy="0"/>
          </a:xfrm>
          <a:prstGeom prst="line">
            <a:avLst/>
          </a:prstGeom>
          <a:ln w="57150"/>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A4A1ECC-CF11-4B5D-80C7-C85050336C7E}"/>
              </a:ext>
            </a:extLst>
          </p:cNvPr>
          <p:cNvSpPr txBox="1"/>
          <p:nvPr/>
        </p:nvSpPr>
        <p:spPr>
          <a:xfrm>
            <a:off x="8642732" y="2144925"/>
            <a:ext cx="3549268" cy="1409813"/>
          </a:xfrm>
          <a:prstGeom prst="rect">
            <a:avLst/>
          </a:prstGeom>
          <a:noFill/>
          <a:ln>
            <a:noFill/>
          </a:ln>
        </p:spPr>
        <p:txBody>
          <a:bodyPr vert="horz" wrap="square" lIns="91440" tIns="45720" rIns="91440" bIns="45720" rtlCol="0" anchor="t">
            <a:noAutofit/>
          </a:bodyPr>
          <a:lstStyle/>
          <a:p>
            <a:pPr defTabSz="914400">
              <a:lnSpc>
                <a:spcPct val="95000"/>
              </a:lnSpc>
              <a:spcBef>
                <a:spcPts val="400"/>
              </a:spcBef>
              <a:spcAft>
                <a:spcPts val="200"/>
              </a:spcAft>
              <a:buClr>
                <a:schemeClr val="accent1"/>
              </a:buClr>
            </a:pPr>
            <a:r>
              <a:rPr lang="en-US" sz="2000" b="1" i="1" u="sng" dirty="0">
                <a:solidFill>
                  <a:schemeClr val="accent4">
                    <a:lumMod val="50000"/>
                  </a:schemeClr>
                </a:solidFill>
              </a:rPr>
              <a:t>Precision:</a:t>
            </a:r>
            <a:r>
              <a:rPr lang="en-US" sz="2000" dirty="0">
                <a:solidFill>
                  <a:schemeClr val="accent4">
                    <a:lumMod val="50000"/>
                  </a:schemeClr>
                </a:solidFill>
              </a:rPr>
              <a:t> </a:t>
            </a:r>
            <a:r>
              <a:rPr lang="en-US" dirty="0">
                <a:solidFill>
                  <a:schemeClr val="accent4">
                    <a:lumMod val="50000"/>
                  </a:schemeClr>
                </a:solidFill>
              </a:rPr>
              <a:t>proportion of events that are predicted correctly out of the total number of predicted events</a:t>
            </a:r>
            <a:r>
              <a:rPr lang="en-US" sz="2000" dirty="0">
                <a:solidFill>
                  <a:schemeClr val="accent4">
                    <a:lumMod val="50000"/>
                  </a:schemeClr>
                </a:solidFill>
              </a:rPr>
              <a:t>.</a:t>
            </a:r>
            <a:endParaRPr kumimoji="0" lang="en-US" sz="2000" b="1" i="1" u="sng" strike="noStrike" kern="1200" cap="none" spc="0" normalizeH="0" baseline="0" noProof="0" dirty="0">
              <a:ln>
                <a:noFill/>
              </a:ln>
              <a:solidFill>
                <a:schemeClr val="accent4">
                  <a:lumMod val="50000"/>
                </a:schemeClr>
              </a:solidFill>
              <a:effectLst/>
              <a:uLnTx/>
              <a:uFillTx/>
            </a:endParaRPr>
          </a:p>
        </p:txBody>
      </p:sp>
    </p:spTree>
    <p:extLst>
      <p:ext uri="{BB962C8B-B14F-4D97-AF65-F5344CB8AC3E}">
        <p14:creationId xmlns:p14="http://schemas.microsoft.com/office/powerpoint/2010/main" val="128038405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41B1E839-4B92-44A7-B354-1A7884479AC8}"/>
              </a:ext>
            </a:extLst>
          </p:cNvPr>
          <p:cNvSpPr txBox="1"/>
          <p:nvPr/>
        </p:nvSpPr>
        <p:spPr>
          <a:xfrm>
            <a:off x="2214759" y="40664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grpSp>
        <p:nvGrpSpPr>
          <p:cNvPr id="10" name="Group 9">
            <a:extLst>
              <a:ext uri="{FF2B5EF4-FFF2-40B4-BE49-F238E27FC236}">
                <a16:creationId xmlns:a16="http://schemas.microsoft.com/office/drawing/2014/main" id="{F4A931E6-B302-4D5E-8F55-DB60EBDCA775}"/>
              </a:ext>
            </a:extLst>
          </p:cNvPr>
          <p:cNvGrpSpPr/>
          <p:nvPr/>
        </p:nvGrpSpPr>
        <p:grpSpPr>
          <a:xfrm>
            <a:off x="926302" y="3554743"/>
            <a:ext cx="7497554" cy="1630138"/>
            <a:chOff x="4694446" y="3238959"/>
            <a:chExt cx="7497554" cy="1630138"/>
          </a:xfrm>
        </p:grpSpPr>
        <p:pic>
          <p:nvPicPr>
            <p:cNvPr id="8" name="Picture 7">
              <a:extLst>
                <a:ext uri="{FF2B5EF4-FFF2-40B4-BE49-F238E27FC236}">
                  <a16:creationId xmlns:a16="http://schemas.microsoft.com/office/drawing/2014/main" id="{0702C989-F8C0-4D49-8316-F8742A9C6486}"/>
                </a:ext>
              </a:extLst>
            </p:cNvPr>
            <p:cNvPicPr>
              <a:picLocks noChangeAspect="1"/>
            </p:cNvPicPr>
            <p:nvPr/>
          </p:nvPicPr>
          <p:blipFill rotWithShape="1">
            <a:blip r:embed="rId3"/>
            <a:srcRect l="40932" t="16006"/>
            <a:stretch/>
          </p:blipFill>
          <p:spPr>
            <a:xfrm>
              <a:off x="5673687" y="3238959"/>
              <a:ext cx="6518313" cy="1630138"/>
            </a:xfrm>
            <a:prstGeom prst="rect">
              <a:avLst/>
            </a:prstGeom>
          </p:spPr>
        </p:pic>
        <p:pic>
          <p:nvPicPr>
            <p:cNvPr id="19" name="Picture 18">
              <a:extLst>
                <a:ext uri="{FF2B5EF4-FFF2-40B4-BE49-F238E27FC236}">
                  <a16:creationId xmlns:a16="http://schemas.microsoft.com/office/drawing/2014/main" id="{BBFDFB0B-7697-47D0-A4F9-B61B6334225E}"/>
                </a:ext>
              </a:extLst>
            </p:cNvPr>
            <p:cNvPicPr>
              <a:picLocks noChangeAspect="1"/>
            </p:cNvPicPr>
            <p:nvPr/>
          </p:nvPicPr>
          <p:blipFill rotWithShape="1">
            <a:blip r:embed="rId3"/>
            <a:srcRect t="16006" r="90416"/>
            <a:stretch/>
          </p:blipFill>
          <p:spPr>
            <a:xfrm>
              <a:off x="4694446" y="3238959"/>
              <a:ext cx="1057648" cy="1630138"/>
            </a:xfrm>
            <a:prstGeom prst="rect">
              <a:avLst/>
            </a:prstGeom>
          </p:spPr>
        </p:pic>
      </p:gr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520662"/>
          </a:xfrm>
        </p:spPr>
        <p:txBody>
          <a:bodyPr/>
          <a:lstStyle/>
          <a:p>
            <a:r>
              <a:rPr lang="en-US" dirty="0"/>
              <a:t>Confusion Matrix (many metrics are just ways of combining these outcomes)</a:t>
            </a:r>
          </a:p>
          <a:p>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(categorical target); </a:t>
            </a:r>
            <a:r>
              <a:rPr lang="en-US" u="sng" dirty="0"/>
              <a:t>class predictions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9" name="TextBox 8">
            <a:extLst>
              <a:ext uri="{FF2B5EF4-FFF2-40B4-BE49-F238E27FC236}">
                <a16:creationId xmlns:a16="http://schemas.microsoft.com/office/drawing/2014/main" id="{D260FC9E-EAAC-4C1A-AFC1-A88355AAA346}"/>
              </a:ext>
            </a:extLst>
          </p:cNvPr>
          <p:cNvSpPr txBox="1"/>
          <p:nvPr/>
        </p:nvSpPr>
        <p:spPr>
          <a:xfrm>
            <a:off x="3419271" y="2481240"/>
            <a:ext cx="4737253" cy="762861"/>
          </a:xfrm>
          <a:prstGeom prst="rect">
            <a:avLst/>
          </a:prstGeom>
          <a:solidFill>
            <a:schemeClr val="accent2"/>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1"/>
                </a:solidFill>
                <a:effectLst/>
                <a:uLnTx/>
                <a:uFillTx/>
                <a:latin typeface="+mn-lt"/>
              </a:rPr>
              <a:t>TRUTH</a:t>
            </a:r>
          </a:p>
        </p:txBody>
      </p:sp>
      <p:sp>
        <p:nvSpPr>
          <p:cNvPr id="13" name="TextBox 12">
            <a:extLst>
              <a:ext uri="{FF2B5EF4-FFF2-40B4-BE49-F238E27FC236}">
                <a16:creationId xmlns:a16="http://schemas.microsoft.com/office/drawing/2014/main" id="{19828EF9-06CE-4B44-85D6-3282D2401BC1}"/>
              </a:ext>
            </a:extLst>
          </p:cNvPr>
          <p:cNvSpPr txBox="1"/>
          <p:nvPr/>
        </p:nvSpPr>
        <p:spPr>
          <a:xfrm rot="16200000">
            <a:off x="-1987196" y="4082152"/>
            <a:ext cx="4737253" cy="762861"/>
          </a:xfrm>
          <a:prstGeom prst="rect">
            <a:avLst/>
          </a:prstGeom>
          <a:solidFill>
            <a:schemeClr val="accent6">
              <a:lumMod val="20000"/>
              <a:lumOff val="80000"/>
            </a:schemeClr>
          </a:solidFill>
          <a:ln>
            <a:solidFill>
              <a:schemeClr val="accent6"/>
            </a:solidFill>
          </a:ln>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5000" b="0" i="0" u="none" strike="noStrike" kern="1200" cap="none" spc="0" normalizeH="0" baseline="0" noProof="0" dirty="0">
                <a:ln>
                  <a:noFill/>
                </a:ln>
                <a:solidFill>
                  <a:schemeClr val="accent6"/>
                </a:solidFill>
                <a:effectLst/>
                <a:uLnTx/>
                <a:uFillTx/>
                <a:latin typeface="+mn-lt"/>
              </a:rPr>
              <a:t>PREDICTED</a:t>
            </a:r>
          </a:p>
        </p:txBody>
      </p:sp>
      <p:sp>
        <p:nvSpPr>
          <p:cNvPr id="14" name="TextBox 13">
            <a:extLst>
              <a:ext uri="{FF2B5EF4-FFF2-40B4-BE49-F238E27FC236}">
                <a16:creationId xmlns:a16="http://schemas.microsoft.com/office/drawing/2014/main" id="{C7C63B4B-3F41-4870-B2DE-09DC0A390565}"/>
              </a:ext>
            </a:extLst>
          </p:cNvPr>
          <p:cNvSpPr txBox="1"/>
          <p:nvPr/>
        </p:nvSpPr>
        <p:spPr>
          <a:xfrm>
            <a:off x="8642732" y="2144925"/>
            <a:ext cx="3549268" cy="1409813"/>
          </a:xfrm>
          <a:prstGeom prst="rect">
            <a:avLst/>
          </a:prstGeom>
          <a:noFill/>
          <a:ln>
            <a:noFill/>
          </a:ln>
        </p:spPr>
        <p:txBody>
          <a:bodyPr vert="horz" wrap="square" lIns="91440" tIns="45720" rIns="91440" bIns="45720" rtlCol="0" anchor="t">
            <a:noAutofit/>
          </a:bodyPr>
          <a:lstStyle/>
          <a:p>
            <a:pPr defTabSz="914400">
              <a:lnSpc>
                <a:spcPct val="95000"/>
              </a:lnSpc>
              <a:spcBef>
                <a:spcPts val="400"/>
              </a:spcBef>
              <a:spcAft>
                <a:spcPts val="200"/>
              </a:spcAft>
              <a:buClr>
                <a:schemeClr val="accent1"/>
              </a:buClr>
            </a:pPr>
            <a:r>
              <a:rPr lang="en-US" sz="2000" b="1" i="1" u="sng" dirty="0">
                <a:solidFill>
                  <a:schemeClr val="accent4">
                    <a:lumMod val="50000"/>
                  </a:schemeClr>
                </a:solidFill>
              </a:rPr>
              <a:t>Precision:</a:t>
            </a:r>
            <a:r>
              <a:rPr lang="en-US" sz="2000" dirty="0">
                <a:solidFill>
                  <a:schemeClr val="accent4">
                    <a:lumMod val="50000"/>
                  </a:schemeClr>
                </a:solidFill>
              </a:rPr>
              <a:t> </a:t>
            </a:r>
            <a:r>
              <a:rPr lang="en-US" dirty="0">
                <a:solidFill>
                  <a:schemeClr val="accent4">
                    <a:lumMod val="50000"/>
                  </a:schemeClr>
                </a:solidFill>
              </a:rPr>
              <a:t>proportion of events that are predicted correctly out of the total number of predicted events</a:t>
            </a:r>
            <a:r>
              <a:rPr lang="en-US" sz="2000" dirty="0">
                <a:solidFill>
                  <a:schemeClr val="accent4">
                    <a:lumMod val="50000"/>
                  </a:schemeClr>
                </a:solidFill>
              </a:rPr>
              <a:t>.</a:t>
            </a:r>
            <a:endParaRPr kumimoji="0" lang="en-US" sz="2000" b="1" i="1" u="sng" strike="noStrike" kern="1200" cap="none" spc="0" normalizeH="0" baseline="0" noProof="0" dirty="0">
              <a:ln>
                <a:noFill/>
              </a:ln>
              <a:solidFill>
                <a:schemeClr val="accent4">
                  <a:lumMod val="50000"/>
                </a:schemeClr>
              </a:solidFill>
              <a:effectLst/>
              <a:uLnTx/>
              <a:uFillTx/>
            </a:endParaRPr>
          </a:p>
        </p:txBody>
      </p:sp>
      <p:sp>
        <p:nvSpPr>
          <p:cNvPr id="15" name="TextBox 14">
            <a:extLst>
              <a:ext uri="{FF2B5EF4-FFF2-40B4-BE49-F238E27FC236}">
                <a16:creationId xmlns:a16="http://schemas.microsoft.com/office/drawing/2014/main" id="{7DC55776-C92C-4338-B615-C9783C56505A}"/>
              </a:ext>
            </a:extLst>
          </p:cNvPr>
          <p:cNvSpPr txBox="1"/>
          <p:nvPr/>
        </p:nvSpPr>
        <p:spPr>
          <a:xfrm>
            <a:off x="2062359" y="3914071"/>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Positive; 5134</a:t>
            </a:r>
          </a:p>
        </p:txBody>
      </p:sp>
      <p:sp>
        <p:nvSpPr>
          <p:cNvPr id="16" name="TextBox 15">
            <a:extLst>
              <a:ext uri="{FF2B5EF4-FFF2-40B4-BE49-F238E27FC236}">
                <a16:creationId xmlns:a16="http://schemas.microsoft.com/office/drawing/2014/main" id="{2866D95F-EB75-4B9C-9C1D-23D65697CFDB}"/>
              </a:ext>
            </a:extLst>
          </p:cNvPr>
          <p:cNvSpPr txBox="1"/>
          <p:nvPr/>
        </p:nvSpPr>
        <p:spPr>
          <a:xfrm>
            <a:off x="5155518" y="4473532"/>
            <a:ext cx="3093159" cy="572055"/>
          </a:xfrm>
          <a:prstGeom prst="rect">
            <a:avLst/>
          </a:prstGeom>
          <a:solidFill>
            <a:schemeClr val="tx2">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tx2"/>
                </a:solidFill>
                <a:effectLst/>
                <a:uLnTx/>
                <a:uFillTx/>
                <a:latin typeface="+mn-lt"/>
              </a:rPr>
              <a:t>True Negative; 25257</a:t>
            </a:r>
          </a:p>
        </p:txBody>
      </p:sp>
      <p:sp>
        <p:nvSpPr>
          <p:cNvPr id="17" name="TextBox 16">
            <a:extLst>
              <a:ext uri="{FF2B5EF4-FFF2-40B4-BE49-F238E27FC236}">
                <a16:creationId xmlns:a16="http://schemas.microsoft.com/office/drawing/2014/main" id="{76D56E18-2C89-4EAE-8F80-C15BF9F81203}"/>
              </a:ext>
            </a:extLst>
          </p:cNvPr>
          <p:cNvSpPr txBox="1"/>
          <p:nvPr/>
        </p:nvSpPr>
        <p:spPr>
          <a:xfrm>
            <a:off x="5144501" y="3907774"/>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Positive; 6385</a:t>
            </a:r>
          </a:p>
        </p:txBody>
      </p:sp>
      <p:sp>
        <p:nvSpPr>
          <p:cNvPr id="18" name="TextBox 17">
            <a:extLst>
              <a:ext uri="{FF2B5EF4-FFF2-40B4-BE49-F238E27FC236}">
                <a16:creationId xmlns:a16="http://schemas.microsoft.com/office/drawing/2014/main" id="{08B2CA38-87EA-45BF-89AE-0E5379913EC1}"/>
              </a:ext>
            </a:extLst>
          </p:cNvPr>
          <p:cNvSpPr txBox="1"/>
          <p:nvPr/>
        </p:nvSpPr>
        <p:spPr>
          <a:xfrm>
            <a:off x="2062358" y="4455318"/>
            <a:ext cx="3093159" cy="572055"/>
          </a:xfrm>
          <a:prstGeom prst="rect">
            <a:avLst/>
          </a:prstGeom>
          <a:solidFill>
            <a:schemeClr val="accent5">
              <a:alpha val="20000"/>
            </a:schemeClr>
          </a:solidFill>
        </p:spPr>
        <p:txBody>
          <a:bodyPr vert="horz" wrap="square" lIns="91440" tIns="45720" rIns="91440" bIns="45720" rtlCol="0" anchor="ctr">
            <a:noAutofit/>
          </a:bodyPr>
          <a:lstStyle/>
          <a:p>
            <a:pPr marR="0"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False Negative; 2033</a:t>
            </a:r>
          </a:p>
        </p:txBody>
      </p:sp>
      <p:cxnSp>
        <p:nvCxnSpPr>
          <p:cNvPr id="6" name="Straight Connector 5">
            <a:extLst>
              <a:ext uri="{FF2B5EF4-FFF2-40B4-BE49-F238E27FC236}">
                <a16:creationId xmlns:a16="http://schemas.microsoft.com/office/drawing/2014/main" id="{3E3571F2-2478-4D3C-B057-841DE9F1F840}"/>
              </a:ext>
            </a:extLst>
          </p:cNvPr>
          <p:cNvCxnSpPr>
            <a:cxnSpLocks/>
          </p:cNvCxnSpPr>
          <p:nvPr/>
        </p:nvCxnSpPr>
        <p:spPr>
          <a:xfrm>
            <a:off x="8817911" y="4983306"/>
            <a:ext cx="3106757" cy="0"/>
          </a:xfrm>
          <a:prstGeom prst="line">
            <a:avLst/>
          </a:prstGeom>
          <a:ln w="57150"/>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7E6FA08-8DAA-4CEE-ADEC-396AC0BBCCF8}"/>
              </a:ext>
            </a:extLst>
          </p:cNvPr>
          <p:cNvSpPr txBox="1"/>
          <p:nvPr/>
        </p:nvSpPr>
        <p:spPr>
          <a:xfrm>
            <a:off x="926302" y="5750639"/>
            <a:ext cx="9282600" cy="997127"/>
          </a:xfrm>
          <a:prstGeom prst="rect">
            <a:avLst/>
          </a:prstGeom>
          <a:noFill/>
          <a:ln>
            <a:noFill/>
          </a:ln>
        </p:spPr>
        <p:txBody>
          <a:bodyPr vert="horz" wrap="square" lIns="91440" tIns="45720" rIns="91440" bIns="45720" rtlCol="0" anchor="t">
            <a:noAutofit/>
          </a:bodyPr>
          <a:lstStyle/>
          <a:p>
            <a:pPr marR="0" defTabSz="914400" rtl="0" eaLnBrk="1" fontAlgn="auto" latinLnBrk="0" hangingPunct="1">
              <a:lnSpc>
                <a:spcPct val="95000"/>
              </a:lnSpc>
              <a:spcBef>
                <a:spcPts val="400"/>
              </a:spcBef>
              <a:spcAft>
                <a:spcPts val="200"/>
              </a:spcAft>
              <a:buClr>
                <a:schemeClr val="accent1"/>
              </a:buClr>
              <a:buSzTx/>
              <a:tabLst/>
            </a:pPr>
            <a:r>
              <a:rPr lang="en-US" sz="2000" b="1" i="1" u="sng" dirty="0">
                <a:solidFill>
                  <a:schemeClr val="accent4">
                    <a:lumMod val="50000"/>
                  </a:schemeClr>
                </a:solidFill>
              </a:rPr>
              <a:t>Positive Predictive Value (PPV):</a:t>
            </a:r>
            <a:r>
              <a:rPr lang="en-US" sz="2000" dirty="0">
                <a:solidFill>
                  <a:schemeClr val="accent4">
                    <a:lumMod val="50000"/>
                  </a:schemeClr>
                </a:solidFill>
              </a:rPr>
              <a:t>  Equal to precision if you determine “prevalence” based on your sample data… (though typically measure separately)</a:t>
            </a:r>
          </a:p>
          <a:p>
            <a:pPr marR="0" defTabSz="914400" rtl="0" eaLnBrk="1" fontAlgn="auto" latinLnBrk="0" hangingPunct="1">
              <a:lnSpc>
                <a:spcPct val="95000"/>
              </a:lnSpc>
              <a:spcBef>
                <a:spcPts val="400"/>
              </a:spcBef>
              <a:spcAft>
                <a:spcPts val="200"/>
              </a:spcAft>
              <a:buClr>
                <a:schemeClr val="accent1"/>
              </a:buClr>
              <a:buSzTx/>
              <a:tabLst/>
            </a:pPr>
            <a:r>
              <a:rPr lang="en-US" sz="2000" dirty="0">
                <a:solidFill>
                  <a:schemeClr val="accent4">
                    <a:lumMod val="50000"/>
                  </a:schemeClr>
                </a:solidFill>
              </a:rPr>
              <a:t>Assuming this, Negative Predictive Value (NPV) is TN / (TN + FN)</a:t>
            </a:r>
            <a:endParaRPr kumimoji="0" lang="en-US" sz="2000" strike="noStrike" kern="1200" cap="none" spc="0" normalizeH="0" baseline="0" noProof="0" dirty="0">
              <a:ln>
                <a:noFill/>
              </a:ln>
              <a:solidFill>
                <a:schemeClr val="accent4">
                  <a:lumMod val="50000"/>
                </a:schemeClr>
              </a:solidFill>
              <a:effectLst/>
              <a:uLnTx/>
              <a:uFillTx/>
            </a:endParaRPr>
          </a:p>
        </p:txBody>
      </p:sp>
    </p:spTree>
    <p:extLst>
      <p:ext uri="{BB962C8B-B14F-4D97-AF65-F5344CB8AC3E}">
        <p14:creationId xmlns:p14="http://schemas.microsoft.com/office/powerpoint/2010/main" val="4748475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0 L 0.53464 0.06296 " pathEditMode="relative" rAng="0" ptsTypes="AA">
                                      <p:cBhvr>
                                        <p:cTn id="6" dur="2000" fill="hold"/>
                                        <p:tgtEl>
                                          <p:spTgt spid="15"/>
                                        </p:tgtEl>
                                        <p:attrNameLst>
                                          <p:attrName>ppt_x</p:attrName>
                                          <p:attrName>ppt_y</p:attrName>
                                        </p:attrNameLst>
                                      </p:cBhvr>
                                      <p:rCtr x="26732" y="3148"/>
                                    </p:animMotion>
                                  </p:childTnLst>
                                </p:cTn>
                              </p:par>
                              <p:par>
                                <p:cTn id="7" presetID="42" presetClass="path" presetSubtype="0" accel="50000" decel="50000" fill="hold" grpId="0" nodeType="withEffect">
                                  <p:stCondLst>
                                    <p:cond delay="0"/>
                                  </p:stCondLst>
                                  <p:childTnLst>
                                    <p:animMotion origin="layout" path="M 1.875E-6 -4.07407E-6 L 0.4293 0.17084 " pathEditMode="relative" rAng="0" ptsTypes="AA">
                                      <p:cBhvr>
                                        <p:cTn id="8" dur="2000" fill="hold"/>
                                        <p:tgtEl>
                                          <p:spTgt spid="17"/>
                                        </p:tgtEl>
                                        <p:attrNameLst>
                                          <p:attrName>ppt_x</p:attrName>
                                          <p:attrName>ppt_y</p:attrName>
                                        </p:attrNameLst>
                                      </p:cBhvr>
                                      <p:rCtr x="21458" y="8542"/>
                                    </p:animMotion>
                                  </p:childTnLst>
                                </p:cTn>
                              </p:par>
                              <p:par>
                                <p:cTn id="9" presetID="42" presetClass="path" presetSubtype="0" accel="50000" decel="50000" fill="hold" grpId="0" nodeType="withEffect">
                                  <p:stCondLst>
                                    <p:cond delay="0"/>
                                  </p:stCondLst>
                                  <p:childTnLst>
                                    <p:animMotion origin="layout" path="M -3.54167E-6 -2.22222E-6 L 0.5224 0.14537 " pathEditMode="relative" rAng="0" ptsTypes="AA">
                                      <p:cBhvr>
                                        <p:cTn id="10" dur="2000" fill="hold"/>
                                        <p:tgtEl>
                                          <p:spTgt spid="20"/>
                                        </p:tgtEl>
                                        <p:attrNameLst>
                                          <p:attrName>ppt_x</p:attrName>
                                          <p:attrName>ppt_y</p:attrName>
                                        </p:attrNameLst>
                                      </p:cBhvr>
                                      <p:rCtr x="26120" y="726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17"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184077" y="1574294"/>
            <a:ext cx="11661637" cy="4721846"/>
          </a:xfrm>
        </p:spPr>
        <p:txBody>
          <a:bodyPr/>
          <a:lstStyle/>
          <a:p>
            <a:r>
              <a:rPr lang="en-US" i="1" dirty="0"/>
              <a:t>“The metrics discussed so far depend on having a hard prediction (e.g., STEM or other). Most classification models can produce class probabilities as soft predictions that can be converted to a definitive class by choosing the class with the largest probability. There are a number of metrics that can be created using the probabilities.”</a:t>
            </a:r>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a:t>
            </a:r>
            <a:r>
              <a:rPr lang="en-US" u="sng" dirty="0"/>
              <a:t>class probabilities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Tree>
    <p:extLst>
      <p:ext uri="{BB962C8B-B14F-4D97-AF65-F5344CB8AC3E}">
        <p14:creationId xmlns:p14="http://schemas.microsoft.com/office/powerpoint/2010/main" val="366423466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BDAFF4C-48C7-48C7-B555-B1BF4412564D}"/>
              </a:ext>
            </a:extLst>
          </p:cNvPr>
          <p:cNvSpPr>
            <a:spLocks noGrp="1"/>
          </p:cNvSpPr>
          <p:nvPr>
            <p:ph sz="quarter" idx="15"/>
          </p:nvPr>
        </p:nvSpPr>
        <p:spPr/>
        <p:txBody>
          <a:bodyPr/>
          <a:lstStyle/>
          <a:p>
            <a:pPr marL="0" indent="0">
              <a:buNone/>
            </a:pPr>
            <a:r>
              <a:rPr lang="en-US" b="1" dirty="0"/>
              <a:t>Purity metrics</a:t>
            </a:r>
          </a:p>
          <a:p>
            <a:r>
              <a:rPr lang="en-US" dirty="0"/>
              <a:t>Unsupervised method – is strictly a measure of the separation in your probabilities (does not vary depending on their accuracy) (e.g. Gini; Entropy)</a:t>
            </a:r>
          </a:p>
          <a:p>
            <a:endParaRPr lang="en-US" dirty="0"/>
          </a:p>
        </p:txBody>
      </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6220945" y="860298"/>
            <a:ext cx="5716489" cy="4479925"/>
          </a:xfrm>
        </p:spPr>
        <p:txBody>
          <a:bodyPr/>
          <a:lstStyle/>
          <a:p>
            <a:r>
              <a:rPr lang="en-US" dirty="0"/>
              <a:t>Plugging in more extreme probabilities (</a:t>
            </a:r>
            <a:r>
              <a:rPr lang="en-US" dirty="0">
                <a:sym typeface="Wingdings" panose="05000000000000000000" pitchFamily="2" charset="2"/>
              </a:rPr>
              <a:t>greater separation / purity)  smaller values</a:t>
            </a:r>
          </a:p>
          <a:p>
            <a:pPr lvl="1"/>
            <a:r>
              <a:rPr lang="en-US" dirty="0">
                <a:sym typeface="Wingdings" panose="05000000000000000000" pitchFamily="2" charset="2"/>
              </a:rPr>
              <a:t>Want to minimize these metrics</a:t>
            </a:r>
            <a:endParaRPr lang="en-US"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a:t>
            </a:r>
            <a:r>
              <a:rPr lang="en-US" u="sng" dirty="0"/>
              <a:t>class probabilities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grpSp>
        <p:nvGrpSpPr>
          <p:cNvPr id="10" name="Group 9">
            <a:extLst>
              <a:ext uri="{FF2B5EF4-FFF2-40B4-BE49-F238E27FC236}">
                <a16:creationId xmlns:a16="http://schemas.microsoft.com/office/drawing/2014/main" id="{AFC7F422-DC98-4547-A6BE-D0BFEC4AB065}"/>
              </a:ext>
            </a:extLst>
          </p:cNvPr>
          <p:cNvGrpSpPr/>
          <p:nvPr/>
        </p:nvGrpSpPr>
        <p:grpSpPr>
          <a:xfrm>
            <a:off x="5633148" y="2445915"/>
            <a:ext cx="6618277" cy="1232114"/>
            <a:chOff x="5649668" y="2339912"/>
            <a:chExt cx="6618277" cy="1232114"/>
          </a:xfrm>
        </p:grpSpPr>
        <p:pic>
          <p:nvPicPr>
            <p:cNvPr id="3" name="Picture 2">
              <a:extLst>
                <a:ext uri="{FF2B5EF4-FFF2-40B4-BE49-F238E27FC236}">
                  <a16:creationId xmlns:a16="http://schemas.microsoft.com/office/drawing/2014/main" id="{08E58366-BB47-453D-BEF3-1BC7E06DC3F4}"/>
                </a:ext>
              </a:extLst>
            </p:cNvPr>
            <p:cNvPicPr>
              <a:picLocks noChangeAspect="1"/>
            </p:cNvPicPr>
            <p:nvPr/>
          </p:nvPicPr>
          <p:blipFill>
            <a:blip r:embed="rId3"/>
            <a:stretch>
              <a:fillRect/>
            </a:stretch>
          </p:blipFill>
          <p:spPr>
            <a:xfrm>
              <a:off x="5649668" y="2339912"/>
              <a:ext cx="3167439" cy="1221181"/>
            </a:xfrm>
            <a:prstGeom prst="rect">
              <a:avLst/>
            </a:prstGeom>
          </p:spPr>
        </p:pic>
        <p:pic>
          <p:nvPicPr>
            <p:cNvPr id="6" name="Picture 5">
              <a:extLst>
                <a:ext uri="{FF2B5EF4-FFF2-40B4-BE49-F238E27FC236}">
                  <a16:creationId xmlns:a16="http://schemas.microsoft.com/office/drawing/2014/main" id="{136D2CFC-5D01-4703-8206-D5FE80AA6EC1}"/>
                </a:ext>
              </a:extLst>
            </p:cNvPr>
            <p:cNvPicPr>
              <a:picLocks noChangeAspect="1"/>
            </p:cNvPicPr>
            <p:nvPr/>
          </p:nvPicPr>
          <p:blipFill>
            <a:blip r:embed="rId4"/>
            <a:stretch>
              <a:fillRect/>
            </a:stretch>
          </p:blipFill>
          <p:spPr>
            <a:xfrm>
              <a:off x="9058532" y="2551919"/>
              <a:ext cx="3209413" cy="1020107"/>
            </a:xfrm>
            <a:prstGeom prst="rect">
              <a:avLst/>
            </a:prstGeom>
          </p:spPr>
        </p:pic>
      </p:grpSp>
      <p:pic>
        <p:nvPicPr>
          <p:cNvPr id="9218" name="Picture 2" descr="Image result for gini index purity">
            <a:extLst>
              <a:ext uri="{FF2B5EF4-FFF2-40B4-BE49-F238E27FC236}">
                <a16:creationId xmlns:a16="http://schemas.microsoft.com/office/drawing/2014/main" id="{8CA4216D-82A9-4D6E-97CF-1494A0F4A4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9520" y="3733801"/>
            <a:ext cx="5925534" cy="27790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0B0F22A-2A51-4B8B-BA07-AAAD7C9A9516}"/>
              </a:ext>
            </a:extLst>
          </p:cNvPr>
          <p:cNvPicPr>
            <a:picLocks noChangeAspect="1"/>
          </p:cNvPicPr>
          <p:nvPr/>
        </p:nvPicPr>
        <p:blipFill>
          <a:blip r:embed="rId6"/>
          <a:stretch>
            <a:fillRect/>
          </a:stretch>
        </p:blipFill>
        <p:spPr>
          <a:xfrm>
            <a:off x="633152" y="4269729"/>
            <a:ext cx="4747588" cy="2532047"/>
          </a:xfrm>
          <a:prstGeom prst="rect">
            <a:avLst/>
          </a:prstGeom>
        </p:spPr>
      </p:pic>
      <p:sp>
        <p:nvSpPr>
          <p:cNvPr id="8" name="TextBox 7">
            <a:extLst>
              <a:ext uri="{FF2B5EF4-FFF2-40B4-BE49-F238E27FC236}">
                <a16:creationId xmlns:a16="http://schemas.microsoft.com/office/drawing/2014/main" id="{5D24D610-502B-4775-8839-B9A370ADD882}"/>
              </a:ext>
            </a:extLst>
          </p:cNvPr>
          <p:cNvSpPr txBox="1"/>
          <p:nvPr/>
        </p:nvSpPr>
        <p:spPr>
          <a:xfrm>
            <a:off x="5665529" y="6440373"/>
            <a:ext cx="6416743" cy="461665"/>
          </a:xfrm>
          <a:prstGeom prst="rect">
            <a:avLst/>
          </a:prstGeom>
          <a:noFill/>
        </p:spPr>
        <p:txBody>
          <a:bodyPr wrap="square" rtlCol="0">
            <a:spAutoFit/>
          </a:bodyPr>
          <a:lstStyle/>
          <a:p>
            <a:r>
              <a:rPr lang="en-US" sz="1200" dirty="0">
                <a:hlinkClick r:id="rId7"/>
              </a:rPr>
              <a:t>https://www.quora.com/What-is-the-interpretation-and-intuitive-explanation-of-Gini-impurity-in-decision-trees</a:t>
            </a:r>
            <a:r>
              <a:rPr lang="en-US" sz="1200" dirty="0"/>
              <a:t> </a:t>
            </a:r>
          </a:p>
        </p:txBody>
      </p:sp>
    </p:spTree>
    <p:extLst>
      <p:ext uri="{BB962C8B-B14F-4D97-AF65-F5344CB8AC3E}">
        <p14:creationId xmlns:p14="http://schemas.microsoft.com/office/powerpoint/2010/main" val="20340115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BDAFF4C-48C7-48C7-B555-B1BF4412564D}"/>
              </a:ext>
            </a:extLst>
          </p:cNvPr>
          <p:cNvSpPr>
            <a:spLocks noGrp="1"/>
          </p:cNvSpPr>
          <p:nvPr>
            <p:ph sz="quarter" idx="15"/>
          </p:nvPr>
        </p:nvSpPr>
        <p:spPr>
          <a:xfrm>
            <a:off x="263031" y="1388125"/>
            <a:ext cx="5716489" cy="4825354"/>
          </a:xfrm>
        </p:spPr>
        <p:txBody>
          <a:bodyPr/>
          <a:lstStyle/>
          <a:p>
            <a:pPr marL="0" indent="0">
              <a:buNone/>
            </a:pPr>
            <a:r>
              <a:rPr lang="en-US" b="1" dirty="0"/>
              <a:t>Log-likelihood</a:t>
            </a:r>
          </a:p>
          <a:p>
            <a:r>
              <a:rPr lang="en-US" sz="2000" dirty="0"/>
              <a:t>Supervised method – considers actual target classes in scoring</a:t>
            </a:r>
          </a:p>
          <a:p>
            <a:r>
              <a:rPr lang="en-US" sz="2000" dirty="0"/>
              <a:t>Goal </a:t>
            </a:r>
            <a:r>
              <a:rPr lang="en-US" sz="2000" dirty="0">
                <a:sym typeface="Wingdings" panose="05000000000000000000" pitchFamily="2" charset="2"/>
              </a:rPr>
              <a:t> maximize</a:t>
            </a:r>
            <a:endParaRPr lang="en-US" sz="2000" dirty="0"/>
          </a:p>
          <a:p>
            <a:r>
              <a:rPr lang="en-US" sz="2000" dirty="0"/>
              <a:t>Magnitude of predicted probabilities matter not just class predicted</a:t>
            </a:r>
          </a:p>
          <a:p>
            <a:r>
              <a:rPr lang="en-US" sz="2000" dirty="0"/>
              <a:t>“maximized if all samples are predicted with high probability to be in the correct class”</a:t>
            </a:r>
          </a:p>
          <a:p>
            <a:r>
              <a:rPr lang="en-US" sz="2000" dirty="0"/>
              <a:t>More extreme misses are penalized more (on a log scale)</a:t>
            </a:r>
          </a:p>
          <a:p>
            <a:endParaRPr lang="en-US" sz="2000" dirty="0"/>
          </a:p>
          <a:p>
            <a:endParaRPr lang="en-US" sz="2000" dirty="0"/>
          </a:p>
          <a:p>
            <a:pPr marL="0" indent="0">
              <a:buNone/>
            </a:pPr>
            <a:endParaRPr lang="en-US" sz="2000" dirty="0"/>
          </a:p>
          <a:p>
            <a:pPr marL="0" indent="0">
              <a:buNone/>
            </a:pPr>
            <a:r>
              <a:rPr lang="en-US" sz="1200" dirty="0">
                <a:hlinkClick r:id="rId3"/>
              </a:rPr>
              <a:t>https://www.quora.com/What-is-the-interpretation-and-intuitive-explanation-of-Gini-impurity-in-decision-trees</a:t>
            </a:r>
            <a:r>
              <a:rPr lang="en-US" sz="1200" dirty="0"/>
              <a:t> </a:t>
            </a:r>
          </a:p>
        </p:txBody>
      </p:sp>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21" name="Content Placeholder 6">
            <a:extLst>
              <a:ext uri="{FF2B5EF4-FFF2-40B4-BE49-F238E27FC236}">
                <a16:creationId xmlns:a16="http://schemas.microsoft.com/office/drawing/2014/main" id="{BC4BCCB7-FC99-477D-AC9F-AE826F55BB6D}"/>
              </a:ext>
            </a:extLst>
          </p:cNvPr>
          <p:cNvSpPr>
            <a:spLocks noGrp="1"/>
          </p:cNvSpPr>
          <p:nvPr>
            <p:ph sz="quarter" idx="14"/>
          </p:nvPr>
        </p:nvSpPr>
        <p:spPr>
          <a:xfrm>
            <a:off x="6102042" y="1016000"/>
            <a:ext cx="5716489" cy="5137477"/>
          </a:xfrm>
        </p:spPr>
        <p:txBody>
          <a:bodyPr/>
          <a:lstStyle/>
          <a:p>
            <a:pPr marL="0" indent="0">
              <a:buNone/>
            </a:pPr>
            <a:r>
              <a:rPr lang="en-US" i="1" dirty="0"/>
              <a:t>Example:</a:t>
            </a:r>
          </a:p>
          <a:p>
            <a:pPr marL="0" indent="0">
              <a:buNone/>
            </a:pPr>
            <a:r>
              <a:rPr lang="en-US" i="1" dirty="0"/>
              <a:t>2 observations and predicted probabilities:</a:t>
            </a:r>
          </a:p>
          <a:p>
            <a:pPr marL="0" indent="0">
              <a:buNone/>
            </a:pPr>
            <a:r>
              <a:rPr lang="en-US" dirty="0"/>
              <a:t>x_1 = 1</a:t>
            </a:r>
          </a:p>
          <a:p>
            <a:pPr marL="0" indent="0">
              <a:buNone/>
            </a:pPr>
            <a:r>
              <a:rPr lang="en-US" dirty="0"/>
              <a:t>P_11 = 0.8</a:t>
            </a:r>
          </a:p>
          <a:p>
            <a:pPr marL="0" indent="0">
              <a:buNone/>
            </a:pPr>
            <a:r>
              <a:rPr lang="en-US" dirty="0"/>
              <a:t>P_10 = 0.2</a:t>
            </a:r>
          </a:p>
          <a:p>
            <a:pPr marL="0" indent="0">
              <a:buNone/>
            </a:pPr>
            <a:endParaRPr lang="en-US" dirty="0"/>
          </a:p>
          <a:p>
            <a:pPr marL="0" indent="0">
              <a:buNone/>
            </a:pPr>
            <a:r>
              <a:rPr lang="en-US" dirty="0"/>
              <a:t>x_2 = 0</a:t>
            </a:r>
          </a:p>
          <a:p>
            <a:pPr marL="0" indent="0">
              <a:buNone/>
            </a:pPr>
            <a:r>
              <a:rPr lang="en-US" dirty="0"/>
              <a:t>p_21 = 0.6</a:t>
            </a:r>
          </a:p>
          <a:p>
            <a:pPr marL="0" indent="0">
              <a:buNone/>
            </a:pPr>
            <a:r>
              <a:rPr lang="en-US" dirty="0"/>
              <a:t>p_20 =  0.4</a:t>
            </a:r>
          </a:p>
          <a:p>
            <a:pPr marL="0" indent="0">
              <a:buNone/>
            </a:pPr>
            <a:endParaRPr lang="en-US" dirty="0"/>
          </a:p>
          <a:p>
            <a:pPr marL="0" indent="0">
              <a:buNone/>
            </a:pPr>
            <a:r>
              <a:rPr lang="en-US" dirty="0"/>
              <a:t>(PLUG IN and SUM)</a:t>
            </a:r>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a:t>
            </a:r>
            <a:r>
              <a:rPr lang="en-US" u="sng" dirty="0"/>
              <a:t>class probabilities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pic>
        <p:nvPicPr>
          <p:cNvPr id="8" name="Picture 7">
            <a:extLst>
              <a:ext uri="{FF2B5EF4-FFF2-40B4-BE49-F238E27FC236}">
                <a16:creationId xmlns:a16="http://schemas.microsoft.com/office/drawing/2014/main" id="{BE8661C4-4FFD-4281-A888-8653EFACCB33}"/>
              </a:ext>
            </a:extLst>
          </p:cNvPr>
          <p:cNvPicPr>
            <a:picLocks noChangeAspect="1"/>
          </p:cNvPicPr>
          <p:nvPr/>
        </p:nvPicPr>
        <p:blipFill>
          <a:blip r:embed="rId4"/>
          <a:stretch>
            <a:fillRect/>
          </a:stretch>
        </p:blipFill>
        <p:spPr>
          <a:xfrm>
            <a:off x="878849" y="4951281"/>
            <a:ext cx="3599270" cy="1221181"/>
          </a:xfrm>
          <a:prstGeom prst="rect">
            <a:avLst/>
          </a:prstGeom>
        </p:spPr>
      </p:pic>
    </p:spTree>
    <p:extLst>
      <p:ext uri="{BB962C8B-B14F-4D97-AF65-F5344CB8AC3E}">
        <p14:creationId xmlns:p14="http://schemas.microsoft.com/office/powerpoint/2010/main" val="894938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AA04-C29F-4D9E-8432-FB4E7490270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01C0B9-EE1E-4337-B9CD-C7AC9111546A}"/>
              </a:ext>
            </a:extLst>
          </p:cNvPr>
          <p:cNvSpPr>
            <a:spLocks noGrp="1"/>
          </p:cNvSpPr>
          <p:nvPr>
            <p:ph sz="quarter" idx="15"/>
          </p:nvPr>
        </p:nvSpPr>
        <p:spPr/>
        <p:txBody>
          <a:bodyPr/>
          <a:lstStyle/>
          <a:p>
            <a:pPr marL="0" indent="0">
              <a:buNone/>
            </a:pPr>
            <a:r>
              <a:rPr lang="en-US" dirty="0"/>
              <a:t>3.2 Evaluation metrics</a:t>
            </a:r>
          </a:p>
          <a:p>
            <a:pPr lvl="1"/>
            <a:r>
              <a:rPr lang="en-US" dirty="0"/>
              <a:t>Regression metrics</a:t>
            </a:r>
          </a:p>
          <a:p>
            <a:pPr lvl="1"/>
            <a:r>
              <a:rPr lang="en-US" dirty="0"/>
              <a:t>Robust metrics</a:t>
            </a:r>
          </a:p>
          <a:p>
            <a:pPr lvl="1"/>
            <a:r>
              <a:rPr lang="en-US" dirty="0"/>
              <a:t>Classification (hard -- class prediction)</a:t>
            </a:r>
          </a:p>
          <a:p>
            <a:pPr lvl="1"/>
            <a:r>
              <a:rPr lang="en-US" dirty="0"/>
              <a:t>Classification (soft – class probabilities)</a:t>
            </a:r>
          </a:p>
          <a:p>
            <a:pPr marL="0" indent="0">
              <a:buNone/>
            </a:pPr>
            <a:r>
              <a:rPr lang="en-US" dirty="0"/>
              <a:t>3.3 Data splitting</a:t>
            </a:r>
          </a:p>
          <a:p>
            <a:pPr lvl="1"/>
            <a:r>
              <a:rPr lang="en-US" dirty="0"/>
              <a:t>Training/testing</a:t>
            </a:r>
          </a:p>
          <a:p>
            <a:pPr lvl="1"/>
            <a:r>
              <a:rPr lang="en-US" dirty="0"/>
              <a:t>Stratified sampling</a:t>
            </a:r>
          </a:p>
          <a:p>
            <a:pPr marL="0" indent="0">
              <a:buNone/>
            </a:pPr>
            <a:r>
              <a:rPr lang="en-US" dirty="0"/>
              <a:t>3.4 Resampling</a:t>
            </a:r>
          </a:p>
          <a:p>
            <a:pPr lvl="1"/>
            <a:r>
              <a:rPr lang="en-US" dirty="0"/>
              <a:t>V-fold cross-validation; Monte Carlo; Bootstrap</a:t>
            </a:r>
          </a:p>
          <a:p>
            <a:pPr lvl="1"/>
            <a:r>
              <a:rPr lang="en-US" dirty="0"/>
              <a:t>Independence in sampling</a:t>
            </a:r>
          </a:p>
          <a:p>
            <a:pPr lvl="1"/>
            <a:r>
              <a:rPr lang="en-US" dirty="0"/>
              <a:t>Bias – variance of evaluation metrics</a:t>
            </a:r>
          </a:p>
          <a:p>
            <a:pPr lvl="1"/>
            <a:r>
              <a:rPr lang="en-US" dirty="0"/>
              <a:t>Information leakage</a:t>
            </a:r>
          </a:p>
          <a:p>
            <a:endParaRPr lang="en-US" dirty="0"/>
          </a:p>
        </p:txBody>
      </p:sp>
      <p:sp>
        <p:nvSpPr>
          <p:cNvPr id="4" name="Text Placeholder 3">
            <a:extLst>
              <a:ext uri="{FF2B5EF4-FFF2-40B4-BE49-F238E27FC236}">
                <a16:creationId xmlns:a16="http://schemas.microsoft.com/office/drawing/2014/main" id="{DB7D1EA7-54C1-400D-9A21-265705B88DC0}"/>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97302329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077F-ABF2-4EC9-BAAA-72FD170C4D85}"/>
              </a:ext>
            </a:extLst>
          </p:cNvPr>
          <p:cNvSpPr>
            <a:spLocks noGrp="1"/>
          </p:cNvSpPr>
          <p:nvPr>
            <p:ph type="title"/>
          </p:nvPr>
        </p:nvSpPr>
        <p:spPr/>
        <p:txBody>
          <a:bodyPr/>
          <a:lstStyle/>
          <a:p>
            <a:r>
              <a:rPr lang="en-US" dirty="0"/>
              <a:t>Supervised vs unsupervised metrics performance</a:t>
            </a:r>
          </a:p>
        </p:txBody>
      </p:sp>
      <p:pic>
        <p:nvPicPr>
          <p:cNvPr id="5" name="Content Placeholder 4">
            <a:extLst>
              <a:ext uri="{FF2B5EF4-FFF2-40B4-BE49-F238E27FC236}">
                <a16:creationId xmlns:a16="http://schemas.microsoft.com/office/drawing/2014/main" id="{956746FD-BC16-4E70-9A34-EDC748BC5590}"/>
              </a:ext>
            </a:extLst>
          </p:cNvPr>
          <p:cNvPicPr>
            <a:picLocks noGrp="1" noChangeAspect="1"/>
          </p:cNvPicPr>
          <p:nvPr>
            <p:ph sz="quarter" idx="14"/>
          </p:nvPr>
        </p:nvPicPr>
        <p:blipFill>
          <a:blip r:embed="rId2"/>
          <a:stretch>
            <a:fillRect/>
          </a:stretch>
        </p:blipFill>
        <p:spPr>
          <a:xfrm>
            <a:off x="2370137" y="3059112"/>
            <a:ext cx="7448550" cy="1828800"/>
          </a:xfrm>
          <a:prstGeom prst="rect">
            <a:avLst/>
          </a:prstGeom>
        </p:spPr>
      </p:pic>
      <p:sp>
        <p:nvSpPr>
          <p:cNvPr id="4" name="Text Placeholder 3">
            <a:extLst>
              <a:ext uri="{FF2B5EF4-FFF2-40B4-BE49-F238E27FC236}">
                <a16:creationId xmlns:a16="http://schemas.microsoft.com/office/drawing/2014/main" id="{59C16981-ABB2-4EF9-A307-EFDE8A074064}"/>
              </a:ext>
            </a:extLst>
          </p:cNvPr>
          <p:cNvSpPr>
            <a:spLocks noGrp="1"/>
          </p:cNvSpPr>
          <p:nvPr>
            <p:ph type="body" idx="10"/>
          </p:nvPr>
        </p:nvSpPr>
        <p:spPr/>
        <p:txBody>
          <a:bodyPr/>
          <a:lstStyle/>
          <a:p>
            <a:r>
              <a:rPr lang="en-US" dirty="0"/>
              <a:t>Purity metrics only penalize “equivocal” model</a:t>
            </a:r>
          </a:p>
        </p:txBody>
      </p:sp>
    </p:spTree>
    <p:extLst>
      <p:ext uri="{BB962C8B-B14F-4D97-AF65-F5344CB8AC3E}">
        <p14:creationId xmlns:p14="http://schemas.microsoft.com/office/powerpoint/2010/main" val="242985477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7" name="Content Placeholder 6">
            <a:extLst>
              <a:ext uri="{FF2B5EF4-FFF2-40B4-BE49-F238E27FC236}">
                <a16:creationId xmlns:a16="http://schemas.microsoft.com/office/drawing/2014/main" id="{FBDAFF4C-48C7-48C7-B555-B1BF4412564D}"/>
              </a:ext>
            </a:extLst>
          </p:cNvPr>
          <p:cNvSpPr>
            <a:spLocks noGrp="1"/>
          </p:cNvSpPr>
          <p:nvPr>
            <p:ph sz="quarter" idx="14"/>
          </p:nvPr>
        </p:nvSpPr>
        <p:spPr/>
        <p:txBody>
          <a:bodyPr/>
          <a:lstStyle/>
          <a:p>
            <a:pPr marL="0" indent="0">
              <a:buNone/>
            </a:pPr>
            <a:r>
              <a:rPr lang="en-US" b="1" dirty="0"/>
              <a:t>AUC (Area Under ROC curve):</a:t>
            </a:r>
          </a:p>
          <a:p>
            <a:r>
              <a:rPr lang="en-US" dirty="0"/>
              <a:t>Supervised method – considers actual target classes in scoring</a:t>
            </a:r>
          </a:p>
          <a:p>
            <a:r>
              <a:rPr lang="en-US" dirty="0"/>
              <a:t>ORDER of predicted probabilities matters not just class predicted (magnitude of differences does not matter)</a:t>
            </a:r>
          </a:p>
          <a:p>
            <a:r>
              <a:rPr lang="en-US" dirty="0"/>
              <a:t>More extreme misses are penalized more (on a log scale)</a:t>
            </a:r>
          </a:p>
          <a:p>
            <a:pPr marL="0" indent="0">
              <a:buNone/>
            </a:pPr>
            <a:endParaRPr lang="en-US" b="1" dirty="0"/>
          </a:p>
          <a:p>
            <a:pPr marL="0" indent="0">
              <a:buNone/>
            </a:pPr>
            <a:endParaRPr lang="en-US" b="1"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“Classification”; </a:t>
            </a:r>
            <a:r>
              <a:rPr lang="en-US" u="sng" dirty="0"/>
              <a:t>class probabilities</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pic>
        <p:nvPicPr>
          <p:cNvPr id="3" name="Picture 2">
            <a:extLst>
              <a:ext uri="{FF2B5EF4-FFF2-40B4-BE49-F238E27FC236}">
                <a16:creationId xmlns:a16="http://schemas.microsoft.com/office/drawing/2014/main" id="{6168C070-7105-4244-A0AA-BED1719264AD}"/>
              </a:ext>
            </a:extLst>
          </p:cNvPr>
          <p:cNvPicPr>
            <a:picLocks noChangeAspect="1"/>
          </p:cNvPicPr>
          <p:nvPr/>
        </p:nvPicPr>
        <p:blipFill>
          <a:blip r:embed="rId3"/>
          <a:stretch>
            <a:fillRect/>
          </a:stretch>
        </p:blipFill>
        <p:spPr>
          <a:xfrm>
            <a:off x="118221" y="2051087"/>
            <a:ext cx="6089959" cy="3102001"/>
          </a:xfrm>
          <a:prstGeom prst="rect">
            <a:avLst/>
          </a:prstGeom>
        </p:spPr>
      </p:pic>
      <p:sp>
        <p:nvSpPr>
          <p:cNvPr id="6" name="TextBox 5">
            <a:extLst>
              <a:ext uri="{FF2B5EF4-FFF2-40B4-BE49-F238E27FC236}">
                <a16:creationId xmlns:a16="http://schemas.microsoft.com/office/drawing/2014/main" id="{F5B5A699-B56B-4601-AB37-EFA797BF7DB2}"/>
              </a:ext>
            </a:extLst>
          </p:cNvPr>
          <p:cNvSpPr txBox="1"/>
          <p:nvPr/>
        </p:nvSpPr>
        <p:spPr>
          <a:xfrm>
            <a:off x="275797" y="6247882"/>
            <a:ext cx="11640406" cy="384721"/>
          </a:xfrm>
          <a:prstGeom prst="rect">
            <a:avLst/>
          </a:prstGeom>
          <a:noFill/>
        </p:spPr>
        <p:txBody>
          <a:bodyPr wrap="square" rtlCol="0">
            <a:spAutoFit/>
          </a:bodyPr>
          <a:lstStyle/>
          <a:p>
            <a:r>
              <a:rPr lang="en-US" dirty="0"/>
              <a:t>https://www.quora.com/What-is-the-interpretation-and-intuitive-explanation-of-Gini-impurity-in-decision-trees</a:t>
            </a:r>
          </a:p>
        </p:txBody>
      </p:sp>
    </p:spTree>
    <p:extLst>
      <p:ext uri="{BB962C8B-B14F-4D97-AF65-F5344CB8AC3E}">
        <p14:creationId xmlns:p14="http://schemas.microsoft.com/office/powerpoint/2010/main" val="2703301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5922582-F972-4843-B5E7-F049165986C1}"/>
              </a:ext>
            </a:extLst>
          </p:cNvPr>
          <p:cNvSpPr>
            <a:spLocks noGrp="1"/>
          </p:cNvSpPr>
          <p:nvPr>
            <p:ph sz="quarter" idx="15"/>
          </p:nvPr>
        </p:nvSpPr>
        <p:spPr>
          <a:xfrm>
            <a:off x="263031" y="1733423"/>
            <a:ext cx="5716489" cy="4997577"/>
          </a:xfrm>
        </p:spPr>
        <p:txBody>
          <a:bodyPr/>
          <a:lstStyle/>
          <a:p>
            <a:pPr marL="0" indent="0">
              <a:buNone/>
            </a:pPr>
            <a:r>
              <a:rPr lang="en-US" sz="1600" dirty="0"/>
              <a:t>1. Start w/ high-level “soft” metrics based on predicted probabilities (e.g. log-likelihood; AUC)</a:t>
            </a:r>
          </a:p>
          <a:p>
            <a:pPr marL="0" indent="0">
              <a:buNone/>
            </a:pPr>
            <a:r>
              <a:rPr lang="en-US" sz="1600" dirty="0"/>
              <a:t>2. Use visualizations of model performance to review subtleties of model (e.g. ROC curve; precision-recall curve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3. Use metrics that investigate “hard” class predictions</a:t>
            </a:r>
          </a:p>
          <a:p>
            <a:endParaRPr lang="en-US" dirty="0"/>
          </a:p>
        </p:txBody>
      </p:sp>
      <p:sp>
        <p:nvSpPr>
          <p:cNvPr id="2" name="Title 1">
            <a:extLst>
              <a:ext uri="{FF2B5EF4-FFF2-40B4-BE49-F238E27FC236}">
                <a16:creationId xmlns:a16="http://schemas.microsoft.com/office/drawing/2014/main" id="{A5532422-4635-499B-B973-F3773462CF32}"/>
              </a:ext>
            </a:extLst>
          </p:cNvPr>
          <p:cNvSpPr>
            <a:spLocks noGrp="1"/>
          </p:cNvSpPr>
          <p:nvPr>
            <p:ph type="title"/>
          </p:nvPr>
        </p:nvSpPr>
        <p:spPr/>
        <p:txBody>
          <a:bodyPr/>
          <a:lstStyle/>
          <a:p>
            <a:r>
              <a:rPr lang="en-US" dirty="0"/>
              <a:t>Other notes on classification</a:t>
            </a:r>
          </a:p>
        </p:txBody>
      </p:sp>
      <p:sp>
        <p:nvSpPr>
          <p:cNvPr id="3" name="Content Placeholder 2">
            <a:extLst>
              <a:ext uri="{FF2B5EF4-FFF2-40B4-BE49-F238E27FC236}">
                <a16:creationId xmlns:a16="http://schemas.microsoft.com/office/drawing/2014/main" id="{49308ACD-F3C4-47CA-AABC-3A02DEB5DEEC}"/>
              </a:ext>
            </a:extLst>
          </p:cNvPr>
          <p:cNvSpPr>
            <a:spLocks noGrp="1"/>
          </p:cNvSpPr>
          <p:nvPr>
            <p:ph sz="quarter" idx="14"/>
          </p:nvPr>
        </p:nvSpPr>
        <p:spPr>
          <a:xfrm>
            <a:off x="6489700" y="1733423"/>
            <a:ext cx="5434969" cy="4479925"/>
          </a:xfrm>
        </p:spPr>
        <p:txBody>
          <a:bodyPr/>
          <a:lstStyle/>
          <a:p>
            <a:pPr marL="0" indent="0">
              <a:buNone/>
            </a:pPr>
            <a:r>
              <a:rPr lang="en-US" sz="1600" dirty="0"/>
              <a:t>Context specific metrics</a:t>
            </a:r>
          </a:p>
          <a:p>
            <a:r>
              <a:rPr lang="en-US" sz="1600" dirty="0"/>
              <a:t>Frequently will need to design your own metrics</a:t>
            </a:r>
          </a:p>
          <a:p>
            <a:r>
              <a:rPr lang="en-US" sz="1600" dirty="0"/>
              <a:t>Or modify an existing metric by applying custom weights</a:t>
            </a:r>
          </a:p>
        </p:txBody>
      </p:sp>
      <p:sp>
        <p:nvSpPr>
          <p:cNvPr id="8" name="Text Placeholder 7">
            <a:extLst>
              <a:ext uri="{FF2B5EF4-FFF2-40B4-BE49-F238E27FC236}">
                <a16:creationId xmlns:a16="http://schemas.microsoft.com/office/drawing/2014/main" id="{4C282D31-5094-4FED-B29C-013FD0BE123E}"/>
              </a:ext>
            </a:extLst>
          </p:cNvPr>
          <p:cNvSpPr>
            <a:spLocks noGrp="1"/>
          </p:cNvSpPr>
          <p:nvPr>
            <p:ph type="body" idx="10"/>
          </p:nvPr>
        </p:nvSpPr>
        <p:spPr/>
        <p:txBody>
          <a:bodyPr/>
          <a:lstStyle/>
          <a:p>
            <a:endParaRPr lang="en-US"/>
          </a:p>
        </p:txBody>
      </p:sp>
      <p:pic>
        <p:nvPicPr>
          <p:cNvPr id="5" name="Picture 4">
            <a:extLst>
              <a:ext uri="{FF2B5EF4-FFF2-40B4-BE49-F238E27FC236}">
                <a16:creationId xmlns:a16="http://schemas.microsoft.com/office/drawing/2014/main" id="{83DCAAD3-E364-4BAC-B864-D7D8D64DFBFB}"/>
              </a:ext>
            </a:extLst>
          </p:cNvPr>
          <p:cNvPicPr>
            <a:picLocks noChangeAspect="1"/>
          </p:cNvPicPr>
          <p:nvPr/>
        </p:nvPicPr>
        <p:blipFill>
          <a:blip r:embed="rId2"/>
          <a:stretch>
            <a:fillRect/>
          </a:stretch>
        </p:blipFill>
        <p:spPr>
          <a:xfrm>
            <a:off x="73275" y="2881185"/>
            <a:ext cx="6096000" cy="3171825"/>
          </a:xfrm>
          <a:prstGeom prst="rect">
            <a:avLst/>
          </a:prstGeom>
        </p:spPr>
      </p:pic>
    </p:spTree>
    <p:extLst>
      <p:ext uri="{BB962C8B-B14F-4D97-AF65-F5344CB8AC3E}">
        <p14:creationId xmlns:p14="http://schemas.microsoft.com/office/powerpoint/2010/main" val="257625500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2" y="1733552"/>
            <a:ext cx="6754714" cy="4479925"/>
          </a:xfrm>
        </p:spPr>
        <p:txBody>
          <a:bodyPr/>
          <a:lstStyle/>
          <a:p>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a:p>
            <a:r>
              <a:rPr lang="en-US" i="1" dirty="0">
                <a:latin typeface="Cambria Math" panose="02040503050406030204" pitchFamily="18" charset="0"/>
              </a:rPr>
              <a:t>RMSE </a:t>
            </a:r>
            <a:r>
              <a:rPr lang="en-US" dirty="0">
                <a:latin typeface="Cambria Math" panose="02040503050406030204" pitchFamily="18" charset="0"/>
              </a:rPr>
              <a:t> (Root Mean Square Error)</a:t>
            </a:r>
          </a:p>
          <a:p>
            <a:pPr lvl="1"/>
            <a:r>
              <a:rPr lang="en-US" i="1" dirty="0">
                <a:latin typeface="Cambria Math" panose="02040503050406030204" pitchFamily="18" charset="0"/>
              </a:rPr>
              <a:t>“Average distance of a sample from its observed value to its predicted value.”  </a:t>
            </a:r>
            <a:r>
              <a:rPr lang="en-US" dirty="0">
                <a:latin typeface="Cambria Math" panose="02040503050406030204" pitchFamily="18" charset="0"/>
              </a:rPr>
              <a:t>(essentially)</a:t>
            </a:r>
          </a:p>
          <a:p>
            <a:pPr lvl="1"/>
            <a:endParaRPr lang="en-US" dirty="0">
              <a:latin typeface="Cambria Math" panose="02040503050406030204" pitchFamily="18" charset="0"/>
            </a:endParaRPr>
          </a:p>
          <a:p>
            <a:pPr lvl="1"/>
            <a:endParaRPr lang="en-US" dirty="0">
              <a:latin typeface="Cambria Math" panose="02040503050406030204" pitchFamily="18" charset="0"/>
            </a:endParaRPr>
          </a:p>
          <a:p>
            <a:pPr lvl="1"/>
            <a:endParaRPr lang="en-US" dirty="0">
              <a:latin typeface="Cambria Math" panose="02040503050406030204" pitchFamily="18" charset="0"/>
            </a:endParaRPr>
          </a:p>
          <a:p>
            <a:pPr marL="0" indent="0">
              <a:buNone/>
            </a:pPr>
            <a:r>
              <a:rPr lang="en-US" sz="1200" dirty="0">
                <a:latin typeface="Cambria Math" panose="02040503050406030204" pitchFamily="18" charset="0"/>
                <a:hlinkClick r:id="rId3"/>
              </a:rPr>
              <a:t>https://www.inferentialthinking.com/chapters/15/3/Method_of_Least_Squares.html</a:t>
            </a:r>
            <a:r>
              <a:rPr lang="en-US" sz="1200" dirty="0">
                <a:latin typeface="Cambria Math" panose="02040503050406030204" pitchFamily="18" charset="0"/>
              </a:rPr>
              <a:t> </a:t>
            </a:r>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p:pic>
        <p:nvPicPr>
          <p:cNvPr id="1026" name="Picture 2" descr="Image result for root mean square error">
            <a:extLst>
              <a:ext uri="{FF2B5EF4-FFF2-40B4-BE49-F238E27FC236}">
                <a16:creationId xmlns:a16="http://schemas.microsoft.com/office/drawing/2014/main" id="{BABF1F9D-444E-46C9-B1DA-9D3F3723F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7746" y="1506528"/>
            <a:ext cx="5174254" cy="450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285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2" y="1733552"/>
                <a:ext cx="6754714" cy="4479925"/>
              </a:xfrm>
            </p:spPr>
            <p:txBody>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 (R squared / coefficient of determination)</a:t>
                </a:r>
              </a:p>
              <a:p>
                <a:pPr lvl="1"/>
                <a:r>
                  <a:rPr lang="en-US" i="1" dirty="0"/>
                  <a:t>“standard correlation between the observed and predicted values (a.k.a. R) and squares it.”</a:t>
                </a:r>
              </a:p>
              <a:p>
                <a:pPr lvl="1"/>
                <a:r>
                  <a:rPr lang="en-US" i="1" dirty="0"/>
                  <a:t>“Proportion of the total variability in the outcome that can be explained by the model.”</a:t>
                </a:r>
              </a:p>
            </p:txBody>
          </p:sp>
        </mc:Choice>
        <mc:Fallback xmlns="">
          <p:sp>
            <p:nvSpPr>
              <p:cNvPr id="3" name="Content Placeholder 2">
                <a:extLst>
                  <a:ext uri="{FF2B5EF4-FFF2-40B4-BE49-F238E27FC236}">
                    <a16:creationId xmlns:a16="http://schemas.microsoft.com/office/drawing/2014/main" id="{B1F03359-C55F-4086-9EDB-0C5026818228}"/>
                  </a:ext>
                </a:extLst>
              </p:cNvPr>
              <p:cNvSpPr>
                <a:spLocks noGrp="1" noRot="1" noChangeAspect="1" noMove="1" noResize="1" noEditPoints="1" noAdjustHandles="1" noChangeArrowheads="1" noChangeShapeType="1" noTextEdit="1"/>
              </p:cNvSpPr>
              <p:nvPr>
                <p:ph sz="quarter" idx="14"/>
              </p:nvPr>
            </p:nvSpPr>
            <p:spPr>
              <a:xfrm>
                <a:off x="263032" y="1733552"/>
                <a:ext cx="6754714" cy="4479925"/>
              </a:xfrm>
              <a:blipFill>
                <a:blip r:embed="rId3"/>
                <a:stretch>
                  <a:fillRect l="-993" t="-1088" r="-54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p:pic>
        <p:nvPicPr>
          <p:cNvPr id="3074" name="Picture 2" descr="Image result for R squared">
            <a:extLst>
              <a:ext uri="{FF2B5EF4-FFF2-40B4-BE49-F238E27FC236}">
                <a16:creationId xmlns:a16="http://schemas.microsoft.com/office/drawing/2014/main" id="{3F4E8991-914A-4BE3-9D52-0F1CFE1F5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39315"/>
            <a:ext cx="11740854" cy="28741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214BCC-589F-4170-9C86-BE7EADE27228}"/>
              </a:ext>
            </a:extLst>
          </p:cNvPr>
          <p:cNvSpPr txBox="1"/>
          <p:nvPr/>
        </p:nvSpPr>
        <p:spPr>
          <a:xfrm>
            <a:off x="263031" y="6213476"/>
            <a:ext cx="11652491" cy="384721"/>
          </a:xfrm>
          <a:prstGeom prst="rect">
            <a:avLst/>
          </a:prstGeom>
          <a:noFill/>
        </p:spPr>
        <p:txBody>
          <a:bodyPr wrap="square" rtlCol="0">
            <a:spAutoFit/>
          </a:bodyPr>
          <a:lstStyle/>
          <a:p>
            <a:r>
              <a:rPr lang="en-US" dirty="0"/>
              <a:t>https://www.myaccountingcourse.com/financial-ratios/r-squared</a:t>
            </a:r>
          </a:p>
        </p:txBody>
      </p:sp>
    </p:spTree>
    <p:extLst>
      <p:ext uri="{BB962C8B-B14F-4D97-AF65-F5344CB8AC3E}">
        <p14:creationId xmlns:p14="http://schemas.microsoft.com/office/powerpoint/2010/main" val="34721546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2" y="1733552"/>
                <a:ext cx="6754714" cy="4479925"/>
              </a:xfrm>
            </p:spPr>
            <p:txBody>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 (R squared / coefficient of determination)</a:t>
                </a:r>
              </a:p>
              <a:p>
                <a:pPr lvl="1"/>
                <a:r>
                  <a:rPr lang="en-US" i="1" dirty="0"/>
                  <a:t>“standard correlation between the observed and predicted values (a.k.a. R) and squares it.”</a:t>
                </a:r>
              </a:p>
              <a:p>
                <a:pPr lvl="1"/>
                <a:r>
                  <a:rPr lang="en-US" i="1" dirty="0"/>
                  <a:t>“Proportion of the total variability in the outcome that can be explained by the model.”</a:t>
                </a:r>
              </a:p>
            </p:txBody>
          </p:sp>
        </mc:Choice>
        <mc:Fallback xmlns="">
          <p:sp>
            <p:nvSpPr>
              <p:cNvPr id="3" name="Content Placeholder 2">
                <a:extLst>
                  <a:ext uri="{FF2B5EF4-FFF2-40B4-BE49-F238E27FC236}">
                    <a16:creationId xmlns:a16="http://schemas.microsoft.com/office/drawing/2014/main" id="{B1F03359-C55F-4086-9EDB-0C5026818228}"/>
                  </a:ext>
                </a:extLst>
              </p:cNvPr>
              <p:cNvSpPr>
                <a:spLocks noGrp="1" noRot="1" noChangeAspect="1" noMove="1" noResize="1" noEditPoints="1" noAdjustHandles="1" noChangeArrowheads="1" noChangeShapeType="1" noTextEdit="1"/>
              </p:cNvSpPr>
              <p:nvPr>
                <p:ph sz="quarter" idx="14"/>
              </p:nvPr>
            </p:nvSpPr>
            <p:spPr>
              <a:xfrm>
                <a:off x="263032" y="1733552"/>
                <a:ext cx="6754714" cy="4479925"/>
              </a:xfrm>
              <a:blipFill>
                <a:blip r:embed="rId3"/>
                <a:stretch>
                  <a:fillRect l="-993" t="-1088" r="-54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p:pic>
        <p:nvPicPr>
          <p:cNvPr id="7" name="Picture 6">
            <a:extLst>
              <a:ext uri="{FF2B5EF4-FFF2-40B4-BE49-F238E27FC236}">
                <a16:creationId xmlns:a16="http://schemas.microsoft.com/office/drawing/2014/main" id="{0EFE594D-6086-46C4-866B-1B6F92BBC0E6}"/>
              </a:ext>
            </a:extLst>
          </p:cNvPr>
          <p:cNvPicPr>
            <a:picLocks noChangeAspect="1"/>
          </p:cNvPicPr>
          <p:nvPr/>
        </p:nvPicPr>
        <p:blipFill>
          <a:blip r:embed="rId4"/>
          <a:stretch>
            <a:fillRect/>
          </a:stretch>
        </p:blipFill>
        <p:spPr>
          <a:xfrm>
            <a:off x="0" y="3220332"/>
            <a:ext cx="6754715" cy="3637668"/>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EB08AEB-FD42-4023-9E86-EDDEF3C30CA8}"/>
                  </a:ext>
                </a:extLst>
              </p:cNvPr>
              <p:cNvSpPr txBox="1">
                <a:spLocks/>
              </p:cNvSpPr>
              <p:nvPr/>
            </p:nvSpPr>
            <p:spPr>
              <a:xfrm>
                <a:off x="6746634" y="0"/>
                <a:ext cx="5314547" cy="2049138"/>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i="1" dirty="0">
                    <a:solidFill>
                      <a:srgbClr val="FF0000"/>
                    </a:solidFill>
                  </a:rPr>
                  <a:t>WARNING: </a:t>
                </a:r>
              </a:p>
              <a:p>
                <a:pPr marL="0" indent="0">
                  <a:buFont typeface="Wingdings" panose="05000000000000000000" pitchFamily="2" charset="2"/>
                  <a:buNone/>
                </a:pPr>
                <a:r>
                  <a:rPr lang="en-US" i="1" dirty="0"/>
                  <a:t>“Unfortunately,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 </m:t>
                    </m:r>
                  </m:oMath>
                </a14:m>
                <a:r>
                  <a:rPr lang="en-US" i="1" dirty="0"/>
                  <a:t>can be a deceiving metric. The main problem is that it is a measure of correlation and not accuracy.”</a:t>
                </a:r>
              </a:p>
            </p:txBody>
          </p:sp>
        </mc:Choice>
        <mc:Fallback xmlns="">
          <p:sp>
            <p:nvSpPr>
              <p:cNvPr id="8" name="Content Placeholder 2">
                <a:extLst>
                  <a:ext uri="{FF2B5EF4-FFF2-40B4-BE49-F238E27FC236}">
                    <a16:creationId xmlns:a16="http://schemas.microsoft.com/office/drawing/2014/main" id="{AEB08AEB-FD42-4023-9E86-EDDEF3C30CA8}"/>
                  </a:ext>
                </a:extLst>
              </p:cNvPr>
              <p:cNvSpPr txBox="1">
                <a:spLocks noRot="1" noChangeAspect="1" noMove="1" noResize="1" noEditPoints="1" noAdjustHandles="1" noChangeArrowheads="1" noChangeShapeType="1" noTextEdit="1"/>
              </p:cNvSpPr>
              <p:nvPr/>
            </p:nvSpPr>
            <p:spPr>
              <a:xfrm>
                <a:off x="6746634" y="0"/>
                <a:ext cx="5314547" cy="2049138"/>
              </a:xfrm>
              <a:prstGeom prst="rect">
                <a:avLst/>
              </a:prstGeom>
              <a:blipFill>
                <a:blip r:embed="rId5"/>
                <a:stretch>
                  <a:fillRect l="-1491" t="-2679"/>
                </a:stretch>
              </a:blipFill>
            </p:spPr>
            <p:txBody>
              <a:bodyPr/>
              <a:lstStyle/>
              <a:p>
                <a:r>
                  <a:rPr lang="en-US">
                    <a:noFill/>
                  </a:rPr>
                  <a:t> </a:t>
                </a:r>
              </a:p>
            </p:txBody>
          </p:sp>
        </mc:Fallback>
      </mc:AlternateContent>
    </p:spTree>
    <p:extLst>
      <p:ext uri="{BB962C8B-B14F-4D97-AF65-F5344CB8AC3E}">
        <p14:creationId xmlns:p14="http://schemas.microsoft.com/office/powerpoint/2010/main" val="4059888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2" y="1733552"/>
                <a:ext cx="6754714" cy="4479925"/>
              </a:xfrm>
            </p:spPr>
            <p:txBody>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 (R squared / coefficient of determination)</a:t>
                </a:r>
              </a:p>
              <a:p>
                <a:pPr lvl="1"/>
                <a:r>
                  <a:rPr lang="en-US" i="1" dirty="0"/>
                  <a:t>“standard correlation between the observed and predicted values (a.k.a. R) and squares it.”</a:t>
                </a:r>
              </a:p>
              <a:p>
                <a:pPr lvl="1"/>
                <a:r>
                  <a:rPr lang="en-US" i="1" dirty="0"/>
                  <a:t>“Proportion of the total variability in the outcome that can be explained by the model.”</a:t>
                </a:r>
              </a:p>
            </p:txBody>
          </p:sp>
        </mc:Choice>
        <mc:Fallback xmlns="">
          <p:sp>
            <p:nvSpPr>
              <p:cNvPr id="3" name="Content Placeholder 2">
                <a:extLst>
                  <a:ext uri="{FF2B5EF4-FFF2-40B4-BE49-F238E27FC236}">
                    <a16:creationId xmlns:a16="http://schemas.microsoft.com/office/drawing/2014/main" id="{B1F03359-C55F-4086-9EDB-0C5026818228}"/>
                  </a:ext>
                </a:extLst>
              </p:cNvPr>
              <p:cNvSpPr>
                <a:spLocks noGrp="1" noRot="1" noChangeAspect="1" noMove="1" noResize="1" noEditPoints="1" noAdjustHandles="1" noChangeArrowheads="1" noChangeShapeType="1" noTextEdit="1"/>
              </p:cNvSpPr>
              <p:nvPr>
                <p:ph sz="quarter" idx="14"/>
              </p:nvPr>
            </p:nvSpPr>
            <p:spPr>
              <a:xfrm>
                <a:off x="263032" y="1733552"/>
                <a:ext cx="6754714" cy="4479925"/>
              </a:xfrm>
              <a:blipFill>
                <a:blip r:embed="rId3"/>
                <a:stretch>
                  <a:fillRect l="-993" t="-1088" r="-54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6F3F4B2-671B-4253-96B9-7E26F0A23747}"/>
                  </a:ext>
                </a:extLst>
              </p:cNvPr>
              <p:cNvSpPr txBox="1">
                <a:spLocks/>
              </p:cNvSpPr>
              <p:nvPr/>
            </p:nvSpPr>
            <p:spPr>
              <a:xfrm>
                <a:off x="6746634" y="0"/>
                <a:ext cx="5314547" cy="2049138"/>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i="1" dirty="0">
                    <a:solidFill>
                      <a:srgbClr val="FF0000"/>
                    </a:solidFill>
                  </a:rPr>
                  <a:t>WARNING: </a:t>
                </a:r>
              </a:p>
              <a:p>
                <a:pPr marL="0" indent="0">
                  <a:buFont typeface="Wingdings" panose="05000000000000000000" pitchFamily="2" charset="2"/>
                  <a:buNone/>
                </a:pPr>
                <a:r>
                  <a:rPr lang="en-US" i="1" dirty="0"/>
                  <a:t>“Unfortunately,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 </m:t>
                    </m:r>
                  </m:oMath>
                </a14:m>
                <a:r>
                  <a:rPr lang="en-US" i="1" dirty="0"/>
                  <a:t>can be a deceiving metric. The main problem is that it is a measure of correlation and not accuracy.”</a:t>
                </a:r>
              </a:p>
            </p:txBody>
          </p:sp>
        </mc:Choice>
        <mc:Fallback xmlns="">
          <p:sp>
            <p:nvSpPr>
              <p:cNvPr id="6" name="Content Placeholder 2">
                <a:extLst>
                  <a:ext uri="{FF2B5EF4-FFF2-40B4-BE49-F238E27FC236}">
                    <a16:creationId xmlns:a16="http://schemas.microsoft.com/office/drawing/2014/main" id="{46F3F4B2-671B-4253-96B9-7E26F0A23747}"/>
                  </a:ext>
                </a:extLst>
              </p:cNvPr>
              <p:cNvSpPr txBox="1">
                <a:spLocks noRot="1" noChangeAspect="1" noMove="1" noResize="1" noEditPoints="1" noAdjustHandles="1" noChangeArrowheads="1" noChangeShapeType="1" noTextEdit="1"/>
              </p:cNvSpPr>
              <p:nvPr/>
            </p:nvSpPr>
            <p:spPr>
              <a:xfrm>
                <a:off x="6746634" y="0"/>
                <a:ext cx="5314547" cy="2049138"/>
              </a:xfrm>
              <a:prstGeom prst="rect">
                <a:avLst/>
              </a:prstGeom>
              <a:blipFill>
                <a:blip r:embed="rId4"/>
                <a:stretch>
                  <a:fillRect l="-1491" t="-267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EFE594D-6086-46C4-866B-1B6F92BBC0E6}"/>
              </a:ext>
            </a:extLst>
          </p:cNvPr>
          <p:cNvPicPr>
            <a:picLocks noChangeAspect="1"/>
          </p:cNvPicPr>
          <p:nvPr/>
        </p:nvPicPr>
        <p:blipFill>
          <a:blip r:embed="rId5"/>
          <a:stretch>
            <a:fillRect/>
          </a:stretch>
        </p:blipFill>
        <p:spPr>
          <a:xfrm>
            <a:off x="0" y="3220332"/>
            <a:ext cx="6754715" cy="3637668"/>
          </a:xfrm>
          <a:prstGeom prst="rect">
            <a:avLst/>
          </a:prstGeom>
        </p:spPr>
      </p:pic>
      <p:sp>
        <p:nvSpPr>
          <p:cNvPr id="8" name="Content Placeholder 2">
            <a:extLst>
              <a:ext uri="{FF2B5EF4-FFF2-40B4-BE49-F238E27FC236}">
                <a16:creationId xmlns:a16="http://schemas.microsoft.com/office/drawing/2014/main" id="{ABCCFAD8-DF63-4E03-A8CB-C95AA8D7345E}"/>
              </a:ext>
            </a:extLst>
          </p:cNvPr>
          <p:cNvSpPr txBox="1">
            <a:spLocks/>
          </p:cNvSpPr>
          <p:nvPr/>
        </p:nvSpPr>
        <p:spPr>
          <a:xfrm>
            <a:off x="6615817" y="3649089"/>
            <a:ext cx="5576183" cy="2722735"/>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i="1" dirty="0"/>
              <a:t>CCC (Concordance Correlation Coefficient)</a:t>
            </a:r>
          </a:p>
          <a:p>
            <a:pPr lvl="1"/>
            <a:r>
              <a:rPr lang="en-US" i="1" dirty="0"/>
              <a:t>“</a:t>
            </a:r>
            <a:r>
              <a:rPr lang="en-US" dirty="0"/>
              <a:t>Product of the usual correlation coefficient and a measure of bias from the line of agreement… can be thought of as penalized version of the correlation coefficient… if the relationship between the observed and predicted values is far from the line of agreement”</a:t>
            </a:r>
            <a:endParaRPr lang="en-US" i="1" dirty="0"/>
          </a:p>
        </p:txBody>
      </p:sp>
    </p:spTree>
    <p:extLst>
      <p:ext uri="{BB962C8B-B14F-4D97-AF65-F5344CB8AC3E}">
        <p14:creationId xmlns:p14="http://schemas.microsoft.com/office/powerpoint/2010/main" val="166778993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2" y="1733552"/>
                <a:ext cx="5832968" cy="4479925"/>
              </a:xfrm>
            </p:spPr>
            <p:txBody>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 (R squared / coefficient of determination)</a:t>
                </a:r>
              </a:p>
              <a:p>
                <a:pPr lvl="1"/>
                <a:r>
                  <a:rPr lang="en-US" i="1" dirty="0"/>
                  <a:t>“standard correlation between the observed and predicted values (a.k.a. R) and squares it.”</a:t>
                </a:r>
              </a:p>
              <a:p>
                <a:pPr lvl="1"/>
                <a:r>
                  <a:rPr lang="en-US" i="1" dirty="0"/>
                  <a:t>“Proportion of the total variability in the outcome that can be explained by the model.”</a:t>
                </a:r>
              </a:p>
              <a:p>
                <a:pPr lvl="1"/>
                <a:endParaRPr lang="en-US" i="1" dirty="0"/>
              </a:p>
              <a:p>
                <a:pPr lvl="1"/>
                <a:endParaRPr lang="en-US" i="1" dirty="0"/>
              </a:p>
              <a:p>
                <a:pPr lvl="1"/>
                <a:endParaRPr lang="en-US" i="1" dirty="0"/>
              </a:p>
              <a:p>
                <a:pPr marL="0" indent="0">
                  <a:buNone/>
                </a:pPr>
                <a:r>
                  <a:rPr lang="en-US" sz="1200" i="1" dirty="0">
                    <a:hlinkClick r:id="rId3"/>
                  </a:rPr>
                  <a:t>https://socratic.org/questions/is-a-model-with-a-high-r-squared-value-always-better-than-one-with-a-low-r-squar</a:t>
                </a:r>
                <a:r>
                  <a:rPr lang="en-US" sz="1200" i="1" dirty="0"/>
                  <a:t> </a:t>
                </a:r>
              </a:p>
            </p:txBody>
          </p:sp>
        </mc:Choice>
        <mc:Fallback xmlns="">
          <p:sp>
            <p:nvSpPr>
              <p:cNvPr id="3" name="Content Placeholder 2">
                <a:extLst>
                  <a:ext uri="{FF2B5EF4-FFF2-40B4-BE49-F238E27FC236}">
                    <a16:creationId xmlns:a16="http://schemas.microsoft.com/office/drawing/2014/main" id="{B1F03359-C55F-4086-9EDB-0C5026818228}"/>
                  </a:ext>
                </a:extLst>
              </p:cNvPr>
              <p:cNvSpPr>
                <a:spLocks noGrp="1" noRot="1" noChangeAspect="1" noMove="1" noResize="1" noEditPoints="1" noAdjustHandles="1" noChangeArrowheads="1" noChangeShapeType="1" noTextEdit="1"/>
              </p:cNvSpPr>
              <p:nvPr>
                <p:ph sz="quarter" idx="14"/>
              </p:nvPr>
            </p:nvSpPr>
            <p:spPr>
              <a:xfrm>
                <a:off x="263032" y="1733552"/>
                <a:ext cx="5832968" cy="4479925"/>
              </a:xfrm>
              <a:blipFill>
                <a:blip r:embed="rId4"/>
                <a:stretch>
                  <a:fillRect t="-2177" r="-2717" b="-367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p:pic>
        <p:nvPicPr>
          <p:cNvPr id="6148" name="Picture 4" descr="Image result for R squared">
            <a:extLst>
              <a:ext uri="{FF2B5EF4-FFF2-40B4-BE49-F238E27FC236}">
                <a16:creationId xmlns:a16="http://schemas.microsoft.com/office/drawing/2014/main" id="{0F082DEC-B966-43C4-979D-01A3A2BEA4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9952" y="1832469"/>
            <a:ext cx="5195914" cy="463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
        <p:nvSpPr>
          <p:cNvPr id="6" name="TextBox 5">
            <a:extLst>
              <a:ext uri="{FF2B5EF4-FFF2-40B4-BE49-F238E27FC236}">
                <a16:creationId xmlns:a16="http://schemas.microsoft.com/office/drawing/2014/main" id="{AF33A7A6-8EF7-4FBA-B65D-C1795376982A}"/>
              </a:ext>
            </a:extLst>
          </p:cNvPr>
          <p:cNvSpPr txBox="1"/>
          <p:nvPr/>
        </p:nvSpPr>
        <p:spPr>
          <a:xfrm>
            <a:off x="6777369" y="820741"/>
            <a:ext cx="4641080" cy="767172"/>
          </a:xfrm>
          <a:prstGeom prst="rect">
            <a:avLst/>
          </a:prstGeom>
          <a:ln>
            <a:solidFill>
              <a:schemeClr val="accent5"/>
            </a:solidFill>
          </a:ln>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500" b="0" i="0" u="none" strike="noStrike" kern="1200" cap="none" spc="0" normalizeH="0" baseline="0" noProof="0" dirty="0">
                <a:ln>
                  <a:noFill/>
                </a:ln>
                <a:solidFill>
                  <a:srgbClr val="FF0000"/>
                </a:solidFill>
                <a:effectLst/>
                <a:uLnTx/>
                <a:uFillTx/>
                <a:latin typeface="+mn-lt"/>
              </a:rPr>
              <a:t>Which of these has the highest correlation?</a:t>
            </a:r>
          </a:p>
        </p:txBody>
      </p:sp>
    </p:spTree>
    <p:extLst>
      <p:ext uri="{BB962C8B-B14F-4D97-AF65-F5344CB8AC3E}">
        <p14:creationId xmlns:p14="http://schemas.microsoft.com/office/powerpoint/2010/main" val="602679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2" y="1733552"/>
                <a:ext cx="5832968" cy="4479925"/>
              </a:xfrm>
            </p:spPr>
            <p:txBody>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 (R squared / coefficient of determination)</a:t>
                </a:r>
              </a:p>
              <a:p>
                <a:pPr lvl="1"/>
                <a:r>
                  <a:rPr lang="en-US" i="1" dirty="0"/>
                  <a:t>“standard correlation between the observed and predicted values (a.k.a. R) and squares it.”</a:t>
                </a:r>
              </a:p>
              <a:p>
                <a:pPr lvl="1"/>
                <a:r>
                  <a:rPr lang="en-US" i="1" dirty="0"/>
                  <a:t>“Proportion of the total variability in the outcome that can be explained by the model.”</a:t>
                </a:r>
              </a:p>
            </p:txBody>
          </p:sp>
        </mc:Choice>
        <mc:Fallback xmlns="">
          <p:sp>
            <p:nvSpPr>
              <p:cNvPr id="3" name="Content Placeholder 2">
                <a:extLst>
                  <a:ext uri="{FF2B5EF4-FFF2-40B4-BE49-F238E27FC236}">
                    <a16:creationId xmlns:a16="http://schemas.microsoft.com/office/drawing/2014/main" id="{B1F03359-C55F-4086-9EDB-0C5026818228}"/>
                  </a:ext>
                </a:extLst>
              </p:cNvPr>
              <p:cNvSpPr>
                <a:spLocks noGrp="1" noRot="1" noChangeAspect="1" noMove="1" noResize="1" noEditPoints="1" noAdjustHandles="1" noChangeArrowheads="1" noChangeShapeType="1" noTextEdit="1"/>
              </p:cNvSpPr>
              <p:nvPr>
                <p:ph sz="quarter" idx="14"/>
              </p:nvPr>
            </p:nvSpPr>
            <p:spPr>
              <a:xfrm>
                <a:off x="263032" y="1733552"/>
                <a:ext cx="5832968" cy="4479925"/>
              </a:xfrm>
              <a:blipFill>
                <a:blip r:embed="rId3"/>
                <a:stretch>
                  <a:fillRect l="-1149" t="-108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pic>
        <p:nvPicPr>
          <p:cNvPr id="7172" name="Picture 4" descr="Related image">
            <a:extLst>
              <a:ext uri="{FF2B5EF4-FFF2-40B4-BE49-F238E27FC236}">
                <a16:creationId xmlns:a16="http://schemas.microsoft.com/office/drawing/2014/main" id="{982E5963-4361-4768-818E-A3947C8234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369" y="2011214"/>
            <a:ext cx="4641080" cy="324110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715BFC3-CFAE-416B-8351-351BB80D56C2}"/>
              </a:ext>
            </a:extLst>
          </p:cNvPr>
          <p:cNvSpPr txBox="1"/>
          <p:nvPr/>
        </p:nvSpPr>
        <p:spPr>
          <a:xfrm>
            <a:off x="6777369" y="820741"/>
            <a:ext cx="4641080" cy="767172"/>
          </a:xfrm>
          <a:prstGeom prst="rect">
            <a:avLst/>
          </a:prstGeom>
          <a:ln>
            <a:solidFill>
              <a:schemeClr val="accent5"/>
            </a:solidFill>
          </a:ln>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500" b="0" i="0" u="none" strike="noStrike" kern="1200" cap="none" spc="0" normalizeH="0" baseline="0" noProof="0" dirty="0">
                <a:ln>
                  <a:noFill/>
                </a:ln>
                <a:solidFill>
                  <a:srgbClr val="FF0000"/>
                </a:solidFill>
                <a:effectLst/>
                <a:uLnTx/>
                <a:uFillTx/>
                <a:latin typeface="+mn-lt"/>
              </a:rPr>
              <a:t>Which of these has the highest correlation?</a:t>
            </a:r>
          </a:p>
        </p:txBody>
      </p:sp>
      <p:sp>
        <p:nvSpPr>
          <p:cNvPr id="13" name="TextBox 12">
            <a:extLst>
              <a:ext uri="{FF2B5EF4-FFF2-40B4-BE49-F238E27FC236}">
                <a16:creationId xmlns:a16="http://schemas.microsoft.com/office/drawing/2014/main" id="{8C15081B-9905-4A5B-9E4F-699A3498FE71}"/>
              </a:ext>
            </a:extLst>
          </p:cNvPr>
          <p:cNvSpPr txBox="1"/>
          <p:nvPr/>
        </p:nvSpPr>
        <p:spPr>
          <a:xfrm>
            <a:off x="116014" y="4719485"/>
            <a:ext cx="6402773" cy="1898185"/>
          </a:xfrm>
          <a:prstGeom prst="rect">
            <a:avLst/>
          </a:prstGeom>
          <a:ln>
            <a:solidFill>
              <a:schemeClr val="accent5"/>
            </a:solidFill>
          </a:ln>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000" b="0" i="0" u="none" strike="noStrike" kern="1200" cap="none" spc="0" normalizeH="0" baseline="0" noProof="0" dirty="0">
                <a:ln>
                  <a:noFill/>
                </a:ln>
                <a:solidFill>
                  <a:srgbClr val="FF0000"/>
                </a:solidFill>
                <a:effectLst/>
                <a:uLnTx/>
                <a:uFillTx/>
                <a:latin typeface="+mn-lt"/>
              </a:rPr>
              <a:t>Common tips:</a:t>
            </a:r>
          </a:p>
          <a:p>
            <a:pPr marL="342900" marR="0" indent="-342900" algn="l" defTabSz="914400" rtl="0" eaLnBrk="1" fontAlgn="auto" latinLnBrk="0" hangingPunct="1">
              <a:lnSpc>
                <a:spcPct val="95000"/>
              </a:lnSpc>
              <a:spcBef>
                <a:spcPts val="400"/>
              </a:spcBef>
              <a:spcAft>
                <a:spcPts val="200"/>
              </a:spcAft>
              <a:buClr>
                <a:schemeClr val="accent1"/>
              </a:buClr>
              <a:buSzTx/>
              <a:buFont typeface="Arial" panose="020B0604020202020204" pitchFamily="34" charset="0"/>
              <a:buChar char="•"/>
              <a:tabLst/>
            </a:pPr>
            <a:r>
              <a:rPr kumimoji="0" lang="en-US" sz="2000" b="0" i="0" u="none" strike="noStrike" kern="1200" cap="none" spc="0" normalizeH="0" baseline="0" noProof="0" dirty="0">
                <a:ln>
                  <a:noFill/>
                </a:ln>
                <a:solidFill>
                  <a:srgbClr val="FF0000"/>
                </a:solidFill>
                <a:effectLst/>
                <a:uLnTx/>
                <a:uFillTx/>
                <a:latin typeface="+mn-lt"/>
              </a:rPr>
              <a:t>Visualize your data, as well as your residuals</a:t>
            </a:r>
          </a:p>
          <a:p>
            <a:pPr marL="342900" marR="0" indent="-342900" algn="l" defTabSz="914400" rtl="0" eaLnBrk="1" fontAlgn="auto" latinLnBrk="0" hangingPunct="1">
              <a:lnSpc>
                <a:spcPct val="95000"/>
              </a:lnSpc>
              <a:spcBef>
                <a:spcPts val="400"/>
              </a:spcBef>
              <a:spcAft>
                <a:spcPts val="200"/>
              </a:spcAft>
              <a:buClr>
                <a:schemeClr val="accent1"/>
              </a:buClr>
              <a:buSzTx/>
              <a:buFont typeface="Arial" panose="020B0604020202020204" pitchFamily="34" charset="0"/>
              <a:buChar char="•"/>
              <a:tabLst/>
            </a:pPr>
            <a:r>
              <a:rPr kumimoji="0" lang="en-US" sz="2000" b="0" i="0" u="none" strike="noStrike" kern="1200" cap="none" spc="0" normalizeH="0" baseline="0" noProof="0" dirty="0">
                <a:ln>
                  <a:noFill/>
                </a:ln>
                <a:solidFill>
                  <a:srgbClr val="FF0000"/>
                </a:solidFill>
                <a:effectLst/>
                <a:uLnTx/>
                <a:uFillTx/>
                <a:latin typeface="+mn-lt"/>
              </a:rPr>
              <a:t>Use multiple metrics</a:t>
            </a:r>
          </a:p>
          <a:p>
            <a:pPr marL="342900" marR="0" indent="-342900" algn="l" defTabSz="914400" rtl="0" eaLnBrk="1" fontAlgn="auto" latinLnBrk="0" hangingPunct="1">
              <a:lnSpc>
                <a:spcPct val="95000"/>
              </a:lnSpc>
              <a:spcBef>
                <a:spcPts val="400"/>
              </a:spcBef>
              <a:spcAft>
                <a:spcPts val="200"/>
              </a:spcAft>
              <a:buClr>
                <a:schemeClr val="accent1"/>
              </a:buClr>
              <a:buSzTx/>
              <a:buFont typeface="Arial" panose="020B0604020202020204" pitchFamily="34" charset="0"/>
              <a:buChar char="•"/>
              <a:tabLst/>
            </a:pPr>
            <a:r>
              <a:rPr kumimoji="0" lang="en-US" sz="2000" b="0" i="0" u="none" strike="noStrike" kern="1200" cap="none" spc="0" normalizeH="0" baseline="0" noProof="0" dirty="0">
                <a:ln>
                  <a:noFill/>
                </a:ln>
                <a:solidFill>
                  <a:srgbClr val="FF0000"/>
                </a:solidFill>
                <a:effectLst/>
                <a:uLnTx/>
                <a:uFillTx/>
                <a:latin typeface="+mn-lt"/>
              </a:rPr>
              <a:t>Consider robust metrics…</a:t>
            </a:r>
          </a:p>
        </p:txBody>
      </p:sp>
      <p:sp>
        <p:nvSpPr>
          <p:cNvPr id="6" name="TextBox 5">
            <a:extLst>
              <a:ext uri="{FF2B5EF4-FFF2-40B4-BE49-F238E27FC236}">
                <a16:creationId xmlns:a16="http://schemas.microsoft.com/office/drawing/2014/main" id="{D5115486-714C-46AB-9E8B-85F64262BFAE}"/>
              </a:ext>
            </a:extLst>
          </p:cNvPr>
          <p:cNvSpPr txBox="1"/>
          <p:nvPr/>
        </p:nvSpPr>
        <p:spPr>
          <a:xfrm>
            <a:off x="7083552" y="5754624"/>
            <a:ext cx="4440091" cy="384721"/>
          </a:xfrm>
          <a:prstGeom prst="rect">
            <a:avLst/>
          </a:prstGeom>
          <a:noFill/>
        </p:spPr>
        <p:txBody>
          <a:bodyPr wrap="square" rtlCol="0">
            <a:spAutoFit/>
          </a:bodyPr>
          <a:lstStyle/>
          <a:p>
            <a:r>
              <a:rPr lang="en-US" dirty="0">
                <a:hlinkClick r:id="rId5"/>
              </a:rPr>
              <a:t>https://rweekly.org/2017-19.html</a:t>
            </a:r>
            <a:r>
              <a:rPr lang="en-US" dirty="0"/>
              <a:t> </a:t>
            </a:r>
          </a:p>
        </p:txBody>
      </p:sp>
    </p:spTree>
    <p:extLst>
      <p:ext uri="{BB962C8B-B14F-4D97-AF65-F5344CB8AC3E}">
        <p14:creationId xmlns:p14="http://schemas.microsoft.com/office/powerpoint/2010/main" val="324124984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D78-1350-4BCF-91E0-BD412C87D5D6}"/>
              </a:ext>
            </a:extLst>
          </p:cNvPr>
          <p:cNvSpPr>
            <a:spLocks noGrp="1"/>
          </p:cNvSpPr>
          <p:nvPr>
            <p:ph type="title"/>
          </p:nvPr>
        </p:nvSpPr>
        <p:spPr/>
        <p:txBody>
          <a:bodyPr/>
          <a:lstStyle/>
          <a:p>
            <a:r>
              <a:rPr lang="en-US" dirty="0"/>
              <a:t>3.2 Evaluation metrics</a:t>
            </a:r>
          </a:p>
        </p:txBody>
      </p:sp>
      <p:sp>
        <p:nvSpPr>
          <p:cNvPr id="3" name="Content Placeholder 2">
            <a:extLst>
              <a:ext uri="{FF2B5EF4-FFF2-40B4-BE49-F238E27FC236}">
                <a16:creationId xmlns:a16="http://schemas.microsoft.com/office/drawing/2014/main" id="{B1F03359-C55F-4086-9EDB-0C5026818228}"/>
              </a:ext>
            </a:extLst>
          </p:cNvPr>
          <p:cNvSpPr>
            <a:spLocks noGrp="1"/>
          </p:cNvSpPr>
          <p:nvPr>
            <p:ph sz="quarter" idx="14"/>
          </p:nvPr>
        </p:nvSpPr>
        <p:spPr>
          <a:xfrm>
            <a:off x="263031" y="1628448"/>
            <a:ext cx="10577566" cy="4479925"/>
          </a:xfrm>
        </p:spPr>
        <p:txBody>
          <a:bodyPr/>
          <a:lstStyle/>
          <a:p>
            <a:r>
              <a:rPr lang="en-US" i="1" dirty="0"/>
              <a:t>“Both RMSE and R-squared are very sensitive to extreme values because each are based on the squared value of the individual samples’ residuals. Therefore a sample with a large residual will have an inordinately large effect on the resulting summary measure.”</a:t>
            </a:r>
          </a:p>
          <a:p>
            <a:r>
              <a:rPr lang="en-US" b="1" dirty="0"/>
              <a:t>Robust Techniques</a:t>
            </a:r>
          </a:p>
          <a:p>
            <a:pPr lvl="1"/>
            <a:r>
              <a:rPr lang="en-US" i="1" dirty="0"/>
              <a:t>Try to be insensitive to outliers and extreme values. “Robust techniques seek to find numerical summaries for the majority of the data.” </a:t>
            </a:r>
          </a:p>
          <a:p>
            <a:pPr lvl="1"/>
            <a:r>
              <a:rPr lang="en-US" dirty="0"/>
              <a:t>Approaches may…</a:t>
            </a:r>
          </a:p>
          <a:p>
            <a:pPr lvl="2"/>
            <a:r>
              <a:rPr lang="en-US" dirty="0"/>
              <a:t>Down-weight extreme values</a:t>
            </a:r>
          </a:p>
          <a:p>
            <a:pPr lvl="2"/>
            <a:r>
              <a:rPr lang="en-US" dirty="0"/>
              <a:t>Focus on rank (correlation)</a:t>
            </a:r>
          </a:p>
          <a:p>
            <a:pPr lvl="1"/>
            <a:r>
              <a:rPr lang="en-US" dirty="0"/>
              <a:t>Some other metrics… </a:t>
            </a:r>
          </a:p>
          <a:p>
            <a:pPr lvl="2"/>
            <a:r>
              <a:rPr lang="en-US" dirty="0"/>
              <a:t>MAD (Median Absolute Deviation)</a:t>
            </a:r>
          </a:p>
          <a:p>
            <a:pPr lvl="2"/>
            <a:r>
              <a:rPr lang="en-US" dirty="0"/>
              <a:t>MAE (Mean Absolute Error) </a:t>
            </a:r>
            <a:r>
              <a:rPr lang="en-US" dirty="0">
                <a:latin typeface="Cambria Math" panose="02040503050406030204" pitchFamily="18" charset="0"/>
              </a:rPr>
              <a:t>Similar interpretation to RMSE (actually more straightforward) – though less popular (math </a:t>
            </a:r>
            <a:r>
              <a:rPr lang="en-US" dirty="0">
                <a:latin typeface="Cambria Math" panose="02040503050406030204" pitchFamily="18" charset="0"/>
                <a:sym typeface="Wingdings" panose="05000000000000000000" pitchFamily="2" charset="2"/>
              </a:rPr>
              <a:t> tougher ; historical reasons)</a:t>
            </a:r>
            <a:endParaRPr lang="en-US" i="1" dirty="0">
              <a:latin typeface="Cambria Math" panose="02040503050406030204" pitchFamily="18" charset="0"/>
            </a:endParaRPr>
          </a:p>
          <a:p>
            <a:pPr lvl="2"/>
            <a:endParaRPr lang="en-US" dirty="0"/>
          </a:p>
          <a:p>
            <a:pPr lvl="2"/>
            <a:endParaRPr lang="en-US" dirty="0"/>
          </a:p>
          <a:p>
            <a:pPr lvl="2"/>
            <a:endParaRPr lang="en-US" i="1" dirty="0"/>
          </a:p>
        </p:txBody>
      </p:sp>
      <p:sp>
        <p:nvSpPr>
          <p:cNvPr id="4" name="Text Placeholder 3">
            <a:extLst>
              <a:ext uri="{FF2B5EF4-FFF2-40B4-BE49-F238E27FC236}">
                <a16:creationId xmlns:a16="http://schemas.microsoft.com/office/drawing/2014/main" id="{6E5C83C9-741F-411F-AC5D-83271CEC6014}"/>
              </a:ext>
            </a:extLst>
          </p:cNvPr>
          <p:cNvSpPr>
            <a:spLocks noGrp="1"/>
          </p:cNvSpPr>
          <p:nvPr>
            <p:ph type="body" idx="10"/>
          </p:nvPr>
        </p:nvSpPr>
        <p:spPr/>
        <p:txBody>
          <a:bodyPr/>
          <a:lstStyle/>
          <a:p>
            <a:r>
              <a:rPr lang="en-US" dirty="0"/>
              <a:t>“Regression” (continuous target)</a:t>
            </a:r>
          </a:p>
        </p:txBody>
      </p:sp>
      <p:sp>
        <p:nvSpPr>
          <p:cNvPr id="5" name="TextBox 4">
            <a:extLst>
              <a:ext uri="{FF2B5EF4-FFF2-40B4-BE49-F238E27FC236}">
                <a16:creationId xmlns:a16="http://schemas.microsoft.com/office/drawing/2014/main" id="{DBFFF751-F8EE-4E33-906D-E1AC9855053E}"/>
              </a:ext>
            </a:extLst>
          </p:cNvPr>
          <p:cNvSpPr txBox="1"/>
          <p:nvPr/>
        </p:nvSpPr>
        <p:spPr>
          <a:xfrm>
            <a:off x="6323682" y="561860"/>
            <a:ext cx="5199961" cy="826265"/>
          </a:xfrm>
          <a:prstGeom prst="rect">
            <a:avLst/>
          </a:prstGeom>
        </p:spPr>
        <p:txBody>
          <a:bodyPr vert="horz" wrap="square" lIns="91440" tIns="45720" rIns="91440" bIns="45720" rtlCol="0" anchor="t">
            <a:noAutofit/>
          </a:bodyPr>
          <a:lstStyle/>
          <a:p>
            <a:pPr marL="173038" marR="0" indent="-173038" algn="l" defTabSz="914400" rtl="0" eaLnBrk="1" fontAlgn="auto" latinLnBrk="0" hangingPunct="1">
              <a:lnSpc>
                <a:spcPct val="95000"/>
              </a:lnSpc>
              <a:spcBef>
                <a:spcPts val="400"/>
              </a:spcBef>
              <a:spcAft>
                <a:spcPts val="200"/>
              </a:spcAft>
              <a:buClr>
                <a:schemeClr val="accent1"/>
              </a:buClr>
              <a:buSzTx/>
              <a:buFont typeface="Wingdings" panose="05000000000000000000" pitchFamily="2" charset="2"/>
              <a:buChar char="§"/>
              <a:tabLst/>
            </a:pP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Tree>
    <p:extLst>
      <p:ext uri="{BB962C8B-B14F-4D97-AF65-F5344CB8AC3E}">
        <p14:creationId xmlns:p14="http://schemas.microsoft.com/office/powerpoint/2010/main" val="10245964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8CBCB4-1C51-4759-B5DC-57AA6E1CBD18}">
  <ds:schemaRefs>
    <ds:schemaRef ds:uri="http://schemas.microsoft.com/sharepoint/v3/contenttype/forms"/>
  </ds:schemaRefs>
</ds:datastoreItem>
</file>

<file path=customXml/itemProps2.xml><?xml version="1.0" encoding="utf-8"?>
<ds:datastoreItem xmlns:ds="http://schemas.openxmlformats.org/officeDocument/2006/customXml" ds:itemID="{8B266D1F-9CCC-4D66-B88B-B927A1A6E63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19D019-63B8-4EF8-9919-8495C14BC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980</TotalTime>
  <Words>2185</Words>
  <Application>Microsoft Office PowerPoint</Application>
  <PresentationFormat>Widescreen</PresentationFormat>
  <Paragraphs>252</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Feature Engineering and Selection… Chapter 3: A Review of the Predictive Modeling Process pt. 1 </vt:lpstr>
      <vt:lpstr>Agenda</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3.2 Evaluation metrics</vt:lpstr>
      <vt:lpstr>Supervised vs unsupervised metrics performance</vt:lpstr>
      <vt:lpstr>3.2 Evaluation metrics</vt:lpstr>
      <vt:lpstr>Other notes on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Shalloway, Bryan</dc:creator>
  <cp:lastModifiedBy>Shalloway, Bryan</cp:lastModifiedBy>
  <cp:revision>17</cp:revision>
  <dcterms:created xsi:type="dcterms:W3CDTF">2019-08-13T13:18:55Z</dcterms:created>
  <dcterms:modified xsi:type="dcterms:W3CDTF">2020-09-29T15:34:29Z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