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17"/>
  </p:notesMasterIdLst>
  <p:sldIdLst>
    <p:sldId id="257" r:id="rId5"/>
    <p:sldId id="258" r:id="rId6"/>
    <p:sldId id="259" r:id="rId7"/>
    <p:sldId id="265" r:id="rId8"/>
    <p:sldId id="267" r:id="rId9"/>
    <p:sldId id="270" r:id="rId10"/>
    <p:sldId id="260" r:id="rId11"/>
    <p:sldId id="268" r:id="rId12"/>
    <p:sldId id="269" r:id="rId13"/>
    <p:sldId id="264" r:id="rId14"/>
    <p:sldId id="272" r:id="rId15"/>
    <p:sldId id="271" r:id="rId16"/>
  </p:sldIdLst>
  <p:sldSz cx="12192000" cy="6858000"/>
  <p:notesSz cx="6858000" cy="9144000"/>
  <p:defaultTex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1730" autoAdjust="0"/>
  </p:normalViewPr>
  <p:slideViewPr>
    <p:cSldViewPr snapToGrid="0">
      <p:cViewPr varScale="1">
        <p:scale>
          <a:sx n="90" d="100"/>
          <a:sy n="90"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1D6B9-24A6-4B80-9A45-956462710182}"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A9378-DB23-49CA-B1D4-A59433CBFF80}" type="slidenum">
              <a:rPr lang="en-US" smtClean="0"/>
              <a:t>‹#›</a:t>
            </a:fld>
            <a:endParaRPr lang="en-US"/>
          </a:p>
        </p:txBody>
      </p:sp>
    </p:spTree>
    <p:extLst>
      <p:ext uri="{BB962C8B-B14F-4D97-AF65-F5344CB8AC3E}">
        <p14:creationId xmlns:p14="http://schemas.microsoft.com/office/powerpoint/2010/main" val="240480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https://cse3521.artifice.cc/images/effect-of-k.png</a:t>
            </a:r>
          </a:p>
        </p:txBody>
      </p:sp>
      <p:sp>
        <p:nvSpPr>
          <p:cNvPr id="4" name="Slide Number Placeholder 3"/>
          <p:cNvSpPr>
            <a:spLocks noGrp="1"/>
          </p:cNvSpPr>
          <p:nvPr>
            <p:ph type="sldNum" sz="quarter" idx="5"/>
          </p:nvPr>
        </p:nvSpPr>
        <p:spPr/>
        <p:txBody>
          <a:bodyPr/>
          <a:lstStyle/>
          <a:p>
            <a:fld id="{F0BA9378-DB23-49CA-B1D4-A59433CBFF80}" type="slidenum">
              <a:rPr lang="en-US" smtClean="0"/>
              <a:t>3</a:t>
            </a:fld>
            <a:endParaRPr lang="en-US"/>
          </a:p>
        </p:txBody>
      </p:sp>
    </p:spTree>
    <p:extLst>
      <p:ext uri="{BB962C8B-B14F-4D97-AF65-F5344CB8AC3E}">
        <p14:creationId xmlns:p14="http://schemas.microsoft.com/office/powerpoint/2010/main" val="243556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BA9378-DB23-49CA-B1D4-A59433CBFF80}" type="slidenum">
              <a:rPr lang="en-US" smtClean="0"/>
              <a:t>4</a:t>
            </a:fld>
            <a:endParaRPr lang="en-US"/>
          </a:p>
        </p:txBody>
      </p:sp>
    </p:spTree>
    <p:extLst>
      <p:ext uri="{BB962C8B-B14F-4D97-AF65-F5344CB8AC3E}">
        <p14:creationId xmlns:p14="http://schemas.microsoft.com/office/powerpoint/2010/main" val="112698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BA9378-DB23-49CA-B1D4-A59433CBFF80}" type="slidenum">
              <a:rPr lang="en-US" smtClean="0"/>
              <a:t>5</a:t>
            </a:fld>
            <a:endParaRPr lang="en-US"/>
          </a:p>
        </p:txBody>
      </p:sp>
    </p:spTree>
    <p:extLst>
      <p:ext uri="{BB962C8B-B14F-4D97-AF65-F5344CB8AC3E}">
        <p14:creationId xmlns:p14="http://schemas.microsoft.com/office/powerpoint/2010/main" val="224716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BA9378-DB23-49CA-B1D4-A59433CBFF80}" type="slidenum">
              <a:rPr lang="en-US" smtClean="0"/>
              <a:t>6</a:t>
            </a:fld>
            <a:endParaRPr lang="en-US"/>
          </a:p>
        </p:txBody>
      </p:sp>
    </p:spTree>
    <p:extLst>
      <p:ext uri="{BB962C8B-B14F-4D97-AF65-F5344CB8AC3E}">
        <p14:creationId xmlns:p14="http://schemas.microsoft.com/office/powerpoint/2010/main" val="125671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logistic regression model already in production with a lot of things already set-up and facilitating a Neural Network may entail additional work or additional training costs…</a:t>
            </a:r>
          </a:p>
          <a:p>
            <a:endParaRPr lang="en-US" dirty="0"/>
          </a:p>
          <a:p>
            <a:r>
              <a:rPr lang="en-US" dirty="0"/>
              <a:t>Maybe you are testing out datasets and determining whether it is worth incorporating the new data into your model…</a:t>
            </a:r>
          </a:p>
        </p:txBody>
      </p:sp>
      <p:sp>
        <p:nvSpPr>
          <p:cNvPr id="4" name="Slide Number Placeholder 3"/>
          <p:cNvSpPr>
            <a:spLocks noGrp="1"/>
          </p:cNvSpPr>
          <p:nvPr>
            <p:ph type="sldNum" sz="quarter" idx="5"/>
          </p:nvPr>
        </p:nvSpPr>
        <p:spPr/>
        <p:txBody>
          <a:bodyPr/>
          <a:lstStyle/>
          <a:p>
            <a:fld id="{F0BA9378-DB23-49CA-B1D4-A59433CBFF80}" type="slidenum">
              <a:rPr lang="en-US" smtClean="0"/>
              <a:t>10</a:t>
            </a:fld>
            <a:endParaRPr lang="en-US"/>
          </a:p>
        </p:txBody>
      </p:sp>
    </p:spTree>
    <p:extLst>
      <p:ext uri="{BB962C8B-B14F-4D97-AF65-F5344CB8AC3E}">
        <p14:creationId xmlns:p14="http://schemas.microsoft.com/office/powerpoint/2010/main" val="80019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BA9378-DB23-49CA-B1D4-A59433CBFF80}" type="slidenum">
              <a:rPr lang="en-US" smtClean="0"/>
              <a:t>11</a:t>
            </a:fld>
            <a:endParaRPr lang="en-US"/>
          </a:p>
        </p:txBody>
      </p:sp>
    </p:spTree>
    <p:extLst>
      <p:ext uri="{BB962C8B-B14F-4D97-AF65-F5344CB8AC3E}">
        <p14:creationId xmlns:p14="http://schemas.microsoft.com/office/powerpoint/2010/main" val="320485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CBD1-2216-4784-A900-FCF3A4B66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C29F93-F662-4CC2-B6DD-43E642FE6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4BDDD2-E539-4CEE-858F-F66E3D440C4C}"/>
              </a:ext>
            </a:extLst>
          </p:cNvPr>
          <p:cNvSpPr>
            <a:spLocks noGrp="1"/>
          </p:cNvSpPr>
          <p:nvPr>
            <p:ph type="dt" sz="half" idx="10"/>
          </p:nvPr>
        </p:nvSpPr>
        <p:spPr/>
        <p:txBody>
          <a:bodyPr/>
          <a:lstStyle/>
          <a:p>
            <a:fld id="{6ABCA81B-8443-41C7-8F9E-D0AA7B309506}" type="datetimeFigureOut">
              <a:rPr lang="en-US" smtClean="0"/>
              <a:t>9/29/2020</a:t>
            </a:fld>
            <a:endParaRPr lang="en-US"/>
          </a:p>
        </p:txBody>
      </p:sp>
      <p:sp>
        <p:nvSpPr>
          <p:cNvPr id="5" name="Footer Placeholder 4">
            <a:extLst>
              <a:ext uri="{FF2B5EF4-FFF2-40B4-BE49-F238E27FC236}">
                <a16:creationId xmlns:a16="http://schemas.microsoft.com/office/drawing/2014/main" id="{C16C0B3B-689B-4E8C-8930-AF23112A4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13536-6985-47C4-9268-7E51517F6620}"/>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08581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FE0-26BA-4A8E-8A63-DFAFC8B148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E71264-2273-4EBB-844B-A81EFFD9C9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3512-7CAE-418A-918B-8D3DE562B766}"/>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BA7D09DF-EB08-4FAF-BB60-330418CAD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1A02F-9792-4E3A-9874-1EFDB3E8F4E1}"/>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16625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D1A42-F421-46E5-ADC9-586F208CB4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6D252-59FD-454B-9C13-E8F008A949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BBF97-8D3E-4873-90FF-7570F7478652}"/>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ED23EFA7-92D9-4381-83D6-091B4DF56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B383B-F1D0-4013-9074-7FB03F03206A}"/>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4016805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Vertical">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572390" y="2586361"/>
            <a:ext cx="9045772" cy="1470025"/>
          </a:xfrm>
        </p:spPr>
        <p:txBody>
          <a:bodyPr wrap="square" lIns="91521" tIns="45761" rIns="91440" bIns="45761">
            <a:noAutofit/>
          </a:bodyPr>
          <a:lstStyle>
            <a:lvl1pPr algn="l">
              <a:lnSpc>
                <a:spcPct val="95000"/>
              </a:lnSpc>
              <a:defRPr sz="4400" b="0">
                <a:solidFill>
                  <a:schemeClr val="tx1"/>
                </a:solidFill>
              </a:defRPr>
            </a:lvl1pPr>
          </a:lstStyle>
          <a:p>
            <a:r>
              <a:rPr lang="en-US"/>
              <a:t>Click to edit Master title style</a:t>
            </a:r>
            <a:endParaRPr lang="en-US" dirty="0"/>
          </a:p>
        </p:txBody>
      </p:sp>
      <p:sp>
        <p:nvSpPr>
          <p:cNvPr id="25" name="Text Placeholder 24"/>
          <p:cNvSpPr>
            <a:spLocks noGrp="1"/>
          </p:cNvSpPr>
          <p:nvPr>
            <p:ph type="body" sz="quarter" idx="10"/>
          </p:nvPr>
        </p:nvSpPr>
        <p:spPr bwMode="gray">
          <a:xfrm>
            <a:off x="1572390" y="4083426"/>
            <a:ext cx="9045772" cy="2009781"/>
          </a:xfrm>
        </p:spPr>
        <p:txBody>
          <a:bodyPr wrap="square" lIns="91521" tIns="45761" rIns="91440" bIns="45761">
            <a:noAutofit/>
          </a:bodyPr>
          <a:lstStyle>
            <a:lvl1pPr marL="0" indent="0">
              <a:lnSpc>
                <a:spcPct val="85000"/>
              </a:lnSpc>
              <a:spcAft>
                <a:spcPts val="1601"/>
              </a:spcAft>
              <a:buFont typeface="Arial" panose="020B0604020202020204" pitchFamily="34" charset="0"/>
              <a:buChar char="​"/>
              <a:defRPr sz="2600" b="0">
                <a:solidFill>
                  <a:schemeClr val="bg1"/>
                </a:solidFill>
              </a:defRPr>
            </a:lvl1pPr>
            <a:lvl2pPr marL="0" indent="0">
              <a:lnSpc>
                <a:spcPct val="85000"/>
              </a:lnSpc>
              <a:spcBef>
                <a:spcPts val="4400"/>
              </a:spcBef>
              <a:buFont typeface="Arial" panose="020B0604020202020204" pitchFamily="34" charset="0"/>
              <a:buChar char="​"/>
              <a:defRPr sz="1800" b="0">
                <a:solidFill>
                  <a:schemeClr val="bg1"/>
                </a:solidFill>
              </a:defRPr>
            </a:lvl2pPr>
            <a:lvl3pPr marL="0" indent="0">
              <a:lnSpc>
                <a:spcPct val="85000"/>
              </a:lnSpc>
              <a:buFont typeface="Arial" panose="020B0604020202020204" pitchFamily="34" charset="0"/>
              <a:buChar char="​"/>
              <a:defRPr sz="1800" b="0">
                <a:solidFill>
                  <a:schemeClr val="bg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8"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1"/>
                </a:solidFill>
              </a:defRPr>
            </a:lvl1pPr>
          </a:lstStyle>
          <a:p>
            <a:endParaRPr lang="en-US"/>
          </a:p>
        </p:txBody>
      </p:sp>
      <p:sp>
        <p:nvSpPr>
          <p:cNvPr id="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1731492587"/>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031" y="240330"/>
            <a:ext cx="11661637" cy="904795"/>
          </a:xfrm>
        </p:spPr>
        <p:txBody>
          <a:bodyPr wrap="square" lIns="91521">
            <a:noAutofit/>
          </a:bodyPr>
          <a:lstStyle>
            <a:lvl1pPr>
              <a:defRPr sz="3000"/>
            </a:lvl1pPr>
          </a:lstStyle>
          <a:p>
            <a:r>
              <a:rPr lang="en-US"/>
              <a:t>Click to edit Master title style</a:t>
            </a:r>
            <a:endParaRPr lang="en-US" dirty="0"/>
          </a:p>
        </p:txBody>
      </p:sp>
      <p:sp>
        <p:nvSpPr>
          <p:cNvPr id="48" name="Content Placeholder 3"/>
          <p:cNvSpPr>
            <a:spLocks noGrp="1"/>
          </p:cNvSpPr>
          <p:nvPr>
            <p:ph sz="quarter" idx="14"/>
          </p:nvPr>
        </p:nvSpPr>
        <p:spPr>
          <a:xfrm>
            <a:off x="263031" y="1733552"/>
            <a:ext cx="11661637"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4788763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3031" y="1733423"/>
            <a:ext cx="5716489" cy="448005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263031" y="240330"/>
            <a:ext cx="11661637" cy="904795"/>
          </a:xfrm>
        </p:spPr>
        <p:txBody>
          <a:bodyPr wrap="square" lIns="91521">
            <a:noAutofit/>
          </a:bodyPr>
          <a:lstStyle/>
          <a:p>
            <a:r>
              <a:rPr lang="en-US"/>
              <a:t>Click to edit Master title style</a:t>
            </a:r>
            <a:endParaRPr lang="en-US" dirty="0"/>
          </a:p>
        </p:txBody>
      </p:sp>
      <p:sp>
        <p:nvSpPr>
          <p:cNvPr id="83" name="Content Placeholder 3"/>
          <p:cNvSpPr>
            <a:spLocks noGrp="1"/>
          </p:cNvSpPr>
          <p:nvPr>
            <p:ph sz="quarter" idx="14"/>
          </p:nvPr>
        </p:nvSpPr>
        <p:spPr>
          <a:xfrm>
            <a:off x="6208180" y="1733423"/>
            <a:ext cx="5716489"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2"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1601277663"/>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E02F-183F-44C2-A1B8-CE222D100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093B0-A9E3-4AC0-A6A5-5F3862B57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48376-C25E-4229-AE0A-1C78E94CADC4}"/>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2D1A8AC7-06D9-48B1-B2F1-8B403CB79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63BCF-7138-472E-A2EA-C30AC98877D5}"/>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47389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14FC-D890-45A0-85AE-F1AA818B14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668368-FF8A-435F-A3D9-EB3CCDA22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A1DB2A-78DF-480D-B59D-D4495B2BFF79}"/>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7BDB91A2-4AA3-4457-AC9B-74AE3C65A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BF657-FB1D-4361-B738-70AF8D972A1F}"/>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14617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13B1-F658-4C11-818D-70F555BA9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A058A-CA35-4280-A48E-DD5B0069FB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EC50AE-6EAF-4CC3-9143-AB3BF96858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8B9EFB-1B5C-4A78-887E-C05C2473EAFE}"/>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6" name="Footer Placeholder 5">
            <a:extLst>
              <a:ext uri="{FF2B5EF4-FFF2-40B4-BE49-F238E27FC236}">
                <a16:creationId xmlns:a16="http://schemas.microsoft.com/office/drawing/2014/main" id="{35E9D5FA-468B-4C86-85EC-87E6B9D40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E925F-2C77-4B55-9BAF-8ACD8A4D4043}"/>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19792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F344-9B35-4230-AE97-E3EB77BF2E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0A75F-295B-4A0F-B75A-52B104DE3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E8E0D-3D3F-40B7-B941-51F5332069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0EF61B-5EBC-4A39-9D3A-4BF66A199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E982E-14FF-47AC-9814-9A8785F60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20BA7-C50F-4EBD-BC95-B79901D89F13}"/>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8" name="Footer Placeholder 7">
            <a:extLst>
              <a:ext uri="{FF2B5EF4-FFF2-40B4-BE49-F238E27FC236}">
                <a16:creationId xmlns:a16="http://schemas.microsoft.com/office/drawing/2014/main" id="{5E535C4B-95A0-46D4-936E-9B3AF5925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9EA63E-8E86-429D-86A7-2EEECCA73B2D}"/>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12286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D981-1088-4E14-B93D-60A921E21D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E3886-A3FA-4466-A034-B43D33726486}"/>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4" name="Footer Placeholder 3">
            <a:extLst>
              <a:ext uri="{FF2B5EF4-FFF2-40B4-BE49-F238E27FC236}">
                <a16:creationId xmlns:a16="http://schemas.microsoft.com/office/drawing/2014/main" id="{B8AACF32-16DF-4B08-A177-8B2BC263B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8A007A-F785-46A2-8826-3B95140723A0}"/>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2202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97807E-152F-46CB-A012-3354B8DFA481}"/>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3" name="Footer Placeholder 2">
            <a:extLst>
              <a:ext uri="{FF2B5EF4-FFF2-40B4-BE49-F238E27FC236}">
                <a16:creationId xmlns:a16="http://schemas.microsoft.com/office/drawing/2014/main" id="{CD3174E1-A032-4DCA-B594-06A51EA8F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336B97-7E24-476D-810B-F783DD4F9CCC}"/>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988045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ECD5-0E72-4809-965D-D41938B72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5F4DB3-C8CF-48AD-BB4B-7C3CC752C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4E2CE-1680-4156-9FB4-BD85DCE68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093CC-A1E2-4734-80F0-1EF8FB81AAB0}"/>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6" name="Footer Placeholder 5">
            <a:extLst>
              <a:ext uri="{FF2B5EF4-FFF2-40B4-BE49-F238E27FC236}">
                <a16:creationId xmlns:a16="http://schemas.microsoft.com/office/drawing/2014/main" id="{8FB9E364-5537-4AA8-B098-4EE7E04A0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7B521-7D72-4E53-93C5-6A7DF2191C77}"/>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91423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345D-DB11-41EE-BCEA-EF95AC950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45C776-6991-47C3-AA34-5F4B60A45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93D5E-64C2-44B2-AA02-97343082E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8B423-DC8F-4007-9D62-9BC0272EEDE2}"/>
              </a:ext>
            </a:extLst>
          </p:cNvPr>
          <p:cNvSpPr>
            <a:spLocks noGrp="1"/>
          </p:cNvSpPr>
          <p:nvPr>
            <p:ph type="dt" sz="half" idx="10"/>
          </p:nvPr>
        </p:nvSpPr>
        <p:spPr/>
        <p:txBody>
          <a:bodyPr/>
          <a:lstStyle/>
          <a:p>
            <a:fld id="{5A80F218-8F9E-4FD5-9496-526BCDE0F16E}" type="datetimeFigureOut">
              <a:rPr lang="en-US" smtClean="0"/>
              <a:t>9/29/2020</a:t>
            </a:fld>
            <a:endParaRPr lang="en-US"/>
          </a:p>
        </p:txBody>
      </p:sp>
      <p:sp>
        <p:nvSpPr>
          <p:cNvPr id="6" name="Footer Placeholder 5">
            <a:extLst>
              <a:ext uri="{FF2B5EF4-FFF2-40B4-BE49-F238E27FC236}">
                <a16:creationId xmlns:a16="http://schemas.microsoft.com/office/drawing/2014/main" id="{5DBA22D8-BA71-4302-BE7F-ECFEF3FC7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A58AE-78B1-4CE1-8EED-391CEE39FA58}"/>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43692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F3884-E1C0-493E-B2A7-EE328CE97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A395C4-A1A6-4A80-A28E-8717EC5D4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E43F2-AE97-4371-8936-6BFEAE945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0F218-8F9E-4FD5-9496-526BCDE0F16E}" type="datetimeFigureOut">
              <a:rPr lang="en-US" smtClean="0"/>
              <a:t>9/29/2020</a:t>
            </a:fld>
            <a:endParaRPr lang="en-US"/>
          </a:p>
        </p:txBody>
      </p:sp>
      <p:sp>
        <p:nvSpPr>
          <p:cNvPr id="5" name="Footer Placeholder 4">
            <a:extLst>
              <a:ext uri="{FF2B5EF4-FFF2-40B4-BE49-F238E27FC236}">
                <a16:creationId xmlns:a16="http://schemas.microsoft.com/office/drawing/2014/main" id="{D5F1DDBE-3C23-435F-A272-733AA0EA8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2CC596-18A8-462E-BAA8-A7880CAD7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77709185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hyperlink" Target="https://towardsdatascience.com/using-3d-visualizations-to-tune-hyperparameters-of-ml-models-with-python-ba2885eab2e9" TargetMode="External"/><Relationship Id="rId4" Type="http://schemas.openxmlformats.org/officeDocument/2006/relationships/hyperlink" Target="https://medium.com/@senapati.dipak97/grid-search-vs-random-search-d34c9294631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4071-A5D8-430A-8082-5DCD8911B20B}"/>
              </a:ext>
            </a:extLst>
          </p:cNvPr>
          <p:cNvSpPr>
            <a:spLocks noGrp="1"/>
          </p:cNvSpPr>
          <p:nvPr>
            <p:ph type="ctrTitle"/>
          </p:nvPr>
        </p:nvSpPr>
        <p:spPr>
          <a:xfrm>
            <a:off x="1573114" y="4073638"/>
            <a:ext cx="9045772" cy="1280560"/>
          </a:xfrm>
        </p:spPr>
        <p:txBody>
          <a:bodyPr/>
          <a:lstStyle/>
          <a:p>
            <a:r>
              <a:rPr lang="en-US" sz="4000" b="1" dirty="0"/>
              <a:t>Feature Engineering and Selection…</a:t>
            </a:r>
            <a:br>
              <a:rPr lang="en-US" sz="4000" b="1" dirty="0"/>
            </a:br>
            <a:r>
              <a:rPr lang="en-US" sz="4000" b="1" dirty="0"/>
              <a:t>Chapter 3: </a:t>
            </a:r>
            <a:r>
              <a:rPr lang="en-US" b="1" dirty="0"/>
              <a:t>A Review of the Predictive Modeling Process</a:t>
            </a:r>
            <a:br>
              <a:rPr lang="en-US" b="1" dirty="0"/>
            </a:br>
            <a:r>
              <a:rPr lang="en-US" b="1" dirty="0"/>
              <a:t>pt. 3</a:t>
            </a:r>
            <a:br>
              <a:rPr lang="en-US" b="1" dirty="0"/>
            </a:br>
            <a:endParaRPr lang="en-US" sz="4000" dirty="0"/>
          </a:p>
        </p:txBody>
      </p:sp>
      <p:sp>
        <p:nvSpPr>
          <p:cNvPr id="3" name="Text Placeholder 2">
            <a:extLst>
              <a:ext uri="{FF2B5EF4-FFF2-40B4-BE49-F238E27FC236}">
                <a16:creationId xmlns:a16="http://schemas.microsoft.com/office/drawing/2014/main" id="{2A95BFEF-A479-442C-8DFF-4E7BCEA3E707}"/>
              </a:ext>
            </a:extLst>
          </p:cNvPr>
          <p:cNvSpPr>
            <a:spLocks noGrp="1"/>
          </p:cNvSpPr>
          <p:nvPr>
            <p:ph type="body" sz="quarter" idx="10"/>
          </p:nvPr>
        </p:nvSpPr>
        <p:spPr>
          <a:xfrm>
            <a:off x="1573114" y="5725186"/>
            <a:ext cx="9045772" cy="2009781"/>
          </a:xfrm>
        </p:spPr>
        <p:txBody>
          <a:bodyPr/>
          <a:lstStyle/>
          <a:p>
            <a:r>
              <a:rPr lang="en-US" dirty="0"/>
              <a:t>Bryan Shalloway</a:t>
            </a:r>
          </a:p>
          <a:p>
            <a:r>
              <a:rPr lang="en-US" dirty="0"/>
              <a:t>2019-09-10</a:t>
            </a:r>
          </a:p>
        </p:txBody>
      </p:sp>
    </p:spTree>
    <p:extLst>
      <p:ext uri="{BB962C8B-B14F-4D97-AF65-F5344CB8AC3E}">
        <p14:creationId xmlns:p14="http://schemas.microsoft.com/office/powerpoint/2010/main" val="15912255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4F6EE42-14E9-479D-AC94-F525F74EECEB}"/>
              </a:ext>
            </a:extLst>
          </p:cNvPr>
          <p:cNvSpPr>
            <a:spLocks noGrp="1"/>
          </p:cNvSpPr>
          <p:nvPr>
            <p:ph sz="quarter" idx="15"/>
          </p:nvPr>
        </p:nvSpPr>
        <p:spPr>
          <a:xfrm>
            <a:off x="263032" y="1733423"/>
            <a:ext cx="3793154" cy="4480055"/>
          </a:xfrm>
        </p:spPr>
        <p:txBody>
          <a:bodyPr/>
          <a:lstStyle/>
          <a:p>
            <a:r>
              <a:rPr lang="en-US" sz="2400" dirty="0"/>
              <a:t>“When multiple models are in contention, there is often the need to have formal evaluations between them to understand if any differences in performance are above and beyond what one would expect at random.”</a:t>
            </a:r>
          </a:p>
          <a:p>
            <a:r>
              <a:rPr lang="en-US" sz="2400" dirty="0"/>
              <a:t>Logistic Regression vs. Neural Network</a:t>
            </a:r>
          </a:p>
          <a:p>
            <a:r>
              <a:rPr lang="en-US" sz="2400" dirty="0"/>
              <a:t>Performance on each of 10-fold cross validation</a:t>
            </a:r>
          </a:p>
          <a:p>
            <a:endParaRPr lang="en-US" sz="2400" dirty="0"/>
          </a:p>
        </p:txBody>
      </p:sp>
      <p:sp>
        <p:nvSpPr>
          <p:cNvPr id="2" name="Title 1">
            <a:extLst>
              <a:ext uri="{FF2B5EF4-FFF2-40B4-BE49-F238E27FC236}">
                <a16:creationId xmlns:a16="http://schemas.microsoft.com/office/drawing/2014/main" id="{00BC3F89-1FAA-471F-99ED-46453AB97281}"/>
              </a:ext>
            </a:extLst>
          </p:cNvPr>
          <p:cNvSpPr>
            <a:spLocks noGrp="1"/>
          </p:cNvSpPr>
          <p:nvPr>
            <p:ph type="title"/>
          </p:nvPr>
        </p:nvSpPr>
        <p:spPr/>
        <p:txBody>
          <a:bodyPr/>
          <a:lstStyle/>
          <a:p>
            <a:r>
              <a:rPr lang="en-US" dirty="0"/>
              <a:t>3.7 Comparing Models Using the Training Set</a:t>
            </a:r>
          </a:p>
        </p:txBody>
      </p:sp>
      <p:sp>
        <p:nvSpPr>
          <p:cNvPr id="3" name="Content Placeholder 2">
            <a:extLst>
              <a:ext uri="{FF2B5EF4-FFF2-40B4-BE49-F238E27FC236}">
                <a16:creationId xmlns:a16="http://schemas.microsoft.com/office/drawing/2014/main" id="{64747376-BBAE-40FD-B0B2-899CD6B09B7D}"/>
              </a:ext>
            </a:extLst>
          </p:cNvPr>
          <p:cNvSpPr>
            <a:spLocks noGrp="1"/>
          </p:cNvSpPr>
          <p:nvPr>
            <p:ph sz="quarter" idx="14"/>
          </p:nvPr>
        </p:nvSpPr>
        <p:spPr/>
        <p:txBody>
          <a:bodyPr/>
          <a:lstStyle/>
          <a:p>
            <a:endParaRPr lang="en-US" dirty="0"/>
          </a:p>
        </p:txBody>
      </p:sp>
      <p:sp>
        <p:nvSpPr>
          <p:cNvPr id="7" name="Text Placeholder 6">
            <a:extLst>
              <a:ext uri="{FF2B5EF4-FFF2-40B4-BE49-F238E27FC236}">
                <a16:creationId xmlns:a16="http://schemas.microsoft.com/office/drawing/2014/main" id="{4B14EBF8-0DBE-4FBD-960E-B5CF678B0EF0}"/>
              </a:ext>
            </a:extLst>
          </p:cNvPr>
          <p:cNvSpPr>
            <a:spLocks noGrp="1"/>
          </p:cNvSpPr>
          <p:nvPr>
            <p:ph type="body" idx="10"/>
          </p:nvPr>
        </p:nvSpPr>
        <p:spPr/>
        <p:txBody>
          <a:bodyPr/>
          <a:lstStyle/>
          <a:p>
            <a:endParaRPr lang="en-US"/>
          </a:p>
        </p:txBody>
      </p:sp>
      <p:pic>
        <p:nvPicPr>
          <p:cNvPr id="6" name="Picture 5">
            <a:extLst>
              <a:ext uri="{FF2B5EF4-FFF2-40B4-BE49-F238E27FC236}">
                <a16:creationId xmlns:a16="http://schemas.microsoft.com/office/drawing/2014/main" id="{ABF7B33A-CF11-49FF-8EB4-97C167DE3DBE}"/>
              </a:ext>
            </a:extLst>
          </p:cNvPr>
          <p:cNvPicPr>
            <a:picLocks noChangeAspect="1"/>
          </p:cNvPicPr>
          <p:nvPr/>
        </p:nvPicPr>
        <p:blipFill>
          <a:blip r:embed="rId3"/>
          <a:stretch>
            <a:fillRect/>
          </a:stretch>
        </p:blipFill>
        <p:spPr>
          <a:xfrm>
            <a:off x="4562475" y="1714203"/>
            <a:ext cx="7629525" cy="4343400"/>
          </a:xfrm>
          <a:prstGeom prst="rect">
            <a:avLst/>
          </a:prstGeom>
        </p:spPr>
      </p:pic>
      <p:sp>
        <p:nvSpPr>
          <p:cNvPr id="5" name="TextBox 4">
            <a:extLst>
              <a:ext uri="{FF2B5EF4-FFF2-40B4-BE49-F238E27FC236}">
                <a16:creationId xmlns:a16="http://schemas.microsoft.com/office/drawing/2014/main" id="{2ECD2D50-328D-48A0-B62B-872168569C6F}"/>
              </a:ext>
            </a:extLst>
          </p:cNvPr>
          <p:cNvSpPr txBox="1"/>
          <p:nvPr/>
        </p:nvSpPr>
        <p:spPr>
          <a:xfrm>
            <a:off x="8377237" y="5953205"/>
            <a:ext cx="3704494" cy="904795"/>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2000" b="0" i="0" u="none" strike="noStrike" kern="1200" cap="none" spc="0" normalizeH="0" baseline="0" noProof="0" dirty="0">
                <a:ln>
                  <a:noFill/>
                </a:ln>
                <a:solidFill>
                  <a:srgbClr val="FF0000"/>
                </a:solidFill>
                <a:effectLst/>
                <a:uLnTx/>
                <a:uFillTx/>
                <a:latin typeface="+mn-lt"/>
              </a:rPr>
              <a:t>What are scenarios you</a:t>
            </a:r>
            <a:r>
              <a:rPr kumimoji="0" lang="en-US" sz="2000" b="0" i="0" u="none" strike="noStrike" kern="1200" cap="none" spc="0" normalizeH="0" noProof="0" dirty="0">
                <a:ln>
                  <a:noFill/>
                </a:ln>
                <a:solidFill>
                  <a:srgbClr val="FF0000"/>
                </a:solidFill>
                <a:effectLst/>
                <a:uLnTx/>
                <a:uFillTx/>
                <a:latin typeface="+mn-lt"/>
              </a:rPr>
              <a:t> might want a formal performance test?</a:t>
            </a:r>
            <a:r>
              <a:rPr kumimoji="0" lang="en-US" sz="2600" b="0" i="0" u="none" strike="noStrike" kern="1200" cap="none" spc="0" normalizeH="0" noProof="0" dirty="0">
                <a:ln>
                  <a:noFill/>
                </a:ln>
                <a:solidFill>
                  <a:srgbClr val="FF0000"/>
                </a:solidFill>
                <a:effectLst/>
                <a:uLnTx/>
                <a:uFillTx/>
                <a:latin typeface="+mn-lt"/>
              </a:rPr>
              <a:t>  </a:t>
            </a:r>
            <a:endParaRPr kumimoji="0" lang="en-US" sz="2600" b="0" i="0" u="none" strike="noStrike" kern="1200" cap="none" spc="0" normalizeH="0" baseline="0" noProof="0" dirty="0">
              <a:ln>
                <a:noFill/>
              </a:ln>
              <a:solidFill>
                <a:srgbClr val="FF0000"/>
              </a:solidFill>
              <a:effectLst/>
              <a:uLnTx/>
              <a:uFillTx/>
              <a:latin typeface="+mn-lt"/>
            </a:endParaRPr>
          </a:p>
        </p:txBody>
      </p:sp>
    </p:spTree>
    <p:extLst>
      <p:ext uri="{BB962C8B-B14F-4D97-AF65-F5344CB8AC3E}">
        <p14:creationId xmlns:p14="http://schemas.microsoft.com/office/powerpoint/2010/main" val="40623548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4F6EE42-14E9-479D-AC94-F525F74EECEB}"/>
              </a:ext>
            </a:extLst>
          </p:cNvPr>
          <p:cNvSpPr>
            <a:spLocks noGrp="1"/>
          </p:cNvSpPr>
          <p:nvPr>
            <p:ph sz="quarter" idx="15"/>
          </p:nvPr>
        </p:nvSpPr>
        <p:spPr>
          <a:xfrm>
            <a:off x="263032" y="1733423"/>
            <a:ext cx="3793154" cy="4480055"/>
          </a:xfrm>
        </p:spPr>
        <p:txBody>
          <a:bodyPr/>
          <a:lstStyle/>
          <a:p>
            <a:r>
              <a:rPr lang="en-US" sz="2000" u="sng" dirty="0"/>
              <a:t>Simple approach:</a:t>
            </a:r>
          </a:p>
          <a:p>
            <a:r>
              <a:rPr lang="en-US" sz="2000" dirty="0"/>
              <a:t>one-sample or paired t-test between ROC estimates</a:t>
            </a:r>
          </a:p>
          <a:p>
            <a:pPr marL="571704" lvl="1" indent="-342900">
              <a:buFont typeface="+mj-lt"/>
              <a:buAutoNum type="arabicPeriod"/>
            </a:pPr>
            <a:r>
              <a:rPr lang="en-US" sz="2000" dirty="0"/>
              <a:t>It prevents the test set from being used during the model development process and</a:t>
            </a:r>
          </a:p>
          <a:p>
            <a:pPr marL="571704" lvl="1" indent="-342900">
              <a:buFont typeface="+mj-lt"/>
              <a:buAutoNum type="arabicPeriod"/>
            </a:pPr>
            <a:r>
              <a:rPr lang="en-US" sz="2000" dirty="0"/>
              <a:t>Many evaluations (via assessment sets) are used to gauge the differences.</a:t>
            </a:r>
          </a:p>
          <a:p>
            <a:r>
              <a:rPr lang="en-US" sz="1800" i="1" dirty="0"/>
              <a:t>“estimated difference in the ROC values is -0.003 with 95% confidence interval (-0.004, -0.001)”</a:t>
            </a:r>
          </a:p>
          <a:p>
            <a:r>
              <a:rPr lang="en-US" sz="1400" dirty="0"/>
              <a:t>(See refs in book to Bayesian hierarchical model or repeated measures model if comparing &gt; 2 models)</a:t>
            </a:r>
          </a:p>
        </p:txBody>
      </p:sp>
      <p:sp>
        <p:nvSpPr>
          <p:cNvPr id="2" name="Title 1">
            <a:extLst>
              <a:ext uri="{FF2B5EF4-FFF2-40B4-BE49-F238E27FC236}">
                <a16:creationId xmlns:a16="http://schemas.microsoft.com/office/drawing/2014/main" id="{00BC3F89-1FAA-471F-99ED-46453AB97281}"/>
              </a:ext>
            </a:extLst>
          </p:cNvPr>
          <p:cNvSpPr>
            <a:spLocks noGrp="1"/>
          </p:cNvSpPr>
          <p:nvPr>
            <p:ph type="title"/>
          </p:nvPr>
        </p:nvSpPr>
        <p:spPr/>
        <p:txBody>
          <a:bodyPr/>
          <a:lstStyle/>
          <a:p>
            <a:r>
              <a:rPr lang="en-US" dirty="0"/>
              <a:t>3.7 Comparing Models Using the Training Set</a:t>
            </a:r>
          </a:p>
        </p:txBody>
      </p:sp>
      <p:sp>
        <p:nvSpPr>
          <p:cNvPr id="3" name="Content Placeholder 2">
            <a:extLst>
              <a:ext uri="{FF2B5EF4-FFF2-40B4-BE49-F238E27FC236}">
                <a16:creationId xmlns:a16="http://schemas.microsoft.com/office/drawing/2014/main" id="{64747376-BBAE-40FD-B0B2-899CD6B09B7D}"/>
              </a:ext>
            </a:extLst>
          </p:cNvPr>
          <p:cNvSpPr>
            <a:spLocks noGrp="1"/>
          </p:cNvSpPr>
          <p:nvPr>
            <p:ph sz="quarter" idx="14"/>
          </p:nvPr>
        </p:nvSpPr>
        <p:spPr/>
        <p:txBody>
          <a:bodyPr/>
          <a:lstStyle/>
          <a:p>
            <a:endParaRPr lang="en-US" dirty="0"/>
          </a:p>
        </p:txBody>
      </p:sp>
      <p:sp>
        <p:nvSpPr>
          <p:cNvPr id="7" name="Text Placeholder 6">
            <a:extLst>
              <a:ext uri="{FF2B5EF4-FFF2-40B4-BE49-F238E27FC236}">
                <a16:creationId xmlns:a16="http://schemas.microsoft.com/office/drawing/2014/main" id="{4B14EBF8-0DBE-4FBD-960E-B5CF678B0EF0}"/>
              </a:ext>
            </a:extLst>
          </p:cNvPr>
          <p:cNvSpPr>
            <a:spLocks noGrp="1"/>
          </p:cNvSpPr>
          <p:nvPr>
            <p:ph type="body" idx="10"/>
          </p:nvPr>
        </p:nvSpPr>
        <p:spPr/>
        <p:txBody>
          <a:bodyPr/>
          <a:lstStyle/>
          <a:p>
            <a:endParaRPr lang="en-US"/>
          </a:p>
        </p:txBody>
      </p:sp>
      <p:pic>
        <p:nvPicPr>
          <p:cNvPr id="6" name="Picture 5">
            <a:extLst>
              <a:ext uri="{FF2B5EF4-FFF2-40B4-BE49-F238E27FC236}">
                <a16:creationId xmlns:a16="http://schemas.microsoft.com/office/drawing/2014/main" id="{ABF7B33A-CF11-49FF-8EB4-97C167DE3DBE}"/>
              </a:ext>
            </a:extLst>
          </p:cNvPr>
          <p:cNvPicPr>
            <a:picLocks noChangeAspect="1"/>
          </p:cNvPicPr>
          <p:nvPr/>
        </p:nvPicPr>
        <p:blipFill>
          <a:blip r:embed="rId3"/>
          <a:stretch>
            <a:fillRect/>
          </a:stretch>
        </p:blipFill>
        <p:spPr>
          <a:xfrm>
            <a:off x="4562475" y="1714203"/>
            <a:ext cx="7629525" cy="4343400"/>
          </a:xfrm>
          <a:prstGeom prst="rect">
            <a:avLst/>
          </a:prstGeom>
        </p:spPr>
      </p:pic>
    </p:spTree>
    <p:extLst>
      <p:ext uri="{BB962C8B-B14F-4D97-AF65-F5344CB8AC3E}">
        <p14:creationId xmlns:p14="http://schemas.microsoft.com/office/powerpoint/2010/main" val="41075242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AAA9-6DA3-4F59-B362-3FEB0E5D5B14}"/>
              </a:ext>
            </a:extLst>
          </p:cNvPr>
          <p:cNvSpPr>
            <a:spLocks noGrp="1"/>
          </p:cNvSpPr>
          <p:nvPr>
            <p:ph type="title"/>
          </p:nvPr>
        </p:nvSpPr>
        <p:spPr/>
        <p:txBody>
          <a:bodyPr/>
          <a:lstStyle/>
          <a:p>
            <a:r>
              <a:rPr lang="en-US" b="1" dirty="0"/>
              <a:t>3.8 Feature Engineering Without Overfitting</a:t>
            </a:r>
            <a:endParaRPr lang="en-US" dirty="0"/>
          </a:p>
        </p:txBody>
      </p:sp>
      <p:sp>
        <p:nvSpPr>
          <p:cNvPr id="3" name="Content Placeholder 2">
            <a:extLst>
              <a:ext uri="{FF2B5EF4-FFF2-40B4-BE49-F238E27FC236}">
                <a16:creationId xmlns:a16="http://schemas.microsoft.com/office/drawing/2014/main" id="{472A1474-17D1-450F-822D-BE4CF222230B}"/>
              </a:ext>
            </a:extLst>
          </p:cNvPr>
          <p:cNvSpPr>
            <a:spLocks noGrp="1"/>
          </p:cNvSpPr>
          <p:nvPr>
            <p:ph sz="quarter" idx="14"/>
          </p:nvPr>
        </p:nvSpPr>
        <p:spPr/>
        <p:txBody>
          <a:bodyPr/>
          <a:lstStyle/>
          <a:p>
            <a:r>
              <a:rPr lang="en-US" dirty="0"/>
              <a:t>When tuning models: </a:t>
            </a:r>
            <a:r>
              <a:rPr lang="en-US" i="1" dirty="0"/>
              <a:t>“The crux of this approach was to evaluate a parameter value on data that were not used to build the model.”</a:t>
            </a:r>
          </a:p>
          <a:p>
            <a:r>
              <a:rPr lang="en-US" i="1" dirty="0"/>
              <a:t>“ the same idea should be applied to any other feature-related activity, such as engineering new features/encodings or when deciding on whether to include a new term into the model. There should always be a chance to have an independent piece of data evaluate the appropriateness of the design choice.”</a:t>
            </a:r>
          </a:p>
        </p:txBody>
      </p:sp>
      <p:sp>
        <p:nvSpPr>
          <p:cNvPr id="4" name="Text Placeholder 3">
            <a:extLst>
              <a:ext uri="{FF2B5EF4-FFF2-40B4-BE49-F238E27FC236}">
                <a16:creationId xmlns:a16="http://schemas.microsoft.com/office/drawing/2014/main" id="{F248C624-3904-46BE-8C1E-C421C2F96A45}"/>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51332727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EF6D-47AF-4541-A2C4-8BE6855D65E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6F4B5A9-2325-4AAF-A074-78FFCAFEF09E}"/>
              </a:ext>
            </a:extLst>
          </p:cNvPr>
          <p:cNvSpPr>
            <a:spLocks noGrp="1"/>
          </p:cNvSpPr>
          <p:nvPr>
            <p:ph sz="quarter" idx="14"/>
          </p:nvPr>
        </p:nvSpPr>
        <p:spPr/>
        <p:txBody>
          <a:bodyPr/>
          <a:lstStyle/>
          <a:p>
            <a:r>
              <a:rPr lang="en-US" b="1" dirty="0"/>
              <a:t>3.5 Tuning Parameters and Overfitting</a:t>
            </a:r>
          </a:p>
          <a:p>
            <a:r>
              <a:rPr lang="en-US" b="1" dirty="0"/>
              <a:t>3.6 Model Optimization and Tuning</a:t>
            </a:r>
          </a:p>
          <a:p>
            <a:r>
              <a:rPr lang="en-US" b="1" dirty="0"/>
              <a:t>3.7 Comparing Models Using the Training Set</a:t>
            </a:r>
          </a:p>
          <a:p>
            <a:r>
              <a:rPr lang="en-US" b="1" dirty="0"/>
              <a:t>3.8 Feature Engineering Without Overfitting</a:t>
            </a:r>
          </a:p>
        </p:txBody>
      </p:sp>
      <p:sp>
        <p:nvSpPr>
          <p:cNvPr id="4" name="Text Placeholder 3">
            <a:extLst>
              <a:ext uri="{FF2B5EF4-FFF2-40B4-BE49-F238E27FC236}">
                <a16:creationId xmlns:a16="http://schemas.microsoft.com/office/drawing/2014/main" id="{7BDCCD0A-E70E-4EF3-8052-A1A0831586C9}"/>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163884352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EEDF62B-7BED-4364-A244-7D18F77B635B}"/>
              </a:ext>
            </a:extLst>
          </p:cNvPr>
          <p:cNvSpPr>
            <a:spLocks noGrp="1"/>
          </p:cNvSpPr>
          <p:nvPr>
            <p:ph sz="quarter" idx="15"/>
          </p:nvPr>
        </p:nvSpPr>
        <p:spPr>
          <a:xfrm>
            <a:off x="263031" y="1733423"/>
            <a:ext cx="3440751" cy="4480055"/>
          </a:xfrm>
        </p:spPr>
        <p:txBody>
          <a:bodyPr/>
          <a:lstStyle/>
          <a:p>
            <a:r>
              <a:rPr lang="en-US" dirty="0"/>
              <a:t>Tuning parameters (AKA hyperparameters): </a:t>
            </a:r>
            <a:r>
              <a:rPr lang="en-US" i="1" dirty="0"/>
              <a:t>“Many models include parameters that, while important, cannot be directly estimated from the data.”</a:t>
            </a:r>
          </a:p>
          <a:p>
            <a:r>
              <a:rPr lang="en-US" dirty="0"/>
              <a:t> E.g. K in KNN (K Nearest Neighbors)</a:t>
            </a:r>
          </a:p>
          <a:p>
            <a:endParaRPr lang="en-US" dirty="0"/>
          </a:p>
        </p:txBody>
      </p:sp>
      <p:sp>
        <p:nvSpPr>
          <p:cNvPr id="2" name="Title 1">
            <a:extLst>
              <a:ext uri="{FF2B5EF4-FFF2-40B4-BE49-F238E27FC236}">
                <a16:creationId xmlns:a16="http://schemas.microsoft.com/office/drawing/2014/main" id="{50D8166F-FF02-4816-9D53-43436CC745E3}"/>
              </a:ext>
            </a:extLst>
          </p:cNvPr>
          <p:cNvSpPr>
            <a:spLocks noGrp="1"/>
          </p:cNvSpPr>
          <p:nvPr>
            <p:ph type="title"/>
          </p:nvPr>
        </p:nvSpPr>
        <p:spPr/>
        <p:txBody>
          <a:bodyPr/>
          <a:lstStyle/>
          <a:p>
            <a:r>
              <a:rPr lang="en-US" dirty="0"/>
              <a:t>3.5 Tuning parameters and overfitting</a:t>
            </a:r>
          </a:p>
        </p:txBody>
      </p:sp>
      <p:pic>
        <p:nvPicPr>
          <p:cNvPr id="8" name="Content Placeholder 7">
            <a:extLst>
              <a:ext uri="{FF2B5EF4-FFF2-40B4-BE49-F238E27FC236}">
                <a16:creationId xmlns:a16="http://schemas.microsoft.com/office/drawing/2014/main" id="{D4BB8143-8BEA-48CF-A09B-A4B90FDAC577}"/>
              </a:ext>
            </a:extLst>
          </p:cNvPr>
          <p:cNvPicPr>
            <a:picLocks noGrp="1" noChangeAspect="1"/>
          </p:cNvPicPr>
          <p:nvPr>
            <p:ph sz="quarter" idx="14"/>
          </p:nvPr>
        </p:nvPicPr>
        <p:blipFill>
          <a:blip r:embed="rId3"/>
          <a:stretch>
            <a:fillRect/>
          </a:stretch>
        </p:blipFill>
        <p:spPr>
          <a:xfrm>
            <a:off x="5615709" y="1506528"/>
            <a:ext cx="5422268" cy="4066701"/>
          </a:xfrm>
          <a:prstGeom prst="rect">
            <a:avLst/>
          </a:prstGeom>
        </p:spPr>
      </p:pic>
      <p:sp>
        <p:nvSpPr>
          <p:cNvPr id="6" name="Text Placeholder 5">
            <a:extLst>
              <a:ext uri="{FF2B5EF4-FFF2-40B4-BE49-F238E27FC236}">
                <a16:creationId xmlns:a16="http://schemas.microsoft.com/office/drawing/2014/main" id="{54C1CEBF-3042-4D14-A441-3677D3F8DD6E}"/>
              </a:ext>
            </a:extLst>
          </p:cNvPr>
          <p:cNvSpPr>
            <a:spLocks noGrp="1"/>
          </p:cNvSpPr>
          <p:nvPr>
            <p:ph type="body" idx="10"/>
          </p:nvPr>
        </p:nvSpPr>
        <p:spPr/>
        <p:txBody>
          <a:bodyPr/>
          <a:lstStyle/>
          <a:p>
            <a:endParaRPr lang="en-US"/>
          </a:p>
        </p:txBody>
      </p:sp>
      <p:sp>
        <p:nvSpPr>
          <p:cNvPr id="3" name="TextBox 2">
            <a:extLst>
              <a:ext uri="{FF2B5EF4-FFF2-40B4-BE49-F238E27FC236}">
                <a16:creationId xmlns:a16="http://schemas.microsoft.com/office/drawing/2014/main" id="{8B3C2F6B-5B04-4B71-88ED-DC5482F5E64F}"/>
              </a:ext>
            </a:extLst>
          </p:cNvPr>
          <p:cNvSpPr txBox="1"/>
          <p:nvPr/>
        </p:nvSpPr>
        <p:spPr>
          <a:xfrm>
            <a:off x="6096000" y="6213478"/>
            <a:ext cx="5660571" cy="384721"/>
          </a:xfrm>
          <a:prstGeom prst="rect">
            <a:avLst/>
          </a:prstGeom>
          <a:noFill/>
        </p:spPr>
        <p:txBody>
          <a:bodyPr wrap="square" rtlCol="0">
            <a:spAutoFit/>
          </a:bodyPr>
          <a:lstStyle/>
          <a:p>
            <a:r>
              <a:rPr lang="en-US" dirty="0"/>
              <a:t>https://cse3521.artifice.cc/images/effect-of-k.png</a:t>
            </a:r>
          </a:p>
        </p:txBody>
      </p:sp>
    </p:spTree>
    <p:extLst>
      <p:ext uri="{BB962C8B-B14F-4D97-AF65-F5344CB8AC3E}">
        <p14:creationId xmlns:p14="http://schemas.microsoft.com/office/powerpoint/2010/main" val="5829361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EEDF62B-7BED-4364-A244-7D18F77B635B}"/>
              </a:ext>
            </a:extLst>
          </p:cNvPr>
          <p:cNvSpPr>
            <a:spLocks noGrp="1"/>
          </p:cNvSpPr>
          <p:nvPr>
            <p:ph sz="quarter" idx="15"/>
          </p:nvPr>
        </p:nvSpPr>
        <p:spPr>
          <a:xfrm>
            <a:off x="263031" y="1733423"/>
            <a:ext cx="3440751" cy="4480055"/>
          </a:xfrm>
        </p:spPr>
        <p:txBody>
          <a:bodyPr/>
          <a:lstStyle/>
          <a:p>
            <a:r>
              <a:rPr lang="en-US" dirty="0"/>
              <a:t>Tune </a:t>
            </a:r>
            <a:r>
              <a:rPr lang="en-US" i="1" dirty="0"/>
              <a:t>K = 1, 3, … 201</a:t>
            </a:r>
          </a:p>
          <a:p>
            <a:r>
              <a:rPr lang="en-US" dirty="0"/>
              <a:t>Using 10-fold cross-validation (colored: individual folds; black : average)</a:t>
            </a:r>
          </a:p>
        </p:txBody>
      </p:sp>
      <p:sp>
        <p:nvSpPr>
          <p:cNvPr id="2" name="Title 1">
            <a:extLst>
              <a:ext uri="{FF2B5EF4-FFF2-40B4-BE49-F238E27FC236}">
                <a16:creationId xmlns:a16="http://schemas.microsoft.com/office/drawing/2014/main" id="{50D8166F-FF02-4816-9D53-43436CC745E3}"/>
              </a:ext>
            </a:extLst>
          </p:cNvPr>
          <p:cNvSpPr>
            <a:spLocks noGrp="1"/>
          </p:cNvSpPr>
          <p:nvPr>
            <p:ph type="title"/>
          </p:nvPr>
        </p:nvSpPr>
        <p:spPr/>
        <p:txBody>
          <a:bodyPr/>
          <a:lstStyle/>
          <a:p>
            <a:r>
              <a:rPr lang="en-US" dirty="0"/>
              <a:t>3.6 Model Optimization and Tuning</a:t>
            </a:r>
          </a:p>
        </p:txBody>
      </p:sp>
      <p:pic>
        <p:nvPicPr>
          <p:cNvPr id="5" name="Content Placeholder 4">
            <a:extLst>
              <a:ext uri="{FF2B5EF4-FFF2-40B4-BE49-F238E27FC236}">
                <a16:creationId xmlns:a16="http://schemas.microsoft.com/office/drawing/2014/main" id="{6D0053AA-6CF8-4FB5-AD39-F55A0E5E7C63}"/>
              </a:ext>
            </a:extLst>
          </p:cNvPr>
          <p:cNvPicPr>
            <a:picLocks noGrp="1" noChangeAspect="1"/>
          </p:cNvPicPr>
          <p:nvPr>
            <p:ph sz="quarter" idx="14"/>
          </p:nvPr>
        </p:nvPicPr>
        <p:blipFill>
          <a:blip r:embed="rId3"/>
          <a:stretch>
            <a:fillRect/>
          </a:stretch>
        </p:blipFill>
        <p:spPr>
          <a:xfrm>
            <a:off x="4759898" y="1106419"/>
            <a:ext cx="7156305" cy="4832350"/>
          </a:xfrm>
          <a:prstGeom prst="rect">
            <a:avLst/>
          </a:prstGeom>
        </p:spPr>
      </p:pic>
      <p:sp>
        <p:nvSpPr>
          <p:cNvPr id="6" name="Text Placeholder 5">
            <a:extLst>
              <a:ext uri="{FF2B5EF4-FFF2-40B4-BE49-F238E27FC236}">
                <a16:creationId xmlns:a16="http://schemas.microsoft.com/office/drawing/2014/main" id="{54C1CEBF-3042-4D14-A441-3677D3F8DD6E}"/>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10878990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EEDF62B-7BED-4364-A244-7D18F77B635B}"/>
              </a:ext>
            </a:extLst>
          </p:cNvPr>
          <p:cNvSpPr>
            <a:spLocks noGrp="1"/>
          </p:cNvSpPr>
          <p:nvPr>
            <p:ph sz="quarter" idx="15"/>
          </p:nvPr>
        </p:nvSpPr>
        <p:spPr>
          <a:xfrm>
            <a:off x="263031" y="1733423"/>
            <a:ext cx="3505405" cy="4480055"/>
          </a:xfrm>
        </p:spPr>
        <p:txBody>
          <a:bodyPr/>
          <a:lstStyle/>
          <a:p>
            <a:r>
              <a:rPr lang="en-US" dirty="0"/>
              <a:t>Tune </a:t>
            </a:r>
            <a:r>
              <a:rPr lang="en-US" i="1" dirty="0"/>
              <a:t>K = 1, 3, … 201</a:t>
            </a:r>
          </a:p>
          <a:p>
            <a:r>
              <a:rPr lang="en-US" dirty="0"/>
              <a:t>Using 10-fold cross-validation (colored: individual folds; black : average)</a:t>
            </a:r>
          </a:p>
          <a:p>
            <a:r>
              <a:rPr lang="en-US" dirty="0">
                <a:solidFill>
                  <a:srgbClr val="FF0000"/>
                </a:solidFill>
              </a:rPr>
              <a:t>Can have lots of hyper parameters…</a:t>
            </a:r>
          </a:p>
        </p:txBody>
      </p:sp>
      <p:sp>
        <p:nvSpPr>
          <p:cNvPr id="2" name="Title 1">
            <a:extLst>
              <a:ext uri="{FF2B5EF4-FFF2-40B4-BE49-F238E27FC236}">
                <a16:creationId xmlns:a16="http://schemas.microsoft.com/office/drawing/2014/main" id="{50D8166F-FF02-4816-9D53-43436CC745E3}"/>
              </a:ext>
            </a:extLst>
          </p:cNvPr>
          <p:cNvSpPr>
            <a:spLocks noGrp="1"/>
          </p:cNvSpPr>
          <p:nvPr>
            <p:ph type="title"/>
          </p:nvPr>
        </p:nvSpPr>
        <p:spPr/>
        <p:txBody>
          <a:bodyPr/>
          <a:lstStyle/>
          <a:p>
            <a:r>
              <a:rPr lang="en-US" dirty="0"/>
              <a:t>3.6 Model Optimization and Tuning</a:t>
            </a:r>
          </a:p>
        </p:txBody>
      </p:sp>
      <p:pic>
        <p:nvPicPr>
          <p:cNvPr id="5" name="Content Placeholder 4">
            <a:extLst>
              <a:ext uri="{FF2B5EF4-FFF2-40B4-BE49-F238E27FC236}">
                <a16:creationId xmlns:a16="http://schemas.microsoft.com/office/drawing/2014/main" id="{6D0053AA-6CF8-4FB5-AD39-F55A0E5E7C63}"/>
              </a:ext>
            </a:extLst>
          </p:cNvPr>
          <p:cNvPicPr>
            <a:picLocks noGrp="1" noChangeAspect="1"/>
          </p:cNvPicPr>
          <p:nvPr>
            <p:ph sz="quarter" idx="14"/>
          </p:nvPr>
        </p:nvPicPr>
        <p:blipFill>
          <a:blip r:embed="rId3"/>
          <a:stretch>
            <a:fillRect/>
          </a:stretch>
        </p:blipFill>
        <p:spPr>
          <a:xfrm>
            <a:off x="4759898" y="1106419"/>
            <a:ext cx="7156305" cy="4832350"/>
          </a:xfrm>
          <a:prstGeom prst="rect">
            <a:avLst/>
          </a:prstGeom>
        </p:spPr>
      </p:pic>
      <p:sp>
        <p:nvSpPr>
          <p:cNvPr id="6" name="Text Placeholder 5">
            <a:extLst>
              <a:ext uri="{FF2B5EF4-FFF2-40B4-BE49-F238E27FC236}">
                <a16:creationId xmlns:a16="http://schemas.microsoft.com/office/drawing/2014/main" id="{54C1CEBF-3042-4D14-A441-3677D3F8DD6E}"/>
              </a:ext>
            </a:extLst>
          </p:cNvPr>
          <p:cNvSpPr>
            <a:spLocks noGrp="1"/>
          </p:cNvSpPr>
          <p:nvPr>
            <p:ph type="body" idx="10"/>
          </p:nvPr>
        </p:nvSpPr>
        <p:spPr/>
        <p:txBody>
          <a:bodyPr/>
          <a:lstStyle/>
          <a:p>
            <a:endParaRPr lang="en-US"/>
          </a:p>
        </p:txBody>
      </p:sp>
      <p:pic>
        <p:nvPicPr>
          <p:cNvPr id="8" name="Picture 7">
            <a:extLst>
              <a:ext uri="{FF2B5EF4-FFF2-40B4-BE49-F238E27FC236}">
                <a16:creationId xmlns:a16="http://schemas.microsoft.com/office/drawing/2014/main" id="{74659886-B7DB-45D0-B3BB-04B7A07B4135}"/>
              </a:ext>
            </a:extLst>
          </p:cNvPr>
          <p:cNvPicPr>
            <a:picLocks noChangeAspect="1"/>
          </p:cNvPicPr>
          <p:nvPr/>
        </p:nvPicPr>
        <p:blipFill>
          <a:blip r:embed="rId4"/>
          <a:stretch>
            <a:fillRect/>
          </a:stretch>
        </p:blipFill>
        <p:spPr>
          <a:xfrm>
            <a:off x="223952" y="5938769"/>
            <a:ext cx="7797656" cy="763494"/>
          </a:xfrm>
          <a:prstGeom prst="rect">
            <a:avLst/>
          </a:prstGeom>
        </p:spPr>
      </p:pic>
      <p:sp>
        <p:nvSpPr>
          <p:cNvPr id="3" name="TextBox 2">
            <a:extLst>
              <a:ext uri="{FF2B5EF4-FFF2-40B4-BE49-F238E27FC236}">
                <a16:creationId xmlns:a16="http://schemas.microsoft.com/office/drawing/2014/main" id="{6B5A05B7-E4F7-409C-BD92-5C72D838F1C5}"/>
              </a:ext>
            </a:extLst>
          </p:cNvPr>
          <p:cNvSpPr txBox="1"/>
          <p:nvPr/>
        </p:nvSpPr>
        <p:spPr>
          <a:xfrm>
            <a:off x="263031" y="4812145"/>
            <a:ext cx="4211782" cy="763494"/>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2600" b="0" i="0" u="none" strike="noStrike" kern="1200" cap="none" spc="0" normalizeH="0" baseline="0" noProof="0" dirty="0">
                <a:ln>
                  <a:noFill/>
                </a:ln>
                <a:solidFill>
                  <a:srgbClr val="FF0000"/>
                </a:solidFill>
                <a:effectLst/>
                <a:uLnTx/>
                <a:uFillTx/>
                <a:latin typeface="+mn-lt"/>
              </a:rPr>
              <a:t>What problems might this cause?</a:t>
            </a:r>
          </a:p>
        </p:txBody>
      </p:sp>
    </p:spTree>
    <p:extLst>
      <p:ext uri="{BB962C8B-B14F-4D97-AF65-F5344CB8AC3E}">
        <p14:creationId xmlns:p14="http://schemas.microsoft.com/office/powerpoint/2010/main" val="22627315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EEDF62B-7BED-4364-A244-7D18F77B635B}"/>
              </a:ext>
            </a:extLst>
          </p:cNvPr>
          <p:cNvSpPr>
            <a:spLocks noGrp="1"/>
          </p:cNvSpPr>
          <p:nvPr>
            <p:ph sz="quarter" idx="15"/>
          </p:nvPr>
        </p:nvSpPr>
        <p:spPr>
          <a:xfrm>
            <a:off x="263031" y="1733423"/>
            <a:ext cx="3505405" cy="4480055"/>
          </a:xfrm>
        </p:spPr>
        <p:txBody>
          <a:bodyPr/>
          <a:lstStyle/>
          <a:p>
            <a:r>
              <a:rPr lang="en-US" dirty="0"/>
              <a:t>Tune </a:t>
            </a:r>
            <a:r>
              <a:rPr lang="en-US" i="1" dirty="0"/>
              <a:t>K = 1, 3, … 201</a:t>
            </a:r>
          </a:p>
          <a:p>
            <a:r>
              <a:rPr lang="en-US" dirty="0"/>
              <a:t>Using 10-fold cross-validation (colored: individual folds; black : average)</a:t>
            </a:r>
          </a:p>
          <a:p>
            <a:r>
              <a:rPr lang="en-US" dirty="0">
                <a:solidFill>
                  <a:srgbClr val="FF0000"/>
                </a:solidFill>
              </a:rPr>
              <a:t>Can have lots of hyper parameters…</a:t>
            </a:r>
          </a:p>
          <a:p>
            <a:r>
              <a:rPr lang="en-US" dirty="0">
                <a:solidFill>
                  <a:srgbClr val="FF0000"/>
                </a:solidFill>
              </a:rPr>
              <a:t>2 main search strategies</a:t>
            </a:r>
          </a:p>
          <a:p>
            <a:pPr marL="571704" lvl="1" indent="-342900">
              <a:buFont typeface="+mj-lt"/>
              <a:buAutoNum type="arabicPeriod"/>
            </a:pPr>
            <a:r>
              <a:rPr lang="en-US" dirty="0">
                <a:solidFill>
                  <a:srgbClr val="FF0000"/>
                </a:solidFill>
              </a:rPr>
              <a:t>Predefine</a:t>
            </a:r>
          </a:p>
          <a:p>
            <a:pPr marL="571704" lvl="1" indent="-342900">
              <a:buFont typeface="+mj-lt"/>
              <a:buAutoNum type="arabicPeriod"/>
            </a:pPr>
            <a:r>
              <a:rPr lang="en-US" dirty="0">
                <a:solidFill>
                  <a:srgbClr val="FF0000"/>
                </a:solidFill>
              </a:rPr>
              <a:t>Incrementally determine</a:t>
            </a:r>
          </a:p>
        </p:txBody>
      </p:sp>
      <p:sp>
        <p:nvSpPr>
          <p:cNvPr id="2" name="Title 1">
            <a:extLst>
              <a:ext uri="{FF2B5EF4-FFF2-40B4-BE49-F238E27FC236}">
                <a16:creationId xmlns:a16="http://schemas.microsoft.com/office/drawing/2014/main" id="{50D8166F-FF02-4816-9D53-43436CC745E3}"/>
              </a:ext>
            </a:extLst>
          </p:cNvPr>
          <p:cNvSpPr>
            <a:spLocks noGrp="1"/>
          </p:cNvSpPr>
          <p:nvPr>
            <p:ph type="title"/>
          </p:nvPr>
        </p:nvSpPr>
        <p:spPr/>
        <p:txBody>
          <a:bodyPr/>
          <a:lstStyle/>
          <a:p>
            <a:r>
              <a:rPr lang="en-US" dirty="0"/>
              <a:t>3.6 Model Optimization and Tuning</a:t>
            </a:r>
          </a:p>
        </p:txBody>
      </p:sp>
      <p:pic>
        <p:nvPicPr>
          <p:cNvPr id="5" name="Content Placeholder 4">
            <a:extLst>
              <a:ext uri="{FF2B5EF4-FFF2-40B4-BE49-F238E27FC236}">
                <a16:creationId xmlns:a16="http://schemas.microsoft.com/office/drawing/2014/main" id="{6D0053AA-6CF8-4FB5-AD39-F55A0E5E7C63}"/>
              </a:ext>
            </a:extLst>
          </p:cNvPr>
          <p:cNvPicPr>
            <a:picLocks noGrp="1" noChangeAspect="1"/>
          </p:cNvPicPr>
          <p:nvPr>
            <p:ph sz="quarter" idx="14"/>
          </p:nvPr>
        </p:nvPicPr>
        <p:blipFill>
          <a:blip r:embed="rId3"/>
          <a:stretch>
            <a:fillRect/>
          </a:stretch>
        </p:blipFill>
        <p:spPr>
          <a:xfrm>
            <a:off x="4759898" y="1106419"/>
            <a:ext cx="7156305" cy="4832350"/>
          </a:xfrm>
          <a:prstGeom prst="rect">
            <a:avLst/>
          </a:prstGeom>
        </p:spPr>
      </p:pic>
      <p:sp>
        <p:nvSpPr>
          <p:cNvPr id="6" name="Text Placeholder 5">
            <a:extLst>
              <a:ext uri="{FF2B5EF4-FFF2-40B4-BE49-F238E27FC236}">
                <a16:creationId xmlns:a16="http://schemas.microsoft.com/office/drawing/2014/main" id="{54C1CEBF-3042-4D14-A441-3677D3F8DD6E}"/>
              </a:ext>
            </a:extLst>
          </p:cNvPr>
          <p:cNvSpPr>
            <a:spLocks noGrp="1"/>
          </p:cNvSpPr>
          <p:nvPr>
            <p:ph type="body" idx="10"/>
          </p:nvPr>
        </p:nvSpPr>
        <p:spPr/>
        <p:txBody>
          <a:bodyPr/>
          <a:lstStyle/>
          <a:p>
            <a:endParaRPr lang="en-US"/>
          </a:p>
        </p:txBody>
      </p:sp>
      <p:pic>
        <p:nvPicPr>
          <p:cNvPr id="8" name="Picture 7">
            <a:extLst>
              <a:ext uri="{FF2B5EF4-FFF2-40B4-BE49-F238E27FC236}">
                <a16:creationId xmlns:a16="http://schemas.microsoft.com/office/drawing/2014/main" id="{74659886-B7DB-45D0-B3BB-04B7A07B4135}"/>
              </a:ext>
            </a:extLst>
          </p:cNvPr>
          <p:cNvPicPr>
            <a:picLocks noChangeAspect="1"/>
          </p:cNvPicPr>
          <p:nvPr/>
        </p:nvPicPr>
        <p:blipFill>
          <a:blip r:embed="rId4"/>
          <a:stretch>
            <a:fillRect/>
          </a:stretch>
        </p:blipFill>
        <p:spPr>
          <a:xfrm>
            <a:off x="223952" y="5938769"/>
            <a:ext cx="7797656" cy="763494"/>
          </a:xfrm>
          <a:prstGeom prst="rect">
            <a:avLst/>
          </a:prstGeom>
        </p:spPr>
      </p:pic>
    </p:spTree>
    <p:extLst>
      <p:ext uri="{BB962C8B-B14F-4D97-AF65-F5344CB8AC3E}">
        <p14:creationId xmlns:p14="http://schemas.microsoft.com/office/powerpoint/2010/main" val="279466171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2BC18CE-CA7C-4032-BF79-63D676E183E2}"/>
              </a:ext>
            </a:extLst>
          </p:cNvPr>
          <p:cNvSpPr>
            <a:spLocks noGrp="1"/>
          </p:cNvSpPr>
          <p:nvPr>
            <p:ph sz="quarter" idx="15"/>
          </p:nvPr>
        </p:nvSpPr>
        <p:spPr/>
        <p:txBody>
          <a:bodyPr/>
          <a:lstStyle/>
          <a:p>
            <a:r>
              <a:rPr lang="en-US" dirty="0"/>
              <a:t>Grid search: “a multidimensional grid search can be conducted where candidate parameter combinations and the grid of combinations are evaluated… </a:t>
            </a:r>
            <a:r>
              <a:rPr lang="en-US" b="1" dirty="0"/>
              <a:t>this can be very inefficient.</a:t>
            </a:r>
            <a:r>
              <a:rPr lang="en-US" dirty="0"/>
              <a:t>”</a:t>
            </a:r>
          </a:p>
          <a:p>
            <a:r>
              <a:rPr lang="en-US" dirty="0"/>
              <a:t>Random search: “Define a range of possible values for each parameter and to randomly sample the multidimensional space enough times to cover a reasonable amount…” of the parameter space</a:t>
            </a:r>
          </a:p>
        </p:txBody>
      </p:sp>
      <p:sp>
        <p:nvSpPr>
          <p:cNvPr id="2" name="Title 1">
            <a:extLst>
              <a:ext uri="{FF2B5EF4-FFF2-40B4-BE49-F238E27FC236}">
                <a16:creationId xmlns:a16="http://schemas.microsoft.com/office/drawing/2014/main" id="{00BC3F89-1FAA-471F-99ED-46453AB97281}"/>
              </a:ext>
            </a:extLst>
          </p:cNvPr>
          <p:cNvSpPr>
            <a:spLocks noGrp="1"/>
          </p:cNvSpPr>
          <p:nvPr>
            <p:ph type="title"/>
          </p:nvPr>
        </p:nvSpPr>
        <p:spPr/>
        <p:txBody>
          <a:bodyPr/>
          <a:lstStyle/>
          <a:p>
            <a:r>
              <a:rPr lang="en-US" dirty="0"/>
              <a:t>3.6 Model Optimization and Tuning</a:t>
            </a:r>
          </a:p>
        </p:txBody>
      </p:sp>
      <p:pic>
        <p:nvPicPr>
          <p:cNvPr id="2052" name="Picture 4" descr="Image result for grid search">
            <a:extLst>
              <a:ext uri="{FF2B5EF4-FFF2-40B4-BE49-F238E27FC236}">
                <a16:creationId xmlns:a16="http://schemas.microsoft.com/office/drawing/2014/main" id="{41B5E623-58F3-4B72-A458-4D7FBE850E5F}"/>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212482" y="1306473"/>
            <a:ext cx="5524500" cy="2371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856C83D-7848-4BE4-AE97-FB1D5DB22490}"/>
              </a:ext>
            </a:extLst>
          </p:cNvPr>
          <p:cNvSpPr>
            <a:spLocks noGrp="1"/>
          </p:cNvSpPr>
          <p:nvPr>
            <p:ph type="body" idx="10"/>
          </p:nvPr>
        </p:nvSpPr>
        <p:spPr/>
        <p:txBody>
          <a:bodyPr/>
          <a:lstStyle/>
          <a:p>
            <a:r>
              <a:rPr lang="en-US" dirty="0"/>
              <a:t>Grid Search &amp; Random Search (predefine)</a:t>
            </a:r>
          </a:p>
        </p:txBody>
      </p:sp>
      <p:grpSp>
        <p:nvGrpSpPr>
          <p:cNvPr id="8" name="Group 7">
            <a:extLst>
              <a:ext uri="{FF2B5EF4-FFF2-40B4-BE49-F238E27FC236}">
                <a16:creationId xmlns:a16="http://schemas.microsoft.com/office/drawing/2014/main" id="{8C9C249F-2F41-4DEF-A78A-5F66019B2A05}"/>
              </a:ext>
            </a:extLst>
          </p:cNvPr>
          <p:cNvGrpSpPr/>
          <p:nvPr/>
        </p:nvGrpSpPr>
        <p:grpSpPr>
          <a:xfrm>
            <a:off x="5948217" y="3678198"/>
            <a:ext cx="5884418" cy="2725305"/>
            <a:chOff x="5948217" y="3678198"/>
            <a:chExt cx="5884418" cy="2725305"/>
          </a:xfrm>
        </p:grpSpPr>
        <p:pic>
          <p:nvPicPr>
            <p:cNvPr id="2054" name="Picture 6" descr="Image result for grid search and random search 3d">
              <a:extLst>
                <a:ext uri="{FF2B5EF4-FFF2-40B4-BE49-F238E27FC236}">
                  <a16:creationId xmlns:a16="http://schemas.microsoft.com/office/drawing/2014/main" id="{5C9EA5D4-563F-430F-87B4-C1469FDE8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783"/>
            <a:stretch/>
          </p:blipFill>
          <p:spPr bwMode="auto">
            <a:xfrm>
              <a:off x="8543103" y="3678198"/>
              <a:ext cx="3289532" cy="2725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C43597C-A259-4F58-8962-2E573CD4C63D}"/>
                </a:ext>
              </a:extLst>
            </p:cNvPr>
            <p:cNvSpPr txBox="1"/>
            <p:nvPr/>
          </p:nvSpPr>
          <p:spPr>
            <a:xfrm>
              <a:off x="5948217" y="4027123"/>
              <a:ext cx="2859151" cy="2027455"/>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2600" b="0" i="0" u="none" strike="noStrike" kern="1200" cap="none" spc="0" normalizeH="0" baseline="0" noProof="0" dirty="0">
                  <a:ln>
                    <a:noFill/>
                  </a:ln>
                  <a:solidFill>
                    <a:srgbClr val="FF0000"/>
                  </a:solidFill>
                  <a:effectLst/>
                  <a:uLnTx/>
                  <a:uFillTx/>
                  <a:latin typeface="+mn-lt"/>
                </a:rPr>
                <a:t>As # of parameters grows, search space grows exponentially.</a:t>
              </a:r>
            </a:p>
          </p:txBody>
        </p:sp>
      </p:grpSp>
      <p:sp>
        <p:nvSpPr>
          <p:cNvPr id="14" name="Rectangle 13">
            <a:extLst>
              <a:ext uri="{FF2B5EF4-FFF2-40B4-BE49-F238E27FC236}">
                <a16:creationId xmlns:a16="http://schemas.microsoft.com/office/drawing/2014/main" id="{F8A8C7CF-B547-4117-A445-C91D2088D9C8}"/>
              </a:ext>
            </a:extLst>
          </p:cNvPr>
          <p:cNvSpPr/>
          <p:nvPr/>
        </p:nvSpPr>
        <p:spPr>
          <a:xfrm>
            <a:off x="8759474" y="957548"/>
            <a:ext cx="2856790" cy="2708172"/>
          </a:xfrm>
          <a:prstGeom prst="rect">
            <a:avLst/>
          </a:prstGeom>
          <a:noFill/>
          <a:ln w="38100">
            <a:solidFill>
              <a:srgbClr val="C8102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 name="TextBox 2">
            <a:extLst>
              <a:ext uri="{FF2B5EF4-FFF2-40B4-BE49-F238E27FC236}">
                <a16:creationId xmlns:a16="http://schemas.microsoft.com/office/drawing/2014/main" id="{2C1D540C-ED64-47D4-89A0-13981B442AAA}"/>
              </a:ext>
            </a:extLst>
          </p:cNvPr>
          <p:cNvSpPr txBox="1"/>
          <p:nvPr/>
        </p:nvSpPr>
        <p:spPr>
          <a:xfrm>
            <a:off x="6212482" y="6254800"/>
            <a:ext cx="5712186" cy="646331"/>
          </a:xfrm>
          <a:prstGeom prst="rect">
            <a:avLst/>
          </a:prstGeom>
          <a:noFill/>
        </p:spPr>
        <p:txBody>
          <a:bodyPr wrap="square" rtlCol="0">
            <a:spAutoFit/>
          </a:bodyPr>
          <a:lstStyle/>
          <a:p>
            <a:r>
              <a:rPr lang="en-US" sz="1200" dirty="0">
                <a:hlinkClick r:id="rId4"/>
              </a:rPr>
              <a:t>* https://medium.com/@senapati.dipak97/grid-search-vs-random-search-d34c92946318</a:t>
            </a:r>
            <a:endParaRPr lang="en-US" sz="1200" dirty="0"/>
          </a:p>
          <a:p>
            <a:r>
              <a:rPr lang="en-US" sz="1200" dirty="0">
                <a:hlinkClick r:id="rId5"/>
              </a:rPr>
              <a:t>* https://towardsdatascience.com/using-3d-visualizations-to-tune-hyperparameters-of-ml-models-with-python-ba2885eab2e9</a:t>
            </a:r>
            <a:r>
              <a:rPr lang="en-US" sz="1200" dirty="0"/>
              <a:t>  </a:t>
            </a:r>
          </a:p>
        </p:txBody>
      </p:sp>
    </p:spTree>
    <p:extLst>
      <p:ext uri="{BB962C8B-B14F-4D97-AF65-F5344CB8AC3E}">
        <p14:creationId xmlns:p14="http://schemas.microsoft.com/office/powerpoint/2010/main" val="34775067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1B5F-8C8F-410F-B794-D9CB0B8A90B7}"/>
              </a:ext>
            </a:extLst>
          </p:cNvPr>
          <p:cNvSpPr>
            <a:spLocks noGrp="1"/>
          </p:cNvSpPr>
          <p:nvPr>
            <p:ph type="title"/>
          </p:nvPr>
        </p:nvSpPr>
        <p:spPr/>
        <p:txBody>
          <a:bodyPr/>
          <a:lstStyle/>
          <a:p>
            <a:r>
              <a:rPr lang="en-US" dirty="0"/>
              <a:t>3.6 Model Optimization and Tuning</a:t>
            </a:r>
          </a:p>
        </p:txBody>
      </p:sp>
      <p:sp>
        <p:nvSpPr>
          <p:cNvPr id="3" name="Content Placeholder 2">
            <a:extLst>
              <a:ext uri="{FF2B5EF4-FFF2-40B4-BE49-F238E27FC236}">
                <a16:creationId xmlns:a16="http://schemas.microsoft.com/office/drawing/2014/main" id="{5530D741-5730-4D38-B0A1-626495260AC8}"/>
              </a:ext>
            </a:extLst>
          </p:cNvPr>
          <p:cNvSpPr>
            <a:spLocks noGrp="1"/>
          </p:cNvSpPr>
          <p:nvPr>
            <p:ph sz="quarter" idx="14"/>
          </p:nvPr>
        </p:nvSpPr>
        <p:spPr/>
        <p:txBody>
          <a:bodyPr/>
          <a:lstStyle/>
          <a:p>
            <a:endParaRPr lang="en-US" dirty="0"/>
          </a:p>
        </p:txBody>
      </p:sp>
      <p:sp>
        <p:nvSpPr>
          <p:cNvPr id="4" name="Text Placeholder 3">
            <a:extLst>
              <a:ext uri="{FF2B5EF4-FFF2-40B4-BE49-F238E27FC236}">
                <a16:creationId xmlns:a16="http://schemas.microsoft.com/office/drawing/2014/main" id="{BCA064C5-2E96-4D5E-8BCB-471FC09E3BC8}"/>
              </a:ext>
            </a:extLst>
          </p:cNvPr>
          <p:cNvSpPr>
            <a:spLocks noGrp="1"/>
          </p:cNvSpPr>
          <p:nvPr>
            <p:ph type="body" idx="10"/>
          </p:nvPr>
        </p:nvSpPr>
        <p:spPr/>
        <p:txBody>
          <a:bodyPr/>
          <a:lstStyle/>
          <a:p>
            <a:r>
              <a:rPr lang="en-US" dirty="0"/>
              <a:t>Example random search in simple feed forward neural network</a:t>
            </a:r>
          </a:p>
        </p:txBody>
      </p:sp>
      <p:pic>
        <p:nvPicPr>
          <p:cNvPr id="6" name="Picture 5">
            <a:extLst>
              <a:ext uri="{FF2B5EF4-FFF2-40B4-BE49-F238E27FC236}">
                <a16:creationId xmlns:a16="http://schemas.microsoft.com/office/drawing/2014/main" id="{03E2770E-29AA-496D-AA08-EC216CCCCCA5}"/>
              </a:ext>
            </a:extLst>
          </p:cNvPr>
          <p:cNvPicPr>
            <a:picLocks noChangeAspect="1"/>
          </p:cNvPicPr>
          <p:nvPr/>
        </p:nvPicPr>
        <p:blipFill>
          <a:blip r:embed="rId2"/>
          <a:stretch>
            <a:fillRect/>
          </a:stretch>
        </p:blipFill>
        <p:spPr>
          <a:xfrm>
            <a:off x="0" y="1733552"/>
            <a:ext cx="6096000" cy="3300597"/>
          </a:xfrm>
          <a:prstGeom prst="rect">
            <a:avLst/>
          </a:prstGeom>
        </p:spPr>
      </p:pic>
      <p:grpSp>
        <p:nvGrpSpPr>
          <p:cNvPr id="9" name="Group 8">
            <a:extLst>
              <a:ext uri="{FF2B5EF4-FFF2-40B4-BE49-F238E27FC236}">
                <a16:creationId xmlns:a16="http://schemas.microsoft.com/office/drawing/2014/main" id="{5E8BDEEB-E6D8-42E2-B67A-F7A0A1FA306F}"/>
              </a:ext>
            </a:extLst>
          </p:cNvPr>
          <p:cNvGrpSpPr/>
          <p:nvPr/>
        </p:nvGrpSpPr>
        <p:grpSpPr>
          <a:xfrm>
            <a:off x="6008652" y="2011214"/>
            <a:ext cx="6096000" cy="3083254"/>
            <a:chOff x="6008652" y="2011214"/>
            <a:chExt cx="6096000" cy="3083254"/>
          </a:xfrm>
        </p:grpSpPr>
        <p:pic>
          <p:nvPicPr>
            <p:cNvPr id="7" name="Picture 6">
              <a:extLst>
                <a:ext uri="{FF2B5EF4-FFF2-40B4-BE49-F238E27FC236}">
                  <a16:creationId xmlns:a16="http://schemas.microsoft.com/office/drawing/2014/main" id="{7104F9BA-83DB-477E-9070-C43E8909127D}"/>
                </a:ext>
              </a:extLst>
            </p:cNvPr>
            <p:cNvPicPr>
              <a:picLocks noChangeAspect="1"/>
            </p:cNvPicPr>
            <p:nvPr/>
          </p:nvPicPr>
          <p:blipFill>
            <a:blip r:embed="rId3"/>
            <a:stretch>
              <a:fillRect/>
            </a:stretch>
          </p:blipFill>
          <p:spPr>
            <a:xfrm>
              <a:off x="6340559" y="2204808"/>
              <a:ext cx="5745621" cy="2889660"/>
            </a:xfrm>
            <a:prstGeom prst="rect">
              <a:avLst/>
            </a:prstGeom>
          </p:spPr>
        </p:pic>
        <p:pic>
          <p:nvPicPr>
            <p:cNvPr id="8" name="Picture 7">
              <a:extLst>
                <a:ext uri="{FF2B5EF4-FFF2-40B4-BE49-F238E27FC236}">
                  <a16:creationId xmlns:a16="http://schemas.microsoft.com/office/drawing/2014/main" id="{D13A3DA1-DC40-44F5-8E9A-E4F2B179ED3D}"/>
                </a:ext>
              </a:extLst>
            </p:cNvPr>
            <p:cNvPicPr>
              <a:picLocks noChangeAspect="1"/>
            </p:cNvPicPr>
            <p:nvPr/>
          </p:nvPicPr>
          <p:blipFill rotWithShape="1">
            <a:blip r:embed="rId2"/>
            <a:srcRect t="5851" b="88299"/>
            <a:stretch/>
          </p:blipFill>
          <p:spPr>
            <a:xfrm>
              <a:off x="6008652" y="2011214"/>
              <a:ext cx="6096000" cy="193096"/>
            </a:xfrm>
            <a:prstGeom prst="rect">
              <a:avLst/>
            </a:prstGeom>
          </p:spPr>
        </p:pic>
      </p:grpSp>
      <p:grpSp>
        <p:nvGrpSpPr>
          <p:cNvPr id="12" name="Group 11">
            <a:extLst>
              <a:ext uri="{FF2B5EF4-FFF2-40B4-BE49-F238E27FC236}">
                <a16:creationId xmlns:a16="http://schemas.microsoft.com/office/drawing/2014/main" id="{2DEA1D1B-BBF9-4CA8-8D36-A5493A06F229}"/>
              </a:ext>
            </a:extLst>
          </p:cNvPr>
          <p:cNvGrpSpPr/>
          <p:nvPr/>
        </p:nvGrpSpPr>
        <p:grpSpPr>
          <a:xfrm>
            <a:off x="175491" y="1902691"/>
            <a:ext cx="11282013" cy="3191777"/>
            <a:chOff x="175491" y="1902691"/>
            <a:chExt cx="11282013" cy="3191777"/>
          </a:xfrm>
        </p:grpSpPr>
        <p:sp>
          <p:nvSpPr>
            <p:cNvPr id="10" name="Rectangle 9">
              <a:extLst>
                <a:ext uri="{FF2B5EF4-FFF2-40B4-BE49-F238E27FC236}">
                  <a16:creationId xmlns:a16="http://schemas.microsoft.com/office/drawing/2014/main" id="{1941A962-CD50-423D-B6BE-8CE90C39918F}"/>
                </a:ext>
              </a:extLst>
            </p:cNvPr>
            <p:cNvSpPr/>
            <p:nvPr/>
          </p:nvSpPr>
          <p:spPr>
            <a:xfrm>
              <a:off x="175491" y="1902691"/>
              <a:ext cx="5273964" cy="3191777"/>
            </a:xfrm>
            <a:prstGeom prst="rect">
              <a:avLst/>
            </a:prstGeom>
            <a:noFill/>
            <a:ln w="38100">
              <a:solidFill>
                <a:srgbClr val="C8102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11" name="Rectangle 10">
              <a:extLst>
                <a:ext uri="{FF2B5EF4-FFF2-40B4-BE49-F238E27FC236}">
                  <a16:creationId xmlns:a16="http://schemas.microsoft.com/office/drawing/2014/main" id="{A886E06C-C554-4960-92CF-13FC85515063}"/>
                </a:ext>
              </a:extLst>
            </p:cNvPr>
            <p:cNvSpPr/>
            <p:nvPr/>
          </p:nvSpPr>
          <p:spPr>
            <a:xfrm>
              <a:off x="6183540" y="1902691"/>
              <a:ext cx="5273964" cy="3191777"/>
            </a:xfrm>
            <a:prstGeom prst="rect">
              <a:avLst/>
            </a:prstGeom>
            <a:noFill/>
            <a:ln w="38100">
              <a:solidFill>
                <a:srgbClr val="C8102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grpSp>
    </p:spTree>
    <p:extLst>
      <p:ext uri="{BB962C8B-B14F-4D97-AF65-F5344CB8AC3E}">
        <p14:creationId xmlns:p14="http://schemas.microsoft.com/office/powerpoint/2010/main" val="41416794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1B5F-8C8F-410F-B794-D9CB0B8A90B7}"/>
              </a:ext>
            </a:extLst>
          </p:cNvPr>
          <p:cNvSpPr>
            <a:spLocks noGrp="1"/>
          </p:cNvSpPr>
          <p:nvPr>
            <p:ph type="title"/>
          </p:nvPr>
        </p:nvSpPr>
        <p:spPr/>
        <p:txBody>
          <a:bodyPr/>
          <a:lstStyle/>
          <a:p>
            <a:r>
              <a:rPr lang="en-US" dirty="0"/>
              <a:t>3.6 Model Optimization and Tuning</a:t>
            </a:r>
          </a:p>
        </p:txBody>
      </p:sp>
      <p:sp>
        <p:nvSpPr>
          <p:cNvPr id="3" name="Content Placeholder 2">
            <a:extLst>
              <a:ext uri="{FF2B5EF4-FFF2-40B4-BE49-F238E27FC236}">
                <a16:creationId xmlns:a16="http://schemas.microsoft.com/office/drawing/2014/main" id="{5530D741-5730-4D38-B0A1-626495260AC8}"/>
              </a:ext>
            </a:extLst>
          </p:cNvPr>
          <p:cNvSpPr>
            <a:spLocks noGrp="1"/>
          </p:cNvSpPr>
          <p:nvPr>
            <p:ph sz="quarter" idx="14"/>
          </p:nvPr>
        </p:nvSpPr>
        <p:spPr/>
        <p:txBody>
          <a:bodyPr/>
          <a:lstStyle/>
          <a:p>
            <a:r>
              <a:rPr lang="en-US" dirty="0"/>
              <a:t>Bayesian optimization: “initial pool of samples are evaluated using grid or random search. The optimization procedure creates a separate model to predict performance as a function of the tuning parameters and can then make a recommendation as to the next candidate set to evaluate.”</a:t>
            </a:r>
          </a:p>
          <a:p>
            <a:r>
              <a:rPr lang="en-US" dirty="0" err="1"/>
              <a:t>Nelder</a:t>
            </a:r>
            <a:r>
              <a:rPr lang="en-US" dirty="0"/>
              <a:t>-Mead simplex search procedure</a:t>
            </a:r>
          </a:p>
          <a:p>
            <a:r>
              <a:rPr lang="en-US" dirty="0"/>
              <a:t>Simulated annealing</a:t>
            </a:r>
          </a:p>
          <a:p>
            <a:r>
              <a:rPr lang="en-US" dirty="0"/>
              <a:t>Genetic algorithms</a:t>
            </a:r>
          </a:p>
          <a:p>
            <a:r>
              <a:rPr lang="en-US" b="1" dirty="0"/>
              <a:t>Chapter 12 will go into in more depth…</a:t>
            </a:r>
          </a:p>
        </p:txBody>
      </p:sp>
      <p:sp>
        <p:nvSpPr>
          <p:cNvPr id="4" name="Text Placeholder 3">
            <a:extLst>
              <a:ext uri="{FF2B5EF4-FFF2-40B4-BE49-F238E27FC236}">
                <a16:creationId xmlns:a16="http://schemas.microsoft.com/office/drawing/2014/main" id="{BCA064C5-2E96-4D5E-8BCB-471FC09E3BC8}"/>
              </a:ext>
            </a:extLst>
          </p:cNvPr>
          <p:cNvSpPr>
            <a:spLocks noGrp="1"/>
          </p:cNvSpPr>
          <p:nvPr>
            <p:ph type="body" idx="10"/>
          </p:nvPr>
        </p:nvSpPr>
        <p:spPr/>
        <p:txBody>
          <a:bodyPr/>
          <a:lstStyle/>
          <a:p>
            <a:r>
              <a:rPr lang="en-US" dirty="0"/>
              <a:t>Incremental search strategies</a:t>
            </a:r>
          </a:p>
        </p:txBody>
      </p:sp>
    </p:spTree>
    <p:extLst>
      <p:ext uri="{BB962C8B-B14F-4D97-AF65-F5344CB8AC3E}">
        <p14:creationId xmlns:p14="http://schemas.microsoft.com/office/powerpoint/2010/main" val="8270643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3E1B35-C4FB-4068-A847-D6F30EDDE8B3}">
  <ds:schemaRefs>
    <ds:schemaRef ds:uri="http://purl.org/dc/terms/"/>
    <ds:schemaRef ds:uri="http://schemas.openxmlformats.org/package/2006/metadata/core-properties"/>
    <ds:schemaRef ds:uri="7a35ed96-b574-4839-97a2-162e2fcc5aee"/>
    <ds:schemaRef ds:uri="http://schemas.microsoft.com/office/2006/documentManagement/types"/>
    <ds:schemaRef ds:uri="http://schemas.microsoft.com/office/infopath/2007/PartnerControls"/>
    <ds:schemaRef ds:uri="http://purl.org/dc/elements/1.1/"/>
    <ds:schemaRef ds:uri="http://schemas.microsoft.com/office/2006/metadata/properties"/>
    <ds:schemaRef ds:uri="2f2bec19-3189-4c28-8b9a-b6c1577b3968"/>
    <ds:schemaRef ds:uri="http://www.w3.org/XML/1998/namespace"/>
    <ds:schemaRef ds:uri="http://purl.org/dc/dcmitype/"/>
  </ds:schemaRefs>
</ds:datastoreItem>
</file>

<file path=customXml/itemProps2.xml><?xml version="1.0" encoding="utf-8"?>
<ds:datastoreItem xmlns:ds="http://schemas.openxmlformats.org/officeDocument/2006/customXml" ds:itemID="{C3A55881-6D00-488B-A686-7D7BC5763730}">
  <ds:schemaRefs>
    <ds:schemaRef ds:uri="http://schemas.microsoft.com/sharepoint/v3/contenttype/forms"/>
  </ds:schemaRefs>
</ds:datastoreItem>
</file>

<file path=customXml/itemProps3.xml><?xml version="1.0" encoding="utf-8"?>
<ds:datastoreItem xmlns:ds="http://schemas.openxmlformats.org/officeDocument/2006/customXml" ds:itemID="{B5B62DA2-2C04-41AD-AB09-0363279F56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118</TotalTime>
  <Words>711</Words>
  <Application>Microsoft Office PowerPoint</Application>
  <PresentationFormat>Widescreen</PresentationFormat>
  <Paragraphs>68</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Feature Engineering and Selection… Chapter 3: A Review of the Predictive Modeling Process pt. 3 </vt:lpstr>
      <vt:lpstr>Agenda</vt:lpstr>
      <vt:lpstr>3.5 Tuning parameters and overfitting</vt:lpstr>
      <vt:lpstr>3.6 Model Optimization and Tuning</vt:lpstr>
      <vt:lpstr>3.6 Model Optimization and Tuning</vt:lpstr>
      <vt:lpstr>3.6 Model Optimization and Tuning</vt:lpstr>
      <vt:lpstr>3.6 Model Optimization and Tuning</vt:lpstr>
      <vt:lpstr>3.6 Model Optimization and Tuning</vt:lpstr>
      <vt:lpstr>3.6 Model Optimization and Tuning</vt:lpstr>
      <vt:lpstr>3.7 Comparing Models Using the Training Set</vt:lpstr>
      <vt:lpstr>3.7 Comparing Models Using the Training Set</vt:lpstr>
      <vt:lpstr>3.8 Feature Engineering Without Overfitting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and Selection… Chapter 3: A Review of the Predictive Modeling Process pt. 3</dc:title>
  <dc:creator>Shalloway, Bryan</dc:creator>
  <cp:lastModifiedBy>Shalloway, Bryan</cp:lastModifiedBy>
  <cp:revision>15</cp:revision>
  <dcterms:created xsi:type="dcterms:W3CDTF">2019-09-10T13:37:23Z</dcterms:created>
  <dcterms:modified xsi:type="dcterms:W3CDTF">2020-09-29T15:35:22Z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