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6"/>
  </p:notesMasterIdLst>
  <p:sldIdLst>
    <p:sldId id="256" r:id="rId5"/>
    <p:sldId id="257" r:id="rId6"/>
    <p:sldId id="258" r:id="rId7"/>
    <p:sldId id="266" r:id="rId8"/>
    <p:sldId id="268"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6480" autoAdjust="0"/>
  </p:normalViewPr>
  <p:slideViewPr>
    <p:cSldViewPr snapToGrid="0">
      <p:cViewPr varScale="1">
        <p:scale>
          <a:sx n="95" d="100"/>
          <a:sy n="95" d="100"/>
        </p:scale>
        <p:origin x="4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05A28-A073-44A8-9FC5-076AF3B05986}"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EC70D-D464-46F5-AE4C-EBF08337BF68}" type="slidenum">
              <a:rPr lang="en-US" smtClean="0"/>
              <a:t>‹#›</a:t>
            </a:fld>
            <a:endParaRPr lang="en-US"/>
          </a:p>
        </p:txBody>
      </p:sp>
    </p:spTree>
    <p:extLst>
      <p:ext uri="{BB962C8B-B14F-4D97-AF65-F5344CB8AC3E}">
        <p14:creationId xmlns:p14="http://schemas.microsoft.com/office/powerpoint/2010/main" val="4180707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Linear based models typically require one less design variable than level in the variable or will break model</a:t>
            </a:r>
          </a:p>
          <a:p>
            <a:pPr lvl="2"/>
            <a:r>
              <a:rPr lang="en-US" dirty="0"/>
              <a:t>Could remove intercept or use method that does not have this constraint</a:t>
            </a:r>
          </a:p>
          <a:p>
            <a:endParaRPr lang="en-US" dirty="0"/>
          </a:p>
          <a:p>
            <a:endParaRPr lang="en-US" dirty="0"/>
          </a:p>
          <a:p>
            <a:r>
              <a:rPr lang="en-US" dirty="0"/>
              <a:t>https://2.bp.blogspot.com/-r9EY2uYSTjY/Wnn-nNbw1cI/AAAAAAAAAN4/DXj8ZmaJm3IivJp_imEG7JtbQ7UvvgcygCLcBGAs/s1600/Untitled%2B1%25281%2529.png</a:t>
            </a:r>
          </a:p>
        </p:txBody>
      </p:sp>
      <p:sp>
        <p:nvSpPr>
          <p:cNvPr id="4" name="Slide Number Placeholder 3"/>
          <p:cNvSpPr>
            <a:spLocks noGrp="1"/>
          </p:cNvSpPr>
          <p:nvPr>
            <p:ph type="sldNum" sz="quarter" idx="5"/>
          </p:nvPr>
        </p:nvSpPr>
        <p:spPr/>
        <p:txBody>
          <a:bodyPr/>
          <a:lstStyle/>
          <a:p>
            <a:fld id="{28DEC70D-D464-46F5-AE4C-EBF08337BF68}" type="slidenum">
              <a:rPr lang="en-US" smtClean="0"/>
              <a:t>3</a:t>
            </a:fld>
            <a:endParaRPr lang="en-US"/>
          </a:p>
        </p:txBody>
      </p:sp>
    </p:spTree>
    <p:extLst>
      <p:ext uri="{BB962C8B-B14F-4D97-AF65-F5344CB8AC3E}">
        <p14:creationId xmlns:p14="http://schemas.microsoft.com/office/powerpoint/2010/main" val="80032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do more research on “hashing trick” in order to explain it more fully</a:t>
            </a:r>
          </a:p>
        </p:txBody>
      </p:sp>
      <p:sp>
        <p:nvSpPr>
          <p:cNvPr id="4" name="Slide Number Placeholder 3"/>
          <p:cNvSpPr>
            <a:spLocks noGrp="1"/>
          </p:cNvSpPr>
          <p:nvPr>
            <p:ph type="sldNum" sz="quarter" idx="5"/>
          </p:nvPr>
        </p:nvSpPr>
        <p:spPr/>
        <p:txBody>
          <a:bodyPr/>
          <a:lstStyle/>
          <a:p>
            <a:fld id="{28DEC70D-D464-46F5-AE4C-EBF08337BF68}" type="slidenum">
              <a:rPr lang="en-US" smtClean="0"/>
              <a:t>6</a:t>
            </a:fld>
            <a:endParaRPr lang="en-US"/>
          </a:p>
        </p:txBody>
      </p:sp>
    </p:spTree>
    <p:extLst>
      <p:ext uri="{BB962C8B-B14F-4D97-AF65-F5344CB8AC3E}">
        <p14:creationId xmlns:p14="http://schemas.microsoft.com/office/powerpoint/2010/main" val="40305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BB57-A942-4DB2-8DDE-5897E70F50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396AE-F590-4DEE-9333-1E068DADA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3B753A-EC93-4E4C-8BD1-51749D78C57D}"/>
              </a:ext>
            </a:extLst>
          </p:cNvPr>
          <p:cNvSpPr>
            <a:spLocks noGrp="1"/>
          </p:cNvSpPr>
          <p:nvPr>
            <p:ph type="dt" sz="half" idx="10"/>
          </p:nvPr>
        </p:nvSpPr>
        <p:spPr/>
        <p:txBody>
          <a:bodyPr/>
          <a:lstStyle/>
          <a:p>
            <a:fld id="{6ABCA81B-8443-41C7-8F9E-D0AA7B309506}" type="datetimeFigureOut">
              <a:rPr lang="en-US" smtClean="0"/>
              <a:t>9/29/2020</a:t>
            </a:fld>
            <a:endParaRPr lang="en-US"/>
          </a:p>
        </p:txBody>
      </p:sp>
      <p:sp>
        <p:nvSpPr>
          <p:cNvPr id="5" name="Footer Placeholder 4">
            <a:extLst>
              <a:ext uri="{FF2B5EF4-FFF2-40B4-BE49-F238E27FC236}">
                <a16:creationId xmlns:a16="http://schemas.microsoft.com/office/drawing/2014/main" id="{924034AF-E22A-4A5E-BA0E-48317B612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21EE3-C4F9-4C97-A8A9-97B0E9AD0B3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40192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B329-06BF-4332-8A51-134589ABF9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77DCE-837D-42DD-8DCB-52A31CD3E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2763E-991B-4BD5-A632-7B7D7B5EAF4F}"/>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75F0CC35-4CFF-4826-8631-D6B963F4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09552-BF9D-4321-8075-9AD53787614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37396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07D28-E379-4F17-A397-8A4A17D80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592E2-9FE6-4934-91A5-70176C477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0BFB1-DDA2-4FF8-9865-C77DA4C51179}"/>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E53AC879-E7D6-42C2-A71B-5808D90C4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22A64-CE10-40F8-A534-7476659A3236}"/>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9247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Vertical">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2390" y="2586361"/>
            <a:ext cx="9045772" cy="1470025"/>
          </a:xfrm>
        </p:spPr>
        <p:txBody>
          <a:bodyPr wrap="square" lIns="91521" tIns="45761" rIns="91440" bIns="45761">
            <a:noAutofit/>
          </a:bodyPr>
          <a:lstStyle>
            <a:lvl1pPr algn="l">
              <a:lnSpc>
                <a:spcPct val="95000"/>
              </a:lnSpc>
              <a:defRPr sz="4400" b="0">
                <a:solidFill>
                  <a:schemeClr val="tx1"/>
                </a:solidFill>
              </a:defRPr>
            </a:lvl1pPr>
          </a:lstStyle>
          <a:p>
            <a:r>
              <a:rPr lang="en-US"/>
              <a:t>Click to edit Master title style</a:t>
            </a:r>
            <a:endParaRPr lang="en-US" dirty="0"/>
          </a:p>
        </p:txBody>
      </p:sp>
      <p:sp>
        <p:nvSpPr>
          <p:cNvPr id="25" name="Text Placeholder 24"/>
          <p:cNvSpPr>
            <a:spLocks noGrp="1"/>
          </p:cNvSpPr>
          <p:nvPr>
            <p:ph type="body" sz="quarter" idx="10"/>
          </p:nvPr>
        </p:nvSpPr>
        <p:spPr bwMode="gray">
          <a:xfrm>
            <a:off x="1572390" y="4083426"/>
            <a:ext cx="9045772" cy="2009781"/>
          </a:xfrm>
        </p:spPr>
        <p:txBody>
          <a:bodyPr wrap="square" lIns="91521" tIns="45761" rIns="91440" bIns="45761">
            <a:noAutofit/>
          </a:bodyPr>
          <a:lstStyle>
            <a:lvl1pPr marL="0" indent="0">
              <a:lnSpc>
                <a:spcPct val="85000"/>
              </a:lnSpc>
              <a:spcAft>
                <a:spcPts val="1601"/>
              </a:spcAft>
              <a:buFont typeface="Arial" panose="020B0604020202020204" pitchFamily="34" charset="0"/>
              <a:buChar char="​"/>
              <a:defRPr sz="2600" b="0">
                <a:solidFill>
                  <a:schemeClr val="bg1"/>
                </a:solidFill>
              </a:defRPr>
            </a:lvl1pPr>
            <a:lvl2pPr marL="0" indent="0">
              <a:lnSpc>
                <a:spcPct val="85000"/>
              </a:lnSpc>
              <a:spcBef>
                <a:spcPts val="4400"/>
              </a:spcBef>
              <a:buFont typeface="Arial" panose="020B0604020202020204" pitchFamily="34" charset="0"/>
              <a:buChar char="​"/>
              <a:defRPr sz="1800" b="0">
                <a:solidFill>
                  <a:schemeClr val="bg1"/>
                </a:solidFill>
              </a:defRPr>
            </a:lvl2pPr>
            <a:lvl3pPr marL="0" indent="0">
              <a:lnSpc>
                <a:spcPct val="85000"/>
              </a:lnSpc>
              <a:buFont typeface="Arial" panose="020B0604020202020204" pitchFamily="34" charset="0"/>
              <a:buChar char="​"/>
              <a:defRPr sz="1800" b="0">
                <a:solidFill>
                  <a:schemeClr val="bg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endParaRPr lang="en-US"/>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700082391"/>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4" name="Title 3"/>
          <p:cNvSpPr>
            <a:spLocks noGrp="1"/>
          </p:cNvSpPr>
          <p:nvPr>
            <p:ph type="title"/>
          </p:nvPr>
        </p:nvSpPr>
        <p:spPr>
          <a:xfrm>
            <a:off x="263031" y="232384"/>
            <a:ext cx="11661637" cy="912741"/>
          </a:xfrm>
        </p:spPr>
        <p:txBody>
          <a:bodyPr wrap="square" lIns="91521">
            <a:noAutofit/>
          </a:bodyPr>
          <a:lstStyle>
            <a:lvl1pPr>
              <a:defRPr sz="3000"/>
            </a:lvl1pPr>
          </a:lstStyle>
          <a:p>
            <a:r>
              <a:rPr lang="en-US"/>
              <a:t>Click to edit Master title style</a:t>
            </a:r>
            <a:endParaRPr lang="en-US" dirty="0"/>
          </a:p>
        </p:txBody>
      </p:sp>
      <p:sp>
        <p:nvSpPr>
          <p:cNvPr id="50" name="Content Placeholder 39"/>
          <p:cNvSpPr>
            <a:spLocks noGrp="1"/>
          </p:cNvSpPr>
          <p:nvPr>
            <p:ph sz="quarter" idx="15"/>
          </p:nvPr>
        </p:nvSpPr>
        <p:spPr bwMode="gray">
          <a:xfrm>
            <a:off x="263031" y="1733423"/>
            <a:ext cx="11661637" cy="4480055"/>
          </a:xfrm>
        </p:spPr>
        <p:txBody>
          <a:bodyPr wrap="square" lIns="91521">
            <a:noAutofit/>
          </a:bodyPr>
          <a:lstStyle>
            <a:lvl1pPr marL="343205" indent="-343205">
              <a:buFont typeface="+mj-lt"/>
              <a:buAutoNum type="arabicParenR"/>
              <a:defRPr sz="2200">
                <a:solidFill>
                  <a:schemeClr val="accent1"/>
                </a:solidFill>
              </a:defRPr>
            </a:lvl1pPr>
            <a:lvl2pPr marL="572009" indent="-228804">
              <a:buClr>
                <a:schemeClr val="accent1"/>
              </a:buClr>
              <a:buFont typeface="Wingdings" panose="05000000000000000000" pitchFamily="2" charset="2"/>
              <a:buChar char="§"/>
              <a:defRPr sz="1800"/>
            </a:lvl2pPr>
            <a:lvl3pPr marL="800813" indent="-228804">
              <a:buClr>
                <a:schemeClr val="tx1">
                  <a:lumMod val="65000"/>
                  <a:lumOff val="35000"/>
                </a:schemeClr>
              </a:buClr>
              <a:buFont typeface="Wingdings" panose="05000000000000000000" pitchFamily="2" charset="2"/>
              <a:buChar char="§"/>
              <a:defRPr sz="1600"/>
            </a:lvl3pPr>
            <a:lvl4pPr marL="1029617" indent="-228804">
              <a:buClr>
                <a:schemeClr val="tx1">
                  <a:lumMod val="65000"/>
                  <a:lumOff val="35000"/>
                </a:schemeClr>
              </a:buClr>
              <a:buFont typeface="Wingdings" panose="05000000000000000000" pitchFamily="2" charset="2"/>
              <a:buChar char="§"/>
              <a:defRPr sz="1400"/>
            </a:lvl4pPr>
            <a:lvl5pPr marL="1258421" indent="-228804">
              <a:buClr>
                <a:schemeClr val="tx1">
                  <a:lumMod val="65000"/>
                  <a:lumOff val="35000"/>
                </a:schemeClr>
              </a:buClr>
              <a:buFont typeface="Wingdings" panose="05000000000000000000" pitchFamily="2" charset="2"/>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0" hasCustomPrompt="1"/>
          </p:nvPr>
        </p:nvSpPr>
        <p:spPr bwMode="gray">
          <a:xfrm>
            <a:off x="275797" y="1106419"/>
            <a:ext cx="11650795"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9"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506572625"/>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5716489"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p>
            <a:r>
              <a:rPr lang="en-US"/>
              <a:t>Click to edit Master title style</a:t>
            </a:r>
            <a:endParaRPr lang="en-US" dirty="0"/>
          </a:p>
        </p:txBody>
      </p:sp>
      <p:sp>
        <p:nvSpPr>
          <p:cNvPr id="83" name="Content Placeholder 3"/>
          <p:cNvSpPr>
            <a:spLocks noGrp="1"/>
          </p:cNvSpPr>
          <p:nvPr>
            <p:ph sz="quarter" idx="14"/>
          </p:nvPr>
        </p:nvSpPr>
        <p:spPr>
          <a:xfrm>
            <a:off x="6208180" y="1733423"/>
            <a:ext cx="5716489"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38679771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hree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3750017"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39"/>
          <p:cNvSpPr>
            <a:spLocks noGrp="1"/>
          </p:cNvSpPr>
          <p:nvPr>
            <p:ph sz="quarter" idx="17"/>
          </p:nvPr>
        </p:nvSpPr>
        <p:spPr bwMode="gray">
          <a:xfrm>
            <a:off x="4218841" y="1733423"/>
            <a:ext cx="3750017"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Content Placeholder 39"/>
          <p:cNvSpPr>
            <a:spLocks noGrp="1"/>
          </p:cNvSpPr>
          <p:nvPr>
            <p:ph sz="quarter" idx="18"/>
          </p:nvPr>
        </p:nvSpPr>
        <p:spPr bwMode="gray">
          <a:xfrm>
            <a:off x="8174652" y="1733423"/>
            <a:ext cx="3750017"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3"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431858434"/>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67859687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215B-4ACC-4DD9-8733-F657C9A69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B1B60-9CFD-4EDA-8D82-7AAA00030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152CF-B399-49D1-82B3-F0E3733F19FF}"/>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0A8ACB79-2B14-41D3-BEA6-115A13716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F0654-D2E8-4130-9FA1-51BB4CF1239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6923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92B0-3E4D-43CC-80BC-8C71F5AFE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7A04F-A6AF-4E1D-BDC6-64052F933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B9E1A-91A9-47A8-ACB5-799E0476887E}"/>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AC1646A7-B688-4097-A7CC-B1E8F114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9068-7744-442B-9E6D-A24D106811EE}"/>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22516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3ED5-ADFB-4B9C-856F-55E2A3C5C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FF379-EEB0-4C14-9EB3-29DCDC51A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DCEAA-785D-4036-B3A7-2AED4F675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D81F91-4BDA-432A-9F50-882DC5FBEB11}"/>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6" name="Footer Placeholder 5">
            <a:extLst>
              <a:ext uri="{FF2B5EF4-FFF2-40B4-BE49-F238E27FC236}">
                <a16:creationId xmlns:a16="http://schemas.microsoft.com/office/drawing/2014/main" id="{1F70F164-F7BA-44A1-BE02-40DE24B77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141ED-492E-4A10-93CD-B4F34A2AA75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75976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576-A379-4EF9-98E5-ED9F3F56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2BFDF9-46A5-4D4D-A6B2-FBBA335C2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0FF04-4FDE-4E5F-A518-C8E3D5893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B1298-85B2-4300-A5DC-DBEC9846B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F45972-E9CB-469B-B10A-9B475EED0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4D992-27CA-43FE-B55C-8C5E13D51FF6}"/>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8" name="Footer Placeholder 7">
            <a:extLst>
              <a:ext uri="{FF2B5EF4-FFF2-40B4-BE49-F238E27FC236}">
                <a16:creationId xmlns:a16="http://schemas.microsoft.com/office/drawing/2014/main" id="{4C0018D0-DF98-4E3C-B3FF-F44F06546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AB939-CAF7-4CAE-80A1-FD32B27ABB0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02433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BB8B-6745-4BA8-B1DC-34C1C0BA3B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4EC66-9933-4BAF-AD7F-3A96A5975824}"/>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4" name="Footer Placeholder 3">
            <a:extLst>
              <a:ext uri="{FF2B5EF4-FFF2-40B4-BE49-F238E27FC236}">
                <a16:creationId xmlns:a16="http://schemas.microsoft.com/office/drawing/2014/main" id="{96E49346-6903-43A9-A958-0F1881D1D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601B4-922D-48CB-84F7-9EF1E36CCC7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22361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AEFC4-AF7C-41AC-9661-B6C317908E91}"/>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3" name="Footer Placeholder 2">
            <a:extLst>
              <a:ext uri="{FF2B5EF4-FFF2-40B4-BE49-F238E27FC236}">
                <a16:creationId xmlns:a16="http://schemas.microsoft.com/office/drawing/2014/main" id="{D4600B01-8A65-4C04-BC3B-0A316F5273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810C77-B828-404A-902D-E294869629C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6976996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2D7B-12E4-4F18-887D-7CAB45243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AAECF6-0B96-4D87-B5CB-E5555D01F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55482-C486-444D-9C8D-1F7213785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67FA8-9A44-4E6C-AECC-F3BBED60D23A}"/>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6" name="Footer Placeholder 5">
            <a:extLst>
              <a:ext uri="{FF2B5EF4-FFF2-40B4-BE49-F238E27FC236}">
                <a16:creationId xmlns:a16="http://schemas.microsoft.com/office/drawing/2014/main" id="{AC84F338-5EE4-4E8B-909B-47C8EB6C5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A4555-81B3-4F87-A2C3-66C8F4992D31}"/>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0589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675-4906-460C-88D6-8086E3288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550C3-4F53-4DD2-810D-13AE5F712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4C7D8-9728-4058-BA15-D22021CA7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9450E-19FE-4B1A-B3C3-96C9AAED3789}"/>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6" name="Footer Placeholder 5">
            <a:extLst>
              <a:ext uri="{FF2B5EF4-FFF2-40B4-BE49-F238E27FC236}">
                <a16:creationId xmlns:a16="http://schemas.microsoft.com/office/drawing/2014/main" id="{B9EA73D2-5FB1-417D-9B60-2E377612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11D2E-7FAD-409B-B19D-50027DCACD78}"/>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29162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4A7C4-6751-42A8-A422-1AA5C3E0E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2474B-B86B-411D-BFA3-41D968A7D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1BAF0-ACDC-415F-9A10-ABE4B9893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0BE185FA-E7E5-4782-8F9A-3251D88D6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E3075F-90D6-4509-83C3-784C05B21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4336940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0D6A-D4A7-4047-830C-B2D9B7E9A192}"/>
              </a:ext>
            </a:extLst>
          </p:cNvPr>
          <p:cNvSpPr>
            <a:spLocks noGrp="1"/>
          </p:cNvSpPr>
          <p:nvPr>
            <p:ph type="ctrTitle"/>
          </p:nvPr>
        </p:nvSpPr>
        <p:spPr>
          <a:xfrm>
            <a:off x="1572390" y="2586361"/>
            <a:ext cx="9045772" cy="2333111"/>
          </a:xfrm>
        </p:spPr>
        <p:txBody>
          <a:bodyPr/>
          <a:lstStyle/>
          <a:p>
            <a:r>
              <a:rPr lang="en-US" b="1" dirty="0"/>
              <a:t>Feature Engineering and Selection…</a:t>
            </a:r>
            <a:br>
              <a:rPr lang="en-US" b="1" dirty="0"/>
            </a:br>
            <a:r>
              <a:rPr lang="en-US" b="1" dirty="0"/>
              <a:t>Chapter 5: Encoding Categorical Variables, </a:t>
            </a:r>
            <a:r>
              <a:rPr lang="en-US" b="1" dirty="0" err="1"/>
              <a:t>pt</a:t>
            </a:r>
            <a:r>
              <a:rPr lang="en-US" b="1" dirty="0"/>
              <a:t> 1</a:t>
            </a:r>
            <a:endParaRPr lang="en-US" dirty="0"/>
          </a:p>
        </p:txBody>
      </p:sp>
      <p:sp>
        <p:nvSpPr>
          <p:cNvPr id="3" name="Text Placeholder 2">
            <a:extLst>
              <a:ext uri="{FF2B5EF4-FFF2-40B4-BE49-F238E27FC236}">
                <a16:creationId xmlns:a16="http://schemas.microsoft.com/office/drawing/2014/main" id="{0248A9EB-7BC5-4996-BE9E-E55B6FC0D3EC}"/>
              </a:ext>
            </a:extLst>
          </p:cNvPr>
          <p:cNvSpPr>
            <a:spLocks noGrp="1"/>
          </p:cNvSpPr>
          <p:nvPr>
            <p:ph type="body" sz="quarter" idx="10"/>
          </p:nvPr>
        </p:nvSpPr>
        <p:spPr>
          <a:xfrm>
            <a:off x="1572390" y="5294376"/>
            <a:ext cx="9045772" cy="1173735"/>
          </a:xfrm>
        </p:spPr>
        <p:txBody>
          <a:bodyPr/>
          <a:lstStyle/>
          <a:p>
            <a:r>
              <a:rPr lang="en-US" dirty="0"/>
              <a:t>Bryan Shalloway</a:t>
            </a:r>
          </a:p>
          <a:p>
            <a:r>
              <a:rPr lang="en-US" dirty="0"/>
              <a:t>2019-09-24</a:t>
            </a:r>
          </a:p>
          <a:p>
            <a:endParaRPr lang="en-US" dirty="0"/>
          </a:p>
        </p:txBody>
      </p:sp>
    </p:spTree>
    <p:extLst>
      <p:ext uri="{BB962C8B-B14F-4D97-AF65-F5344CB8AC3E}">
        <p14:creationId xmlns:p14="http://schemas.microsoft.com/office/powerpoint/2010/main" val="18891845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E4EE9-D0FB-4996-9CD2-261802C4D31E}"/>
              </a:ext>
            </a:extLst>
          </p:cNvPr>
          <p:cNvSpPr>
            <a:spLocks noGrp="1"/>
          </p:cNvSpPr>
          <p:nvPr>
            <p:ph sz="quarter" idx="15"/>
          </p:nvPr>
        </p:nvSpPr>
        <p:spPr/>
        <p:txBody>
          <a:bodyPr/>
          <a:lstStyle/>
          <a:p>
            <a:r>
              <a:rPr lang="en-US" dirty="0"/>
              <a:t>“Similar to the dimension reduction methods described in the next chapter, the idea is to estimate a smaller set of numeric features that can be used to adequately represent the categorical predictors”</a:t>
            </a:r>
          </a:p>
          <a:p>
            <a:pPr lvl="1"/>
            <a:r>
              <a:rPr lang="en-US" dirty="0"/>
              <a:t>Represent something with fewer dimensions…</a:t>
            </a:r>
          </a:p>
        </p:txBody>
      </p:sp>
      <p:sp>
        <p:nvSpPr>
          <p:cNvPr id="3" name="Title 2">
            <a:extLst>
              <a:ext uri="{FF2B5EF4-FFF2-40B4-BE49-F238E27FC236}">
                <a16:creationId xmlns:a16="http://schemas.microsoft.com/office/drawing/2014/main" id="{44037FC8-EBBD-489C-B8E4-041C297E243E}"/>
              </a:ext>
            </a:extLst>
          </p:cNvPr>
          <p:cNvSpPr>
            <a:spLocks noGrp="1"/>
          </p:cNvSpPr>
          <p:nvPr>
            <p:ph type="title"/>
          </p:nvPr>
        </p:nvSpPr>
        <p:spPr/>
        <p:txBody>
          <a:bodyPr/>
          <a:lstStyle/>
          <a:p>
            <a:r>
              <a:rPr lang="en-US" b="1" dirty="0"/>
              <a:t>5.4 Supervised Encoding Methods</a:t>
            </a:r>
            <a:endParaRPr lang="en-US" dirty="0"/>
          </a:p>
        </p:txBody>
      </p:sp>
      <p:pic>
        <p:nvPicPr>
          <p:cNvPr id="6" name="Content Placeholder 5">
            <a:extLst>
              <a:ext uri="{FF2B5EF4-FFF2-40B4-BE49-F238E27FC236}">
                <a16:creationId xmlns:a16="http://schemas.microsoft.com/office/drawing/2014/main" id="{72BB9E2E-D012-4887-B119-942522C4DD55}"/>
              </a:ext>
            </a:extLst>
          </p:cNvPr>
          <p:cNvPicPr>
            <a:picLocks noGrp="1" noChangeAspect="1"/>
          </p:cNvPicPr>
          <p:nvPr>
            <p:ph sz="quarter" idx="14"/>
          </p:nvPr>
        </p:nvPicPr>
        <p:blipFill>
          <a:blip r:embed="rId2"/>
          <a:stretch>
            <a:fillRect/>
          </a:stretch>
        </p:blipFill>
        <p:spPr>
          <a:xfrm>
            <a:off x="6102042" y="1506528"/>
            <a:ext cx="5716587" cy="3208553"/>
          </a:xfrm>
          <a:prstGeom prst="rect">
            <a:avLst/>
          </a:prstGeom>
        </p:spPr>
      </p:pic>
      <p:sp>
        <p:nvSpPr>
          <p:cNvPr id="5" name="Text Placeholder 4">
            <a:extLst>
              <a:ext uri="{FF2B5EF4-FFF2-40B4-BE49-F238E27FC236}">
                <a16:creationId xmlns:a16="http://schemas.microsoft.com/office/drawing/2014/main" id="{948A536E-28DD-416F-840A-83151AD26D48}"/>
              </a:ext>
            </a:extLst>
          </p:cNvPr>
          <p:cNvSpPr>
            <a:spLocks noGrp="1"/>
          </p:cNvSpPr>
          <p:nvPr>
            <p:ph type="body" idx="10"/>
          </p:nvPr>
        </p:nvSpPr>
        <p:spPr/>
        <p:txBody>
          <a:bodyPr/>
          <a:lstStyle/>
          <a:p>
            <a:r>
              <a:rPr lang="en-US" dirty="0"/>
              <a:t>Classification example, word/entity embedding approaches</a:t>
            </a:r>
          </a:p>
        </p:txBody>
      </p:sp>
      <p:sp>
        <p:nvSpPr>
          <p:cNvPr id="8" name="Rectangle 7">
            <a:extLst>
              <a:ext uri="{FF2B5EF4-FFF2-40B4-BE49-F238E27FC236}">
                <a16:creationId xmlns:a16="http://schemas.microsoft.com/office/drawing/2014/main" id="{054BF990-4C48-4418-82F7-2172780B2CA5}"/>
              </a:ext>
            </a:extLst>
          </p:cNvPr>
          <p:cNvSpPr/>
          <p:nvPr/>
        </p:nvSpPr>
        <p:spPr>
          <a:xfrm>
            <a:off x="7626699" y="1733423"/>
            <a:ext cx="2321169" cy="2981658"/>
          </a:xfrm>
          <a:prstGeom prst="rect">
            <a:avLst/>
          </a:prstGeom>
          <a:solidFill>
            <a:srgbClr val="FFFFFF">
              <a:alpha val="85098"/>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nvGrpSpPr>
          <p:cNvPr id="14" name="Group 13">
            <a:extLst>
              <a:ext uri="{FF2B5EF4-FFF2-40B4-BE49-F238E27FC236}">
                <a16:creationId xmlns:a16="http://schemas.microsoft.com/office/drawing/2014/main" id="{10CD9311-0924-4161-8E6B-7EA9ED52199E}"/>
              </a:ext>
            </a:extLst>
          </p:cNvPr>
          <p:cNvGrpSpPr/>
          <p:nvPr/>
        </p:nvGrpSpPr>
        <p:grpSpPr>
          <a:xfrm>
            <a:off x="1228499" y="4176379"/>
            <a:ext cx="8957408" cy="2624342"/>
            <a:chOff x="1228499" y="4176379"/>
            <a:chExt cx="8957408" cy="2624342"/>
          </a:xfrm>
        </p:grpSpPr>
        <p:pic>
          <p:nvPicPr>
            <p:cNvPr id="9" name="Picture 8">
              <a:extLst>
                <a:ext uri="{FF2B5EF4-FFF2-40B4-BE49-F238E27FC236}">
                  <a16:creationId xmlns:a16="http://schemas.microsoft.com/office/drawing/2014/main" id="{1BAB4939-8E00-4B66-8AF9-2B6F34C4F9A8}"/>
                </a:ext>
              </a:extLst>
            </p:cNvPr>
            <p:cNvPicPr>
              <a:picLocks noChangeAspect="1"/>
            </p:cNvPicPr>
            <p:nvPr/>
          </p:nvPicPr>
          <p:blipFill>
            <a:blip r:embed="rId3"/>
            <a:stretch>
              <a:fillRect/>
            </a:stretch>
          </p:blipFill>
          <p:spPr>
            <a:xfrm>
              <a:off x="5979520" y="4886655"/>
              <a:ext cx="4206387" cy="1819126"/>
            </a:xfrm>
            <a:prstGeom prst="rect">
              <a:avLst/>
            </a:prstGeom>
          </p:spPr>
        </p:pic>
        <p:grpSp>
          <p:nvGrpSpPr>
            <p:cNvPr id="12" name="Group 11">
              <a:extLst>
                <a:ext uri="{FF2B5EF4-FFF2-40B4-BE49-F238E27FC236}">
                  <a16:creationId xmlns:a16="http://schemas.microsoft.com/office/drawing/2014/main" id="{16ACB22A-8A0B-46A2-87C1-B51E377E9A18}"/>
                </a:ext>
              </a:extLst>
            </p:cNvPr>
            <p:cNvGrpSpPr/>
            <p:nvPr/>
          </p:nvGrpSpPr>
          <p:grpSpPr>
            <a:xfrm>
              <a:off x="1228499" y="4176379"/>
              <a:ext cx="3574455" cy="2624342"/>
              <a:chOff x="1228499" y="4176379"/>
              <a:chExt cx="3574455" cy="2624342"/>
            </a:xfrm>
          </p:grpSpPr>
          <p:pic>
            <p:nvPicPr>
              <p:cNvPr id="10" name="Picture 9">
                <a:extLst>
                  <a:ext uri="{FF2B5EF4-FFF2-40B4-BE49-F238E27FC236}">
                    <a16:creationId xmlns:a16="http://schemas.microsoft.com/office/drawing/2014/main" id="{974F8559-CDF4-47C6-92A4-6DCF42B0807D}"/>
                  </a:ext>
                </a:extLst>
              </p:cNvPr>
              <p:cNvPicPr>
                <a:picLocks noChangeAspect="1"/>
              </p:cNvPicPr>
              <p:nvPr/>
            </p:nvPicPr>
            <p:blipFill>
              <a:blip r:embed="rId4"/>
              <a:stretch>
                <a:fillRect/>
              </a:stretch>
            </p:blipFill>
            <p:spPr>
              <a:xfrm>
                <a:off x="1228499" y="4176379"/>
                <a:ext cx="3574455" cy="2624342"/>
              </a:xfrm>
              <a:prstGeom prst="rect">
                <a:avLst/>
              </a:prstGeom>
            </p:spPr>
          </p:pic>
          <p:sp>
            <p:nvSpPr>
              <p:cNvPr id="11" name="Rectangle 10">
                <a:extLst>
                  <a:ext uri="{FF2B5EF4-FFF2-40B4-BE49-F238E27FC236}">
                    <a16:creationId xmlns:a16="http://schemas.microsoft.com/office/drawing/2014/main" id="{9455E968-9839-47AC-99C4-075455581DB4}"/>
                  </a:ext>
                </a:extLst>
              </p:cNvPr>
              <p:cNvSpPr/>
              <p:nvPr/>
            </p:nvSpPr>
            <p:spPr>
              <a:xfrm>
                <a:off x="2244133" y="4176379"/>
                <a:ext cx="609600" cy="142055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spTree>
    <p:extLst>
      <p:ext uri="{BB962C8B-B14F-4D97-AF65-F5344CB8AC3E}">
        <p14:creationId xmlns:p14="http://schemas.microsoft.com/office/powerpoint/2010/main" val="11175230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8199-ED8F-4918-8141-23ABF30CC05B}"/>
              </a:ext>
            </a:extLst>
          </p:cNvPr>
          <p:cNvSpPr>
            <a:spLocks noGrp="1"/>
          </p:cNvSpPr>
          <p:nvPr>
            <p:ph type="title"/>
          </p:nvPr>
        </p:nvSpPr>
        <p:spPr/>
        <p:txBody>
          <a:bodyPr/>
          <a:lstStyle/>
          <a:p>
            <a:r>
              <a:rPr lang="en-US" b="1" dirty="0"/>
              <a:t>5.4 Supervised Encoding Methods</a:t>
            </a:r>
            <a:endParaRPr lang="en-US" dirty="0"/>
          </a:p>
        </p:txBody>
      </p:sp>
      <p:sp>
        <p:nvSpPr>
          <p:cNvPr id="3" name="Content Placeholder 2">
            <a:extLst>
              <a:ext uri="{FF2B5EF4-FFF2-40B4-BE49-F238E27FC236}">
                <a16:creationId xmlns:a16="http://schemas.microsoft.com/office/drawing/2014/main" id="{ABD25B37-D6C5-49C1-8BC5-57E1B6FC65CD}"/>
              </a:ext>
            </a:extLst>
          </p:cNvPr>
          <p:cNvSpPr>
            <a:spLocks noGrp="1"/>
          </p:cNvSpPr>
          <p:nvPr>
            <p:ph sz="quarter" idx="14"/>
          </p:nvPr>
        </p:nvSpPr>
        <p:spPr/>
        <p:txBody>
          <a:bodyPr/>
          <a:lstStyle/>
          <a:p>
            <a:r>
              <a:rPr lang="en-US" dirty="0"/>
              <a:t>(like everything) be careful of over-fitting when using supervised encodings methods</a:t>
            </a:r>
          </a:p>
          <a:p>
            <a:pPr lvl="1"/>
            <a:r>
              <a:rPr lang="en-US" dirty="0"/>
              <a:t>“it is strongly recommended that either a different data sets be used to estimate the encodings and the predictive model or that their derivation is conducted inside resampling so that the assessment set can measure the overfitting (if it exists).”</a:t>
            </a:r>
          </a:p>
        </p:txBody>
      </p:sp>
      <p:sp>
        <p:nvSpPr>
          <p:cNvPr id="4" name="Text Placeholder 3">
            <a:extLst>
              <a:ext uri="{FF2B5EF4-FFF2-40B4-BE49-F238E27FC236}">
                <a16:creationId xmlns:a16="http://schemas.microsoft.com/office/drawing/2014/main" id="{6007D44C-E5A9-453E-8F4A-84E26A3AA683}"/>
              </a:ext>
            </a:extLst>
          </p:cNvPr>
          <p:cNvSpPr>
            <a:spLocks noGrp="1"/>
          </p:cNvSpPr>
          <p:nvPr>
            <p:ph type="body" idx="10"/>
          </p:nvPr>
        </p:nvSpPr>
        <p:spPr/>
        <p:txBody>
          <a:bodyPr/>
          <a:lstStyle/>
          <a:p>
            <a:r>
              <a:rPr lang="en-US" dirty="0"/>
              <a:t>caution</a:t>
            </a:r>
          </a:p>
        </p:txBody>
      </p:sp>
    </p:spTree>
    <p:extLst>
      <p:ext uri="{BB962C8B-B14F-4D97-AF65-F5344CB8AC3E}">
        <p14:creationId xmlns:p14="http://schemas.microsoft.com/office/powerpoint/2010/main" val="410662143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9A34-9261-497D-89FB-20D4E4ABB64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CA85E60-D6F0-4819-84F7-5B0E2780BB44}"/>
              </a:ext>
            </a:extLst>
          </p:cNvPr>
          <p:cNvSpPr>
            <a:spLocks noGrp="1"/>
          </p:cNvSpPr>
          <p:nvPr>
            <p:ph sz="quarter" idx="15"/>
          </p:nvPr>
        </p:nvSpPr>
        <p:spPr/>
        <p:txBody>
          <a:bodyPr/>
          <a:lstStyle/>
          <a:p>
            <a:pPr marL="0" indent="0">
              <a:buNone/>
            </a:pPr>
            <a:r>
              <a:rPr lang="en-US" dirty="0">
                <a:solidFill>
                  <a:schemeClr val="tx1"/>
                </a:solidFill>
              </a:rPr>
              <a:t>“The approach to including the predictors depends on the type of model. A large majority of models require that all predictors be numeric.”</a:t>
            </a:r>
            <a:endParaRPr lang="en-US" b="1" dirty="0">
              <a:solidFill>
                <a:schemeClr val="tx1"/>
              </a:solidFill>
            </a:endParaRPr>
          </a:p>
          <a:p>
            <a:pPr marL="342900" indent="-342900">
              <a:buFont typeface="Arial" panose="020B0604020202020204" pitchFamily="34" charset="0"/>
              <a:buChar char="•"/>
            </a:pPr>
            <a:r>
              <a:rPr lang="en-US" b="1" dirty="0"/>
              <a:t>5.1 Creating Dummy Variables for Unordered Categories</a:t>
            </a:r>
          </a:p>
          <a:p>
            <a:pPr marL="342900" indent="-342900">
              <a:buFont typeface="Arial" panose="020B0604020202020204" pitchFamily="34" charset="0"/>
              <a:buChar char="•"/>
            </a:pPr>
            <a:r>
              <a:rPr lang="en-US" b="1" dirty="0"/>
              <a:t>5.5 Encodings for Ordered Data</a:t>
            </a:r>
          </a:p>
          <a:p>
            <a:pPr marL="342900" indent="-342900">
              <a:buFont typeface="Arial" panose="020B0604020202020204" pitchFamily="34" charset="0"/>
              <a:buChar char="•"/>
            </a:pPr>
            <a:r>
              <a:rPr lang="en-US" b="1" dirty="0"/>
              <a:t>5.7 Factors versus Dummy Variables in Tree-Based Models</a:t>
            </a:r>
          </a:p>
          <a:p>
            <a:pPr marL="342900" indent="-342900">
              <a:buFont typeface="Arial" panose="020B0604020202020204" pitchFamily="34" charset="0"/>
              <a:buChar char="•"/>
            </a:pPr>
            <a:r>
              <a:rPr lang="en-US" b="1" dirty="0"/>
              <a:t>5.2 Encoding Predictors with Many Categories</a:t>
            </a:r>
          </a:p>
          <a:p>
            <a:pPr marL="342900" indent="-342900">
              <a:buFont typeface="Arial" panose="020B0604020202020204" pitchFamily="34" charset="0"/>
              <a:buChar char="•"/>
            </a:pPr>
            <a:r>
              <a:rPr lang="en-US" b="1" dirty="0"/>
              <a:t>5.3 Approaches for Novel Categories</a:t>
            </a:r>
          </a:p>
          <a:p>
            <a:pPr marL="342900" indent="-342900">
              <a:buFont typeface="Arial" panose="020B0604020202020204" pitchFamily="34" charset="0"/>
              <a:buChar char="•"/>
            </a:pPr>
            <a:r>
              <a:rPr lang="en-US" b="1" dirty="0"/>
              <a:t>5.4 Supervised Encoding Methods</a:t>
            </a:r>
          </a:p>
          <a:p>
            <a:pPr marL="0" indent="0">
              <a:buNone/>
            </a:pPr>
            <a:endParaRPr lang="en-US" b="1" dirty="0"/>
          </a:p>
          <a:p>
            <a:pPr marL="0" indent="0">
              <a:buNone/>
            </a:pPr>
            <a:r>
              <a:rPr lang="en-US" b="1" dirty="0"/>
              <a:t>Next week will cover 5.6 Creating Features from Text Data</a:t>
            </a:r>
          </a:p>
          <a:p>
            <a:pPr marL="342900" indent="-342900">
              <a:buFont typeface="Arial" panose="020B0604020202020204" pitchFamily="34" charset="0"/>
              <a:buChar char="•"/>
            </a:pPr>
            <a:endParaRPr lang="en-US" b="1" dirty="0"/>
          </a:p>
          <a:p>
            <a:pPr marL="0" indent="0">
              <a:buNone/>
            </a:pPr>
            <a:endParaRPr lang="en-US" dirty="0"/>
          </a:p>
        </p:txBody>
      </p:sp>
      <p:sp>
        <p:nvSpPr>
          <p:cNvPr id="4" name="Text Placeholder 3">
            <a:extLst>
              <a:ext uri="{FF2B5EF4-FFF2-40B4-BE49-F238E27FC236}">
                <a16:creationId xmlns:a16="http://schemas.microsoft.com/office/drawing/2014/main" id="{FA925442-C5FA-4296-A4B6-AB0D32B79C10}"/>
              </a:ext>
            </a:extLst>
          </p:cNvPr>
          <p:cNvSpPr>
            <a:spLocks noGrp="1"/>
          </p:cNvSpPr>
          <p:nvPr>
            <p:ph type="body" idx="10"/>
          </p:nvPr>
        </p:nvSpPr>
        <p:spPr/>
        <p:txBody>
          <a:bodyPr/>
          <a:lstStyle/>
          <a:p>
            <a:r>
              <a:rPr lang="en-US" b="1" dirty="0"/>
              <a:t>Encoding Categorical Predictors</a:t>
            </a:r>
          </a:p>
        </p:txBody>
      </p:sp>
    </p:spTree>
    <p:extLst>
      <p:ext uri="{BB962C8B-B14F-4D97-AF65-F5344CB8AC3E}">
        <p14:creationId xmlns:p14="http://schemas.microsoft.com/office/powerpoint/2010/main" val="18421888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8FBBC5-CBBF-4CE8-85E4-31121618A1D1}"/>
              </a:ext>
            </a:extLst>
          </p:cNvPr>
          <p:cNvSpPr>
            <a:spLocks noGrp="1"/>
          </p:cNvSpPr>
          <p:nvPr>
            <p:ph sz="quarter" idx="15"/>
          </p:nvPr>
        </p:nvSpPr>
        <p:spPr>
          <a:xfrm>
            <a:off x="263031" y="1733423"/>
            <a:ext cx="5716489" cy="3863509"/>
          </a:xfrm>
        </p:spPr>
        <p:txBody>
          <a:bodyPr/>
          <a:lstStyle/>
          <a:p>
            <a:r>
              <a:rPr lang="en-US" sz="1600" dirty="0"/>
              <a:t>“The mathematical function required to make the translation is often referred to as a </a:t>
            </a:r>
            <a:r>
              <a:rPr lang="en-US" sz="1600" i="1" dirty="0"/>
              <a:t>contrast</a:t>
            </a:r>
            <a:r>
              <a:rPr lang="en-US" sz="1600" dirty="0"/>
              <a:t> or </a:t>
            </a:r>
            <a:r>
              <a:rPr lang="en-US" sz="1600" i="1" dirty="0"/>
              <a:t>parameterization</a:t>
            </a:r>
            <a:r>
              <a:rPr lang="en-US" sz="1600" dirty="0"/>
              <a:t> function. An example of a contrast function is called the “reference cell” or “treatment” contrast, where one of the values of the predictor is left unaccounted for in the resulting dummy variables. Using Sunday as the reference cell, the contrast function would create </a:t>
            </a:r>
            <a:r>
              <a:rPr lang="en-US" sz="1600" i="1" dirty="0"/>
              <a:t>six</a:t>
            </a:r>
            <a:r>
              <a:rPr lang="en-US" sz="1600" dirty="0"/>
              <a:t> dummy variables”</a:t>
            </a:r>
          </a:p>
          <a:p>
            <a:pPr lvl="1"/>
            <a:r>
              <a:rPr lang="en-US" dirty="0"/>
              <a:t>Sometimes called design variables</a:t>
            </a:r>
          </a:p>
        </p:txBody>
      </p:sp>
      <p:sp>
        <p:nvSpPr>
          <p:cNvPr id="3" name="Title 2">
            <a:extLst>
              <a:ext uri="{FF2B5EF4-FFF2-40B4-BE49-F238E27FC236}">
                <a16:creationId xmlns:a16="http://schemas.microsoft.com/office/drawing/2014/main" id="{CE978E8A-4A88-4605-9C08-CAF8BD2DB92C}"/>
              </a:ext>
            </a:extLst>
          </p:cNvPr>
          <p:cNvSpPr>
            <a:spLocks noGrp="1"/>
          </p:cNvSpPr>
          <p:nvPr>
            <p:ph type="title"/>
          </p:nvPr>
        </p:nvSpPr>
        <p:spPr/>
        <p:txBody>
          <a:bodyPr/>
          <a:lstStyle/>
          <a:p>
            <a:r>
              <a:rPr lang="en-US" dirty="0"/>
              <a:t>5.1 Creating Dummy Variables for Unordered Categories</a:t>
            </a:r>
          </a:p>
        </p:txBody>
      </p:sp>
      <p:pic>
        <p:nvPicPr>
          <p:cNvPr id="6" name="Content Placeholder 5">
            <a:extLst>
              <a:ext uri="{FF2B5EF4-FFF2-40B4-BE49-F238E27FC236}">
                <a16:creationId xmlns:a16="http://schemas.microsoft.com/office/drawing/2014/main" id="{3F1F1E7D-E1DD-4668-8B61-31F83BF95967}"/>
              </a:ext>
            </a:extLst>
          </p:cNvPr>
          <p:cNvPicPr>
            <a:picLocks noGrp="1" noChangeAspect="1"/>
          </p:cNvPicPr>
          <p:nvPr>
            <p:ph sz="quarter" idx="14"/>
          </p:nvPr>
        </p:nvPicPr>
        <p:blipFill>
          <a:blip r:embed="rId3"/>
          <a:stretch>
            <a:fillRect/>
          </a:stretch>
        </p:blipFill>
        <p:spPr>
          <a:xfrm>
            <a:off x="6872637" y="1506528"/>
            <a:ext cx="4333875" cy="2990850"/>
          </a:xfrm>
          <a:prstGeom prst="rect">
            <a:avLst/>
          </a:prstGeom>
        </p:spPr>
      </p:pic>
      <p:sp>
        <p:nvSpPr>
          <p:cNvPr id="5" name="Text Placeholder 4">
            <a:extLst>
              <a:ext uri="{FF2B5EF4-FFF2-40B4-BE49-F238E27FC236}">
                <a16:creationId xmlns:a16="http://schemas.microsoft.com/office/drawing/2014/main" id="{0A3E6790-7985-4C4E-9D6D-A192E5E74D58}"/>
              </a:ext>
            </a:extLst>
          </p:cNvPr>
          <p:cNvSpPr>
            <a:spLocks noGrp="1"/>
          </p:cNvSpPr>
          <p:nvPr>
            <p:ph type="body" idx="10"/>
          </p:nvPr>
        </p:nvSpPr>
        <p:spPr/>
        <p:txBody>
          <a:bodyPr/>
          <a:lstStyle/>
          <a:p>
            <a:endParaRPr lang="en-US" dirty="0"/>
          </a:p>
        </p:txBody>
      </p:sp>
      <p:grpSp>
        <p:nvGrpSpPr>
          <p:cNvPr id="7" name="Group 6">
            <a:extLst>
              <a:ext uri="{FF2B5EF4-FFF2-40B4-BE49-F238E27FC236}">
                <a16:creationId xmlns:a16="http://schemas.microsoft.com/office/drawing/2014/main" id="{5E4FF7AA-B2A3-4CA7-BB7A-0CD3923C5B2F}"/>
              </a:ext>
            </a:extLst>
          </p:cNvPr>
          <p:cNvGrpSpPr/>
          <p:nvPr/>
        </p:nvGrpSpPr>
        <p:grpSpPr>
          <a:xfrm>
            <a:off x="2257744" y="4771813"/>
            <a:ext cx="9688219" cy="1772324"/>
            <a:chOff x="2257744" y="4771813"/>
            <a:chExt cx="9688219" cy="1772324"/>
          </a:xfrm>
        </p:grpSpPr>
        <p:pic>
          <p:nvPicPr>
            <p:cNvPr id="1026" name="Picture 2" descr="Image result for one hot encoding day of week">
              <a:extLst>
                <a:ext uri="{FF2B5EF4-FFF2-40B4-BE49-F238E27FC236}">
                  <a16:creationId xmlns:a16="http://schemas.microsoft.com/office/drawing/2014/main" id="{46465011-B613-4BE7-89F8-D93DB3243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8144" y="4771813"/>
              <a:ext cx="6487819" cy="17723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98B77A7-FF74-4CFA-8AFD-0B3B6BB692E8}"/>
                </a:ext>
              </a:extLst>
            </p:cNvPr>
            <p:cNvSpPr/>
            <p:nvPr/>
          </p:nvSpPr>
          <p:spPr>
            <a:xfrm>
              <a:off x="2257744" y="4840828"/>
              <a:ext cx="3200400" cy="584775"/>
            </a:xfrm>
            <a:prstGeom prst="rect">
              <a:avLst/>
            </a:prstGeom>
          </p:spPr>
          <p:txBody>
            <a:bodyPr wrap="square">
              <a:spAutoFit/>
            </a:bodyPr>
            <a:lstStyle/>
            <a:p>
              <a:r>
                <a:rPr lang="en-US" sz="1600" dirty="0">
                  <a:solidFill>
                    <a:schemeClr val="accent5"/>
                  </a:solidFill>
                </a:rPr>
                <a:t>One-hot encoding is similar, but has value for each level</a:t>
              </a:r>
            </a:p>
          </p:txBody>
        </p:sp>
      </p:grpSp>
      <p:sp>
        <p:nvSpPr>
          <p:cNvPr id="4" name="TextBox 3">
            <a:extLst>
              <a:ext uri="{FF2B5EF4-FFF2-40B4-BE49-F238E27FC236}">
                <a16:creationId xmlns:a16="http://schemas.microsoft.com/office/drawing/2014/main" id="{5E1A0AF1-BC95-49A4-94FC-A212D2C604E9}"/>
              </a:ext>
            </a:extLst>
          </p:cNvPr>
          <p:cNvSpPr txBox="1"/>
          <p:nvPr/>
        </p:nvSpPr>
        <p:spPr>
          <a:xfrm>
            <a:off x="263031" y="6400800"/>
            <a:ext cx="11682932" cy="276999"/>
          </a:xfrm>
          <a:prstGeom prst="rect">
            <a:avLst/>
          </a:prstGeom>
          <a:noFill/>
        </p:spPr>
        <p:txBody>
          <a:bodyPr wrap="square" rtlCol="0">
            <a:spAutoFit/>
          </a:bodyPr>
          <a:lstStyle/>
          <a:p>
            <a:r>
              <a:rPr lang="en-US" sz="1200" dirty="0"/>
              <a:t>https://2.bp.blogspot.com/-r9EY2uYSTjY/Wnn-nNbw1cI/AAAAAAAAAN4/DXj8ZmaJm3IivJp_imEG7JtbQ7UvvgcygCLcBGAs/s1600/Untitled%2B1%25281%2529.png</a:t>
            </a:r>
          </a:p>
        </p:txBody>
      </p:sp>
    </p:spTree>
    <p:extLst>
      <p:ext uri="{BB962C8B-B14F-4D97-AF65-F5344CB8AC3E}">
        <p14:creationId xmlns:p14="http://schemas.microsoft.com/office/powerpoint/2010/main" val="27644278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8E71D08-033D-4B87-B7E9-3F5E5B762581}"/>
              </a:ext>
            </a:extLst>
          </p:cNvPr>
          <p:cNvSpPr>
            <a:spLocks noGrp="1"/>
          </p:cNvSpPr>
          <p:nvPr>
            <p:ph sz="quarter" idx="15"/>
          </p:nvPr>
        </p:nvSpPr>
        <p:spPr/>
        <p:txBody>
          <a:bodyPr/>
          <a:lstStyle/>
          <a:p>
            <a:r>
              <a:rPr lang="en-US" sz="2400" dirty="0"/>
              <a:t>With “</a:t>
            </a:r>
            <a:r>
              <a:rPr lang="en-US" sz="2400" i="1" dirty="0"/>
              <a:t>polynomial contrasts</a:t>
            </a:r>
            <a:r>
              <a:rPr lang="en-US" sz="2400" dirty="0"/>
              <a:t>, we can investigate multiple relationships (linear, quadratic, etc.) simultaneously by including these in the same model.”</a:t>
            </a:r>
          </a:p>
          <a:p>
            <a:pPr lvl="1"/>
            <a:r>
              <a:rPr lang="en-US" dirty="0"/>
              <a:t>… regular dummy encoding would not capture the “order” of a variable with categories such as {“low”, “medium”, “high”}</a:t>
            </a:r>
          </a:p>
          <a:p>
            <a:pPr marL="0" indent="0">
              <a:buNone/>
            </a:pPr>
            <a:r>
              <a:rPr lang="en-US" sz="2400" dirty="0"/>
              <a:t>Alternatives to polynomial contrasts:</a:t>
            </a:r>
          </a:p>
          <a:p>
            <a:r>
              <a:rPr lang="en-US" sz="2400" dirty="0"/>
              <a:t>Just use “unordered” factors</a:t>
            </a:r>
          </a:p>
          <a:p>
            <a:r>
              <a:rPr lang="en-US" sz="2400" dirty="0"/>
              <a:t>“Translate the ordered categories into a single set of numeric </a:t>
            </a:r>
            <a:r>
              <a:rPr lang="en-US" sz="2400" i="1" dirty="0"/>
              <a:t>scores</a:t>
            </a:r>
            <a:r>
              <a:rPr lang="en-US" sz="2400" dirty="0"/>
              <a:t> based on context-specific information” (e.g. 1, 2, … 10 for ordering things from bad to great)</a:t>
            </a:r>
          </a:p>
        </p:txBody>
      </p:sp>
      <p:sp>
        <p:nvSpPr>
          <p:cNvPr id="2" name="Title 1">
            <a:extLst>
              <a:ext uri="{FF2B5EF4-FFF2-40B4-BE49-F238E27FC236}">
                <a16:creationId xmlns:a16="http://schemas.microsoft.com/office/drawing/2014/main" id="{A7491A93-4988-4DB9-BAB1-C37D6F3FDA58}"/>
              </a:ext>
            </a:extLst>
          </p:cNvPr>
          <p:cNvSpPr>
            <a:spLocks noGrp="1"/>
          </p:cNvSpPr>
          <p:nvPr>
            <p:ph type="title"/>
          </p:nvPr>
        </p:nvSpPr>
        <p:spPr/>
        <p:txBody>
          <a:bodyPr/>
          <a:lstStyle/>
          <a:p>
            <a:r>
              <a:rPr lang="en-US" b="1" dirty="0"/>
              <a:t>5.5 Encodings for Ordered Data</a:t>
            </a:r>
            <a:endParaRPr lang="en-US" dirty="0"/>
          </a:p>
        </p:txBody>
      </p:sp>
      <p:pic>
        <p:nvPicPr>
          <p:cNvPr id="8" name="Content Placeholder 7">
            <a:extLst>
              <a:ext uri="{FF2B5EF4-FFF2-40B4-BE49-F238E27FC236}">
                <a16:creationId xmlns:a16="http://schemas.microsoft.com/office/drawing/2014/main" id="{FAEB21BC-A64A-418B-8944-F4066BCBC8C8}"/>
              </a:ext>
            </a:extLst>
          </p:cNvPr>
          <p:cNvPicPr>
            <a:picLocks noGrp="1" noChangeAspect="1"/>
          </p:cNvPicPr>
          <p:nvPr>
            <p:ph sz="quarter" idx="14"/>
          </p:nvPr>
        </p:nvPicPr>
        <p:blipFill>
          <a:blip r:embed="rId2"/>
          <a:stretch>
            <a:fillRect/>
          </a:stretch>
        </p:blipFill>
        <p:spPr>
          <a:xfrm>
            <a:off x="6102042" y="1855341"/>
            <a:ext cx="5712186" cy="4236218"/>
          </a:xfrm>
          <a:prstGeom prst="rect">
            <a:avLst/>
          </a:prstGeom>
        </p:spPr>
      </p:pic>
      <p:sp>
        <p:nvSpPr>
          <p:cNvPr id="5" name="Text Placeholder 4">
            <a:extLst>
              <a:ext uri="{FF2B5EF4-FFF2-40B4-BE49-F238E27FC236}">
                <a16:creationId xmlns:a16="http://schemas.microsoft.com/office/drawing/2014/main" id="{899B7510-D6D0-4B5D-9C60-35199FA9452A}"/>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2267689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28205-350C-44E4-8218-1E8B9C31F132}"/>
              </a:ext>
            </a:extLst>
          </p:cNvPr>
          <p:cNvSpPr>
            <a:spLocks noGrp="1"/>
          </p:cNvSpPr>
          <p:nvPr>
            <p:ph sz="quarter" idx="15"/>
          </p:nvPr>
        </p:nvSpPr>
        <p:spPr/>
        <p:txBody>
          <a:bodyPr/>
          <a:lstStyle/>
          <a:p>
            <a:r>
              <a:rPr lang="en-US" dirty="0"/>
              <a:t>(in R) many models do not require conversion to dummy variables, and can handle factors (tree-based methods especially) E.g.</a:t>
            </a:r>
          </a:p>
          <a:p>
            <a:pPr marL="0" indent="0">
              <a:buNone/>
            </a:pPr>
            <a:r>
              <a:rPr lang="en-US" dirty="0"/>
              <a:t>If given factor:</a:t>
            </a:r>
          </a:p>
          <a:p>
            <a:pPr marL="0" indent="0">
              <a:buNone/>
            </a:pPr>
            <a:endParaRPr lang="en-US" dirty="0"/>
          </a:p>
          <a:p>
            <a:pPr marL="0" indent="0">
              <a:buNone/>
            </a:pPr>
            <a:r>
              <a:rPr lang="en-US" dirty="0"/>
              <a:t>If given set of dummy’s:</a:t>
            </a: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093C92FF-DD29-4A24-8765-5E4D21004E13}"/>
              </a:ext>
            </a:extLst>
          </p:cNvPr>
          <p:cNvSpPr>
            <a:spLocks noGrp="1"/>
          </p:cNvSpPr>
          <p:nvPr>
            <p:ph sz="quarter" idx="17"/>
          </p:nvPr>
        </p:nvSpPr>
        <p:spPr>
          <a:xfrm>
            <a:off x="4218841" y="1515252"/>
            <a:ext cx="3750017" cy="4480055"/>
          </a:xfrm>
        </p:spPr>
        <p:txBody>
          <a:bodyPr/>
          <a:lstStyle/>
          <a:p>
            <a:r>
              <a:rPr lang="en-US" dirty="0"/>
              <a:t>Performance comparison across different models and datasets:</a:t>
            </a:r>
          </a:p>
          <a:p>
            <a:endParaRPr lang="en-US" dirty="0"/>
          </a:p>
          <a:p>
            <a:endParaRPr lang="en-US" dirty="0"/>
          </a:p>
          <a:p>
            <a:endParaRPr lang="en-US" dirty="0"/>
          </a:p>
          <a:p>
            <a:pPr marL="0" indent="0">
              <a:buNone/>
            </a:pPr>
            <a:endParaRPr lang="en-US" dirty="0"/>
          </a:p>
          <a:p>
            <a:r>
              <a:rPr lang="en-US" dirty="0"/>
              <a:t>Not huge differences in performance, though is still data &amp; model specific</a:t>
            </a:r>
          </a:p>
          <a:p>
            <a:endParaRPr lang="en-US" dirty="0"/>
          </a:p>
        </p:txBody>
      </p:sp>
      <p:sp>
        <p:nvSpPr>
          <p:cNvPr id="4" name="Content Placeholder 3">
            <a:extLst>
              <a:ext uri="{FF2B5EF4-FFF2-40B4-BE49-F238E27FC236}">
                <a16:creationId xmlns:a16="http://schemas.microsoft.com/office/drawing/2014/main" id="{9066E853-F41A-427F-A4D3-B99FCB9327B5}"/>
              </a:ext>
            </a:extLst>
          </p:cNvPr>
          <p:cNvSpPr>
            <a:spLocks noGrp="1"/>
          </p:cNvSpPr>
          <p:nvPr>
            <p:ph sz="quarter" idx="18"/>
          </p:nvPr>
        </p:nvSpPr>
        <p:spPr/>
        <p:txBody>
          <a:bodyPr/>
          <a:lstStyle/>
          <a:p>
            <a:pPr marL="0" indent="0">
              <a:buNone/>
            </a:pPr>
            <a:r>
              <a:rPr lang="en-US" dirty="0"/>
              <a:t>Recommendation:</a:t>
            </a:r>
          </a:p>
          <a:p>
            <a:r>
              <a:rPr lang="en-US" dirty="0"/>
              <a:t>Usually prefer using factors where possible</a:t>
            </a:r>
          </a:p>
          <a:p>
            <a:pPr lvl="1"/>
            <a:r>
              <a:rPr lang="en-US" dirty="0"/>
              <a:t>Computation is faster</a:t>
            </a:r>
          </a:p>
          <a:p>
            <a:pPr lvl="1"/>
            <a:r>
              <a:rPr lang="en-US" dirty="0"/>
              <a:t>Things like variable importance are more intuitive and easier to measure</a:t>
            </a:r>
          </a:p>
        </p:txBody>
      </p:sp>
      <p:sp>
        <p:nvSpPr>
          <p:cNvPr id="5" name="Title 4">
            <a:extLst>
              <a:ext uri="{FF2B5EF4-FFF2-40B4-BE49-F238E27FC236}">
                <a16:creationId xmlns:a16="http://schemas.microsoft.com/office/drawing/2014/main" id="{6069BB7E-E508-4D89-A4AF-19585A5A7660}"/>
              </a:ext>
            </a:extLst>
          </p:cNvPr>
          <p:cNvSpPr>
            <a:spLocks noGrp="1"/>
          </p:cNvSpPr>
          <p:nvPr>
            <p:ph type="title"/>
          </p:nvPr>
        </p:nvSpPr>
        <p:spPr/>
        <p:txBody>
          <a:bodyPr/>
          <a:lstStyle/>
          <a:p>
            <a:r>
              <a:rPr lang="en-US" b="1" dirty="0"/>
              <a:t>5.7 Factors versus Dummy Variables in Tree-Based Models</a:t>
            </a:r>
            <a:endParaRPr lang="en-US" dirty="0"/>
          </a:p>
        </p:txBody>
      </p:sp>
      <p:sp>
        <p:nvSpPr>
          <p:cNvPr id="6" name="Text Placeholder 5">
            <a:extLst>
              <a:ext uri="{FF2B5EF4-FFF2-40B4-BE49-F238E27FC236}">
                <a16:creationId xmlns:a16="http://schemas.microsoft.com/office/drawing/2014/main" id="{C84E15DD-2E37-4CB0-99B5-36DF5E2A0E4F}"/>
              </a:ext>
            </a:extLst>
          </p:cNvPr>
          <p:cNvSpPr>
            <a:spLocks noGrp="1"/>
          </p:cNvSpPr>
          <p:nvPr>
            <p:ph type="body" idx="10"/>
          </p:nvPr>
        </p:nvSpPr>
        <p:spPr/>
        <p:txBody>
          <a:bodyPr/>
          <a:lstStyle/>
          <a:p>
            <a:endParaRPr lang="en-US"/>
          </a:p>
        </p:txBody>
      </p:sp>
      <p:grpSp>
        <p:nvGrpSpPr>
          <p:cNvPr id="10" name="Group 9">
            <a:extLst>
              <a:ext uri="{FF2B5EF4-FFF2-40B4-BE49-F238E27FC236}">
                <a16:creationId xmlns:a16="http://schemas.microsoft.com/office/drawing/2014/main" id="{60EC0DEA-4523-4C31-A658-6E844484781E}"/>
              </a:ext>
            </a:extLst>
          </p:cNvPr>
          <p:cNvGrpSpPr/>
          <p:nvPr/>
        </p:nvGrpSpPr>
        <p:grpSpPr>
          <a:xfrm>
            <a:off x="353200" y="3973450"/>
            <a:ext cx="3409950" cy="2021857"/>
            <a:chOff x="353200" y="3973450"/>
            <a:chExt cx="3409950" cy="2021857"/>
          </a:xfrm>
        </p:grpSpPr>
        <p:pic>
          <p:nvPicPr>
            <p:cNvPr id="7" name="Picture 6">
              <a:extLst>
                <a:ext uri="{FF2B5EF4-FFF2-40B4-BE49-F238E27FC236}">
                  <a16:creationId xmlns:a16="http://schemas.microsoft.com/office/drawing/2014/main" id="{19CF7C91-A67F-4ACA-829F-483D534D6797}"/>
                </a:ext>
              </a:extLst>
            </p:cNvPr>
            <p:cNvPicPr>
              <a:picLocks noChangeAspect="1"/>
            </p:cNvPicPr>
            <p:nvPr/>
          </p:nvPicPr>
          <p:blipFill>
            <a:blip r:embed="rId2"/>
            <a:stretch>
              <a:fillRect/>
            </a:stretch>
          </p:blipFill>
          <p:spPr>
            <a:xfrm>
              <a:off x="372250" y="3973450"/>
              <a:ext cx="3390900" cy="609600"/>
            </a:xfrm>
            <a:prstGeom prst="rect">
              <a:avLst/>
            </a:prstGeom>
          </p:spPr>
        </p:pic>
        <p:pic>
          <p:nvPicPr>
            <p:cNvPr id="8" name="Picture 7">
              <a:extLst>
                <a:ext uri="{FF2B5EF4-FFF2-40B4-BE49-F238E27FC236}">
                  <a16:creationId xmlns:a16="http://schemas.microsoft.com/office/drawing/2014/main" id="{0C952883-F480-4DE9-918B-E9E3E87BDB41}"/>
                </a:ext>
              </a:extLst>
            </p:cNvPr>
            <p:cNvPicPr>
              <a:picLocks noChangeAspect="1"/>
            </p:cNvPicPr>
            <p:nvPr/>
          </p:nvPicPr>
          <p:blipFill>
            <a:blip r:embed="rId3"/>
            <a:stretch>
              <a:fillRect/>
            </a:stretch>
          </p:blipFill>
          <p:spPr>
            <a:xfrm>
              <a:off x="353200" y="5042807"/>
              <a:ext cx="3409950" cy="952500"/>
            </a:xfrm>
            <a:prstGeom prst="rect">
              <a:avLst/>
            </a:prstGeom>
          </p:spPr>
        </p:pic>
      </p:grpSp>
      <p:pic>
        <p:nvPicPr>
          <p:cNvPr id="9" name="Picture 8">
            <a:extLst>
              <a:ext uri="{FF2B5EF4-FFF2-40B4-BE49-F238E27FC236}">
                <a16:creationId xmlns:a16="http://schemas.microsoft.com/office/drawing/2014/main" id="{9852FDF6-0E3F-4D83-A848-1460DE951B40}"/>
              </a:ext>
            </a:extLst>
          </p:cNvPr>
          <p:cNvPicPr>
            <a:picLocks noChangeAspect="1"/>
          </p:cNvPicPr>
          <p:nvPr/>
        </p:nvPicPr>
        <p:blipFill>
          <a:blip r:embed="rId4"/>
          <a:stretch>
            <a:fillRect/>
          </a:stretch>
        </p:blipFill>
        <p:spPr>
          <a:xfrm>
            <a:off x="4218840" y="3392315"/>
            <a:ext cx="3750018" cy="1771870"/>
          </a:xfrm>
          <a:prstGeom prst="rect">
            <a:avLst/>
          </a:prstGeom>
        </p:spPr>
      </p:pic>
    </p:spTree>
    <p:extLst>
      <p:ext uri="{BB962C8B-B14F-4D97-AF65-F5344CB8AC3E}">
        <p14:creationId xmlns:p14="http://schemas.microsoft.com/office/powerpoint/2010/main" val="4150754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animEffect transition="in" filter="fade">
                                      <p:cBhvr>
                                        <p:cTn id="38" dur="500"/>
                                        <p:tgtEl>
                                          <p:spTgt spid="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500"/>
                                        <p:tgtEl>
                                          <p:spTgt spid="4">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fade">
                                      <p:cBhvr>
                                        <p:cTn id="46" dur="500"/>
                                        <p:tgtEl>
                                          <p:spTgt spid="4">
                                            <p:txEl>
                                              <p:pRg st="2" end="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uiExpand="1"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0D05-62FC-4AD5-AB96-BF47A783D7EB}"/>
              </a:ext>
            </a:extLst>
          </p:cNvPr>
          <p:cNvSpPr>
            <a:spLocks noGrp="1"/>
          </p:cNvSpPr>
          <p:nvPr>
            <p:ph type="title"/>
          </p:nvPr>
        </p:nvSpPr>
        <p:spPr/>
        <p:txBody>
          <a:bodyPr/>
          <a:lstStyle/>
          <a:p>
            <a:r>
              <a:rPr lang="en-US" b="1" dirty="0"/>
              <a:t>5.2 Encoding Predictors with Many Categories</a:t>
            </a:r>
            <a:endParaRPr lang="en-US" dirty="0"/>
          </a:p>
        </p:txBody>
      </p:sp>
      <p:sp>
        <p:nvSpPr>
          <p:cNvPr id="3" name="Content Placeholder 2">
            <a:extLst>
              <a:ext uri="{FF2B5EF4-FFF2-40B4-BE49-F238E27FC236}">
                <a16:creationId xmlns:a16="http://schemas.microsoft.com/office/drawing/2014/main" id="{6AC5BEB8-EFEC-45B2-B5CC-664AF3601375}"/>
              </a:ext>
            </a:extLst>
          </p:cNvPr>
          <p:cNvSpPr>
            <a:spLocks noGrp="1"/>
          </p:cNvSpPr>
          <p:nvPr>
            <p:ph sz="quarter" idx="14"/>
          </p:nvPr>
        </p:nvSpPr>
        <p:spPr/>
        <p:txBody>
          <a:bodyPr/>
          <a:lstStyle/>
          <a:p>
            <a:pPr marL="0" indent="0">
              <a:buNone/>
            </a:pPr>
            <a:r>
              <a:rPr lang="en-US" i="1" dirty="0"/>
              <a:t>Zero-variance predictor</a:t>
            </a:r>
            <a:r>
              <a:rPr lang="en-US" dirty="0"/>
              <a:t>: variable or level that contains a single value</a:t>
            </a:r>
          </a:p>
          <a:p>
            <a:pPr marL="0" indent="0">
              <a:buNone/>
            </a:pPr>
            <a:r>
              <a:rPr lang="en-US" u="sng" dirty="0"/>
              <a:t>Approaches</a:t>
            </a:r>
            <a:r>
              <a:rPr lang="en-US" dirty="0"/>
              <a:t>:</a:t>
            </a:r>
          </a:p>
          <a:p>
            <a:r>
              <a:rPr lang="en-US" dirty="0"/>
              <a:t>Create full dummy set, remove zero-variance predictors or near-zero variance predictors</a:t>
            </a:r>
          </a:p>
          <a:p>
            <a:r>
              <a:rPr lang="en-US" dirty="0"/>
              <a:t>Pool together into “other” category</a:t>
            </a:r>
          </a:p>
          <a:p>
            <a:r>
              <a:rPr lang="en-US" dirty="0"/>
              <a:t>The “hashing trick”</a:t>
            </a:r>
          </a:p>
        </p:txBody>
      </p:sp>
      <p:sp>
        <p:nvSpPr>
          <p:cNvPr id="4" name="Text Placeholder 3">
            <a:extLst>
              <a:ext uri="{FF2B5EF4-FFF2-40B4-BE49-F238E27FC236}">
                <a16:creationId xmlns:a16="http://schemas.microsoft.com/office/drawing/2014/main" id="{FE84827D-246D-45C5-B268-DB3786175884}"/>
              </a:ext>
            </a:extLst>
          </p:cNvPr>
          <p:cNvSpPr>
            <a:spLocks noGrp="1"/>
          </p:cNvSpPr>
          <p:nvPr>
            <p:ph type="body" idx="10"/>
          </p:nvPr>
        </p:nvSpPr>
        <p:spPr/>
        <p:txBody>
          <a:bodyPr/>
          <a:lstStyle/>
          <a:p>
            <a:endParaRPr lang="en-US"/>
          </a:p>
        </p:txBody>
      </p:sp>
      <p:sp>
        <p:nvSpPr>
          <p:cNvPr id="5" name="Content Placeholder 2">
            <a:extLst>
              <a:ext uri="{FF2B5EF4-FFF2-40B4-BE49-F238E27FC236}">
                <a16:creationId xmlns:a16="http://schemas.microsoft.com/office/drawing/2014/main" id="{6B47A39D-F9A3-4B0C-A201-7CF31E94869C}"/>
              </a:ext>
            </a:extLst>
          </p:cNvPr>
          <p:cNvSpPr txBox="1">
            <a:spLocks/>
          </p:cNvSpPr>
          <p:nvPr/>
        </p:nvSpPr>
        <p:spPr>
          <a:xfrm>
            <a:off x="7947308" y="2372617"/>
            <a:ext cx="3703320" cy="457200"/>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0"/>
              </a:spcAft>
              <a:buFont typeface="Wingdings" panose="05000000000000000000" pitchFamily="2" charset="2"/>
              <a:buNone/>
            </a:pPr>
            <a:r>
              <a:rPr lang="en-US" sz="1400" i="1" dirty="0">
                <a:solidFill>
                  <a:srgbClr val="FF0000"/>
                </a:solidFill>
              </a:rPr>
              <a:t>Near zero variance: </a:t>
            </a:r>
          </a:p>
          <a:p>
            <a:pPr marL="0" indent="0">
              <a:lnSpc>
                <a:spcPct val="100000"/>
              </a:lnSpc>
              <a:spcBef>
                <a:spcPts val="0"/>
              </a:spcBef>
              <a:spcAft>
                <a:spcPts val="0"/>
              </a:spcAft>
              <a:buFont typeface="Wingdings" panose="05000000000000000000" pitchFamily="2" charset="2"/>
              <a:buNone/>
            </a:pPr>
            <a:r>
              <a:rPr lang="en-US" sz="1400" i="1" dirty="0">
                <a:solidFill>
                  <a:srgbClr val="FF0000"/>
                </a:solidFill>
              </a:rPr>
              <a:t>19:1 is common ratio to call something NZV</a:t>
            </a:r>
            <a:endParaRPr lang="en-US" sz="1400" i="1" dirty="0"/>
          </a:p>
        </p:txBody>
      </p:sp>
      <p:sp>
        <p:nvSpPr>
          <p:cNvPr id="7" name="Content Placeholder 2">
            <a:extLst>
              <a:ext uri="{FF2B5EF4-FFF2-40B4-BE49-F238E27FC236}">
                <a16:creationId xmlns:a16="http://schemas.microsoft.com/office/drawing/2014/main" id="{85C5C84A-1EB6-4D0A-B88B-B5D459C4DB44}"/>
              </a:ext>
            </a:extLst>
          </p:cNvPr>
          <p:cNvSpPr txBox="1">
            <a:spLocks/>
          </p:cNvSpPr>
          <p:nvPr/>
        </p:nvSpPr>
        <p:spPr>
          <a:xfrm>
            <a:off x="561771" y="5431174"/>
            <a:ext cx="6336654" cy="782303"/>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0"/>
              </a:spcAft>
              <a:buFont typeface="Wingdings" panose="05000000000000000000" pitchFamily="2" charset="2"/>
              <a:buNone/>
            </a:pPr>
            <a:r>
              <a:rPr lang="en-US" sz="1800" i="1" dirty="0">
                <a:solidFill>
                  <a:srgbClr val="FF0000"/>
                </a:solidFill>
              </a:rPr>
              <a:t>Note: for rarely occurring levels, is possible something is not zero-variance on ENTIRE dataset, but is zero-variance (or NZV) on individual samples</a:t>
            </a:r>
            <a:endParaRPr lang="en-US" sz="1800" i="1" dirty="0"/>
          </a:p>
        </p:txBody>
      </p:sp>
    </p:spTree>
    <p:extLst>
      <p:ext uri="{BB962C8B-B14F-4D97-AF65-F5344CB8AC3E}">
        <p14:creationId xmlns:p14="http://schemas.microsoft.com/office/powerpoint/2010/main" val="31254399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C4AB-0B26-476B-8D87-CBFBFD2933B8}"/>
              </a:ext>
            </a:extLst>
          </p:cNvPr>
          <p:cNvSpPr>
            <a:spLocks noGrp="1"/>
          </p:cNvSpPr>
          <p:nvPr>
            <p:ph type="title"/>
          </p:nvPr>
        </p:nvSpPr>
        <p:spPr/>
        <p:txBody>
          <a:bodyPr/>
          <a:lstStyle/>
          <a:p>
            <a:r>
              <a:rPr lang="en-US" b="1" dirty="0"/>
              <a:t>5.3 Approaches for Novel Categories</a:t>
            </a:r>
            <a:endParaRPr lang="en-US" dirty="0"/>
          </a:p>
        </p:txBody>
      </p:sp>
      <p:sp>
        <p:nvSpPr>
          <p:cNvPr id="3" name="Content Placeholder 2">
            <a:extLst>
              <a:ext uri="{FF2B5EF4-FFF2-40B4-BE49-F238E27FC236}">
                <a16:creationId xmlns:a16="http://schemas.microsoft.com/office/drawing/2014/main" id="{EDA3CEA3-72E7-4D3A-A4CB-2E791D51374C}"/>
              </a:ext>
            </a:extLst>
          </p:cNvPr>
          <p:cNvSpPr>
            <a:spLocks noGrp="1"/>
          </p:cNvSpPr>
          <p:nvPr>
            <p:ph sz="quarter" idx="14"/>
          </p:nvPr>
        </p:nvSpPr>
        <p:spPr/>
        <p:txBody>
          <a:bodyPr/>
          <a:lstStyle/>
          <a:p>
            <a:pPr marL="0" indent="0">
              <a:buNone/>
            </a:pPr>
            <a:r>
              <a:rPr lang="en-US" dirty="0"/>
              <a:t>Matters more during deployment (when new levels may come-up)</a:t>
            </a:r>
          </a:p>
          <a:p>
            <a:pPr marL="0" indent="0">
              <a:buNone/>
            </a:pPr>
            <a:endParaRPr lang="en-US" dirty="0"/>
          </a:p>
          <a:p>
            <a:pPr marL="0" indent="0">
              <a:buNone/>
            </a:pPr>
            <a:r>
              <a:rPr lang="en-US" u="sng" dirty="0"/>
              <a:t>Approaches:</a:t>
            </a:r>
          </a:p>
          <a:p>
            <a:r>
              <a:rPr lang="en-US" dirty="0"/>
              <a:t>Assign to “other” category</a:t>
            </a:r>
          </a:p>
          <a:p>
            <a:r>
              <a:rPr lang="en-US" dirty="0"/>
              <a:t>Retrain model</a:t>
            </a:r>
          </a:p>
          <a:p>
            <a:r>
              <a:rPr lang="en-US" dirty="0"/>
              <a:t>(if using hashing trick) “hash” in same with other levels</a:t>
            </a:r>
          </a:p>
        </p:txBody>
      </p:sp>
      <p:sp>
        <p:nvSpPr>
          <p:cNvPr id="4" name="Text Placeholder 3">
            <a:extLst>
              <a:ext uri="{FF2B5EF4-FFF2-40B4-BE49-F238E27FC236}">
                <a16:creationId xmlns:a16="http://schemas.microsoft.com/office/drawing/2014/main" id="{70FB01F5-70BC-4A32-98D0-53972D11DC6F}"/>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538452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77F11-854A-45C9-8059-7E1EF021DEE9}"/>
              </a:ext>
            </a:extLst>
          </p:cNvPr>
          <p:cNvSpPr>
            <a:spLocks noGrp="1"/>
          </p:cNvSpPr>
          <p:nvPr>
            <p:ph sz="quarter" idx="15"/>
          </p:nvPr>
        </p:nvSpPr>
        <p:spPr/>
        <p:txBody>
          <a:bodyPr/>
          <a:lstStyle/>
          <a:p>
            <a:r>
              <a:rPr lang="en-US" dirty="0"/>
              <a:t>Effect/likelihood encoding: “the effect of the factor level on the outcome is measured and this effect is used as the numeric encoding”</a:t>
            </a:r>
          </a:p>
          <a:p>
            <a:r>
              <a:rPr lang="en-US" sz="1800" dirty="0"/>
              <a:t>“For example, for the Ames housing data, we might calculate the mean or median sale price of a house for each neighborhood from the training data and use this statistic to represent the factor level in the model.”</a:t>
            </a:r>
          </a:p>
        </p:txBody>
      </p:sp>
      <p:sp>
        <p:nvSpPr>
          <p:cNvPr id="3" name="Title 2">
            <a:extLst>
              <a:ext uri="{FF2B5EF4-FFF2-40B4-BE49-F238E27FC236}">
                <a16:creationId xmlns:a16="http://schemas.microsoft.com/office/drawing/2014/main" id="{4716900C-27ED-43FD-BA14-394FD78B2A7A}"/>
              </a:ext>
            </a:extLst>
          </p:cNvPr>
          <p:cNvSpPr>
            <a:spLocks noGrp="1"/>
          </p:cNvSpPr>
          <p:nvPr>
            <p:ph type="title"/>
          </p:nvPr>
        </p:nvSpPr>
        <p:spPr/>
        <p:txBody>
          <a:bodyPr/>
          <a:lstStyle/>
          <a:p>
            <a:r>
              <a:rPr lang="en-US" b="1" dirty="0"/>
              <a:t>5.4 Supervised Encoding Methods</a:t>
            </a:r>
            <a:endParaRPr lang="en-US" dirty="0"/>
          </a:p>
        </p:txBody>
      </p:sp>
      <p:pic>
        <p:nvPicPr>
          <p:cNvPr id="6" name="Content Placeholder 5">
            <a:extLst>
              <a:ext uri="{FF2B5EF4-FFF2-40B4-BE49-F238E27FC236}">
                <a16:creationId xmlns:a16="http://schemas.microsoft.com/office/drawing/2014/main" id="{F95CE631-6201-415B-8B3B-1F9D90EC21B5}"/>
              </a:ext>
            </a:extLst>
          </p:cNvPr>
          <p:cNvPicPr>
            <a:picLocks noGrp="1" noChangeAspect="1"/>
          </p:cNvPicPr>
          <p:nvPr>
            <p:ph sz="quarter" idx="14"/>
          </p:nvPr>
        </p:nvPicPr>
        <p:blipFill>
          <a:blip r:embed="rId2"/>
          <a:stretch>
            <a:fillRect/>
          </a:stretch>
        </p:blipFill>
        <p:spPr>
          <a:xfrm>
            <a:off x="6212482" y="2634057"/>
            <a:ext cx="5038669" cy="2678786"/>
          </a:xfrm>
          <a:prstGeom prst="rect">
            <a:avLst/>
          </a:prstGeom>
        </p:spPr>
      </p:pic>
      <p:sp>
        <p:nvSpPr>
          <p:cNvPr id="5" name="Text Placeholder 4">
            <a:extLst>
              <a:ext uri="{FF2B5EF4-FFF2-40B4-BE49-F238E27FC236}">
                <a16:creationId xmlns:a16="http://schemas.microsoft.com/office/drawing/2014/main" id="{E5E71B8D-E4F2-4E8F-B544-CD6196118E8A}"/>
              </a:ext>
            </a:extLst>
          </p:cNvPr>
          <p:cNvSpPr>
            <a:spLocks noGrp="1"/>
          </p:cNvSpPr>
          <p:nvPr>
            <p:ph type="body" idx="10"/>
          </p:nvPr>
        </p:nvSpPr>
        <p:spPr/>
        <p:txBody>
          <a:bodyPr/>
          <a:lstStyle/>
          <a:p>
            <a:r>
              <a:rPr lang="en-US" dirty="0"/>
              <a:t>Regression example</a:t>
            </a:r>
          </a:p>
        </p:txBody>
      </p:sp>
    </p:spTree>
    <p:extLst>
      <p:ext uri="{BB962C8B-B14F-4D97-AF65-F5344CB8AC3E}">
        <p14:creationId xmlns:p14="http://schemas.microsoft.com/office/powerpoint/2010/main" val="13515133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77F11-854A-45C9-8059-7E1EF021DEE9}"/>
              </a:ext>
            </a:extLst>
          </p:cNvPr>
          <p:cNvSpPr>
            <a:spLocks noGrp="1"/>
          </p:cNvSpPr>
          <p:nvPr>
            <p:ph sz="quarter" idx="15"/>
          </p:nvPr>
        </p:nvSpPr>
        <p:spPr/>
        <p:txBody>
          <a:bodyPr/>
          <a:lstStyle/>
          <a:p>
            <a:pPr marL="0" indent="0">
              <a:buNone/>
            </a:pPr>
            <a:r>
              <a:rPr lang="en-US" sz="1400" dirty="0"/>
              <a:t>Effect/likelihood encoding (examples from </a:t>
            </a:r>
            <a:r>
              <a:rPr lang="en-US" sz="1400" dirty="0" err="1"/>
              <a:t>OkC</a:t>
            </a:r>
            <a:r>
              <a:rPr lang="en-US" sz="1400" dirty="0"/>
              <a:t> data)</a:t>
            </a:r>
          </a:p>
          <a:p>
            <a:r>
              <a:rPr lang="en-US" sz="1400" dirty="0"/>
              <a:t>“If the outcome event occurs with rate p, the </a:t>
            </a:r>
            <a:r>
              <a:rPr lang="en-US" sz="1400" i="1" dirty="0"/>
              <a:t>odds</a:t>
            </a:r>
            <a:r>
              <a:rPr lang="en-US" sz="1400" dirty="0"/>
              <a:t> of that event is defined as p/(1−p)p/(1−p). As an example, with the </a:t>
            </a:r>
            <a:r>
              <a:rPr lang="en-US" sz="1400" dirty="0" err="1"/>
              <a:t>OkC</a:t>
            </a:r>
            <a:r>
              <a:rPr lang="en-US" sz="1400" dirty="0"/>
              <a:t> data, the rate of STEM profiles in Mountain View California is 0.53 so that the odds would be 1.125.”</a:t>
            </a:r>
          </a:p>
          <a:p>
            <a:pPr lvl="1"/>
            <a:r>
              <a:rPr lang="en-US" sz="1400" i="1" dirty="0"/>
              <a:t>“Logistic regression models the log-odds of the outcome as a function of the predictors.”</a:t>
            </a:r>
          </a:p>
          <a:p>
            <a:pPr marL="0" indent="0">
              <a:buNone/>
            </a:pPr>
            <a:r>
              <a:rPr lang="en-US" sz="1400" dirty="0"/>
              <a:t>Shrinkage methods: “if the </a:t>
            </a:r>
            <a:r>
              <a:rPr lang="en-US" sz="1400" i="1" dirty="0"/>
              <a:t>quality</a:t>
            </a:r>
            <a:r>
              <a:rPr lang="en-US" sz="1400" dirty="0"/>
              <a:t> of the data within a factor level is poor, then this level’s effect estimate can be biased towards an overall estimate that disregards the levels of the predictor. “Poor quality” could be due to a small sample size or, for numeric outcomes, a large variance within the data for that level. Shrinkage methods can also move extreme estimates towards the middle of the distribution.”</a:t>
            </a:r>
          </a:p>
          <a:p>
            <a:r>
              <a:rPr lang="en-US" sz="1400" dirty="0"/>
              <a:t>Bayesian and empirical Bayesian methods can be used… (as can regularization techniques)</a:t>
            </a:r>
          </a:p>
        </p:txBody>
      </p:sp>
      <p:sp>
        <p:nvSpPr>
          <p:cNvPr id="3" name="Title 2">
            <a:extLst>
              <a:ext uri="{FF2B5EF4-FFF2-40B4-BE49-F238E27FC236}">
                <a16:creationId xmlns:a16="http://schemas.microsoft.com/office/drawing/2014/main" id="{4716900C-27ED-43FD-BA14-394FD78B2A7A}"/>
              </a:ext>
            </a:extLst>
          </p:cNvPr>
          <p:cNvSpPr>
            <a:spLocks noGrp="1"/>
          </p:cNvSpPr>
          <p:nvPr>
            <p:ph type="title"/>
          </p:nvPr>
        </p:nvSpPr>
        <p:spPr/>
        <p:txBody>
          <a:bodyPr/>
          <a:lstStyle/>
          <a:p>
            <a:r>
              <a:rPr lang="en-US" b="1" dirty="0"/>
              <a:t>5.4 Supervised Encoding Methods</a:t>
            </a:r>
            <a:endParaRPr lang="en-US" dirty="0"/>
          </a:p>
        </p:txBody>
      </p:sp>
      <p:pic>
        <p:nvPicPr>
          <p:cNvPr id="8" name="Content Placeholder 7">
            <a:extLst>
              <a:ext uri="{FF2B5EF4-FFF2-40B4-BE49-F238E27FC236}">
                <a16:creationId xmlns:a16="http://schemas.microsoft.com/office/drawing/2014/main" id="{0A0E3BC6-3577-46D4-82C4-8FD0AEA49EDC}"/>
              </a:ext>
            </a:extLst>
          </p:cNvPr>
          <p:cNvPicPr>
            <a:picLocks noGrp="1" noChangeAspect="1"/>
          </p:cNvPicPr>
          <p:nvPr>
            <p:ph sz="quarter" idx="14"/>
          </p:nvPr>
        </p:nvPicPr>
        <p:blipFill rotWithShape="1">
          <a:blip r:embed="rId2"/>
          <a:srcRect r="32482"/>
          <a:stretch/>
        </p:blipFill>
        <p:spPr>
          <a:xfrm>
            <a:off x="6761373" y="1969127"/>
            <a:ext cx="4754039" cy="3951978"/>
          </a:xfrm>
          <a:prstGeom prst="rect">
            <a:avLst/>
          </a:prstGeom>
        </p:spPr>
      </p:pic>
      <p:sp>
        <p:nvSpPr>
          <p:cNvPr id="5" name="Text Placeholder 4">
            <a:extLst>
              <a:ext uri="{FF2B5EF4-FFF2-40B4-BE49-F238E27FC236}">
                <a16:creationId xmlns:a16="http://schemas.microsoft.com/office/drawing/2014/main" id="{E5E71B8D-E4F2-4E8F-B544-CD6196118E8A}"/>
              </a:ext>
            </a:extLst>
          </p:cNvPr>
          <p:cNvSpPr>
            <a:spLocks noGrp="1"/>
          </p:cNvSpPr>
          <p:nvPr>
            <p:ph type="body" idx="10"/>
          </p:nvPr>
        </p:nvSpPr>
        <p:spPr/>
        <p:txBody>
          <a:bodyPr/>
          <a:lstStyle/>
          <a:p>
            <a:r>
              <a:rPr lang="en-US" dirty="0"/>
              <a:t>Classification example</a:t>
            </a:r>
          </a:p>
        </p:txBody>
      </p:sp>
    </p:spTree>
    <p:extLst>
      <p:ext uri="{BB962C8B-B14F-4D97-AF65-F5344CB8AC3E}">
        <p14:creationId xmlns:p14="http://schemas.microsoft.com/office/powerpoint/2010/main" val="10837405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93B6E4-E428-4784-BC0D-DBCD13BCD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F8DB2B-B267-4BD3-A542-FFD77FE4FE0F}">
  <ds:schemaRefs>
    <ds:schemaRef ds:uri="http://schemas.microsoft.com/sharepoint/v3/contenttype/forms"/>
  </ds:schemaRefs>
</ds:datastoreItem>
</file>

<file path=customXml/itemProps3.xml><?xml version="1.0" encoding="utf-8"?>
<ds:datastoreItem xmlns:ds="http://schemas.openxmlformats.org/officeDocument/2006/customXml" ds:itemID="{9CA87226-C854-4554-BC39-A4480A4D28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128</TotalTime>
  <Words>979</Words>
  <Application>Microsoft Office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Feature Engineering and Selection… Chapter 5: Encoding Categorical Variables, pt 1</vt:lpstr>
      <vt:lpstr>Agenda</vt:lpstr>
      <vt:lpstr>5.1 Creating Dummy Variables for Unordered Categories</vt:lpstr>
      <vt:lpstr>5.5 Encodings for Ordered Data</vt:lpstr>
      <vt:lpstr>5.7 Factors versus Dummy Variables in Tree-Based Models</vt:lpstr>
      <vt:lpstr>5.2 Encoding Predictors with Many Categories</vt:lpstr>
      <vt:lpstr>5.3 Approaches for Novel Categories</vt:lpstr>
      <vt:lpstr>5.4 Supervised Encoding Methods</vt:lpstr>
      <vt:lpstr>5.4 Supervised Encoding Methods</vt:lpstr>
      <vt:lpstr>5.4 Supervised Encoding Methods</vt:lpstr>
      <vt:lpstr>5.4 Supervised Encoding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and Selection… Chapter 5: Encoding Categorical Variables</dc:title>
  <dc:creator>Shalloway, Bryan</dc:creator>
  <cp:lastModifiedBy>Shalloway, Bryan</cp:lastModifiedBy>
  <cp:revision>16</cp:revision>
  <dcterms:created xsi:type="dcterms:W3CDTF">2019-09-24T12:57:28Z</dcterms:created>
  <dcterms:modified xsi:type="dcterms:W3CDTF">2020-09-29T15:36:31Z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