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sldIdLst>
    <p:sldId id="258" r:id="rId5"/>
    <p:sldId id="259" r:id="rId6"/>
    <p:sldId id="260" r:id="rId7"/>
    <p:sldId id="261" r:id="rId8"/>
    <p:sldId id="25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60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521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822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3043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803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BB57-A942-4DB2-8DDE-5897E70F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396AE-F590-4DEE-9333-1E068DADA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753A-EC93-4E4C-8BD1-51749D78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A81B-8443-41C7-8F9E-D0AA7B30950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34AF-E22A-4A5E-BA0E-48317B61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EE3-C4F9-4C97-A8A9-97B0E9A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B329-06BF-4332-8A51-134589AB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77DCE-837D-42DD-8DCB-52A31CD3E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763E-991B-4BD5-A632-7B7D7B5E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CC35-4CFF-4826-8631-D6B963F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9552-BF9D-4321-8075-9AD53787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07D28-E379-4F17-A397-8A4A17D80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592E2-9FE6-4934-91A5-70176C47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BFB1-DDA2-4FF8-9865-C77DA4C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879-E7D6-42C2-A71B-5808D90C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2A64-CE10-40F8-A534-7476659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4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2390" y="2586361"/>
            <a:ext cx="9045772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2390" y="4083426"/>
            <a:ext cx="9045772" cy="200978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bg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bg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330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11661637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07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801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187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7" y="1106419"/>
            <a:ext cx="1165249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09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640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215B-4ACC-4DD9-8733-F657C9A6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1B60-9CFD-4EDA-8D82-7AAA0003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152CF-B399-49D1-82B3-F0E3733F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CB79-2B14-41D3-BEA6-115A1371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0654-D2E8-4130-9FA1-51BB4CF1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92B0-3E4D-43CC-80BC-8C71F5AF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A04F-A6AF-4E1D-BDC6-64052F93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9E1A-91A9-47A8-ACB5-799E0476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46A7-B688-4097-A7CC-B1E8F114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9068-7744-442B-9E6D-A24D1068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4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3ED5-ADFB-4B9C-856F-55E2A3C5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F379-EEB0-4C14-9EB3-29DCDC51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DCEAA-785D-4036-B3A7-2AED4F675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1F91-4BDA-432A-9F50-882DC5FB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F164-F7BA-44A1-BE02-40DE24B7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141ED-492E-4A10-93CD-B4F34A2A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5576-A379-4EF9-98E5-ED9F3F56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FDF9-46A5-4D4D-A6B2-FBBA335C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0FF04-4FDE-4E5F-A518-C8E3D589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B1298-85B2-4300-A5DC-DBEC9846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45972-E9CB-469B-B10A-9B475EED0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4D992-27CA-43FE-B55C-8C5E13D5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018D0-DF98-4E3C-B3FF-F44F0654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AB939-CAF7-4CAE-80A1-FD32B27A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BB8B-6745-4BA8-B1DC-34C1C0BA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4EC66-9933-4BAF-AD7F-3A96A597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49346-6903-43A9-A958-0F1881D1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01B4-922D-48CB-84F7-9EF1E36C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AEFC4-AF7C-41AC-9661-B6C31790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00B01-8A65-4C04-BC3B-0A316F52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10C77-B828-404A-902D-E2948696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927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2D7B-12E4-4F18-887D-7CAB4524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ECF6-0B96-4D87-B5CB-E5555D01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55482-C486-444D-9C8D-1F721378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67FA8-9A44-4E6C-AECC-F3BBED60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4F338-5EE4-4E8B-909B-47C8EB6C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A4555-81B3-4F87-A2C3-66C8F499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B675-4906-460C-88D6-8086E328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550C3-4F53-4DD2-810D-13AE5F712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C7D8-9728-4058-BA15-D22021CA7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9450E-19FE-4B1A-B3C3-96C9AAED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A73D2-5FB1-417D-9B60-2E377612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1D2E-7FAD-409B-B19D-50027DCA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4A7C4-6751-42A8-A422-1AA5C3E0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474B-B86B-411D-BFA3-41D968A7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BAF0-ACDC-415F-9A10-ABE4B989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CA4E-B1D8-4CEA-A1E8-D4A5CCC9B8B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185FA-E7E5-4782-8F9A-3251D88D6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075F-90D6-4509-83C3-784C05B21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49B7-AAD9-4880-931C-FC15CE927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eat.engineering/text-data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0D6A-D4A7-4047-830C-B2D9B7E9A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90" y="2586361"/>
            <a:ext cx="9045772" cy="2333111"/>
          </a:xfrm>
        </p:spPr>
        <p:txBody>
          <a:bodyPr/>
          <a:lstStyle/>
          <a:p>
            <a:r>
              <a:rPr lang="en-US" b="1" dirty="0"/>
              <a:t>Feature Engineering and Selection…</a:t>
            </a:r>
            <a:br>
              <a:rPr lang="en-US" b="1" dirty="0"/>
            </a:br>
            <a:r>
              <a:rPr lang="en-US" b="1" dirty="0"/>
              <a:t>Chapter 5: Encoding Categorical Variables, </a:t>
            </a:r>
            <a:r>
              <a:rPr lang="en-US" b="1" dirty="0" err="1"/>
              <a:t>pt</a:t>
            </a:r>
            <a:r>
              <a:rPr lang="en-US" b="1" dirty="0"/>
              <a:t>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8A9EB-7BC5-4996-BE9E-E55B6FC0D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2390" y="5294376"/>
            <a:ext cx="9045772" cy="1173735"/>
          </a:xfrm>
        </p:spPr>
        <p:txBody>
          <a:bodyPr/>
          <a:lstStyle/>
          <a:p>
            <a:r>
              <a:rPr lang="en-US" dirty="0"/>
              <a:t>Bryan Shalloway</a:t>
            </a:r>
          </a:p>
          <a:p>
            <a:r>
              <a:rPr lang="en-US" dirty="0"/>
              <a:t>2019-10-01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845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0261-F1A8-4B73-B2CD-69C9FCDD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7522-2113-4583-B78B-D297AE0C7ED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5.6 Creating Features from Text Data</a:t>
            </a:r>
          </a:p>
          <a:p>
            <a:pPr lvl="1"/>
            <a:r>
              <a:rPr lang="en-US" b="1" dirty="0"/>
              <a:t>Simple text features</a:t>
            </a:r>
          </a:p>
          <a:p>
            <a:pPr lvl="1"/>
            <a:r>
              <a:rPr lang="en-US" b="1" dirty="0"/>
              <a:t>Keywords</a:t>
            </a:r>
          </a:p>
          <a:p>
            <a:pPr lvl="1"/>
            <a:r>
              <a:rPr lang="en-US" b="1" dirty="0"/>
              <a:t>Sentiment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987EC-D2A3-41E6-B519-FF8F7663B57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Encoding Categorical Predictors</a:t>
            </a:r>
          </a:p>
        </p:txBody>
      </p:sp>
    </p:spTree>
    <p:extLst>
      <p:ext uri="{BB962C8B-B14F-4D97-AF65-F5344CB8AC3E}">
        <p14:creationId xmlns:p14="http://schemas.microsoft.com/office/powerpoint/2010/main" val="421355561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FDDAE-7652-41C4-8187-5F7D2CC405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3031" y="1733423"/>
            <a:ext cx="5832969" cy="44800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OkC</a:t>
            </a:r>
            <a:r>
              <a:rPr lang="en-US" sz="2400" b="1" dirty="0"/>
              <a:t> data – does open text predict STEM?</a:t>
            </a:r>
          </a:p>
          <a:p>
            <a:r>
              <a:rPr lang="en-US" sz="2400" dirty="0"/>
              <a:t>Profile contains simple text features, e.g. hyperlinks; mentions; other specific items</a:t>
            </a:r>
          </a:p>
          <a:p>
            <a:pPr marL="0" indent="0">
              <a:buNone/>
            </a:pPr>
            <a:r>
              <a:rPr lang="en-US" sz="2400" i="1" dirty="0"/>
              <a:t>Odds ratios:</a:t>
            </a:r>
          </a:p>
          <a:p>
            <a:r>
              <a:rPr lang="en-US" sz="2400" dirty="0"/>
              <a:t>Odds : p / 1 - p</a:t>
            </a:r>
          </a:p>
          <a:p>
            <a:r>
              <a:rPr lang="en-US" sz="2400" dirty="0"/>
              <a:t>Odds ratio: ratio of two quantities of odds</a:t>
            </a:r>
          </a:p>
          <a:p>
            <a:pPr lvl="1"/>
            <a:r>
              <a:rPr lang="en-US" dirty="0"/>
              <a:t>Odds hyperlink in STEM: 0.21 / 0.79 = 0.27</a:t>
            </a:r>
          </a:p>
          <a:p>
            <a:pPr lvl="1"/>
            <a:r>
              <a:rPr lang="en-US" dirty="0"/>
              <a:t>Odds hyperlink non-STEM: 0.142</a:t>
            </a:r>
          </a:p>
          <a:p>
            <a:pPr lvl="1"/>
            <a:r>
              <a:rPr lang="en-US" dirty="0"/>
              <a:t>Odds ratio {hyperlink STEM} : {hyperlink non-STEM}: 0.27 / 0.142 = 1.9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0DF888-4C35-4F1B-B401-06CB2E7C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 Creating Features from Text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79550-592A-4377-B565-832B674B22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8179" y="1733423"/>
            <a:ext cx="5716489" cy="44799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Should ask is it significant?</a:t>
            </a:r>
          </a:p>
          <a:p>
            <a:r>
              <a:rPr lang="en-US" sz="2400" dirty="0"/>
              <a:t>95% confidence interval gives a lower bound of 1.7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because lower-bound does not overlap with 1  is significant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(remember odds ratio of 1 equates to equal ratios of hyperlinks in STEM and non-STEM profiles)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82652-DA3E-448C-8172-839EDEAE779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Simple text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9EAB0-0BED-4E0E-9555-ADA58792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49" y="5172075"/>
            <a:ext cx="5900547" cy="10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D4A9E-2F23-498C-85D4-A557C2C9C9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3031" y="1306473"/>
            <a:ext cx="5716489" cy="4480055"/>
          </a:xfrm>
        </p:spPr>
        <p:txBody>
          <a:bodyPr/>
          <a:lstStyle/>
          <a:p>
            <a:r>
              <a:rPr lang="en-US" dirty="0"/>
              <a:t>63,440 words </a:t>
            </a:r>
            <a:r>
              <a:rPr lang="en-US" dirty="0">
                <a:sym typeface="Wingdings" panose="05000000000000000000" pitchFamily="2" charset="2"/>
              </a:rPr>
              <a:t> cut-down to 4,918 (&gt;50 occurrences)</a:t>
            </a:r>
          </a:p>
          <a:p>
            <a:r>
              <a:rPr lang="en-US" dirty="0">
                <a:sym typeface="Wingdings" panose="05000000000000000000" pitchFamily="2" charset="2"/>
              </a:rPr>
              <a:t>Calculate odds ratios on the occurrence of these terms in profiles</a:t>
            </a:r>
          </a:p>
          <a:p>
            <a:pPr marL="0" indent="0">
              <a:buNone/>
            </a:pPr>
            <a:r>
              <a:rPr lang="en-US" i="1" dirty="0">
                <a:sym typeface="Wingdings" panose="05000000000000000000" pitchFamily="2" charset="2"/>
              </a:rPr>
              <a:t>Limitations of p-values:</a:t>
            </a:r>
          </a:p>
          <a:p>
            <a:r>
              <a:rPr lang="en-US" dirty="0">
                <a:sym typeface="Wingdings" panose="05000000000000000000" pitchFamily="2" charset="2"/>
              </a:rPr>
              <a:t>P-value answers “is there a difference” does not tell magnitude, i.e. “how much”</a:t>
            </a:r>
          </a:p>
          <a:p>
            <a:r>
              <a:rPr lang="en-US" dirty="0">
                <a:sym typeface="Wingdings" panose="05000000000000000000" pitchFamily="2" charset="2"/>
              </a:rPr>
              <a:t>If you test many p-values, will get False Discovery Rate (will use correction to account for this)</a:t>
            </a:r>
          </a:p>
          <a:p>
            <a:r>
              <a:rPr lang="en-US" sz="2000" dirty="0">
                <a:hlinkClick r:id="rId2"/>
              </a:rPr>
              <a:t>http://www.feat.engineering/text-data.html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E11B7D-5F4B-4499-B3FE-0ADFDF65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 Creating Features from Text 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F82287-B476-4D5E-B12C-8F580A1FB3B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437376" y="1180360"/>
            <a:ext cx="4559244" cy="270548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48EB1-446C-476E-96D2-7DFF67227D8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Keyword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1CC20-7E6D-498C-8971-4463323B8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395" y="3921080"/>
            <a:ext cx="5232273" cy="28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9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8D3E7-5073-45B1-976A-7DF85A430B5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Basic set of profile characteristics (160 predictors) w/o open-text, </a:t>
            </a:r>
            <a:r>
              <a:rPr lang="en-US" b="1" dirty="0"/>
              <a:t>AUC: 0.77</a:t>
            </a:r>
          </a:p>
          <a:p>
            <a:r>
              <a:rPr lang="en-US" dirty="0"/>
              <a:t>Basic set + simple text features, e.g. hyperlinks (173 predictors), </a:t>
            </a:r>
            <a:r>
              <a:rPr lang="en-US" b="1" dirty="0"/>
              <a:t>AUC: 0.776</a:t>
            </a:r>
          </a:p>
          <a:p>
            <a:r>
              <a:rPr lang="en-US" dirty="0"/>
              <a:t>Basic set + keywords</a:t>
            </a:r>
            <a:r>
              <a:rPr lang="en-US" b="1" dirty="0"/>
              <a:t>, AUC: 0.839</a:t>
            </a:r>
          </a:p>
          <a:p>
            <a:r>
              <a:rPr lang="en-US" dirty="0"/>
              <a:t>Above + sentiment/language features, </a:t>
            </a:r>
            <a:r>
              <a:rPr lang="en-US" b="1" dirty="0"/>
              <a:t>AUC: 0.841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C42F2-C5C4-4B07-B0DF-677262E5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with features included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28C57C-C867-4CFB-B8EF-83DAC6087B7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08713" y="1975910"/>
            <a:ext cx="5716587" cy="399520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7F4E8-B214-4EFB-8021-89C9A7FC1D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77DBA3-7EA9-4D03-AC3B-EE60AC3790CF}"/>
              </a:ext>
            </a:extLst>
          </p:cNvPr>
          <p:cNvSpPr/>
          <p:nvPr/>
        </p:nvSpPr>
        <p:spPr>
          <a:xfrm>
            <a:off x="146304" y="3009014"/>
            <a:ext cx="5716489" cy="1190846"/>
          </a:xfrm>
          <a:prstGeom prst="rect">
            <a:avLst/>
          </a:prstGeom>
          <a:noFill/>
          <a:ln w="38100">
            <a:solidFill>
              <a:srgbClr val="C81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1333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C30671-B3B3-4EED-8D98-B6F28DF9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 Creating Features from Text 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6F8A3-FCFE-449A-ACC4-5F17FC3FFD6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commonly used </a:t>
            </a:r>
            <a:r>
              <a:rPr lang="en-US" i="1" dirty="0"/>
              <a:t>stop words</a:t>
            </a:r>
            <a:r>
              <a:rPr lang="en-US" dirty="0"/>
              <a:t>, such as “is”, “the”, “and”,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stemming</a:t>
            </a:r>
            <a:r>
              <a:rPr lang="en-US" dirty="0"/>
              <a:t> the words so that similar words, such as the singular and plural versions, are represented as a single entity.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example, these 7 words are fairly similar: "teach", "teacher", "teachers", "teaches", "teachable", "teaching", "teachings". Stemming would reduce these to 3 unique values: "teach", "teacher", "</a:t>
            </a:r>
            <a:r>
              <a:rPr lang="en-US" dirty="0" err="1"/>
              <a:t>teachabl</a:t>
            </a:r>
            <a:r>
              <a:rPr lang="en-US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Stemming would reduce unique word count in </a:t>
            </a:r>
            <a:r>
              <a:rPr lang="en-US" dirty="0" err="1"/>
              <a:t>OkC</a:t>
            </a:r>
            <a:r>
              <a:rPr lang="en-US" dirty="0"/>
              <a:t> data from 62,928 </a:t>
            </a:r>
            <a:r>
              <a:rPr lang="en-US" dirty="0">
                <a:sym typeface="Wingdings" panose="05000000000000000000" pitchFamily="2" charset="2"/>
              </a:rPr>
              <a:t> 45,486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98787-DD3E-46A0-8E69-16C2AA6C7DC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Common 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1594342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6EBB-8E06-4402-A639-366B3E85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5.6 Creating Features from Text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EC7C-83C9-4137-9A85-EA3DC3BDB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 an example, suppose the term frequency of the word “</a:t>
            </a:r>
            <a:r>
              <a:rPr lang="en-US" dirty="0" err="1"/>
              <a:t>feynman</a:t>
            </a:r>
            <a:r>
              <a:rPr lang="en-US" dirty="0"/>
              <a:t>” in a specific profile was 2. In the sample of profiles used to derive the features, this word occurs 55 times out of 10,000.</a:t>
            </a:r>
          </a:p>
          <a:p>
            <a:r>
              <a:rPr lang="en-US" dirty="0"/>
              <a:t>Compare the frequency of a word in a doc against it’s frequency in the corpus of docs</a:t>
            </a:r>
          </a:p>
          <a:p>
            <a:pPr lvl="1"/>
            <a:r>
              <a:rPr lang="en-US" dirty="0"/>
              <a:t>In production – need to specify the corpus of docs for comparison ahead of time (likely using training set)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F6BB3-C2C2-494D-BDEF-FE78F601461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Term frequency – inverse 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505494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6FED-ED4B-4AAF-90AC-3F0AC6B1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FE28-7AAD-4970-AC92-A93F52D3E8D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N-grams…</a:t>
            </a:r>
          </a:p>
          <a:p>
            <a:r>
              <a:rPr lang="en-US" dirty="0"/>
              <a:t>Sophisticated embedding techniques…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F74F5-0345-4758-9381-9FC369FFAD0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863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96638F0863340B61D338B5AE389F2" ma:contentTypeVersion="7" ma:contentTypeDescription="Create a new document." ma:contentTypeScope="" ma:versionID="1eef9ffa67808655cd283bb866c07a38">
  <xsd:schema xmlns:xsd="http://www.w3.org/2001/XMLSchema" xmlns:xs="http://www.w3.org/2001/XMLSchema" xmlns:p="http://schemas.microsoft.com/office/2006/metadata/properties" xmlns:ns2="7a35ed96-b574-4839-97a2-162e2fcc5aee" xmlns:ns3="2f2bec19-3189-4c28-8b9a-b6c1577b3968" targetNamespace="http://schemas.microsoft.com/office/2006/metadata/properties" ma:root="true" ma:fieldsID="7689d0edf9adc841d4e630794d443397" ns2:_="" ns3:_="">
    <xsd:import namespace="7a35ed96-b574-4839-97a2-162e2fcc5aee"/>
    <xsd:import namespace="2f2bec19-3189-4c28-8b9a-b6c1577b39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5ed96-b574-4839-97a2-162e2fcc5a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bec19-3189-4c28-8b9a-b6c1577b39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A5E150-7CAB-493A-88B9-86B0C98685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35ed96-b574-4839-97a2-162e2fcc5aee"/>
    <ds:schemaRef ds:uri="2f2bec19-3189-4c28-8b9a-b6c1577b39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2D1AC0-D8BD-4A4C-99DA-F27BDD9A3D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1DAF7-AB78-4488-B983-705C8972B4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</TotalTime>
  <Words>519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Feature Engineering and Selection… Chapter 5: Encoding Categorical Variables, pt 2</vt:lpstr>
      <vt:lpstr>Agenda</vt:lpstr>
      <vt:lpstr>5.6 Creating Features from Text Data</vt:lpstr>
      <vt:lpstr>5.6 Creating Features from Text Data</vt:lpstr>
      <vt:lpstr>Performance with features included</vt:lpstr>
      <vt:lpstr>5.6 Creating Features from Text Data</vt:lpstr>
      <vt:lpstr>5.6 Creating Features from Text Data</vt:lpstr>
      <vt:lpstr>Other…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and Selection… Chapter 5: Encoding Categorical Variables, pt 2</dc:title>
  <dc:creator>Shalloway, Bryan</dc:creator>
  <cp:lastModifiedBy>Shalloway, Bryan</cp:lastModifiedBy>
  <cp:revision>8</cp:revision>
  <dcterms:created xsi:type="dcterms:W3CDTF">2019-10-01T14:09:15Z</dcterms:created>
  <dcterms:modified xsi:type="dcterms:W3CDTF">2020-09-29T15:37:08Z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0x010100AFF96638F0863340B61D338B5AE389F2</vt:lpwstr>
  </property>
</Properties>
</file>