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sldIdLst>
    <p:sldId id="256" r:id="rId5"/>
    <p:sldId id="259" r:id="rId6"/>
    <p:sldId id="257" r:id="rId7"/>
    <p:sldId id="260" r:id="rId8"/>
    <p:sldId id="261" r:id="rId9"/>
    <p:sldId id="262" r:id="rId10"/>
    <p:sldId id="263" r:id="rId11"/>
    <p:sldId id="266" r:id="rId12"/>
    <p:sldId id="264" r:id="rId13"/>
    <p:sldId id="265" r:id="rId14"/>
    <p:sldId id="267" r:id="rId15"/>
    <p:sldId id="268" r:id="rId16"/>
    <p:sldId id="269" r:id="rId17"/>
    <p:sldId id="270" r:id="rId18"/>
    <p:sldId id="271" r:id="rId19"/>
    <p:sldId id="273" r:id="rId20"/>
    <p:sldId id="274" r:id="rId21"/>
    <p:sldId id="275" r:id="rId22"/>
  </p:sldIdLst>
  <p:sldSz cx="12192000" cy="6858000"/>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BB57-A942-4DB2-8DDE-5897E70F50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396AE-F590-4DEE-9333-1E068DADA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3B753A-EC93-4E4C-8BD1-51749D78C57D}"/>
              </a:ext>
            </a:extLst>
          </p:cNvPr>
          <p:cNvSpPr>
            <a:spLocks noGrp="1"/>
          </p:cNvSpPr>
          <p:nvPr>
            <p:ph type="dt" sz="half" idx="10"/>
          </p:nvPr>
        </p:nvSpPr>
        <p:spPr/>
        <p:txBody>
          <a:bodyPr/>
          <a:lstStyle/>
          <a:p>
            <a:fld id="{6ABCA81B-8443-41C7-8F9E-D0AA7B309506}" type="datetimeFigureOut">
              <a:rPr lang="en-US" smtClean="0"/>
              <a:t>9/29/2020</a:t>
            </a:fld>
            <a:endParaRPr lang="en-US"/>
          </a:p>
        </p:txBody>
      </p:sp>
      <p:sp>
        <p:nvSpPr>
          <p:cNvPr id="5" name="Footer Placeholder 4">
            <a:extLst>
              <a:ext uri="{FF2B5EF4-FFF2-40B4-BE49-F238E27FC236}">
                <a16:creationId xmlns:a16="http://schemas.microsoft.com/office/drawing/2014/main" id="{924034AF-E22A-4A5E-BA0E-48317B612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21EE3-C4F9-4C97-A8A9-97B0E9AD0B3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6952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B329-06BF-4332-8A51-134589ABF9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77DCE-837D-42DD-8DCB-52A31CD3E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2763E-991B-4BD5-A632-7B7D7B5EAF4F}"/>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75F0CC35-4CFF-4826-8631-D6B963F4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09552-BF9D-4321-8075-9AD53787614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46505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07D28-E379-4F17-A397-8A4A17D80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592E2-9FE6-4934-91A5-70176C477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0BFB1-DDA2-4FF8-9865-C77DA4C51179}"/>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E53AC879-E7D6-42C2-A71B-5808D90C4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22A64-CE10-40F8-A534-7476659A3236}"/>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82250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Vertical">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572390" y="2586361"/>
            <a:ext cx="9045772" cy="1470025"/>
          </a:xfrm>
        </p:spPr>
        <p:txBody>
          <a:bodyPr wrap="square" lIns="91521" tIns="45761" rIns="91440" bIns="45761">
            <a:noAutofit/>
          </a:bodyPr>
          <a:lstStyle>
            <a:lvl1pPr algn="l">
              <a:lnSpc>
                <a:spcPct val="95000"/>
              </a:lnSpc>
              <a:defRPr sz="4400" b="0">
                <a:solidFill>
                  <a:schemeClr val="tx1"/>
                </a:solidFill>
              </a:defRPr>
            </a:lvl1pPr>
          </a:lstStyle>
          <a:p>
            <a:r>
              <a:rPr lang="en-US"/>
              <a:t>Click to edit Master title style</a:t>
            </a:r>
            <a:endParaRPr lang="en-US" dirty="0"/>
          </a:p>
        </p:txBody>
      </p:sp>
      <p:sp>
        <p:nvSpPr>
          <p:cNvPr id="25" name="Text Placeholder 24"/>
          <p:cNvSpPr>
            <a:spLocks noGrp="1"/>
          </p:cNvSpPr>
          <p:nvPr>
            <p:ph type="body" sz="quarter" idx="10"/>
          </p:nvPr>
        </p:nvSpPr>
        <p:spPr bwMode="gray">
          <a:xfrm>
            <a:off x="1572390" y="4083426"/>
            <a:ext cx="9045772" cy="2009781"/>
          </a:xfrm>
        </p:spPr>
        <p:txBody>
          <a:bodyPr wrap="square" lIns="91521" tIns="45761" rIns="91440" bIns="45761">
            <a:noAutofit/>
          </a:bodyPr>
          <a:lstStyle>
            <a:lvl1pPr marL="0" indent="0">
              <a:lnSpc>
                <a:spcPct val="85000"/>
              </a:lnSpc>
              <a:spcAft>
                <a:spcPts val="1601"/>
              </a:spcAft>
              <a:buFont typeface="Arial" panose="020B0604020202020204" pitchFamily="34" charset="0"/>
              <a:buChar char="​"/>
              <a:defRPr sz="2600" b="0">
                <a:solidFill>
                  <a:schemeClr val="bg1"/>
                </a:solidFill>
              </a:defRPr>
            </a:lvl1pPr>
            <a:lvl2pPr marL="0" indent="0">
              <a:lnSpc>
                <a:spcPct val="85000"/>
              </a:lnSpc>
              <a:spcBef>
                <a:spcPts val="4400"/>
              </a:spcBef>
              <a:buFont typeface="Arial" panose="020B0604020202020204" pitchFamily="34" charset="0"/>
              <a:buChar char="​"/>
              <a:defRPr sz="1800" b="0">
                <a:solidFill>
                  <a:schemeClr val="bg1"/>
                </a:solidFill>
              </a:defRPr>
            </a:lvl2pPr>
            <a:lvl3pPr marL="0" indent="0">
              <a:lnSpc>
                <a:spcPct val="85000"/>
              </a:lnSpc>
              <a:buFont typeface="Arial" panose="020B0604020202020204" pitchFamily="34" charset="0"/>
              <a:buChar char="​"/>
              <a:defRPr sz="1800" b="0">
                <a:solidFill>
                  <a:schemeClr val="bg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8"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endParaRPr lang="en-US"/>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1598407054"/>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a:t>Click to edit Master title style</a:t>
            </a:r>
            <a:endParaRPr lang="en-US" dirty="0"/>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12960972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1" y="1733423"/>
            <a:ext cx="5716489"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63031" y="240330"/>
            <a:ext cx="11661637" cy="904795"/>
          </a:xfrm>
        </p:spPr>
        <p:txBody>
          <a:bodyPr wrap="square" lIns="91521">
            <a:noAutofit/>
          </a:bodyPr>
          <a:lstStyle/>
          <a:p>
            <a:r>
              <a:rPr lang="en-US"/>
              <a:t>Click to edit Master title style</a:t>
            </a:r>
            <a:endParaRPr lang="en-US" dirty="0"/>
          </a:p>
        </p:txBody>
      </p:sp>
      <p:sp>
        <p:nvSpPr>
          <p:cNvPr id="83" name="Content Placeholder 3"/>
          <p:cNvSpPr>
            <a:spLocks noGrp="1"/>
          </p:cNvSpPr>
          <p:nvPr>
            <p:ph sz="quarter" idx="14"/>
          </p:nvPr>
        </p:nvSpPr>
        <p:spPr>
          <a:xfrm>
            <a:off x="6208180" y="1733423"/>
            <a:ext cx="5716489"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2"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4175537455"/>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215B-4ACC-4DD9-8733-F657C9A69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B1B60-9CFD-4EDA-8D82-7AAA00030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152CF-B399-49D1-82B3-F0E3733F19FF}"/>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0A8ACB79-2B14-41D3-BEA6-115A13716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F0654-D2E8-4130-9FA1-51BB4CF1239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20214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92B0-3E4D-43CC-80BC-8C71F5AFE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07A04F-A6AF-4E1D-BDC6-64052F933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B9E1A-91A9-47A8-ACB5-799E0476887E}"/>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AC1646A7-B688-4097-A7CC-B1E8F114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69068-7744-442B-9E6D-A24D106811EE}"/>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8887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3ED5-ADFB-4B9C-856F-55E2A3C5C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FF379-EEB0-4C14-9EB3-29DCDC51A2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DCEAA-785D-4036-B3A7-2AED4F675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D81F91-4BDA-432A-9F50-882DC5FBEB11}"/>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6" name="Footer Placeholder 5">
            <a:extLst>
              <a:ext uri="{FF2B5EF4-FFF2-40B4-BE49-F238E27FC236}">
                <a16:creationId xmlns:a16="http://schemas.microsoft.com/office/drawing/2014/main" id="{1F70F164-F7BA-44A1-BE02-40DE24B77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141ED-492E-4A10-93CD-B4F34A2AA75A}"/>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68885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5576-A379-4EF9-98E5-ED9F3F56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2BFDF9-46A5-4D4D-A6B2-FBBA335C2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0FF04-4FDE-4E5F-A518-C8E3D5893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B1298-85B2-4300-A5DC-DBEC9846B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F45972-E9CB-469B-B10A-9B475EED0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4D992-27CA-43FE-B55C-8C5E13D51FF6}"/>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8" name="Footer Placeholder 7">
            <a:extLst>
              <a:ext uri="{FF2B5EF4-FFF2-40B4-BE49-F238E27FC236}">
                <a16:creationId xmlns:a16="http://schemas.microsoft.com/office/drawing/2014/main" id="{4C0018D0-DF98-4E3C-B3FF-F44F06546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AB939-CAF7-4CAE-80A1-FD32B27ABB0A}"/>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56093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BB8B-6745-4BA8-B1DC-34C1C0BA3B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4EC66-9933-4BAF-AD7F-3A96A5975824}"/>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4" name="Footer Placeholder 3">
            <a:extLst>
              <a:ext uri="{FF2B5EF4-FFF2-40B4-BE49-F238E27FC236}">
                <a16:creationId xmlns:a16="http://schemas.microsoft.com/office/drawing/2014/main" id="{96E49346-6903-43A9-A958-0F1881D1D2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601B4-922D-48CB-84F7-9EF1E36CCC7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81809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AEFC4-AF7C-41AC-9661-B6C317908E91}"/>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3" name="Footer Placeholder 2">
            <a:extLst>
              <a:ext uri="{FF2B5EF4-FFF2-40B4-BE49-F238E27FC236}">
                <a16:creationId xmlns:a16="http://schemas.microsoft.com/office/drawing/2014/main" id="{D4600B01-8A65-4C04-BC3B-0A316F5273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810C77-B828-404A-902D-E294869629C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93028083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2D7B-12E4-4F18-887D-7CAB45243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AAECF6-0B96-4D87-B5CB-E5555D01F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55482-C486-444D-9C8D-1F7213785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67FA8-9A44-4E6C-AECC-F3BBED60D23A}"/>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6" name="Footer Placeholder 5">
            <a:extLst>
              <a:ext uri="{FF2B5EF4-FFF2-40B4-BE49-F238E27FC236}">
                <a16:creationId xmlns:a16="http://schemas.microsoft.com/office/drawing/2014/main" id="{AC84F338-5EE4-4E8B-909B-47C8EB6C5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A4555-81B3-4F87-A2C3-66C8F4992D31}"/>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42163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675-4906-460C-88D6-8086E3288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550C3-4F53-4DD2-810D-13AE5F712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4C7D8-9728-4058-BA15-D22021CA7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9450E-19FE-4B1A-B3C3-96C9AAED3789}"/>
              </a:ext>
            </a:extLst>
          </p:cNvPr>
          <p:cNvSpPr>
            <a:spLocks noGrp="1"/>
          </p:cNvSpPr>
          <p:nvPr>
            <p:ph type="dt" sz="half" idx="10"/>
          </p:nvPr>
        </p:nvSpPr>
        <p:spPr/>
        <p:txBody>
          <a:bodyPr/>
          <a:lstStyle/>
          <a:p>
            <a:fld id="{D37CCA4E-B1D8-4CEA-A1E8-D4A5CCC9B8B3}" type="datetimeFigureOut">
              <a:rPr lang="en-US" smtClean="0"/>
              <a:t>9/29/2020</a:t>
            </a:fld>
            <a:endParaRPr lang="en-US"/>
          </a:p>
        </p:txBody>
      </p:sp>
      <p:sp>
        <p:nvSpPr>
          <p:cNvPr id="6" name="Footer Placeholder 5">
            <a:extLst>
              <a:ext uri="{FF2B5EF4-FFF2-40B4-BE49-F238E27FC236}">
                <a16:creationId xmlns:a16="http://schemas.microsoft.com/office/drawing/2014/main" id="{B9EA73D2-5FB1-417D-9B60-2E377612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11D2E-7FAD-409B-B19D-50027DCACD78}"/>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478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4A7C4-6751-42A8-A422-1AA5C3E0E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2474B-B86B-411D-BFA3-41D968A7D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1BAF0-ACDC-415F-9A10-ABE4B9893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CCA4E-B1D8-4CEA-A1E8-D4A5CCC9B8B3}" type="datetimeFigureOut">
              <a:rPr lang="en-US" smtClean="0"/>
              <a:t>9/29/2020</a:t>
            </a:fld>
            <a:endParaRPr lang="en-US"/>
          </a:p>
        </p:txBody>
      </p:sp>
      <p:sp>
        <p:nvSpPr>
          <p:cNvPr id="5" name="Footer Placeholder 4">
            <a:extLst>
              <a:ext uri="{FF2B5EF4-FFF2-40B4-BE49-F238E27FC236}">
                <a16:creationId xmlns:a16="http://schemas.microsoft.com/office/drawing/2014/main" id="{0BE185FA-E7E5-4782-8F9A-3251D88D6C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E3075F-90D6-4509-83C3-784C05B21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18587735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s://community.rstudio.com/t/two-stage-modeling-example-in-feature-engineering-kuhn-johnson/42889"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www.feat.engineering/references.html#ref-basu2018iterative"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6153-3421-4FED-AE76-AE8A7613661A}"/>
              </a:ext>
            </a:extLst>
          </p:cNvPr>
          <p:cNvSpPr>
            <a:spLocks noGrp="1"/>
          </p:cNvSpPr>
          <p:nvPr>
            <p:ph type="ctrTitle"/>
          </p:nvPr>
        </p:nvSpPr>
        <p:spPr>
          <a:xfrm>
            <a:off x="1572390" y="3293339"/>
            <a:ext cx="9045772" cy="1470025"/>
          </a:xfrm>
        </p:spPr>
        <p:txBody>
          <a:bodyPr/>
          <a:lstStyle/>
          <a:p>
            <a:r>
              <a:rPr lang="en-US" b="1" dirty="0"/>
              <a:t>Feature Engineering and Selection…</a:t>
            </a:r>
            <a:br>
              <a:rPr lang="en-US" b="1" dirty="0"/>
            </a:br>
            <a:r>
              <a:rPr lang="en-US" b="1" dirty="0"/>
              <a:t>Chapter 7: Detecting Interaction Effects</a:t>
            </a:r>
            <a:endParaRPr lang="en-US" dirty="0"/>
          </a:p>
        </p:txBody>
      </p:sp>
      <p:sp>
        <p:nvSpPr>
          <p:cNvPr id="3" name="Text Placeholder 2">
            <a:extLst>
              <a:ext uri="{FF2B5EF4-FFF2-40B4-BE49-F238E27FC236}">
                <a16:creationId xmlns:a16="http://schemas.microsoft.com/office/drawing/2014/main" id="{BDED8777-95E3-4E1B-9A08-A4F2A1179B03}"/>
              </a:ext>
            </a:extLst>
          </p:cNvPr>
          <p:cNvSpPr>
            <a:spLocks noGrp="1"/>
          </p:cNvSpPr>
          <p:nvPr>
            <p:ph type="body" sz="quarter" idx="10"/>
          </p:nvPr>
        </p:nvSpPr>
        <p:spPr>
          <a:xfrm>
            <a:off x="1572390" y="4763364"/>
            <a:ext cx="9045772" cy="2009781"/>
          </a:xfrm>
        </p:spPr>
        <p:txBody>
          <a:bodyPr/>
          <a:lstStyle/>
          <a:p>
            <a:r>
              <a:rPr lang="en-US" dirty="0"/>
              <a:t>Bryan Shalloway</a:t>
            </a:r>
          </a:p>
          <a:p>
            <a:r>
              <a:rPr lang="en-US" dirty="0"/>
              <a:t>2019-10-22</a:t>
            </a:r>
          </a:p>
        </p:txBody>
      </p:sp>
    </p:spTree>
    <p:extLst>
      <p:ext uri="{BB962C8B-B14F-4D97-AF65-F5344CB8AC3E}">
        <p14:creationId xmlns:p14="http://schemas.microsoft.com/office/powerpoint/2010/main" val="144683702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FD71-CCF1-4F30-91B4-E56BEC534F25}"/>
              </a:ext>
            </a:extLst>
          </p:cNvPr>
          <p:cNvSpPr>
            <a:spLocks noGrp="1"/>
          </p:cNvSpPr>
          <p:nvPr>
            <p:ph type="title"/>
          </p:nvPr>
        </p:nvSpPr>
        <p:spPr/>
        <p:txBody>
          <a:bodyPr/>
          <a:lstStyle/>
          <a:p>
            <a:r>
              <a:rPr lang="en-US" dirty="0"/>
              <a:t>Some principles / heuristics in search</a:t>
            </a:r>
          </a:p>
        </p:txBody>
      </p:sp>
      <p:sp>
        <p:nvSpPr>
          <p:cNvPr id="3" name="Content Placeholder 2">
            <a:extLst>
              <a:ext uri="{FF2B5EF4-FFF2-40B4-BE49-F238E27FC236}">
                <a16:creationId xmlns:a16="http://schemas.microsoft.com/office/drawing/2014/main" id="{349CCCC9-DC52-4349-8DC0-98B73B1B1AA7}"/>
              </a:ext>
            </a:extLst>
          </p:cNvPr>
          <p:cNvSpPr>
            <a:spLocks noGrp="1"/>
          </p:cNvSpPr>
          <p:nvPr>
            <p:ph sz="quarter" idx="14"/>
          </p:nvPr>
        </p:nvSpPr>
        <p:spPr/>
        <p:txBody>
          <a:bodyPr/>
          <a:lstStyle/>
          <a:p>
            <a:endParaRPr lang="en-US" dirty="0"/>
          </a:p>
          <a:p>
            <a:endParaRPr lang="en-US" dirty="0"/>
          </a:p>
          <a:p>
            <a:endParaRPr lang="en-US" dirty="0"/>
          </a:p>
          <a:p>
            <a:endParaRPr lang="en-US" dirty="0"/>
          </a:p>
          <a:p>
            <a:endParaRPr lang="en-US" dirty="0"/>
          </a:p>
          <a:p>
            <a:r>
              <a:rPr lang="en-US" dirty="0"/>
              <a:t>Example of “weak” hereditary principle</a:t>
            </a:r>
          </a:p>
          <a:p>
            <a:pPr marL="0" indent="0">
              <a:buNone/>
            </a:pPr>
            <a:endParaRPr lang="en-US" dirty="0"/>
          </a:p>
        </p:txBody>
      </p:sp>
      <p:sp>
        <p:nvSpPr>
          <p:cNvPr id="4" name="Text Placeholder 3">
            <a:extLst>
              <a:ext uri="{FF2B5EF4-FFF2-40B4-BE49-F238E27FC236}">
                <a16:creationId xmlns:a16="http://schemas.microsoft.com/office/drawing/2014/main" id="{BFF07658-D1E2-4F76-B49B-C144C59FA940}"/>
              </a:ext>
            </a:extLst>
          </p:cNvPr>
          <p:cNvSpPr>
            <a:spLocks noGrp="1"/>
          </p:cNvSpPr>
          <p:nvPr>
            <p:ph type="body" idx="10"/>
          </p:nvPr>
        </p:nvSpPr>
        <p:spPr/>
        <p:txBody>
          <a:bodyPr/>
          <a:lstStyle/>
          <a:p>
            <a:endParaRPr lang="en-US"/>
          </a:p>
        </p:txBody>
      </p:sp>
      <p:pic>
        <p:nvPicPr>
          <p:cNvPr id="5" name="Picture 4">
            <a:extLst>
              <a:ext uri="{FF2B5EF4-FFF2-40B4-BE49-F238E27FC236}">
                <a16:creationId xmlns:a16="http://schemas.microsoft.com/office/drawing/2014/main" id="{C042FDCE-1873-4DA8-B467-82DE176C679A}"/>
              </a:ext>
            </a:extLst>
          </p:cNvPr>
          <p:cNvPicPr>
            <a:picLocks noChangeAspect="1"/>
          </p:cNvPicPr>
          <p:nvPr/>
        </p:nvPicPr>
        <p:blipFill>
          <a:blip r:embed="rId2"/>
          <a:stretch>
            <a:fillRect/>
          </a:stretch>
        </p:blipFill>
        <p:spPr>
          <a:xfrm>
            <a:off x="1670438" y="4820599"/>
            <a:ext cx="6474339" cy="1861963"/>
          </a:xfrm>
          <a:prstGeom prst="rect">
            <a:avLst/>
          </a:prstGeom>
        </p:spPr>
      </p:pic>
      <p:pic>
        <p:nvPicPr>
          <p:cNvPr id="6" name="Picture 5">
            <a:extLst>
              <a:ext uri="{FF2B5EF4-FFF2-40B4-BE49-F238E27FC236}">
                <a16:creationId xmlns:a16="http://schemas.microsoft.com/office/drawing/2014/main" id="{F7EE0677-BDFD-421E-A0CF-29A6CDC3BD16}"/>
              </a:ext>
            </a:extLst>
          </p:cNvPr>
          <p:cNvPicPr>
            <a:picLocks noChangeAspect="1"/>
          </p:cNvPicPr>
          <p:nvPr/>
        </p:nvPicPr>
        <p:blipFill>
          <a:blip r:embed="rId3"/>
          <a:stretch>
            <a:fillRect/>
          </a:stretch>
        </p:blipFill>
        <p:spPr>
          <a:xfrm>
            <a:off x="758805" y="1702426"/>
            <a:ext cx="5888180" cy="2231133"/>
          </a:xfrm>
          <a:prstGeom prst="rect">
            <a:avLst/>
          </a:prstGeom>
        </p:spPr>
      </p:pic>
    </p:spTree>
    <p:extLst>
      <p:ext uri="{BB962C8B-B14F-4D97-AF65-F5344CB8AC3E}">
        <p14:creationId xmlns:p14="http://schemas.microsoft.com/office/powerpoint/2010/main" val="10149631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9C7105D-810C-4CA5-9140-EAEEBA04DCC5}"/>
              </a:ext>
            </a:extLst>
          </p:cNvPr>
          <p:cNvSpPr>
            <a:spLocks noGrp="1"/>
          </p:cNvSpPr>
          <p:nvPr>
            <p:ph sz="quarter" idx="15"/>
          </p:nvPr>
        </p:nvSpPr>
        <p:spPr>
          <a:xfrm>
            <a:off x="263031" y="1733423"/>
            <a:ext cx="5716489" cy="5124577"/>
          </a:xfrm>
        </p:spPr>
        <p:txBody>
          <a:bodyPr/>
          <a:lstStyle/>
          <a:p>
            <a:endParaRPr lang="en-US" dirty="0"/>
          </a:p>
          <a:p>
            <a:endParaRPr lang="en-US" dirty="0"/>
          </a:p>
          <a:p>
            <a:endParaRPr lang="en-US" dirty="0"/>
          </a:p>
          <a:p>
            <a:pPr marL="0" indent="0">
              <a:buNone/>
            </a:pPr>
            <a:endParaRPr lang="en-US" dirty="0"/>
          </a:p>
          <a:p>
            <a:endParaRPr lang="en-US" dirty="0"/>
          </a:p>
          <a:p>
            <a:r>
              <a:rPr lang="en-US" dirty="0"/>
              <a:t>False discovery rate is also major concern.</a:t>
            </a:r>
          </a:p>
          <a:p>
            <a:r>
              <a:rPr lang="en-US" dirty="0"/>
              <a:t>P-value; False Discovery Rate adjustment; Bonferroni adjustment</a:t>
            </a:r>
          </a:p>
          <a:p>
            <a:r>
              <a:rPr lang="en-US" dirty="0"/>
              <a:t>Ideally, use resampling techniques</a:t>
            </a:r>
          </a:p>
        </p:txBody>
      </p:sp>
      <p:sp>
        <p:nvSpPr>
          <p:cNvPr id="2" name="Title 1">
            <a:extLst>
              <a:ext uri="{FF2B5EF4-FFF2-40B4-BE49-F238E27FC236}">
                <a16:creationId xmlns:a16="http://schemas.microsoft.com/office/drawing/2014/main" id="{414B9593-CDA6-424D-B046-5D98928C91BF}"/>
              </a:ext>
            </a:extLst>
          </p:cNvPr>
          <p:cNvSpPr>
            <a:spLocks noGrp="1"/>
          </p:cNvSpPr>
          <p:nvPr>
            <p:ph type="title"/>
          </p:nvPr>
        </p:nvSpPr>
        <p:spPr/>
        <p:txBody>
          <a:bodyPr/>
          <a:lstStyle/>
          <a:p>
            <a:r>
              <a:rPr lang="en-US" dirty="0"/>
              <a:t>Brute force approach</a:t>
            </a:r>
          </a:p>
        </p:txBody>
      </p:sp>
      <p:pic>
        <p:nvPicPr>
          <p:cNvPr id="8" name="Content Placeholder 7">
            <a:extLst>
              <a:ext uri="{FF2B5EF4-FFF2-40B4-BE49-F238E27FC236}">
                <a16:creationId xmlns:a16="http://schemas.microsoft.com/office/drawing/2014/main" id="{528BE10E-3B29-49BA-A8FA-2CCADFC1C241}"/>
              </a:ext>
            </a:extLst>
          </p:cNvPr>
          <p:cNvPicPr>
            <a:picLocks noGrp="1" noChangeAspect="1"/>
          </p:cNvPicPr>
          <p:nvPr>
            <p:ph sz="quarter" idx="14"/>
          </p:nvPr>
        </p:nvPicPr>
        <p:blipFill>
          <a:blip r:embed="rId2"/>
          <a:stretch>
            <a:fillRect/>
          </a:stretch>
        </p:blipFill>
        <p:spPr>
          <a:xfrm>
            <a:off x="6208713" y="2165204"/>
            <a:ext cx="5716587" cy="3616616"/>
          </a:xfrm>
          <a:prstGeom prst="rect">
            <a:avLst/>
          </a:prstGeom>
        </p:spPr>
      </p:pic>
      <p:sp>
        <p:nvSpPr>
          <p:cNvPr id="5" name="Text Placeholder 4">
            <a:extLst>
              <a:ext uri="{FF2B5EF4-FFF2-40B4-BE49-F238E27FC236}">
                <a16:creationId xmlns:a16="http://schemas.microsoft.com/office/drawing/2014/main" id="{C2935B62-D973-4824-9355-F2F6C330A3D4}"/>
              </a:ext>
            </a:extLst>
          </p:cNvPr>
          <p:cNvSpPr>
            <a:spLocks noGrp="1"/>
          </p:cNvSpPr>
          <p:nvPr>
            <p:ph type="body" idx="10"/>
          </p:nvPr>
        </p:nvSpPr>
        <p:spPr/>
        <p:txBody>
          <a:bodyPr/>
          <a:lstStyle/>
          <a:p>
            <a:r>
              <a:rPr lang="en-US" dirty="0"/>
              <a:t>Simple screening</a:t>
            </a:r>
          </a:p>
        </p:txBody>
      </p:sp>
      <p:pic>
        <p:nvPicPr>
          <p:cNvPr id="9" name="Picture 8">
            <a:extLst>
              <a:ext uri="{FF2B5EF4-FFF2-40B4-BE49-F238E27FC236}">
                <a16:creationId xmlns:a16="http://schemas.microsoft.com/office/drawing/2014/main" id="{C80293EC-3D0B-4CC8-B37E-2D7DB26CDF42}"/>
              </a:ext>
            </a:extLst>
          </p:cNvPr>
          <p:cNvPicPr>
            <a:picLocks noChangeAspect="1"/>
          </p:cNvPicPr>
          <p:nvPr/>
        </p:nvPicPr>
        <p:blipFill>
          <a:blip r:embed="rId3"/>
          <a:stretch>
            <a:fillRect/>
          </a:stretch>
        </p:blipFill>
        <p:spPr>
          <a:xfrm>
            <a:off x="314331" y="1749983"/>
            <a:ext cx="5613888" cy="2303134"/>
          </a:xfrm>
          <a:prstGeom prst="rect">
            <a:avLst/>
          </a:prstGeom>
        </p:spPr>
      </p:pic>
    </p:spTree>
    <p:extLst>
      <p:ext uri="{BB962C8B-B14F-4D97-AF65-F5344CB8AC3E}">
        <p14:creationId xmlns:p14="http://schemas.microsoft.com/office/powerpoint/2010/main" val="31182957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fade">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BB6C-D9B6-4DDD-A473-419D941938DD}"/>
              </a:ext>
            </a:extLst>
          </p:cNvPr>
          <p:cNvSpPr>
            <a:spLocks noGrp="1"/>
          </p:cNvSpPr>
          <p:nvPr>
            <p:ph type="title"/>
          </p:nvPr>
        </p:nvSpPr>
        <p:spPr/>
        <p:txBody>
          <a:bodyPr/>
          <a:lstStyle/>
          <a:p>
            <a:r>
              <a:rPr lang="en-US" dirty="0"/>
              <a:t>Penalized Regression</a:t>
            </a:r>
          </a:p>
        </p:txBody>
      </p:sp>
      <p:sp>
        <p:nvSpPr>
          <p:cNvPr id="3" name="Content Placeholder 2">
            <a:extLst>
              <a:ext uri="{FF2B5EF4-FFF2-40B4-BE49-F238E27FC236}">
                <a16:creationId xmlns:a16="http://schemas.microsoft.com/office/drawing/2014/main" id="{5E11DCA7-FD21-46B9-B635-B7553EE4903F}"/>
              </a:ext>
            </a:extLst>
          </p:cNvPr>
          <p:cNvSpPr>
            <a:spLocks noGrp="1"/>
          </p:cNvSpPr>
          <p:nvPr>
            <p:ph sz="quarter" idx="14"/>
          </p:nvPr>
        </p:nvSpPr>
        <p:spPr/>
        <p:txBody>
          <a:bodyPr/>
          <a:lstStyle/>
          <a:p>
            <a:pPr marL="0" indent="0">
              <a:buNone/>
            </a:pPr>
            <a:r>
              <a:rPr lang="en-US" dirty="0"/>
              <a:t>Regular linear regression: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Penalized regression:</a:t>
            </a:r>
          </a:p>
          <a:p>
            <a:pPr marL="0" indent="0">
              <a:buNone/>
            </a:pPr>
            <a:endParaRPr lang="en-US" dirty="0"/>
          </a:p>
        </p:txBody>
      </p:sp>
      <p:sp>
        <p:nvSpPr>
          <p:cNvPr id="4" name="Text Placeholder 3">
            <a:extLst>
              <a:ext uri="{FF2B5EF4-FFF2-40B4-BE49-F238E27FC236}">
                <a16:creationId xmlns:a16="http://schemas.microsoft.com/office/drawing/2014/main" id="{D6D8CA13-9A43-4093-B035-216D391ECB27}"/>
              </a:ext>
            </a:extLst>
          </p:cNvPr>
          <p:cNvSpPr>
            <a:spLocks noGrp="1"/>
          </p:cNvSpPr>
          <p:nvPr>
            <p:ph type="body" idx="10"/>
          </p:nvPr>
        </p:nvSpPr>
        <p:spPr/>
        <p:txBody>
          <a:bodyPr/>
          <a:lstStyle/>
          <a:p>
            <a:endParaRPr lang="en-US"/>
          </a:p>
        </p:txBody>
      </p:sp>
      <p:pic>
        <p:nvPicPr>
          <p:cNvPr id="6" name="Picture 5">
            <a:extLst>
              <a:ext uri="{FF2B5EF4-FFF2-40B4-BE49-F238E27FC236}">
                <a16:creationId xmlns:a16="http://schemas.microsoft.com/office/drawing/2014/main" id="{33217B72-95E9-4BDF-BD82-C47B8EFAC2CD}"/>
              </a:ext>
            </a:extLst>
          </p:cNvPr>
          <p:cNvPicPr>
            <a:picLocks noChangeAspect="1"/>
          </p:cNvPicPr>
          <p:nvPr/>
        </p:nvPicPr>
        <p:blipFill>
          <a:blip r:embed="rId2"/>
          <a:stretch>
            <a:fillRect/>
          </a:stretch>
        </p:blipFill>
        <p:spPr>
          <a:xfrm>
            <a:off x="474099" y="2259989"/>
            <a:ext cx="5619750" cy="2009775"/>
          </a:xfrm>
          <a:prstGeom prst="rect">
            <a:avLst/>
          </a:prstGeom>
        </p:spPr>
      </p:pic>
      <p:pic>
        <p:nvPicPr>
          <p:cNvPr id="7" name="Picture 6">
            <a:extLst>
              <a:ext uri="{FF2B5EF4-FFF2-40B4-BE49-F238E27FC236}">
                <a16:creationId xmlns:a16="http://schemas.microsoft.com/office/drawing/2014/main" id="{948856BC-4EB6-4309-B751-29A0DB8233A0}"/>
              </a:ext>
            </a:extLst>
          </p:cNvPr>
          <p:cNvPicPr>
            <a:picLocks noChangeAspect="1"/>
          </p:cNvPicPr>
          <p:nvPr/>
        </p:nvPicPr>
        <p:blipFill>
          <a:blip r:embed="rId3"/>
          <a:stretch>
            <a:fillRect/>
          </a:stretch>
        </p:blipFill>
        <p:spPr>
          <a:xfrm>
            <a:off x="0" y="4806847"/>
            <a:ext cx="3990975" cy="895350"/>
          </a:xfrm>
          <a:prstGeom prst="rect">
            <a:avLst/>
          </a:prstGeom>
        </p:spPr>
      </p:pic>
      <p:pic>
        <p:nvPicPr>
          <p:cNvPr id="8" name="Picture 7">
            <a:extLst>
              <a:ext uri="{FF2B5EF4-FFF2-40B4-BE49-F238E27FC236}">
                <a16:creationId xmlns:a16="http://schemas.microsoft.com/office/drawing/2014/main" id="{20B78479-97F2-41FC-A3DD-84CCC9E09D30}"/>
              </a:ext>
            </a:extLst>
          </p:cNvPr>
          <p:cNvPicPr>
            <a:picLocks noChangeAspect="1"/>
          </p:cNvPicPr>
          <p:nvPr/>
        </p:nvPicPr>
        <p:blipFill>
          <a:blip r:embed="rId4"/>
          <a:stretch>
            <a:fillRect/>
          </a:stretch>
        </p:blipFill>
        <p:spPr>
          <a:xfrm>
            <a:off x="5412106" y="4721382"/>
            <a:ext cx="3867150" cy="895350"/>
          </a:xfrm>
          <a:prstGeom prst="rect">
            <a:avLst/>
          </a:prstGeom>
        </p:spPr>
      </p:pic>
      <p:pic>
        <p:nvPicPr>
          <p:cNvPr id="9" name="Picture 8">
            <a:extLst>
              <a:ext uri="{FF2B5EF4-FFF2-40B4-BE49-F238E27FC236}">
                <a16:creationId xmlns:a16="http://schemas.microsoft.com/office/drawing/2014/main" id="{D13B6A9D-BD07-4C4E-82FF-F33EC6ACFB66}"/>
              </a:ext>
            </a:extLst>
          </p:cNvPr>
          <p:cNvPicPr>
            <a:picLocks noChangeAspect="1"/>
          </p:cNvPicPr>
          <p:nvPr/>
        </p:nvPicPr>
        <p:blipFill>
          <a:blip r:embed="rId5"/>
          <a:stretch>
            <a:fillRect/>
          </a:stretch>
        </p:blipFill>
        <p:spPr>
          <a:xfrm>
            <a:off x="4602481" y="5788281"/>
            <a:ext cx="5486400" cy="923925"/>
          </a:xfrm>
          <a:prstGeom prst="rect">
            <a:avLst/>
          </a:prstGeom>
        </p:spPr>
      </p:pic>
    </p:spTree>
    <p:extLst>
      <p:ext uri="{BB962C8B-B14F-4D97-AF65-F5344CB8AC3E}">
        <p14:creationId xmlns:p14="http://schemas.microsoft.com/office/powerpoint/2010/main" val="25749684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612E2B40-E35B-47F0-B4E7-07EB3617FFDD}"/>
              </a:ext>
            </a:extLst>
          </p:cNvPr>
          <p:cNvPicPr>
            <a:picLocks noGrp="1" noChangeAspect="1"/>
          </p:cNvPicPr>
          <p:nvPr>
            <p:ph sz="quarter" idx="15"/>
          </p:nvPr>
        </p:nvPicPr>
        <p:blipFill>
          <a:blip r:embed="rId2"/>
          <a:stretch>
            <a:fillRect/>
          </a:stretch>
        </p:blipFill>
        <p:spPr>
          <a:xfrm>
            <a:off x="263525" y="2271796"/>
            <a:ext cx="5716588" cy="3403432"/>
          </a:xfrm>
          <a:prstGeom prst="rect">
            <a:avLst/>
          </a:prstGeom>
        </p:spPr>
      </p:pic>
      <p:sp>
        <p:nvSpPr>
          <p:cNvPr id="2" name="Title 1">
            <a:extLst>
              <a:ext uri="{FF2B5EF4-FFF2-40B4-BE49-F238E27FC236}">
                <a16:creationId xmlns:a16="http://schemas.microsoft.com/office/drawing/2014/main" id="{1DB5C94E-7E3C-4895-BA50-D84D73F34685}"/>
              </a:ext>
            </a:extLst>
          </p:cNvPr>
          <p:cNvSpPr>
            <a:spLocks noGrp="1"/>
          </p:cNvSpPr>
          <p:nvPr>
            <p:ph type="title"/>
          </p:nvPr>
        </p:nvSpPr>
        <p:spPr/>
        <p:txBody>
          <a:bodyPr/>
          <a:lstStyle/>
          <a:p>
            <a:r>
              <a:rPr lang="en-US" dirty="0"/>
              <a:t>Penalized regression example</a:t>
            </a:r>
          </a:p>
        </p:txBody>
      </p:sp>
      <p:pic>
        <p:nvPicPr>
          <p:cNvPr id="9" name="Content Placeholder 8">
            <a:extLst>
              <a:ext uri="{FF2B5EF4-FFF2-40B4-BE49-F238E27FC236}">
                <a16:creationId xmlns:a16="http://schemas.microsoft.com/office/drawing/2014/main" id="{F366D47F-34A9-447F-8214-B4DB4FB3C5DA}"/>
              </a:ext>
            </a:extLst>
          </p:cNvPr>
          <p:cNvPicPr>
            <a:picLocks noGrp="1" noChangeAspect="1"/>
          </p:cNvPicPr>
          <p:nvPr>
            <p:ph sz="quarter" idx="14"/>
          </p:nvPr>
        </p:nvPicPr>
        <p:blipFill>
          <a:blip r:embed="rId3"/>
          <a:stretch>
            <a:fillRect/>
          </a:stretch>
        </p:blipFill>
        <p:spPr>
          <a:xfrm>
            <a:off x="6208713" y="1914121"/>
            <a:ext cx="5716587" cy="4118783"/>
          </a:xfrm>
          <a:prstGeom prst="rect">
            <a:avLst/>
          </a:prstGeom>
        </p:spPr>
      </p:pic>
      <p:sp>
        <p:nvSpPr>
          <p:cNvPr id="4" name="Text Placeholder 3">
            <a:extLst>
              <a:ext uri="{FF2B5EF4-FFF2-40B4-BE49-F238E27FC236}">
                <a16:creationId xmlns:a16="http://schemas.microsoft.com/office/drawing/2014/main" id="{8FF3806B-5797-435D-BFFA-C86883EAF88F}"/>
              </a:ext>
            </a:extLst>
          </p:cNvPr>
          <p:cNvSpPr>
            <a:spLocks noGrp="1"/>
          </p:cNvSpPr>
          <p:nvPr>
            <p:ph type="body" idx="10"/>
          </p:nvPr>
        </p:nvSpPr>
        <p:spPr/>
        <p:txBody>
          <a:bodyPr/>
          <a:lstStyle/>
          <a:p>
            <a:r>
              <a:rPr lang="en-US" dirty="0"/>
              <a:t>1033 predictors, 115 terms selected in best model</a:t>
            </a:r>
          </a:p>
          <a:p>
            <a:r>
              <a:rPr lang="en-US" dirty="0"/>
              <a:t>Bonus: interpretable, and coefficients are more meaningful</a:t>
            </a:r>
          </a:p>
        </p:txBody>
      </p:sp>
    </p:spTree>
    <p:extLst>
      <p:ext uri="{BB962C8B-B14F-4D97-AF65-F5344CB8AC3E}">
        <p14:creationId xmlns:p14="http://schemas.microsoft.com/office/powerpoint/2010/main" val="8989565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8F00-CC3B-4C35-9D2B-BD9A8DEE7364}"/>
              </a:ext>
            </a:extLst>
          </p:cNvPr>
          <p:cNvSpPr>
            <a:spLocks noGrp="1"/>
          </p:cNvSpPr>
          <p:nvPr>
            <p:ph type="title"/>
          </p:nvPr>
        </p:nvSpPr>
        <p:spPr/>
        <p:txBody>
          <a:bodyPr/>
          <a:lstStyle/>
          <a:p>
            <a:r>
              <a:rPr lang="en-US" dirty="0"/>
              <a:t>Two-stage modeling</a:t>
            </a:r>
          </a:p>
        </p:txBody>
      </p:sp>
      <p:sp>
        <p:nvSpPr>
          <p:cNvPr id="3" name="Content Placeholder 2">
            <a:extLst>
              <a:ext uri="{FF2B5EF4-FFF2-40B4-BE49-F238E27FC236}">
                <a16:creationId xmlns:a16="http://schemas.microsoft.com/office/drawing/2014/main" id="{D662D2C2-E60E-4DCB-9A0A-DB3E91F5B3AE}"/>
              </a:ext>
            </a:extLst>
          </p:cNvPr>
          <p:cNvSpPr>
            <a:spLocks noGrp="1"/>
          </p:cNvSpPr>
          <p:nvPr>
            <p:ph sz="quarter" idx="14"/>
          </p:nvPr>
        </p:nvSpPr>
        <p:spPr/>
        <p:txBody>
          <a:bodyPr/>
          <a:lstStyle/>
          <a:p>
            <a:r>
              <a:rPr lang="en-US" dirty="0"/>
              <a:t>Use hereditary and SPARSITY principles to limit size of investigation, steps:</a:t>
            </a:r>
          </a:p>
          <a:p>
            <a:pPr marL="571704" lvl="1" indent="-342900">
              <a:buFont typeface="+mj-lt"/>
              <a:buAutoNum type="arabicPeriod"/>
            </a:pPr>
            <a:r>
              <a:rPr lang="en-US" dirty="0"/>
              <a:t>Identify, </a:t>
            </a:r>
            <a:r>
              <a:rPr lang="en-US" i="1" dirty="0"/>
              <a:t>using only base variables as inputs</a:t>
            </a:r>
            <a:r>
              <a:rPr lang="en-US" dirty="0"/>
              <a:t>, which variables are important</a:t>
            </a:r>
          </a:p>
          <a:p>
            <a:pPr marL="571704" lvl="1" indent="-342900">
              <a:buFont typeface="+mj-lt"/>
              <a:buAutoNum type="arabicPeriod"/>
            </a:pPr>
            <a:r>
              <a:rPr lang="en-US" dirty="0"/>
              <a:t>Use either the weak or strong hierarchy principle to create all associated pairwise interactions</a:t>
            </a:r>
          </a:p>
          <a:p>
            <a:pPr marL="571704" lvl="1" indent="-342900">
              <a:buFont typeface="+mj-lt"/>
              <a:buAutoNum type="arabicPeriod"/>
            </a:pPr>
            <a:r>
              <a:rPr lang="en-US" dirty="0"/>
              <a:t>Build new model with base inputs and all interaction effects</a:t>
            </a:r>
          </a:p>
          <a:p>
            <a:r>
              <a:rPr lang="en-US" dirty="0"/>
              <a:t>For step 1, you might use any of the following:</a:t>
            </a:r>
          </a:p>
          <a:p>
            <a:pPr lvl="1"/>
            <a:r>
              <a:rPr lang="en-US" dirty="0"/>
              <a:t>Selected base variables from lasso (or elastic net) regression </a:t>
            </a:r>
          </a:p>
          <a:p>
            <a:pPr lvl="1"/>
            <a:r>
              <a:rPr lang="en-US" dirty="0"/>
              <a:t>Most “important” variables as found by Random Forest; gradient boosting; etc.</a:t>
            </a:r>
          </a:p>
          <a:p>
            <a:pPr lvl="1"/>
            <a:r>
              <a:rPr lang="en-US" dirty="0"/>
              <a:t>Any method that will do feature selection for you…</a:t>
            </a:r>
          </a:p>
          <a:p>
            <a:pPr marL="457200" lvl="1" indent="0">
              <a:buNone/>
            </a:pPr>
            <a:endParaRPr lang="en-US" dirty="0"/>
          </a:p>
          <a:p>
            <a:pPr marL="228804" lvl="1" indent="0">
              <a:buNone/>
            </a:pPr>
            <a:r>
              <a:rPr lang="en-US" dirty="0"/>
              <a:t>P.s. I was a little confused on a minor point here so opened up a question online: </a:t>
            </a:r>
            <a:r>
              <a:rPr lang="en-US" dirty="0">
                <a:hlinkClick r:id="rId2"/>
              </a:rPr>
              <a:t>https://community.rstudio.com/t/two-stage-modeling-example-in-feature-engineering-kuhn-johnson/42889</a:t>
            </a:r>
            <a:endParaRPr lang="en-US" dirty="0"/>
          </a:p>
          <a:p>
            <a:endParaRPr lang="en-US" dirty="0"/>
          </a:p>
        </p:txBody>
      </p:sp>
      <p:sp>
        <p:nvSpPr>
          <p:cNvPr id="4" name="Text Placeholder 3">
            <a:extLst>
              <a:ext uri="{FF2B5EF4-FFF2-40B4-BE49-F238E27FC236}">
                <a16:creationId xmlns:a16="http://schemas.microsoft.com/office/drawing/2014/main" id="{62F1B44D-1248-4AF5-8B84-CD2B1F260030}"/>
              </a:ext>
            </a:extLst>
          </p:cNvPr>
          <p:cNvSpPr>
            <a:spLocks noGrp="1"/>
          </p:cNvSpPr>
          <p:nvPr>
            <p:ph type="body" idx="10"/>
          </p:nvPr>
        </p:nvSpPr>
        <p:spPr/>
        <p:txBody>
          <a:bodyPr/>
          <a:lstStyle/>
          <a:p>
            <a:r>
              <a:rPr lang="en-US" dirty="0"/>
              <a:t>Example</a:t>
            </a:r>
          </a:p>
        </p:txBody>
      </p:sp>
    </p:spTree>
    <p:extLst>
      <p:ext uri="{BB962C8B-B14F-4D97-AF65-F5344CB8AC3E}">
        <p14:creationId xmlns:p14="http://schemas.microsoft.com/office/powerpoint/2010/main" val="27253556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C5B1-94EA-48B0-B56E-AE83BE61EB27}"/>
              </a:ext>
            </a:extLst>
          </p:cNvPr>
          <p:cNvSpPr>
            <a:spLocks noGrp="1"/>
          </p:cNvSpPr>
          <p:nvPr>
            <p:ph type="title"/>
          </p:nvPr>
        </p:nvSpPr>
        <p:spPr/>
        <p:txBody>
          <a:bodyPr/>
          <a:lstStyle/>
          <a:p>
            <a:r>
              <a:rPr lang="en-US" dirty="0"/>
              <a:t>Tree Based methods</a:t>
            </a:r>
          </a:p>
        </p:txBody>
      </p:sp>
      <p:sp>
        <p:nvSpPr>
          <p:cNvPr id="3" name="Content Placeholder 2">
            <a:extLst>
              <a:ext uri="{FF2B5EF4-FFF2-40B4-BE49-F238E27FC236}">
                <a16:creationId xmlns:a16="http://schemas.microsoft.com/office/drawing/2014/main" id="{4FBE3243-45AF-4E3A-963E-A64C83E45475}"/>
              </a:ext>
            </a:extLst>
          </p:cNvPr>
          <p:cNvSpPr>
            <a:spLocks noGrp="1"/>
          </p:cNvSpPr>
          <p:nvPr>
            <p:ph sz="quarter" idx="14"/>
          </p:nvPr>
        </p:nvSpPr>
        <p:spPr/>
        <p:txBody>
          <a:bodyPr/>
          <a:lstStyle/>
          <a:p>
            <a:r>
              <a:rPr lang="en-US" dirty="0"/>
              <a:t>Tree based models naturally produce interactions – however they are “local” interactions so require multiple of them to effectively capture an interaction effect and will be somewhat partitioned.  Though random forests and gradient boosting can do a better job, an interaction (if captured properly) can be better (and more simply) explained in a linear model (see slide 7 for images)</a:t>
            </a:r>
          </a:p>
          <a:p>
            <a:r>
              <a:rPr lang="en-US" dirty="0"/>
              <a:t>However LOCALIZED interactions may be captured better or at least more simply with tree-based methods.</a:t>
            </a:r>
          </a:p>
        </p:txBody>
      </p:sp>
      <p:sp>
        <p:nvSpPr>
          <p:cNvPr id="4" name="Text Placeholder 3">
            <a:extLst>
              <a:ext uri="{FF2B5EF4-FFF2-40B4-BE49-F238E27FC236}">
                <a16:creationId xmlns:a16="http://schemas.microsoft.com/office/drawing/2014/main" id="{A8F8B019-8383-4D04-971B-55489B72EFDD}"/>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09351847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967C-A05C-40C3-A344-06763A5C31D7}"/>
              </a:ext>
            </a:extLst>
          </p:cNvPr>
          <p:cNvSpPr>
            <a:spLocks noGrp="1"/>
          </p:cNvSpPr>
          <p:nvPr>
            <p:ph type="title"/>
          </p:nvPr>
        </p:nvSpPr>
        <p:spPr/>
        <p:txBody>
          <a:bodyPr/>
          <a:lstStyle/>
          <a:p>
            <a:r>
              <a:rPr lang="en-US" dirty="0"/>
              <a:t>More notes on trees</a:t>
            </a:r>
          </a:p>
        </p:txBody>
      </p:sp>
      <p:sp>
        <p:nvSpPr>
          <p:cNvPr id="3" name="Content Placeholder 2">
            <a:extLst>
              <a:ext uri="{FF2B5EF4-FFF2-40B4-BE49-F238E27FC236}">
                <a16:creationId xmlns:a16="http://schemas.microsoft.com/office/drawing/2014/main" id="{44FC76DB-F00A-4C3E-8289-FCBC4A471848}"/>
              </a:ext>
            </a:extLst>
          </p:cNvPr>
          <p:cNvSpPr>
            <a:spLocks noGrp="1"/>
          </p:cNvSpPr>
          <p:nvPr>
            <p:ph sz="quarter" idx="14"/>
          </p:nvPr>
        </p:nvSpPr>
        <p:spPr/>
        <p:txBody>
          <a:bodyPr/>
          <a:lstStyle/>
          <a:p>
            <a:r>
              <a:rPr lang="en-US" dirty="0"/>
              <a:t>Feature weighted random forests: </a:t>
            </a:r>
          </a:p>
          <a:p>
            <a:pPr lvl="1"/>
            <a:r>
              <a:rPr lang="en-US" dirty="0"/>
              <a:t>“The approach presented by </a:t>
            </a:r>
            <a:r>
              <a:rPr lang="en-US" dirty="0" err="1"/>
              <a:t>Basu</a:t>
            </a:r>
            <a:r>
              <a:rPr lang="en-US" dirty="0"/>
              <a:t> et al. (</a:t>
            </a:r>
            <a:r>
              <a:rPr lang="en-US" dirty="0">
                <a:hlinkClick r:id="rId2"/>
              </a:rPr>
              <a:t>2018</a:t>
            </a:r>
            <a:r>
              <a:rPr lang="en-US" dirty="0"/>
              <a:t>) uses a form of a random forest model (called feature weighted random forests) that randomly selects features based on weights that are determined by the features’ importance. After the ensemble is created, a metric for each co-occurring set of features is calculated which can then be used to identify the top interacting features.”</a:t>
            </a:r>
          </a:p>
          <a:p>
            <a:r>
              <a:rPr lang="en-US" dirty="0"/>
              <a:t>Method based on partial dependence:</a:t>
            </a:r>
          </a:p>
          <a:p>
            <a:pPr lvl="1"/>
            <a:r>
              <a:rPr lang="en-US" dirty="0"/>
              <a:t>“compares the joint effect of two (or more) predictors with the individual effect of each predictor in a model. If the individual predictor does not interact with any of the other predictors, the difference between the joint effect and the individual effect will be close to zero.”</a:t>
            </a:r>
          </a:p>
          <a:p>
            <a:pPr lvl="1"/>
            <a:r>
              <a:rPr lang="en-US" dirty="0"/>
              <a:t>Produces an H statistic</a:t>
            </a:r>
          </a:p>
          <a:p>
            <a:r>
              <a:rPr lang="en-US" dirty="0"/>
              <a:t>Feature Importance metrics can also be used to select “main effects”</a:t>
            </a:r>
          </a:p>
        </p:txBody>
      </p:sp>
      <p:sp>
        <p:nvSpPr>
          <p:cNvPr id="4" name="Text Placeholder 3">
            <a:extLst>
              <a:ext uri="{FF2B5EF4-FFF2-40B4-BE49-F238E27FC236}">
                <a16:creationId xmlns:a16="http://schemas.microsoft.com/office/drawing/2014/main" id="{69BE1204-F7D5-4D2C-AC2E-72A7704EE72F}"/>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83670055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06FC-5F4A-4E42-8A02-89FDA3ED55B8}"/>
              </a:ext>
            </a:extLst>
          </p:cNvPr>
          <p:cNvSpPr>
            <a:spLocks noGrp="1"/>
          </p:cNvSpPr>
          <p:nvPr>
            <p:ph type="title"/>
          </p:nvPr>
        </p:nvSpPr>
        <p:spPr/>
        <p:txBody>
          <a:bodyPr/>
          <a:lstStyle/>
          <a:p>
            <a:r>
              <a:rPr lang="en-US" dirty="0"/>
              <a:t>Feasible solution algorithm</a:t>
            </a:r>
          </a:p>
        </p:txBody>
      </p:sp>
      <p:sp>
        <p:nvSpPr>
          <p:cNvPr id="3" name="Content Placeholder 2">
            <a:extLst>
              <a:ext uri="{FF2B5EF4-FFF2-40B4-BE49-F238E27FC236}">
                <a16:creationId xmlns:a16="http://schemas.microsoft.com/office/drawing/2014/main" id="{31BB6792-C5AD-40C2-9EFE-1622C38A1FEC}"/>
              </a:ext>
            </a:extLst>
          </p:cNvPr>
          <p:cNvSpPr>
            <a:spLocks noGrp="1"/>
          </p:cNvSpPr>
          <p:nvPr>
            <p:ph sz="quarter" idx="14"/>
          </p:nvPr>
        </p:nvSpPr>
        <p:spPr/>
        <p:txBody>
          <a:bodyPr/>
          <a:lstStyle/>
          <a:p>
            <a:r>
              <a:rPr lang="en-US" dirty="0"/>
              <a:t>Forward and Backward selection algorithms can be used but suffer the challenge of not having consistent or necessarily optimal final predictor sets</a:t>
            </a:r>
          </a:p>
          <a:p>
            <a:r>
              <a:rPr lang="en-US" dirty="0"/>
              <a:t>The Feasible Solution algorithm is a method that should produce optimal (though potentially locally optimal) predictor sets</a:t>
            </a:r>
          </a:p>
        </p:txBody>
      </p:sp>
      <p:sp>
        <p:nvSpPr>
          <p:cNvPr id="4" name="Text Placeholder 3">
            <a:extLst>
              <a:ext uri="{FF2B5EF4-FFF2-40B4-BE49-F238E27FC236}">
                <a16:creationId xmlns:a16="http://schemas.microsoft.com/office/drawing/2014/main" id="{104F6B72-F33A-4347-898E-718832851424}"/>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24140376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BA20-8239-4A00-825A-F1C6F079760D}"/>
              </a:ext>
            </a:extLst>
          </p:cNvPr>
          <p:cNvSpPr>
            <a:spLocks noGrp="1"/>
          </p:cNvSpPr>
          <p:nvPr>
            <p:ph type="title"/>
          </p:nvPr>
        </p:nvSpPr>
        <p:spPr/>
        <p:txBody>
          <a:bodyPr/>
          <a:lstStyle/>
          <a:p>
            <a:r>
              <a:rPr lang="en-US" dirty="0"/>
              <a:t>Other potentially useful tools</a:t>
            </a:r>
          </a:p>
        </p:txBody>
      </p:sp>
      <p:sp>
        <p:nvSpPr>
          <p:cNvPr id="3" name="Content Placeholder 2">
            <a:extLst>
              <a:ext uri="{FF2B5EF4-FFF2-40B4-BE49-F238E27FC236}">
                <a16:creationId xmlns:a16="http://schemas.microsoft.com/office/drawing/2014/main" id="{C92A86E1-E807-40FC-A2AA-883A325D2D92}"/>
              </a:ext>
            </a:extLst>
          </p:cNvPr>
          <p:cNvSpPr>
            <a:spLocks noGrp="1"/>
          </p:cNvSpPr>
          <p:nvPr>
            <p:ph sz="quarter" idx="14"/>
          </p:nvPr>
        </p:nvSpPr>
        <p:spPr/>
        <p:txBody>
          <a:bodyPr/>
          <a:lstStyle/>
          <a:p>
            <a:r>
              <a:rPr lang="en-US" dirty="0"/>
              <a:t>MARS/FDA (Flexible discriminant analysis)</a:t>
            </a:r>
          </a:p>
          <a:p>
            <a:r>
              <a:rPr lang="en-US" dirty="0"/>
              <a:t>Cubist (builds tree with each node having a linear model)</a:t>
            </a:r>
          </a:p>
        </p:txBody>
      </p:sp>
      <p:sp>
        <p:nvSpPr>
          <p:cNvPr id="4" name="Text Placeholder 3">
            <a:extLst>
              <a:ext uri="{FF2B5EF4-FFF2-40B4-BE49-F238E27FC236}">
                <a16:creationId xmlns:a16="http://schemas.microsoft.com/office/drawing/2014/main" id="{DE62E455-574B-4E2A-B6DE-4A9B26A376E4}"/>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36365130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1A9D-1F9B-4114-B909-DBA02A34064B}"/>
              </a:ext>
            </a:extLst>
          </p:cNvPr>
          <p:cNvSpPr>
            <a:spLocks noGrp="1"/>
          </p:cNvSpPr>
          <p:nvPr>
            <p:ph type="title"/>
          </p:nvPr>
        </p:nvSpPr>
        <p:spPr/>
        <p:txBody>
          <a:bodyPr/>
          <a:lstStyle/>
          <a:p>
            <a:r>
              <a:rPr lang="en-US" dirty="0"/>
              <a:t>Interactions</a:t>
            </a:r>
          </a:p>
        </p:txBody>
      </p:sp>
      <p:sp>
        <p:nvSpPr>
          <p:cNvPr id="3" name="Content Placeholder 2">
            <a:extLst>
              <a:ext uri="{FF2B5EF4-FFF2-40B4-BE49-F238E27FC236}">
                <a16:creationId xmlns:a16="http://schemas.microsoft.com/office/drawing/2014/main" id="{A803E3CC-8974-4767-BDAC-3A04550EFA9A}"/>
              </a:ext>
            </a:extLst>
          </p:cNvPr>
          <p:cNvSpPr>
            <a:spLocks noGrp="1"/>
          </p:cNvSpPr>
          <p:nvPr>
            <p:ph sz="quarter" idx="14"/>
          </p:nvPr>
        </p:nvSpPr>
        <p:spPr/>
        <p:txBody>
          <a:bodyPr/>
          <a:lstStyle/>
          <a:p>
            <a:r>
              <a:rPr lang="en-US" dirty="0"/>
              <a:t>“For many problems, additional variation in the response can be explained by the effect of two or more predictors working in conjunction with each other. As a simple conceptual example of predictors working together, consider the effects of water and fertilizer on the yield of a field corn crop. With no water but some fertilizer, the crop of field corn will produce no yield since water is a necessary requirement for plant growth. Conversely, with a </a:t>
            </a:r>
            <a:r>
              <a:rPr lang="en-US" dirty="0" err="1"/>
              <a:t>a</a:t>
            </a:r>
            <a:r>
              <a:rPr lang="en-US" dirty="0"/>
              <a:t> sufficient amount of water but no fertilizer, a crop of field corn will produce some yield. However, yield is best optimized with a sufficient amount of water </a:t>
            </a:r>
            <a:r>
              <a:rPr lang="en-US" i="1" dirty="0"/>
              <a:t>and</a:t>
            </a:r>
            <a:r>
              <a:rPr lang="en-US" dirty="0"/>
              <a:t> a sufficient amount of fertilizer. Hence water and fertilizer, when combined in the right amounts, produce a yield that is greater than what either would produce </a:t>
            </a:r>
            <a:r>
              <a:rPr lang="en-US"/>
              <a:t>alone.”</a:t>
            </a:r>
            <a:endParaRPr lang="en-US" dirty="0"/>
          </a:p>
          <a:p>
            <a:r>
              <a:rPr lang="en-US" dirty="0"/>
              <a:t>Use expert knowledge if possible… (will not be discussing though)</a:t>
            </a:r>
          </a:p>
        </p:txBody>
      </p:sp>
      <p:sp>
        <p:nvSpPr>
          <p:cNvPr id="4" name="Text Placeholder 3">
            <a:extLst>
              <a:ext uri="{FF2B5EF4-FFF2-40B4-BE49-F238E27FC236}">
                <a16:creationId xmlns:a16="http://schemas.microsoft.com/office/drawing/2014/main" id="{5C0DB032-8EE3-4B53-A3D0-D7934C7B9E04}"/>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25478340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7BF5-3D4B-45B5-B356-91D8D7F6FA28}"/>
              </a:ext>
            </a:extLst>
          </p:cNvPr>
          <p:cNvSpPr>
            <a:spLocks noGrp="1"/>
          </p:cNvSpPr>
          <p:nvPr>
            <p:ph type="title"/>
          </p:nvPr>
        </p:nvSpPr>
        <p:spPr/>
        <p:txBody>
          <a:bodyPr/>
          <a:lstStyle/>
          <a:p>
            <a:r>
              <a:rPr lang="en-US" dirty="0"/>
              <a:t>Detecting Interaction Effects</a:t>
            </a:r>
          </a:p>
        </p:txBody>
      </p:sp>
      <p:pic>
        <p:nvPicPr>
          <p:cNvPr id="5" name="Content Placeholder 4">
            <a:extLst>
              <a:ext uri="{FF2B5EF4-FFF2-40B4-BE49-F238E27FC236}">
                <a16:creationId xmlns:a16="http://schemas.microsoft.com/office/drawing/2014/main" id="{D154B988-AA34-462E-B83E-952839CACD9E}"/>
              </a:ext>
            </a:extLst>
          </p:cNvPr>
          <p:cNvPicPr>
            <a:picLocks noGrp="1" noChangeAspect="1"/>
          </p:cNvPicPr>
          <p:nvPr>
            <p:ph sz="quarter" idx="14"/>
          </p:nvPr>
        </p:nvPicPr>
        <p:blipFill>
          <a:blip r:embed="rId2"/>
          <a:stretch>
            <a:fillRect/>
          </a:stretch>
        </p:blipFill>
        <p:spPr>
          <a:xfrm>
            <a:off x="2369574" y="1644782"/>
            <a:ext cx="7448550" cy="4143375"/>
          </a:xfrm>
          <a:prstGeom prst="rect">
            <a:avLst/>
          </a:prstGeom>
        </p:spPr>
      </p:pic>
      <p:sp>
        <p:nvSpPr>
          <p:cNvPr id="7" name="Text Placeholder 6">
            <a:extLst>
              <a:ext uri="{FF2B5EF4-FFF2-40B4-BE49-F238E27FC236}">
                <a16:creationId xmlns:a16="http://schemas.microsoft.com/office/drawing/2014/main" id="{2262CAD0-B230-4969-852A-59DBF656B956}"/>
              </a:ext>
            </a:extLst>
          </p:cNvPr>
          <p:cNvSpPr>
            <a:spLocks noGrp="1"/>
          </p:cNvSpPr>
          <p:nvPr>
            <p:ph type="body" idx="10"/>
          </p:nvPr>
        </p:nvSpPr>
        <p:spPr/>
        <p:txBody>
          <a:bodyPr/>
          <a:lstStyle/>
          <a:p>
            <a:r>
              <a:rPr lang="en-US" dirty="0"/>
              <a:t>Continuous x categorical</a:t>
            </a:r>
          </a:p>
        </p:txBody>
      </p:sp>
    </p:spTree>
    <p:extLst>
      <p:ext uri="{BB962C8B-B14F-4D97-AF65-F5344CB8AC3E}">
        <p14:creationId xmlns:p14="http://schemas.microsoft.com/office/powerpoint/2010/main" val="13484643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B074-7571-4D3E-8901-A565C6174528}"/>
              </a:ext>
            </a:extLst>
          </p:cNvPr>
          <p:cNvSpPr>
            <a:spLocks noGrp="1"/>
          </p:cNvSpPr>
          <p:nvPr>
            <p:ph type="title"/>
          </p:nvPr>
        </p:nvSpPr>
        <p:spPr/>
        <p:txBody>
          <a:bodyPr/>
          <a:lstStyle/>
          <a:p>
            <a:r>
              <a:rPr lang="en-US" dirty="0"/>
              <a:t>Detecting Interaction Effects </a:t>
            </a:r>
          </a:p>
        </p:txBody>
      </p:sp>
      <p:pic>
        <p:nvPicPr>
          <p:cNvPr id="5" name="Content Placeholder 4">
            <a:extLst>
              <a:ext uri="{FF2B5EF4-FFF2-40B4-BE49-F238E27FC236}">
                <a16:creationId xmlns:a16="http://schemas.microsoft.com/office/drawing/2014/main" id="{1E978B1C-72C5-40E8-805E-CEAEA5D18CCA}"/>
              </a:ext>
            </a:extLst>
          </p:cNvPr>
          <p:cNvPicPr>
            <a:picLocks noGrp="1" noChangeAspect="1"/>
          </p:cNvPicPr>
          <p:nvPr>
            <p:ph sz="quarter" idx="14"/>
          </p:nvPr>
        </p:nvPicPr>
        <p:blipFill>
          <a:blip r:embed="rId2"/>
          <a:stretch>
            <a:fillRect/>
          </a:stretch>
        </p:blipFill>
        <p:spPr>
          <a:xfrm>
            <a:off x="2779712" y="2339975"/>
            <a:ext cx="6629400" cy="3267075"/>
          </a:xfrm>
          <a:prstGeom prst="rect">
            <a:avLst/>
          </a:prstGeom>
        </p:spPr>
      </p:pic>
      <p:sp>
        <p:nvSpPr>
          <p:cNvPr id="4" name="Text Placeholder 3">
            <a:extLst>
              <a:ext uri="{FF2B5EF4-FFF2-40B4-BE49-F238E27FC236}">
                <a16:creationId xmlns:a16="http://schemas.microsoft.com/office/drawing/2014/main" id="{64494CEC-A4DC-4A62-9984-4E80AD0D5769}"/>
              </a:ext>
            </a:extLst>
          </p:cNvPr>
          <p:cNvSpPr>
            <a:spLocks noGrp="1"/>
          </p:cNvSpPr>
          <p:nvPr>
            <p:ph type="body" idx="10"/>
          </p:nvPr>
        </p:nvSpPr>
        <p:spPr/>
        <p:txBody>
          <a:bodyPr/>
          <a:lstStyle/>
          <a:p>
            <a:r>
              <a:rPr lang="en-US" dirty="0"/>
              <a:t>Continuous x continuous</a:t>
            </a:r>
          </a:p>
        </p:txBody>
      </p:sp>
      <p:sp>
        <p:nvSpPr>
          <p:cNvPr id="6" name="Text Placeholder 3">
            <a:extLst>
              <a:ext uri="{FF2B5EF4-FFF2-40B4-BE49-F238E27FC236}">
                <a16:creationId xmlns:a16="http://schemas.microsoft.com/office/drawing/2014/main" id="{5C52B3D5-20DF-4386-8683-EC43F1AD59E3}"/>
              </a:ext>
            </a:extLst>
          </p:cNvPr>
          <p:cNvSpPr txBox="1">
            <a:spLocks/>
          </p:cNvSpPr>
          <p:nvPr/>
        </p:nvSpPr>
        <p:spPr bwMode="gray">
          <a:xfrm>
            <a:off x="1034749" y="6002815"/>
            <a:ext cx="11652491" cy="400109"/>
          </a:xfrm>
          <a:prstGeom prst="rect">
            <a:avLst/>
          </a:prstGeom>
        </p:spPr>
        <p:txBody>
          <a:bodyPr vert="horz" wrap="square" lIns="91521" tIns="45761" rIns="91521" bIns="45761" rtlCol="0" anchor="t">
            <a:noAutofit/>
          </a:bodyPr>
          <a:lstStyle>
            <a:lvl1pPr marL="0" indent="0" algn="l" defTabSz="915216" rtl="0" eaLnBrk="1" latinLnBrk="0" hangingPunct="1">
              <a:lnSpc>
                <a:spcPct val="95000"/>
              </a:lnSpc>
              <a:spcBef>
                <a:spcPts val="0"/>
              </a:spcBef>
              <a:spcAft>
                <a:spcPts val="0"/>
              </a:spcAft>
              <a:buClr>
                <a:schemeClr val="accent1"/>
              </a:buClr>
              <a:buFont typeface="Wingdings" panose="05000000000000000000" pitchFamily="2" charset="2"/>
              <a:buNone/>
              <a:defRPr sz="1800" b="0" kern="1200">
                <a:solidFill>
                  <a:schemeClr val="accent1"/>
                </a:solidFill>
                <a:latin typeface="+mn-lt"/>
                <a:ea typeface="+mn-ea"/>
                <a:cs typeface="+mn-cs"/>
              </a:defRPr>
            </a:lvl1pPr>
            <a:lvl2pPr marL="457608" indent="0"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None/>
              <a:defRPr sz="2000" b="1" kern="1200">
                <a:solidFill>
                  <a:schemeClr val="tx1"/>
                </a:solidFill>
                <a:latin typeface="+mn-lt"/>
                <a:ea typeface="+mn-ea"/>
                <a:cs typeface="+mn-cs"/>
              </a:defRPr>
            </a:lvl2pPr>
            <a:lvl3pPr marL="915216" indent="0"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None/>
              <a:defRPr sz="1900" b="1" kern="1200">
                <a:solidFill>
                  <a:schemeClr val="tx1"/>
                </a:solidFill>
                <a:latin typeface="+mn-lt"/>
                <a:ea typeface="+mn-ea"/>
                <a:cs typeface="+mn-cs"/>
              </a:defRPr>
            </a:lvl3pPr>
            <a:lvl4pPr marL="1372822" indent="0"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None/>
              <a:defRPr sz="1600" b="1" kern="1200">
                <a:solidFill>
                  <a:schemeClr val="tx1"/>
                </a:solidFill>
                <a:latin typeface="+mn-lt"/>
                <a:ea typeface="+mn-ea"/>
                <a:cs typeface="+mn-cs"/>
              </a:defRPr>
            </a:lvl4pPr>
            <a:lvl5pPr marL="1830430" marR="0" indent="0"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None/>
              <a:tabLst/>
              <a:defRPr lang="en-US" sz="1600" b="1" kern="1200">
                <a:solidFill>
                  <a:schemeClr val="tx1"/>
                </a:solidFill>
                <a:latin typeface="+mn-lt"/>
                <a:ea typeface="+mn-ea"/>
                <a:cs typeface="+mn-cs"/>
              </a:defRPr>
            </a:lvl5pPr>
            <a:lvl6pPr marL="2288038"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5646"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3253"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60861"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a:t>Encoding interaction effect:</a:t>
            </a:r>
          </a:p>
        </p:txBody>
      </p:sp>
      <p:pic>
        <p:nvPicPr>
          <p:cNvPr id="7" name="Picture 6">
            <a:extLst>
              <a:ext uri="{FF2B5EF4-FFF2-40B4-BE49-F238E27FC236}">
                <a16:creationId xmlns:a16="http://schemas.microsoft.com/office/drawing/2014/main" id="{5124495E-B43A-46E2-AF65-A4C59989541C}"/>
              </a:ext>
            </a:extLst>
          </p:cNvPr>
          <p:cNvPicPr>
            <a:picLocks noChangeAspect="1"/>
          </p:cNvPicPr>
          <p:nvPr/>
        </p:nvPicPr>
        <p:blipFill>
          <a:blip r:embed="rId3"/>
          <a:stretch>
            <a:fillRect/>
          </a:stretch>
        </p:blipFill>
        <p:spPr>
          <a:xfrm>
            <a:off x="3207964" y="6287814"/>
            <a:ext cx="4162425" cy="523875"/>
          </a:xfrm>
          <a:prstGeom prst="rect">
            <a:avLst/>
          </a:prstGeom>
        </p:spPr>
      </p:pic>
    </p:spTree>
    <p:extLst>
      <p:ext uri="{BB962C8B-B14F-4D97-AF65-F5344CB8AC3E}">
        <p14:creationId xmlns:p14="http://schemas.microsoft.com/office/powerpoint/2010/main" val="14665918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3F74-C99C-4C8F-9E06-60AF48A8DC47}"/>
              </a:ext>
            </a:extLst>
          </p:cNvPr>
          <p:cNvSpPr>
            <a:spLocks noGrp="1"/>
          </p:cNvSpPr>
          <p:nvPr>
            <p:ph type="title"/>
          </p:nvPr>
        </p:nvSpPr>
        <p:spPr/>
        <p:txBody>
          <a:bodyPr/>
          <a:lstStyle/>
          <a:p>
            <a:r>
              <a:rPr lang="en-US" dirty="0"/>
              <a:t>Detecting Interaction Effects </a:t>
            </a:r>
          </a:p>
        </p:txBody>
      </p:sp>
      <p:pic>
        <p:nvPicPr>
          <p:cNvPr id="5" name="Content Placeholder 4">
            <a:extLst>
              <a:ext uri="{FF2B5EF4-FFF2-40B4-BE49-F238E27FC236}">
                <a16:creationId xmlns:a16="http://schemas.microsoft.com/office/drawing/2014/main" id="{F73E7914-16ED-440D-89B5-8CEC29A8254A}"/>
              </a:ext>
            </a:extLst>
          </p:cNvPr>
          <p:cNvPicPr>
            <a:picLocks noGrp="1" noChangeAspect="1"/>
          </p:cNvPicPr>
          <p:nvPr>
            <p:ph sz="quarter" idx="14"/>
          </p:nvPr>
        </p:nvPicPr>
        <p:blipFill>
          <a:blip r:embed="rId2"/>
          <a:stretch>
            <a:fillRect/>
          </a:stretch>
        </p:blipFill>
        <p:spPr>
          <a:xfrm>
            <a:off x="3541712" y="1897062"/>
            <a:ext cx="5105400" cy="4152900"/>
          </a:xfrm>
          <a:prstGeom prst="rect">
            <a:avLst/>
          </a:prstGeom>
        </p:spPr>
      </p:pic>
      <p:sp>
        <p:nvSpPr>
          <p:cNvPr id="4" name="Text Placeholder 3">
            <a:extLst>
              <a:ext uri="{FF2B5EF4-FFF2-40B4-BE49-F238E27FC236}">
                <a16:creationId xmlns:a16="http://schemas.microsoft.com/office/drawing/2014/main" id="{2BDF84BA-DF3B-4BC3-9D45-65E9CFF0753E}"/>
              </a:ext>
            </a:extLst>
          </p:cNvPr>
          <p:cNvSpPr>
            <a:spLocks noGrp="1"/>
          </p:cNvSpPr>
          <p:nvPr>
            <p:ph type="body" idx="10"/>
          </p:nvPr>
        </p:nvSpPr>
        <p:spPr/>
        <p:txBody>
          <a:bodyPr/>
          <a:lstStyle/>
          <a:p>
            <a:r>
              <a:rPr lang="en-US" dirty="0"/>
              <a:t>Categorical x categorical</a:t>
            </a:r>
          </a:p>
        </p:txBody>
      </p:sp>
    </p:spTree>
    <p:extLst>
      <p:ext uri="{BB962C8B-B14F-4D97-AF65-F5344CB8AC3E}">
        <p14:creationId xmlns:p14="http://schemas.microsoft.com/office/powerpoint/2010/main" val="364574659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4A87-3A55-4594-8B2B-280BA58155F2}"/>
              </a:ext>
            </a:extLst>
          </p:cNvPr>
          <p:cNvSpPr>
            <a:spLocks noGrp="1"/>
          </p:cNvSpPr>
          <p:nvPr>
            <p:ph type="title"/>
          </p:nvPr>
        </p:nvSpPr>
        <p:spPr/>
        <p:txBody>
          <a:bodyPr/>
          <a:lstStyle/>
          <a:p>
            <a:r>
              <a:rPr lang="en-US" dirty="0"/>
              <a:t>Why not just use trees?</a:t>
            </a:r>
          </a:p>
        </p:txBody>
      </p:sp>
      <p:sp>
        <p:nvSpPr>
          <p:cNvPr id="3" name="Content Placeholder 2">
            <a:extLst>
              <a:ext uri="{FF2B5EF4-FFF2-40B4-BE49-F238E27FC236}">
                <a16:creationId xmlns:a16="http://schemas.microsoft.com/office/drawing/2014/main" id="{A810F174-0521-453A-B0D0-DC6F012DBC4B}"/>
              </a:ext>
            </a:extLst>
          </p:cNvPr>
          <p:cNvSpPr>
            <a:spLocks noGrp="1"/>
          </p:cNvSpPr>
          <p:nvPr>
            <p:ph sz="quarter" idx="14"/>
          </p:nvPr>
        </p:nvSpPr>
        <p:spPr/>
        <p:txBody>
          <a:bodyPr/>
          <a:lstStyle/>
          <a:p>
            <a:r>
              <a:rPr lang="en-US" dirty="0"/>
              <a:t>“ These findings prompt the question that if sophisticated predictive modeling techniques are indeed able to uncover the predictive information from interactions, then why should we spend any time or effort in pinpointing which interactions are important? The importance comes back to the underlying goal of feature engineering, which is to create features that improve the effectiveness of a model by containing predictively relevant information. By identifying and creating relevant interaction terms, the predictive ability of models that have better interpretability can be improved.”</a:t>
            </a:r>
          </a:p>
        </p:txBody>
      </p:sp>
      <p:sp>
        <p:nvSpPr>
          <p:cNvPr id="4" name="Text Placeholder 3">
            <a:extLst>
              <a:ext uri="{FF2B5EF4-FFF2-40B4-BE49-F238E27FC236}">
                <a16:creationId xmlns:a16="http://schemas.microsoft.com/office/drawing/2014/main" id="{F683CBAC-8C02-418F-8F0D-12B61EAEB440}"/>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3488766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B8DC-7A27-4046-A603-9F9A07F13CC1}"/>
              </a:ext>
            </a:extLst>
          </p:cNvPr>
          <p:cNvSpPr>
            <a:spLocks noGrp="1"/>
          </p:cNvSpPr>
          <p:nvPr>
            <p:ph type="title"/>
          </p:nvPr>
        </p:nvSpPr>
        <p:spPr/>
        <p:txBody>
          <a:bodyPr/>
          <a:lstStyle/>
          <a:p>
            <a:r>
              <a:rPr lang="en-US" dirty="0"/>
              <a:t>Why not just use trees?</a:t>
            </a:r>
          </a:p>
        </p:txBody>
      </p:sp>
      <p:pic>
        <p:nvPicPr>
          <p:cNvPr id="5" name="Content Placeholder 4">
            <a:extLst>
              <a:ext uri="{FF2B5EF4-FFF2-40B4-BE49-F238E27FC236}">
                <a16:creationId xmlns:a16="http://schemas.microsoft.com/office/drawing/2014/main" id="{B5B62EA4-2032-4CA1-9DCF-173F07E91191}"/>
              </a:ext>
            </a:extLst>
          </p:cNvPr>
          <p:cNvPicPr>
            <a:picLocks noGrp="1" noChangeAspect="1"/>
          </p:cNvPicPr>
          <p:nvPr>
            <p:ph sz="quarter" idx="14"/>
          </p:nvPr>
        </p:nvPicPr>
        <p:blipFill>
          <a:blip r:embed="rId2"/>
          <a:stretch>
            <a:fillRect/>
          </a:stretch>
        </p:blipFill>
        <p:spPr>
          <a:xfrm>
            <a:off x="263031" y="3095625"/>
            <a:ext cx="3676650" cy="3762375"/>
          </a:xfrm>
          <a:prstGeom prst="rect">
            <a:avLst/>
          </a:prstGeom>
        </p:spPr>
      </p:pic>
      <p:sp>
        <p:nvSpPr>
          <p:cNvPr id="4" name="Text Placeholder 3">
            <a:extLst>
              <a:ext uri="{FF2B5EF4-FFF2-40B4-BE49-F238E27FC236}">
                <a16:creationId xmlns:a16="http://schemas.microsoft.com/office/drawing/2014/main" id="{BE9053BF-BCBD-441E-9395-010A74F21FD4}"/>
              </a:ext>
            </a:extLst>
          </p:cNvPr>
          <p:cNvSpPr>
            <a:spLocks noGrp="1"/>
          </p:cNvSpPr>
          <p:nvPr>
            <p:ph type="body" idx="10"/>
          </p:nvPr>
        </p:nvSpPr>
        <p:spPr>
          <a:xfrm>
            <a:off x="275797" y="1211992"/>
            <a:ext cx="11652491" cy="400109"/>
          </a:xfrm>
        </p:spPr>
        <p:txBody>
          <a:bodyPr/>
          <a:lstStyle/>
          <a:p>
            <a:r>
              <a:rPr lang="en-US" dirty="0"/>
              <a:t>Decision tree; bagged tree; boosted tree</a:t>
            </a:r>
          </a:p>
        </p:txBody>
      </p:sp>
      <p:pic>
        <p:nvPicPr>
          <p:cNvPr id="6" name="Picture 5">
            <a:extLst>
              <a:ext uri="{FF2B5EF4-FFF2-40B4-BE49-F238E27FC236}">
                <a16:creationId xmlns:a16="http://schemas.microsoft.com/office/drawing/2014/main" id="{66FB240C-5ED7-44DE-AA63-69294CDF2896}"/>
              </a:ext>
            </a:extLst>
          </p:cNvPr>
          <p:cNvPicPr>
            <a:picLocks noChangeAspect="1"/>
          </p:cNvPicPr>
          <p:nvPr/>
        </p:nvPicPr>
        <p:blipFill>
          <a:blip r:embed="rId3"/>
          <a:stretch>
            <a:fillRect/>
          </a:stretch>
        </p:blipFill>
        <p:spPr>
          <a:xfrm>
            <a:off x="5382366" y="1690080"/>
            <a:ext cx="6138496" cy="3658212"/>
          </a:xfrm>
          <a:prstGeom prst="rect">
            <a:avLst/>
          </a:prstGeom>
        </p:spPr>
      </p:pic>
      <p:pic>
        <p:nvPicPr>
          <p:cNvPr id="7" name="Picture 6">
            <a:extLst>
              <a:ext uri="{FF2B5EF4-FFF2-40B4-BE49-F238E27FC236}">
                <a16:creationId xmlns:a16="http://schemas.microsoft.com/office/drawing/2014/main" id="{6A0F37C2-CDB3-4092-8FB9-AE707D26923B}"/>
              </a:ext>
            </a:extLst>
          </p:cNvPr>
          <p:cNvPicPr>
            <a:picLocks noChangeAspect="1"/>
          </p:cNvPicPr>
          <p:nvPr/>
        </p:nvPicPr>
        <p:blipFill>
          <a:blip r:embed="rId4"/>
          <a:stretch>
            <a:fillRect/>
          </a:stretch>
        </p:blipFill>
        <p:spPr>
          <a:xfrm>
            <a:off x="871904" y="1612101"/>
            <a:ext cx="2685380" cy="1672737"/>
          </a:xfrm>
          <a:prstGeom prst="rect">
            <a:avLst/>
          </a:prstGeom>
        </p:spPr>
      </p:pic>
      <p:sp>
        <p:nvSpPr>
          <p:cNvPr id="8" name="Text Placeholder 3">
            <a:extLst>
              <a:ext uri="{FF2B5EF4-FFF2-40B4-BE49-F238E27FC236}">
                <a16:creationId xmlns:a16="http://schemas.microsoft.com/office/drawing/2014/main" id="{D2E36372-514D-4DB1-9CF5-C3B9DC6028C6}"/>
              </a:ext>
            </a:extLst>
          </p:cNvPr>
          <p:cNvSpPr txBox="1">
            <a:spLocks/>
          </p:cNvSpPr>
          <p:nvPr/>
        </p:nvSpPr>
        <p:spPr bwMode="gray">
          <a:xfrm>
            <a:off x="4583724" y="5465955"/>
            <a:ext cx="7340944" cy="758999"/>
          </a:xfrm>
          <a:prstGeom prst="rect">
            <a:avLst/>
          </a:prstGeom>
        </p:spPr>
        <p:txBody>
          <a:bodyPr vert="horz" wrap="square" lIns="91521" tIns="45761" rIns="91521" bIns="45761" rtlCol="0" anchor="t">
            <a:noAutofit/>
          </a:bodyPr>
          <a:lstStyle>
            <a:lvl1pPr marL="0" indent="0" algn="l" defTabSz="915216" rtl="0" eaLnBrk="1" latinLnBrk="0" hangingPunct="1">
              <a:lnSpc>
                <a:spcPct val="95000"/>
              </a:lnSpc>
              <a:spcBef>
                <a:spcPts val="0"/>
              </a:spcBef>
              <a:spcAft>
                <a:spcPts val="0"/>
              </a:spcAft>
              <a:buClr>
                <a:schemeClr val="accent1"/>
              </a:buClr>
              <a:buFont typeface="Wingdings" panose="05000000000000000000" pitchFamily="2" charset="2"/>
              <a:buNone/>
              <a:defRPr sz="1800" b="0" kern="1200">
                <a:solidFill>
                  <a:schemeClr val="accent1"/>
                </a:solidFill>
                <a:latin typeface="+mn-lt"/>
                <a:ea typeface="+mn-ea"/>
                <a:cs typeface="+mn-cs"/>
              </a:defRPr>
            </a:lvl1pPr>
            <a:lvl2pPr marL="457608" indent="0"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None/>
              <a:defRPr sz="2000" b="1" kern="1200">
                <a:solidFill>
                  <a:schemeClr val="tx1"/>
                </a:solidFill>
                <a:latin typeface="+mn-lt"/>
                <a:ea typeface="+mn-ea"/>
                <a:cs typeface="+mn-cs"/>
              </a:defRPr>
            </a:lvl2pPr>
            <a:lvl3pPr marL="915216" indent="0"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None/>
              <a:defRPr sz="1900" b="1" kern="1200">
                <a:solidFill>
                  <a:schemeClr val="tx1"/>
                </a:solidFill>
                <a:latin typeface="+mn-lt"/>
                <a:ea typeface="+mn-ea"/>
                <a:cs typeface="+mn-cs"/>
              </a:defRPr>
            </a:lvl3pPr>
            <a:lvl4pPr marL="1372822" indent="0"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None/>
              <a:defRPr sz="1600" b="1" kern="1200">
                <a:solidFill>
                  <a:schemeClr val="tx1"/>
                </a:solidFill>
                <a:latin typeface="+mn-lt"/>
                <a:ea typeface="+mn-ea"/>
                <a:cs typeface="+mn-cs"/>
              </a:defRPr>
            </a:lvl4pPr>
            <a:lvl5pPr marL="1830430" marR="0" indent="0"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None/>
              <a:tabLst/>
              <a:defRPr lang="en-US" sz="1600" b="1" kern="1200">
                <a:solidFill>
                  <a:schemeClr val="tx1"/>
                </a:solidFill>
                <a:latin typeface="+mn-lt"/>
                <a:ea typeface="+mn-ea"/>
                <a:cs typeface="+mn-cs"/>
              </a:defRPr>
            </a:lvl5pPr>
            <a:lvl6pPr marL="2288038"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5646"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3253"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60861" indent="0" algn="l" defTabSz="915216"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dirty="0"/>
              <a:t>Also, if an interaction exists, will not capture it quite as granularly.  More work to interpret.  Though will come back to…</a:t>
            </a:r>
          </a:p>
        </p:txBody>
      </p:sp>
    </p:spTree>
    <p:extLst>
      <p:ext uri="{BB962C8B-B14F-4D97-AF65-F5344CB8AC3E}">
        <p14:creationId xmlns:p14="http://schemas.microsoft.com/office/powerpoint/2010/main" val="16953502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5308BE3-0869-47D6-B40D-F4C1CE5A4AF9}"/>
              </a:ext>
            </a:extLst>
          </p:cNvPr>
          <p:cNvSpPr>
            <a:spLocks noGrp="1"/>
          </p:cNvSpPr>
          <p:nvPr>
            <p:ph sz="quarter" idx="15"/>
          </p:nvPr>
        </p:nvSpPr>
        <p:spPr/>
        <p:txBody>
          <a:bodyPr/>
          <a:lstStyle/>
          <a:p>
            <a:r>
              <a:rPr lang="en-US" dirty="0"/>
              <a:t>“For these data, the preprocessing steps were centering, scaling, and individually transformed… the interactive predictive signal is almost completely lost when the original predictors are preprocessed prior to creating the interaction term.”</a:t>
            </a:r>
          </a:p>
        </p:txBody>
      </p:sp>
      <p:sp>
        <p:nvSpPr>
          <p:cNvPr id="2" name="Title 1">
            <a:extLst>
              <a:ext uri="{FF2B5EF4-FFF2-40B4-BE49-F238E27FC236}">
                <a16:creationId xmlns:a16="http://schemas.microsoft.com/office/drawing/2014/main" id="{8CEFFE70-7E18-43E3-8F88-EFC8C6E41B92}"/>
              </a:ext>
            </a:extLst>
          </p:cNvPr>
          <p:cNvSpPr>
            <a:spLocks noGrp="1"/>
          </p:cNvSpPr>
          <p:nvPr>
            <p:ph type="title"/>
          </p:nvPr>
        </p:nvSpPr>
        <p:spPr/>
        <p:txBody>
          <a:bodyPr/>
          <a:lstStyle/>
          <a:p>
            <a:r>
              <a:rPr lang="en-US" dirty="0"/>
              <a:t>Preprocess before or after?</a:t>
            </a:r>
          </a:p>
        </p:txBody>
      </p:sp>
      <p:pic>
        <p:nvPicPr>
          <p:cNvPr id="8" name="Content Placeholder 7">
            <a:extLst>
              <a:ext uri="{FF2B5EF4-FFF2-40B4-BE49-F238E27FC236}">
                <a16:creationId xmlns:a16="http://schemas.microsoft.com/office/drawing/2014/main" id="{AAEF9ED1-C172-4663-A890-19B17E8E7E2E}"/>
              </a:ext>
            </a:extLst>
          </p:cNvPr>
          <p:cNvPicPr>
            <a:picLocks noGrp="1" noChangeAspect="1"/>
          </p:cNvPicPr>
          <p:nvPr>
            <p:ph sz="quarter" idx="14"/>
          </p:nvPr>
        </p:nvPicPr>
        <p:blipFill>
          <a:blip r:embed="rId2"/>
          <a:stretch>
            <a:fillRect/>
          </a:stretch>
        </p:blipFill>
        <p:spPr>
          <a:xfrm>
            <a:off x="6557169" y="2706687"/>
            <a:ext cx="5019675" cy="2533650"/>
          </a:xfrm>
          <a:prstGeom prst="rect">
            <a:avLst/>
          </a:prstGeom>
        </p:spPr>
      </p:pic>
      <p:sp>
        <p:nvSpPr>
          <p:cNvPr id="5" name="Text Placeholder 4">
            <a:extLst>
              <a:ext uri="{FF2B5EF4-FFF2-40B4-BE49-F238E27FC236}">
                <a16:creationId xmlns:a16="http://schemas.microsoft.com/office/drawing/2014/main" id="{0A0461DE-A763-4DAF-B704-490BC93F9E6D}"/>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2237792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2700-DE34-4C62-B830-B5ECCFF5C29F}"/>
              </a:ext>
            </a:extLst>
          </p:cNvPr>
          <p:cNvSpPr>
            <a:spLocks noGrp="1"/>
          </p:cNvSpPr>
          <p:nvPr>
            <p:ph type="title"/>
          </p:nvPr>
        </p:nvSpPr>
        <p:spPr>
          <a:xfrm>
            <a:off x="263031" y="72946"/>
            <a:ext cx="11661637" cy="904795"/>
          </a:xfrm>
        </p:spPr>
        <p:txBody>
          <a:bodyPr/>
          <a:lstStyle/>
          <a:p>
            <a:r>
              <a:rPr lang="en-US" dirty="0"/>
              <a:t>Some principles / heuristics in search</a:t>
            </a:r>
          </a:p>
        </p:txBody>
      </p:sp>
      <p:sp>
        <p:nvSpPr>
          <p:cNvPr id="3" name="Content Placeholder 2">
            <a:extLst>
              <a:ext uri="{FF2B5EF4-FFF2-40B4-BE49-F238E27FC236}">
                <a16:creationId xmlns:a16="http://schemas.microsoft.com/office/drawing/2014/main" id="{800DB3F3-9AE9-4253-92CE-E05D94543F2A}"/>
              </a:ext>
            </a:extLst>
          </p:cNvPr>
          <p:cNvSpPr>
            <a:spLocks noGrp="1"/>
          </p:cNvSpPr>
          <p:nvPr>
            <p:ph sz="quarter" idx="14"/>
          </p:nvPr>
        </p:nvSpPr>
        <p:spPr>
          <a:xfrm>
            <a:off x="263031" y="977741"/>
            <a:ext cx="11661637" cy="5235737"/>
          </a:xfrm>
        </p:spPr>
        <p:txBody>
          <a:bodyPr/>
          <a:lstStyle/>
          <a:p>
            <a:r>
              <a:rPr lang="en-US" dirty="0"/>
              <a:t>“The interaction </a:t>
            </a:r>
            <a:r>
              <a:rPr lang="en-US" b="1" dirty="0"/>
              <a:t>hierarchy principle</a:t>
            </a:r>
            <a:r>
              <a:rPr lang="en-US" dirty="0"/>
              <a:t> states that the higher degree of the interaction, the less likely the interaction will explain variation in the response.”</a:t>
            </a:r>
          </a:p>
          <a:p>
            <a:r>
              <a:rPr lang="en-US" dirty="0"/>
              <a:t>“The second principle, </a:t>
            </a:r>
            <a:r>
              <a:rPr lang="en-US" b="1" dirty="0"/>
              <a:t>effect sparsity</a:t>
            </a:r>
            <a:r>
              <a:rPr lang="en-US" dirty="0"/>
              <a:t>, contends that only a fraction of the possible effects truly explain a significant amount of response variation”</a:t>
            </a:r>
          </a:p>
          <a:p>
            <a:r>
              <a:rPr lang="en-US" dirty="0"/>
              <a:t>PROBLEM: possible interactions increases exponentially</a:t>
            </a:r>
          </a:p>
          <a:p>
            <a:r>
              <a:rPr lang="en-US" dirty="0"/>
              <a:t>“With as few as 100 original predictors, complete enumeration requires a search of 4,950 terms. A moderate increase to 500 predictors requires us to evaluate nearly 125,000 pairwise terms!”</a:t>
            </a:r>
          </a:p>
        </p:txBody>
      </p:sp>
    </p:spTree>
    <p:extLst>
      <p:ext uri="{BB962C8B-B14F-4D97-AF65-F5344CB8AC3E}">
        <p14:creationId xmlns:p14="http://schemas.microsoft.com/office/powerpoint/2010/main" val="1223396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C27352-84DA-428D-B6A6-E3D5A2C803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24EBD0-52EB-4E89-AB04-99790517CB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99BF2C-B39A-40ED-94AF-9EEE9E6E46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560</TotalTime>
  <Words>993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Feature Engineering and Selection… Chapter 7: Detecting Interaction Effects</vt:lpstr>
      <vt:lpstr>Interactions</vt:lpstr>
      <vt:lpstr>Detecting Interaction Effects</vt:lpstr>
      <vt:lpstr>Detecting Interaction Effects </vt:lpstr>
      <vt:lpstr>Detecting Interaction Effects </vt:lpstr>
      <vt:lpstr>Why not just use trees?</vt:lpstr>
      <vt:lpstr>Why not just use trees?</vt:lpstr>
      <vt:lpstr>Preprocess before or after?</vt:lpstr>
      <vt:lpstr>Some principles / heuristics in search</vt:lpstr>
      <vt:lpstr>Some principles / heuristics in search</vt:lpstr>
      <vt:lpstr>Brute force approach</vt:lpstr>
      <vt:lpstr>Penalized Regression</vt:lpstr>
      <vt:lpstr>Penalized regression example</vt:lpstr>
      <vt:lpstr>Two-stage modeling</vt:lpstr>
      <vt:lpstr>Tree Based methods</vt:lpstr>
      <vt:lpstr>More notes on trees</vt:lpstr>
      <vt:lpstr>Feasible solution algorithm</vt:lpstr>
      <vt:lpstr>Other potentially useful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Shalloway, Bryan</dc:creator>
  <cp:lastModifiedBy>Shalloway, Bryan</cp:lastModifiedBy>
  <cp:revision>20</cp:revision>
  <dcterms:created xsi:type="dcterms:W3CDTF">2019-10-22T14:25:52Z</dcterms:created>
  <dcterms:modified xsi:type="dcterms:W3CDTF">2020-09-29T15:37:48Z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