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sldIdLst>
    <p:sldId id="256" r:id="rId5"/>
    <p:sldId id="257" r:id="rId6"/>
    <p:sldId id="258" r:id="rId7"/>
    <p:sldId id="260" r:id="rId8"/>
    <p:sldId id="259" r:id="rId9"/>
    <p:sldId id="261" r:id="rId10"/>
    <p:sldId id="263"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5216" rtl="0" eaLnBrk="1" latinLnBrk="0" hangingPunct="1">
      <a:defRPr sz="1900" kern="1200">
        <a:solidFill>
          <a:schemeClr val="tx1"/>
        </a:solidFill>
        <a:latin typeface="+mn-lt"/>
        <a:ea typeface="+mn-ea"/>
        <a:cs typeface="+mn-cs"/>
      </a:defRPr>
    </a:lvl1pPr>
    <a:lvl2pPr marL="457608" algn="l" defTabSz="915216" rtl="0" eaLnBrk="1" latinLnBrk="0" hangingPunct="1">
      <a:defRPr sz="1900" kern="1200">
        <a:solidFill>
          <a:schemeClr val="tx1"/>
        </a:solidFill>
        <a:latin typeface="+mn-lt"/>
        <a:ea typeface="+mn-ea"/>
        <a:cs typeface="+mn-cs"/>
      </a:defRPr>
    </a:lvl2pPr>
    <a:lvl3pPr marL="915216" algn="l" defTabSz="915216" rtl="0" eaLnBrk="1" latinLnBrk="0" hangingPunct="1">
      <a:defRPr sz="1900" kern="1200">
        <a:solidFill>
          <a:schemeClr val="tx1"/>
        </a:solidFill>
        <a:latin typeface="+mn-lt"/>
        <a:ea typeface="+mn-ea"/>
        <a:cs typeface="+mn-cs"/>
      </a:defRPr>
    </a:lvl3pPr>
    <a:lvl4pPr marL="1372822" algn="l" defTabSz="915216" rtl="0" eaLnBrk="1" latinLnBrk="0" hangingPunct="1">
      <a:defRPr sz="1900" kern="1200">
        <a:solidFill>
          <a:schemeClr val="tx1"/>
        </a:solidFill>
        <a:latin typeface="+mn-lt"/>
        <a:ea typeface="+mn-ea"/>
        <a:cs typeface="+mn-cs"/>
      </a:defRPr>
    </a:lvl4pPr>
    <a:lvl5pPr marL="1830430" algn="l" defTabSz="915216" rtl="0" eaLnBrk="1" latinLnBrk="0" hangingPunct="1">
      <a:defRPr sz="1900" kern="1200">
        <a:solidFill>
          <a:schemeClr val="tx1"/>
        </a:solidFill>
        <a:latin typeface="+mn-lt"/>
        <a:ea typeface="+mn-ea"/>
        <a:cs typeface="+mn-cs"/>
      </a:defRPr>
    </a:lvl5pPr>
    <a:lvl6pPr marL="2288038" algn="l" defTabSz="915216" rtl="0" eaLnBrk="1" latinLnBrk="0" hangingPunct="1">
      <a:defRPr sz="1900" kern="1200">
        <a:solidFill>
          <a:schemeClr val="tx1"/>
        </a:solidFill>
        <a:latin typeface="+mn-lt"/>
        <a:ea typeface="+mn-ea"/>
        <a:cs typeface="+mn-cs"/>
      </a:defRPr>
    </a:lvl6pPr>
    <a:lvl7pPr marL="2745646" algn="l" defTabSz="915216" rtl="0" eaLnBrk="1" latinLnBrk="0" hangingPunct="1">
      <a:defRPr sz="1900" kern="1200">
        <a:solidFill>
          <a:schemeClr val="tx1"/>
        </a:solidFill>
        <a:latin typeface="+mn-lt"/>
        <a:ea typeface="+mn-ea"/>
        <a:cs typeface="+mn-cs"/>
      </a:defRPr>
    </a:lvl7pPr>
    <a:lvl8pPr marL="3203253" algn="l" defTabSz="915216" rtl="0" eaLnBrk="1" latinLnBrk="0" hangingPunct="1">
      <a:defRPr sz="1900" kern="1200">
        <a:solidFill>
          <a:schemeClr val="tx1"/>
        </a:solidFill>
        <a:latin typeface="+mn-lt"/>
        <a:ea typeface="+mn-ea"/>
        <a:cs typeface="+mn-cs"/>
      </a:defRPr>
    </a:lvl8pPr>
    <a:lvl9pPr marL="3660861" algn="l" defTabSz="91521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104" d="100"/>
          <a:sy n="104"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9ACD-6214-4A59-8239-01AADCA7D6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622B6-D0F5-41E3-9DDC-D51AC9769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457903-E56B-411B-AB97-131D263E05E3}"/>
              </a:ext>
            </a:extLst>
          </p:cNvPr>
          <p:cNvSpPr>
            <a:spLocks noGrp="1"/>
          </p:cNvSpPr>
          <p:nvPr>
            <p:ph type="dt" sz="half" idx="10"/>
          </p:nvPr>
        </p:nvSpPr>
        <p:spPr/>
        <p:txBody>
          <a:bodyPr/>
          <a:lstStyle/>
          <a:p>
            <a:fld id="{6ABCA81B-8443-41C7-8F9E-D0AA7B309506}" type="datetimeFigureOut">
              <a:rPr lang="en-US" smtClean="0"/>
              <a:t>9/29/2020</a:t>
            </a:fld>
            <a:endParaRPr lang="en-US"/>
          </a:p>
        </p:txBody>
      </p:sp>
      <p:sp>
        <p:nvSpPr>
          <p:cNvPr id="5" name="Footer Placeholder 4">
            <a:extLst>
              <a:ext uri="{FF2B5EF4-FFF2-40B4-BE49-F238E27FC236}">
                <a16:creationId xmlns:a16="http://schemas.microsoft.com/office/drawing/2014/main" id="{1C19B103-3E87-4ADD-8CE5-B84E802C5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12B73-002B-43E2-82EF-2E7C288D1238}"/>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78581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99A8-4995-4A2F-8E10-46EE90CB9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006AC-C8EF-4A6F-A4D3-359B5B63B4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E198F-8837-4F8D-AA5E-FB28DF0EA17B}"/>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5" name="Footer Placeholder 4">
            <a:extLst>
              <a:ext uri="{FF2B5EF4-FFF2-40B4-BE49-F238E27FC236}">
                <a16:creationId xmlns:a16="http://schemas.microsoft.com/office/drawing/2014/main" id="{50FF6DB1-7A8B-47D7-9B0E-E998CBBD7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78875-AC25-4BF8-A09E-11CA47A35955}"/>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27199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80066-F70F-4DE0-AFBD-CFCA8A7E56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B022DF-547D-4CC9-B627-006A66A27A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437E7-39DF-47D2-87A5-DE2283242BDA}"/>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5" name="Footer Placeholder 4">
            <a:extLst>
              <a:ext uri="{FF2B5EF4-FFF2-40B4-BE49-F238E27FC236}">
                <a16:creationId xmlns:a16="http://schemas.microsoft.com/office/drawing/2014/main" id="{EA601B09-4C35-450C-81DC-E156C075A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D9893-A954-40EA-B34B-28844981CBC7}"/>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94777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031" y="240330"/>
            <a:ext cx="11661637" cy="904795"/>
          </a:xfrm>
        </p:spPr>
        <p:txBody>
          <a:bodyPr wrap="square" lIns="91521">
            <a:noAutofit/>
          </a:bodyPr>
          <a:lstStyle>
            <a:lvl1pPr>
              <a:defRPr sz="3000"/>
            </a:lvl1pPr>
          </a:lstStyle>
          <a:p>
            <a:r>
              <a:rPr lang="en-US"/>
              <a:t>Click to edit Master title style</a:t>
            </a:r>
            <a:endParaRPr lang="en-US" dirty="0"/>
          </a:p>
        </p:txBody>
      </p:sp>
      <p:sp>
        <p:nvSpPr>
          <p:cNvPr id="48" name="Content Placeholder 3"/>
          <p:cNvSpPr>
            <a:spLocks noGrp="1"/>
          </p:cNvSpPr>
          <p:nvPr>
            <p:ph sz="quarter" idx="14"/>
          </p:nvPr>
        </p:nvSpPr>
        <p:spPr>
          <a:xfrm>
            <a:off x="263031" y="1733552"/>
            <a:ext cx="11661637"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303593163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Vertical">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1572390" y="2586361"/>
            <a:ext cx="9045772" cy="1470025"/>
          </a:xfrm>
        </p:spPr>
        <p:txBody>
          <a:bodyPr wrap="square" lIns="91521" tIns="45761" rIns="91440" bIns="45761">
            <a:noAutofit/>
          </a:bodyPr>
          <a:lstStyle>
            <a:lvl1pPr algn="l">
              <a:lnSpc>
                <a:spcPct val="95000"/>
              </a:lnSpc>
              <a:defRPr sz="4400" b="0">
                <a:solidFill>
                  <a:schemeClr val="tx1"/>
                </a:solidFill>
              </a:defRPr>
            </a:lvl1pPr>
          </a:lstStyle>
          <a:p>
            <a:r>
              <a:rPr lang="en-US"/>
              <a:t>Click to edit Master title style</a:t>
            </a:r>
            <a:endParaRPr lang="en-US" dirty="0"/>
          </a:p>
        </p:txBody>
      </p:sp>
      <p:sp>
        <p:nvSpPr>
          <p:cNvPr id="25" name="Text Placeholder 24"/>
          <p:cNvSpPr>
            <a:spLocks noGrp="1"/>
          </p:cNvSpPr>
          <p:nvPr>
            <p:ph type="body" sz="quarter" idx="10"/>
          </p:nvPr>
        </p:nvSpPr>
        <p:spPr bwMode="gray">
          <a:xfrm>
            <a:off x="1572390" y="4083426"/>
            <a:ext cx="9045772" cy="2009781"/>
          </a:xfrm>
        </p:spPr>
        <p:txBody>
          <a:bodyPr wrap="square" lIns="91521" tIns="45761" rIns="91440" bIns="45761">
            <a:noAutofit/>
          </a:bodyPr>
          <a:lstStyle>
            <a:lvl1pPr marL="0" indent="0">
              <a:lnSpc>
                <a:spcPct val="85000"/>
              </a:lnSpc>
              <a:spcAft>
                <a:spcPts val="1601"/>
              </a:spcAft>
              <a:buFont typeface="Arial" panose="020B0604020202020204" pitchFamily="34" charset="0"/>
              <a:buChar char="​"/>
              <a:defRPr sz="2600" b="0">
                <a:solidFill>
                  <a:schemeClr val="bg1"/>
                </a:solidFill>
              </a:defRPr>
            </a:lvl1pPr>
            <a:lvl2pPr marL="0" indent="0">
              <a:lnSpc>
                <a:spcPct val="85000"/>
              </a:lnSpc>
              <a:spcBef>
                <a:spcPts val="4400"/>
              </a:spcBef>
              <a:buFont typeface="Arial" panose="020B0604020202020204" pitchFamily="34" charset="0"/>
              <a:buChar char="​"/>
              <a:defRPr sz="1800" b="0">
                <a:solidFill>
                  <a:schemeClr val="bg1"/>
                </a:solidFill>
              </a:defRPr>
            </a:lvl2pPr>
            <a:lvl3pPr marL="0" indent="0">
              <a:lnSpc>
                <a:spcPct val="85000"/>
              </a:lnSpc>
              <a:buFont typeface="Arial" panose="020B0604020202020204" pitchFamily="34" charset="0"/>
              <a:buChar char="​"/>
              <a:defRPr sz="1800" b="0">
                <a:solidFill>
                  <a:schemeClr val="bg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8"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1"/>
                </a:solidFill>
              </a:defRPr>
            </a:lvl1pPr>
          </a:lstStyle>
          <a:p>
            <a:endParaRPr lang="en-US"/>
          </a:p>
        </p:txBody>
      </p:sp>
      <p:sp>
        <p:nvSpPr>
          <p:cNvPr id="9"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490239157"/>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5" name="Content Placeholder 39"/>
          <p:cNvSpPr>
            <a:spLocks noGrp="1"/>
          </p:cNvSpPr>
          <p:nvPr>
            <p:ph sz="quarter" idx="15"/>
          </p:nvPr>
        </p:nvSpPr>
        <p:spPr bwMode="gray">
          <a:xfrm>
            <a:off x="263031" y="1733423"/>
            <a:ext cx="5716489" cy="448005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263031" y="240330"/>
            <a:ext cx="11661637" cy="904795"/>
          </a:xfrm>
        </p:spPr>
        <p:txBody>
          <a:bodyPr wrap="square" lIns="91521">
            <a:noAutofit/>
          </a:bodyPr>
          <a:lstStyle/>
          <a:p>
            <a:r>
              <a:rPr lang="en-US"/>
              <a:t>Click to edit Master title style</a:t>
            </a:r>
            <a:endParaRPr lang="en-US" dirty="0"/>
          </a:p>
        </p:txBody>
      </p:sp>
      <p:sp>
        <p:nvSpPr>
          <p:cNvPr id="83" name="Content Placeholder 3"/>
          <p:cNvSpPr>
            <a:spLocks noGrp="1"/>
          </p:cNvSpPr>
          <p:nvPr>
            <p:ph sz="quarter" idx="14"/>
          </p:nvPr>
        </p:nvSpPr>
        <p:spPr>
          <a:xfrm>
            <a:off x="6208180" y="1733423"/>
            <a:ext cx="5716489" cy="4479925"/>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endParaRPr lang="en-US"/>
          </a:p>
        </p:txBody>
      </p:sp>
      <p:sp>
        <p:nvSpPr>
          <p:cNvPr id="12"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425458342"/>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532E-E90B-491B-B684-19586606E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A011E-7C9F-472F-A360-0C1B968E59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F3E5D-F9A4-48AD-879C-D8442E727A14}"/>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5" name="Footer Placeholder 4">
            <a:extLst>
              <a:ext uri="{FF2B5EF4-FFF2-40B4-BE49-F238E27FC236}">
                <a16:creationId xmlns:a16="http://schemas.microsoft.com/office/drawing/2014/main" id="{39E893E8-5862-424A-9C18-E71FDAF90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79D23-6856-49B8-95B4-E0D55BE5FCDF}"/>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77418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9F5-11D8-4ED3-A5DE-99041F2C6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013111-2DB6-466E-9DA3-BA9BE5CA0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A8E12-9946-4625-A4BE-C5A822E870A6}"/>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5" name="Footer Placeholder 4">
            <a:extLst>
              <a:ext uri="{FF2B5EF4-FFF2-40B4-BE49-F238E27FC236}">
                <a16:creationId xmlns:a16="http://schemas.microsoft.com/office/drawing/2014/main" id="{F9FCEBF6-8160-482F-A6D4-89347BD67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01035-C9FE-4E94-900A-AC3C67B8712F}"/>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78268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2FC0-11B4-43E4-99D5-1A1904551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6D151-BF3C-4DFE-9A4E-59BABA67B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307616-FA9D-428D-B5E2-D83554C23E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3E0387-C252-48BC-ACAF-BFCCD07004AC}"/>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6" name="Footer Placeholder 5">
            <a:extLst>
              <a:ext uri="{FF2B5EF4-FFF2-40B4-BE49-F238E27FC236}">
                <a16:creationId xmlns:a16="http://schemas.microsoft.com/office/drawing/2014/main" id="{F4DB4E39-8A44-4144-A657-D150299B6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E1C25-8DE0-46F1-BC31-47A56BA35DF1}"/>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43716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A7BF-ED43-4ADF-8B04-E8457627F5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DB9D76-5380-4B34-9FB5-9769C70AC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60103E-F77E-475F-A7DE-48E8F3C3B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9725D0-0FB5-4601-B7F8-206262D92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E52CED-18B6-4EE5-B4CD-2675DFBDF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5556BD-4BD4-4B0A-89E0-DF406817C2AA}"/>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8" name="Footer Placeholder 7">
            <a:extLst>
              <a:ext uri="{FF2B5EF4-FFF2-40B4-BE49-F238E27FC236}">
                <a16:creationId xmlns:a16="http://schemas.microsoft.com/office/drawing/2014/main" id="{3E8CC29E-DFC9-4AFA-BFBE-22976248F6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287634-7B40-4EF7-BC1D-ED96EFDAA31A}"/>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230904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08AF-94EC-4129-A4E0-5AC87C0FB0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B12626-3A00-4EC5-9498-B276574B2896}"/>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4" name="Footer Placeholder 3">
            <a:extLst>
              <a:ext uri="{FF2B5EF4-FFF2-40B4-BE49-F238E27FC236}">
                <a16:creationId xmlns:a16="http://schemas.microsoft.com/office/drawing/2014/main" id="{6E459D3B-7B13-485E-B045-62526E9BE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3DE41-AAAB-49B9-8E5B-6D5FF4DFCE90}"/>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71107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D0B534-B722-401A-9D10-64E3A4E19C43}"/>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3" name="Footer Placeholder 2">
            <a:extLst>
              <a:ext uri="{FF2B5EF4-FFF2-40B4-BE49-F238E27FC236}">
                <a16:creationId xmlns:a16="http://schemas.microsoft.com/office/drawing/2014/main" id="{BEA0114E-0BF1-4DBB-B5A1-818756C54F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DAF4D1-0384-4B49-9917-85B16FD2768C}"/>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5781373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AC71-F5C8-4BF2-83E6-1DC892791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6DCA0B-4068-4684-A22A-7CB7B4C81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8D3741-ACF8-4409-A1A2-854A6771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89EBB-260E-47BC-8BF7-FB42DA75D774}"/>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6" name="Footer Placeholder 5">
            <a:extLst>
              <a:ext uri="{FF2B5EF4-FFF2-40B4-BE49-F238E27FC236}">
                <a16:creationId xmlns:a16="http://schemas.microsoft.com/office/drawing/2014/main" id="{6BC907FB-2E3D-401A-A5B3-909746BD4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24C20-D4C8-4689-99DC-893ECACF0DDF}"/>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393937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DB24-BFBF-4F0B-B3E0-BAA2BCDD0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0710BD-58BA-491D-A752-28087A670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3B7DE-D20B-4712-BF06-84E125B30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4DC57-8D54-4EF1-9893-3DD86BAB5245}"/>
              </a:ext>
            </a:extLst>
          </p:cNvPr>
          <p:cNvSpPr>
            <a:spLocks noGrp="1"/>
          </p:cNvSpPr>
          <p:nvPr>
            <p:ph type="dt" sz="half" idx="10"/>
          </p:nvPr>
        </p:nvSpPr>
        <p:spPr/>
        <p:txBody>
          <a:bodyPr/>
          <a:lstStyle/>
          <a:p>
            <a:fld id="{82EEAAA0-CEEA-4B00-B620-5954F3798546}" type="datetimeFigureOut">
              <a:rPr lang="en-US" smtClean="0"/>
              <a:t>9/29/2020</a:t>
            </a:fld>
            <a:endParaRPr lang="en-US"/>
          </a:p>
        </p:txBody>
      </p:sp>
      <p:sp>
        <p:nvSpPr>
          <p:cNvPr id="6" name="Footer Placeholder 5">
            <a:extLst>
              <a:ext uri="{FF2B5EF4-FFF2-40B4-BE49-F238E27FC236}">
                <a16:creationId xmlns:a16="http://schemas.microsoft.com/office/drawing/2014/main" id="{0D226FA0-F444-41CD-A62B-8CAC608B7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6838F-D25C-42FD-8034-55A5AF8B0D7B}"/>
              </a:ext>
            </a:extLst>
          </p:cNvPr>
          <p:cNvSpPr>
            <a:spLocks noGrp="1"/>
          </p:cNvSpPr>
          <p:nvPr>
            <p:ph type="sldNum" sz="quarter" idx="12"/>
          </p:nvPr>
        </p:nvSpPr>
        <p:spPr/>
        <p:txBody>
          <a:bodyPr/>
          <a:lstStyle/>
          <a:p>
            <a:fld id="{B6B949B7-AAD9-4880-931C-FC15CE92709D}" type="slidenum">
              <a:rPr lang="en-US" smtClean="0"/>
              <a:t>‹#›</a:t>
            </a:fld>
            <a:endParaRPr lang="en-US"/>
          </a:p>
        </p:txBody>
      </p:sp>
    </p:spTree>
    <p:extLst>
      <p:ext uri="{BB962C8B-B14F-4D97-AF65-F5344CB8AC3E}">
        <p14:creationId xmlns:p14="http://schemas.microsoft.com/office/powerpoint/2010/main" val="15227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8998F-816D-4ECF-B34D-541489F87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3ECF75-DED8-44CD-8850-E00F46880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DB1C2-3787-4A49-8D3E-15318D22F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EAAA0-CEEA-4B00-B620-5954F3798546}" type="datetimeFigureOut">
              <a:rPr lang="en-US" smtClean="0"/>
              <a:t>9/29/2020</a:t>
            </a:fld>
            <a:endParaRPr lang="en-US"/>
          </a:p>
        </p:txBody>
      </p:sp>
      <p:sp>
        <p:nvSpPr>
          <p:cNvPr id="5" name="Footer Placeholder 4">
            <a:extLst>
              <a:ext uri="{FF2B5EF4-FFF2-40B4-BE49-F238E27FC236}">
                <a16:creationId xmlns:a16="http://schemas.microsoft.com/office/drawing/2014/main" id="{CD96FC24-B074-466E-A3C3-310F32824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B24446-7FA4-4EDB-997C-3FDD4EDB0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949B7-AAD9-4880-931C-FC15CE92709D}" type="slidenum">
              <a:rPr lang="en-US" smtClean="0"/>
              <a:t>‹#›</a:t>
            </a:fld>
            <a:endParaRPr lang="en-US"/>
          </a:p>
        </p:txBody>
      </p:sp>
    </p:spTree>
    <p:extLst>
      <p:ext uri="{BB962C8B-B14F-4D97-AF65-F5344CB8AC3E}">
        <p14:creationId xmlns:p14="http://schemas.microsoft.com/office/powerpoint/2010/main" val="29540521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D247-A31D-4A7D-87CC-0890D62BD2E8}"/>
              </a:ext>
            </a:extLst>
          </p:cNvPr>
          <p:cNvSpPr>
            <a:spLocks noGrp="1"/>
          </p:cNvSpPr>
          <p:nvPr>
            <p:ph type="ctrTitle"/>
          </p:nvPr>
        </p:nvSpPr>
        <p:spPr/>
        <p:txBody>
          <a:bodyPr/>
          <a:lstStyle/>
          <a:p>
            <a:r>
              <a:rPr lang="en-US" dirty="0"/>
              <a:t>Feature Engineering Chapter 9</a:t>
            </a:r>
            <a:br>
              <a:rPr lang="en-US" dirty="0"/>
            </a:br>
            <a:r>
              <a:rPr lang="en-US" dirty="0"/>
              <a:t>Working with Profile Data, </a:t>
            </a:r>
            <a:r>
              <a:rPr lang="en-US" dirty="0" err="1"/>
              <a:t>pt</a:t>
            </a:r>
            <a:r>
              <a:rPr lang="en-US" dirty="0"/>
              <a:t> 1</a:t>
            </a:r>
          </a:p>
        </p:txBody>
      </p:sp>
      <p:sp>
        <p:nvSpPr>
          <p:cNvPr id="3" name="Text Placeholder 2">
            <a:extLst>
              <a:ext uri="{FF2B5EF4-FFF2-40B4-BE49-F238E27FC236}">
                <a16:creationId xmlns:a16="http://schemas.microsoft.com/office/drawing/2014/main" id="{85B3B23D-ACCB-4D00-A7E4-5F52411127E8}"/>
              </a:ext>
            </a:extLst>
          </p:cNvPr>
          <p:cNvSpPr>
            <a:spLocks noGrp="1"/>
          </p:cNvSpPr>
          <p:nvPr>
            <p:ph type="body" sz="quarter" idx="10"/>
          </p:nvPr>
        </p:nvSpPr>
        <p:spPr/>
        <p:txBody>
          <a:bodyPr/>
          <a:lstStyle/>
          <a:p>
            <a:r>
              <a:rPr lang="en-US" dirty="0"/>
              <a:t>Bryan Shalloway</a:t>
            </a:r>
          </a:p>
          <a:p>
            <a:r>
              <a:rPr lang="en-US" dirty="0"/>
              <a:t>2019-11-12</a:t>
            </a:r>
          </a:p>
        </p:txBody>
      </p:sp>
    </p:spTree>
    <p:extLst>
      <p:ext uri="{BB962C8B-B14F-4D97-AF65-F5344CB8AC3E}">
        <p14:creationId xmlns:p14="http://schemas.microsoft.com/office/powerpoint/2010/main" val="237823445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AC97269-B157-4643-A3B8-293E1E7D9580}"/>
              </a:ext>
            </a:extLst>
          </p:cNvPr>
          <p:cNvSpPr>
            <a:spLocks noGrp="1"/>
          </p:cNvSpPr>
          <p:nvPr>
            <p:ph sz="quarter" idx="15"/>
          </p:nvPr>
        </p:nvSpPr>
        <p:spPr/>
        <p:txBody>
          <a:bodyPr/>
          <a:lstStyle/>
          <a:p>
            <a:r>
              <a:rPr lang="en-US" dirty="0"/>
              <a:t>Some big differences are due to differences in background, rather than differences in molecules of interest (like glucose)</a:t>
            </a:r>
          </a:p>
          <a:p>
            <a:r>
              <a:rPr lang="en-US" dirty="0"/>
              <a:t>Smooth polynomial to LOWEST INTENSITY across spectra for each batch</a:t>
            </a:r>
          </a:p>
        </p:txBody>
      </p:sp>
      <p:sp>
        <p:nvSpPr>
          <p:cNvPr id="2" name="Title 1">
            <a:extLst>
              <a:ext uri="{FF2B5EF4-FFF2-40B4-BE49-F238E27FC236}">
                <a16:creationId xmlns:a16="http://schemas.microsoft.com/office/drawing/2014/main" id="{0B8B6422-2191-47E4-B15B-F1D4F0255E9A}"/>
              </a:ext>
            </a:extLst>
          </p:cNvPr>
          <p:cNvSpPr>
            <a:spLocks noGrp="1"/>
          </p:cNvSpPr>
          <p:nvPr>
            <p:ph type="title"/>
          </p:nvPr>
        </p:nvSpPr>
        <p:spPr/>
        <p:txBody>
          <a:bodyPr/>
          <a:lstStyle/>
          <a:p>
            <a:r>
              <a:rPr lang="en-US" dirty="0"/>
              <a:t>Reducing background noise</a:t>
            </a:r>
          </a:p>
        </p:txBody>
      </p:sp>
      <p:pic>
        <p:nvPicPr>
          <p:cNvPr id="8" name="Content Placeholder 7">
            <a:extLst>
              <a:ext uri="{FF2B5EF4-FFF2-40B4-BE49-F238E27FC236}">
                <a16:creationId xmlns:a16="http://schemas.microsoft.com/office/drawing/2014/main" id="{850A6970-1A83-45C0-A325-FFB440AD16D0}"/>
              </a:ext>
            </a:extLst>
          </p:cNvPr>
          <p:cNvPicPr>
            <a:picLocks noGrp="1" noChangeAspect="1"/>
          </p:cNvPicPr>
          <p:nvPr>
            <p:ph sz="quarter" idx="14"/>
          </p:nvPr>
        </p:nvPicPr>
        <p:blipFill>
          <a:blip r:embed="rId2"/>
          <a:stretch>
            <a:fillRect/>
          </a:stretch>
        </p:blipFill>
        <p:spPr>
          <a:xfrm>
            <a:off x="6208713" y="2131829"/>
            <a:ext cx="5716587" cy="3683367"/>
          </a:xfrm>
          <a:prstGeom prst="rect">
            <a:avLst/>
          </a:prstGeom>
        </p:spPr>
      </p:pic>
      <p:sp>
        <p:nvSpPr>
          <p:cNvPr id="5" name="Text Placeholder 4">
            <a:extLst>
              <a:ext uri="{FF2B5EF4-FFF2-40B4-BE49-F238E27FC236}">
                <a16:creationId xmlns:a16="http://schemas.microsoft.com/office/drawing/2014/main" id="{5DF8C25C-6E5D-415D-B242-22BE8E3FBCFD}"/>
              </a:ext>
            </a:extLst>
          </p:cNvPr>
          <p:cNvSpPr>
            <a:spLocks noGrp="1"/>
          </p:cNvSpPr>
          <p:nvPr>
            <p:ph type="body" idx="10"/>
          </p:nvPr>
        </p:nvSpPr>
        <p:spPr/>
        <p:txBody>
          <a:bodyPr/>
          <a:lstStyle/>
          <a:p>
            <a:endParaRPr lang="en-US"/>
          </a:p>
        </p:txBody>
      </p:sp>
      <p:pic>
        <p:nvPicPr>
          <p:cNvPr id="10" name="Content Placeholder 13">
            <a:extLst>
              <a:ext uri="{FF2B5EF4-FFF2-40B4-BE49-F238E27FC236}">
                <a16:creationId xmlns:a16="http://schemas.microsoft.com/office/drawing/2014/main" id="{8E5D2512-661C-4CF9-9182-F9D58F050F55}"/>
              </a:ext>
            </a:extLst>
          </p:cNvPr>
          <p:cNvPicPr>
            <a:picLocks noChangeAspect="1"/>
          </p:cNvPicPr>
          <p:nvPr/>
        </p:nvPicPr>
        <p:blipFill rotWithShape="1">
          <a:blip r:embed="rId3"/>
          <a:srcRect t="2945"/>
          <a:stretch/>
        </p:blipFill>
        <p:spPr>
          <a:xfrm>
            <a:off x="713232" y="4192486"/>
            <a:ext cx="4198620" cy="2425184"/>
          </a:xfrm>
          <a:prstGeom prst="rect">
            <a:avLst/>
          </a:prstGeom>
        </p:spPr>
      </p:pic>
    </p:spTree>
    <p:extLst>
      <p:ext uri="{BB962C8B-B14F-4D97-AF65-F5344CB8AC3E}">
        <p14:creationId xmlns:p14="http://schemas.microsoft.com/office/powerpoint/2010/main" val="31119761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380F612-55A2-43CD-95FC-3E557402D4B7}"/>
              </a:ext>
            </a:extLst>
          </p:cNvPr>
          <p:cNvSpPr>
            <a:spLocks noGrp="1"/>
          </p:cNvSpPr>
          <p:nvPr>
            <p:ph sz="quarter" idx="15"/>
          </p:nvPr>
        </p:nvSpPr>
        <p:spPr/>
        <p:txBody>
          <a:bodyPr/>
          <a:lstStyle/>
          <a:p>
            <a:r>
              <a:rPr lang="en-US" dirty="0"/>
              <a:t>Standardize intensity (mean = 0, standard deviation = 1)</a:t>
            </a:r>
          </a:p>
          <a:p>
            <a:r>
              <a:rPr lang="en-US" dirty="0"/>
              <a:t>In this case, also trimmed extreme values to prevent this from skewing standardization</a:t>
            </a:r>
          </a:p>
        </p:txBody>
      </p:sp>
      <p:sp>
        <p:nvSpPr>
          <p:cNvPr id="2" name="Title 1">
            <a:extLst>
              <a:ext uri="{FF2B5EF4-FFF2-40B4-BE49-F238E27FC236}">
                <a16:creationId xmlns:a16="http://schemas.microsoft.com/office/drawing/2014/main" id="{69ADA2E0-08C6-4E91-B986-C522272E0B4F}"/>
              </a:ext>
            </a:extLst>
          </p:cNvPr>
          <p:cNvSpPr>
            <a:spLocks noGrp="1"/>
          </p:cNvSpPr>
          <p:nvPr>
            <p:ph type="title"/>
          </p:nvPr>
        </p:nvSpPr>
        <p:spPr/>
        <p:txBody>
          <a:bodyPr/>
          <a:lstStyle/>
          <a:p>
            <a:r>
              <a:rPr lang="en-US" dirty="0"/>
              <a:t>Reducing Other Noise</a:t>
            </a:r>
          </a:p>
        </p:txBody>
      </p:sp>
      <p:pic>
        <p:nvPicPr>
          <p:cNvPr id="8" name="Content Placeholder 7">
            <a:extLst>
              <a:ext uri="{FF2B5EF4-FFF2-40B4-BE49-F238E27FC236}">
                <a16:creationId xmlns:a16="http://schemas.microsoft.com/office/drawing/2014/main" id="{ADF9FA78-DC5D-4E7F-AE29-9D273969994D}"/>
              </a:ext>
            </a:extLst>
          </p:cNvPr>
          <p:cNvPicPr>
            <a:picLocks noGrp="1" noChangeAspect="1"/>
          </p:cNvPicPr>
          <p:nvPr>
            <p:ph sz="quarter" idx="14"/>
          </p:nvPr>
        </p:nvPicPr>
        <p:blipFill>
          <a:blip r:embed="rId2"/>
          <a:stretch>
            <a:fillRect/>
          </a:stretch>
        </p:blipFill>
        <p:spPr>
          <a:xfrm>
            <a:off x="6208713" y="2098096"/>
            <a:ext cx="5716587" cy="3750832"/>
          </a:xfrm>
          <a:prstGeom prst="rect">
            <a:avLst/>
          </a:prstGeom>
        </p:spPr>
      </p:pic>
      <p:sp>
        <p:nvSpPr>
          <p:cNvPr id="5" name="Text Placeholder 4">
            <a:extLst>
              <a:ext uri="{FF2B5EF4-FFF2-40B4-BE49-F238E27FC236}">
                <a16:creationId xmlns:a16="http://schemas.microsoft.com/office/drawing/2014/main" id="{F80DE1BE-EAC1-4B2C-9425-D59057C22A1B}"/>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3602052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D8FC86-F49E-43F9-9214-9ECE934095D6}"/>
              </a:ext>
            </a:extLst>
          </p:cNvPr>
          <p:cNvSpPr>
            <a:spLocks noGrp="1"/>
          </p:cNvSpPr>
          <p:nvPr>
            <p:ph sz="quarter" idx="15"/>
          </p:nvPr>
        </p:nvSpPr>
        <p:spPr/>
        <p:txBody>
          <a:bodyPr/>
          <a:lstStyle/>
          <a:p>
            <a:r>
              <a:rPr lang="en-US" dirty="0"/>
              <a:t>Can correct for jagged differences in data via moving average or smoothing spline</a:t>
            </a:r>
          </a:p>
        </p:txBody>
      </p:sp>
      <p:sp>
        <p:nvSpPr>
          <p:cNvPr id="3" name="Title 2">
            <a:extLst>
              <a:ext uri="{FF2B5EF4-FFF2-40B4-BE49-F238E27FC236}">
                <a16:creationId xmlns:a16="http://schemas.microsoft.com/office/drawing/2014/main" id="{58D72489-CCB5-4053-8D87-C94FB30FEC81}"/>
              </a:ext>
            </a:extLst>
          </p:cNvPr>
          <p:cNvSpPr>
            <a:spLocks noGrp="1"/>
          </p:cNvSpPr>
          <p:nvPr>
            <p:ph type="title"/>
          </p:nvPr>
        </p:nvSpPr>
        <p:spPr/>
        <p:txBody>
          <a:bodyPr/>
          <a:lstStyle/>
          <a:p>
            <a:r>
              <a:rPr lang="en-US" dirty="0"/>
              <a:t>Reducing other noise</a:t>
            </a:r>
          </a:p>
        </p:txBody>
      </p:sp>
      <p:pic>
        <p:nvPicPr>
          <p:cNvPr id="6" name="Content Placeholder 5">
            <a:extLst>
              <a:ext uri="{FF2B5EF4-FFF2-40B4-BE49-F238E27FC236}">
                <a16:creationId xmlns:a16="http://schemas.microsoft.com/office/drawing/2014/main" id="{43DE51A3-A399-472A-96A1-395B6D874277}"/>
              </a:ext>
            </a:extLst>
          </p:cNvPr>
          <p:cNvPicPr>
            <a:picLocks noGrp="1" noChangeAspect="1"/>
          </p:cNvPicPr>
          <p:nvPr>
            <p:ph sz="quarter" idx="14"/>
          </p:nvPr>
        </p:nvPicPr>
        <p:blipFill>
          <a:blip r:embed="rId2"/>
          <a:stretch>
            <a:fillRect/>
          </a:stretch>
        </p:blipFill>
        <p:spPr>
          <a:xfrm>
            <a:off x="6208713" y="2315042"/>
            <a:ext cx="5716587" cy="3316941"/>
          </a:xfrm>
          <a:prstGeom prst="rect">
            <a:avLst/>
          </a:prstGeom>
        </p:spPr>
      </p:pic>
      <p:sp>
        <p:nvSpPr>
          <p:cNvPr id="5" name="Text Placeholder 4">
            <a:extLst>
              <a:ext uri="{FF2B5EF4-FFF2-40B4-BE49-F238E27FC236}">
                <a16:creationId xmlns:a16="http://schemas.microsoft.com/office/drawing/2014/main" id="{C7250EAB-5F32-4DA8-BF17-7CE0D78B137E}"/>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0969266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EEDD414-1F92-471D-B3BD-DF00F7A64F5B}"/>
              </a:ext>
            </a:extLst>
          </p:cNvPr>
          <p:cNvSpPr>
            <a:spLocks noGrp="1"/>
          </p:cNvSpPr>
          <p:nvPr>
            <p:ph sz="quarter" idx="15"/>
          </p:nvPr>
        </p:nvSpPr>
        <p:spPr>
          <a:xfrm>
            <a:off x="263031" y="1733423"/>
            <a:ext cx="5832969" cy="4480055"/>
          </a:xfrm>
        </p:spPr>
        <p:txBody>
          <a:bodyPr/>
          <a:lstStyle/>
          <a:p>
            <a:r>
              <a:rPr lang="en-US" dirty="0"/>
              <a:t>“The previous steps of estimating and reducing baseline and reducing noise help to refine the profiles and enhance the true signal that is related to the response within the profiles. These steps, however, do not reduce the between-wavelength </a:t>
            </a:r>
            <a:r>
              <a:rPr lang="en-US" sz="2400" dirty="0"/>
              <a:t>correlation</a:t>
            </a:r>
            <a:r>
              <a:rPr lang="en-US" dirty="0"/>
              <a:t> within each sample which is still a problematic characteristic for many predictive models.”</a:t>
            </a:r>
          </a:p>
          <a:p>
            <a:r>
              <a:rPr lang="en-US" dirty="0"/>
              <a:t>Try PCA, kernel PCA, ICA, partial least squares… or other dimensionality reduction techniques…</a:t>
            </a:r>
          </a:p>
        </p:txBody>
      </p:sp>
      <p:sp>
        <p:nvSpPr>
          <p:cNvPr id="2" name="Title 1">
            <a:extLst>
              <a:ext uri="{FF2B5EF4-FFF2-40B4-BE49-F238E27FC236}">
                <a16:creationId xmlns:a16="http://schemas.microsoft.com/office/drawing/2014/main" id="{99D7DE33-C6FF-453F-BDA9-2F289F500EFB}"/>
              </a:ext>
            </a:extLst>
          </p:cNvPr>
          <p:cNvSpPr>
            <a:spLocks noGrp="1"/>
          </p:cNvSpPr>
          <p:nvPr>
            <p:ph type="title"/>
          </p:nvPr>
        </p:nvSpPr>
        <p:spPr/>
        <p:txBody>
          <a:bodyPr/>
          <a:lstStyle/>
          <a:p>
            <a:r>
              <a:rPr lang="en-US" dirty="0"/>
              <a:t>Exploiting correlation</a:t>
            </a:r>
          </a:p>
        </p:txBody>
      </p:sp>
      <p:pic>
        <p:nvPicPr>
          <p:cNvPr id="8" name="Content Placeholder 7">
            <a:extLst>
              <a:ext uri="{FF2B5EF4-FFF2-40B4-BE49-F238E27FC236}">
                <a16:creationId xmlns:a16="http://schemas.microsoft.com/office/drawing/2014/main" id="{8BD78FA5-DA4C-4E24-BC9B-257B86DB2702}"/>
              </a:ext>
            </a:extLst>
          </p:cNvPr>
          <p:cNvPicPr>
            <a:picLocks noGrp="1" noChangeAspect="1"/>
          </p:cNvPicPr>
          <p:nvPr>
            <p:ph sz="quarter" idx="14"/>
          </p:nvPr>
        </p:nvPicPr>
        <p:blipFill>
          <a:blip r:embed="rId2"/>
          <a:stretch>
            <a:fillRect/>
          </a:stretch>
        </p:blipFill>
        <p:spPr>
          <a:xfrm>
            <a:off x="6208713" y="1885747"/>
            <a:ext cx="5716587" cy="4175530"/>
          </a:xfrm>
          <a:prstGeom prst="rect">
            <a:avLst/>
          </a:prstGeom>
        </p:spPr>
      </p:pic>
      <p:sp>
        <p:nvSpPr>
          <p:cNvPr id="5" name="Text Placeholder 4">
            <a:extLst>
              <a:ext uri="{FF2B5EF4-FFF2-40B4-BE49-F238E27FC236}">
                <a16:creationId xmlns:a16="http://schemas.microsoft.com/office/drawing/2014/main" id="{D933BF31-5073-4C7F-A9DA-20DEF2E77957}"/>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8929083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C6B320-B1AE-4EA0-9A59-EE7CBAE9F92E}"/>
              </a:ext>
            </a:extLst>
          </p:cNvPr>
          <p:cNvSpPr>
            <a:spLocks noGrp="1"/>
          </p:cNvSpPr>
          <p:nvPr>
            <p:ph sz="quarter" idx="15"/>
          </p:nvPr>
        </p:nvSpPr>
        <p:spPr/>
        <p:txBody>
          <a:bodyPr/>
          <a:lstStyle/>
          <a:p>
            <a:r>
              <a:rPr lang="en-US" dirty="0"/>
              <a:t>Calculate differences (</a:t>
            </a:r>
            <a:r>
              <a:rPr lang="en-US" dirty="0" err="1"/>
              <a:t>x_t</a:t>
            </a:r>
            <a:r>
              <a:rPr lang="en-US" dirty="0"/>
              <a:t>) – (x_t-1)</a:t>
            </a:r>
          </a:p>
          <a:p>
            <a:r>
              <a:rPr lang="en-US" dirty="0"/>
              <a:t>Can substantially reduce autocorrelation</a:t>
            </a:r>
          </a:p>
          <a:p>
            <a:r>
              <a:rPr lang="en-US" dirty="0"/>
              <a:t>(Could also filter out highly correlated spectra wavelengths…)</a:t>
            </a:r>
          </a:p>
        </p:txBody>
      </p:sp>
      <p:sp>
        <p:nvSpPr>
          <p:cNvPr id="3" name="Title 2">
            <a:extLst>
              <a:ext uri="{FF2B5EF4-FFF2-40B4-BE49-F238E27FC236}">
                <a16:creationId xmlns:a16="http://schemas.microsoft.com/office/drawing/2014/main" id="{BD523891-5497-4765-9E7A-1E1688D9BDDA}"/>
              </a:ext>
            </a:extLst>
          </p:cNvPr>
          <p:cNvSpPr>
            <a:spLocks noGrp="1"/>
          </p:cNvSpPr>
          <p:nvPr>
            <p:ph type="title"/>
          </p:nvPr>
        </p:nvSpPr>
        <p:spPr/>
        <p:txBody>
          <a:bodyPr/>
          <a:lstStyle/>
          <a:p>
            <a:r>
              <a:rPr lang="en-US" dirty="0"/>
              <a:t>Exploiting correlation</a:t>
            </a:r>
          </a:p>
        </p:txBody>
      </p:sp>
      <p:pic>
        <p:nvPicPr>
          <p:cNvPr id="9" name="Content Placeholder 8">
            <a:extLst>
              <a:ext uri="{FF2B5EF4-FFF2-40B4-BE49-F238E27FC236}">
                <a16:creationId xmlns:a16="http://schemas.microsoft.com/office/drawing/2014/main" id="{E3B487FE-A770-4B4A-AE3F-E49373A28008}"/>
              </a:ext>
            </a:extLst>
          </p:cNvPr>
          <p:cNvPicPr>
            <a:picLocks noGrp="1" noChangeAspect="1"/>
          </p:cNvPicPr>
          <p:nvPr>
            <p:ph sz="quarter" idx="14"/>
          </p:nvPr>
        </p:nvPicPr>
        <p:blipFill>
          <a:blip r:embed="rId2"/>
          <a:stretch>
            <a:fillRect/>
          </a:stretch>
        </p:blipFill>
        <p:spPr>
          <a:xfrm>
            <a:off x="6208713" y="2328251"/>
            <a:ext cx="5716587" cy="3290523"/>
          </a:xfrm>
          <a:prstGeom prst="rect">
            <a:avLst/>
          </a:prstGeom>
        </p:spPr>
      </p:pic>
      <p:sp>
        <p:nvSpPr>
          <p:cNvPr id="5" name="Text Placeholder 4">
            <a:extLst>
              <a:ext uri="{FF2B5EF4-FFF2-40B4-BE49-F238E27FC236}">
                <a16:creationId xmlns:a16="http://schemas.microsoft.com/office/drawing/2014/main" id="{96BB5868-EBF1-497F-9B13-4CE95B43EF4F}"/>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2715803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209648-2F18-4D1C-B7EA-A82774384579}"/>
              </a:ext>
            </a:extLst>
          </p:cNvPr>
          <p:cNvSpPr>
            <a:spLocks noGrp="1"/>
          </p:cNvSpPr>
          <p:nvPr>
            <p:ph sz="quarter" idx="15"/>
          </p:nvPr>
        </p:nvSpPr>
        <p:spPr/>
        <p:txBody>
          <a:bodyPr/>
          <a:lstStyle/>
          <a:p>
            <a:r>
              <a:rPr lang="en-US" dirty="0"/>
              <a:t>“These steps shows how the within-spectra drift has been removed and most of the trends that are unrelated to the peaks have been minimized.”</a:t>
            </a:r>
          </a:p>
        </p:txBody>
      </p:sp>
      <p:sp>
        <p:nvSpPr>
          <p:cNvPr id="3" name="Title 2">
            <a:extLst>
              <a:ext uri="{FF2B5EF4-FFF2-40B4-BE49-F238E27FC236}">
                <a16:creationId xmlns:a16="http://schemas.microsoft.com/office/drawing/2014/main" id="{4B6FEC3C-D3F3-487F-9233-D1FFDA5FED2C}"/>
              </a:ext>
            </a:extLst>
          </p:cNvPr>
          <p:cNvSpPr>
            <a:spLocks noGrp="1"/>
          </p:cNvSpPr>
          <p:nvPr>
            <p:ph type="title"/>
          </p:nvPr>
        </p:nvSpPr>
        <p:spPr/>
        <p:txBody>
          <a:bodyPr/>
          <a:lstStyle/>
          <a:p>
            <a:r>
              <a:rPr lang="en-US" dirty="0"/>
              <a:t>Exploiting correlation</a:t>
            </a:r>
          </a:p>
        </p:txBody>
      </p:sp>
      <p:pic>
        <p:nvPicPr>
          <p:cNvPr id="6" name="Content Placeholder 5">
            <a:extLst>
              <a:ext uri="{FF2B5EF4-FFF2-40B4-BE49-F238E27FC236}">
                <a16:creationId xmlns:a16="http://schemas.microsoft.com/office/drawing/2014/main" id="{5063845C-69C2-4231-83A1-BB88E1B5F72A}"/>
              </a:ext>
            </a:extLst>
          </p:cNvPr>
          <p:cNvPicPr>
            <a:picLocks noGrp="1" noChangeAspect="1"/>
          </p:cNvPicPr>
          <p:nvPr>
            <p:ph sz="quarter" idx="14"/>
          </p:nvPr>
        </p:nvPicPr>
        <p:blipFill>
          <a:blip r:embed="rId2"/>
          <a:stretch>
            <a:fillRect/>
          </a:stretch>
        </p:blipFill>
        <p:spPr>
          <a:xfrm>
            <a:off x="6310402" y="1733550"/>
            <a:ext cx="5513209" cy="4479925"/>
          </a:xfrm>
          <a:prstGeom prst="rect">
            <a:avLst/>
          </a:prstGeom>
        </p:spPr>
      </p:pic>
      <p:sp>
        <p:nvSpPr>
          <p:cNvPr id="5" name="Text Placeholder 4">
            <a:extLst>
              <a:ext uri="{FF2B5EF4-FFF2-40B4-BE49-F238E27FC236}">
                <a16:creationId xmlns:a16="http://schemas.microsoft.com/office/drawing/2014/main" id="{1B030D37-80BB-4335-AF0A-E9BD4F4125F7}"/>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405840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2D21-FE17-4A32-8782-933583502441}"/>
              </a:ext>
            </a:extLst>
          </p:cNvPr>
          <p:cNvSpPr>
            <a:spLocks noGrp="1"/>
          </p:cNvSpPr>
          <p:nvPr>
            <p:ph type="title"/>
          </p:nvPr>
        </p:nvSpPr>
        <p:spPr/>
        <p:txBody>
          <a:bodyPr/>
          <a:lstStyle/>
          <a:p>
            <a:r>
              <a:rPr lang="en-US" dirty="0"/>
              <a:t>Sampling pre-processing </a:t>
            </a:r>
          </a:p>
        </p:txBody>
      </p:sp>
      <p:sp>
        <p:nvSpPr>
          <p:cNvPr id="7" name="Content Placeholder 6">
            <a:extLst>
              <a:ext uri="{FF2B5EF4-FFF2-40B4-BE49-F238E27FC236}">
                <a16:creationId xmlns:a16="http://schemas.microsoft.com/office/drawing/2014/main" id="{25ECD862-03FB-4224-9FA5-19A1EF18BCC7}"/>
              </a:ext>
            </a:extLst>
          </p:cNvPr>
          <p:cNvSpPr>
            <a:spLocks noGrp="1"/>
          </p:cNvSpPr>
          <p:nvPr>
            <p:ph sz="quarter" idx="14"/>
          </p:nvPr>
        </p:nvSpPr>
        <p:spPr/>
        <p:txBody>
          <a:bodyPr/>
          <a:lstStyle/>
          <a:p>
            <a:r>
              <a:rPr lang="en-US" dirty="0"/>
              <a:t>“The amount of preprocessing could be considered a tuning parameter.”</a:t>
            </a:r>
          </a:p>
          <a:p>
            <a:r>
              <a:rPr lang="en-US" dirty="0"/>
              <a:t>Want best model </a:t>
            </a:r>
            <a:r>
              <a:rPr lang="en-US" i="1" dirty="0"/>
              <a:t>and</a:t>
            </a:r>
            <a:r>
              <a:rPr lang="en-US" dirty="0"/>
              <a:t> best preprocessing</a:t>
            </a:r>
          </a:p>
          <a:p>
            <a:r>
              <a:rPr lang="en-US" dirty="0"/>
              <a:t>15 small bioreactors in training set </a:t>
            </a:r>
          </a:p>
          <a:p>
            <a:pPr lvl="1"/>
            <a:r>
              <a:rPr lang="en-US" dirty="0"/>
              <a:t>Leave one out cross validation</a:t>
            </a:r>
          </a:p>
          <a:p>
            <a:pPr lvl="1"/>
            <a:r>
              <a:rPr lang="en-US" dirty="0"/>
              <a:t>V-fold cross validation, e.g. 5-fold (would have 3 reactors in hold-out)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Repeated V-fold cross-validation</a:t>
            </a:r>
          </a:p>
        </p:txBody>
      </p:sp>
      <p:sp>
        <p:nvSpPr>
          <p:cNvPr id="9" name="Text Placeholder 8">
            <a:extLst>
              <a:ext uri="{FF2B5EF4-FFF2-40B4-BE49-F238E27FC236}">
                <a16:creationId xmlns:a16="http://schemas.microsoft.com/office/drawing/2014/main" id="{A95D843D-D685-4FED-804F-177D27E81C17}"/>
              </a:ext>
            </a:extLst>
          </p:cNvPr>
          <p:cNvSpPr>
            <a:spLocks noGrp="1"/>
          </p:cNvSpPr>
          <p:nvPr>
            <p:ph type="body" idx="10"/>
          </p:nvPr>
        </p:nvSpPr>
        <p:spPr/>
        <p:txBody>
          <a:bodyPr/>
          <a:lstStyle/>
          <a:p>
            <a:endParaRPr lang="en-US"/>
          </a:p>
        </p:txBody>
      </p:sp>
      <p:pic>
        <p:nvPicPr>
          <p:cNvPr id="8" name="Picture 7">
            <a:extLst>
              <a:ext uri="{FF2B5EF4-FFF2-40B4-BE49-F238E27FC236}">
                <a16:creationId xmlns:a16="http://schemas.microsoft.com/office/drawing/2014/main" id="{C032CCD2-5943-45AC-90D7-6D4E09E45DE3}"/>
              </a:ext>
            </a:extLst>
          </p:cNvPr>
          <p:cNvPicPr>
            <a:picLocks noChangeAspect="1"/>
          </p:cNvPicPr>
          <p:nvPr/>
        </p:nvPicPr>
        <p:blipFill>
          <a:blip r:embed="rId2"/>
          <a:stretch>
            <a:fillRect/>
          </a:stretch>
        </p:blipFill>
        <p:spPr>
          <a:xfrm>
            <a:off x="3966767" y="3973514"/>
            <a:ext cx="2810065" cy="2042041"/>
          </a:xfrm>
          <a:prstGeom prst="rect">
            <a:avLst/>
          </a:prstGeom>
        </p:spPr>
      </p:pic>
    </p:spTree>
    <p:extLst>
      <p:ext uri="{BB962C8B-B14F-4D97-AF65-F5344CB8AC3E}">
        <p14:creationId xmlns:p14="http://schemas.microsoft.com/office/powerpoint/2010/main" val="20416872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11" end="11"/>
                                            </p:txEl>
                                          </p:spTgt>
                                        </p:tgtEl>
                                        <p:attrNameLst>
                                          <p:attrName>style.visibility</p:attrName>
                                        </p:attrNameLst>
                                      </p:cBhvr>
                                      <p:to>
                                        <p:strVal val="visible"/>
                                      </p:to>
                                    </p:set>
                                    <p:animEffect transition="in" filter="fade">
                                      <p:cBhvr>
                                        <p:cTn id="26" dur="500"/>
                                        <p:tgtEl>
                                          <p:spTgt spid="7">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9784D-039B-47CF-8D50-86DF7F7ED0B6}"/>
              </a:ext>
            </a:extLst>
          </p:cNvPr>
          <p:cNvSpPr>
            <a:spLocks noGrp="1"/>
          </p:cNvSpPr>
          <p:nvPr>
            <p:ph sz="quarter" idx="15"/>
          </p:nvPr>
        </p:nvSpPr>
        <p:spPr/>
        <p:txBody>
          <a:bodyPr/>
          <a:lstStyle/>
          <a:p>
            <a:r>
              <a:rPr lang="en-US" dirty="0"/>
              <a:t>Notice systematic errors by day until preprocessing is completed</a:t>
            </a:r>
          </a:p>
        </p:txBody>
      </p:sp>
      <p:sp>
        <p:nvSpPr>
          <p:cNvPr id="3" name="Title 2">
            <a:extLst>
              <a:ext uri="{FF2B5EF4-FFF2-40B4-BE49-F238E27FC236}">
                <a16:creationId xmlns:a16="http://schemas.microsoft.com/office/drawing/2014/main" id="{45DE499B-08DE-49CB-90F6-B24D3BC9F89A}"/>
              </a:ext>
            </a:extLst>
          </p:cNvPr>
          <p:cNvSpPr>
            <a:spLocks noGrp="1"/>
          </p:cNvSpPr>
          <p:nvPr>
            <p:ph type="title"/>
          </p:nvPr>
        </p:nvSpPr>
        <p:spPr/>
        <p:txBody>
          <a:bodyPr/>
          <a:lstStyle/>
          <a:p>
            <a:r>
              <a:rPr lang="en-US" dirty="0"/>
              <a:t>Impacts of Data Processing on Modeling</a:t>
            </a:r>
          </a:p>
        </p:txBody>
      </p:sp>
      <p:pic>
        <p:nvPicPr>
          <p:cNvPr id="6" name="Content Placeholder 5">
            <a:extLst>
              <a:ext uri="{FF2B5EF4-FFF2-40B4-BE49-F238E27FC236}">
                <a16:creationId xmlns:a16="http://schemas.microsoft.com/office/drawing/2014/main" id="{E3C08FE6-8709-436B-9A08-A99020E8B9A3}"/>
              </a:ext>
            </a:extLst>
          </p:cNvPr>
          <p:cNvPicPr>
            <a:picLocks noGrp="1" noChangeAspect="1"/>
          </p:cNvPicPr>
          <p:nvPr>
            <p:ph sz="quarter" idx="14"/>
          </p:nvPr>
        </p:nvPicPr>
        <p:blipFill>
          <a:blip r:embed="rId2"/>
          <a:stretch>
            <a:fillRect/>
          </a:stretch>
        </p:blipFill>
        <p:spPr>
          <a:xfrm>
            <a:off x="3915509" y="2011214"/>
            <a:ext cx="7745430" cy="4322575"/>
          </a:xfrm>
          <a:prstGeom prst="rect">
            <a:avLst/>
          </a:prstGeom>
        </p:spPr>
      </p:pic>
      <p:sp>
        <p:nvSpPr>
          <p:cNvPr id="5" name="Text Placeholder 4">
            <a:extLst>
              <a:ext uri="{FF2B5EF4-FFF2-40B4-BE49-F238E27FC236}">
                <a16:creationId xmlns:a16="http://schemas.microsoft.com/office/drawing/2014/main" id="{C243A366-FAE8-4027-A156-CABA9ABEDCA0}"/>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816776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9784D-039B-47CF-8D50-86DF7F7ED0B6}"/>
              </a:ext>
            </a:extLst>
          </p:cNvPr>
          <p:cNvSpPr>
            <a:spLocks noGrp="1"/>
          </p:cNvSpPr>
          <p:nvPr>
            <p:ph sz="quarter" idx="15"/>
          </p:nvPr>
        </p:nvSpPr>
        <p:spPr/>
        <p:txBody>
          <a:bodyPr/>
          <a:lstStyle/>
          <a:p>
            <a:r>
              <a:rPr lang="en-US" dirty="0"/>
              <a:t>If had taken naïve assumption that each day-within-bioreactor were experimental unit, would have had naïve performance estimates</a:t>
            </a:r>
          </a:p>
        </p:txBody>
      </p:sp>
      <p:sp>
        <p:nvSpPr>
          <p:cNvPr id="3" name="Title 2">
            <a:extLst>
              <a:ext uri="{FF2B5EF4-FFF2-40B4-BE49-F238E27FC236}">
                <a16:creationId xmlns:a16="http://schemas.microsoft.com/office/drawing/2014/main" id="{45DE499B-08DE-49CB-90F6-B24D3BC9F89A}"/>
              </a:ext>
            </a:extLst>
          </p:cNvPr>
          <p:cNvSpPr>
            <a:spLocks noGrp="1"/>
          </p:cNvSpPr>
          <p:nvPr>
            <p:ph type="title"/>
          </p:nvPr>
        </p:nvSpPr>
        <p:spPr/>
        <p:txBody>
          <a:bodyPr/>
          <a:lstStyle/>
          <a:p>
            <a:r>
              <a:rPr lang="en-US" dirty="0"/>
              <a:t>Impacts of Data Processing on Modeling</a:t>
            </a:r>
          </a:p>
        </p:txBody>
      </p:sp>
      <p:pic>
        <p:nvPicPr>
          <p:cNvPr id="9" name="Content Placeholder 8">
            <a:extLst>
              <a:ext uri="{FF2B5EF4-FFF2-40B4-BE49-F238E27FC236}">
                <a16:creationId xmlns:a16="http://schemas.microsoft.com/office/drawing/2014/main" id="{02848BDB-E8E2-4927-9586-388CB280F0F5}"/>
              </a:ext>
            </a:extLst>
          </p:cNvPr>
          <p:cNvPicPr>
            <a:picLocks noGrp="1" noChangeAspect="1"/>
          </p:cNvPicPr>
          <p:nvPr>
            <p:ph sz="quarter" idx="14"/>
          </p:nvPr>
        </p:nvPicPr>
        <p:blipFill>
          <a:blip r:embed="rId2"/>
          <a:stretch>
            <a:fillRect/>
          </a:stretch>
        </p:blipFill>
        <p:spPr>
          <a:xfrm>
            <a:off x="4780717" y="1735509"/>
            <a:ext cx="7411283" cy="4704864"/>
          </a:xfrm>
          <a:prstGeom prst="rect">
            <a:avLst/>
          </a:prstGeom>
        </p:spPr>
      </p:pic>
      <p:sp>
        <p:nvSpPr>
          <p:cNvPr id="5" name="Text Placeholder 4">
            <a:extLst>
              <a:ext uri="{FF2B5EF4-FFF2-40B4-BE49-F238E27FC236}">
                <a16:creationId xmlns:a16="http://schemas.microsoft.com/office/drawing/2014/main" id="{C243A366-FAE8-4027-A156-CABA9ABEDCA0}"/>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312402213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7932-B818-440D-9221-320541AA990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478B7FD-A56B-40CB-8CA9-377F0BA74F44}"/>
              </a:ext>
            </a:extLst>
          </p:cNvPr>
          <p:cNvSpPr>
            <a:spLocks noGrp="1"/>
          </p:cNvSpPr>
          <p:nvPr>
            <p:ph sz="quarter" idx="14"/>
          </p:nvPr>
        </p:nvSpPr>
        <p:spPr/>
        <p:txBody>
          <a:bodyPr/>
          <a:lstStyle/>
          <a:p>
            <a:r>
              <a:rPr lang="en-US" dirty="0"/>
              <a:t>“the analyst needs to be keenly aware of what the experimental unit is. Understanding the unit informs decisions about how the profiles should be preprocessed, how samples should be allocated to training and test sets, and how samples should be allocated during resampling.”</a:t>
            </a:r>
          </a:p>
          <a:p>
            <a:r>
              <a:rPr lang="en-US" dirty="0"/>
              <a:t>“Basic preprocessing steps for profiled data can include reducing baseline effect, reducing noise across the profile, and harnessing the information contained in the correlation among predictors. An underlying goal of these steps is to remove the characteristics that prevent this type of data from being used with most predictive models while simultaneously preserving the predictive signal between the profiles and the outcome.”</a:t>
            </a:r>
          </a:p>
        </p:txBody>
      </p:sp>
      <p:sp>
        <p:nvSpPr>
          <p:cNvPr id="4" name="Text Placeholder 3">
            <a:extLst>
              <a:ext uri="{FF2B5EF4-FFF2-40B4-BE49-F238E27FC236}">
                <a16:creationId xmlns:a16="http://schemas.microsoft.com/office/drawing/2014/main" id="{FE54A0D8-0290-4168-9D8B-784F515B6771}"/>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99997316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A366-52A8-4E48-B5D9-893406CDA50F}"/>
              </a:ext>
            </a:extLst>
          </p:cNvPr>
          <p:cNvSpPr>
            <a:spLocks noGrp="1"/>
          </p:cNvSpPr>
          <p:nvPr>
            <p:ph type="title"/>
          </p:nvPr>
        </p:nvSpPr>
        <p:spPr/>
        <p:txBody>
          <a:bodyPr/>
          <a:lstStyle/>
          <a:p>
            <a:r>
              <a:rPr lang="en-US" dirty="0"/>
              <a:t>Simple example of “Unit of Prediction”</a:t>
            </a:r>
          </a:p>
        </p:txBody>
      </p:sp>
      <p:sp>
        <p:nvSpPr>
          <p:cNvPr id="3" name="Content Placeholder 2">
            <a:extLst>
              <a:ext uri="{FF2B5EF4-FFF2-40B4-BE49-F238E27FC236}">
                <a16:creationId xmlns:a16="http://schemas.microsoft.com/office/drawing/2014/main" id="{2D4CF8AB-920E-4ACF-A7A0-9A33253F9D30}"/>
              </a:ext>
            </a:extLst>
          </p:cNvPr>
          <p:cNvSpPr>
            <a:spLocks noGrp="1"/>
          </p:cNvSpPr>
          <p:nvPr>
            <p:ph sz="quarter" idx="14"/>
          </p:nvPr>
        </p:nvSpPr>
        <p:spPr/>
        <p:txBody>
          <a:bodyPr/>
          <a:lstStyle/>
          <a:p>
            <a:r>
              <a:rPr lang="en-US" dirty="0"/>
              <a:t>the price of a house in Iowa</a:t>
            </a:r>
          </a:p>
          <a:p>
            <a:pPr marL="0" indent="0">
              <a:buNone/>
            </a:pPr>
            <a:r>
              <a:rPr lang="en-US" dirty="0"/>
              <a:t>“The data structure is straightforward: rows are houses and columns are fields describing them. There is one house per row and, for the most part, we can assume that these houses are statistically independent of one another. In statistical terms, it would be said that the houses are the </a:t>
            </a:r>
            <a:r>
              <a:rPr lang="en-US" i="1" dirty="0"/>
              <a:t>independent experimental unit</a:t>
            </a:r>
            <a:r>
              <a:rPr lang="en-US" dirty="0"/>
              <a:t> of data… the properties are the </a:t>
            </a:r>
            <a:r>
              <a:rPr lang="en-US" i="1" dirty="0"/>
              <a:t>unit of prediction</a:t>
            </a:r>
            <a:r>
              <a:rPr lang="en-US" dirty="0"/>
              <a:t>.”</a:t>
            </a:r>
          </a:p>
        </p:txBody>
      </p:sp>
      <p:sp>
        <p:nvSpPr>
          <p:cNvPr id="4" name="Text Placeholder 3">
            <a:extLst>
              <a:ext uri="{FF2B5EF4-FFF2-40B4-BE49-F238E27FC236}">
                <a16:creationId xmlns:a16="http://schemas.microsoft.com/office/drawing/2014/main" id="{8370B140-4FE3-4E2A-9F39-5907358F22A4}"/>
              </a:ext>
            </a:extLst>
          </p:cNvPr>
          <p:cNvSpPr>
            <a:spLocks noGrp="1"/>
          </p:cNvSpPr>
          <p:nvPr>
            <p:ph type="body" idx="10"/>
          </p:nvPr>
        </p:nvSpPr>
        <p:spPr/>
        <p:txBody>
          <a:bodyPr/>
          <a:lstStyle/>
          <a:p>
            <a:endParaRPr lang="en-US"/>
          </a:p>
        </p:txBody>
      </p:sp>
      <p:pic>
        <p:nvPicPr>
          <p:cNvPr id="3074" name="Picture 2" descr="Image result for ames housing data">
            <a:extLst>
              <a:ext uri="{FF2B5EF4-FFF2-40B4-BE49-F238E27FC236}">
                <a16:creationId xmlns:a16="http://schemas.microsoft.com/office/drawing/2014/main" id="{B062CA99-574E-42C7-BEDE-0D34B69FF9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54" t="66838" r="40618" b="7864"/>
          <a:stretch/>
        </p:blipFill>
        <p:spPr bwMode="auto">
          <a:xfrm>
            <a:off x="398585" y="4161693"/>
            <a:ext cx="4372708" cy="173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149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5A70-5B29-4CD2-9666-C388F6801669}"/>
              </a:ext>
            </a:extLst>
          </p:cNvPr>
          <p:cNvSpPr>
            <a:spLocks noGrp="1"/>
          </p:cNvSpPr>
          <p:nvPr>
            <p:ph type="title"/>
          </p:nvPr>
        </p:nvSpPr>
        <p:spPr/>
        <p:txBody>
          <a:bodyPr/>
          <a:lstStyle/>
          <a:p>
            <a:r>
              <a:rPr lang="en-US" dirty="0"/>
              <a:t>Ex. slightly more challenging data structure</a:t>
            </a:r>
          </a:p>
        </p:txBody>
      </p:sp>
      <p:sp>
        <p:nvSpPr>
          <p:cNvPr id="3" name="Content Placeholder 2">
            <a:extLst>
              <a:ext uri="{FF2B5EF4-FFF2-40B4-BE49-F238E27FC236}">
                <a16:creationId xmlns:a16="http://schemas.microsoft.com/office/drawing/2014/main" id="{636EC1BB-2CE2-4634-8F3C-3DCDFA43FEB9}"/>
              </a:ext>
            </a:extLst>
          </p:cNvPr>
          <p:cNvSpPr>
            <a:spLocks noGrp="1"/>
          </p:cNvSpPr>
          <p:nvPr>
            <p:ph sz="quarter" idx="14"/>
          </p:nvPr>
        </p:nvSpPr>
        <p:spPr/>
        <p:txBody>
          <a:bodyPr/>
          <a:lstStyle/>
          <a:p>
            <a:r>
              <a:rPr lang="en-US" dirty="0"/>
              <a:t>Chicago train ridership data</a:t>
            </a:r>
          </a:p>
          <a:p>
            <a:pPr marL="0" indent="0">
              <a:buNone/>
            </a:pPr>
            <a:r>
              <a:rPr lang="en-US" dirty="0"/>
              <a:t>“The data set has rows corresponding to specific dates and columns are characteristics of these days: holiday indicators, ridership at other stations a week prior, and so on. Predictions are made daily; this is the </a:t>
            </a:r>
            <a:r>
              <a:rPr lang="en-US" i="1" dirty="0"/>
              <a:t>unit of prediction</a:t>
            </a:r>
            <a:r>
              <a:rPr lang="en-US" dirty="0"/>
              <a:t>.”</a:t>
            </a:r>
          </a:p>
          <a:p>
            <a:pPr marL="0" indent="0">
              <a:buNone/>
            </a:pPr>
            <a:r>
              <a:rPr lang="en-US" dirty="0"/>
              <a:t>Recall there is also weather measurements:</a:t>
            </a:r>
          </a:p>
        </p:txBody>
      </p:sp>
      <p:sp>
        <p:nvSpPr>
          <p:cNvPr id="4" name="Text Placeholder 3">
            <a:extLst>
              <a:ext uri="{FF2B5EF4-FFF2-40B4-BE49-F238E27FC236}">
                <a16:creationId xmlns:a16="http://schemas.microsoft.com/office/drawing/2014/main" id="{61AA4534-07A3-4B18-A173-C735BD95750C}"/>
              </a:ext>
            </a:extLst>
          </p:cNvPr>
          <p:cNvSpPr>
            <a:spLocks noGrp="1"/>
          </p:cNvSpPr>
          <p:nvPr>
            <p:ph type="body" idx="10"/>
          </p:nvPr>
        </p:nvSpPr>
        <p:spPr/>
        <p:txBody>
          <a:bodyPr/>
          <a:lstStyle/>
          <a:p>
            <a:endParaRPr lang="en-US"/>
          </a:p>
        </p:txBody>
      </p:sp>
      <p:pic>
        <p:nvPicPr>
          <p:cNvPr id="5" name="Picture 4">
            <a:extLst>
              <a:ext uri="{FF2B5EF4-FFF2-40B4-BE49-F238E27FC236}">
                <a16:creationId xmlns:a16="http://schemas.microsoft.com/office/drawing/2014/main" id="{DE434A01-294D-4685-B870-3A7B2951F942}"/>
              </a:ext>
            </a:extLst>
          </p:cNvPr>
          <p:cNvPicPr>
            <a:picLocks noChangeAspect="1"/>
          </p:cNvPicPr>
          <p:nvPr/>
        </p:nvPicPr>
        <p:blipFill rotWithShape="1">
          <a:blip r:embed="rId2"/>
          <a:srcRect b="54654"/>
          <a:stretch/>
        </p:blipFill>
        <p:spPr>
          <a:xfrm>
            <a:off x="488442" y="3882074"/>
            <a:ext cx="3818381" cy="2234154"/>
          </a:xfrm>
          <a:prstGeom prst="rect">
            <a:avLst/>
          </a:prstGeom>
        </p:spPr>
      </p:pic>
      <p:sp>
        <p:nvSpPr>
          <p:cNvPr id="6" name="Content Placeholder 2">
            <a:extLst>
              <a:ext uri="{FF2B5EF4-FFF2-40B4-BE49-F238E27FC236}">
                <a16:creationId xmlns:a16="http://schemas.microsoft.com/office/drawing/2014/main" id="{D408D5F2-A63A-4B48-A2EE-FBF7ED21DCFD}"/>
              </a:ext>
            </a:extLst>
          </p:cNvPr>
          <p:cNvSpPr txBox="1">
            <a:spLocks/>
          </p:cNvSpPr>
          <p:nvPr/>
        </p:nvSpPr>
        <p:spPr>
          <a:xfrm>
            <a:off x="6901234" y="3504722"/>
            <a:ext cx="4409411" cy="666332"/>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FF0000"/>
                </a:solidFill>
              </a:rPr>
              <a:t>How does this complicate things?</a:t>
            </a:r>
          </a:p>
        </p:txBody>
      </p:sp>
      <p:sp>
        <p:nvSpPr>
          <p:cNvPr id="7" name="Content Placeholder 2">
            <a:extLst>
              <a:ext uri="{FF2B5EF4-FFF2-40B4-BE49-F238E27FC236}">
                <a16:creationId xmlns:a16="http://schemas.microsoft.com/office/drawing/2014/main" id="{CE824C7E-F13E-44A1-99B4-F5F9A03BFE39}"/>
              </a:ext>
            </a:extLst>
          </p:cNvPr>
          <p:cNvSpPr txBox="1">
            <a:spLocks/>
          </p:cNvSpPr>
          <p:nvPr/>
        </p:nvSpPr>
        <p:spPr>
          <a:xfrm>
            <a:off x="4990980" y="3882074"/>
            <a:ext cx="7060341" cy="666332"/>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“Since the goal is to make daily predictions, the </a:t>
            </a:r>
            <a:r>
              <a:rPr lang="en-US" i="1" dirty="0"/>
              <a:t>profile</a:t>
            </a:r>
            <a:r>
              <a:rPr lang="en-US" dirty="0"/>
              <a:t> of within-day weather measurements should be somehow summarized at the day level in a manner that preserves the potential predictive information.”</a:t>
            </a:r>
            <a:endParaRPr lang="en-US" dirty="0">
              <a:solidFill>
                <a:srgbClr val="FF0000"/>
              </a:solidFill>
            </a:endParaRPr>
          </a:p>
        </p:txBody>
      </p:sp>
      <p:sp>
        <p:nvSpPr>
          <p:cNvPr id="8" name="Content Placeholder 2">
            <a:extLst>
              <a:ext uri="{FF2B5EF4-FFF2-40B4-BE49-F238E27FC236}">
                <a16:creationId xmlns:a16="http://schemas.microsoft.com/office/drawing/2014/main" id="{98997C02-4F27-4DA6-B6D3-2B89B4DAFEC1}"/>
              </a:ext>
            </a:extLst>
          </p:cNvPr>
          <p:cNvSpPr txBox="1">
            <a:spLocks/>
          </p:cNvSpPr>
          <p:nvPr/>
        </p:nvSpPr>
        <p:spPr>
          <a:xfrm>
            <a:off x="6901234" y="5234669"/>
            <a:ext cx="4409411" cy="666332"/>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FF0000"/>
                </a:solidFill>
              </a:rPr>
              <a:t>How could you do this?</a:t>
            </a:r>
          </a:p>
        </p:txBody>
      </p:sp>
      <p:sp>
        <p:nvSpPr>
          <p:cNvPr id="9" name="Content Placeholder 2">
            <a:extLst>
              <a:ext uri="{FF2B5EF4-FFF2-40B4-BE49-F238E27FC236}">
                <a16:creationId xmlns:a16="http://schemas.microsoft.com/office/drawing/2014/main" id="{DBB43A41-6B33-4BF2-8CA7-64364F91A3E7}"/>
              </a:ext>
            </a:extLst>
          </p:cNvPr>
          <p:cNvSpPr txBox="1">
            <a:spLocks/>
          </p:cNvSpPr>
          <p:nvPr/>
        </p:nvSpPr>
        <p:spPr>
          <a:xfrm>
            <a:off x="4990980" y="5774169"/>
            <a:ext cx="6556251" cy="666332"/>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Mean, median, range across data, % of day that was “clear”</a:t>
            </a:r>
          </a:p>
        </p:txBody>
      </p:sp>
    </p:spTree>
    <p:extLst>
      <p:ext uri="{BB962C8B-B14F-4D97-AF65-F5344CB8AC3E}">
        <p14:creationId xmlns:p14="http://schemas.microsoft.com/office/powerpoint/2010/main" val="11226084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79E4105-1920-47D0-BFDE-2D26D87CC034}"/>
              </a:ext>
            </a:extLst>
          </p:cNvPr>
          <p:cNvSpPr>
            <a:spLocks noGrp="1"/>
          </p:cNvSpPr>
          <p:nvPr>
            <p:ph sz="quarter" idx="15"/>
          </p:nvPr>
        </p:nvSpPr>
        <p:spPr>
          <a:xfrm>
            <a:off x="263030" y="1733423"/>
            <a:ext cx="6479695" cy="4480055"/>
          </a:xfrm>
        </p:spPr>
        <p:txBody>
          <a:bodyPr/>
          <a:lstStyle/>
          <a:p>
            <a:r>
              <a:rPr lang="en-US" sz="2400" dirty="0"/>
              <a:t>Ex. Testing drug treatments on batches of cells </a:t>
            </a:r>
          </a:p>
          <a:p>
            <a:r>
              <a:rPr lang="en-US" sz="2400" i="1" dirty="0"/>
              <a:t>Unit of measure: well; </a:t>
            </a:r>
          </a:p>
          <a:p>
            <a:r>
              <a:rPr lang="en-US" sz="2400" dirty="0"/>
              <a:t>measure characteristics of cells (cell-within-well)</a:t>
            </a:r>
          </a:p>
          <a:p>
            <a:r>
              <a:rPr lang="en-US" sz="2400" dirty="0"/>
              <a:t>Suppose calculating feature from X1 and X2 (e.g. cell length and width) </a:t>
            </a:r>
            <a:r>
              <a:rPr lang="en-US" sz="2400" i="1" dirty="0"/>
              <a:t>“</a:t>
            </a:r>
            <a:r>
              <a:rPr lang="en-US" sz="2400" dirty="0"/>
              <a:t>If an important feature of these two values is their difference, then there are two ways of performing the calculation.” (to get a </a:t>
            </a:r>
            <a:r>
              <a:rPr lang="en-US" sz="2400" i="1" dirty="0"/>
              <a:t>well-level</a:t>
            </a:r>
            <a:r>
              <a:rPr lang="en-US" sz="2400" dirty="0"/>
              <a:t> summary)</a:t>
            </a:r>
          </a:p>
          <a:p>
            <a:pPr marL="349255" indent="-342900">
              <a:buFont typeface="+mj-lt"/>
              <a:buAutoNum type="arabicPeriod"/>
            </a:pPr>
            <a:r>
              <a:rPr lang="en-US" sz="2400" dirty="0"/>
              <a:t>mean(x1 – x2)</a:t>
            </a:r>
          </a:p>
          <a:p>
            <a:pPr marL="349255" indent="-342900">
              <a:buFont typeface="+mj-lt"/>
              <a:buAutoNum type="arabicPeriod"/>
            </a:pPr>
            <a:r>
              <a:rPr lang="en-US" sz="2400" dirty="0"/>
              <a:t>mean(x1) – mean(x2)</a:t>
            </a:r>
          </a:p>
          <a:p>
            <a:pPr lvl="1"/>
            <a:endParaRPr lang="en-US" dirty="0"/>
          </a:p>
        </p:txBody>
      </p:sp>
      <p:sp>
        <p:nvSpPr>
          <p:cNvPr id="2" name="Title 1">
            <a:extLst>
              <a:ext uri="{FF2B5EF4-FFF2-40B4-BE49-F238E27FC236}">
                <a16:creationId xmlns:a16="http://schemas.microsoft.com/office/drawing/2014/main" id="{C6B81EF8-76A6-4826-B77D-A64437B17028}"/>
              </a:ext>
            </a:extLst>
          </p:cNvPr>
          <p:cNvSpPr>
            <a:spLocks noGrp="1"/>
          </p:cNvSpPr>
          <p:nvPr>
            <p:ph type="title"/>
          </p:nvPr>
        </p:nvSpPr>
        <p:spPr/>
        <p:txBody>
          <a:bodyPr/>
          <a:lstStyle/>
          <a:p>
            <a:r>
              <a:rPr lang="en-US" dirty="0"/>
              <a:t>“Are there good and bad ways of summarizing profile data?”</a:t>
            </a:r>
          </a:p>
        </p:txBody>
      </p:sp>
      <p:pic>
        <p:nvPicPr>
          <p:cNvPr id="9" name="Content Placeholder 8">
            <a:extLst>
              <a:ext uri="{FF2B5EF4-FFF2-40B4-BE49-F238E27FC236}">
                <a16:creationId xmlns:a16="http://schemas.microsoft.com/office/drawing/2014/main" id="{C7D14FA4-EA93-4DB7-8935-88CDF556680B}"/>
              </a:ext>
            </a:extLst>
          </p:cNvPr>
          <p:cNvPicPr>
            <a:picLocks noGrp="1" noChangeAspect="1"/>
          </p:cNvPicPr>
          <p:nvPr>
            <p:ph sz="quarter" idx="14"/>
          </p:nvPr>
        </p:nvPicPr>
        <p:blipFill>
          <a:blip r:embed="rId2"/>
          <a:stretch>
            <a:fillRect/>
          </a:stretch>
        </p:blipFill>
        <p:spPr>
          <a:xfrm>
            <a:off x="6742725" y="1733550"/>
            <a:ext cx="4648563" cy="4479925"/>
          </a:xfrm>
          <a:prstGeom prst="rect">
            <a:avLst/>
          </a:prstGeom>
        </p:spPr>
      </p:pic>
      <p:sp>
        <p:nvSpPr>
          <p:cNvPr id="7" name="Text Placeholder 6">
            <a:extLst>
              <a:ext uri="{FF2B5EF4-FFF2-40B4-BE49-F238E27FC236}">
                <a16:creationId xmlns:a16="http://schemas.microsoft.com/office/drawing/2014/main" id="{F55C33CC-5AE5-4258-86B8-0DBD929333E7}"/>
              </a:ext>
            </a:extLst>
          </p:cNvPr>
          <p:cNvSpPr>
            <a:spLocks noGrp="1"/>
          </p:cNvSpPr>
          <p:nvPr>
            <p:ph type="body" idx="10"/>
          </p:nvPr>
        </p:nvSpPr>
        <p:spPr/>
        <p:txBody>
          <a:bodyPr/>
          <a:lstStyle/>
          <a:p>
            <a:r>
              <a:rPr lang="en-US" dirty="0"/>
              <a:t>YES</a:t>
            </a:r>
          </a:p>
        </p:txBody>
      </p:sp>
      <p:sp>
        <p:nvSpPr>
          <p:cNvPr id="10" name="Content Placeholder 2">
            <a:extLst>
              <a:ext uri="{FF2B5EF4-FFF2-40B4-BE49-F238E27FC236}">
                <a16:creationId xmlns:a16="http://schemas.microsoft.com/office/drawing/2014/main" id="{FB61C3AE-1EFF-43AE-8094-D513B7A5C85E}"/>
              </a:ext>
            </a:extLst>
          </p:cNvPr>
          <p:cNvSpPr txBox="1">
            <a:spLocks/>
          </p:cNvSpPr>
          <p:nvPr/>
        </p:nvSpPr>
        <p:spPr>
          <a:xfrm>
            <a:off x="3904493" y="4994198"/>
            <a:ext cx="2828563" cy="666332"/>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FF0000"/>
                </a:solidFill>
              </a:rPr>
              <a:t>Which seems more appropriate?</a:t>
            </a:r>
          </a:p>
        </p:txBody>
      </p:sp>
      <p:sp>
        <p:nvSpPr>
          <p:cNvPr id="11" name="Content Placeholder 2">
            <a:extLst>
              <a:ext uri="{FF2B5EF4-FFF2-40B4-BE49-F238E27FC236}">
                <a16:creationId xmlns:a16="http://schemas.microsoft.com/office/drawing/2014/main" id="{6E32241C-25F2-4666-9051-364026BA3BD4}"/>
              </a:ext>
            </a:extLst>
          </p:cNvPr>
          <p:cNvSpPr txBox="1">
            <a:spLocks/>
          </p:cNvSpPr>
          <p:nvPr/>
        </p:nvSpPr>
        <p:spPr>
          <a:xfrm>
            <a:off x="535959" y="6107207"/>
            <a:ext cx="5184902" cy="666332"/>
          </a:xfrm>
          <a:prstGeom prst="rect">
            <a:avLst/>
          </a:prstGeom>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FF0000"/>
                </a:solidFill>
              </a:rPr>
              <a:t>The problem with approach 2. is breaks correlational structure of data.</a:t>
            </a:r>
          </a:p>
        </p:txBody>
      </p:sp>
    </p:spTree>
    <p:extLst>
      <p:ext uri="{BB962C8B-B14F-4D97-AF65-F5344CB8AC3E}">
        <p14:creationId xmlns:p14="http://schemas.microsoft.com/office/powerpoint/2010/main" val="12157257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500"/>
                                        <p:tgtEl>
                                          <p:spTgt spid="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8F0338-50AF-4911-BDD4-06D9966C8CFD}"/>
              </a:ext>
            </a:extLst>
          </p:cNvPr>
          <p:cNvSpPr>
            <a:spLocks noGrp="1"/>
          </p:cNvSpPr>
          <p:nvPr>
            <p:ph sz="quarter" idx="15"/>
          </p:nvPr>
        </p:nvSpPr>
        <p:spPr/>
        <p:txBody>
          <a:bodyPr/>
          <a:lstStyle/>
          <a:p>
            <a:r>
              <a:rPr lang="en-US" dirty="0"/>
              <a:t>“Pharmaceutical companies use spectroscopy measurements to assess critical process parameters during the manufacturing of a biological drug… Models built on this process can be used with real-time data to recommend changes that can increase product yield.”</a:t>
            </a:r>
          </a:p>
          <a:p>
            <a:r>
              <a:rPr lang="en-US" dirty="0"/>
              <a:t>(spectroscopy is meant to give faster window to things like ammonia level, glucose level, etc.)</a:t>
            </a:r>
          </a:p>
        </p:txBody>
      </p:sp>
      <p:sp>
        <p:nvSpPr>
          <p:cNvPr id="2" name="Title 1">
            <a:extLst>
              <a:ext uri="{FF2B5EF4-FFF2-40B4-BE49-F238E27FC236}">
                <a16:creationId xmlns:a16="http://schemas.microsoft.com/office/drawing/2014/main" id="{70B81F96-C899-4E68-93BA-E3F47D6548D6}"/>
              </a:ext>
            </a:extLst>
          </p:cNvPr>
          <p:cNvSpPr>
            <a:spLocks noGrp="1"/>
          </p:cNvSpPr>
          <p:nvPr>
            <p:ph type="title"/>
          </p:nvPr>
        </p:nvSpPr>
        <p:spPr/>
        <p:txBody>
          <a:bodyPr/>
          <a:lstStyle/>
          <a:p>
            <a:r>
              <a:rPr lang="en-US" dirty="0"/>
              <a:t>Example Pharmaceutical manufacturing</a:t>
            </a:r>
          </a:p>
        </p:txBody>
      </p:sp>
      <p:pic>
        <p:nvPicPr>
          <p:cNvPr id="1026" name="Picture 2" descr="A schematic for the experimental design for pharmaceutical manufacturing.">
            <a:extLst>
              <a:ext uri="{FF2B5EF4-FFF2-40B4-BE49-F238E27FC236}">
                <a16:creationId xmlns:a16="http://schemas.microsoft.com/office/drawing/2014/main" id="{380C4218-9A5F-4318-998A-9DC31239AB72}"/>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tretch>
            <a:fillRect/>
          </a:stretch>
        </p:blipFill>
        <p:spPr bwMode="auto">
          <a:xfrm>
            <a:off x="6208713" y="1829792"/>
            <a:ext cx="5716587" cy="4287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43F3420E-5D9A-49EC-ADFA-BC657102B20B}"/>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9380446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8C333E6-1D68-4453-B00F-F2581219C7CA}"/>
              </a:ext>
            </a:extLst>
          </p:cNvPr>
          <p:cNvSpPr>
            <a:spLocks noGrp="1"/>
          </p:cNvSpPr>
          <p:nvPr>
            <p:ph sz="quarter" idx="15"/>
          </p:nvPr>
        </p:nvSpPr>
        <p:spPr>
          <a:xfrm>
            <a:off x="275797" y="1306473"/>
            <a:ext cx="5716489" cy="4978032"/>
          </a:xfrm>
        </p:spPr>
        <p:txBody>
          <a:bodyPr/>
          <a:lstStyle/>
          <a:p>
            <a:r>
              <a:rPr lang="en-US" sz="2400" dirty="0"/>
              <a:t>“Nearly 2600 wavelengths are measured each day for two weeks for each of 15 small-scale bioreactors. This type of data forms a </a:t>
            </a:r>
            <a:r>
              <a:rPr lang="en-US" sz="2400" i="1" dirty="0"/>
              <a:t>hierarchical</a:t>
            </a:r>
            <a:r>
              <a:rPr lang="en-US" sz="2400" dirty="0"/>
              <a:t> structure in which wavelengths are measured within each day and within each bioreactor. Another way to say this is that the wavelength measurements are nested within day which is further nested within bioreactor.”</a:t>
            </a:r>
          </a:p>
          <a:p>
            <a:r>
              <a:rPr lang="en-US" sz="2400" dirty="0"/>
              <a:t>“The use case for the model is to make a prediction for a bioreactor for a specific number of days that the cells have been growing. For this reason, </a:t>
            </a:r>
            <a:r>
              <a:rPr lang="en-US" sz="2400" b="1" dirty="0"/>
              <a:t>the unit of prediction is day within bioreactor</a:t>
            </a:r>
            <a:r>
              <a:rPr lang="en-US" sz="2400" dirty="0"/>
              <a:t>.”</a:t>
            </a:r>
          </a:p>
          <a:p>
            <a:r>
              <a:rPr lang="en-US" sz="2400" dirty="0"/>
              <a:t>HOWEVER THE EXPERIMENTAL UNIT IS AN INDIVIDUAL BIOREACTOR</a:t>
            </a:r>
          </a:p>
          <a:p>
            <a:endParaRPr lang="en-US" sz="2400" u="sng" dirty="0"/>
          </a:p>
        </p:txBody>
      </p:sp>
      <p:sp>
        <p:nvSpPr>
          <p:cNvPr id="5" name="Title 4">
            <a:extLst>
              <a:ext uri="{FF2B5EF4-FFF2-40B4-BE49-F238E27FC236}">
                <a16:creationId xmlns:a16="http://schemas.microsoft.com/office/drawing/2014/main" id="{773CD096-401F-4581-8D0A-AE3CC05A010C}"/>
              </a:ext>
            </a:extLst>
          </p:cNvPr>
          <p:cNvSpPr>
            <a:spLocks noGrp="1"/>
          </p:cNvSpPr>
          <p:nvPr>
            <p:ph type="title"/>
          </p:nvPr>
        </p:nvSpPr>
        <p:spPr/>
        <p:txBody>
          <a:bodyPr/>
          <a:lstStyle/>
          <a:p>
            <a:r>
              <a:rPr lang="en-US" dirty="0"/>
              <a:t>Example Pharmaceutical manufacturing</a:t>
            </a:r>
          </a:p>
        </p:txBody>
      </p:sp>
      <p:pic>
        <p:nvPicPr>
          <p:cNvPr id="14" name="Content Placeholder 13">
            <a:extLst>
              <a:ext uri="{FF2B5EF4-FFF2-40B4-BE49-F238E27FC236}">
                <a16:creationId xmlns:a16="http://schemas.microsoft.com/office/drawing/2014/main" id="{0DB39930-BA82-4688-81C4-63C66BC4D823}"/>
              </a:ext>
            </a:extLst>
          </p:cNvPr>
          <p:cNvPicPr>
            <a:picLocks noGrp="1" noChangeAspect="1"/>
          </p:cNvPicPr>
          <p:nvPr>
            <p:ph sz="quarter" idx="14"/>
          </p:nvPr>
        </p:nvPicPr>
        <p:blipFill rotWithShape="1">
          <a:blip r:embed="rId2"/>
          <a:stretch/>
        </p:blipFill>
        <p:spPr>
          <a:xfrm>
            <a:off x="6208713" y="2272423"/>
            <a:ext cx="5716587" cy="3402179"/>
          </a:xfrm>
          <a:prstGeom prst="rect">
            <a:avLst/>
          </a:prstGeom>
        </p:spPr>
      </p:pic>
      <p:sp>
        <p:nvSpPr>
          <p:cNvPr id="6" name="Text Placeholder 5">
            <a:extLst>
              <a:ext uri="{FF2B5EF4-FFF2-40B4-BE49-F238E27FC236}">
                <a16:creationId xmlns:a16="http://schemas.microsoft.com/office/drawing/2014/main" id="{C58F6C32-1934-4AE4-BB0E-8172DB848C4A}"/>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40155575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5">
            <a:extLst>
              <a:ext uri="{FF2B5EF4-FFF2-40B4-BE49-F238E27FC236}">
                <a16:creationId xmlns:a16="http://schemas.microsoft.com/office/drawing/2014/main" id="{9665B64D-E36B-4EA5-94D4-495CE902FC84}"/>
              </a:ext>
            </a:extLst>
          </p:cNvPr>
          <p:cNvPicPr>
            <a:picLocks noGrp="1" noChangeAspect="1"/>
          </p:cNvPicPr>
          <p:nvPr>
            <p:ph sz="quarter" idx="15"/>
          </p:nvPr>
        </p:nvPicPr>
        <p:blipFill>
          <a:blip r:embed="rId2"/>
          <a:stretch>
            <a:fillRect/>
          </a:stretch>
        </p:blipFill>
        <p:spPr>
          <a:xfrm>
            <a:off x="263525" y="2083466"/>
            <a:ext cx="5716588" cy="3780093"/>
          </a:xfrm>
          <a:prstGeom prst="rect">
            <a:avLst/>
          </a:prstGeom>
        </p:spPr>
      </p:pic>
      <p:sp>
        <p:nvSpPr>
          <p:cNvPr id="3" name="Title 2">
            <a:extLst>
              <a:ext uri="{FF2B5EF4-FFF2-40B4-BE49-F238E27FC236}">
                <a16:creationId xmlns:a16="http://schemas.microsoft.com/office/drawing/2014/main" id="{179F7780-E6A8-4643-BF31-B9A815965977}"/>
              </a:ext>
            </a:extLst>
          </p:cNvPr>
          <p:cNvSpPr>
            <a:spLocks noGrp="1"/>
          </p:cNvSpPr>
          <p:nvPr>
            <p:ph type="title"/>
          </p:nvPr>
        </p:nvSpPr>
        <p:spPr/>
        <p:txBody>
          <a:bodyPr/>
          <a:lstStyle/>
          <a:p>
            <a:r>
              <a:rPr lang="en-US" dirty="0"/>
              <a:t>Correlation and understanding experimental unit</a:t>
            </a:r>
          </a:p>
        </p:txBody>
      </p:sp>
      <p:sp>
        <p:nvSpPr>
          <p:cNvPr id="7" name="Content Placeholder 6">
            <a:extLst>
              <a:ext uri="{FF2B5EF4-FFF2-40B4-BE49-F238E27FC236}">
                <a16:creationId xmlns:a16="http://schemas.microsoft.com/office/drawing/2014/main" id="{978E9B4F-E1B4-4E17-BCBF-941EDC7B4A78}"/>
              </a:ext>
            </a:extLst>
          </p:cNvPr>
          <p:cNvSpPr>
            <a:spLocks noGrp="1"/>
          </p:cNvSpPr>
          <p:nvPr>
            <p:ph sz="quarter" idx="14"/>
          </p:nvPr>
        </p:nvSpPr>
        <p:spPr>
          <a:xfrm>
            <a:off x="7186795" y="1733423"/>
            <a:ext cx="4737874" cy="4479925"/>
          </a:xfrm>
        </p:spPr>
        <p:txBody>
          <a:bodyPr/>
          <a:lstStyle/>
          <a:p>
            <a:r>
              <a:rPr lang="en-US" dirty="0"/>
              <a:t>“Understanding the units will guide the selection of cross validation method and is crucial for getting an honest assessment of a model’s predictive ability on new days.”</a:t>
            </a:r>
          </a:p>
          <a:p>
            <a:endParaRPr lang="en-US" dirty="0"/>
          </a:p>
        </p:txBody>
      </p:sp>
      <p:sp>
        <p:nvSpPr>
          <p:cNvPr id="5" name="Text Placeholder 4">
            <a:extLst>
              <a:ext uri="{FF2B5EF4-FFF2-40B4-BE49-F238E27FC236}">
                <a16:creationId xmlns:a16="http://schemas.microsoft.com/office/drawing/2014/main" id="{295E1EF0-1ACF-40A6-BC40-2FBBEFD13F37}"/>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21829940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D5D2-0FDB-44CF-89A2-28343019A8B3}"/>
              </a:ext>
            </a:extLst>
          </p:cNvPr>
          <p:cNvSpPr>
            <a:spLocks noGrp="1"/>
          </p:cNvSpPr>
          <p:nvPr>
            <p:ph type="title"/>
          </p:nvPr>
        </p:nvSpPr>
        <p:spPr/>
        <p:txBody>
          <a:bodyPr/>
          <a:lstStyle/>
          <a:p>
            <a:r>
              <a:rPr lang="en-US" dirty="0"/>
              <a:t>Correlation and understanding experimental unit</a:t>
            </a:r>
          </a:p>
        </p:txBody>
      </p:sp>
      <p:sp>
        <p:nvSpPr>
          <p:cNvPr id="3" name="Content Placeholder 2">
            <a:extLst>
              <a:ext uri="{FF2B5EF4-FFF2-40B4-BE49-F238E27FC236}">
                <a16:creationId xmlns:a16="http://schemas.microsoft.com/office/drawing/2014/main" id="{54A13B66-D2D9-4814-8C98-22621735E11A}"/>
              </a:ext>
            </a:extLst>
          </p:cNvPr>
          <p:cNvSpPr>
            <a:spLocks noGrp="1"/>
          </p:cNvSpPr>
          <p:nvPr>
            <p:ph sz="quarter" idx="14"/>
          </p:nvPr>
        </p:nvSpPr>
        <p:spPr/>
        <p:txBody>
          <a:bodyPr/>
          <a:lstStyle/>
          <a:p>
            <a:r>
              <a:rPr lang="en-US" dirty="0"/>
              <a:t>“Consider, for example, if each day (within each bioreactor) was taken to be independent experimental unit and </a:t>
            </a:r>
            <a:r>
              <a:rPr lang="en-US" i="1" dirty="0"/>
              <a:t>V</a:t>
            </a:r>
            <a:r>
              <a:rPr lang="en-US" dirty="0"/>
              <a:t>-fold cross-validation was used as the resampling technique. In this scenario, days within the same bioreactor will likely be in both the analysis and assessment sets… Given the amount of correlated data within day, this is a bad idea since it will lead to artificially optimistic characterizations of the model.” </a:t>
            </a:r>
          </a:p>
        </p:txBody>
      </p:sp>
      <p:sp>
        <p:nvSpPr>
          <p:cNvPr id="4" name="Text Placeholder 3">
            <a:extLst>
              <a:ext uri="{FF2B5EF4-FFF2-40B4-BE49-F238E27FC236}">
                <a16:creationId xmlns:a16="http://schemas.microsoft.com/office/drawing/2014/main" id="{28BF869E-E520-4406-99A0-8291B750DFFE}"/>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10786665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D247-A31D-4A7D-87CC-0890D62BD2E8}"/>
              </a:ext>
            </a:extLst>
          </p:cNvPr>
          <p:cNvSpPr>
            <a:spLocks noGrp="1"/>
          </p:cNvSpPr>
          <p:nvPr>
            <p:ph type="ctrTitle"/>
          </p:nvPr>
        </p:nvSpPr>
        <p:spPr/>
        <p:txBody>
          <a:bodyPr/>
          <a:lstStyle/>
          <a:p>
            <a:r>
              <a:rPr lang="en-US" dirty="0"/>
              <a:t>Feature Engineering Chapter 9</a:t>
            </a:r>
            <a:br>
              <a:rPr lang="en-US" dirty="0"/>
            </a:br>
            <a:r>
              <a:rPr lang="en-US" dirty="0"/>
              <a:t>Working with Profile Data, </a:t>
            </a:r>
            <a:r>
              <a:rPr lang="en-US" dirty="0" err="1"/>
              <a:t>pt</a:t>
            </a:r>
            <a:r>
              <a:rPr lang="en-US" dirty="0"/>
              <a:t> 2</a:t>
            </a:r>
          </a:p>
        </p:txBody>
      </p:sp>
      <p:sp>
        <p:nvSpPr>
          <p:cNvPr id="3" name="Text Placeholder 2">
            <a:extLst>
              <a:ext uri="{FF2B5EF4-FFF2-40B4-BE49-F238E27FC236}">
                <a16:creationId xmlns:a16="http://schemas.microsoft.com/office/drawing/2014/main" id="{85B3B23D-ACCB-4D00-A7E4-5F52411127E8}"/>
              </a:ext>
            </a:extLst>
          </p:cNvPr>
          <p:cNvSpPr>
            <a:spLocks noGrp="1"/>
          </p:cNvSpPr>
          <p:nvPr>
            <p:ph type="body" sz="quarter" idx="10"/>
          </p:nvPr>
        </p:nvSpPr>
        <p:spPr/>
        <p:txBody>
          <a:bodyPr/>
          <a:lstStyle/>
          <a:p>
            <a:r>
              <a:rPr lang="en-US" dirty="0"/>
              <a:t>Bryan Shalloway</a:t>
            </a:r>
          </a:p>
          <a:p>
            <a:r>
              <a:rPr lang="en-US" dirty="0"/>
              <a:t>2019-11-19</a:t>
            </a:r>
          </a:p>
        </p:txBody>
      </p:sp>
    </p:spTree>
    <p:extLst>
      <p:ext uri="{BB962C8B-B14F-4D97-AF65-F5344CB8AC3E}">
        <p14:creationId xmlns:p14="http://schemas.microsoft.com/office/powerpoint/2010/main" val="137283114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F96638F0863340B61D338B5AE389F2" ma:contentTypeVersion="7" ma:contentTypeDescription="Create a new document." ma:contentTypeScope="" ma:versionID="1eef9ffa67808655cd283bb866c07a38">
  <xsd:schema xmlns:xsd="http://www.w3.org/2001/XMLSchema" xmlns:xs="http://www.w3.org/2001/XMLSchema" xmlns:p="http://schemas.microsoft.com/office/2006/metadata/properties" xmlns:ns2="7a35ed96-b574-4839-97a2-162e2fcc5aee" xmlns:ns3="2f2bec19-3189-4c28-8b9a-b6c1577b3968" targetNamespace="http://schemas.microsoft.com/office/2006/metadata/properties" ma:root="true" ma:fieldsID="7689d0edf9adc841d4e630794d443397" ns2:_="" ns3:_="">
    <xsd:import namespace="7a35ed96-b574-4839-97a2-162e2fcc5aee"/>
    <xsd:import namespace="2f2bec19-3189-4c28-8b9a-b6c1577b396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35ed96-b574-4839-97a2-162e2fcc5a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bec19-3189-4c28-8b9a-b6c1577b39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9728C0-A731-433C-A2C6-BC951173268F}">
  <ds:schemaRefs>
    <ds:schemaRef ds:uri="http://schemas.microsoft.com/sharepoint/v3/contenttype/forms"/>
  </ds:schemaRefs>
</ds:datastoreItem>
</file>

<file path=customXml/itemProps2.xml><?xml version="1.0" encoding="utf-8"?>
<ds:datastoreItem xmlns:ds="http://schemas.openxmlformats.org/officeDocument/2006/customXml" ds:itemID="{3A669E2E-D1A6-4B58-9A0A-5F361F01BC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35ed96-b574-4839-97a2-162e2fcc5aee"/>
    <ds:schemaRef ds:uri="2f2bec19-3189-4c28-8b9a-b6c1577b39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2E41ED-902D-4160-A9E5-9C1866547D7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emplate>
  <TotalTime>188</TotalTime>
  <Words>1063</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Feature Engineering Chapter 9 Working with Profile Data, pt 1</vt:lpstr>
      <vt:lpstr>Simple example of “Unit of Prediction”</vt:lpstr>
      <vt:lpstr>Ex. slightly more challenging data structure</vt:lpstr>
      <vt:lpstr>“Are there good and bad ways of summarizing profile data?”</vt:lpstr>
      <vt:lpstr>Example Pharmaceutical manufacturing</vt:lpstr>
      <vt:lpstr>Example Pharmaceutical manufacturing</vt:lpstr>
      <vt:lpstr>Correlation and understanding experimental unit</vt:lpstr>
      <vt:lpstr>Correlation and understanding experimental unit</vt:lpstr>
      <vt:lpstr>Feature Engineering Chapter 9 Working with Profile Data, pt 2</vt:lpstr>
      <vt:lpstr>Reducing background noise</vt:lpstr>
      <vt:lpstr>Reducing Other Noise</vt:lpstr>
      <vt:lpstr>Reducing other noise</vt:lpstr>
      <vt:lpstr>Exploiting correlation</vt:lpstr>
      <vt:lpstr>Exploiting correlation</vt:lpstr>
      <vt:lpstr>Exploiting correlation</vt:lpstr>
      <vt:lpstr>Sampling pre-processing </vt:lpstr>
      <vt:lpstr>Impacts of Data Processing on Modeling</vt:lpstr>
      <vt:lpstr>Impacts of Data Processing on Modeling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Chapter 9 Working with Profile Data</dc:title>
  <dc:creator>Shalloway, Bryan</dc:creator>
  <cp:lastModifiedBy>Shalloway, Bryan</cp:lastModifiedBy>
  <cp:revision>17</cp:revision>
  <dcterms:created xsi:type="dcterms:W3CDTF">2019-11-12T14:42:47Z</dcterms:created>
  <dcterms:modified xsi:type="dcterms:W3CDTF">2020-09-29T15:38:21Z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0x010100AFF96638F0863340B61D338B5AE389F2</vt:lpwstr>
  </property>
</Properties>
</file>