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97" r:id="rId6"/>
    <p:sldId id="307" r:id="rId7"/>
    <p:sldId id="299" r:id="rId8"/>
    <p:sldId id="300" r:id="rId9"/>
    <p:sldId id="301" r:id="rId10"/>
    <p:sldId id="302" r:id="rId11"/>
    <p:sldId id="303" r:id="rId12"/>
    <p:sldId id="304" r:id="rId13"/>
    <p:sldId id="298" r:id="rId14"/>
    <p:sldId id="306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Spencer" initials="BS" lastIdx="1" clrIdx="0">
    <p:extLst>
      <p:ext uri="{19B8F6BF-5375-455C-9EA6-DF929625EA0E}">
        <p15:presenceInfo xmlns:p15="http://schemas.microsoft.com/office/powerpoint/2012/main" userId="5e092cbe68b984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6656A-1132-436D-B350-EF31E72058E0}" v="5" dt="2020-12-03T19:57:21.408"/>
  </p1510:revLst>
</p1510:revInfo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99" d="100"/>
          <a:sy n="99" d="100"/>
        </p:scale>
        <p:origin x="7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Spencer" userId="5e092cbe68b984a3" providerId="LiveId" clId="{0D96656A-1132-436D-B350-EF31E72058E0}"/>
    <pc:docChg chg="custSel addSld modSld">
      <pc:chgData name="Bryan Spencer" userId="5e092cbe68b984a3" providerId="LiveId" clId="{0D96656A-1132-436D-B350-EF31E72058E0}" dt="2020-12-03T19:58:08.340" v="144" actId="242"/>
      <pc:docMkLst>
        <pc:docMk/>
      </pc:docMkLst>
      <pc:sldChg chg="modSp mod">
        <pc:chgData name="Bryan Spencer" userId="5e092cbe68b984a3" providerId="LiveId" clId="{0D96656A-1132-436D-B350-EF31E72058E0}" dt="2020-12-03T19:56:10.177" v="109" actId="20577"/>
        <pc:sldMkLst>
          <pc:docMk/>
          <pc:sldMk cId="4153678306" sldId="296"/>
        </pc:sldMkLst>
        <pc:spChg chg="mod">
          <ac:chgData name="Bryan Spencer" userId="5e092cbe68b984a3" providerId="LiveId" clId="{0D96656A-1132-436D-B350-EF31E72058E0}" dt="2020-12-03T19:55:45.966" v="44" actId="20577"/>
          <ac:spMkLst>
            <pc:docMk/>
            <pc:sldMk cId="4153678306" sldId="296"/>
            <ac:spMk id="5" creationId="{11265965-2271-4C1C-BD0A-6F85F80FF9A6}"/>
          </ac:spMkLst>
        </pc:spChg>
        <pc:spChg chg="mod">
          <ac:chgData name="Bryan Spencer" userId="5e092cbe68b984a3" providerId="LiveId" clId="{0D96656A-1132-436D-B350-EF31E72058E0}" dt="2020-12-03T19:56:10.177" v="109" actId="20577"/>
          <ac:spMkLst>
            <pc:docMk/>
            <pc:sldMk cId="4153678306" sldId="296"/>
            <ac:spMk id="6" creationId="{50A3BCC3-A277-4C0B-9EBA-EB53990D8EBD}"/>
          </ac:spMkLst>
        </pc:spChg>
        <pc:spChg chg="mod">
          <ac:chgData name="Bryan Spencer" userId="5e092cbe68b984a3" providerId="LiveId" clId="{0D96656A-1132-436D-B350-EF31E72058E0}" dt="2020-12-03T19:56:06.288" v="106" actId="20577"/>
          <ac:spMkLst>
            <pc:docMk/>
            <pc:sldMk cId="4153678306" sldId="296"/>
            <ac:spMk id="16" creationId="{F73EDC26-15F7-41F7-8D1D-E36AFD8FA71A}"/>
          </ac:spMkLst>
        </pc:spChg>
        <pc:spChg chg="mod">
          <ac:chgData name="Bryan Spencer" userId="5e092cbe68b984a3" providerId="LiveId" clId="{0D96656A-1132-436D-B350-EF31E72058E0}" dt="2020-12-03T19:55:27.038" v="12" actId="20577"/>
          <ac:spMkLst>
            <pc:docMk/>
            <pc:sldMk cId="4153678306" sldId="296"/>
            <ac:spMk id="41" creationId="{07F99F3B-CCC1-4F7C-AFCC-BA449F64DB99}"/>
          </ac:spMkLst>
        </pc:spChg>
      </pc:sldChg>
      <pc:sldChg chg="addSp delSp modSp">
        <pc:chgData name="Bryan Spencer" userId="5e092cbe68b984a3" providerId="LiveId" clId="{0D96656A-1132-436D-B350-EF31E72058E0}" dt="2020-12-03T19:57:19.392" v="113"/>
        <pc:sldMkLst>
          <pc:docMk/>
          <pc:sldMk cId="2912062220" sldId="297"/>
        </pc:sldMkLst>
        <pc:spChg chg="add del mod">
          <ac:chgData name="Bryan Spencer" userId="5e092cbe68b984a3" providerId="LiveId" clId="{0D96656A-1132-436D-B350-EF31E72058E0}" dt="2020-12-03T19:57:16.112" v="111"/>
          <ac:spMkLst>
            <pc:docMk/>
            <pc:sldMk cId="2912062220" sldId="297"/>
            <ac:spMk id="11" creationId="{B1AC3B1A-D432-4FB0-BA44-CF4C22F77CF1}"/>
          </ac:spMkLst>
        </pc:spChg>
        <pc:spChg chg="add del mod">
          <ac:chgData name="Bryan Spencer" userId="5e092cbe68b984a3" providerId="LiveId" clId="{0D96656A-1132-436D-B350-EF31E72058E0}" dt="2020-12-03T19:57:19.392" v="113"/>
          <ac:spMkLst>
            <pc:docMk/>
            <pc:sldMk cId="2912062220" sldId="297"/>
            <ac:spMk id="12" creationId="{7C170EF8-CD1F-4AB0-BD45-3E41E168BA39}"/>
          </ac:spMkLst>
        </pc:spChg>
      </pc:sldChg>
      <pc:sldChg chg="addSp delSp modSp add mod">
        <pc:chgData name="Bryan Spencer" userId="5e092cbe68b984a3" providerId="LiveId" clId="{0D96656A-1132-436D-B350-EF31E72058E0}" dt="2020-12-03T19:58:08.340" v="144" actId="242"/>
        <pc:sldMkLst>
          <pc:docMk/>
          <pc:sldMk cId="4023174621" sldId="307"/>
        </pc:sldMkLst>
        <pc:spChg chg="del">
          <ac:chgData name="Bryan Spencer" userId="5e092cbe68b984a3" providerId="LiveId" clId="{0D96656A-1132-436D-B350-EF31E72058E0}" dt="2020-12-03T19:57:30.398" v="115" actId="478"/>
          <ac:spMkLst>
            <pc:docMk/>
            <pc:sldMk cId="4023174621" sldId="307"/>
            <ac:spMk id="3" creationId="{3D622A83-38B8-4886-9BFF-FEF348B6AE84}"/>
          </ac:spMkLst>
        </pc:spChg>
        <pc:spChg chg="del">
          <ac:chgData name="Bryan Spencer" userId="5e092cbe68b984a3" providerId="LiveId" clId="{0D96656A-1132-436D-B350-EF31E72058E0}" dt="2020-12-03T19:57:30.398" v="115" actId="478"/>
          <ac:spMkLst>
            <pc:docMk/>
            <pc:sldMk cId="4023174621" sldId="307"/>
            <ac:spMk id="4" creationId="{DA094B31-522E-40AD-91FA-241D918B0805}"/>
          </ac:spMkLst>
        </pc:spChg>
        <pc:spChg chg="add del mod">
          <ac:chgData name="Bryan Spencer" userId="5e092cbe68b984a3" providerId="LiveId" clId="{0D96656A-1132-436D-B350-EF31E72058E0}" dt="2020-12-03T19:57:48.291" v="122" actId="478"/>
          <ac:spMkLst>
            <pc:docMk/>
            <pc:sldMk cId="4023174621" sldId="307"/>
            <ac:spMk id="5" creationId="{8D4DB412-0D88-4A4B-AEDF-B1385DCE5049}"/>
          </ac:spMkLst>
        </pc:spChg>
        <pc:spChg chg="del">
          <ac:chgData name="Bryan Spencer" userId="5e092cbe68b984a3" providerId="LiveId" clId="{0D96656A-1132-436D-B350-EF31E72058E0}" dt="2020-12-03T19:57:30.398" v="115" actId="478"/>
          <ac:spMkLst>
            <pc:docMk/>
            <pc:sldMk cId="4023174621" sldId="307"/>
            <ac:spMk id="6" creationId="{9172CC17-8A70-4EDE-8E39-B399D7DC0606}"/>
          </ac:spMkLst>
        </pc:spChg>
        <pc:spChg chg="del">
          <ac:chgData name="Bryan Spencer" userId="5e092cbe68b984a3" providerId="LiveId" clId="{0D96656A-1132-436D-B350-EF31E72058E0}" dt="2020-12-03T19:57:30.398" v="115" actId="478"/>
          <ac:spMkLst>
            <pc:docMk/>
            <pc:sldMk cId="4023174621" sldId="307"/>
            <ac:spMk id="8" creationId="{B69CEA0C-5591-43F3-8C08-12E34AC0C504}"/>
          </ac:spMkLst>
        </pc:spChg>
        <pc:spChg chg="del">
          <ac:chgData name="Bryan Spencer" userId="5e092cbe68b984a3" providerId="LiveId" clId="{0D96656A-1132-436D-B350-EF31E72058E0}" dt="2020-12-03T19:57:30.398" v="115" actId="478"/>
          <ac:spMkLst>
            <pc:docMk/>
            <pc:sldMk cId="4023174621" sldId="307"/>
            <ac:spMk id="9" creationId="{58F83F07-3B28-4B69-B1F2-E35F97241D31}"/>
          </ac:spMkLst>
        </pc:spChg>
        <pc:spChg chg="mod">
          <ac:chgData name="Bryan Spencer" userId="5e092cbe68b984a3" providerId="LiveId" clId="{0D96656A-1132-436D-B350-EF31E72058E0}" dt="2020-12-03T19:58:08.340" v="144" actId="242"/>
          <ac:spMkLst>
            <pc:docMk/>
            <pc:sldMk cId="4023174621" sldId="307"/>
            <ac:spMk id="10" creationId="{C9A50592-D6D5-43B4-B843-82DC5B53225F}"/>
          </ac:spMkLst>
        </pc:spChg>
        <pc:spChg chg="add mod">
          <ac:chgData name="Bryan Spencer" userId="5e092cbe68b984a3" providerId="LiveId" clId="{0D96656A-1132-436D-B350-EF31E72058E0}" dt="2020-12-03T19:57:55.704" v="141" actId="20577"/>
          <ac:spMkLst>
            <pc:docMk/>
            <pc:sldMk cId="4023174621" sldId="307"/>
            <ac:spMk id="12" creationId="{69FDBA3B-6FC7-495F-B9BE-95EFE6CE4746}"/>
          </ac:spMkLst>
        </pc:spChg>
        <pc:spChg chg="add del mod">
          <ac:chgData name="Bryan Spencer" userId="5e092cbe68b984a3" providerId="LiveId" clId="{0D96656A-1132-436D-B350-EF31E72058E0}" dt="2020-12-03T19:57:50.983" v="124" actId="478"/>
          <ac:spMkLst>
            <pc:docMk/>
            <pc:sldMk cId="4023174621" sldId="307"/>
            <ac:spMk id="14" creationId="{6C174F4F-A6E3-4388-9C04-B8EC2980A62E}"/>
          </ac:spMkLst>
        </pc:spChg>
        <pc:spChg chg="add del mod">
          <ac:chgData name="Bryan Spencer" userId="5e092cbe68b984a3" providerId="LiveId" clId="{0D96656A-1132-436D-B350-EF31E72058E0}" dt="2020-12-03T19:57:49.647" v="123" actId="478"/>
          <ac:spMkLst>
            <pc:docMk/>
            <pc:sldMk cId="4023174621" sldId="307"/>
            <ac:spMk id="16" creationId="{3B6820E2-4FB0-4B7D-9114-6639F74F9E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2020-12-02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2020-12-02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EF16F-B4C4-4A18-B3F5-7B592A380082}"/>
              </a:ext>
            </a:extLst>
          </p:cNvPr>
          <p:cNvSpPr/>
          <p:nvPr userDrawn="1"/>
        </p:nvSpPr>
        <p:spPr>
          <a:xfrm>
            <a:off x="10434918" y="6309911"/>
            <a:ext cx="1086522" cy="377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261A38-28A9-4195-811F-4ECD3B291A30}"/>
              </a:ext>
            </a:extLst>
          </p:cNvPr>
          <p:cNvSpPr/>
          <p:nvPr userDrawn="1"/>
        </p:nvSpPr>
        <p:spPr>
          <a:xfrm>
            <a:off x="10434918" y="6309911"/>
            <a:ext cx="1086522" cy="377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5D09C-2F2B-4702-A989-EAAC9D78CCE6}"/>
              </a:ext>
            </a:extLst>
          </p:cNvPr>
          <p:cNvSpPr/>
          <p:nvPr userDrawn="1"/>
        </p:nvSpPr>
        <p:spPr>
          <a:xfrm>
            <a:off x="10434918" y="6309911"/>
            <a:ext cx="1086522" cy="377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168DD-D754-4347-9708-32A09EF55968}"/>
              </a:ext>
            </a:extLst>
          </p:cNvPr>
          <p:cNvSpPr/>
          <p:nvPr userDrawn="1"/>
        </p:nvSpPr>
        <p:spPr>
          <a:xfrm>
            <a:off x="10434918" y="6309911"/>
            <a:ext cx="1086522" cy="377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5BDA11-A7AD-4708-AA8E-E75438BC3F76}"/>
              </a:ext>
            </a:extLst>
          </p:cNvPr>
          <p:cNvSpPr/>
          <p:nvPr userDrawn="1"/>
        </p:nvSpPr>
        <p:spPr>
          <a:xfrm>
            <a:off x="10434918" y="6309911"/>
            <a:ext cx="1086522" cy="377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097B9-ADC5-4D4E-8644-26C4030F19CA}"/>
              </a:ext>
            </a:extLst>
          </p:cNvPr>
          <p:cNvSpPr/>
          <p:nvPr userDrawn="1"/>
        </p:nvSpPr>
        <p:spPr>
          <a:xfrm>
            <a:off x="10434918" y="6309911"/>
            <a:ext cx="1086522" cy="377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" y="359999"/>
            <a:ext cx="4847267" cy="5321927"/>
          </a:xfrm>
        </p:spPr>
        <p:txBody>
          <a:bodyPr/>
          <a:lstStyle/>
          <a:p>
            <a:r>
              <a:rPr lang="en-US" dirty="0"/>
              <a:t>Big Mountain Ski Resort Revenue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847266" cy="816075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US" dirty="0"/>
              <a:t>Bryan Spencer</a:t>
            </a:r>
          </a:p>
          <a:p>
            <a:r>
              <a:rPr lang="en-US" dirty="0"/>
              <a:t>Springboard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C1E9F7B-EFD8-4361-A780-CE427E2E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6409864" cy="4168332"/>
          </a:xfrm>
        </p:spPr>
        <p:txBody>
          <a:bodyPr/>
          <a:lstStyle/>
          <a:p>
            <a:r>
              <a:rPr lang="en-US" sz="2400" dirty="0"/>
              <a:t>Increase vertical drop by 150ft by adding a run.</a:t>
            </a:r>
          </a:p>
          <a:p>
            <a:r>
              <a:rPr lang="en-US" sz="2400" dirty="0"/>
              <a:t>Install new chair lift to accommodate new run.</a:t>
            </a:r>
          </a:p>
          <a:p>
            <a:r>
              <a:rPr lang="en-US" sz="2400" dirty="0"/>
              <a:t>Model predicts the ticket price to increase $1.99 based on new amenities.</a:t>
            </a:r>
          </a:p>
          <a:p>
            <a:endParaRPr lang="en-US" sz="2400" dirty="0"/>
          </a:p>
          <a:p>
            <a:r>
              <a:rPr lang="en-US" sz="2400" dirty="0"/>
              <a:t>Increase of $3.5M in seasonal revenue.</a:t>
            </a:r>
          </a:p>
          <a:p>
            <a:r>
              <a:rPr lang="en-US" sz="2400" dirty="0"/>
              <a:t>Need to account for potential costs of additional chair lift ($1.54M based on current </a:t>
            </a:r>
          </a:p>
          <a:p>
            <a:endParaRPr lang="en-US" sz="24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4F2B34B-584A-44B2-B726-BC4D7BA1F1D9}"/>
              </a:ext>
            </a:extLst>
          </p:cNvPr>
          <p:cNvSpPr txBox="1">
            <a:spLocks/>
          </p:cNvSpPr>
          <p:nvPr/>
        </p:nvSpPr>
        <p:spPr>
          <a:xfrm>
            <a:off x="431999" y="2023668"/>
            <a:ext cx="7023049" cy="4168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4389A-F96D-4BF7-9795-0F313CE638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395E660-F485-4C47-8519-50FA077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 to increase revenue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AE000FE-C116-49C5-890E-E590F82E762D}"/>
              </a:ext>
            </a:extLst>
          </p:cNvPr>
          <p:cNvSpPr txBox="1">
            <a:spLocks/>
          </p:cNvSpPr>
          <p:nvPr/>
        </p:nvSpPr>
        <p:spPr>
          <a:xfrm>
            <a:off x="431999" y="1008000"/>
            <a:ext cx="11245425" cy="8678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Install new chair lift, add a run that increases vertical drop by 150ft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609882C-C147-4DDA-880E-B6148D5BCA27}"/>
              </a:ext>
            </a:extLst>
          </p:cNvPr>
          <p:cNvSpPr txBox="1">
            <a:spLocks/>
          </p:cNvSpPr>
          <p:nvPr/>
        </p:nvSpPr>
        <p:spPr>
          <a:xfrm>
            <a:off x="6299887" y="2845859"/>
            <a:ext cx="5472113" cy="1865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6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C1E9F7B-EFD8-4361-A780-CE427E2E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99" y="2019834"/>
            <a:ext cx="5472113" cy="4168332"/>
          </a:xfrm>
        </p:spPr>
        <p:txBody>
          <a:bodyPr/>
          <a:lstStyle/>
          <a:p>
            <a:r>
              <a:rPr lang="en-US" sz="2400" dirty="0"/>
              <a:t>Model can take in extensive information on resort amenities and offer profitability of future decision making.</a:t>
            </a:r>
          </a:p>
          <a:p>
            <a:r>
              <a:rPr lang="en-US" sz="2400" dirty="0"/>
              <a:t>Can make immediate improvements in profitability with expected ticket price based on current amenities.</a:t>
            </a:r>
          </a:p>
          <a:p>
            <a:r>
              <a:rPr lang="en-US" sz="2400" dirty="0"/>
              <a:t>Initial mandate of maintaining 9.2% profit margin is achievable and can be easily exceeded based on data driven decision making.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4F2B34B-584A-44B2-B726-BC4D7BA1F1D9}"/>
              </a:ext>
            </a:extLst>
          </p:cNvPr>
          <p:cNvSpPr txBox="1">
            <a:spLocks/>
          </p:cNvSpPr>
          <p:nvPr/>
        </p:nvSpPr>
        <p:spPr>
          <a:xfrm>
            <a:off x="431999" y="2023668"/>
            <a:ext cx="7023049" cy="4168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4389A-F96D-4BF7-9795-0F313CE638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395E660-F485-4C47-8519-50FA077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AE000FE-C116-49C5-890E-E590F82E762D}"/>
              </a:ext>
            </a:extLst>
          </p:cNvPr>
          <p:cNvSpPr txBox="1">
            <a:spLocks/>
          </p:cNvSpPr>
          <p:nvPr/>
        </p:nvSpPr>
        <p:spPr>
          <a:xfrm>
            <a:off x="431999" y="1008000"/>
            <a:ext cx="11245425" cy="8678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609882C-C147-4DDA-880E-B6148D5BCA27}"/>
              </a:ext>
            </a:extLst>
          </p:cNvPr>
          <p:cNvSpPr txBox="1">
            <a:spLocks/>
          </p:cNvSpPr>
          <p:nvPr/>
        </p:nvSpPr>
        <p:spPr>
          <a:xfrm>
            <a:off x="6299887" y="2845859"/>
            <a:ext cx="5472113" cy="1865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Placeholder 7" descr="night sky of stars from a lake with snowy mountains in a distance" title="night sky of stars from a lake with snowy mountains in a distance">
            <a:extLst>
              <a:ext uri="{FF2B5EF4-FFF2-40B4-BE49-F238E27FC236}">
                <a16:creationId xmlns:a16="http://schemas.microsoft.com/office/drawing/2014/main" id="{74D1AAA3-3337-4692-8B3E-186DBB924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90" y="2043674"/>
            <a:ext cx="5451382" cy="277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7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Moving fast through a curved tunnel" title="Moving fast through a curved tunnel">
            <a:extLst>
              <a:ext uri="{FF2B5EF4-FFF2-40B4-BE49-F238E27FC236}">
                <a16:creationId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3" b="23"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design box">
            <a:extLst>
              <a:ext uri="{FF2B5EF4-FFF2-40B4-BE49-F238E27FC236}">
                <a16:creationId xmlns:a16="http://schemas.microsoft.com/office/drawing/2014/main" id="{C9AEF562-1B88-4933-832C-6BD075D1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07F99F3B-CCC1-4F7C-AFCC-BA449F64DB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Bryan Spencer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ltGray"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(281) 660 2952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ltGray">
          <a:xfrm>
            <a:off x="11498343" y="5533246"/>
            <a:ext cx="180909" cy="1809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bryan.r.spencer@gmail.com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ltGray">
          <a:xfrm>
            <a:off x="11498343" y="5804226"/>
            <a:ext cx="180909" cy="18090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github.com/brspencer90</a:t>
            </a:r>
          </a:p>
          <a:p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ltGray">
          <a:xfrm>
            <a:off x="11487646" y="6075206"/>
            <a:ext cx="202303" cy="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8F83F07-3B28-4B69-B1F2-E35F97241D31}"/>
              </a:ext>
            </a:extLst>
          </p:cNvPr>
          <p:cNvSpPr txBox="1">
            <a:spLocks/>
          </p:cNvSpPr>
          <p:nvPr/>
        </p:nvSpPr>
        <p:spPr>
          <a:xfrm>
            <a:off x="6299943" y="1007300"/>
            <a:ext cx="5472000" cy="8678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Maintain profit margin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22A83-38B8-4886-9BFF-FEF348B6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472000" cy="867834"/>
          </a:xfrm>
        </p:spPr>
        <p:txBody>
          <a:bodyPr anchor="b"/>
          <a:lstStyle/>
          <a:p>
            <a:r>
              <a:rPr lang="en-US" sz="2800" dirty="0"/>
              <a:t>New chair lift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4B31-522E-40AD-91FA-241D918B08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Recently installed a chair lift</a:t>
            </a:r>
          </a:p>
          <a:p>
            <a:r>
              <a:rPr lang="en-US" sz="2400" dirty="0"/>
              <a:t>Increases operating costs by $1.54M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72CC17-8A70-4EDE-8E39-B399D7DC0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Management and investors want to maintain 9.2% profit margin this winter season</a:t>
            </a:r>
          </a:p>
          <a:p>
            <a:r>
              <a:rPr lang="en-US" sz="2400" dirty="0"/>
              <a:t>Assumptions : </a:t>
            </a:r>
          </a:p>
          <a:p>
            <a:pPr lvl="1"/>
            <a:r>
              <a:rPr lang="en-US" sz="2200" dirty="0"/>
              <a:t>350,000 visitors with 5 ticket purchases</a:t>
            </a:r>
          </a:p>
          <a:p>
            <a:pPr lvl="1"/>
            <a:r>
              <a:rPr lang="en-US" sz="2200" dirty="0"/>
              <a:t>Current ticket price $81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7CE0-937D-445A-A5D6-481C665CFAB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9CEA0C-5591-43F3-8C08-12E34AC0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9A50592-D6D5-43B4-B843-82DC5B53225F}"/>
              </a:ext>
            </a:extLst>
          </p:cNvPr>
          <p:cNvSpPr txBox="1">
            <a:spLocks/>
          </p:cNvSpPr>
          <p:nvPr/>
        </p:nvSpPr>
        <p:spPr>
          <a:xfrm>
            <a:off x="2049082" y="4560397"/>
            <a:ext cx="7709836" cy="16308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How can Big Mountain Resort maintain a 9.2% profit margin this winter season while accounting for an additional $1.54M increase in operating cost due to the purchase of an additional chair lift?</a:t>
            </a:r>
          </a:p>
        </p:txBody>
      </p:sp>
    </p:spTree>
    <p:extLst>
      <p:ext uri="{BB962C8B-B14F-4D97-AF65-F5344CB8AC3E}">
        <p14:creationId xmlns:p14="http://schemas.microsoft.com/office/powerpoint/2010/main" val="291206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7CE0-937D-445A-A5D6-481C665CFAB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9A50592-D6D5-43B4-B843-82DC5B53225F}"/>
              </a:ext>
            </a:extLst>
          </p:cNvPr>
          <p:cNvSpPr txBox="1">
            <a:spLocks/>
          </p:cNvSpPr>
          <p:nvPr/>
        </p:nvSpPr>
        <p:spPr>
          <a:xfrm>
            <a:off x="1637991" y="863999"/>
            <a:ext cx="8927905" cy="53154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How can Big Mountain Resort maintain a 9.2% profit margin this winter season while accounting for an additional $1.54M increase in operating cost due to the purchase of an additional chair lift?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9FDBA3B-6FC7-495F-B9BE-95EFE6CE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02317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8F83F07-3B28-4B69-B1F2-E35F97241D31}"/>
              </a:ext>
            </a:extLst>
          </p:cNvPr>
          <p:cNvSpPr txBox="1">
            <a:spLocks/>
          </p:cNvSpPr>
          <p:nvPr/>
        </p:nvSpPr>
        <p:spPr>
          <a:xfrm>
            <a:off x="6299943" y="1007300"/>
            <a:ext cx="5472000" cy="8678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Short Term 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22A83-38B8-4886-9BFF-FEF348B6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472000" cy="867834"/>
          </a:xfrm>
        </p:spPr>
        <p:txBody>
          <a:bodyPr anchor="b"/>
          <a:lstStyle/>
          <a:p>
            <a:r>
              <a:rPr lang="en-US" sz="2800" dirty="0"/>
              <a:t>Immediate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4B31-522E-40AD-91FA-241D918B08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Increase ticket price to model suggested minimum $85.48, adding $7.8M revenue for the season</a:t>
            </a:r>
          </a:p>
          <a:p>
            <a:r>
              <a:rPr lang="en-US" sz="2400" dirty="0"/>
              <a:t>Eliminate or close an existing run with no effect on revenue. Target runs with high maintenance costs to improve profitability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72CC17-8A70-4EDE-8E39-B399D7DC0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Adjust final ticket price within model set ticket price range ($85.48 - $106.26) accounting for market response.</a:t>
            </a:r>
          </a:p>
          <a:p>
            <a:r>
              <a:rPr lang="en-US" sz="2400" dirty="0"/>
              <a:t>Add a run to increase the vertical drop by 150 feet and install an additional chair lift to increase ticket price by $1.99, an overall increase of nearly $3.5M in revenue.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7CE0-937D-445A-A5D6-481C665CFAB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9CEA0C-5591-43F3-8C08-12E34AC0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22978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8F83F07-3B28-4B69-B1F2-E35F97241D31}"/>
              </a:ext>
            </a:extLst>
          </p:cNvPr>
          <p:cNvSpPr txBox="1">
            <a:spLocks/>
          </p:cNvSpPr>
          <p:nvPr/>
        </p:nvSpPr>
        <p:spPr>
          <a:xfrm>
            <a:off x="6299943" y="1007300"/>
            <a:ext cx="5472000" cy="8678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Resort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22A83-38B8-4886-9BFF-FEF348B6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472000" cy="867834"/>
          </a:xfrm>
        </p:spPr>
        <p:txBody>
          <a:bodyPr anchor="b"/>
          <a:lstStyle/>
          <a:p>
            <a:r>
              <a:rPr lang="en-US" sz="2800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4B31-522E-40AD-91FA-241D918B08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CSV file sent by data base manager</a:t>
            </a:r>
          </a:p>
          <a:p>
            <a:r>
              <a:rPr lang="en-US" sz="2400" dirty="0"/>
              <a:t>Includes ski resort statistics from 330 resorts in the US</a:t>
            </a:r>
          </a:p>
          <a:p>
            <a:r>
              <a:rPr lang="en-US" sz="2400" dirty="0"/>
              <a:t>Initial analysis to predict ticket price based on resort statistics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72CC17-8A70-4EDE-8E39-B399D7DC0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Mountain details (elevation, vertical drop)</a:t>
            </a:r>
          </a:p>
          <a:p>
            <a:r>
              <a:rPr lang="en-US" sz="2400" dirty="0"/>
              <a:t>Chair lifts (types, speed)</a:t>
            </a:r>
          </a:p>
          <a:p>
            <a:r>
              <a:rPr lang="en-US" sz="2400" dirty="0"/>
              <a:t>Runs, terrain parks, snow making area</a:t>
            </a:r>
          </a:p>
          <a:p>
            <a:r>
              <a:rPr lang="en-US" sz="2400" dirty="0"/>
              <a:t>Operating details (days open, years of operation, snowfall, price)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7CE0-937D-445A-A5D6-481C665CFAB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9CEA0C-5591-43F3-8C08-12E34AC0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are we using to help model price?</a:t>
            </a:r>
          </a:p>
        </p:txBody>
      </p:sp>
    </p:spTree>
    <p:extLst>
      <p:ext uri="{BB962C8B-B14F-4D97-AF65-F5344CB8AC3E}">
        <p14:creationId xmlns:p14="http://schemas.microsoft.com/office/powerpoint/2010/main" val="32217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8F83F07-3B28-4B69-B1F2-E35F97241D31}"/>
              </a:ext>
            </a:extLst>
          </p:cNvPr>
          <p:cNvSpPr txBox="1">
            <a:spLocks/>
          </p:cNvSpPr>
          <p:nvPr/>
        </p:nvSpPr>
        <p:spPr>
          <a:xfrm>
            <a:off x="6299943" y="1007300"/>
            <a:ext cx="5472000" cy="8678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22A83-38B8-4886-9BFF-FEF348B6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472000" cy="867834"/>
          </a:xfrm>
        </p:spPr>
        <p:txBody>
          <a:bodyPr anchor="b"/>
          <a:lstStyle/>
          <a:p>
            <a:r>
              <a:rPr lang="en-US" sz="2800" dirty="0"/>
              <a:t>Model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4B31-522E-40AD-91FA-241D918B08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/>
              <a:t>Random Forest Regressor </a:t>
            </a:r>
            <a:r>
              <a:rPr lang="en-US" sz="2400" dirty="0"/>
              <a:t>trained on entire data set to predict Adult ticket price</a:t>
            </a:r>
          </a:p>
          <a:p>
            <a:r>
              <a:rPr lang="en-US" sz="2400" dirty="0"/>
              <a:t>Four features showed significant importance when predicting ticket price : </a:t>
            </a:r>
          </a:p>
          <a:p>
            <a:pPr lvl="1"/>
            <a:r>
              <a:rPr lang="en-US" sz="2200" dirty="0"/>
              <a:t>Fast quad chair lifts</a:t>
            </a:r>
          </a:p>
          <a:p>
            <a:pPr lvl="1"/>
            <a:r>
              <a:rPr lang="en-US" sz="2200" dirty="0"/>
              <a:t>Number of runs</a:t>
            </a:r>
          </a:p>
          <a:p>
            <a:pPr lvl="1"/>
            <a:r>
              <a:rPr lang="en-US" sz="2200" dirty="0"/>
              <a:t>Snow making area</a:t>
            </a:r>
          </a:p>
          <a:p>
            <a:pPr lvl="1"/>
            <a:r>
              <a:rPr lang="en-US" sz="2200" dirty="0"/>
              <a:t>Vertical drop 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7CE0-937D-445A-A5D6-481C665CFAB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9CEA0C-5591-43F3-8C08-12E34AC0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Analysis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020B7D6-4991-403A-A532-02CB592A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04" y="1344833"/>
            <a:ext cx="5189321" cy="4168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2437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7CE0-937D-445A-A5D6-481C665CFAB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9CEA0C-5591-43F3-8C08-12E34AC0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Big Mountain rank in important features?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21A0F7-1B00-4AC2-A1A3-E816A904DD0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" y="3607630"/>
            <a:ext cx="4572534" cy="24879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BEB76FC-CA39-4048-B304-319917E07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26" y="3607630"/>
            <a:ext cx="4572534" cy="249206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84D8122-B610-45D5-833E-88E1BF572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1" y="935580"/>
            <a:ext cx="4572534" cy="25126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EE22C62-D9CC-4449-B26E-B2A18513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25" y="935580"/>
            <a:ext cx="4572534" cy="25126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2B1090-25B1-409E-8DA4-C71D0381756F}"/>
              </a:ext>
            </a:extLst>
          </p:cNvPr>
          <p:cNvSpPr txBox="1"/>
          <p:nvPr/>
        </p:nvSpPr>
        <p:spPr>
          <a:xfrm>
            <a:off x="2858703" y="1780674"/>
            <a:ext cx="106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4F4D4F-32C4-4411-90D5-EF059CF9DF83}"/>
              </a:ext>
            </a:extLst>
          </p:cNvPr>
          <p:cNvSpPr txBox="1"/>
          <p:nvPr/>
        </p:nvSpPr>
        <p:spPr>
          <a:xfrm>
            <a:off x="2858703" y="4570396"/>
            <a:ext cx="106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3AF07-4B39-4561-85A3-DF573E43AB58}"/>
              </a:ext>
            </a:extLst>
          </p:cNvPr>
          <p:cNvSpPr txBox="1"/>
          <p:nvPr/>
        </p:nvSpPr>
        <p:spPr>
          <a:xfrm>
            <a:off x="9001492" y="4570396"/>
            <a:ext cx="106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850C5F-A609-4FC8-985F-46F2542C9BAE}"/>
              </a:ext>
            </a:extLst>
          </p:cNvPr>
          <p:cNvSpPr txBox="1"/>
          <p:nvPr/>
        </p:nvSpPr>
        <p:spPr>
          <a:xfrm>
            <a:off x="9001492" y="1822563"/>
            <a:ext cx="106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10%</a:t>
            </a:r>
          </a:p>
        </p:txBody>
      </p:sp>
    </p:spTree>
    <p:extLst>
      <p:ext uri="{BB962C8B-B14F-4D97-AF65-F5344CB8AC3E}">
        <p14:creationId xmlns:p14="http://schemas.microsoft.com/office/powerpoint/2010/main" val="152490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4389A-F96D-4BF7-9795-0F313CE638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395E660-F485-4C47-8519-50FA077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Big Mountain rank in price?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765B9BB9-3F79-4D86-BF35-482BE320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76" y="2522464"/>
            <a:ext cx="4572534" cy="25126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AE000FE-C116-49C5-890E-E590F82E762D}"/>
              </a:ext>
            </a:extLst>
          </p:cNvPr>
          <p:cNvSpPr txBox="1">
            <a:spLocks/>
          </p:cNvSpPr>
          <p:nvPr/>
        </p:nvSpPr>
        <p:spPr>
          <a:xfrm>
            <a:off x="432000" y="1008000"/>
            <a:ext cx="10309794" cy="8678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Pricing comparison and adjustment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C1E9F7B-EFD8-4361-A780-CE427E2E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/>
          <a:p>
            <a:r>
              <a:rPr lang="en-US" sz="2400" dirty="0"/>
              <a:t>Big Mountain ranks in top 15% in four of the most important statistics</a:t>
            </a:r>
          </a:p>
          <a:p>
            <a:r>
              <a:rPr lang="en-US" sz="2400" dirty="0"/>
              <a:t>Only ranks 81</a:t>
            </a:r>
            <a:r>
              <a:rPr lang="en-US" sz="2400" baseline="30000" dirty="0"/>
              <a:t>st</a:t>
            </a:r>
            <a:r>
              <a:rPr lang="en-US" sz="2400" dirty="0"/>
              <a:t> percentile for price ($81)</a:t>
            </a:r>
          </a:p>
          <a:p>
            <a:r>
              <a:rPr lang="en-US" sz="2400" dirty="0"/>
              <a:t>Room for price to increase based on market context</a:t>
            </a:r>
          </a:p>
          <a:p>
            <a:endParaRPr lang="en-US" sz="1200" dirty="0"/>
          </a:p>
          <a:p>
            <a:r>
              <a:rPr lang="en-US" sz="2400" dirty="0"/>
              <a:t>Model suggests set price between $85.48 to $106.26 based on current resort amenities.</a:t>
            </a:r>
          </a:p>
          <a:p>
            <a:r>
              <a:rPr lang="en-US" sz="2400" dirty="0"/>
              <a:t>Correlates to overall revenue increase of $7.8M – $44.5M per season.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609882C-C147-4DDA-880E-B6148D5BCA27}"/>
              </a:ext>
            </a:extLst>
          </p:cNvPr>
          <p:cNvSpPr txBox="1">
            <a:spLocks/>
          </p:cNvSpPr>
          <p:nvPr/>
        </p:nvSpPr>
        <p:spPr>
          <a:xfrm>
            <a:off x="6299887" y="2845859"/>
            <a:ext cx="5472113" cy="1865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8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D9DC131-D715-484E-9742-13615924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50" y="2519039"/>
            <a:ext cx="4721186" cy="251947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4389A-F96D-4BF7-9795-0F313CE638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395E660-F485-4C47-8519-50FA077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 to maintain / improve profitability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AE000FE-C116-49C5-890E-E590F82E762D}"/>
              </a:ext>
            </a:extLst>
          </p:cNvPr>
          <p:cNvSpPr txBox="1">
            <a:spLocks/>
          </p:cNvSpPr>
          <p:nvPr/>
        </p:nvSpPr>
        <p:spPr>
          <a:xfrm>
            <a:off x="432000" y="1008000"/>
            <a:ext cx="8410786" cy="8678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Close runs to reduce operating cost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C1E9F7B-EFD8-4361-A780-CE427E2E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/>
          <a:p>
            <a:r>
              <a:rPr lang="en-US" sz="2400" dirty="0"/>
              <a:t>Closing 1 run has no affect on revenue. </a:t>
            </a:r>
          </a:p>
          <a:p>
            <a:r>
              <a:rPr lang="en-US" sz="2400" dirty="0"/>
              <a:t>Closing 3 – 5 runs has the same effect on revenue.</a:t>
            </a:r>
          </a:p>
          <a:p>
            <a:r>
              <a:rPr lang="en-US" sz="2400" dirty="0"/>
              <a:t>Need more information about operating costs to fully </a:t>
            </a:r>
            <a:r>
              <a:rPr lang="en-US" sz="2400" dirty="0" err="1"/>
              <a:t>analyse</a:t>
            </a:r>
            <a:r>
              <a:rPr lang="en-US" sz="2400" dirty="0"/>
              <a:t> cost / benefits.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609882C-C147-4DDA-880E-B6148D5BCA27}"/>
              </a:ext>
            </a:extLst>
          </p:cNvPr>
          <p:cNvSpPr txBox="1">
            <a:spLocks/>
          </p:cNvSpPr>
          <p:nvPr/>
        </p:nvSpPr>
        <p:spPr>
          <a:xfrm>
            <a:off x="6299887" y="2845859"/>
            <a:ext cx="5472113" cy="1865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1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CLR_v3" id="{49638A16-5E55-4B30-AEB1-0A03F30AF386}" vid="{D58A18CD-A37E-4397-8A63-7F191E6C5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1312</TotalTime>
  <Words>654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Times New Roman</vt:lpstr>
      <vt:lpstr>Office Theme</vt:lpstr>
      <vt:lpstr>Big Mountain Ski Resort Revenue Analysis</vt:lpstr>
      <vt:lpstr>Current Situation</vt:lpstr>
      <vt:lpstr>Problem Statement</vt:lpstr>
      <vt:lpstr>Recommendations</vt:lpstr>
      <vt:lpstr>What data are we using to help model price?</vt:lpstr>
      <vt:lpstr>Model - Analysis</vt:lpstr>
      <vt:lpstr>How does Big Mountain rank in important features?</vt:lpstr>
      <vt:lpstr>How does Big Mountain rank in price?</vt:lpstr>
      <vt:lpstr>Other methods to maintain / improve profitability</vt:lpstr>
      <vt:lpstr>Other methods to increase revenue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 Revenue Analysis</dc:title>
  <dc:creator>Bryan Spencer</dc:creator>
  <cp:lastModifiedBy>Bryan Spencer</cp:lastModifiedBy>
  <cp:revision>15</cp:revision>
  <dcterms:created xsi:type="dcterms:W3CDTF">2020-12-02T22:05:54Z</dcterms:created>
  <dcterms:modified xsi:type="dcterms:W3CDTF">2020-12-03T19:58:12Z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