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5" r:id="rId4"/>
  </p:sldMasterIdLst>
  <p:sldIdLst>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1EB9F-0012-4CE7-83A2-02BBEBA4D542}" v="350" dt="2020-04-18T02:34:27.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SQL</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600" dirty="0">
              <a:effectLst>
                <a:outerShdw blurRad="38100" dist="38100" dir="2700000" algn="tl">
                  <a:srgbClr val="000000">
                    <a:alpha val="43137"/>
                  </a:srgbClr>
                </a:outerShdw>
              </a:effectLst>
            </a:rPr>
            <a:t>Raw Data is housed in </a:t>
          </a:r>
          <a:r>
            <a:rPr lang="en-US" sz="1600" dirty="0" err="1">
              <a:effectLst>
                <a:outerShdw blurRad="38100" dist="38100" dir="2700000" algn="tl">
                  <a:srgbClr val="000000">
                    <a:alpha val="43137"/>
                  </a:srgbClr>
                </a:outerShdw>
              </a:effectLst>
            </a:rPr>
            <a:t>PGAdmin</a:t>
          </a:r>
          <a:r>
            <a:rPr lang="en-US" sz="1600" dirty="0">
              <a:effectLst>
                <a:outerShdw blurRad="38100" dist="38100" dir="2700000" algn="tl">
                  <a:srgbClr val="000000">
                    <a:alpha val="43137"/>
                  </a:srgbClr>
                </a:outerShdw>
              </a:effectLst>
            </a:rPr>
            <a:t> using </a:t>
          </a:r>
          <a:r>
            <a:rPr lang="en-US" sz="1600" dirty="0" err="1">
              <a:effectLst>
                <a:outerShdw blurRad="38100" dist="38100" dir="2700000" algn="tl">
                  <a:srgbClr val="000000">
                    <a:alpha val="43137"/>
                  </a:srgbClr>
                </a:outerShdw>
              </a:effectLst>
            </a:rPr>
            <a:t>postgres</a:t>
          </a:r>
          <a:r>
            <a:rPr lang="en-US" sz="1600" dirty="0">
              <a:effectLst>
                <a:outerShdw blurRad="38100" dist="38100" dir="2700000" algn="tl">
                  <a:srgbClr val="000000">
                    <a:alpha val="43137"/>
                  </a:srgbClr>
                </a:outerShdw>
              </a:effectLst>
            </a:rPr>
            <a:t> SQL. Original data source is a csv, which is queried in SQL.</a:t>
          </a:r>
        </a:p>
        <a:p>
          <a:r>
            <a:rPr lang="en-US" sz="1100" b="1" u="sng" dirty="0"/>
            <a:t>Table names are as follows:</a:t>
          </a:r>
        </a:p>
        <a:p>
          <a:r>
            <a:rPr lang="en-US" sz="1100" dirty="0"/>
            <a:t>  1) Budget Names</a:t>
          </a:r>
        </a:p>
        <a:p>
          <a:r>
            <a:rPr lang="en-US" sz="1100" dirty="0"/>
            <a:t>2) </a:t>
          </a:r>
          <a:r>
            <a:rPr lang="en-US" sz="1100" dirty="0" err="1"/>
            <a:t>Capital_Cities</a:t>
          </a:r>
          <a:endParaRPr lang="en-US" sz="1100" dirty="0"/>
        </a:p>
        <a:p>
          <a:r>
            <a:rPr lang="en-US" sz="1100" dirty="0"/>
            <a:t>3) IMDB5000</a:t>
          </a:r>
        </a:p>
        <a:p>
          <a:r>
            <a:rPr lang="en-US" sz="1100" dirty="0"/>
            <a:t>4) </a:t>
          </a:r>
          <a:r>
            <a:rPr lang="en-US" sz="1100" dirty="0" err="1"/>
            <a:t>Movie_Map</a:t>
          </a:r>
          <a:endParaRPr lang="en-US" sz="1100" dirty="0"/>
        </a:p>
        <a:p>
          <a:r>
            <a:rPr lang="en-US" sz="1100" dirty="0"/>
            <a:t>5) </a:t>
          </a:r>
          <a:r>
            <a:rPr lang="en-US" sz="1100" dirty="0" err="1"/>
            <a:t>Movie_Map_Final</a:t>
          </a:r>
          <a:endParaRPr lang="en-US" sz="1100"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Python - Flask</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600" dirty="0">
              <a:effectLst>
                <a:outerShdw blurRad="38100" dist="38100" dir="2700000" algn="tl">
                  <a:srgbClr val="000000">
                    <a:alpha val="43137"/>
                  </a:srgbClr>
                </a:outerShdw>
              </a:effectLst>
            </a:rPr>
            <a:t>SQL tables are queried to Flask App using </a:t>
          </a:r>
          <a:r>
            <a:rPr lang="en-US" sz="1600" dirty="0" err="1">
              <a:effectLst>
                <a:outerShdw blurRad="38100" dist="38100" dir="2700000" algn="tl">
                  <a:srgbClr val="000000">
                    <a:alpha val="43137"/>
                  </a:srgbClr>
                </a:outerShdw>
              </a:effectLst>
            </a:rPr>
            <a:t>pd.read_sql</a:t>
          </a:r>
          <a:r>
            <a:rPr lang="en-US" sz="1600" dirty="0">
              <a:effectLst>
                <a:outerShdw blurRad="38100" dist="38100" dir="2700000" algn="tl">
                  <a:srgbClr val="000000">
                    <a:alpha val="43137"/>
                  </a:srgbClr>
                </a:outerShdw>
              </a:effectLst>
            </a:rPr>
            <a:t> </a:t>
          </a:r>
        </a:p>
        <a:p>
          <a:r>
            <a:rPr lang="en-US" sz="1100" b="1" u="sng" dirty="0"/>
            <a:t>Route are as follows:</a:t>
          </a:r>
          <a:endParaRPr lang="en-US" sz="1100"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JavaScript / HTML</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endParaRPr lang="en-US" dirty="0"/>
        </a:p>
        <a:p>
          <a:endParaRPr lang="en-US" dirty="0"/>
        </a:p>
        <a:p>
          <a:r>
            <a:rPr lang="en-US" dirty="0"/>
            <a:t>Website is populated using HTML files, modified by CSS</a:t>
          </a:r>
        </a:p>
        <a:p>
          <a:endParaRPr lang="en-US" dirty="0"/>
        </a:p>
        <a:p>
          <a:r>
            <a:rPr lang="en-US" dirty="0"/>
            <a:t>Visuals are populated onto HTML files with JavaScript files.</a:t>
          </a:r>
        </a:p>
        <a:p>
          <a:endParaRPr lang="en-US" dirty="0"/>
        </a:p>
        <a:p>
          <a:endParaRPr lang="en-US" dirty="0"/>
        </a:p>
        <a:p>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FA7B5461-5598-4CD4-9DD5-03105B30CF9A}">
      <dgm:prSet/>
      <dgm:spPr/>
      <dgm:t>
        <a:bodyPr/>
        <a:lstStyle/>
        <a:p>
          <a:r>
            <a:rPr lang="en-US" sz="1100" dirty="0"/>
            <a:t>1) http://127.0.0.1:5000/Data - </a:t>
          </a:r>
          <a:r>
            <a:rPr lang="en-US" sz="1100" b="0" dirty="0" err="1"/>
            <a:t>pd.read_sql</a:t>
          </a:r>
          <a:r>
            <a:rPr lang="en-US" sz="1100" b="0" dirty="0"/>
            <a:t>('''select * from  public."IMDB5000"''', con=con)</a:t>
          </a:r>
          <a:endParaRPr lang="en-US" sz="1100" dirty="0"/>
        </a:p>
      </dgm:t>
    </dgm:pt>
    <dgm:pt modelId="{EAB325C8-DD94-4AA1-8C89-5BE50C864B5F}" type="parTrans" cxnId="{4E3B9BB6-BD84-495D-AE2C-28E7AEC1FEEE}">
      <dgm:prSet/>
      <dgm:spPr/>
      <dgm:t>
        <a:bodyPr/>
        <a:lstStyle/>
        <a:p>
          <a:endParaRPr lang="en-US"/>
        </a:p>
      </dgm:t>
    </dgm:pt>
    <dgm:pt modelId="{9902B0D0-F0C9-4E08-BA46-37EA9F4F65FA}" type="sibTrans" cxnId="{4E3B9BB6-BD84-495D-AE2C-28E7AEC1FEEE}">
      <dgm:prSet/>
      <dgm:spPr/>
      <dgm:t>
        <a:bodyPr/>
        <a:lstStyle/>
        <a:p>
          <a:endParaRPr lang="en-US"/>
        </a:p>
      </dgm:t>
    </dgm:pt>
    <dgm:pt modelId="{556F8DAE-3204-439D-8921-8EFB6A6910F9}">
      <dgm:prSet/>
      <dgm:spPr/>
      <dgm:t>
        <a:bodyPr/>
        <a:lstStyle/>
        <a:p>
          <a:r>
            <a:rPr lang="en-US" sz="1100" dirty="0"/>
            <a:t>2) http://127.0.0.1:5000/Data2 - </a:t>
          </a:r>
        </a:p>
        <a:p>
          <a:r>
            <a:rPr lang="en-US" sz="1100" b="0" dirty="0" err="1"/>
            <a:t>pd.read_sql</a:t>
          </a:r>
          <a:r>
            <a:rPr lang="en-US" sz="1100" b="0" dirty="0"/>
            <a:t>('''select * from  public."</a:t>
          </a:r>
          <a:r>
            <a:rPr lang="en-US" sz="1100" b="0" dirty="0" err="1"/>
            <a:t>Budget_Table</a:t>
          </a:r>
          <a:r>
            <a:rPr lang="en-US" sz="1100" b="0" dirty="0"/>
            <a:t>" where budget is null or budget &lt; 55363200''', con=con)</a:t>
          </a:r>
          <a:endParaRPr lang="en-US" sz="1100" dirty="0"/>
        </a:p>
      </dgm:t>
    </dgm:pt>
    <dgm:pt modelId="{3584D0C7-599A-4BE3-B017-767F560ADD28}" type="parTrans" cxnId="{82B184AF-5F0F-4A6B-9143-CDE07755FFB8}">
      <dgm:prSet/>
      <dgm:spPr/>
      <dgm:t>
        <a:bodyPr/>
        <a:lstStyle/>
        <a:p>
          <a:endParaRPr lang="en-US"/>
        </a:p>
      </dgm:t>
    </dgm:pt>
    <dgm:pt modelId="{848EB998-70F8-44C8-BC02-D8EC29AB5DFA}" type="sibTrans" cxnId="{82B184AF-5F0F-4A6B-9143-CDE07755FFB8}">
      <dgm:prSet/>
      <dgm:spPr/>
      <dgm:t>
        <a:bodyPr/>
        <a:lstStyle/>
        <a:p>
          <a:endParaRPr lang="en-US"/>
        </a:p>
      </dgm:t>
    </dgm:pt>
    <dgm:pt modelId="{443E8466-7A86-4950-8C3C-70172827FE97}">
      <dgm:prSet/>
      <dgm:spPr/>
      <dgm:t>
        <a:bodyPr/>
        <a:lstStyle/>
        <a:p>
          <a:r>
            <a:rPr lang="en-US" sz="1100" dirty="0"/>
            <a:t>3) http://127.0.0.1:5000/Data3-</a:t>
          </a:r>
        </a:p>
        <a:p>
          <a:r>
            <a:rPr lang="en-US" sz="1100" b="0" dirty="0" err="1"/>
            <a:t>pd.read_sql</a:t>
          </a:r>
          <a:r>
            <a:rPr lang="en-US" sz="1100" b="0" dirty="0"/>
            <a:t>('''SELECT * FROM public."</a:t>
          </a:r>
          <a:r>
            <a:rPr lang="en-US" sz="1100" b="0" dirty="0" err="1"/>
            <a:t>Movie_Map_Final</a:t>
          </a:r>
          <a:r>
            <a:rPr lang="en-US" sz="1100" b="0" dirty="0"/>
            <a:t>"''', con=con)</a:t>
          </a:r>
          <a:endParaRPr lang="en-US" sz="1100" dirty="0"/>
        </a:p>
      </dgm:t>
    </dgm:pt>
    <dgm:pt modelId="{96C47E78-0933-4B92-AFAA-D1C2A4AE2F3D}" type="parTrans" cxnId="{C861BADC-8238-4D1E-B0F0-471F2EBDD4BA}">
      <dgm:prSet/>
      <dgm:spPr/>
      <dgm:t>
        <a:bodyPr/>
        <a:lstStyle/>
        <a:p>
          <a:endParaRPr lang="en-US"/>
        </a:p>
      </dgm:t>
    </dgm:pt>
    <dgm:pt modelId="{BC7A6046-0EB7-4E63-9841-C6114056DBD4}" type="sibTrans" cxnId="{C861BADC-8238-4D1E-B0F0-471F2EBDD4BA}">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LinFactNeighborX="1595" custLinFactNeighborY="15899">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custAng="0" custLinFactY="100000" custLinFactNeighborX="8184" custLinFactNeighborY="179706"/>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custLinFactNeighborX="2269" custLinFactNeighborY="-27915">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Y="-168249" custLinFactNeighborX="0" custLinFactNeighborY="-200000"/>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LinFactNeighborX="108" custLinFactNeighborY="28057">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custLinFactY="100000" custLinFactNeighborX="-8184" custLinFactNeighborY="147872"/>
      <dgm:spPr/>
    </dgm:pt>
    <dgm:pt modelId="{4174F691-D9D3-451C-9893-D177DC3AED58}" type="pres">
      <dgm:prSet presAssocID="{09C152DA-7620-4852-8162-A77EC3609F3F}" presName="EmptyPane1" presStyleCnt="0"/>
      <dgm:spPr/>
    </dgm:pt>
  </dgm:ptLst>
  <dgm:cxnLst>
    <dgm:cxn modelId="{9E495201-3FC3-4D7C-9F72-E7F0413B6A3D}" type="presOf" srcId="{443E8466-7A86-4950-8C3C-70172827FE97}" destId="{DF65791B-462E-4589-B98D-F60587330CA8}" srcOrd="0" destOrd="3"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82B184AF-5F0F-4A6B-9143-CDE07755FFB8}" srcId="{C5146535-FD3D-4589-98A3-623B8DA4B8DB}" destId="{556F8DAE-3204-439D-8921-8EFB6A6910F9}" srcOrd="2" destOrd="0" parTransId="{3584D0C7-599A-4BE3-B017-767F560ADD28}" sibTransId="{848EB998-70F8-44C8-BC02-D8EC29AB5DFA}"/>
    <dgm:cxn modelId="{4E3B9BB6-BD84-495D-AE2C-28E7AEC1FEEE}" srcId="{C5146535-FD3D-4589-98A3-623B8DA4B8DB}" destId="{FA7B5461-5598-4CD4-9DD5-03105B30CF9A}" srcOrd="1" destOrd="0" parTransId="{EAB325C8-DD94-4AA1-8C89-5BE50C864B5F}" sibTransId="{9902B0D0-F0C9-4E08-BA46-37EA9F4F65FA}"/>
    <dgm:cxn modelId="{BE926DCA-FE81-4D29-ACDB-BCEA25CE2325}" type="presOf" srcId="{FA7B5461-5598-4CD4-9DD5-03105B30CF9A}" destId="{DF65791B-462E-4589-B98D-F60587330CA8}" srcOrd="0" destOrd="1" presId="urn:microsoft.com/office/officeart/2016/7/layout/RoundedRectangleTimeline"/>
    <dgm:cxn modelId="{C861BADC-8238-4D1E-B0F0-471F2EBDD4BA}" srcId="{C5146535-FD3D-4589-98A3-623B8DA4B8DB}" destId="{443E8466-7A86-4950-8C3C-70172827FE97}" srcOrd="3" destOrd="0" parTransId="{96C47E78-0933-4B92-AFAA-D1C2A4AE2F3D}" sibTransId="{BC7A6046-0EB7-4E63-9841-C6114056DBD4}"/>
    <dgm:cxn modelId="{FAA8D3DD-12E8-457D-9144-B037C5678347}" srcId="{09C152DA-7620-4852-8162-A77EC3609F3F}" destId="{6C8937BE-93F8-4DED-8538-1C601DAEBA66}" srcOrd="0" destOrd="0" parTransId="{77D169C6-D77F-456D-B18B-D7BE016AD87A}" sibTransId="{A97BE953-FA9D-4BA6-A92C-494DB1F3BA59}"/>
    <dgm:cxn modelId="{5C5F70DE-D06D-453E-8D88-81B5D3308180}" type="presOf" srcId="{556F8DAE-3204-439D-8921-8EFB6A6910F9}" destId="{DF65791B-462E-4589-B98D-F60587330CA8}" srcOrd="0" destOrd="2"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238531" y="1209512"/>
          <a:ext cx="542425" cy="3005230"/>
        </a:xfrm>
        <a:prstGeom prst="round2SameRect">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SQL</a:t>
          </a:r>
        </a:p>
      </dsp:txBody>
      <dsp:txXfrm rot="5400000">
        <a:off x="1033608" y="2467394"/>
        <a:ext cx="2978751" cy="489467"/>
      </dsp:txXfrm>
    </dsp:sp>
    <dsp:sp modelId="{5A1B764B-0DC5-47CD-BDEA-9E67799496EC}">
      <dsp:nvSpPr>
        <dsp:cNvPr id="0" name=""/>
        <dsp:cNvSpPr/>
      </dsp:nvSpPr>
      <dsp:spPr>
        <a:xfrm>
          <a:off x="85274" y="301840"/>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Raw Data is housed in </a:t>
          </a:r>
          <a:r>
            <a:rPr lang="en-US" sz="1600" kern="1200" dirty="0" err="1">
              <a:effectLst>
                <a:outerShdw blurRad="38100" dist="38100" dir="2700000" algn="tl">
                  <a:srgbClr val="000000">
                    <a:alpha val="43137"/>
                  </a:srgbClr>
                </a:outerShdw>
              </a:effectLst>
            </a:rPr>
            <a:t>PGAdmin</a:t>
          </a:r>
          <a:r>
            <a:rPr lang="en-US" sz="1600" kern="1200" dirty="0">
              <a:effectLst>
                <a:outerShdw blurRad="38100" dist="38100" dir="2700000" algn="tl">
                  <a:srgbClr val="000000">
                    <a:alpha val="43137"/>
                  </a:srgbClr>
                </a:outerShdw>
              </a:effectLst>
            </a:rPr>
            <a:t> using </a:t>
          </a:r>
          <a:r>
            <a:rPr lang="en-US" sz="1600" kern="1200" dirty="0" err="1">
              <a:effectLst>
                <a:outerShdw blurRad="38100" dist="38100" dir="2700000" algn="tl">
                  <a:srgbClr val="000000">
                    <a:alpha val="43137"/>
                  </a:srgbClr>
                </a:outerShdw>
              </a:effectLst>
            </a:rPr>
            <a:t>postgres</a:t>
          </a:r>
          <a:r>
            <a:rPr lang="en-US" sz="1600" kern="1200" dirty="0">
              <a:effectLst>
                <a:outerShdw blurRad="38100" dist="38100" dir="2700000" algn="tl">
                  <a:srgbClr val="000000">
                    <a:alpha val="43137"/>
                  </a:srgbClr>
                </a:outerShdw>
              </a:effectLst>
            </a:rPr>
            <a:t> SQL. Original data source is a csv, which is queried in SQL.</a:t>
          </a:r>
        </a:p>
        <a:p>
          <a:pPr marL="0" lvl="0" indent="0" algn="ctr" defTabSz="711200">
            <a:lnSpc>
              <a:spcPct val="90000"/>
            </a:lnSpc>
            <a:spcBef>
              <a:spcPct val="0"/>
            </a:spcBef>
            <a:spcAft>
              <a:spcPct val="35000"/>
            </a:spcAft>
            <a:buNone/>
          </a:pPr>
          <a:r>
            <a:rPr lang="en-US" sz="1100" b="1" u="sng" kern="1200" dirty="0"/>
            <a:t>Table names are as follows:</a:t>
          </a:r>
        </a:p>
        <a:p>
          <a:pPr marL="0" lvl="0" indent="0" algn="ctr" defTabSz="711200">
            <a:lnSpc>
              <a:spcPct val="90000"/>
            </a:lnSpc>
            <a:spcBef>
              <a:spcPct val="0"/>
            </a:spcBef>
            <a:spcAft>
              <a:spcPct val="35000"/>
            </a:spcAft>
            <a:buNone/>
          </a:pPr>
          <a:r>
            <a:rPr lang="en-US" sz="1100" kern="1200" dirty="0"/>
            <a:t>  1) Budget Names</a:t>
          </a:r>
        </a:p>
        <a:p>
          <a:pPr marL="0" lvl="0" indent="0" algn="ctr" defTabSz="711200">
            <a:lnSpc>
              <a:spcPct val="90000"/>
            </a:lnSpc>
            <a:spcBef>
              <a:spcPct val="0"/>
            </a:spcBef>
            <a:spcAft>
              <a:spcPct val="35000"/>
            </a:spcAft>
            <a:buNone/>
          </a:pPr>
          <a:r>
            <a:rPr lang="en-US" sz="1100" kern="1200" dirty="0"/>
            <a:t>2) </a:t>
          </a:r>
          <a:r>
            <a:rPr lang="en-US" sz="1100" kern="1200" dirty="0" err="1"/>
            <a:t>Capital_Cities</a:t>
          </a:r>
          <a:endParaRPr lang="en-US" sz="1100" kern="1200" dirty="0"/>
        </a:p>
        <a:p>
          <a:pPr marL="0" lvl="0" indent="0" algn="ctr" defTabSz="711200">
            <a:lnSpc>
              <a:spcPct val="90000"/>
            </a:lnSpc>
            <a:spcBef>
              <a:spcPct val="0"/>
            </a:spcBef>
            <a:spcAft>
              <a:spcPct val="35000"/>
            </a:spcAft>
            <a:buNone/>
          </a:pPr>
          <a:r>
            <a:rPr lang="en-US" sz="1100" kern="1200" dirty="0"/>
            <a:t>3) IMDB5000</a:t>
          </a:r>
        </a:p>
        <a:p>
          <a:pPr marL="0" lvl="0" indent="0" algn="ctr" defTabSz="711200">
            <a:lnSpc>
              <a:spcPct val="90000"/>
            </a:lnSpc>
            <a:spcBef>
              <a:spcPct val="0"/>
            </a:spcBef>
            <a:spcAft>
              <a:spcPct val="35000"/>
            </a:spcAft>
            <a:buNone/>
          </a:pPr>
          <a:r>
            <a:rPr lang="en-US" sz="1100" kern="1200" dirty="0"/>
            <a:t>4) </a:t>
          </a:r>
          <a:r>
            <a:rPr lang="en-US" sz="1100" kern="1200" dirty="0" err="1"/>
            <a:t>Movie_Map</a:t>
          </a:r>
          <a:endParaRPr lang="en-US" sz="1100" kern="1200" dirty="0"/>
        </a:p>
        <a:p>
          <a:pPr marL="0" lvl="0" indent="0" algn="ctr" defTabSz="711200">
            <a:lnSpc>
              <a:spcPct val="90000"/>
            </a:lnSpc>
            <a:spcBef>
              <a:spcPct val="0"/>
            </a:spcBef>
            <a:spcAft>
              <a:spcPct val="35000"/>
            </a:spcAft>
            <a:buNone/>
          </a:pPr>
          <a:r>
            <a:rPr lang="en-US" sz="1100" kern="1200" dirty="0"/>
            <a:t>5) </a:t>
          </a:r>
          <a:r>
            <a:rPr lang="en-US" sz="1100" kern="1200" dirty="0" err="1"/>
            <a:t>Movie_Map_Final</a:t>
          </a:r>
          <a:endParaRPr lang="en-US" sz="1100" kern="1200" dirty="0"/>
        </a:p>
      </dsp:txBody>
      <dsp:txXfrm>
        <a:off x="85274" y="301840"/>
        <a:ext cx="5008717" cy="1898489"/>
      </dsp:txXfrm>
    </dsp:sp>
    <dsp:sp modelId="{122B38A3-0442-4747-820C-1F37877E2B0E}">
      <dsp:nvSpPr>
        <dsp:cNvPr id="0" name=""/>
        <dsp:cNvSpPr/>
      </dsp:nvSpPr>
      <dsp:spPr>
        <a:xfrm>
          <a:off x="2509744" y="2006974"/>
          <a:ext cx="0" cy="433940"/>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64380" y="2201928"/>
          <a:ext cx="108485" cy="108485"/>
        </a:xfrm>
        <a:prstGeom prst="ellipse">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2440915"/>
          <a:ext cx="3005230" cy="542425"/>
        </a:xfrm>
        <a:prstGeom prst="rect">
          <a:avLst/>
        </a:prstGeom>
        <a:solidFill>
          <a:schemeClr val="accent1">
            <a:shade val="80000"/>
            <a:hueOff val="-17797"/>
            <a:satOff val="-23495"/>
            <a:lumOff val="17522"/>
            <a:alphaOff val="0"/>
          </a:schemeClr>
        </a:solidFill>
        <a:ln w="19050" cap="rnd" cmpd="sng" algn="ctr">
          <a:solidFill>
            <a:schemeClr val="accent1">
              <a:shade val="80000"/>
              <a:hueOff val="-17797"/>
              <a:satOff val="-23495"/>
              <a:lumOff val="175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Python - Flask</a:t>
          </a:r>
        </a:p>
      </dsp:txBody>
      <dsp:txXfrm>
        <a:off x="4012359" y="2440915"/>
        <a:ext cx="3005230" cy="542425"/>
      </dsp:txXfrm>
    </dsp:sp>
    <dsp:sp modelId="{DF65791B-462E-4589-B98D-F60587330CA8}">
      <dsp:nvSpPr>
        <dsp:cNvPr id="0" name=""/>
        <dsp:cNvSpPr/>
      </dsp:nvSpPr>
      <dsp:spPr>
        <a:xfrm>
          <a:off x="3124264" y="2995803"/>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rPr>
            <a:t>SQL tables are queried to Flask App using </a:t>
          </a:r>
          <a:r>
            <a:rPr lang="en-US" sz="1600" kern="1200" dirty="0" err="1">
              <a:effectLst>
                <a:outerShdw blurRad="38100" dist="38100" dir="2700000" algn="tl">
                  <a:srgbClr val="000000">
                    <a:alpha val="43137"/>
                  </a:srgbClr>
                </a:outerShdw>
              </a:effectLst>
            </a:rPr>
            <a:t>pd.read_sql</a:t>
          </a:r>
          <a:r>
            <a:rPr lang="en-US" sz="1600" kern="1200" dirty="0">
              <a:effectLst>
                <a:outerShdw blurRad="38100" dist="38100" dir="2700000" algn="tl">
                  <a:srgbClr val="000000">
                    <a:alpha val="43137"/>
                  </a:srgbClr>
                </a:outerShdw>
              </a:effectLst>
            </a:rPr>
            <a:t> </a:t>
          </a:r>
        </a:p>
        <a:p>
          <a:pPr marL="0" lvl="0" indent="0" algn="ctr" defTabSz="711200">
            <a:lnSpc>
              <a:spcPct val="90000"/>
            </a:lnSpc>
            <a:spcBef>
              <a:spcPct val="0"/>
            </a:spcBef>
            <a:spcAft>
              <a:spcPct val="35000"/>
            </a:spcAft>
            <a:buNone/>
          </a:pPr>
          <a:r>
            <a:rPr lang="en-US" sz="1100" b="1" u="sng" kern="1200" dirty="0"/>
            <a:t>Route are as follows:</a:t>
          </a:r>
          <a:endParaRPr lang="en-US" sz="1100" kern="1200" dirty="0"/>
        </a:p>
        <a:p>
          <a:pPr marL="0" lvl="0" indent="0" algn="ctr" defTabSz="488950">
            <a:lnSpc>
              <a:spcPct val="90000"/>
            </a:lnSpc>
            <a:spcBef>
              <a:spcPct val="0"/>
            </a:spcBef>
            <a:spcAft>
              <a:spcPct val="35000"/>
            </a:spcAft>
            <a:buNone/>
          </a:pPr>
          <a:r>
            <a:rPr lang="en-US" sz="1100" kern="1200" dirty="0"/>
            <a:t>1) http://127.0.0.1:5000/Data - </a:t>
          </a:r>
          <a:r>
            <a:rPr lang="en-US" sz="1100" b="0" kern="1200" dirty="0" err="1"/>
            <a:t>pd.read_sql</a:t>
          </a:r>
          <a:r>
            <a:rPr lang="en-US" sz="1100" b="0" kern="1200" dirty="0"/>
            <a:t>('''select * from  public."IMDB5000"''', con=con)</a:t>
          </a:r>
          <a:endParaRPr lang="en-US" sz="1100" kern="1200" dirty="0"/>
        </a:p>
        <a:p>
          <a:pPr marL="0" lvl="0" indent="0" algn="ctr" defTabSz="488950">
            <a:lnSpc>
              <a:spcPct val="90000"/>
            </a:lnSpc>
            <a:spcBef>
              <a:spcPct val="0"/>
            </a:spcBef>
            <a:spcAft>
              <a:spcPct val="35000"/>
            </a:spcAft>
            <a:buNone/>
          </a:pPr>
          <a:r>
            <a:rPr lang="en-US" sz="1100" kern="1200" dirty="0"/>
            <a:t>2) http://127.0.0.1:5000/Data2 - </a:t>
          </a:r>
        </a:p>
        <a:p>
          <a:pPr marL="0" lvl="0" indent="0" algn="ctr" defTabSz="488950">
            <a:lnSpc>
              <a:spcPct val="90000"/>
            </a:lnSpc>
            <a:spcBef>
              <a:spcPct val="0"/>
            </a:spcBef>
            <a:spcAft>
              <a:spcPct val="35000"/>
            </a:spcAft>
            <a:buNone/>
          </a:pPr>
          <a:r>
            <a:rPr lang="en-US" sz="1100" b="0" kern="1200" dirty="0" err="1"/>
            <a:t>pd.read_sql</a:t>
          </a:r>
          <a:r>
            <a:rPr lang="en-US" sz="1100" b="0" kern="1200" dirty="0"/>
            <a:t>('''select * from  public."</a:t>
          </a:r>
          <a:r>
            <a:rPr lang="en-US" sz="1100" b="0" kern="1200" dirty="0" err="1"/>
            <a:t>Budget_Table</a:t>
          </a:r>
          <a:r>
            <a:rPr lang="en-US" sz="1100" b="0" kern="1200" dirty="0"/>
            <a:t>" where budget is null or budget &lt; 55363200''', con=con)</a:t>
          </a:r>
          <a:endParaRPr lang="en-US" sz="1100" kern="1200" dirty="0"/>
        </a:p>
        <a:p>
          <a:pPr marL="0" lvl="0" indent="0" algn="ctr" defTabSz="488950">
            <a:lnSpc>
              <a:spcPct val="90000"/>
            </a:lnSpc>
            <a:spcBef>
              <a:spcPct val="0"/>
            </a:spcBef>
            <a:spcAft>
              <a:spcPct val="35000"/>
            </a:spcAft>
            <a:buNone/>
          </a:pPr>
          <a:r>
            <a:rPr lang="en-US" sz="1100" kern="1200" dirty="0"/>
            <a:t>3) http://127.0.0.1:5000/Data3-</a:t>
          </a:r>
        </a:p>
        <a:p>
          <a:pPr marL="0" lvl="0" indent="0" algn="ctr" defTabSz="488950">
            <a:lnSpc>
              <a:spcPct val="90000"/>
            </a:lnSpc>
            <a:spcBef>
              <a:spcPct val="0"/>
            </a:spcBef>
            <a:spcAft>
              <a:spcPct val="35000"/>
            </a:spcAft>
            <a:buNone/>
          </a:pPr>
          <a:r>
            <a:rPr lang="en-US" sz="1100" b="0" kern="1200" dirty="0" err="1"/>
            <a:t>pd.read_sql</a:t>
          </a:r>
          <a:r>
            <a:rPr lang="en-US" sz="1100" b="0" kern="1200" dirty="0"/>
            <a:t>('''SELECT * FROM public."</a:t>
          </a:r>
          <a:r>
            <a:rPr lang="en-US" sz="1100" b="0" kern="1200" dirty="0" err="1"/>
            <a:t>Movie_Map_Final</a:t>
          </a:r>
          <a:r>
            <a:rPr lang="en-US" sz="1100" b="0" kern="1200" dirty="0"/>
            <a:t>"''', con=con)</a:t>
          </a:r>
          <a:endParaRPr lang="en-US" sz="1100" kern="1200" dirty="0"/>
        </a:p>
      </dsp:txBody>
      <dsp:txXfrm>
        <a:off x="3124264" y="2995803"/>
        <a:ext cx="5008717" cy="1898489"/>
      </dsp:txXfrm>
    </dsp:sp>
    <dsp:sp modelId="{DBA410EB-5F61-4F46-92D9-C5B0AA59EE15}">
      <dsp:nvSpPr>
        <dsp:cNvPr id="0" name=""/>
        <dsp:cNvSpPr/>
      </dsp:nvSpPr>
      <dsp:spPr>
        <a:xfrm>
          <a:off x="5514975" y="2983340"/>
          <a:ext cx="0" cy="433940"/>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60732" y="3017785"/>
          <a:ext cx="108485" cy="108485"/>
        </a:xfrm>
        <a:prstGeom prst="ellipse">
          <a:avLst/>
        </a:prstGeom>
        <a:solidFill>
          <a:schemeClr val="accent1">
            <a:shade val="80000"/>
            <a:hueOff val="-17797"/>
            <a:satOff val="-23495"/>
            <a:lumOff val="175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248992" y="1209512"/>
          <a:ext cx="542425" cy="3005230"/>
        </a:xfrm>
        <a:prstGeom prst="round2SameRect">
          <a:avLst/>
        </a:prstGeom>
        <a:solidFill>
          <a:schemeClr val="accent1">
            <a:shade val="80000"/>
            <a:hueOff val="-35594"/>
            <a:satOff val="-46990"/>
            <a:lumOff val="35043"/>
            <a:alphaOff val="0"/>
          </a:schemeClr>
        </a:solidFill>
        <a:ln w="19050" cap="rnd" cmpd="sng" algn="ctr">
          <a:solidFill>
            <a:schemeClr val="accent1">
              <a:shade val="80000"/>
              <a:hueOff val="-35594"/>
              <a:satOff val="-46990"/>
              <a:lumOff val="350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JavaScript / HTML</a:t>
          </a:r>
        </a:p>
      </dsp:txBody>
      <dsp:txXfrm rot="-5400000">
        <a:off x="7017590" y="2467394"/>
        <a:ext cx="2978751" cy="489467"/>
      </dsp:txXfrm>
    </dsp:sp>
    <dsp:sp modelId="{B4723E2A-4FF1-452A-BD25-8EC364F15A6F}">
      <dsp:nvSpPr>
        <dsp:cNvPr id="0" name=""/>
        <dsp:cNvSpPr/>
      </dsp:nvSpPr>
      <dsp:spPr>
        <a:xfrm>
          <a:off x="6021232" y="532659"/>
          <a:ext cx="5008717" cy="189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Website is populated using HTML files, modified by CSS</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Visuals are populated onto HTML files with JavaScript files.</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dsp:txBody>
      <dsp:txXfrm>
        <a:off x="6021232" y="532659"/>
        <a:ext cx="5008717" cy="1898489"/>
      </dsp:txXfrm>
    </dsp:sp>
    <dsp:sp modelId="{440E9361-37D2-4157-AF38-7B49AD23708B}">
      <dsp:nvSpPr>
        <dsp:cNvPr id="0" name=""/>
        <dsp:cNvSpPr/>
      </dsp:nvSpPr>
      <dsp:spPr>
        <a:xfrm>
          <a:off x="8520205" y="2006974"/>
          <a:ext cx="0" cy="433940"/>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57084" y="2167393"/>
          <a:ext cx="108485" cy="108485"/>
        </a:xfrm>
        <a:prstGeom prst="ellipse">
          <a:avLst/>
        </a:prstGeom>
        <a:solidFill>
          <a:schemeClr val="accent1">
            <a:shade val="80000"/>
            <a:hueOff val="-35594"/>
            <a:satOff val="-46990"/>
            <a:lumOff val="350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669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2456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56329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64234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30605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9808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4805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170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95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486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335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615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4/17/2020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290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4/17/2020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239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4/17/2020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5487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66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4/17/2020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55066734"/>
      </p:ext>
    </p:extLst>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025" y="510466"/>
            <a:ext cx="11029616" cy="416430"/>
          </a:xfrm>
        </p:spPr>
        <p:txBody>
          <a:bodyPr>
            <a:normAutofit fontScale="90000"/>
          </a:bodyPr>
          <a:lstStyle/>
          <a:p>
            <a:r>
              <a:rPr lang="en-US" dirty="0"/>
              <a:t>Process flow</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911036749"/>
              </p:ext>
            </p:extLst>
          </p:nvPr>
        </p:nvGraphicFramePr>
        <p:xfrm>
          <a:off x="581025" y="1207364"/>
          <a:ext cx="11029950" cy="542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190</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Process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2020-04-18T02:14:05Z</dcterms:created>
  <dcterms:modified xsi:type="dcterms:W3CDTF">2020-04-18T02:37:46Z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