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0" r:id="rId7"/>
    <p:sldId id="270" r:id="rId8"/>
    <p:sldId id="272" r:id="rId9"/>
    <p:sldId id="273" r:id="rId10"/>
    <p:sldId id="274" r:id="rId11"/>
    <p:sldId id="27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658"/>
  </p:normalViewPr>
  <p:slideViewPr>
    <p:cSldViewPr snapToGrid="0">
      <p:cViewPr varScale="1">
        <p:scale>
          <a:sx n="120" d="100"/>
          <a:sy n="120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664D1-C5BE-3239-4266-F3942326B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530DDE-FB11-E5AF-3C55-C8C866DD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EC7318-24EF-20C2-CD01-38BC2959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F9528-2ED2-3016-FA72-4DB9F25E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F4530-EEA6-FFED-E4B8-EC90F8F1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4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84200-09E1-EAE4-5FFF-D65D0FAB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A11196-D313-66D7-3D58-8E5865703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59F3F-127D-BFD8-CE64-6A93C0EC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59CF8-09E4-53F8-247E-C4DC16E9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4A21F-8A88-5816-3E36-4774F1CE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1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3A932F-6889-1361-CA66-CD090477F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2988D4-5A96-9F24-6BC4-900E5D50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FFA163-DAF7-4414-4307-015662B6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7F924-DF5E-25A4-5682-057AD132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A52F8-F351-3EE2-39E7-39CB056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0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8F91E-F4D6-E23A-7736-0D636F0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531F7-3AE1-4AE5-D095-277A0F9E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06370-0E48-8EEC-28F6-D81F6A16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76727-F86F-F018-A27C-7ED00D05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A0726-0D4D-E282-5265-F36EBA8E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85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CC4CA-60C3-A541-2579-57739C49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1FCA71-DD54-1912-70E0-3FEFF2FB7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0C55AF-A7E6-2166-C8A5-80A3024F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FBD5C-E406-37D1-6BF1-737251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050A2-24F6-299F-EFD4-5704FB8D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8A422-C885-5ECF-BC73-4DAAE1B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69E10-EAEE-6DCF-6678-A132AF1F4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D31554-EC0F-C6A7-2D12-E7F024DB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5C2286-EF20-4636-E580-633B054C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34A0DD-A486-B1F1-76D2-5A60A323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AF8DA2-66A0-F493-2F8A-C7CE6B0F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D2684-34A3-486D-C4BC-79BD9C68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694456-4910-7608-D1B6-5372949D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373BDB-BEB8-781B-5D14-A938C86B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0BA931-5B58-027A-6F51-8FA2B326A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23F687-B391-2813-CF40-EB757CE3E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CE5035-74D7-346D-0F34-9947010D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75F400-0AFB-030F-23CD-AE2B6E41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081CAA-422F-26A9-1514-93038103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395FA-7E73-C162-ED45-8FE002E9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414418-DAC6-0D81-7B53-BC135605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EF8B4D-8F6B-925B-D4E5-3B2FBAE5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B65AD5-F258-3840-C2EA-552BA872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6C515B-A716-981C-670B-119BB467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12678A-E596-C3AD-223B-5BA9931C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22DD80-9934-4D97-3625-23BFF69A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2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6E9A6-228B-3C84-7882-396963D7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1E830-6427-4F7C-0B38-98939AD9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7B7CBB-B977-3AED-A0FF-60EE9BC1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CDD556-F693-1F64-1EC1-D9FE779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6BECDA-2E75-9843-4320-655D60E2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2857A4-1D55-E715-69B6-0A216DC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BDCEB-28F1-A444-5EC8-332D2FB6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16F96A-8635-C2F1-6A40-E1D839716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BC7C51-FA41-BB3B-E8D4-1F4BDD14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07AD46-0609-B5D5-1816-7EA9AB57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200D75-0C3C-16DB-2C6B-48B47817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887B6-754C-6F00-CE4F-D296A662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3B4D82-9110-DD9E-AA63-D6898D7E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D604A-4D4F-8AB7-7E59-274A2C0F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C81E4-823E-745D-B71C-21D54A31D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B5F2E-21D6-AE4D-BF2A-606B31374A66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9E817-A71E-B212-2D8F-BBD476A5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BCA2B-7593-D1B9-EC5E-7B9987D2A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8A42C-3413-7F45-98B7-CEDBE7E021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5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cie-garance.barot@ens.psl.eu)Base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DC4B9-F458-7DBC-5C66-E8B2B6445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457"/>
            <a:ext cx="9144000" cy="2387600"/>
          </a:xfrm>
        </p:spPr>
        <p:txBody>
          <a:bodyPr/>
          <a:lstStyle/>
          <a:p>
            <a:r>
              <a:rPr lang="en-GB" noProof="0" dirty="0"/>
              <a:t>Physics-informed neural networks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C14BDA-4E86-97F1-E8F6-3E757596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377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noProof="0" dirty="0"/>
              <a:t>Python workflow presentation</a:t>
            </a:r>
          </a:p>
          <a:p>
            <a:endParaRPr lang="en-GB" dirty="0"/>
          </a:p>
          <a:p>
            <a:r>
              <a:rPr lang="en-GB" sz="2000" noProof="0" dirty="0">
                <a:solidFill>
                  <a:schemeClr val="bg2">
                    <a:lumMod val="50000"/>
                  </a:schemeClr>
                </a:solidFill>
              </a:rPr>
              <a:t>Lucie-Garance Barot (</a:t>
            </a:r>
            <a:r>
              <a:rPr lang="en-GB" sz="2000" noProof="0" dirty="0" err="1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lucie</a:t>
            </a:r>
            <a:r>
              <a:rPr lang="en-GB" sz="20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arance.barot@ens.psl.eu)</a:t>
            </a:r>
          </a:p>
          <a:p>
            <a:r>
              <a:rPr lang="en-GB" sz="2000" noProof="0" dirty="0">
                <a:solidFill>
                  <a:schemeClr val="bg2">
                    <a:lumMod val="50000"/>
                  </a:schemeClr>
                </a:solidFill>
              </a:rPr>
              <a:t>Based on previous work from Dre. Anne Giralt and the BRS team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E39D513-2F97-CB31-CC2B-14316DB5E7C4}"/>
              </a:ext>
            </a:extLst>
          </p:cNvPr>
          <p:cNvCxnSpPr>
            <a:cxnSpLocks/>
          </p:cNvCxnSpPr>
          <p:nvPr/>
        </p:nvCxnSpPr>
        <p:spPr>
          <a:xfrm>
            <a:off x="1008993" y="3509963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7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4972B-2D9C-C874-7BFE-79ECCE93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Extra elements of the pathway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F9C15-E212-F661-886D-384CF75B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Early stages of PINN:</a:t>
            </a:r>
          </a:p>
          <a:p>
            <a:pPr lvl="1"/>
            <a:r>
              <a:rPr lang="en-GB" noProof="0" dirty="0" err="1"/>
              <a:t>pinn_warming_softadapt.py</a:t>
            </a:r>
            <a:r>
              <a:rPr lang="en-GB" noProof="0" dirty="0"/>
              <a:t> left as early version for using </a:t>
            </a:r>
            <a:r>
              <a:rPr lang="en-GB" noProof="0" dirty="0" err="1"/>
              <a:t>pinn</a:t>
            </a:r>
            <a:r>
              <a:rPr lang="en-GB" noProof="0" dirty="0"/>
              <a:t> without auxiliary loss</a:t>
            </a:r>
          </a:p>
          <a:p>
            <a:pPr lvl="1"/>
            <a:r>
              <a:rPr lang="en-GB" dirty="0"/>
              <a:t>j</a:t>
            </a:r>
            <a:r>
              <a:rPr lang="en-GB" noProof="0" dirty="0"/>
              <a:t>inns workflow </a:t>
            </a:r>
            <a:r>
              <a:rPr lang="en-GB" noProof="0" dirty="0" err="1"/>
              <a:t>ke</a:t>
            </a:r>
            <a:r>
              <a:rPr lang="en-GB" dirty="0"/>
              <a:t>pt for referencing and perspectives</a:t>
            </a:r>
          </a:p>
          <a:p>
            <a:pPr lvl="1"/>
            <a:r>
              <a:rPr lang="en-GB" noProof="0" dirty="0"/>
              <a:t>All this work is </a:t>
            </a:r>
            <a:r>
              <a:rPr lang="en-GB" dirty="0"/>
              <a:t>kept in the archives, with comments and notebooks to run</a:t>
            </a:r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SBML handling and dictionary builder</a:t>
            </a:r>
          </a:p>
          <a:p>
            <a:pPr lvl="1"/>
            <a:r>
              <a:rPr lang="en-GB" noProof="0" dirty="0"/>
              <a:t>Both come in a summarised notebook for running easily</a:t>
            </a:r>
          </a:p>
          <a:p>
            <a:pPr lvl="1"/>
            <a:r>
              <a:rPr lang="en-GB" dirty="0"/>
              <a:t>Specifications are made to use only one or the other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noProof="0" dirty="0"/>
          </a:p>
          <a:p>
            <a:pPr marL="457200" lvl="1" indent="0">
              <a:buNone/>
            </a:pP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5F35411-AC0A-936E-7193-C72225786C1A}"/>
              </a:ext>
            </a:extLst>
          </p:cNvPr>
          <p:cNvCxnSpPr>
            <a:cxnSpLocks/>
          </p:cNvCxnSpPr>
          <p:nvPr/>
        </p:nvCxnSpPr>
        <p:spPr>
          <a:xfrm>
            <a:off x="662152" y="1534018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CA3F-8308-D483-D976-AE2ABA485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9B929-9533-3546-D05F-0D4924E5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253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Thank you for your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1D6CC5-0497-6546-FAE1-19E8D97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041-351D-8E4E-A12A-2D49D8C677EE}" type="slidenum">
              <a:rPr lang="fr-FR" smtClean="0"/>
              <a:t>11</a:t>
            </a:fld>
            <a:endParaRPr lang="fr-FR"/>
          </a:p>
        </p:txBody>
      </p:sp>
      <p:pic>
        <p:nvPicPr>
          <p:cNvPr id="5" name="Graphique 4" descr="Gribouillis de paragraphe contour">
            <a:extLst>
              <a:ext uri="{FF2B5EF4-FFF2-40B4-BE49-F238E27FC236}">
                <a16:creationId xmlns:a16="http://schemas.microsoft.com/office/drawing/2014/main" id="{E35A1B41-8955-2FB7-17E3-6ADC4837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849" y="3161616"/>
            <a:ext cx="22723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C328D-32B5-C535-3A30-9C73435DB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D3B79-A4BC-728E-5AC0-5D8B7158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253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Overview of the inputs and outputs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47AE1A-2F6A-FF80-5684-974DA469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041-351D-8E4E-A12A-2D49D8C677EE}" type="slidenum">
              <a:rPr lang="fr-FR" smtClean="0"/>
              <a:t>2</a:t>
            </a:fld>
            <a:endParaRPr lang="fr-FR"/>
          </a:p>
        </p:txBody>
      </p:sp>
      <p:pic>
        <p:nvPicPr>
          <p:cNvPr id="5" name="Graphique 4" descr="Gribouillis de paragraphe contour">
            <a:extLst>
              <a:ext uri="{FF2B5EF4-FFF2-40B4-BE49-F238E27FC236}">
                <a16:creationId xmlns:a16="http://schemas.microsoft.com/office/drawing/2014/main" id="{3B8E0787-5914-4AD8-9A49-6BA3A83DF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849" y="3161616"/>
            <a:ext cx="22723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DD8928BD-EE42-FD35-17D5-491EA14C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136282"/>
            <a:ext cx="8140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4F2C5E-796D-7678-7432-60A9419B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General structure of a PINN model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C17985C-C912-66A1-13B4-B72F0E08A299}"/>
              </a:ext>
            </a:extLst>
          </p:cNvPr>
          <p:cNvCxnSpPr>
            <a:cxnSpLocks/>
          </p:cNvCxnSpPr>
          <p:nvPr/>
        </p:nvCxnSpPr>
        <p:spPr>
          <a:xfrm>
            <a:off x="662152" y="1534018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AA0FEA87-235B-3DD5-9E7E-0CF31B534C84}"/>
              </a:ext>
            </a:extLst>
          </p:cNvPr>
          <p:cNvSpPr txBox="1"/>
          <p:nvPr/>
        </p:nvSpPr>
        <p:spPr>
          <a:xfrm>
            <a:off x="3179709" y="5769576"/>
            <a:ext cx="6003277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Structure of a PINN model </a:t>
            </a:r>
          </a:p>
        </p:txBody>
      </p:sp>
      <p:cxnSp>
        <p:nvCxnSpPr>
          <p:cNvPr id="8" name="Connecteur en arc 7">
            <a:extLst>
              <a:ext uri="{FF2B5EF4-FFF2-40B4-BE49-F238E27FC236}">
                <a16:creationId xmlns:a16="http://schemas.microsoft.com/office/drawing/2014/main" id="{AD2F9526-6610-7CD9-97CA-FC1C365460F4}"/>
              </a:ext>
            </a:extLst>
          </p:cNvPr>
          <p:cNvCxnSpPr/>
          <p:nvPr/>
        </p:nvCxnSpPr>
        <p:spPr>
          <a:xfrm>
            <a:off x="1634246" y="3240109"/>
            <a:ext cx="678094" cy="5164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en arc 8">
            <a:extLst>
              <a:ext uri="{FF2B5EF4-FFF2-40B4-BE49-F238E27FC236}">
                <a16:creationId xmlns:a16="http://schemas.microsoft.com/office/drawing/2014/main" id="{B9A8FAA5-F440-4CA3-D107-8463DB42B63D}"/>
              </a:ext>
            </a:extLst>
          </p:cNvPr>
          <p:cNvCxnSpPr>
            <a:cxnSpLocks/>
          </p:cNvCxnSpPr>
          <p:nvPr/>
        </p:nvCxnSpPr>
        <p:spPr>
          <a:xfrm flipV="1">
            <a:off x="1634246" y="4114948"/>
            <a:ext cx="678094" cy="5164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6A59F97-F964-A532-1FDE-D7FED0BAAD9C}"/>
              </a:ext>
            </a:extLst>
          </p:cNvPr>
          <p:cNvSpPr txBox="1"/>
          <p:nvPr/>
        </p:nvSpPr>
        <p:spPr>
          <a:xfrm>
            <a:off x="154290" y="3055443"/>
            <a:ext cx="15513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ODE Model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D3F90C-4F20-072B-C401-AFCE1BDB2414}"/>
              </a:ext>
            </a:extLst>
          </p:cNvPr>
          <p:cNvSpPr txBox="1"/>
          <p:nvPr/>
        </p:nvSpPr>
        <p:spPr>
          <a:xfrm>
            <a:off x="0" y="4423434"/>
            <a:ext cx="18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Training data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34B560-661C-38D2-EB3F-F460EE4F2A76}"/>
              </a:ext>
            </a:extLst>
          </p:cNvPr>
          <p:cNvSpPr txBox="1"/>
          <p:nvPr/>
        </p:nvSpPr>
        <p:spPr>
          <a:xfrm>
            <a:off x="10112353" y="2778444"/>
            <a:ext cx="1893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Metabolite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s concentrations (time series)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92B45AC-3B2C-EF91-AC01-E4DE5FA6B1FE}"/>
              </a:ext>
            </a:extLst>
          </p:cNvPr>
          <p:cNvSpPr txBox="1"/>
          <p:nvPr/>
        </p:nvSpPr>
        <p:spPr>
          <a:xfrm>
            <a:off x="10225604" y="4284934"/>
            <a:ext cx="166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ODE parameters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DAF4F2-91E9-3B77-B86E-B7ED06807A3D}"/>
              </a:ext>
            </a:extLst>
          </p:cNvPr>
          <p:cNvSpPr txBox="1"/>
          <p:nvPr/>
        </p:nvSpPr>
        <p:spPr>
          <a:xfrm>
            <a:off x="2158410" y="2054765"/>
            <a:ext cx="8187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Input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5D1155D-30A3-5A4A-CF71-73AD411DD6AD}"/>
              </a:ext>
            </a:extLst>
          </p:cNvPr>
          <p:cNvSpPr txBox="1"/>
          <p:nvPr/>
        </p:nvSpPr>
        <p:spPr>
          <a:xfrm>
            <a:off x="5407469" y="2036617"/>
            <a:ext cx="14292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Hidden layers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0785FA-5917-28FA-A097-376046E1E81E}"/>
              </a:ext>
            </a:extLst>
          </p:cNvPr>
          <p:cNvSpPr txBox="1"/>
          <p:nvPr/>
        </p:nvSpPr>
        <p:spPr>
          <a:xfrm>
            <a:off x="9182986" y="2020668"/>
            <a:ext cx="8187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Output</a:t>
            </a:r>
            <a:endParaRPr lang="fr-FR" sz="14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E62C892-DFB1-5F17-D3E8-B3BA3709CEB5}"/>
              </a:ext>
            </a:extLst>
          </p:cNvPr>
          <p:cNvCxnSpPr>
            <a:cxnSpLocks/>
          </p:cNvCxnSpPr>
          <p:nvPr/>
        </p:nvCxnSpPr>
        <p:spPr>
          <a:xfrm flipV="1">
            <a:off x="10001693" y="3955989"/>
            <a:ext cx="6468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8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DC2E8-3F16-B03C-2DA2-13A1ED5D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Specifying the data and ODE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5DE92-5301-B15C-2F94-BCC62038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Data specification:</a:t>
            </a:r>
          </a:p>
          <a:p>
            <a:pPr lvl="1"/>
            <a:r>
              <a:rPr lang="en-GB" dirty="0"/>
              <a:t>Time series data : list of values for each metabolite</a:t>
            </a:r>
          </a:p>
          <a:p>
            <a:pPr lvl="1"/>
            <a:r>
              <a:rPr lang="en-GB" noProof="0" dirty="0"/>
              <a:t>Auxiliary </a:t>
            </a:r>
            <a:r>
              <a:rPr lang="en-GB" dirty="0"/>
              <a:t>data : list of tensors giving all values per data point</a:t>
            </a:r>
          </a:p>
          <a:p>
            <a:pPr lvl="1"/>
            <a:endParaRPr lang="en-GB" noProof="0" dirty="0"/>
          </a:p>
          <a:p>
            <a:r>
              <a:rPr lang="en-GB" dirty="0"/>
              <a:t>ODE model specification:</a:t>
            </a:r>
          </a:p>
          <a:p>
            <a:pPr lvl="1"/>
            <a:r>
              <a:rPr lang="en-GB" dirty="0"/>
              <a:t>Dictionary of lambda functions to calculate the residuals</a:t>
            </a:r>
          </a:p>
          <a:p>
            <a:pPr lvl="1"/>
            <a:r>
              <a:rPr lang="en-GB" dirty="0"/>
              <a:t>Dictionary of to be estimated parameters with associated ranges</a:t>
            </a:r>
          </a:p>
          <a:p>
            <a:pPr lvl="1"/>
            <a:r>
              <a:rPr lang="en-GB" dirty="0"/>
              <a:t>Dictionary of “constants” parameters with associated value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C7DB42-6430-E90B-3116-0EEFD94F178F}"/>
              </a:ext>
            </a:extLst>
          </p:cNvPr>
          <p:cNvCxnSpPr>
            <a:cxnSpLocks/>
          </p:cNvCxnSpPr>
          <p:nvPr/>
        </p:nvCxnSpPr>
        <p:spPr>
          <a:xfrm>
            <a:off x="662152" y="1534018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103C9-4EA0-143D-1E3B-6E8BC75A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Hyper-p</a:t>
            </a:r>
            <a:r>
              <a:rPr lang="en-GB" dirty="0" err="1"/>
              <a:t>arameters</a:t>
            </a:r>
            <a:r>
              <a:rPr lang="en-GB" dirty="0"/>
              <a:t> and structure elements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3A518-9B6D-3391-C9F3-6D74DCA8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Structure of the PINN:</a:t>
            </a:r>
          </a:p>
          <a:p>
            <a:pPr lvl="1"/>
            <a:r>
              <a:rPr lang="en-GB" noProof="0" dirty="0"/>
              <a:t>Number of hidden layers</a:t>
            </a:r>
          </a:p>
          <a:p>
            <a:pPr lvl="1"/>
            <a:r>
              <a:rPr lang="en-GB" dirty="0"/>
              <a:t>Activation function and number of neurons per layer are already specified</a:t>
            </a:r>
          </a:p>
          <a:p>
            <a:pPr lvl="1"/>
            <a:endParaRPr lang="en-GB" noProof="0" dirty="0"/>
          </a:p>
          <a:p>
            <a:r>
              <a:rPr lang="en-GB" dirty="0"/>
              <a:t>General hyperparameters:</a:t>
            </a:r>
          </a:p>
          <a:p>
            <a:pPr lvl="1"/>
            <a:r>
              <a:rPr lang="en-GB" dirty="0"/>
              <a:t>Optimiser hyperparameters: learning rate and beta parameters of Adam</a:t>
            </a:r>
          </a:p>
          <a:p>
            <a:pPr lvl="1"/>
            <a:r>
              <a:rPr lang="en-GB" dirty="0"/>
              <a:t>Scheduler hyperparameters: parameters for the </a:t>
            </a:r>
            <a:r>
              <a:rPr lang="en-GB" dirty="0" err="1"/>
              <a:t>CyclicLR</a:t>
            </a:r>
            <a:endParaRPr lang="en-GB" dirty="0"/>
          </a:p>
          <a:p>
            <a:pPr lvl="1"/>
            <a:r>
              <a:rPr lang="en-GB" dirty="0"/>
              <a:t>Number of epochs for training</a:t>
            </a:r>
          </a:p>
          <a:p>
            <a:r>
              <a:rPr lang="en-GB" dirty="0"/>
              <a:t>Loss balancing parametrisation:</a:t>
            </a:r>
          </a:p>
          <a:p>
            <a:pPr lvl="1"/>
            <a:r>
              <a:rPr lang="en-GB" dirty="0"/>
              <a:t>Base weights fit</a:t>
            </a:r>
          </a:p>
          <a:p>
            <a:pPr lvl="1"/>
            <a:r>
              <a:rPr lang="en-GB" dirty="0"/>
              <a:t>Multiple loss balancing method and its parameters</a:t>
            </a:r>
            <a:r>
              <a:rPr lang="en-GB" noProof="0" dirty="0"/>
              <a:t>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EFDF129-B450-6459-B339-8A3E50A50A9C}"/>
              </a:ext>
            </a:extLst>
          </p:cNvPr>
          <p:cNvCxnSpPr>
            <a:cxnSpLocks/>
          </p:cNvCxnSpPr>
          <p:nvPr/>
        </p:nvCxnSpPr>
        <p:spPr>
          <a:xfrm>
            <a:off x="662152" y="1534018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1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26A64-CF6C-E73E-161F-ACFB0D62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Outputs of the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69257-14DC-8995-DB60-D1C0402B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Values predicted by the model for the given time points</a:t>
            </a:r>
          </a:p>
          <a:p>
            <a:endParaRPr lang="en-GB" noProof="0" dirty="0"/>
          </a:p>
          <a:p>
            <a:r>
              <a:rPr lang="en-GB" noProof="0" dirty="0"/>
              <a:t>Values of </a:t>
            </a:r>
            <a:r>
              <a:rPr lang="en-GB" dirty="0"/>
              <a:t>the loss function and each of its terms for all epochs</a:t>
            </a:r>
          </a:p>
          <a:p>
            <a:endParaRPr lang="en-GB" dirty="0"/>
          </a:p>
          <a:p>
            <a:r>
              <a:rPr lang="en-GB" dirty="0"/>
              <a:t>Estimations for learned parameters</a:t>
            </a:r>
          </a:p>
          <a:p>
            <a:endParaRPr lang="en-GB" dirty="0"/>
          </a:p>
          <a:p>
            <a:r>
              <a:rPr lang="en-GB" noProof="0" dirty="0"/>
              <a:t>Lea</a:t>
            </a:r>
            <a:r>
              <a:rPr lang="en-GB" dirty="0" err="1"/>
              <a:t>rning</a:t>
            </a:r>
            <a:r>
              <a:rPr lang="en-GB" dirty="0"/>
              <a:t> rate at each epoch</a:t>
            </a:r>
            <a:r>
              <a:rPr lang="en-GB" noProof="0" dirty="0"/>
              <a:t> 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73CE89-9429-AC81-B5CE-E6C8A710F677}"/>
              </a:ext>
            </a:extLst>
          </p:cNvPr>
          <p:cNvCxnSpPr>
            <a:cxnSpLocks/>
          </p:cNvCxnSpPr>
          <p:nvPr/>
        </p:nvCxnSpPr>
        <p:spPr>
          <a:xfrm>
            <a:off x="662152" y="1534018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8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7EE31-B921-7879-08D9-9C13F2EC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981F3-783A-6ED4-37FC-F616BA50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253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The PINN workflow and features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BFECA-53A0-5218-8332-D805818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8041-351D-8E4E-A12A-2D49D8C677EE}" type="slidenum">
              <a:rPr lang="fr-FR" smtClean="0"/>
              <a:t>7</a:t>
            </a:fld>
            <a:endParaRPr lang="fr-FR"/>
          </a:p>
        </p:txBody>
      </p:sp>
      <p:pic>
        <p:nvPicPr>
          <p:cNvPr id="5" name="Graphique 4" descr="Gribouillis de paragraphe contour">
            <a:extLst>
              <a:ext uri="{FF2B5EF4-FFF2-40B4-BE49-F238E27FC236}">
                <a16:creationId xmlns:a16="http://schemas.microsoft.com/office/drawing/2014/main" id="{D7955AB0-F26D-FA55-0297-26C32056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849" y="3161616"/>
            <a:ext cx="22723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546040-6BA3-C0FA-5848-3E3ADDA1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53184"/>
            <a:ext cx="2590800" cy="2959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692628-44DF-9708-9FAC-545E1857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071F75-060E-D127-DE80-48EE8D2B1A5B}"/>
              </a:ext>
            </a:extLst>
          </p:cNvPr>
          <p:cNvCxnSpPr>
            <a:cxnSpLocks/>
          </p:cNvCxnSpPr>
          <p:nvPr/>
        </p:nvCxnSpPr>
        <p:spPr>
          <a:xfrm>
            <a:off x="662152" y="1534018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03D461A-AFF7-21FF-F068-955EE25EE401}"/>
              </a:ext>
            </a:extLst>
          </p:cNvPr>
          <p:cNvCxnSpPr>
            <a:cxnSpLocks/>
          </p:cNvCxnSpPr>
          <p:nvPr/>
        </p:nvCxnSpPr>
        <p:spPr>
          <a:xfrm flipV="1">
            <a:off x="3773214" y="2613276"/>
            <a:ext cx="1161229" cy="2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D203E0C-D2DF-1888-49E7-2EA2ABB3BC3E}"/>
              </a:ext>
            </a:extLst>
          </p:cNvPr>
          <p:cNvSpPr txBox="1"/>
          <p:nvPr/>
        </p:nvSpPr>
        <p:spPr>
          <a:xfrm>
            <a:off x="1296714" y="2313061"/>
            <a:ext cx="28338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Csv datasets : Millard’s data, Paul’s data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2B601D0-7C08-6671-77D2-94C3667361B2}"/>
              </a:ext>
            </a:extLst>
          </p:cNvPr>
          <p:cNvCxnSpPr>
            <a:cxnSpLocks/>
          </p:cNvCxnSpPr>
          <p:nvPr/>
        </p:nvCxnSpPr>
        <p:spPr>
          <a:xfrm flipH="1">
            <a:off x="7209769" y="3414795"/>
            <a:ext cx="1072711" cy="142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7470947-98DD-CB6D-DEF9-8C3F5DB05589}"/>
              </a:ext>
            </a:extLst>
          </p:cNvPr>
          <p:cNvSpPr txBox="1"/>
          <p:nvPr/>
        </p:nvSpPr>
        <p:spPr>
          <a:xfrm>
            <a:off x="8323208" y="3105834"/>
            <a:ext cx="286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solidFill>
                  <a:schemeClr val="bg2">
                    <a:lumMod val="50000"/>
                  </a:schemeClr>
                </a:solidFill>
              </a:rPr>
              <a:t>The PINN class definition and associated tools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BB5ED46-0350-4999-FEE6-DAA9C3E604CA}"/>
              </a:ext>
            </a:extLst>
          </p:cNvPr>
          <p:cNvCxnSpPr>
            <a:cxnSpLocks/>
          </p:cNvCxnSpPr>
          <p:nvPr/>
        </p:nvCxnSpPr>
        <p:spPr>
          <a:xfrm flipV="1">
            <a:off x="3909520" y="3998584"/>
            <a:ext cx="956770" cy="3528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75BB40F-EE3E-4967-C4D6-D8C9AADD09BA}"/>
              </a:ext>
            </a:extLst>
          </p:cNvPr>
          <p:cNvSpPr txBox="1"/>
          <p:nvPr/>
        </p:nvSpPr>
        <p:spPr>
          <a:xfrm>
            <a:off x="1507824" y="4108649"/>
            <a:ext cx="241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solidFill>
                  <a:srgbClr val="00B050"/>
                </a:solidFill>
              </a:rPr>
              <a:t>ODE and parameters dictionaries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B770C71-3915-F467-42D0-8A4F11523886}"/>
              </a:ext>
            </a:extLst>
          </p:cNvPr>
          <p:cNvCxnSpPr>
            <a:cxnSpLocks/>
          </p:cNvCxnSpPr>
          <p:nvPr/>
        </p:nvCxnSpPr>
        <p:spPr>
          <a:xfrm flipH="1" flipV="1">
            <a:off x="7209769" y="3752165"/>
            <a:ext cx="851665" cy="7722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85A40E0-5014-F25F-176D-B5686FCD0A6C}"/>
              </a:ext>
            </a:extLst>
          </p:cNvPr>
          <p:cNvSpPr txBox="1"/>
          <p:nvPr/>
        </p:nvSpPr>
        <p:spPr>
          <a:xfrm>
            <a:off x="8061434" y="4322558"/>
            <a:ext cx="286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solidFill>
                  <a:srgbClr val="7030A0"/>
                </a:solidFill>
              </a:rPr>
              <a:t>Notebooks for direct utilization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468055D-9CB3-47C0-5687-565B1642C00A}"/>
              </a:ext>
            </a:extLst>
          </p:cNvPr>
          <p:cNvCxnSpPr>
            <a:cxnSpLocks/>
          </p:cNvCxnSpPr>
          <p:nvPr/>
        </p:nvCxnSpPr>
        <p:spPr>
          <a:xfrm flipV="1">
            <a:off x="4272618" y="4931623"/>
            <a:ext cx="661825" cy="63039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4C4F3FD5-D9CE-7E9B-6967-EE6841F14A8A}"/>
              </a:ext>
            </a:extLst>
          </p:cNvPr>
          <p:cNvSpPr txBox="1"/>
          <p:nvPr/>
        </p:nvSpPr>
        <p:spPr>
          <a:xfrm>
            <a:off x="3067050" y="5553996"/>
            <a:ext cx="2861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Executable workflows</a:t>
            </a:r>
            <a:endParaRPr lang="en-GB" noProof="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3CC07B7-ED71-0443-DF70-984933AC4B20}"/>
              </a:ext>
            </a:extLst>
          </p:cNvPr>
          <p:cNvCxnSpPr>
            <a:cxnSpLocks/>
          </p:cNvCxnSpPr>
          <p:nvPr/>
        </p:nvCxnSpPr>
        <p:spPr>
          <a:xfrm flipH="1">
            <a:off x="7328419" y="2066599"/>
            <a:ext cx="1103200" cy="183878"/>
          </a:xfrm>
          <a:prstGeom prst="straightConnector1">
            <a:avLst/>
          </a:prstGeom>
          <a:ln>
            <a:solidFill>
              <a:srgbClr val="F3991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BBAB051-2805-606B-1480-998029CDADE7}"/>
              </a:ext>
            </a:extLst>
          </p:cNvPr>
          <p:cNvSpPr txBox="1"/>
          <p:nvPr/>
        </p:nvSpPr>
        <p:spPr>
          <a:xfrm flipH="1">
            <a:off x="8502293" y="1730018"/>
            <a:ext cx="28338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3991A"/>
                </a:solidFill>
              </a:rPr>
              <a:t>Workflow for Paul’s data and previous </a:t>
            </a:r>
            <a:r>
              <a:rPr lang="en-GB" dirty="0" err="1">
                <a:solidFill>
                  <a:srgbClr val="F3991A"/>
                </a:solidFill>
              </a:rPr>
              <a:t>jinns</a:t>
            </a:r>
            <a:r>
              <a:rPr lang="en-GB" dirty="0">
                <a:solidFill>
                  <a:srgbClr val="F3991A"/>
                </a:solidFill>
              </a:rPr>
              <a:t> models</a:t>
            </a:r>
            <a:endParaRPr lang="en-GB" noProof="0" dirty="0">
              <a:solidFill>
                <a:srgbClr val="F399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26" grpId="0"/>
      <p:bldP spid="29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5CF9D-9476-B13A-39D5-7CBA926A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general 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15C5D-CFC5-6153-95A7-75B8D5C5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Workflows for 1, 10 and 30mM =&gt; to get the best model so far</a:t>
            </a:r>
          </a:p>
          <a:p>
            <a:r>
              <a:rPr lang="en-GB" dirty="0"/>
              <a:t>Parameters specified with comments for modification</a:t>
            </a:r>
          </a:p>
          <a:p>
            <a:r>
              <a:rPr lang="en-GB" dirty="0"/>
              <a:t>Allows to reproduce all the results of the report using auxiliary loss</a:t>
            </a:r>
          </a:p>
          <a:p>
            <a:endParaRPr lang="en-GB" noProof="0" dirty="0"/>
          </a:p>
          <a:p>
            <a:r>
              <a:rPr lang="en-GB" dirty="0"/>
              <a:t>All data available on the folder</a:t>
            </a:r>
          </a:p>
          <a:p>
            <a:endParaRPr lang="en-GB" dirty="0"/>
          </a:p>
          <a:p>
            <a:r>
              <a:rPr lang="en-GB" dirty="0" err="1"/>
              <a:t>workflow.py</a:t>
            </a:r>
            <a:r>
              <a:rPr lang="en-GB" dirty="0"/>
              <a:t> files can be directly uploaded to server for easy reproducibility of results</a:t>
            </a:r>
            <a:endParaRPr lang="en-GB" noProof="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36AA57D-8029-DB98-5BC4-90A0666ABFE2}"/>
              </a:ext>
            </a:extLst>
          </p:cNvPr>
          <p:cNvCxnSpPr>
            <a:cxnSpLocks/>
          </p:cNvCxnSpPr>
          <p:nvPr/>
        </p:nvCxnSpPr>
        <p:spPr>
          <a:xfrm>
            <a:off x="662152" y="1534018"/>
            <a:ext cx="1036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96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406</Words>
  <Application>Microsoft Macintosh PowerPoint</Application>
  <PresentationFormat>Grand écran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Physics-informed neural networks</vt:lpstr>
      <vt:lpstr>Overview of the inputs and outputs</vt:lpstr>
      <vt:lpstr>General structure of a PINN model</vt:lpstr>
      <vt:lpstr>Specifying the data and ODE model</vt:lpstr>
      <vt:lpstr>Hyper-parameters and structure elements</vt:lpstr>
      <vt:lpstr>Outputs of the model</vt:lpstr>
      <vt:lpstr>The PINN workflow and features</vt:lpstr>
      <vt:lpstr>Organisation of the github repository</vt:lpstr>
      <vt:lpstr>The general workflow</vt:lpstr>
      <vt:lpstr>Extra elements of the pathway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Lucie-Garance BAROT</dc:creator>
  <cp:lastModifiedBy>Lucie-Garance BAROT</cp:lastModifiedBy>
  <cp:revision>8</cp:revision>
  <dcterms:created xsi:type="dcterms:W3CDTF">2025-06-23T12:12:13Z</dcterms:created>
  <dcterms:modified xsi:type="dcterms:W3CDTF">2025-07-04T08:08:07Z</dcterms:modified>
</cp:coreProperties>
</file>