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2" r:id="rId2"/>
    <p:sldId id="263" r:id="rId3"/>
    <p:sldId id="264" r:id="rId4"/>
    <p:sldId id="265" r:id="rId5"/>
    <p:sldId id="266" r:id="rId6"/>
    <p:sldId id="256" r:id="rId7"/>
    <p:sldId id="257" r:id="rId8"/>
    <p:sldId id="258" r:id="rId9"/>
    <p:sldId id="260" r:id="rId10"/>
    <p:sldId id="261" r:id="rId11"/>
    <p:sldId id="268" r:id="rId12"/>
    <p:sldId id="267" r:id="rId13"/>
    <p:sldId id="269" r:id="rId14"/>
    <p:sldId id="270" r:id="rId15"/>
    <p:sldId id="274" r:id="rId16"/>
    <p:sldId id="282" r:id="rId17"/>
    <p:sldId id="276" r:id="rId18"/>
    <p:sldId id="279" r:id="rId19"/>
    <p:sldId id="277" r:id="rId20"/>
    <p:sldId id="280" r:id="rId21"/>
    <p:sldId id="278" r:id="rId22"/>
    <p:sldId id="273" r:id="rId23"/>
    <p:sldId id="275" r:id="rId24"/>
    <p:sldId id="281" r:id="rId25"/>
    <p:sldId id="289" r:id="rId26"/>
    <p:sldId id="290" r:id="rId27"/>
    <p:sldId id="291" r:id="rId28"/>
    <p:sldId id="286" r:id="rId29"/>
    <p:sldId id="292" r:id="rId30"/>
    <p:sldId id="293" r:id="rId31"/>
    <p:sldId id="295" r:id="rId32"/>
    <p:sldId id="296" r:id="rId33"/>
    <p:sldId id="297" r:id="rId34"/>
    <p:sldId id="294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23E02-7605-457F-9272-2BF2E3DD7A90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0F96C-BCE9-421F-B58C-630B43E02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1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uncertainty refers to the uncertainty inherent in the structure and parameters of the model itself. It encompasses our lack of knowledge about the true underlying data-generating process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0F96C-BCE9-421F-B58C-630B43E0221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66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{'kernel':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length_scale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 nu=1.5) +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WhiteKernel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noise_level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=1)} </a:t>
            </a:r>
          </a:p>
          <a:p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0F96C-BCE9-421F-B58C-630B43E0221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04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0F96C-BCE9-421F-B58C-630B43E0221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0F96C-BCE9-421F-B58C-630B43E0221C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08895-7BE9-421F-8280-82F043EA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EEAECB-58F7-44C5-9589-3ACD0835F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F8811-6F57-4D16-A71F-2D1703BA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3F210-6814-42E9-A818-4D76B4A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E4BFD-B2EA-47EB-8321-5ED2FB92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1815A-9459-474A-BDA8-CF4C3C55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28C403-25D4-4DA7-B184-871CD32E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1CC3D8-107B-470F-9523-36695350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9AB9F-B0FA-4089-A7D7-D24AF11C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7DD7B0-AB3D-4D1A-A123-342C0BD0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6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DC3F33-5211-46BE-A3C3-3C9A37C31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E66EEE-0B7C-4291-84DA-2FD6D56B8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C6693-AE1F-4961-B015-CC556A61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77A66-F896-4B83-9A22-58D1D30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8059A-45E9-4F4F-A37C-9359EDFB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8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1E4A5-67C8-44FB-AE31-D0D704D1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9C2B9-A20B-4A89-8C5E-76FEC256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96E1EC-75AD-4655-86B7-7CDFA56C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C909E7-0ABA-4632-9541-B2DA5305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642D3-3EC7-4322-9930-2FA01CDF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0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7E185-B890-4620-BB0D-4618FC9E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F8480-207B-429D-89FA-DBAF85B12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85955-3A74-4921-BFE3-4F5D6389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7BF32-60F2-430A-A88E-7D01D7E4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907A27-52F2-4EBF-AE1A-B07FA3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4CFF8-C5B6-4416-8D60-83DB428C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E7A96-D89F-463A-B18F-8F2AF6D77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B1490E-E835-40CE-B4E6-0E43A56B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C52DB0-8391-4D34-8D1B-655E97AD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A31629-180D-4A89-9DDE-F04E6EA1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E66895-CFC8-4419-86E6-30E67CF6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1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0CAAA-FBD7-4FD8-B13F-E177BE07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96C02-9C49-4076-BAF8-5F43FACA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BDF34A-B87F-44E6-B25A-E86F1F4FC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81D68B-44D3-4A73-960B-D714F9CED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5AA73-DF2F-4C43-9FA8-44D2C5D59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BEB346-105A-4764-9DBA-C9E99720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1B74BB-1BF8-453B-8C95-51E57DE2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58C6F9-0F37-4F5A-A7D9-374D45D4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8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3ED13-02C8-4084-8D70-BFE5AF6D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FB5657-9F8E-4A72-8D50-345574D4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A9865A-8714-4EE5-AD29-14F56779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82D25-E581-4B4E-8F70-4AF270C7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6A63D2-363C-4830-83A2-64C3AF7F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46AB5B-7BD1-4386-9AFE-8A9CE5D0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9F7DDD-C5F0-4015-A156-4FC9C8E3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62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3B2F2-F468-4A16-96A7-AC4E2CDA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82FC6-CD7C-4CCE-9558-ABD4F7A8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97B598-97E9-49CB-8579-D6572EB9E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C3F87-B726-4FF2-8F8D-B413D861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775145-5A9B-462E-8582-80CE5483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8285AD-70F3-4CC3-BC6A-97119F34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3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00CD8-A0B9-428A-BB86-04115018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B573FD-D86A-4503-AB03-BDA06F6B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A7F8FA-BE3B-444D-8885-2DE54DBD6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A373AB-A3FE-4B83-ABC2-849BE463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BC5083-B768-4EEC-8B63-C4A0377B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C629A0-CFA9-48DA-9847-E8470C76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78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3F0123-E1D3-437D-BC31-F7193BD3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C8A5-8FA4-4F5B-BCDD-A900FAF2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B3C61-8F66-4D14-9CC9-A7A85AF2F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8216-9CEA-414F-94FD-3CA24FD8A02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47BC9-BB7D-4E9C-8931-6C2C83E81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92F88-ABE9-4145-80B5-4D0B0490B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CEEF-E707-4464-BB52-759F8DCAE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52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467-022-31245-z" TargetMode="External"/><Relationship Id="rId2" Type="http://schemas.openxmlformats.org/officeDocument/2006/relationships/hyperlink" Target="https://www.nature.com/articles/s41467-020-15798-5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Bayesian_optimization#/media/File:GpParBayesAnimationSmall.gif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hyperlink" Target="https://github.com/PV-Lab/Benchmarking/blob/main/Example%20use%20of%20framework%20with%20RF%20type%20surrogate%20models.ipynb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python/examples/quantile_regression.html" TargetMode="External"/><Relationship Id="rId2" Type="http://schemas.openxmlformats.org/officeDocument/2006/relationships/hyperlink" Target="https://baal.readthedocs.io/en/latest/notebooks/fundamentals/posteriors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9CA767D-913F-47E4-BC4E-A990E778FAEA}"/>
              </a:ext>
            </a:extLst>
          </p:cNvPr>
          <p:cNvSpPr txBox="1"/>
          <p:nvPr/>
        </p:nvSpPr>
        <p:spPr>
          <a:xfrm>
            <a:off x="731520" y="3429000"/>
            <a:ext cx="10241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Goals of active </a:t>
            </a:r>
            <a:r>
              <a:rPr lang="fr-FR" b="1" dirty="0" err="1"/>
              <a:t>learning</a:t>
            </a:r>
            <a:r>
              <a:rPr lang="fr-FR" b="1" dirty="0"/>
              <a:t>: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/>
              <a:t>Explore combination </a:t>
            </a:r>
            <a:r>
              <a:rPr lang="fr-FR" dirty="0" err="1"/>
              <a:t>space</a:t>
            </a:r>
            <a:r>
              <a:rPr lang="fr-FR" dirty="0"/>
              <a:t> of </a:t>
            </a:r>
            <a:r>
              <a:rPr lang="fr-FR" dirty="0" err="1"/>
              <a:t>experimental</a:t>
            </a:r>
            <a:r>
              <a:rPr lang="fr-FR" dirty="0"/>
              <a:t> compositions =&gt; </a:t>
            </a:r>
            <a:r>
              <a:rPr lang="fr-FR" dirty="0" err="1"/>
              <a:t>increase</a:t>
            </a:r>
            <a:r>
              <a:rPr lang="fr-FR" dirty="0"/>
              <a:t> model </a:t>
            </a:r>
            <a:r>
              <a:rPr lang="fr-FR" dirty="0" err="1"/>
              <a:t>accuracy</a:t>
            </a:r>
            <a:endParaRPr lang="fr-F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compositions to  </a:t>
            </a:r>
            <a:r>
              <a:rPr lang="fr-FR" dirty="0" err="1"/>
              <a:t>achive</a:t>
            </a:r>
            <a:r>
              <a:rPr lang="fr-FR" dirty="0"/>
              <a:t> </a:t>
            </a:r>
            <a:r>
              <a:rPr lang="fr-FR" dirty="0" err="1"/>
              <a:t>biological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=&gt;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yield</a:t>
            </a:r>
            <a:r>
              <a:rPr lang="fr-FR" dirty="0"/>
              <a:t>/ exploitation 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13C1E4-45B5-4020-A215-E14425C7737D}"/>
              </a:ext>
            </a:extLst>
          </p:cNvPr>
          <p:cNvSpPr txBox="1"/>
          <p:nvPr/>
        </p:nvSpPr>
        <p:spPr>
          <a:xfrm>
            <a:off x="731520" y="682228"/>
            <a:ext cx="136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Papers</a:t>
            </a:r>
            <a:r>
              <a:rPr lang="fr-FR" dirty="0"/>
              <a:t>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BE9409-F97D-4287-9DFA-8B4DE6EFF1E8}"/>
              </a:ext>
            </a:extLst>
          </p:cNvPr>
          <p:cNvSpPr txBox="1"/>
          <p:nvPr/>
        </p:nvSpPr>
        <p:spPr>
          <a:xfrm>
            <a:off x="1190045" y="1298051"/>
            <a:ext cx="8041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hlinkClick r:id="rId2"/>
              </a:rPr>
              <a:t>Large scale active-learning-guided exploration for in vitro protein production optimization | Nature Communications</a:t>
            </a:r>
            <a:r>
              <a:rPr lang="en-US" sz="1600" dirty="0"/>
              <a:t> (Olivier &amp; Mathilde, 2020)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3"/>
              </a:rPr>
              <a:t>A versatile active learning workflow for optimization of genetic and metabolic networks | Nature Communications</a:t>
            </a:r>
            <a:r>
              <a:rPr lang="en-US" sz="1600" dirty="0"/>
              <a:t>(Amir </a:t>
            </a:r>
            <a:r>
              <a:rPr lang="en-US" sz="1600" dirty="0" err="1"/>
              <a:t>Pandi</a:t>
            </a:r>
            <a:r>
              <a:rPr lang="en-US" sz="1600" dirty="0"/>
              <a:t> et al, 2022)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47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6375DC-7C1F-45C9-9CFF-59DF30BFBBFD}"/>
              </a:ext>
            </a:extLst>
          </p:cNvPr>
          <p:cNvSpPr txBox="1"/>
          <p:nvPr/>
        </p:nvSpPr>
        <p:spPr>
          <a:xfrm>
            <a:off x="935206" y="669452"/>
            <a:ext cx="43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Exploit/ explore ratio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AF3B8C-AA5C-4740-9C1D-E6259BAF1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1" y="2516588"/>
            <a:ext cx="3767654" cy="2947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71CB96-8B37-457C-9B65-C9038013CC6E}"/>
              </a:ext>
            </a:extLst>
          </p:cNvPr>
          <p:cNvSpPr txBox="1"/>
          <p:nvPr/>
        </p:nvSpPr>
        <p:spPr>
          <a:xfrm>
            <a:off x="5415569" y="2075694"/>
            <a:ext cx="291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Ratio = 1/ 0.5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CF05EBD-F439-4B4F-A3BE-11B9C6A0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65" y="2480807"/>
            <a:ext cx="3767656" cy="29477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782DC1-2C3D-4EC3-92DA-8E7FC34E7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19" y="2516587"/>
            <a:ext cx="3676190" cy="287619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41552F4-3955-409D-A8A6-B4D2727A21FC}"/>
              </a:ext>
            </a:extLst>
          </p:cNvPr>
          <p:cNvSpPr txBox="1"/>
          <p:nvPr/>
        </p:nvSpPr>
        <p:spPr>
          <a:xfrm>
            <a:off x="1783149" y="2097100"/>
            <a:ext cx="291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Ratio = 1/ 1.14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F2A23F-8A3E-4851-ABA0-66ED4BCAB14B}"/>
              </a:ext>
            </a:extLst>
          </p:cNvPr>
          <p:cNvSpPr txBox="1"/>
          <p:nvPr/>
        </p:nvSpPr>
        <p:spPr>
          <a:xfrm>
            <a:off x="9114251" y="2075694"/>
            <a:ext cx="291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Ratio = 1/ 0</a:t>
            </a:r>
          </a:p>
        </p:txBody>
      </p:sp>
    </p:spTree>
    <p:extLst>
      <p:ext uri="{BB962C8B-B14F-4D97-AF65-F5344CB8AC3E}">
        <p14:creationId xmlns:p14="http://schemas.microsoft.com/office/powerpoint/2010/main" val="418582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6375DC-7C1F-45C9-9CFF-59DF30BFBBFD}"/>
              </a:ext>
            </a:extLst>
          </p:cNvPr>
          <p:cNvSpPr txBox="1"/>
          <p:nvPr/>
        </p:nvSpPr>
        <p:spPr>
          <a:xfrm>
            <a:off x="935206" y="669452"/>
            <a:ext cx="43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Experiment</a:t>
            </a:r>
            <a:r>
              <a:rPr lang="fr-FR" sz="2400" b="1" dirty="0"/>
              <a:t> simulation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105305-132F-4494-954C-BAE942ACD981}"/>
              </a:ext>
            </a:extLst>
          </p:cNvPr>
          <p:cNvSpPr txBox="1"/>
          <p:nvPr/>
        </p:nvSpPr>
        <p:spPr>
          <a:xfrm>
            <a:off x="1009816" y="1391478"/>
            <a:ext cx="924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Gold model: </a:t>
            </a:r>
            <a:r>
              <a:rPr lang="fr-FR" dirty="0"/>
              <a:t>train on all ~ 1000 points +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hyperparameters</a:t>
            </a:r>
            <a:r>
              <a:rPr lang="fr-FR" dirty="0"/>
              <a:t> + 5 </a:t>
            </a:r>
            <a:r>
              <a:rPr lang="fr-FR" dirty="0" err="1"/>
              <a:t>folds</a:t>
            </a:r>
            <a:r>
              <a:rPr lang="fr-FR" dirty="0"/>
              <a:t> cross validation </a:t>
            </a:r>
          </a:p>
          <a:p>
            <a:r>
              <a:rPr lang="fr-FR" dirty="0"/>
              <a:t>				=&gt;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ground</a:t>
            </a:r>
            <a:r>
              <a:rPr lang="fr-FR" dirty="0"/>
              <a:t> </a:t>
            </a:r>
            <a:r>
              <a:rPr lang="fr-FR" dirty="0" err="1"/>
              <a:t>thruth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experiments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FCD8D-1B27-44A4-9E7D-237E3F4D3C48}"/>
              </a:ext>
            </a:extLst>
          </p:cNvPr>
          <p:cNvSpPr txBox="1"/>
          <p:nvPr/>
        </p:nvSpPr>
        <p:spPr>
          <a:xfrm>
            <a:off x="1009816" y="2307835"/>
            <a:ext cx="256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XGBoost</a:t>
            </a:r>
            <a:r>
              <a:rPr lang="fr-FR" dirty="0"/>
              <a:t> - {'</a:t>
            </a:r>
            <a:r>
              <a:rPr lang="fr-FR" dirty="0" err="1"/>
              <a:t>learning_rate</a:t>
            </a:r>
            <a:r>
              <a:rPr lang="fr-FR" dirty="0"/>
              <a:t>': 0.01, </a:t>
            </a:r>
          </a:p>
          <a:p>
            <a:r>
              <a:rPr lang="fr-FR" dirty="0"/>
              <a:t>'</a:t>
            </a:r>
            <a:r>
              <a:rPr lang="fr-FR" dirty="0" err="1"/>
              <a:t>max_depth</a:t>
            </a:r>
            <a:r>
              <a:rPr lang="fr-FR" dirty="0"/>
              <a:t>': 7, '</a:t>
            </a:r>
            <a:r>
              <a:rPr lang="fr-FR" dirty="0" err="1"/>
              <a:t>n_estimators</a:t>
            </a:r>
            <a:r>
              <a:rPr lang="fr-FR" dirty="0"/>
              <a:t>': 500, 'objective': '</a:t>
            </a:r>
            <a:r>
              <a:rPr lang="fr-FR" dirty="0" err="1"/>
              <a:t>reg:squarederror</a:t>
            </a:r>
            <a:r>
              <a:rPr lang="fr-FR" dirty="0"/>
              <a:t>'}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4E0231B-B999-4E80-B140-848D2ACE7D62}"/>
              </a:ext>
            </a:extLst>
          </p:cNvPr>
          <p:cNvCxnSpPr>
            <a:cxnSpLocks/>
          </p:cNvCxnSpPr>
          <p:nvPr/>
        </p:nvCxnSpPr>
        <p:spPr>
          <a:xfrm>
            <a:off x="1232452" y="5001370"/>
            <a:ext cx="3101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03BD551-1BE3-45F0-A6BF-E07A7DFE8A15}"/>
              </a:ext>
            </a:extLst>
          </p:cNvPr>
          <p:cNvSpPr txBox="1"/>
          <p:nvPr/>
        </p:nvSpPr>
        <p:spPr>
          <a:xfrm>
            <a:off x="1852654" y="4793852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R2: 0.944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3AD37A5-0D46-46D2-BED2-C25ECBCA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6" y="2190495"/>
            <a:ext cx="4126727" cy="39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4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6375DC-7C1F-45C9-9CFF-59DF30BFBBFD}"/>
              </a:ext>
            </a:extLst>
          </p:cNvPr>
          <p:cNvSpPr txBox="1"/>
          <p:nvPr/>
        </p:nvSpPr>
        <p:spPr>
          <a:xfrm>
            <a:off x="935206" y="669452"/>
            <a:ext cx="43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Experiment</a:t>
            </a:r>
            <a:r>
              <a:rPr lang="fr-FR" sz="2400" b="1" dirty="0"/>
              <a:t> simulation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EBC3DF-8B85-4AF6-946F-22CE881D0B10}"/>
              </a:ext>
            </a:extLst>
          </p:cNvPr>
          <p:cNvSpPr txBox="1"/>
          <p:nvPr/>
        </p:nvSpPr>
        <p:spPr>
          <a:xfrm>
            <a:off x="993913" y="1327868"/>
            <a:ext cx="364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Sample</a:t>
            </a:r>
            <a:r>
              <a:rPr lang="fr-FR" dirty="0"/>
              <a:t> = 100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879C84-5955-441C-AAB4-C74DE183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" y="2862470"/>
            <a:ext cx="4251213" cy="33260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2E1B28-2A4C-494E-B8E9-F4E8498F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80" y="669452"/>
            <a:ext cx="7369460" cy="58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6375DC-7C1F-45C9-9CFF-59DF30BFBBFD}"/>
              </a:ext>
            </a:extLst>
          </p:cNvPr>
          <p:cNvSpPr txBox="1"/>
          <p:nvPr/>
        </p:nvSpPr>
        <p:spPr>
          <a:xfrm>
            <a:off x="935206" y="669452"/>
            <a:ext cx="43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Experiment</a:t>
            </a:r>
            <a:r>
              <a:rPr lang="fr-FR" sz="2400" b="1" dirty="0"/>
              <a:t> simulation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EBC3DF-8B85-4AF6-946F-22CE881D0B10}"/>
              </a:ext>
            </a:extLst>
          </p:cNvPr>
          <p:cNvSpPr txBox="1"/>
          <p:nvPr/>
        </p:nvSpPr>
        <p:spPr>
          <a:xfrm>
            <a:off x="993913" y="1327868"/>
            <a:ext cx="364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Sample</a:t>
            </a:r>
            <a:r>
              <a:rPr lang="fr-FR" dirty="0"/>
              <a:t> = 10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879C84-5955-441C-AAB4-C74DE183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7" y="2862470"/>
            <a:ext cx="4251212" cy="33260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2E1B28-2A4C-494E-B8E9-F4E8498F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35" y="669452"/>
            <a:ext cx="7369460" cy="57074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CDBE2F-4B9E-4832-93A8-3AC3549747B1}"/>
              </a:ext>
            </a:extLst>
          </p:cNvPr>
          <p:cNvSpPr/>
          <p:nvPr/>
        </p:nvSpPr>
        <p:spPr>
          <a:xfrm>
            <a:off x="4484535" y="669452"/>
            <a:ext cx="1634529" cy="5707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8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6375DC-7C1F-45C9-9CFF-59DF30BFBBFD}"/>
              </a:ext>
            </a:extLst>
          </p:cNvPr>
          <p:cNvSpPr txBox="1"/>
          <p:nvPr/>
        </p:nvSpPr>
        <p:spPr>
          <a:xfrm>
            <a:off x="935206" y="669452"/>
            <a:ext cx="43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Experiment</a:t>
            </a:r>
            <a:r>
              <a:rPr lang="fr-FR" sz="2400" b="1" dirty="0"/>
              <a:t> simulation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EBC3DF-8B85-4AF6-946F-22CE881D0B10}"/>
              </a:ext>
            </a:extLst>
          </p:cNvPr>
          <p:cNvSpPr txBox="1"/>
          <p:nvPr/>
        </p:nvSpPr>
        <p:spPr>
          <a:xfrm>
            <a:off x="993913" y="1327868"/>
            <a:ext cx="364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Sample</a:t>
            </a:r>
            <a:r>
              <a:rPr lang="fr-FR" dirty="0"/>
              <a:t> = 10, </a:t>
            </a:r>
          </a:p>
          <a:p>
            <a:r>
              <a:rPr lang="fr-FR" dirty="0"/>
              <a:t>=&gt; zoom at 15 first </a:t>
            </a:r>
            <a:r>
              <a:rPr lang="fr-FR" dirty="0" err="1"/>
              <a:t>interation</a:t>
            </a:r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879C84-5955-441C-AAB4-C74DE183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7" y="2862470"/>
            <a:ext cx="4251212" cy="33260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2E1B28-2A4C-494E-B8E9-F4E8498F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35" y="818983"/>
            <a:ext cx="7369460" cy="50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F4FF96-9386-4050-B82D-D444C5298B18}"/>
              </a:ext>
            </a:extLst>
          </p:cNvPr>
          <p:cNvSpPr txBox="1"/>
          <p:nvPr/>
        </p:nvSpPr>
        <p:spPr>
          <a:xfrm>
            <a:off x="606828" y="689957"/>
            <a:ext cx="762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Problem</a:t>
            </a:r>
            <a:r>
              <a:rPr lang="fr-FR" sz="2800" b="1" dirty="0"/>
              <a:t> </a:t>
            </a:r>
            <a:r>
              <a:rPr lang="fr-FR" sz="2800" b="1" dirty="0" err="1"/>
              <a:t>statement</a:t>
            </a:r>
            <a:r>
              <a:rPr lang="fr-FR" sz="2800" b="1" dirty="0"/>
              <a:t> </a:t>
            </a:r>
            <a:r>
              <a:rPr lang="fr-FR" sz="2800" b="1" dirty="0" err="1"/>
              <a:t>from</a:t>
            </a:r>
            <a:r>
              <a:rPr lang="fr-FR" sz="2800" b="1" dirty="0"/>
              <a:t> </a:t>
            </a:r>
            <a:r>
              <a:rPr lang="fr-FR" sz="2800" b="1" dirty="0" err="1"/>
              <a:t>bayesian</a:t>
            </a:r>
            <a:r>
              <a:rPr lang="fr-FR" sz="2800" b="1" dirty="0"/>
              <a:t> perspective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C31429-C47C-4AA1-BD52-8A14143075FE}"/>
              </a:ext>
            </a:extLst>
          </p:cNvPr>
          <p:cNvSpPr/>
          <p:nvPr/>
        </p:nvSpPr>
        <p:spPr>
          <a:xfrm>
            <a:off x="5030474" y="5798711"/>
            <a:ext cx="6121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hlinkClick r:id="rId2"/>
              </a:rPr>
              <a:t>GpParBayesAnimationSmall</a:t>
            </a:r>
            <a:r>
              <a:rPr lang="fr-FR" dirty="0">
                <a:hlinkClick r:id="rId2"/>
              </a:rPr>
              <a:t> - </a:t>
            </a:r>
            <a:r>
              <a:rPr lang="fr-FR" dirty="0" err="1">
                <a:hlinkClick r:id="rId2"/>
              </a:rPr>
              <a:t>Bayesian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optimization</a:t>
            </a:r>
            <a:r>
              <a:rPr lang="fr-FR" dirty="0">
                <a:hlinkClick r:id="rId2"/>
              </a:rPr>
              <a:t> - </a:t>
            </a:r>
            <a:r>
              <a:rPr lang="fr-FR" dirty="0" err="1">
                <a:hlinkClick r:id="rId2"/>
              </a:rPr>
              <a:t>Wikipedia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F4067FA-04BA-45EB-BCAC-39666DF4FADA}"/>
                  </a:ext>
                </a:extLst>
              </p:cNvPr>
              <p:cNvSpPr txBox="1"/>
              <p:nvPr/>
            </p:nvSpPr>
            <p:spPr>
              <a:xfrm>
                <a:off x="781395" y="1403766"/>
                <a:ext cx="10241281" cy="420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b="1" dirty="0"/>
                  <a:t>Given: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fr-FR" dirty="0" err="1"/>
                  <a:t>Expensive</a:t>
                </a:r>
                <a:r>
                  <a:rPr lang="fr-FR" dirty="0"/>
                  <a:t> black box </a:t>
                </a:r>
                <a:r>
                  <a:rPr lang="fr-FR" dirty="0" err="1"/>
                  <a:t>function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want</a:t>
                </a:r>
                <a:r>
                  <a:rPr lang="fr-FR" dirty="0"/>
                  <a:t> to </a:t>
                </a:r>
                <a:r>
                  <a:rPr lang="fr-FR" dirty="0" err="1"/>
                  <a:t>approximate</a:t>
                </a:r>
                <a:endParaRPr lang="fr-FR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fr-FR" dirty="0" err="1"/>
                  <a:t>Some</a:t>
                </a:r>
                <a:r>
                  <a:rPr lang="fr-FR" dirty="0"/>
                  <a:t> data X- y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b="1" dirty="0" err="1"/>
                  <a:t>Algorithm</a:t>
                </a:r>
                <a:r>
                  <a:rPr lang="fr-FR" b="1" dirty="0"/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fr-FR" dirty="0"/>
                  <a:t>Train a </a:t>
                </a:r>
                <a:r>
                  <a:rPr lang="fr-FR" dirty="0" err="1"/>
                  <a:t>surrogate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: </a:t>
                </a:r>
                <a:r>
                  <a:rPr lang="fr-FR" dirty="0" err="1"/>
                  <a:t>Gaussian</a:t>
                </a:r>
                <a:r>
                  <a:rPr lang="fr-FR" dirty="0"/>
                  <a:t> process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fr-FR" dirty="0" err="1"/>
                  <a:t>Using</a:t>
                </a:r>
                <a:r>
                  <a:rPr lang="fr-FR" dirty="0"/>
                  <a:t> </a:t>
                </a:r>
                <a:r>
                  <a:rPr lang="fr-FR" dirty="0" err="1"/>
                  <a:t>acquisation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 (UCB, PI, EI) to </a:t>
                </a:r>
                <a:r>
                  <a:rPr lang="fr-FR" dirty="0" err="1"/>
                  <a:t>find</a:t>
                </a:r>
                <a:r>
                  <a:rPr lang="fr-FR" dirty="0"/>
                  <a:t> x*= </a:t>
                </a:r>
                <a:r>
                  <a:rPr lang="fr-FR" dirty="0" err="1"/>
                  <a:t>argmax</a:t>
                </a:r>
                <a:r>
                  <a:rPr lang="fr-FR" dirty="0"/>
                  <a:t> </a:t>
                </a:r>
                <a:r>
                  <a:rPr lang="el-GR" dirty="0"/>
                  <a:t>α</a:t>
                </a:r>
                <a:r>
                  <a:rPr lang="fr-FR" dirty="0"/>
                  <a:t>(x) – </a:t>
                </a:r>
                <a:r>
                  <a:rPr lang="fr-FR" dirty="0" err="1"/>
                  <a:t>next</a:t>
                </a:r>
                <a:r>
                  <a:rPr lang="fr-FR" dirty="0"/>
                  <a:t> </a:t>
                </a:r>
                <a:r>
                  <a:rPr lang="fr-FR" dirty="0" err="1"/>
                  <a:t>sample</a:t>
                </a:r>
                <a:r>
                  <a:rPr lang="fr-FR" dirty="0"/>
                  <a:t> to </a:t>
                </a:r>
                <a:r>
                  <a:rPr lang="fr-FR" dirty="0" err="1"/>
                  <a:t>add</a:t>
                </a:r>
                <a:r>
                  <a:rPr lang="fr-FR" dirty="0"/>
                  <a:t> </a:t>
                </a:r>
                <a:r>
                  <a:rPr lang="fr-FR" dirty="0" err="1"/>
                  <a:t>into</a:t>
                </a:r>
                <a:r>
                  <a:rPr lang="fr-FR" dirty="0"/>
                  <a:t> training pool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fr-FR" dirty="0" err="1"/>
                  <a:t>Retrain</a:t>
                </a:r>
                <a:r>
                  <a:rPr lang="fr-FR" dirty="0"/>
                  <a:t>, </a:t>
                </a:r>
                <a:r>
                  <a:rPr lang="fr-FR" dirty="0" err="1"/>
                  <a:t>evaluate</a:t>
                </a:r>
                <a:r>
                  <a:rPr lang="fr-FR" dirty="0"/>
                  <a:t> </a:t>
                </a:r>
                <a:r>
                  <a:rPr lang="fr-FR" dirty="0" err="1"/>
                  <a:t>surrogate</a:t>
                </a:r>
                <a:r>
                  <a:rPr lang="fr-FR" dirty="0"/>
                  <a:t> </a:t>
                </a:r>
                <a:r>
                  <a:rPr lang="fr-FR" dirty="0" err="1"/>
                  <a:t>function</a:t>
                </a:r>
                <a:r>
                  <a:rPr lang="fr-FR" dirty="0"/>
                  <a:t> </a:t>
                </a:r>
                <a:r>
                  <a:rPr lang="fr-FR" dirty="0" err="1"/>
                  <a:t>until</a:t>
                </a:r>
                <a:r>
                  <a:rPr lang="fr-FR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dirty="0"/>
                  <a:t>	+ max(y) </a:t>
                </a:r>
                <a:r>
                  <a:rPr lang="fr-FR" dirty="0" err="1"/>
                  <a:t>doesn’t</a:t>
                </a:r>
                <a:r>
                  <a:rPr lang="fr-FR" dirty="0"/>
                  <a:t> change </a:t>
                </a:r>
                <a:r>
                  <a:rPr lang="fr-FR" dirty="0" err="1"/>
                  <a:t>through</a:t>
                </a:r>
                <a:r>
                  <a:rPr lang="fr-FR" dirty="0"/>
                  <a:t> </a:t>
                </a:r>
                <a:r>
                  <a:rPr lang="fr-FR" dirty="0" err="1"/>
                  <a:t>interations</a:t>
                </a:r>
                <a:endParaRPr lang="fr-FR" dirty="0"/>
              </a:p>
              <a:p>
                <a:pPr>
                  <a:lnSpc>
                    <a:spcPct val="150000"/>
                  </a:lnSpc>
                </a:pPr>
                <a:r>
                  <a:rPr lang="fr-FR" dirty="0"/>
                  <a:t>	+ variance </a:t>
                </a:r>
                <a:r>
                  <a:rPr lang="fr-FR" dirty="0" err="1"/>
                  <a:t>reach</a:t>
                </a:r>
                <a:r>
                  <a:rPr lang="fr-FR" dirty="0"/>
                  <a:t> a </a:t>
                </a:r>
                <a:r>
                  <a:rPr lang="fr-FR" dirty="0" err="1"/>
                  <a:t>limit</a:t>
                </a:r>
                <a:endParaRPr lang="fr-FR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F4067FA-04BA-45EB-BCAC-39666DF4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5" y="1403766"/>
                <a:ext cx="10241281" cy="4204356"/>
              </a:xfrm>
              <a:prstGeom prst="rect">
                <a:avLst/>
              </a:prstGeom>
              <a:blipFill>
                <a:blip r:embed="rId3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3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F4FF96-9386-4050-B82D-D444C5298B18}"/>
              </a:ext>
            </a:extLst>
          </p:cNvPr>
          <p:cNvSpPr txBox="1"/>
          <p:nvPr/>
        </p:nvSpPr>
        <p:spPr>
          <a:xfrm>
            <a:off x="606828" y="689957"/>
            <a:ext cx="762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Bayesian</a:t>
            </a:r>
            <a:r>
              <a:rPr lang="fr-FR" sz="2800" b="1" dirty="0"/>
              <a:t> </a:t>
            </a:r>
            <a:r>
              <a:rPr lang="fr-FR" sz="2800" b="1" dirty="0" err="1"/>
              <a:t>optimization</a:t>
            </a:r>
            <a:r>
              <a:rPr lang="fr-FR" sz="2800" b="1" dirty="0"/>
              <a:t> vs Active </a:t>
            </a:r>
            <a:r>
              <a:rPr lang="fr-FR" sz="2800" b="1" dirty="0" err="1"/>
              <a:t>learning</a:t>
            </a:r>
            <a:r>
              <a:rPr lang="fr-FR" sz="2800" b="1" dirty="0"/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C61F9B-83A9-4836-A10B-BF389D0712FD}"/>
              </a:ext>
            </a:extLst>
          </p:cNvPr>
          <p:cNvSpPr txBox="1"/>
          <p:nvPr/>
        </p:nvSpPr>
        <p:spPr>
          <a:xfrm>
            <a:off x="706581" y="1604356"/>
            <a:ext cx="1016646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- Active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by </a:t>
            </a:r>
            <a:r>
              <a:rPr lang="fr-FR" dirty="0" err="1"/>
              <a:t>comitee</a:t>
            </a:r>
            <a:r>
              <a:rPr lang="fr-FR" dirty="0"/>
              <a:t>: =&gt;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informativeness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i="1" dirty="0" err="1">
                <a:solidFill>
                  <a:srgbClr val="FF0000"/>
                </a:solidFill>
              </a:rPr>
              <a:t>models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uncertainty</a:t>
            </a:r>
            <a:r>
              <a:rPr lang="fr-FR" i="1" dirty="0">
                <a:solidFill>
                  <a:srgbClr val="FF0000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fr-FR" i="1" dirty="0">
                <a:solidFill>
                  <a:srgbClr val="FF0000"/>
                </a:solidFill>
              </a:rPr>
              <a:t>				select batch of new X</a:t>
            </a:r>
          </a:p>
          <a:p>
            <a:pPr>
              <a:lnSpc>
                <a:spcPct val="200000"/>
              </a:lnSpc>
            </a:pPr>
            <a:r>
              <a:rPr lang="fr-FR" dirty="0"/>
              <a:t>- </a:t>
            </a:r>
            <a:r>
              <a:rPr lang="fr-FR" dirty="0" err="1"/>
              <a:t>Bayesian</a:t>
            </a:r>
            <a:r>
              <a:rPr lang="fr-FR" dirty="0"/>
              <a:t> </a:t>
            </a:r>
            <a:r>
              <a:rPr lang="fr-FR" dirty="0" err="1"/>
              <a:t>Opt</a:t>
            </a:r>
            <a:r>
              <a:rPr lang="fr-FR" dirty="0"/>
              <a:t>: =&gt;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informativeness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i="1" dirty="0">
                <a:solidFill>
                  <a:srgbClr val="FF0000"/>
                </a:solidFill>
              </a:rPr>
              <a:t>data </a:t>
            </a:r>
            <a:r>
              <a:rPr lang="fr-FR" i="1" dirty="0" err="1">
                <a:solidFill>
                  <a:srgbClr val="FF0000"/>
                </a:solidFill>
              </a:rPr>
              <a:t>distributional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assumptions</a:t>
            </a:r>
            <a:endParaRPr lang="fr-FR" i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fr-FR" i="1" dirty="0">
                <a:solidFill>
                  <a:srgbClr val="FF0000"/>
                </a:solidFill>
              </a:rPr>
              <a:t>				select </a:t>
            </a:r>
            <a:r>
              <a:rPr lang="fr-FR" i="1" dirty="0" err="1">
                <a:solidFill>
                  <a:srgbClr val="FF0000"/>
                </a:solidFill>
              </a:rPr>
              <a:t>only</a:t>
            </a:r>
            <a:r>
              <a:rPr lang="fr-FR" i="1" dirty="0">
                <a:solidFill>
                  <a:srgbClr val="FF0000"/>
                </a:solidFill>
              </a:rPr>
              <a:t> 1 best X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AA4730-0314-4C16-B5B1-3ED3640A95E6}"/>
              </a:ext>
            </a:extLst>
          </p:cNvPr>
          <p:cNvCxnSpPr/>
          <p:nvPr/>
        </p:nvCxnSpPr>
        <p:spPr>
          <a:xfrm>
            <a:off x="1014153" y="4505498"/>
            <a:ext cx="10723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C6ED2B6-FAAF-4097-A261-5A47A3C86A24}"/>
              </a:ext>
            </a:extLst>
          </p:cNvPr>
          <p:cNvSpPr txBox="1"/>
          <p:nvPr/>
        </p:nvSpPr>
        <p:spPr>
          <a:xfrm>
            <a:off x="2381594" y="4226274"/>
            <a:ext cx="681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hold</a:t>
            </a:r>
            <a:r>
              <a:rPr lang="fr-FR" dirty="0"/>
              <a:t> value </a:t>
            </a:r>
            <a:r>
              <a:rPr lang="fr-FR" dirty="0" err="1"/>
              <a:t>when</a:t>
            </a:r>
            <a:r>
              <a:rPr lang="fr-FR" dirty="0"/>
              <a:t> select new data in batch but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use model </a:t>
            </a:r>
            <a:r>
              <a:rPr lang="fr-FR" dirty="0" err="1"/>
              <a:t>uncertainty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358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9F3E93-14AB-4D18-A89F-191B30A71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83" y="2543210"/>
            <a:ext cx="3567133" cy="354634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C0D0F1D-1095-47EC-9EE4-87C2654E3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7" y="2601883"/>
            <a:ext cx="3517242" cy="35463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0A20EF0-BDF7-4CAB-B60B-087045E2A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3" y="2601883"/>
            <a:ext cx="3449100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E3BE714-E0B7-44F1-B3FE-D676AA6D4761}"/>
                  </a:ext>
                </a:extLst>
              </p:cNvPr>
              <p:cNvSpPr txBox="1"/>
              <p:nvPr/>
            </p:nvSpPr>
            <p:spPr>
              <a:xfrm>
                <a:off x="656704" y="475215"/>
                <a:ext cx="4937761" cy="101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400" b="1" dirty="0" err="1"/>
                  <a:t>Which</a:t>
                </a:r>
                <a:r>
                  <a:rPr lang="fr-FR" sz="2400" b="1" dirty="0"/>
                  <a:t> </a:t>
                </a:r>
                <a:r>
                  <a:rPr lang="fr-FR" sz="2400" b="1" dirty="0" err="1"/>
                  <a:t>surrogate</a:t>
                </a:r>
                <a:r>
                  <a:rPr lang="fr-FR" sz="2400" b="1" dirty="0"/>
                  <a:t> model to use?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dirty="0"/>
                  <a:t>Example </a:t>
                </a:r>
                <a:r>
                  <a:rPr lang="fr-FR" dirty="0" err="1"/>
                  <a:t>from</a:t>
                </a:r>
                <a:r>
                  <a:rPr lang="fr-FR" dirty="0"/>
                  <a:t> </a:t>
                </a:r>
                <a:r>
                  <a:rPr lang="fr-FR" dirty="0" err="1"/>
                  <a:t>toy</a:t>
                </a:r>
                <a:r>
                  <a:rPr lang="fr-FR" dirty="0"/>
                  <a:t> black-box </a:t>
                </a:r>
                <a:r>
                  <a:rPr lang="fr-FR" dirty="0" err="1"/>
                  <a:t>functions</a:t>
                </a:r>
                <a:r>
                  <a:rPr lang="fr-FR" dirty="0"/>
                  <a:t>  y =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E3BE714-E0B7-44F1-B3FE-D676AA6D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4" y="475215"/>
                <a:ext cx="4937761" cy="1018164"/>
              </a:xfrm>
              <a:prstGeom prst="rect">
                <a:avLst/>
              </a:prstGeom>
              <a:blipFill>
                <a:blip r:embed="rId5"/>
                <a:stretch>
                  <a:fillRect l="-1975" b="-89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8394E10-074A-493A-B0CD-2531FC6922F1}"/>
                  </a:ext>
                </a:extLst>
              </p:cNvPr>
              <p:cNvSpPr txBox="1"/>
              <p:nvPr/>
            </p:nvSpPr>
            <p:spPr>
              <a:xfrm>
                <a:off x="845696" y="1754440"/>
                <a:ext cx="2671822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𝑐𝑜𝑒𝑓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8394E10-074A-493A-B0CD-2531FC69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6" y="1754440"/>
                <a:ext cx="2671822" cy="778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43769F8-8037-4C41-911D-67E9E5D3EB92}"/>
                  </a:ext>
                </a:extLst>
              </p:cNvPr>
              <p:cNvSpPr txBox="1"/>
              <p:nvPr/>
            </p:nvSpPr>
            <p:spPr>
              <a:xfrm>
                <a:off x="4006729" y="2005150"/>
                <a:ext cx="44810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coef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43769F8-8037-4C41-911D-67E9E5D3E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29" y="2005150"/>
                <a:ext cx="4481079" cy="276999"/>
              </a:xfrm>
              <a:prstGeom prst="rect">
                <a:avLst/>
              </a:prstGeom>
              <a:blipFill>
                <a:blip r:embed="rId7"/>
                <a:stretch>
                  <a:fillRect l="-1905" t="-444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1F99C7-8E95-41CE-9A06-7D61B914D1B9}"/>
                  </a:ext>
                </a:extLst>
              </p:cNvPr>
              <p:cNvSpPr txBox="1"/>
              <p:nvPr/>
            </p:nvSpPr>
            <p:spPr>
              <a:xfrm>
                <a:off x="8441728" y="2005150"/>
                <a:ext cx="3599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𝑐𝑜𝑒𝑓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1F99C7-8E95-41CE-9A06-7D61B914D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728" y="2005150"/>
                <a:ext cx="3599768" cy="276999"/>
              </a:xfrm>
              <a:prstGeom prst="rect">
                <a:avLst/>
              </a:prstGeom>
              <a:blipFill>
                <a:blip r:embed="rId8"/>
                <a:stretch>
                  <a:fillRect l="-2373" t="-180000" b="-2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C9597B-4F8E-4269-A152-749C034560E4}"/>
              </a:ext>
            </a:extLst>
          </p:cNvPr>
          <p:cNvSpPr/>
          <p:nvPr/>
        </p:nvSpPr>
        <p:spPr>
          <a:xfrm>
            <a:off x="3924842" y="6329462"/>
            <a:ext cx="83709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hlinkClick r:id="rId9"/>
              </a:rPr>
              <a:t>Benchmarking/Example use of </a:t>
            </a:r>
            <a:r>
              <a:rPr lang="fr-FR" sz="1200" dirty="0" err="1">
                <a:hlinkClick r:id="rId9"/>
              </a:rPr>
              <a:t>framework</a:t>
            </a:r>
            <a:r>
              <a:rPr lang="fr-FR" sz="1200" dirty="0">
                <a:hlinkClick r:id="rId9"/>
              </a:rPr>
              <a:t> </a:t>
            </a:r>
            <a:r>
              <a:rPr lang="fr-FR" sz="1200" dirty="0" err="1">
                <a:hlinkClick r:id="rId9"/>
              </a:rPr>
              <a:t>with</a:t>
            </a:r>
            <a:r>
              <a:rPr lang="fr-FR" sz="1200" dirty="0">
                <a:hlinkClick r:id="rId9"/>
              </a:rPr>
              <a:t> RF type </a:t>
            </a:r>
            <a:r>
              <a:rPr lang="fr-FR" sz="1200" dirty="0" err="1">
                <a:hlinkClick r:id="rId9"/>
              </a:rPr>
              <a:t>surrogate</a:t>
            </a:r>
            <a:r>
              <a:rPr lang="fr-FR" sz="1200" dirty="0">
                <a:hlinkClick r:id="rId9"/>
              </a:rPr>
              <a:t> </a:t>
            </a:r>
            <a:r>
              <a:rPr lang="fr-FR" sz="1200" dirty="0" err="1">
                <a:hlinkClick r:id="rId9"/>
              </a:rPr>
              <a:t>models.ipynb</a:t>
            </a:r>
            <a:r>
              <a:rPr lang="fr-FR" sz="1200" dirty="0">
                <a:hlinkClick r:id="rId9"/>
              </a:rPr>
              <a:t> at main · PV-</a:t>
            </a:r>
            <a:r>
              <a:rPr lang="fr-FR" sz="1200" dirty="0" err="1">
                <a:hlinkClick r:id="rId9"/>
              </a:rPr>
              <a:t>Lab</a:t>
            </a:r>
            <a:r>
              <a:rPr lang="fr-FR" sz="1200" dirty="0">
                <a:hlinkClick r:id="rId9"/>
              </a:rPr>
              <a:t>/Benchmarking (github.com)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7675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3A3BBFB-E38C-4E04-B27B-FF72E74DAB6B}"/>
              </a:ext>
            </a:extLst>
          </p:cNvPr>
          <p:cNvSpPr txBox="1"/>
          <p:nvPr/>
        </p:nvSpPr>
        <p:spPr>
          <a:xfrm>
            <a:off x="656704" y="431310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Which</a:t>
            </a:r>
            <a:r>
              <a:rPr lang="fr-FR" b="1" dirty="0"/>
              <a:t> </a:t>
            </a:r>
            <a:r>
              <a:rPr lang="fr-FR" b="1" dirty="0" err="1"/>
              <a:t>surrogate</a:t>
            </a:r>
            <a:r>
              <a:rPr lang="fr-FR" b="1" dirty="0"/>
              <a:t> </a:t>
            </a:r>
            <a:r>
              <a:rPr lang="fr-FR" b="1" dirty="0" err="1"/>
              <a:t>functions</a:t>
            </a:r>
            <a:r>
              <a:rPr lang="fr-FR" b="1" dirty="0"/>
              <a:t> to use?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4519E-A15B-4937-A5E5-C8B6B4209542}"/>
              </a:ext>
            </a:extLst>
          </p:cNvPr>
          <p:cNvSpPr/>
          <p:nvPr/>
        </p:nvSpPr>
        <p:spPr>
          <a:xfrm>
            <a:off x="1047402" y="1285015"/>
            <a:ext cx="9792394" cy="4287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200" b="1" dirty="0"/>
              <a:t>Gaussian Processes (GP):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i="1" dirty="0"/>
              <a:t>Pros:</a:t>
            </a:r>
            <a:endParaRPr lang="en-US" sz="1200" dirty="0"/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/>
              <a:t>GPs provide a probabilistic framework for regression and uncertainty estimation. They can model complex relationships and provide uncertainty estimates for predictions. Base model for </a:t>
            </a:r>
            <a:r>
              <a:rPr lang="en-US" sz="1200" dirty="0" err="1"/>
              <a:t>bayesian</a:t>
            </a:r>
            <a:r>
              <a:rPr lang="en-US" sz="1200" dirty="0"/>
              <a:t> optimization.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highlight>
                  <a:srgbClr val="FFFF00"/>
                </a:highlight>
              </a:rPr>
              <a:t>Well-suited for small datasets, as they don't rely on a fixed number of parameters, and they can adapt to the available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i="1" dirty="0"/>
              <a:t>Cons:</a:t>
            </a:r>
            <a:endParaRPr lang="en-US" sz="1200" dirty="0"/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/>
              <a:t>Computationally expensive, especially as the dataset size increases.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/>
              <a:t>Difficult to select parameters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highlight>
                  <a:srgbClr val="FFFF00"/>
                </a:highlight>
              </a:rPr>
              <a:t>Interpretability might be challenging.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200" b="1" dirty="0"/>
              <a:t>Neural Networks (NN):</a:t>
            </a:r>
            <a:endParaRPr lang="en-US" sz="1200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sz="1200" i="1" dirty="0"/>
              <a:t>Pros: </a:t>
            </a:r>
            <a:r>
              <a:rPr lang="en-US" sz="1200" dirty="0"/>
              <a:t>Neural networks are highly flexible and can capture intricate patterns in data. With small datasets, simpler </a:t>
            </a:r>
            <a:r>
              <a:rPr lang="en-US" sz="1200" dirty="0" err="1"/>
              <a:t>architechtures</a:t>
            </a:r>
            <a:r>
              <a:rPr lang="en-US" sz="1200" dirty="0"/>
              <a:t> can be effective.</a:t>
            </a: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sz="1200" i="1" dirty="0"/>
              <a:t>Cons: </a:t>
            </a:r>
            <a:r>
              <a:rPr lang="en-US" sz="1200" dirty="0"/>
              <a:t>Susceptible to overfitting, especially with limited data.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200" b="1" dirty="0" err="1"/>
              <a:t>XGBoost</a:t>
            </a:r>
            <a:r>
              <a:rPr lang="en-US" sz="1200" b="1" dirty="0"/>
              <a:t>: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200" i="1" dirty="0"/>
              <a:t>1. Pros: </a:t>
            </a:r>
            <a:r>
              <a:rPr lang="en-US" sz="1200" dirty="0"/>
              <a:t>Generally less prone to overfitting compared to complex neural networks.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200" i="1" dirty="0"/>
              <a:t>2. Cons</a:t>
            </a:r>
            <a:r>
              <a:rPr lang="en-US" sz="1200" dirty="0"/>
              <a:t>: May not capture complex, non-linear relationships as effectively as neural networks in some cases.</a:t>
            </a:r>
          </a:p>
          <a:p>
            <a:pPr lvl="1">
              <a:lnSpc>
                <a:spcPct val="200000"/>
              </a:lnSpc>
            </a:pPr>
            <a:r>
              <a:rPr lang="en-US" sz="1200" b="0" i="0" dirty="0">
                <a:effectLst/>
              </a:rPr>
              <a:t>=&gt; Cannot perform in extrapolation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DD23730-4F6E-464D-B5A9-824DE48374BD}"/>
              </a:ext>
            </a:extLst>
          </p:cNvPr>
          <p:cNvCxnSpPr/>
          <p:nvPr/>
        </p:nvCxnSpPr>
        <p:spPr>
          <a:xfrm>
            <a:off x="1047402" y="6026727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A748919-DAE4-4E97-B492-F5C796E1034C}"/>
              </a:ext>
            </a:extLst>
          </p:cNvPr>
          <p:cNvSpPr txBox="1"/>
          <p:nvPr/>
        </p:nvSpPr>
        <p:spPr>
          <a:xfrm>
            <a:off x="2019993" y="5852160"/>
            <a:ext cx="75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data size, </a:t>
            </a:r>
            <a:r>
              <a:rPr lang="fr-FR" dirty="0" err="1"/>
              <a:t>features</a:t>
            </a:r>
            <a:r>
              <a:rPr lang="fr-FR" dirty="0"/>
              <a:t> size and black-box </a:t>
            </a:r>
            <a:r>
              <a:rPr lang="fr-FR" dirty="0" err="1"/>
              <a:t>complexity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19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962B71-FE1A-4FAF-8EE7-26FC439ED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2460047"/>
            <a:ext cx="4980852" cy="39794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1BC5DA-6CE9-4081-B085-4268C2D07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8" y="431310"/>
            <a:ext cx="6059980" cy="58198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7CC0C5-5A4E-4453-918B-1E9BCA1BBE87}"/>
              </a:ext>
            </a:extLst>
          </p:cNvPr>
          <p:cNvSpPr txBox="1"/>
          <p:nvPr/>
        </p:nvSpPr>
        <p:spPr>
          <a:xfrm>
            <a:off x="565264" y="442528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Which</a:t>
            </a:r>
            <a:r>
              <a:rPr lang="fr-FR" b="1" dirty="0"/>
              <a:t> acquisition </a:t>
            </a:r>
            <a:r>
              <a:rPr lang="fr-FR" b="1" dirty="0" err="1"/>
              <a:t>functions</a:t>
            </a:r>
            <a:r>
              <a:rPr lang="fr-FR" b="1" dirty="0"/>
              <a:t> to use?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C02A2F-7100-489E-A134-D7491D539082}"/>
              </a:ext>
            </a:extLst>
          </p:cNvPr>
          <p:cNvSpPr txBox="1"/>
          <p:nvPr/>
        </p:nvSpPr>
        <p:spPr>
          <a:xfrm>
            <a:off x="847899" y="821473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Gaussian</a:t>
            </a:r>
            <a:r>
              <a:rPr lang="fr-FR" dirty="0"/>
              <a:t> process case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80766E-AF50-4857-8033-1BC4BB460196}"/>
              </a:ext>
            </a:extLst>
          </p:cNvPr>
          <p:cNvSpPr txBox="1"/>
          <p:nvPr/>
        </p:nvSpPr>
        <p:spPr>
          <a:xfrm>
            <a:off x="498764" y="1368160"/>
            <a:ext cx="612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PI –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impovement</a:t>
            </a:r>
            <a:r>
              <a:rPr lang="fr-FR" dirty="0"/>
              <a:t>, </a:t>
            </a:r>
            <a:r>
              <a:rPr lang="fr-FR" dirty="0" err="1"/>
              <a:t>greedy</a:t>
            </a:r>
            <a:r>
              <a:rPr lang="fr-FR" dirty="0"/>
              <a:t> </a:t>
            </a:r>
            <a:r>
              <a:rPr lang="fr-FR" dirty="0" err="1"/>
              <a:t>acquisation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EI –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improvement</a:t>
            </a:r>
            <a:r>
              <a:rPr lang="fr-FR" dirty="0"/>
              <a:t>,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popular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UCB _ Trade off exploration - exploitation</a:t>
            </a:r>
          </a:p>
        </p:txBody>
      </p:sp>
    </p:spTree>
    <p:extLst>
      <p:ext uri="{BB962C8B-B14F-4D97-AF65-F5344CB8AC3E}">
        <p14:creationId xmlns:p14="http://schemas.microsoft.com/office/powerpoint/2010/main" val="122518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4C27470-3A54-462F-AC60-71ADFDD1CEAB}"/>
              </a:ext>
            </a:extLst>
          </p:cNvPr>
          <p:cNvSpPr txBox="1"/>
          <p:nvPr/>
        </p:nvSpPr>
        <p:spPr>
          <a:xfrm>
            <a:off x="604299" y="652006"/>
            <a:ext cx="360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First </a:t>
            </a:r>
            <a:r>
              <a:rPr lang="fr-FR" b="1" dirty="0" err="1"/>
              <a:t>approach</a:t>
            </a:r>
            <a:r>
              <a:rPr lang="fr-FR" b="1" dirty="0"/>
              <a:t>: Mathilde, 2020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CB2F9B-8679-42E2-B46B-40054814390A}"/>
              </a:ext>
            </a:extLst>
          </p:cNvPr>
          <p:cNvSpPr txBox="1"/>
          <p:nvPr/>
        </p:nvSpPr>
        <p:spPr>
          <a:xfrm>
            <a:off x="1033670" y="1359673"/>
            <a:ext cx="8317064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Each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by </a:t>
            </a:r>
            <a:r>
              <a:rPr lang="fr-FR" dirty="0" err="1"/>
              <a:t>repeatedly</a:t>
            </a:r>
            <a:r>
              <a:rPr lang="fr-FR" dirty="0"/>
              <a:t> train 4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architechtures</a:t>
            </a:r>
            <a:r>
              <a:rPr lang="fr-FR" dirty="0"/>
              <a:t> and </a:t>
            </a:r>
            <a:r>
              <a:rPr lang="fr-FR" dirty="0" err="1"/>
              <a:t>pick</a:t>
            </a:r>
            <a:r>
              <a:rPr lang="fr-FR" dirty="0"/>
              <a:t> the best R2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on </a:t>
            </a:r>
            <a:r>
              <a:rPr lang="fr-FR" b="1" dirty="0">
                <a:solidFill>
                  <a:srgbClr val="FF0000"/>
                </a:solidFill>
              </a:rPr>
              <a:t>training</a:t>
            </a:r>
            <a:r>
              <a:rPr lang="fr-FR" dirty="0"/>
              <a:t> set</a:t>
            </a:r>
          </a:p>
          <a:p>
            <a:pPr>
              <a:lnSpc>
                <a:spcPct val="150000"/>
              </a:lnSpc>
            </a:pPr>
            <a:r>
              <a:rPr lang="fr-FR" dirty="0"/>
              <a:t> 			=&gt; select the best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initialization</a:t>
            </a:r>
            <a:r>
              <a:rPr lang="fr-FR" dirty="0"/>
              <a:t> of the model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/>
              <a:t>Use an ensemble of 25 MLP </a:t>
            </a:r>
            <a:r>
              <a:rPr lang="fr-FR" dirty="0" err="1"/>
              <a:t>models</a:t>
            </a:r>
            <a:r>
              <a:rPr lang="fr-FR" dirty="0"/>
              <a:t>  </a:t>
            </a:r>
          </a:p>
          <a:p>
            <a:pPr>
              <a:lnSpc>
                <a:spcPct val="150000"/>
              </a:lnSpc>
            </a:pPr>
            <a:r>
              <a:rPr lang="fr-FR" dirty="0"/>
              <a:t>				=&gt;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/ std of </a:t>
            </a:r>
            <a:r>
              <a:rPr lang="fr-FR" dirty="0" err="1"/>
              <a:t>predictions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/>
              <a:t>Generate</a:t>
            </a:r>
            <a:r>
              <a:rPr lang="fr-FR" dirty="0"/>
              <a:t> 100,000 new combination and select best 500 </a:t>
            </a:r>
          </a:p>
          <a:p>
            <a:pPr>
              <a:lnSpc>
                <a:spcPct val="150000"/>
              </a:lnSpc>
            </a:pPr>
            <a:r>
              <a:rPr lang="fr-FR" dirty="0"/>
              <a:t>				=&gt; UCB (ratio exploration / </a:t>
            </a:r>
            <a:r>
              <a:rPr lang="fr-FR" dirty="0" err="1"/>
              <a:t>exploitaion</a:t>
            </a:r>
            <a:r>
              <a:rPr lang="fr-FR" dirty="0"/>
              <a:t> = 1.14/1)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- Hard code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352536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E7CC0C5-5A4E-4453-918B-1E9BCA1BBE87}"/>
              </a:ext>
            </a:extLst>
          </p:cNvPr>
          <p:cNvSpPr txBox="1"/>
          <p:nvPr/>
        </p:nvSpPr>
        <p:spPr>
          <a:xfrm>
            <a:off x="565264" y="442528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Which</a:t>
            </a:r>
            <a:r>
              <a:rPr lang="fr-FR" b="1" dirty="0"/>
              <a:t> acquisition </a:t>
            </a:r>
            <a:r>
              <a:rPr lang="fr-FR" b="1" dirty="0" err="1"/>
              <a:t>functions</a:t>
            </a:r>
            <a:r>
              <a:rPr lang="fr-FR" b="1" dirty="0"/>
              <a:t> to use?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827E84-6688-4D2E-A251-B769FD1CF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9" y="2273232"/>
            <a:ext cx="5184658" cy="41422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E211C26-7AC7-41FA-8716-74F72A9D9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25" y="692590"/>
            <a:ext cx="5959000" cy="57228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DD30059-3075-4CCC-9289-BAEB37C27508}"/>
              </a:ext>
            </a:extLst>
          </p:cNvPr>
          <p:cNvSpPr txBox="1"/>
          <p:nvPr/>
        </p:nvSpPr>
        <p:spPr>
          <a:xfrm>
            <a:off x="631759" y="1357880"/>
            <a:ext cx="49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Xgboost</a:t>
            </a:r>
            <a:r>
              <a:rPr lang="fr-FR" dirty="0"/>
              <a:t> case: </a:t>
            </a:r>
            <a:r>
              <a:rPr lang="fr-FR" dirty="0" err="1"/>
              <a:t>trade</a:t>
            </a:r>
            <a:r>
              <a:rPr lang="fr-FR" dirty="0"/>
              <a:t> off exploitation / exploration </a:t>
            </a:r>
          </a:p>
        </p:txBody>
      </p:sp>
    </p:spTree>
    <p:extLst>
      <p:ext uri="{BB962C8B-B14F-4D97-AF65-F5344CB8AC3E}">
        <p14:creationId xmlns:p14="http://schemas.microsoft.com/office/powerpoint/2010/main" val="364436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079B36F-E7EA-4041-8970-9AE7EE1D4E6D}"/>
              </a:ext>
            </a:extLst>
          </p:cNvPr>
          <p:cNvSpPr txBox="1"/>
          <p:nvPr/>
        </p:nvSpPr>
        <p:spPr>
          <a:xfrm>
            <a:off x="640079" y="60587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How </a:t>
            </a:r>
            <a:r>
              <a:rPr lang="fr-FR" b="1" dirty="0" err="1"/>
              <a:t>much</a:t>
            </a:r>
            <a:r>
              <a:rPr lang="fr-FR" b="1" dirty="0"/>
              <a:t> data/ </a:t>
            </a:r>
            <a:r>
              <a:rPr lang="fr-FR" b="1" dirty="0" err="1"/>
              <a:t>experiment</a:t>
            </a:r>
            <a:r>
              <a:rPr lang="fr-FR" b="1" dirty="0"/>
              <a:t> </a:t>
            </a:r>
            <a:r>
              <a:rPr lang="fr-FR" b="1" dirty="0" err="1"/>
              <a:t>needed</a:t>
            </a:r>
            <a:r>
              <a:rPr lang="fr-FR" b="1" dirty="0"/>
              <a:t>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623C10-06FE-4845-AECF-EFF93AE6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79" y="2223654"/>
            <a:ext cx="4362378" cy="34219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EE06F6-073E-43B4-B3EA-15F490DB9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6" y="2277686"/>
            <a:ext cx="4362377" cy="34219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4AAC2A-9E89-4B7E-AEE7-EDCAD1EE0ACB}"/>
              </a:ext>
            </a:extLst>
          </p:cNvPr>
          <p:cNvSpPr/>
          <p:nvPr/>
        </p:nvSpPr>
        <p:spPr>
          <a:xfrm>
            <a:off x="4488873" y="3940233"/>
            <a:ext cx="887792" cy="1936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3DE8C-17A4-491B-BBD4-3A167C7B58C3}"/>
              </a:ext>
            </a:extLst>
          </p:cNvPr>
          <p:cNvSpPr/>
          <p:nvPr/>
        </p:nvSpPr>
        <p:spPr>
          <a:xfrm>
            <a:off x="9975273" y="4705004"/>
            <a:ext cx="740934" cy="1233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930A35-B7AA-49C6-9CDD-AE4A45C7AAF6}"/>
              </a:ext>
            </a:extLst>
          </p:cNvPr>
          <p:cNvSpPr txBox="1"/>
          <p:nvPr/>
        </p:nvSpPr>
        <p:spPr>
          <a:xfrm>
            <a:off x="4705003" y="605877"/>
            <a:ext cx="4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Depend</a:t>
            </a:r>
            <a:r>
              <a:rPr lang="fr-FR" dirty="0"/>
              <a:t> on </a:t>
            </a:r>
            <a:r>
              <a:rPr lang="fr-FR" dirty="0" err="1"/>
              <a:t>informativeness</a:t>
            </a:r>
            <a:r>
              <a:rPr lang="fr-FR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4368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F450E12-81FE-47FF-9C6E-AB734D13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8" y="2170508"/>
            <a:ext cx="4739784" cy="378681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BA6EFBA-AF45-4512-8F67-3C576E0A84FF}"/>
              </a:ext>
            </a:extLst>
          </p:cNvPr>
          <p:cNvSpPr txBox="1"/>
          <p:nvPr/>
        </p:nvSpPr>
        <p:spPr>
          <a:xfrm>
            <a:off x="2759826" y="1454727"/>
            <a:ext cx="17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N=10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1250207-9988-4236-B124-5E09E2C32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5610"/>
            <a:ext cx="4808015" cy="37617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3C0C09-3911-44FE-964F-61A5618D5E68}"/>
              </a:ext>
            </a:extLst>
          </p:cNvPr>
          <p:cNvSpPr txBox="1"/>
          <p:nvPr/>
        </p:nvSpPr>
        <p:spPr>
          <a:xfrm>
            <a:off x="8265622" y="1498076"/>
            <a:ext cx="17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N=100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F709299-7552-4CA5-8676-198C57924205}"/>
              </a:ext>
            </a:extLst>
          </p:cNvPr>
          <p:cNvSpPr txBox="1"/>
          <p:nvPr/>
        </p:nvSpPr>
        <p:spPr>
          <a:xfrm>
            <a:off x="773083" y="628194"/>
            <a:ext cx="494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Simulation of </a:t>
            </a:r>
            <a:r>
              <a:rPr lang="fr-FR" b="1" dirty="0" err="1"/>
              <a:t>lab</a:t>
            </a:r>
            <a:r>
              <a:rPr lang="fr-FR" b="1" dirty="0"/>
              <a:t> </a:t>
            </a:r>
            <a:r>
              <a:rPr lang="fr-FR" b="1" dirty="0" err="1"/>
              <a:t>experiments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8032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25A1166-BCD0-4E76-ADB5-E0FB4D445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36" y="1005839"/>
            <a:ext cx="5304555" cy="50873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BA6EFBA-AF45-4512-8F67-3C576E0A84FF}"/>
              </a:ext>
            </a:extLst>
          </p:cNvPr>
          <p:cNvSpPr txBox="1"/>
          <p:nvPr/>
        </p:nvSpPr>
        <p:spPr>
          <a:xfrm>
            <a:off x="8487295" y="498764"/>
            <a:ext cx="17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N=100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1C7052-A694-4963-9302-71209F815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9" y="1005840"/>
            <a:ext cx="5304555" cy="50873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37400FE-B78D-46BE-ACC3-D98D70BA6392}"/>
              </a:ext>
            </a:extLst>
          </p:cNvPr>
          <p:cNvSpPr txBox="1"/>
          <p:nvPr/>
        </p:nvSpPr>
        <p:spPr>
          <a:xfrm>
            <a:off x="3087176" y="445317"/>
            <a:ext cx="17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N=10</a:t>
            </a:r>
          </a:p>
        </p:txBody>
      </p:sp>
    </p:spTree>
    <p:extLst>
      <p:ext uri="{BB962C8B-B14F-4D97-AF65-F5344CB8AC3E}">
        <p14:creationId xmlns:p14="http://schemas.microsoft.com/office/powerpoint/2010/main" val="157486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5155337-8723-4406-BAEF-56A678327560}"/>
              </a:ext>
            </a:extLst>
          </p:cNvPr>
          <p:cNvSpPr txBox="1"/>
          <p:nvPr/>
        </p:nvSpPr>
        <p:spPr>
          <a:xfrm>
            <a:off x="739833" y="1271849"/>
            <a:ext cx="250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Next to </a:t>
            </a:r>
            <a:r>
              <a:rPr lang="fr-FR" sz="2400" b="1" dirty="0" err="1"/>
              <a:t>try</a:t>
            </a:r>
            <a:endParaRPr lang="fr-FR" sz="2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C382A1-2353-410D-89E7-DB5A05265A1E}"/>
              </a:ext>
            </a:extLst>
          </p:cNvPr>
          <p:cNvSpPr txBox="1"/>
          <p:nvPr/>
        </p:nvSpPr>
        <p:spPr>
          <a:xfrm>
            <a:off x="1155469" y="2244437"/>
            <a:ext cx="1009165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/>
              <a:t>Use more </a:t>
            </a:r>
            <a:r>
              <a:rPr lang="fr-FR" dirty="0" err="1"/>
              <a:t>complex</a:t>
            </a:r>
            <a:r>
              <a:rPr lang="fr-FR" dirty="0"/>
              <a:t> kernel and </a:t>
            </a:r>
            <a:r>
              <a:rPr lang="fr-FR" dirty="0" err="1"/>
              <a:t>add</a:t>
            </a:r>
            <a:r>
              <a:rPr lang="fr-FR" dirty="0"/>
              <a:t> noise distribution for </a:t>
            </a:r>
            <a:r>
              <a:rPr lang="fr-FR" dirty="0" err="1"/>
              <a:t>gaussian</a:t>
            </a:r>
            <a:r>
              <a:rPr lang="fr-FR" dirty="0"/>
              <a:t> process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/>
              <a:t>Finding</a:t>
            </a:r>
            <a:r>
              <a:rPr lang="fr-FR" dirty="0"/>
              <a:t> best </a:t>
            </a:r>
            <a:r>
              <a:rPr lang="fr-FR" dirty="0" err="1"/>
              <a:t>hyperparameters</a:t>
            </a:r>
            <a:r>
              <a:rPr lang="fr-FR" dirty="0"/>
              <a:t> by </a:t>
            </a:r>
            <a:r>
              <a:rPr lang="fr-FR" dirty="0" err="1"/>
              <a:t>bayesian</a:t>
            </a:r>
            <a:r>
              <a:rPr lang="fr-FR" dirty="0"/>
              <a:t> </a:t>
            </a:r>
            <a:r>
              <a:rPr lang="fr-FR" dirty="0" err="1"/>
              <a:t>opt</a:t>
            </a:r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neural network by Monte Carlo dropout: </a:t>
            </a:r>
            <a:r>
              <a:rPr lang="en-US" dirty="0">
                <a:hlinkClick r:id="rId2"/>
              </a:rPr>
              <a:t>Methods for approximating </a:t>
            </a:r>
            <a:r>
              <a:rPr lang="en-US" dirty="0" err="1">
                <a:hlinkClick r:id="rId2"/>
              </a:rPr>
              <a:t>bayesian</a:t>
            </a:r>
            <a:r>
              <a:rPr lang="en-US" dirty="0">
                <a:hlinkClick r:id="rId2"/>
              </a:rPr>
              <a:t> posteriors - Baal Documentation</a:t>
            </a:r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dirty="0" err="1"/>
              <a:t>Xgboost</a:t>
            </a:r>
            <a:r>
              <a:rPr lang="fr-FR" dirty="0"/>
              <a:t> by quantile </a:t>
            </a:r>
            <a:r>
              <a:rPr lang="fr-FR" dirty="0" err="1"/>
              <a:t>regression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Quantile </a:t>
            </a:r>
            <a:r>
              <a:rPr lang="fr-FR" dirty="0" err="1">
                <a:hlinkClick r:id="rId3"/>
              </a:rPr>
              <a:t>Regression</a:t>
            </a:r>
            <a:r>
              <a:rPr lang="fr-FR" dirty="0">
                <a:hlinkClick r:id="rId3"/>
              </a:rPr>
              <a:t> — </a:t>
            </a:r>
            <a:r>
              <a:rPr lang="fr-FR" dirty="0" err="1">
                <a:hlinkClick r:id="rId3"/>
              </a:rPr>
              <a:t>xgboost</a:t>
            </a:r>
            <a:r>
              <a:rPr lang="fr-FR" dirty="0">
                <a:hlinkClick r:id="rId3"/>
              </a:rPr>
              <a:t> 2.1.0-dev documentation</a:t>
            </a:r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err="1"/>
              <a:t>Find</a:t>
            </a:r>
            <a:r>
              <a:rPr lang="fr-FR" dirty="0"/>
              <a:t> more optimal sampling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random</a:t>
            </a:r>
            <a:r>
              <a:rPr lang="fr-FR" dirty="0"/>
              <a:t> (BFGS?)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18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FC9AA816-AF58-4762-AF02-151BD1885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9" y="381193"/>
            <a:ext cx="4049679" cy="291291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532D146-6E08-4F89-9A14-95C83290155F}"/>
              </a:ext>
            </a:extLst>
          </p:cNvPr>
          <p:cNvSpPr txBox="1"/>
          <p:nvPr/>
        </p:nvSpPr>
        <p:spPr>
          <a:xfrm>
            <a:off x="8375189" y="2509856"/>
            <a:ext cx="3705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sz="1600" dirty="0" err="1"/>
              <a:t>Gaussian</a:t>
            </a:r>
            <a:r>
              <a:rPr lang="fr-FR" sz="1600" dirty="0"/>
              <a:t> process </a:t>
            </a:r>
            <a:r>
              <a:rPr lang="fr-FR" sz="1600" dirty="0" err="1"/>
              <a:t>performed</a:t>
            </a:r>
            <a:r>
              <a:rPr lang="fr-FR" sz="1600" dirty="0"/>
              <a:t> the best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sz="1600" dirty="0"/>
              <a:t>Training on </a:t>
            </a:r>
            <a:r>
              <a:rPr lang="fr-FR" sz="1600" dirty="0" err="1"/>
              <a:t>average</a:t>
            </a:r>
            <a:r>
              <a:rPr lang="fr-FR" sz="1600" dirty="0"/>
              <a:t> data, </a:t>
            </a:r>
            <a:r>
              <a:rPr lang="fr-FR" sz="1600" b="1" dirty="0"/>
              <a:t>in </a:t>
            </a:r>
            <a:r>
              <a:rPr lang="fr-FR" sz="1600" b="1" dirty="0" err="1"/>
              <a:t>general</a:t>
            </a:r>
            <a:r>
              <a:rPr lang="fr-FR" sz="1600" b="1" dirty="0"/>
              <a:t> </a:t>
            </a:r>
            <a:r>
              <a:rPr lang="fr-FR" sz="1600" dirty="0" err="1"/>
              <a:t>slightly</a:t>
            </a:r>
            <a:r>
              <a:rPr lang="fr-FR" sz="1600" dirty="0"/>
              <a:t> </a:t>
            </a:r>
            <a:r>
              <a:rPr lang="fr-FR" sz="1600" dirty="0" err="1"/>
              <a:t>lower</a:t>
            </a:r>
            <a:r>
              <a:rPr lang="fr-FR" sz="1600" dirty="0"/>
              <a:t> </a:t>
            </a:r>
            <a:r>
              <a:rPr lang="fr-FR" sz="1600" dirty="0" err="1"/>
              <a:t>bias</a:t>
            </a:r>
            <a:r>
              <a:rPr lang="fr-FR" sz="1600" dirty="0"/>
              <a:t>  and </a:t>
            </a:r>
            <a:r>
              <a:rPr lang="fr-FR" sz="1600" dirty="0" err="1"/>
              <a:t>improved</a:t>
            </a:r>
            <a:r>
              <a:rPr lang="fr-FR" sz="1600" dirty="0"/>
              <a:t> performance, </a:t>
            </a:r>
            <a:r>
              <a:rPr lang="fr-FR" sz="1600" b="1" dirty="0"/>
              <a:t>in case of GP </a:t>
            </a:r>
            <a:r>
              <a:rPr lang="fr-FR" sz="1600" b="1" dirty="0" err="1"/>
              <a:t>doesn’t</a:t>
            </a:r>
            <a:r>
              <a:rPr lang="fr-FR" sz="1600" b="1" dirty="0"/>
              <a:t> have </a:t>
            </a:r>
            <a:r>
              <a:rPr lang="fr-FR" sz="1600" b="1" dirty="0" err="1"/>
              <a:t>significant</a:t>
            </a:r>
            <a:r>
              <a:rPr lang="fr-FR" sz="1600" b="1" dirty="0"/>
              <a:t> </a:t>
            </a:r>
            <a:r>
              <a:rPr lang="fr-FR" sz="1600" b="1" dirty="0" err="1"/>
              <a:t>effect</a:t>
            </a:r>
            <a:endParaRPr lang="fr-FR" sz="1600" b="1" dirty="0"/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sz="1600" dirty="0" err="1"/>
              <a:t>Remove</a:t>
            </a:r>
            <a:r>
              <a:rPr lang="fr-FR" sz="1600" dirty="0"/>
              <a:t> </a:t>
            </a:r>
            <a:r>
              <a:rPr lang="fr-FR" sz="1600" dirty="0" err="1"/>
              <a:t>outliers</a:t>
            </a:r>
            <a:r>
              <a:rPr lang="fr-FR" sz="1600" dirty="0"/>
              <a:t> </a:t>
            </a:r>
            <a:r>
              <a:rPr lang="fr-FR" sz="1600" dirty="0" err="1"/>
              <a:t>doesn’t</a:t>
            </a:r>
            <a:r>
              <a:rPr lang="fr-FR" sz="1600" dirty="0"/>
              <a:t> show </a:t>
            </a:r>
            <a:r>
              <a:rPr lang="fr-FR" sz="1600" dirty="0" err="1"/>
              <a:t>significant</a:t>
            </a:r>
            <a:r>
              <a:rPr lang="fr-FR" sz="1600" dirty="0"/>
              <a:t> </a:t>
            </a:r>
            <a:r>
              <a:rPr lang="fr-FR" sz="1600" dirty="0" err="1"/>
              <a:t>benefit</a:t>
            </a:r>
            <a:r>
              <a:rPr lang="fr-FR" sz="1600" dirty="0"/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4768D06-8FED-48B0-A3E7-F2509BA418C7}"/>
              </a:ext>
            </a:extLst>
          </p:cNvPr>
          <p:cNvSpPr txBox="1"/>
          <p:nvPr/>
        </p:nvSpPr>
        <p:spPr>
          <a:xfrm>
            <a:off x="8375189" y="562492"/>
            <a:ext cx="351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Repeat</a:t>
            </a:r>
            <a:r>
              <a:rPr lang="fr-FR" dirty="0"/>
              <a:t> 50 times </a:t>
            </a:r>
            <a:r>
              <a:rPr lang="fr-FR" dirty="0" err="1"/>
              <a:t>random</a:t>
            </a:r>
            <a:r>
              <a:rPr lang="fr-FR" dirty="0"/>
              <a:t> split train/test, </a:t>
            </a:r>
            <a:r>
              <a:rPr lang="fr-FR" dirty="0" err="1"/>
              <a:t>pick</a:t>
            </a:r>
            <a:r>
              <a:rPr lang="fr-FR" dirty="0"/>
              <a:t> best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5 </a:t>
            </a:r>
            <a:r>
              <a:rPr lang="fr-FR" dirty="0" err="1"/>
              <a:t>fold</a:t>
            </a:r>
            <a:r>
              <a:rPr lang="fr-FR" dirty="0"/>
              <a:t> cross validation 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34EBF27-BFF1-4824-A3A2-C354910EE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8" y="3349812"/>
            <a:ext cx="4049680" cy="310770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5666B56-5DEE-4810-A503-F35967F18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0" y="3419762"/>
            <a:ext cx="4000989" cy="299210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46E1350-7704-496C-ABB9-91615882A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0" y="305407"/>
            <a:ext cx="4000989" cy="29921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177EBD-BCEA-45EF-B403-2E69A4F9B1C2}"/>
              </a:ext>
            </a:extLst>
          </p:cNvPr>
          <p:cNvSpPr/>
          <p:nvPr/>
        </p:nvSpPr>
        <p:spPr>
          <a:xfrm>
            <a:off x="4325510" y="3343161"/>
            <a:ext cx="4049679" cy="3114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81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FCA3814-DE4E-40D1-91D4-8C2892047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70" y="758522"/>
            <a:ext cx="5076210" cy="26704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0CD810C-19F3-4580-96F2-276052163940}"/>
              </a:ext>
            </a:extLst>
          </p:cNvPr>
          <p:cNvSpPr txBox="1"/>
          <p:nvPr/>
        </p:nvSpPr>
        <p:spPr>
          <a:xfrm>
            <a:off x="6803063" y="325251"/>
            <a:ext cx="428900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ANOVA all:</a:t>
            </a:r>
          </a:p>
          <a:p>
            <a:pPr>
              <a:lnSpc>
                <a:spcPct val="150000"/>
              </a:lnSpc>
            </a:pPr>
            <a:r>
              <a:rPr lang="fr-FR" dirty="0"/>
              <a:t>- </a:t>
            </a:r>
            <a:r>
              <a:rPr lang="fr-FR" dirty="0" err="1"/>
              <a:t>fvalue</a:t>
            </a:r>
            <a:r>
              <a:rPr lang="fr-FR" dirty="0"/>
              <a:t>: 7.321 </a:t>
            </a:r>
          </a:p>
          <a:p>
            <a:pPr>
              <a:lnSpc>
                <a:spcPct val="150000"/>
              </a:lnSpc>
            </a:pPr>
            <a:r>
              <a:rPr lang="fr-FR" dirty="0"/>
              <a:t>- </a:t>
            </a:r>
            <a:r>
              <a:rPr lang="fr-FR" dirty="0" err="1"/>
              <a:t>p_value</a:t>
            </a:r>
            <a:r>
              <a:rPr lang="fr-FR" dirty="0"/>
              <a:t>: 2.989e-06</a:t>
            </a:r>
          </a:p>
          <a:p>
            <a:pPr>
              <a:lnSpc>
                <a:spcPct val="150000"/>
              </a:lnSpc>
            </a:pPr>
            <a:r>
              <a:rPr lang="fr-FR" dirty="0"/>
              <a:t>ANOVA </a:t>
            </a:r>
            <a:r>
              <a:rPr lang="fr-FR" dirty="0" err="1"/>
              <a:t>between</a:t>
            </a:r>
            <a:r>
              <a:rPr lang="fr-FR" dirty="0"/>
              <a:t> noise kernels</a:t>
            </a:r>
          </a:p>
          <a:p>
            <a:pPr>
              <a:lnSpc>
                <a:spcPct val="150000"/>
              </a:lnSpc>
            </a:pPr>
            <a:r>
              <a:rPr lang="fr-FR" dirty="0"/>
              <a:t>- </a:t>
            </a:r>
            <a:r>
              <a:rPr lang="fr-FR" dirty="0" err="1"/>
              <a:t>fvalue</a:t>
            </a:r>
            <a:r>
              <a:rPr lang="fr-FR" dirty="0"/>
              <a:t>: 1.799e-12 </a:t>
            </a:r>
          </a:p>
          <a:p>
            <a:pPr>
              <a:lnSpc>
                <a:spcPct val="150000"/>
              </a:lnSpc>
            </a:pPr>
            <a:r>
              <a:rPr lang="fr-FR" dirty="0"/>
              <a:t>- </a:t>
            </a:r>
            <a:r>
              <a:rPr lang="fr-FR" dirty="0" err="1"/>
              <a:t>p_value</a:t>
            </a:r>
            <a:r>
              <a:rPr lang="fr-FR" dirty="0"/>
              <a:t>: 0.999999</a:t>
            </a:r>
          </a:p>
          <a:p>
            <a:pPr>
              <a:lnSpc>
                <a:spcPct val="150000"/>
              </a:lnSpc>
            </a:pPr>
            <a:r>
              <a:rPr lang="fr-FR" i="1" dirty="0"/>
              <a:t>=&gt; </a:t>
            </a:r>
            <a:r>
              <a:rPr lang="fr-FR" i="1" dirty="0" err="1"/>
              <a:t>Adding</a:t>
            </a:r>
            <a:r>
              <a:rPr lang="fr-FR" i="1" dirty="0"/>
              <a:t> noise kernel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beneficial</a:t>
            </a:r>
            <a:r>
              <a:rPr lang="fr-FR" i="1" dirty="0"/>
              <a:t> but no </a:t>
            </a:r>
            <a:r>
              <a:rPr lang="fr-FR" i="1" dirty="0" err="1"/>
              <a:t>need</a:t>
            </a:r>
            <a:r>
              <a:rPr lang="fr-FR" i="1" dirty="0"/>
              <a:t> to </a:t>
            </a:r>
            <a:r>
              <a:rPr lang="fr-FR" i="1" dirty="0" err="1"/>
              <a:t>give</a:t>
            </a:r>
            <a:r>
              <a:rPr lang="fr-FR" i="1" dirty="0"/>
              <a:t> </a:t>
            </a:r>
            <a:r>
              <a:rPr lang="fr-FR" i="1" dirty="0" err="1"/>
              <a:t>estimated</a:t>
            </a:r>
            <a:r>
              <a:rPr lang="fr-FR" i="1" dirty="0"/>
              <a:t> noise </a:t>
            </a:r>
            <a:r>
              <a:rPr lang="fr-FR" i="1" dirty="0" err="1"/>
              <a:t>level</a:t>
            </a:r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8F8B9B-0319-40B0-B69F-46A15F41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14" y="3698610"/>
            <a:ext cx="5076211" cy="27695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16359DD-F83F-498B-8559-6A7CFA253F14}"/>
              </a:ext>
            </a:extLst>
          </p:cNvPr>
          <p:cNvSpPr txBox="1"/>
          <p:nvPr/>
        </p:nvSpPr>
        <p:spPr>
          <a:xfrm>
            <a:off x="6914382" y="4618524"/>
            <a:ext cx="315052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Performance: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Marten</a:t>
            </a:r>
            <a:r>
              <a:rPr lang="fr-FR" dirty="0"/>
              <a:t> = RBF &gt; </a:t>
            </a:r>
            <a:r>
              <a:rPr lang="fr-FR" dirty="0" err="1"/>
              <a:t>DotProduct</a:t>
            </a:r>
            <a:r>
              <a:rPr lang="fr-FR" dirty="0"/>
              <a:t> &gt;C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992DE4-28A2-412B-BAB3-B2E85DC63524}"/>
              </a:ext>
            </a:extLst>
          </p:cNvPr>
          <p:cNvSpPr txBox="1"/>
          <p:nvPr/>
        </p:nvSpPr>
        <p:spPr>
          <a:xfrm>
            <a:off x="427744" y="304246"/>
            <a:ext cx="32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Parameters</a:t>
            </a:r>
            <a:r>
              <a:rPr lang="fr-FR" b="1" dirty="0"/>
              <a:t> of </a:t>
            </a:r>
            <a:r>
              <a:rPr lang="fr-FR" b="1" dirty="0" err="1"/>
              <a:t>gaussian</a:t>
            </a:r>
            <a:r>
              <a:rPr lang="fr-FR" b="1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2714555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FFA9ACB-5674-4893-A3DC-921A02E473EF}"/>
              </a:ext>
            </a:extLst>
          </p:cNvPr>
          <p:cNvSpPr txBox="1"/>
          <p:nvPr/>
        </p:nvSpPr>
        <p:spPr>
          <a:xfrm>
            <a:off x="5692463" y="1480126"/>
            <a:ext cx="595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Best hyperparameter found: {'kernel': RBF(length_scale=1) + 1**2 + WhiteKernel(noise_level=1)}</a:t>
            </a:r>
            <a:endParaRPr lang="fr-FR" b="1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B0E856-5912-4E7A-8D04-F07DE855F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3" y="1488078"/>
            <a:ext cx="4398273" cy="447142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C2DDCB6-47E5-49B2-8015-73A060C08C64}"/>
              </a:ext>
            </a:extLst>
          </p:cNvPr>
          <p:cNvCxnSpPr/>
          <p:nvPr/>
        </p:nvCxnSpPr>
        <p:spPr>
          <a:xfrm>
            <a:off x="5629524" y="3615655"/>
            <a:ext cx="628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E329D23-EABA-4B32-BEAE-8DF552295264}"/>
              </a:ext>
            </a:extLst>
          </p:cNvPr>
          <p:cNvSpPr txBox="1"/>
          <p:nvPr/>
        </p:nvSpPr>
        <p:spPr>
          <a:xfrm>
            <a:off x="6619127" y="3400624"/>
            <a:ext cx="502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performance on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subsets</a:t>
            </a:r>
            <a:endParaRPr lang="fr-FR" dirty="0"/>
          </a:p>
          <a:p>
            <a:pPr algn="ctr"/>
            <a:r>
              <a:rPr lang="fr-FR" b="1" dirty="0"/>
              <a:t>0.61 ± 0.1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088FB2-3218-4B13-84AF-3A70163B6833}"/>
              </a:ext>
            </a:extLst>
          </p:cNvPr>
          <p:cNvSpPr txBox="1"/>
          <p:nvPr/>
        </p:nvSpPr>
        <p:spPr>
          <a:xfrm>
            <a:off x="959457" y="582666"/>
            <a:ext cx="51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Fitting</a:t>
            </a:r>
            <a:r>
              <a:rPr lang="fr-FR" dirty="0"/>
              <a:t> of all data ( 3 </a:t>
            </a:r>
            <a:r>
              <a:rPr lang="fr-FR" dirty="0" err="1"/>
              <a:t>repititions</a:t>
            </a:r>
            <a:r>
              <a:rPr lang="fr-FR" dirty="0"/>
              <a:t> and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outliers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4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6EA17AB-BC91-4EE9-959E-A70EA82F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46" y="611331"/>
            <a:ext cx="10255708" cy="32530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59D252C-5120-4903-81FC-DFB6E61E64E6}"/>
              </a:ext>
            </a:extLst>
          </p:cNvPr>
          <p:cNvSpPr txBox="1"/>
          <p:nvPr/>
        </p:nvSpPr>
        <p:spPr>
          <a:xfrm>
            <a:off x="1765188" y="241999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Exploit </a:t>
            </a:r>
            <a:r>
              <a:rPr lang="fr-FR" b="1" dirty="0" err="1"/>
              <a:t>only</a:t>
            </a:r>
            <a:r>
              <a:rPr lang="fr-FR" b="1" dirty="0"/>
              <a:t>, </a:t>
            </a:r>
            <a:r>
              <a:rPr lang="fr-FR" b="1" dirty="0" err="1"/>
              <a:t>theta</a:t>
            </a:r>
            <a:r>
              <a:rPr lang="fr-FR" b="1" dirty="0"/>
              <a:t> = 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F835D5-8CC2-4D7C-BAA2-A5BB2CCC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93" y="3953889"/>
            <a:ext cx="3086010" cy="29041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06561EE-A899-4DDB-9615-37F03EA734B0}"/>
              </a:ext>
            </a:extLst>
          </p:cNvPr>
          <p:cNvSpPr txBox="1"/>
          <p:nvPr/>
        </p:nvSpPr>
        <p:spPr>
          <a:xfrm>
            <a:off x="295523" y="6246669"/>
            <a:ext cx="119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theta</a:t>
            </a:r>
            <a:r>
              <a:rPr lang="fr-FR" b="1" dirty="0"/>
              <a:t> = 20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1733C4-4383-49D0-BA67-B84BE19CE8B1}"/>
              </a:ext>
            </a:extLst>
          </p:cNvPr>
          <p:cNvSpPr txBox="1"/>
          <p:nvPr/>
        </p:nvSpPr>
        <p:spPr>
          <a:xfrm>
            <a:off x="4436827" y="4217131"/>
            <a:ext cx="754048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dirty="0" err="1"/>
              <a:t>Ucb</a:t>
            </a:r>
            <a:r>
              <a:rPr lang="fr-FR" dirty="0"/>
              <a:t> value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theta</a:t>
            </a:r>
            <a:r>
              <a:rPr lang="fr-FR" dirty="0"/>
              <a:t> (ratio </a:t>
            </a:r>
            <a:r>
              <a:rPr lang="fr-FR" dirty="0" err="1"/>
              <a:t>between</a:t>
            </a:r>
            <a:r>
              <a:rPr lang="fr-FR" dirty="0"/>
              <a:t> explore/exploit)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dirty="0"/>
              <a:t>Pick new point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ei</a:t>
            </a:r>
            <a:r>
              <a:rPr lang="fr-FR" dirty="0"/>
              <a:t>/pi </a:t>
            </a:r>
            <a:r>
              <a:rPr lang="fr-FR" dirty="0" err="1"/>
              <a:t>because</a:t>
            </a:r>
            <a:r>
              <a:rPr lang="fr-FR" dirty="0"/>
              <a:t> 2 </a:t>
            </a:r>
            <a:r>
              <a:rPr lang="fr-FR" dirty="0" err="1"/>
              <a:t>formular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points and </a:t>
            </a:r>
            <a:r>
              <a:rPr lang="fr-FR" dirty="0" err="1"/>
              <a:t>these</a:t>
            </a:r>
            <a:r>
              <a:rPr lang="fr-FR" dirty="0"/>
              <a:t> points fit more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behaviour</a:t>
            </a:r>
            <a:r>
              <a:rPr lang="fr-FR" dirty="0"/>
              <a:t> of system </a:t>
            </a:r>
          </a:p>
          <a:p>
            <a:pPr>
              <a:lnSpc>
                <a:spcPct val="200000"/>
              </a:lnSpc>
            </a:pPr>
            <a:r>
              <a:rPr lang="fr-FR" dirty="0"/>
              <a:t>( high </a:t>
            </a:r>
            <a:r>
              <a:rPr lang="fr-FR" dirty="0" err="1"/>
              <a:t>dna</a:t>
            </a:r>
            <a:r>
              <a:rPr lang="fr-FR" dirty="0"/>
              <a:t>, high </a:t>
            </a:r>
            <a:r>
              <a:rPr lang="fr-FR" dirty="0" err="1"/>
              <a:t>ntps</a:t>
            </a:r>
            <a:r>
              <a:rPr lang="fr-FR" dirty="0"/>
              <a:t> =&gt; high </a:t>
            </a:r>
            <a:r>
              <a:rPr lang="fr-FR" dirty="0" err="1"/>
              <a:t>yield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830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4A84B02-936B-431B-9D57-E26FF16BDF7B}"/>
              </a:ext>
            </a:extLst>
          </p:cNvPr>
          <p:cNvSpPr txBox="1"/>
          <p:nvPr/>
        </p:nvSpPr>
        <p:spPr>
          <a:xfrm>
            <a:off x="667909" y="560163"/>
            <a:ext cx="542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How </a:t>
            </a:r>
            <a:r>
              <a:rPr lang="fr-FR" b="1" dirty="0" err="1"/>
              <a:t>many</a:t>
            </a:r>
            <a:r>
              <a:rPr lang="fr-FR" b="1" dirty="0"/>
              <a:t> </a:t>
            </a:r>
            <a:r>
              <a:rPr lang="fr-FR" b="1" dirty="0" err="1"/>
              <a:t>experiments</a:t>
            </a:r>
            <a:r>
              <a:rPr lang="fr-FR" b="1" dirty="0"/>
              <a:t> to test </a:t>
            </a:r>
            <a:r>
              <a:rPr lang="fr-FR" b="1" dirty="0" err="1"/>
              <a:t>next</a:t>
            </a:r>
            <a:r>
              <a:rPr lang="fr-FR" b="1" dirty="0"/>
              <a:t>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48515D-A17A-489B-86E5-F8585C3E4E28}"/>
              </a:ext>
            </a:extLst>
          </p:cNvPr>
          <p:cNvSpPr txBox="1"/>
          <p:nvPr/>
        </p:nvSpPr>
        <p:spPr>
          <a:xfrm>
            <a:off x="174930" y="2499585"/>
            <a:ext cx="155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Theta</a:t>
            </a:r>
            <a:r>
              <a:rPr lang="fr-FR" dirty="0"/>
              <a:t> = 20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CD63AD-A738-4BA1-AA2F-9AA9B50C0CF8}"/>
              </a:ext>
            </a:extLst>
          </p:cNvPr>
          <p:cNvSpPr txBox="1"/>
          <p:nvPr/>
        </p:nvSpPr>
        <p:spPr>
          <a:xfrm>
            <a:off x="2191910" y="4548146"/>
            <a:ext cx="758554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Bayersian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=&gt; select </a:t>
            </a:r>
            <a:r>
              <a:rPr lang="fr-FR" dirty="0" err="1"/>
              <a:t>only</a:t>
            </a:r>
            <a:r>
              <a:rPr lang="fr-FR" dirty="0"/>
              <a:t> 1 point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ucb</a:t>
            </a:r>
            <a:r>
              <a:rPr lang="fr-FR" dirty="0"/>
              <a:t>/pi/</a:t>
            </a:r>
            <a:r>
              <a:rPr lang="fr-FR" dirty="0" err="1"/>
              <a:t>ei</a:t>
            </a:r>
            <a:endParaRPr lang="fr-FR" dirty="0"/>
          </a:p>
          <a:p>
            <a:r>
              <a:rPr lang="fr-FR" dirty="0"/>
              <a:t>In case of active </a:t>
            </a:r>
            <a:r>
              <a:rPr lang="fr-FR" dirty="0" err="1"/>
              <a:t>learning</a:t>
            </a:r>
            <a:r>
              <a:rPr lang="fr-FR" dirty="0"/>
              <a:t>, 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test more points/</a:t>
            </a:r>
            <a:r>
              <a:rPr lang="fr-FR" dirty="0" err="1"/>
              <a:t>experiements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interations</a:t>
            </a:r>
            <a:r>
              <a:rPr lang="fr-FR" dirty="0"/>
              <a:t>, but </a:t>
            </a:r>
            <a:r>
              <a:rPr lang="fr-FR" dirty="0" err="1"/>
              <a:t>from</a:t>
            </a:r>
            <a:r>
              <a:rPr lang="fr-FR" dirty="0"/>
              <a:t> pi/</a:t>
            </a:r>
            <a:r>
              <a:rPr lang="fr-FR" dirty="0" err="1"/>
              <a:t>ei</a:t>
            </a:r>
            <a:r>
              <a:rPr lang="fr-FR" dirty="0"/>
              <a:t> point of </a:t>
            </a:r>
            <a:r>
              <a:rPr lang="fr-FR" dirty="0" err="1"/>
              <a:t>views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points </a:t>
            </a:r>
            <a:r>
              <a:rPr lang="fr-FR" dirty="0" err="1"/>
              <a:t>doesn’t</a:t>
            </a:r>
            <a:r>
              <a:rPr lang="fr-FR" dirty="0"/>
              <a:t> have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informativeness</a:t>
            </a:r>
            <a:r>
              <a:rPr lang="fr-FR" dirty="0"/>
              <a:t> compare to </a:t>
            </a:r>
            <a:r>
              <a:rPr lang="fr-FR" dirty="0" err="1"/>
              <a:t>random</a:t>
            </a:r>
            <a:r>
              <a:rPr lang="fr-FR" dirty="0"/>
              <a:t> select points</a:t>
            </a:r>
          </a:p>
          <a:p>
            <a:pPr>
              <a:lnSpc>
                <a:spcPct val="200000"/>
              </a:lnSpc>
            </a:pPr>
            <a:r>
              <a:rPr lang="fr-FR" dirty="0"/>
              <a:t>=&gt; </a:t>
            </a:r>
            <a:r>
              <a:rPr lang="fr-FR" dirty="0" err="1"/>
              <a:t>Suggest</a:t>
            </a:r>
            <a:r>
              <a:rPr lang="fr-FR" dirty="0"/>
              <a:t>: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20-50 new </a:t>
            </a:r>
            <a:r>
              <a:rPr lang="fr-FR" dirty="0" err="1"/>
              <a:t>experiments</a:t>
            </a:r>
            <a:r>
              <a:rPr lang="fr-FR" dirty="0"/>
              <a:t>, </a:t>
            </a:r>
            <a:r>
              <a:rPr lang="fr-FR" dirty="0" err="1"/>
              <a:t>instead</a:t>
            </a:r>
            <a:r>
              <a:rPr lang="fr-FR" dirty="0"/>
              <a:t> of 100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9E0C51-22FF-4C68-9730-559D082A9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85" y="1132521"/>
            <a:ext cx="9952550" cy="31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4C27470-3A54-462F-AC60-71ADFDD1CEAB}"/>
              </a:ext>
            </a:extLst>
          </p:cNvPr>
          <p:cNvSpPr txBox="1"/>
          <p:nvPr/>
        </p:nvSpPr>
        <p:spPr>
          <a:xfrm>
            <a:off x="604299" y="652006"/>
            <a:ext cx="360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First </a:t>
            </a:r>
            <a:r>
              <a:rPr lang="fr-FR" b="1" dirty="0" err="1"/>
              <a:t>approach</a:t>
            </a:r>
            <a:r>
              <a:rPr lang="fr-FR" b="1" dirty="0"/>
              <a:t>: Mathilde, 2020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CB2F9B-8679-42E2-B46B-40054814390A}"/>
              </a:ext>
            </a:extLst>
          </p:cNvPr>
          <p:cNvSpPr txBox="1"/>
          <p:nvPr/>
        </p:nvSpPr>
        <p:spPr>
          <a:xfrm>
            <a:off x="1065475" y="1407381"/>
            <a:ext cx="831706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Cons: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/>
              <a:t>Cross validation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active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interation</a:t>
            </a:r>
            <a:r>
              <a:rPr lang="fr-FR" dirty="0"/>
              <a:t> </a:t>
            </a:r>
          </a:p>
          <a:p>
            <a:pPr>
              <a:lnSpc>
                <a:spcPct val="150000"/>
              </a:lnSpc>
            </a:pPr>
            <a:r>
              <a:rPr lang="fr-FR" dirty="0"/>
              <a:t>	=&gt; how to </a:t>
            </a:r>
            <a:r>
              <a:rPr lang="fr-FR" dirty="0" err="1"/>
              <a:t>prevent</a:t>
            </a:r>
            <a:r>
              <a:rPr lang="fr-FR" dirty="0"/>
              <a:t> over </a:t>
            </a:r>
            <a:r>
              <a:rPr lang="fr-FR" dirty="0" err="1"/>
              <a:t>fitting</a:t>
            </a:r>
            <a:r>
              <a:rPr lang="fr-FR" dirty="0"/>
              <a:t> and </a:t>
            </a:r>
            <a:r>
              <a:rPr lang="fr-FR" dirty="0" err="1"/>
              <a:t>pick</a:t>
            </a:r>
            <a:r>
              <a:rPr lang="fr-FR" dirty="0"/>
              <a:t> good </a:t>
            </a:r>
            <a:r>
              <a:rPr lang="fr-FR" dirty="0" err="1"/>
              <a:t>hyperparameters</a:t>
            </a:r>
            <a:r>
              <a:rPr lang="fr-FR" dirty="0"/>
              <a:t>? 				</a:t>
            </a:r>
          </a:p>
          <a:p>
            <a:pPr>
              <a:lnSpc>
                <a:spcPct val="150000"/>
              </a:lnSpc>
            </a:pPr>
            <a:r>
              <a:rPr lang="fr-FR" dirty="0"/>
              <a:t>- </a:t>
            </a:r>
            <a:r>
              <a:rPr lang="fr-FR" dirty="0" err="1"/>
              <a:t>Prioritize</a:t>
            </a:r>
            <a:r>
              <a:rPr lang="fr-FR" dirty="0"/>
              <a:t> exploration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exploitaion</a:t>
            </a:r>
            <a:r>
              <a:rPr lang="fr-FR" dirty="0"/>
              <a:t> to </a:t>
            </a:r>
            <a:r>
              <a:rPr lang="fr-FR" dirty="0" err="1"/>
              <a:t>achieve</a:t>
            </a:r>
            <a:r>
              <a:rPr lang="fr-FR" dirty="0"/>
              <a:t> high </a:t>
            </a:r>
            <a:r>
              <a:rPr lang="fr-FR" dirty="0" err="1"/>
              <a:t>accuracy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- Hard code </a:t>
            </a:r>
            <a:r>
              <a:rPr lang="fr-FR" dirty="0" err="1"/>
              <a:t>jupyter</a:t>
            </a:r>
            <a:r>
              <a:rPr lang="fr-FR" dirty="0"/>
              <a:t> notebook =&gt; not user-</a:t>
            </a:r>
            <a:r>
              <a:rPr lang="fr-FR" dirty="0" err="1"/>
              <a:t>friendly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AB34FB-BDEC-4883-A0A6-8DDE393D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61" y="3079142"/>
            <a:ext cx="3381457" cy="30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78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802F94-1780-470D-95B1-7DA05DA5709A}"/>
              </a:ext>
            </a:extLst>
          </p:cNvPr>
          <p:cNvSpPr txBox="1"/>
          <p:nvPr/>
        </p:nvSpPr>
        <p:spPr>
          <a:xfrm>
            <a:off x="515388" y="673691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Question: How to </a:t>
            </a:r>
            <a:r>
              <a:rPr lang="fr-FR" b="1" dirty="0" err="1"/>
              <a:t>simply</a:t>
            </a:r>
            <a:r>
              <a:rPr lang="fr-FR" b="1" dirty="0"/>
              <a:t> </a:t>
            </a:r>
            <a:r>
              <a:rPr lang="fr-FR" b="1" dirty="0" err="1"/>
              <a:t>evaluate</a:t>
            </a:r>
            <a:r>
              <a:rPr lang="fr-FR" b="1" dirty="0"/>
              <a:t> model performance?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6BA828-C382-49B6-BA54-01889731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83" y="1540092"/>
            <a:ext cx="4965202" cy="39593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CCF758-BDE6-4EA6-B2B8-920D7460DB9C}"/>
              </a:ext>
            </a:extLst>
          </p:cNvPr>
          <p:cNvSpPr txBox="1"/>
          <p:nvPr/>
        </p:nvSpPr>
        <p:spPr>
          <a:xfrm>
            <a:off x="6808124" y="2388173"/>
            <a:ext cx="4965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Leave</a:t>
            </a:r>
            <a:r>
              <a:rPr lang="fr-FR" dirty="0"/>
              <a:t> one out cross validation</a:t>
            </a:r>
          </a:p>
          <a:p>
            <a:r>
              <a:rPr lang="fr-FR" dirty="0" err="1"/>
              <a:t>Metric</a:t>
            </a:r>
            <a:r>
              <a:rPr lang="fr-FR" dirty="0"/>
              <a:t> RMSE, </a:t>
            </a:r>
            <a:r>
              <a:rPr lang="fr-FR" dirty="0" err="1"/>
              <a:t>same</a:t>
            </a:r>
            <a:r>
              <a:rPr lang="fr-FR" dirty="0"/>
              <a:t> unit as </a:t>
            </a:r>
            <a:r>
              <a:rPr lang="fr-FR" dirty="0" err="1"/>
              <a:t>yield</a:t>
            </a:r>
            <a:endParaRPr lang="fr-FR" dirty="0"/>
          </a:p>
          <a:p>
            <a:r>
              <a:rPr lang="fr-FR" dirty="0"/>
              <a:t>=&gt;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validation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52ABC1-8057-45DA-9899-30B43A585BE9}"/>
              </a:ext>
            </a:extLst>
          </p:cNvPr>
          <p:cNvSpPr txBox="1"/>
          <p:nvPr/>
        </p:nvSpPr>
        <p:spPr>
          <a:xfrm>
            <a:off x="3117272" y="5627189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Round 0 of active </a:t>
            </a:r>
            <a:r>
              <a:rPr lang="fr-FR" dirty="0" err="1"/>
              <a:t>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192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802F94-1780-470D-95B1-7DA05DA5709A}"/>
              </a:ext>
            </a:extLst>
          </p:cNvPr>
          <p:cNvSpPr txBox="1"/>
          <p:nvPr/>
        </p:nvSpPr>
        <p:spPr>
          <a:xfrm>
            <a:off x="515388" y="673691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Question: How to </a:t>
            </a:r>
            <a:r>
              <a:rPr lang="fr-FR" b="1" dirty="0" err="1"/>
              <a:t>interpretate</a:t>
            </a:r>
            <a:r>
              <a:rPr lang="fr-FR" b="1" dirty="0"/>
              <a:t> model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EBC34A-9A7E-435A-AACB-79B10C273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8" y="1881728"/>
            <a:ext cx="10698480" cy="30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0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802F94-1780-470D-95B1-7DA05DA5709A}"/>
              </a:ext>
            </a:extLst>
          </p:cNvPr>
          <p:cNvSpPr txBox="1"/>
          <p:nvPr/>
        </p:nvSpPr>
        <p:spPr>
          <a:xfrm>
            <a:off x="515388" y="673691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Question: How to </a:t>
            </a:r>
            <a:r>
              <a:rPr lang="fr-FR" b="1" dirty="0" err="1"/>
              <a:t>interpretate</a:t>
            </a:r>
            <a:r>
              <a:rPr lang="fr-FR" b="1" dirty="0"/>
              <a:t> model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C0F4B3-A1A1-486A-BB8D-24C2F835E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1073" y="0"/>
            <a:ext cx="6371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52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EE3F497-0617-49D1-9E70-5385F4C03E04}"/>
              </a:ext>
            </a:extLst>
          </p:cNvPr>
          <p:cNvSpPr txBox="1"/>
          <p:nvPr/>
        </p:nvSpPr>
        <p:spPr>
          <a:xfrm>
            <a:off x="748145" y="714895"/>
            <a:ext cx="394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Round1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D97F649-E9B4-4B02-ABA3-334D55375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7" y="2102733"/>
            <a:ext cx="3818532" cy="388204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642277-6E65-47C6-8F4A-891B3E059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93" y="2224498"/>
            <a:ext cx="4507027" cy="34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38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EE3F497-0617-49D1-9E70-5385F4C03E04}"/>
              </a:ext>
            </a:extLst>
          </p:cNvPr>
          <p:cNvSpPr txBox="1"/>
          <p:nvPr/>
        </p:nvSpPr>
        <p:spPr>
          <a:xfrm>
            <a:off x="748145" y="714895"/>
            <a:ext cx="394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Round1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18987BC-95AF-4D9F-B883-C9FC99D89384}"/>
              </a:ext>
            </a:extLst>
          </p:cNvPr>
          <p:cNvGrpSpPr/>
          <p:nvPr/>
        </p:nvGrpSpPr>
        <p:grpSpPr>
          <a:xfrm>
            <a:off x="5536276" y="185149"/>
            <a:ext cx="6157026" cy="6487701"/>
            <a:chOff x="4904508" y="185149"/>
            <a:chExt cx="6788794" cy="648770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1EBE197-8662-4D4E-849A-4C73336E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508" y="185149"/>
              <a:ext cx="6788461" cy="2158652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DC6CCEC3-2FF3-4C39-90B9-91F5F5CAB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508" y="2343801"/>
              <a:ext cx="6788794" cy="2158652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3AE088E-32F3-41C2-ABDA-952A195FF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508" y="4514199"/>
              <a:ext cx="6788794" cy="2158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37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4C27470-3A54-462F-AC60-71ADFDD1CEAB}"/>
              </a:ext>
            </a:extLst>
          </p:cNvPr>
          <p:cNvSpPr txBox="1"/>
          <p:nvPr/>
        </p:nvSpPr>
        <p:spPr>
          <a:xfrm>
            <a:off x="477078" y="291664"/>
            <a:ext cx="360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Second </a:t>
            </a:r>
            <a:r>
              <a:rPr lang="fr-FR" b="1" dirty="0" err="1"/>
              <a:t>approach</a:t>
            </a:r>
            <a:r>
              <a:rPr lang="fr-FR" b="1" dirty="0"/>
              <a:t>: Amir, 2022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6AC133-2294-4807-B984-0855225B91FB}"/>
              </a:ext>
            </a:extLst>
          </p:cNvPr>
          <p:cNvSpPr txBox="1"/>
          <p:nvPr/>
        </p:nvSpPr>
        <p:spPr>
          <a:xfrm>
            <a:off x="882595" y="743069"/>
            <a:ext cx="8730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Use </a:t>
            </a:r>
            <a:r>
              <a:rPr lang="fr-FR" dirty="0" err="1"/>
              <a:t>grid-search</a:t>
            </a:r>
            <a:r>
              <a:rPr lang="fr-FR" dirty="0"/>
              <a:t> + cross validation to </a:t>
            </a:r>
            <a:r>
              <a:rPr lang="fr-FR" dirty="0" err="1"/>
              <a:t>find</a:t>
            </a:r>
            <a:r>
              <a:rPr lang="fr-FR" dirty="0"/>
              <a:t> best </a:t>
            </a:r>
            <a:r>
              <a:rPr lang="fr-FR" dirty="0" err="1"/>
              <a:t>hyperparameters</a:t>
            </a:r>
            <a:r>
              <a:rPr lang="fr-FR" dirty="0"/>
              <a:t> for </a:t>
            </a:r>
            <a:r>
              <a:rPr lang="fr-FR" dirty="0" err="1"/>
              <a:t>XGBoost</a:t>
            </a:r>
            <a:r>
              <a:rPr lang="fr-FR" dirty="0"/>
              <a:t> model</a:t>
            </a:r>
          </a:p>
          <a:p>
            <a:r>
              <a:rPr lang="fr-FR" dirty="0"/>
              <a:t>		=&gt; </a:t>
            </a:r>
            <a:r>
              <a:rPr lang="fr-FR" dirty="0" err="1"/>
              <a:t>avoid</a:t>
            </a:r>
            <a:r>
              <a:rPr lang="fr-FR" dirty="0"/>
              <a:t> over </a:t>
            </a:r>
            <a:r>
              <a:rPr lang="fr-FR" dirty="0" err="1"/>
              <a:t>fitting</a:t>
            </a:r>
            <a:r>
              <a:rPr lang="fr-FR" dirty="0"/>
              <a:t>  and model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faster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_ Use ensemble of 20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=&gt; </a:t>
            </a:r>
            <a:r>
              <a:rPr lang="fr-FR" dirty="0" err="1"/>
              <a:t>mean</a:t>
            </a:r>
            <a:r>
              <a:rPr lang="fr-FR" dirty="0"/>
              <a:t>/std</a:t>
            </a:r>
          </a:p>
          <a:p>
            <a:r>
              <a:rPr lang="fr-FR" dirty="0"/>
              <a:t>_ </a:t>
            </a:r>
            <a:r>
              <a:rPr lang="fr-FR" dirty="0" err="1"/>
              <a:t>Investigate</a:t>
            </a:r>
            <a:r>
              <a:rPr lang="fr-FR" dirty="0"/>
              <a:t> nb of new </a:t>
            </a:r>
            <a:r>
              <a:rPr lang="fr-FR" dirty="0" err="1"/>
              <a:t>sample</a:t>
            </a:r>
            <a:r>
              <a:rPr lang="fr-FR" dirty="0"/>
              <a:t> can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significantly</a:t>
            </a:r>
            <a:r>
              <a:rPr lang="fr-FR" dirty="0"/>
              <a:t> </a:t>
            </a:r>
            <a:r>
              <a:rPr lang="fr-FR" dirty="0" err="1"/>
              <a:t>XGBoost</a:t>
            </a:r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7E53869-63DF-4629-8772-C845A1EC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13" y="3965966"/>
            <a:ext cx="8191500" cy="2009775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7F951E4E-5821-415C-9A38-E4E49823914C}"/>
              </a:ext>
            </a:extLst>
          </p:cNvPr>
          <p:cNvGrpSpPr/>
          <p:nvPr/>
        </p:nvGrpSpPr>
        <p:grpSpPr>
          <a:xfrm>
            <a:off x="950388" y="1433099"/>
            <a:ext cx="8467725" cy="1842839"/>
            <a:chOff x="1145402" y="1806810"/>
            <a:chExt cx="8467725" cy="184283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4182AB0-D9C5-428C-B7D3-1BFD5577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402" y="1885266"/>
              <a:ext cx="8467725" cy="16859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3B1E4B-FD00-459F-9D3D-AD0EC4BBA029}"/>
                </a:ext>
              </a:extLst>
            </p:cNvPr>
            <p:cNvSpPr/>
            <p:nvPr/>
          </p:nvSpPr>
          <p:spPr>
            <a:xfrm>
              <a:off x="1319917" y="1806810"/>
              <a:ext cx="4460681" cy="18428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B98DC277-AB1C-429F-B029-986C0C579EBA}"/>
              </a:ext>
            </a:extLst>
          </p:cNvPr>
          <p:cNvSpPr txBox="1"/>
          <p:nvPr/>
        </p:nvSpPr>
        <p:spPr>
          <a:xfrm>
            <a:off x="950388" y="5975741"/>
            <a:ext cx="88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_ Propose </a:t>
            </a:r>
            <a:r>
              <a:rPr lang="fr-FR" dirty="0" err="1"/>
              <a:t>changing</a:t>
            </a:r>
            <a:r>
              <a:rPr lang="fr-FR" dirty="0"/>
              <a:t> exploit/explore ratio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interations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4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9B6364-5925-4214-ABA6-94C59F82F38A}"/>
              </a:ext>
            </a:extLst>
          </p:cNvPr>
          <p:cNvSpPr txBox="1"/>
          <p:nvPr/>
        </p:nvSpPr>
        <p:spPr>
          <a:xfrm>
            <a:off x="898497" y="485030"/>
            <a:ext cx="35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Propose </a:t>
            </a:r>
            <a:r>
              <a:rPr lang="fr-FR" b="1" dirty="0" err="1"/>
              <a:t>framework</a:t>
            </a:r>
            <a:r>
              <a:rPr lang="fr-FR" b="1" dirty="0"/>
              <a:t>: 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C3EAF3-4CFE-4405-8F0C-EBA0ADFF0D34}"/>
              </a:ext>
            </a:extLst>
          </p:cNvPr>
          <p:cNvSpPr txBox="1"/>
          <p:nvPr/>
        </p:nvSpPr>
        <p:spPr>
          <a:xfrm>
            <a:off x="1304014" y="1415332"/>
            <a:ext cx="8698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Small initial </a:t>
            </a:r>
            <a:r>
              <a:rPr lang="fr-FR" dirty="0" err="1"/>
              <a:t>samples</a:t>
            </a:r>
            <a:r>
              <a:rPr lang="fr-FR" dirty="0"/>
              <a:t>, ~ 100 data points =&gt;  use more </a:t>
            </a:r>
            <a:r>
              <a:rPr lang="fr-FR" dirty="0" err="1"/>
              <a:t>statistical</a:t>
            </a:r>
            <a:r>
              <a:rPr lang="fr-FR" dirty="0"/>
              <a:t> or </a:t>
            </a:r>
            <a:r>
              <a:rPr lang="fr-FR" dirty="0" err="1"/>
              <a:t>classic</a:t>
            </a:r>
            <a:r>
              <a:rPr lang="fr-FR" dirty="0"/>
              <a:t> ML </a:t>
            </a:r>
            <a:r>
              <a:rPr lang="fr-FR" dirty="0" err="1"/>
              <a:t>models</a:t>
            </a:r>
            <a:r>
              <a:rPr lang="fr-FR" dirty="0"/>
              <a:t> +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+ cross validation:</a:t>
            </a:r>
          </a:p>
          <a:p>
            <a:r>
              <a:rPr lang="fr-FR" dirty="0"/>
              <a:t>	+  </a:t>
            </a:r>
            <a:r>
              <a:rPr lang="fr-FR" dirty="0" err="1"/>
              <a:t>linear</a:t>
            </a:r>
            <a:r>
              <a:rPr lang="fr-FR" dirty="0"/>
              <a:t> combine L2 </a:t>
            </a:r>
            <a:r>
              <a:rPr lang="fr-FR" dirty="0" err="1"/>
              <a:t>regulization</a:t>
            </a:r>
            <a:r>
              <a:rPr lang="fr-FR" dirty="0"/>
              <a:t> </a:t>
            </a:r>
          </a:p>
          <a:p>
            <a:r>
              <a:rPr lang="fr-FR" dirty="0"/>
              <a:t>	+  </a:t>
            </a:r>
            <a:r>
              <a:rPr lang="fr-FR" dirty="0" err="1"/>
              <a:t>Multilayer</a:t>
            </a:r>
            <a:r>
              <a:rPr lang="fr-FR" dirty="0"/>
              <a:t> perceptron </a:t>
            </a:r>
            <a:r>
              <a:rPr lang="fr-FR" dirty="0" err="1"/>
              <a:t>with</a:t>
            </a:r>
            <a:r>
              <a:rPr lang="fr-FR" dirty="0"/>
              <a:t> 1 – 2 </a:t>
            </a: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+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(32-64)</a:t>
            </a:r>
          </a:p>
          <a:p>
            <a:r>
              <a:rPr lang="fr-FR" dirty="0"/>
              <a:t>	+  SVM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  <a:p>
            <a:r>
              <a:rPr lang="fr-FR" dirty="0"/>
              <a:t>	+  </a:t>
            </a:r>
            <a:r>
              <a:rPr lang="fr-FR" dirty="0" err="1"/>
              <a:t>XGBoost</a:t>
            </a:r>
            <a:r>
              <a:rPr lang="fr-FR" dirty="0"/>
              <a:t> </a:t>
            </a:r>
          </a:p>
          <a:p>
            <a:r>
              <a:rPr lang="fr-FR" dirty="0"/>
              <a:t>	+ </a:t>
            </a:r>
            <a:r>
              <a:rPr lang="fr-FR" dirty="0" err="1"/>
              <a:t>Gaussian</a:t>
            </a:r>
            <a:r>
              <a:rPr lang="fr-FR" dirty="0"/>
              <a:t> process</a:t>
            </a:r>
          </a:p>
          <a:p>
            <a:endParaRPr lang="fr-F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Best </a:t>
            </a:r>
            <a:r>
              <a:rPr lang="fr-FR" dirty="0" err="1"/>
              <a:t>parameters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_ Ensemble of 5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train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best </a:t>
            </a:r>
            <a:r>
              <a:rPr lang="fr-FR" dirty="0" err="1"/>
              <a:t>parameters</a:t>
            </a:r>
            <a:r>
              <a:rPr lang="fr-FR" dirty="0"/>
              <a:t> but on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subset</a:t>
            </a:r>
            <a:r>
              <a:rPr lang="fr-FR" dirty="0"/>
              <a:t> of </a:t>
            </a:r>
            <a:r>
              <a:rPr lang="fr-FR" dirty="0" err="1"/>
              <a:t>dataset</a:t>
            </a:r>
            <a:endParaRPr lang="fr-FR" dirty="0"/>
          </a:p>
          <a:p>
            <a:endParaRPr lang="fr-FR" dirty="0"/>
          </a:p>
          <a:p>
            <a:r>
              <a:rPr lang="fr-FR" dirty="0"/>
              <a:t>_ </a:t>
            </a:r>
            <a:r>
              <a:rPr lang="fr-FR" dirty="0" err="1"/>
              <a:t>Changing</a:t>
            </a:r>
            <a:r>
              <a:rPr lang="fr-FR" dirty="0"/>
              <a:t> exploit/explore ratio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interations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3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930C40B-0069-48A6-9088-CF93982A2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9" y="101417"/>
            <a:ext cx="4281872" cy="32373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9B0E20-A571-4E8B-BD5B-31DDE8135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4" y="3338797"/>
            <a:ext cx="4401177" cy="332758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72061C3-DB4F-467F-9024-3C8334F20BD5}"/>
              </a:ext>
            </a:extLst>
          </p:cNvPr>
          <p:cNvCxnSpPr>
            <a:cxnSpLocks/>
          </p:cNvCxnSpPr>
          <p:nvPr/>
        </p:nvCxnSpPr>
        <p:spPr>
          <a:xfrm>
            <a:off x="5208104" y="3338797"/>
            <a:ext cx="5565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D43D15C-FD3F-4F2A-9200-2656C804420B}"/>
              </a:ext>
            </a:extLst>
          </p:cNvPr>
          <p:cNvSpPr txBox="1"/>
          <p:nvPr/>
        </p:nvSpPr>
        <p:spPr>
          <a:xfrm>
            <a:off x="6691952" y="940041"/>
            <a:ext cx="43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Day_1 training + </a:t>
            </a:r>
            <a:r>
              <a:rPr lang="fr-FR" sz="2400" b="1" dirty="0" err="1"/>
              <a:t>random</a:t>
            </a:r>
            <a:r>
              <a:rPr lang="fr-FR" sz="2400" b="1" dirty="0"/>
              <a:t> </a:t>
            </a:r>
            <a:r>
              <a:rPr lang="fr-FR" sz="2400" b="1" dirty="0" err="1"/>
              <a:t>testing</a:t>
            </a:r>
            <a:endParaRPr lang="fr-FR" sz="2400" b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1E6C190-3314-4F3E-A0E3-9D5EBEE06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47" y="1720107"/>
            <a:ext cx="5294387" cy="39593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37C37B-D478-42F4-AAF4-BC8F835E420F}"/>
              </a:ext>
            </a:extLst>
          </p:cNvPr>
          <p:cNvSpPr txBox="1"/>
          <p:nvPr/>
        </p:nvSpPr>
        <p:spPr>
          <a:xfrm>
            <a:off x="5458861" y="252308"/>
            <a:ext cx="188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Result</a:t>
            </a:r>
            <a:r>
              <a:rPr lang="fr-FR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828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A9B0E20-A571-4E8B-BD5B-31DDE8135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2" y="3429000"/>
            <a:ext cx="4401177" cy="33275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762E23-CD28-4F8B-8435-AA597B7D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64" y="2164937"/>
            <a:ext cx="5184658" cy="395936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72061C3-DB4F-467F-9024-3C8334F20BD5}"/>
              </a:ext>
            </a:extLst>
          </p:cNvPr>
          <p:cNvCxnSpPr>
            <a:cxnSpLocks/>
          </p:cNvCxnSpPr>
          <p:nvPr/>
        </p:nvCxnSpPr>
        <p:spPr>
          <a:xfrm>
            <a:off x="5208104" y="3338797"/>
            <a:ext cx="5565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D43D15C-FD3F-4F2A-9200-2656C804420B}"/>
              </a:ext>
            </a:extLst>
          </p:cNvPr>
          <p:cNvSpPr txBox="1"/>
          <p:nvPr/>
        </p:nvSpPr>
        <p:spPr>
          <a:xfrm>
            <a:off x="6691951" y="940041"/>
            <a:ext cx="45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Random</a:t>
            </a:r>
            <a:r>
              <a:rPr lang="fr-FR" sz="2400" b="1" dirty="0"/>
              <a:t> training + </a:t>
            </a:r>
            <a:r>
              <a:rPr lang="fr-FR" sz="2400" b="1" dirty="0" err="1"/>
              <a:t>random</a:t>
            </a:r>
            <a:r>
              <a:rPr lang="fr-FR" sz="2400" b="1" dirty="0"/>
              <a:t> </a:t>
            </a:r>
            <a:r>
              <a:rPr lang="fr-FR" sz="2400" b="1" dirty="0" err="1"/>
              <a:t>testing</a:t>
            </a:r>
            <a:endParaRPr lang="fr-FR" sz="24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DDBC2E-FF74-4F76-8916-36E55D6C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2" y="101417"/>
            <a:ext cx="4401178" cy="33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6375DC-7C1F-45C9-9CFF-59DF30BFBBFD}"/>
              </a:ext>
            </a:extLst>
          </p:cNvPr>
          <p:cNvSpPr txBox="1"/>
          <p:nvPr/>
        </p:nvSpPr>
        <p:spPr>
          <a:xfrm>
            <a:off x="735058" y="403723"/>
            <a:ext cx="43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Day_1 training + </a:t>
            </a:r>
            <a:r>
              <a:rPr lang="fr-FR" sz="2400" b="1" dirty="0" err="1"/>
              <a:t>random</a:t>
            </a:r>
            <a:r>
              <a:rPr lang="fr-FR" sz="2400" b="1" dirty="0"/>
              <a:t> </a:t>
            </a:r>
            <a:r>
              <a:rPr lang="fr-FR" sz="2400" b="1" dirty="0" err="1"/>
              <a:t>testing</a:t>
            </a:r>
            <a:endParaRPr lang="fr-FR" sz="2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51FA87-8C3C-427C-96C7-985CDAE9D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1" y="2854254"/>
            <a:ext cx="4926569" cy="38544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57B4C9-F870-443F-82D0-AE21060A1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7" y="253303"/>
            <a:ext cx="5991249" cy="63513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4AABF2-B480-41F6-9C1E-326449E51E22}"/>
              </a:ext>
            </a:extLst>
          </p:cNvPr>
          <p:cNvSpPr txBox="1"/>
          <p:nvPr/>
        </p:nvSpPr>
        <p:spPr>
          <a:xfrm>
            <a:off x="562186" y="982658"/>
            <a:ext cx="4731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Total data point &gt; 1000 </a:t>
            </a:r>
            <a:r>
              <a:rPr lang="fr-FR" dirty="0" err="1"/>
              <a:t>from</a:t>
            </a:r>
            <a:r>
              <a:rPr lang="fr-FR" dirty="0"/>
              <a:t> 10 rounds of active </a:t>
            </a:r>
            <a:r>
              <a:rPr lang="fr-FR" dirty="0" err="1"/>
              <a:t>learning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Day_1 data </a:t>
            </a:r>
            <a:r>
              <a:rPr lang="fr-FR" dirty="0" err="1"/>
              <a:t>is</a:t>
            </a:r>
            <a:r>
              <a:rPr lang="fr-FR" dirty="0"/>
              <a:t> the first round of </a:t>
            </a:r>
            <a:r>
              <a:rPr lang="fr-FR" dirty="0" err="1"/>
              <a:t>experiments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rest</a:t>
            </a:r>
            <a:r>
              <a:rPr lang="fr-FR" dirty="0"/>
              <a:t> of data </a:t>
            </a:r>
            <a:r>
              <a:rPr lang="fr-FR" dirty="0" err="1"/>
              <a:t>consider</a:t>
            </a:r>
            <a:r>
              <a:rPr lang="fr-FR" dirty="0"/>
              <a:t> as data pool</a:t>
            </a:r>
          </a:p>
          <a:p>
            <a:pPr marL="285750" indent="-285750">
              <a:buFontTx/>
              <a:buChar char="-"/>
            </a:pPr>
            <a:r>
              <a:rPr lang="fr-FR" dirty="0"/>
              <a:t>Pick best 100 and drop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pool for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interations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6375DC-7C1F-45C9-9CFF-59DF30BFBBFD}"/>
              </a:ext>
            </a:extLst>
          </p:cNvPr>
          <p:cNvSpPr txBox="1"/>
          <p:nvPr/>
        </p:nvSpPr>
        <p:spPr>
          <a:xfrm>
            <a:off x="442226" y="335742"/>
            <a:ext cx="43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New </a:t>
            </a:r>
            <a:r>
              <a:rPr lang="fr-FR" sz="2400" b="1" dirty="0" err="1"/>
              <a:t>sample</a:t>
            </a:r>
            <a:r>
              <a:rPr lang="fr-FR" sz="2400" b="1" dirty="0"/>
              <a:t> = 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B2859C-ED78-4F01-BF3F-1D39E8FB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" y="2282025"/>
            <a:ext cx="4496308" cy="3500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3F2288-A173-41EB-8D4E-BE38C7C47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44" y="0"/>
            <a:ext cx="7508049" cy="67943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55CF03D-9EA6-46B6-945F-332B44234DE3}"/>
              </a:ext>
            </a:extLst>
          </p:cNvPr>
          <p:cNvSpPr txBox="1"/>
          <p:nvPr/>
        </p:nvSpPr>
        <p:spPr>
          <a:xfrm>
            <a:off x="442226" y="1169875"/>
            <a:ext cx="34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interation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10 new data points</a:t>
            </a:r>
          </a:p>
        </p:txBody>
      </p:sp>
    </p:spTree>
    <p:extLst>
      <p:ext uri="{BB962C8B-B14F-4D97-AF65-F5344CB8AC3E}">
        <p14:creationId xmlns:p14="http://schemas.microsoft.com/office/powerpoint/2010/main" val="6386228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12636</TotalTime>
  <Words>1463</Words>
  <Application>Microsoft Office PowerPoint</Application>
  <PresentationFormat>Grand écran</PresentationFormat>
  <Paragraphs>186</Paragraphs>
  <Slides>34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Thi-Ngoc-An Hoang</dc:creator>
  <cp:lastModifiedBy>Thi-Ngoc-An Hoang</cp:lastModifiedBy>
  <cp:revision>133</cp:revision>
  <dcterms:created xsi:type="dcterms:W3CDTF">2023-11-17T10:27:14Z</dcterms:created>
  <dcterms:modified xsi:type="dcterms:W3CDTF">2024-01-09T10:44:23Z</dcterms:modified>
</cp:coreProperties>
</file>