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86" r:id="rId5"/>
    <p:sldId id="28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DC15D-92B4-490E-BE08-2329DC8C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DFCE94-6E75-4C24-8F54-356D07454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09ADD1-EFFF-4F64-9BE0-EF44B3D2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E3C1-5F3F-4404-A7DD-DA409B43DDF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ACB3C-9579-47CD-B67E-33036FC0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28DFDF-66DD-4DBF-88E6-EFCADDE7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930D-63EC-4562-AEFF-5C8FF0CC2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46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CE032-6175-4DF9-84DD-4550141E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8EDD69-47F6-44C6-AEBA-30478A0F7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BDC35C-AA41-457B-8422-C161C2EC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E3C1-5F3F-4404-A7DD-DA409B43DDF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92100E-EB3F-4E01-877B-2EF940B1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F40D91-F44F-4771-8C36-9A42EBF1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930D-63EC-4562-AEFF-5C8FF0CC2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67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D036A6-1D88-41F5-A285-44F990AE1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C52878-EC8A-438A-9ECB-86E0F630B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021B62-A2C5-4D0E-8180-063A66EE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E3C1-5F3F-4404-A7DD-DA409B43DDF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1B0730-4DBF-4B6F-ACD4-41285F76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25967-2322-46C0-8C10-FCCF6F8A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930D-63EC-4562-AEFF-5C8FF0CC2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6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3AB46-29EB-4CD6-B1B6-FB2259A2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F6EB13-DC95-4FF5-BC9B-11DC1E2E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FCEB0D-7E08-4EE7-85BF-F3C97B5F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E3C1-5F3F-4404-A7DD-DA409B43DDF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2DEAF-C99C-47EB-9244-7436551F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8B363-E27A-4F14-8499-3DBD2392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930D-63EC-4562-AEFF-5C8FF0CC2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17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16ACD-9C3E-4387-AD21-3A0E334E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746612-50C6-45C8-B999-FA83974AE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D034B9-F0A5-49AD-81C2-62B18997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E3C1-5F3F-4404-A7DD-DA409B43DDF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C06B9B-DB2A-4018-AEA0-5E901960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69B393-F912-4833-B84D-9F6FADF7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930D-63EC-4562-AEFF-5C8FF0CC2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43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3F9B1-8E6C-4FC7-884B-97155980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4AFD12-87B9-4C4F-B65B-465038528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5A45D1-A906-4573-8755-AE8824C2F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DC9AAF-EA2A-428E-A178-3C029239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E3C1-5F3F-4404-A7DD-DA409B43DDF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2146DA-D4FE-41D3-A0D5-07EEA6AB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A1B543-CDE2-4CF0-9FBC-77702C3B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930D-63EC-4562-AEFF-5C8FF0CC2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39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4ABC3-0C25-4723-B185-5C86743D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10AFD6-E130-4A8D-B60B-D529279F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4CD7F5-281E-4986-9C5E-A17BCCF3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F7C754-2C64-4CA2-B933-F964BBDE7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9EA0D8-7D36-4916-884B-3F4EBD73A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144F58-C7EF-4679-822D-E3B736C6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E3C1-5F3F-4404-A7DD-DA409B43DDF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2AB980-8DDB-4A96-B2F8-47FB7533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600195-F82B-4F84-AE3E-0CFA7982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930D-63EC-4562-AEFF-5C8FF0CC2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40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E641D-F5E5-48F3-A382-8130B062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39DDCB-B59D-4626-881A-A010124B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E3C1-5F3F-4404-A7DD-DA409B43DDF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353A71-7F1F-40B7-96A6-79219AE1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5A86EF-FF6E-4998-BB5A-6195E46A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930D-63EC-4562-AEFF-5C8FF0CC2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12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CAFD69-6B9C-4B30-AF09-29D37999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E3C1-5F3F-4404-A7DD-DA409B43DDF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091060-5BC3-4C36-AEEB-A61E571D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C0BBDC-DFB8-4E5A-A816-79E61AF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930D-63EC-4562-AEFF-5C8FF0CC2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82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58316-BA8F-4526-943F-D2161CE3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67B308-8BFD-4605-A318-E1876833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42C467-93E6-4527-82AE-D8AD0E5A4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F4C507-1B30-442F-8C2B-5947ACC3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E3C1-5F3F-4404-A7DD-DA409B43DDF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E6070-781F-457C-BA24-34772957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73906C-C96D-4E69-A797-314844DD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930D-63EC-4562-AEFF-5C8FF0CC2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22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FE50D-A161-4891-82EE-1B8A862B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E58D34-2C35-4CF0-BC5D-49B721FE8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B82904-0FEF-4B53-8E72-02B317786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78F000-0A98-4572-B4BF-447E994A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E3C1-5F3F-4404-A7DD-DA409B43DDF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8E115C-42AD-4D08-9BAA-0729F5B4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6B3370-971D-47E1-8570-92B7195E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930D-63EC-4562-AEFF-5C8FF0CC2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45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7E6AC72-4DA2-4181-858A-C149FE10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5FF26-C791-4C80-87D5-EF10378A0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2F70F2-6AC3-4677-8B72-B29C496F6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E3C1-5F3F-4404-A7DD-DA409B43DDFC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546BE7-650C-4C39-8D72-901B4AEB4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2790DF-E15D-45D2-9062-DCB4FCC0F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B930D-63EC-4562-AEFF-5C8FF0CC2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58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FC9AA816-AF58-4762-AF02-151BD1885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49" y="381193"/>
            <a:ext cx="4049679" cy="291291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532D146-6E08-4F89-9A14-95C83290155F}"/>
              </a:ext>
            </a:extLst>
          </p:cNvPr>
          <p:cNvSpPr txBox="1"/>
          <p:nvPr/>
        </p:nvSpPr>
        <p:spPr>
          <a:xfrm>
            <a:off x="8375189" y="2509856"/>
            <a:ext cx="37054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fr-FR" sz="1600" dirty="0" err="1"/>
              <a:t>Gaussian</a:t>
            </a:r>
            <a:r>
              <a:rPr lang="fr-FR" sz="1600" dirty="0"/>
              <a:t> process </a:t>
            </a:r>
            <a:r>
              <a:rPr lang="fr-FR" sz="1600" dirty="0" err="1"/>
              <a:t>performed</a:t>
            </a:r>
            <a:r>
              <a:rPr lang="fr-FR" sz="1600" dirty="0"/>
              <a:t> the best</a:t>
            </a: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fr-FR" sz="1600" dirty="0"/>
              <a:t>Training on </a:t>
            </a:r>
            <a:r>
              <a:rPr lang="fr-FR" sz="1600" dirty="0" err="1"/>
              <a:t>average</a:t>
            </a:r>
            <a:r>
              <a:rPr lang="fr-FR" sz="1600" dirty="0"/>
              <a:t> data, </a:t>
            </a:r>
            <a:r>
              <a:rPr lang="fr-FR" sz="1600" b="1" dirty="0"/>
              <a:t>in </a:t>
            </a:r>
            <a:r>
              <a:rPr lang="fr-FR" sz="1600" b="1" dirty="0" err="1"/>
              <a:t>general</a:t>
            </a:r>
            <a:r>
              <a:rPr lang="fr-FR" sz="1600" b="1" dirty="0"/>
              <a:t> </a:t>
            </a:r>
            <a:r>
              <a:rPr lang="fr-FR" sz="1600" dirty="0" err="1"/>
              <a:t>slightly</a:t>
            </a:r>
            <a:r>
              <a:rPr lang="fr-FR" sz="1600" dirty="0"/>
              <a:t> </a:t>
            </a:r>
            <a:r>
              <a:rPr lang="fr-FR" sz="1600" dirty="0" err="1"/>
              <a:t>lower</a:t>
            </a:r>
            <a:r>
              <a:rPr lang="fr-FR" sz="1600" dirty="0"/>
              <a:t> </a:t>
            </a:r>
            <a:r>
              <a:rPr lang="fr-FR" sz="1600" dirty="0" err="1"/>
              <a:t>bias</a:t>
            </a:r>
            <a:r>
              <a:rPr lang="fr-FR" sz="1600" dirty="0"/>
              <a:t>  and </a:t>
            </a:r>
            <a:r>
              <a:rPr lang="fr-FR" sz="1600" dirty="0" err="1"/>
              <a:t>improved</a:t>
            </a:r>
            <a:r>
              <a:rPr lang="fr-FR" sz="1600" dirty="0"/>
              <a:t> performance, </a:t>
            </a:r>
            <a:r>
              <a:rPr lang="fr-FR" sz="1600" b="1" dirty="0"/>
              <a:t>in case of GP </a:t>
            </a:r>
            <a:r>
              <a:rPr lang="fr-FR" sz="1600" b="1" dirty="0" err="1"/>
              <a:t>doesn’t</a:t>
            </a:r>
            <a:r>
              <a:rPr lang="fr-FR" sz="1600" b="1" dirty="0"/>
              <a:t> have </a:t>
            </a:r>
            <a:r>
              <a:rPr lang="fr-FR" sz="1600" b="1" dirty="0" err="1"/>
              <a:t>significant</a:t>
            </a:r>
            <a:r>
              <a:rPr lang="fr-FR" sz="1600" b="1" dirty="0"/>
              <a:t> </a:t>
            </a:r>
            <a:r>
              <a:rPr lang="fr-FR" sz="1600" b="1" dirty="0" err="1"/>
              <a:t>effect</a:t>
            </a:r>
            <a:endParaRPr lang="fr-FR" sz="1600" b="1" dirty="0"/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fr-FR" sz="1600" dirty="0" err="1"/>
              <a:t>Remove</a:t>
            </a:r>
            <a:r>
              <a:rPr lang="fr-FR" sz="1600" dirty="0"/>
              <a:t> </a:t>
            </a:r>
            <a:r>
              <a:rPr lang="fr-FR" sz="1600" dirty="0" err="1"/>
              <a:t>outliers</a:t>
            </a:r>
            <a:r>
              <a:rPr lang="fr-FR" sz="1600" dirty="0"/>
              <a:t> </a:t>
            </a:r>
            <a:r>
              <a:rPr lang="fr-FR" sz="1600" dirty="0" err="1"/>
              <a:t>doesn’t</a:t>
            </a:r>
            <a:r>
              <a:rPr lang="fr-FR" sz="1600" dirty="0"/>
              <a:t> show </a:t>
            </a:r>
            <a:r>
              <a:rPr lang="fr-FR" sz="1600" dirty="0" err="1"/>
              <a:t>significant</a:t>
            </a:r>
            <a:r>
              <a:rPr lang="fr-FR" sz="1600" dirty="0"/>
              <a:t> </a:t>
            </a:r>
            <a:r>
              <a:rPr lang="fr-FR" sz="1600" dirty="0" err="1"/>
              <a:t>benefit</a:t>
            </a:r>
            <a:r>
              <a:rPr lang="fr-FR" sz="1600" dirty="0"/>
              <a:t>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4768D06-8FED-48B0-A3E7-F2509BA418C7}"/>
              </a:ext>
            </a:extLst>
          </p:cNvPr>
          <p:cNvSpPr txBox="1"/>
          <p:nvPr/>
        </p:nvSpPr>
        <p:spPr>
          <a:xfrm>
            <a:off x="8375189" y="562492"/>
            <a:ext cx="3512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Repeat</a:t>
            </a:r>
            <a:r>
              <a:rPr lang="fr-FR" dirty="0"/>
              <a:t> 50 times </a:t>
            </a:r>
            <a:r>
              <a:rPr lang="fr-FR" dirty="0" err="1"/>
              <a:t>random</a:t>
            </a:r>
            <a:r>
              <a:rPr lang="fr-FR" dirty="0"/>
              <a:t> split train/test, </a:t>
            </a:r>
            <a:r>
              <a:rPr lang="fr-FR" dirty="0" err="1"/>
              <a:t>pick</a:t>
            </a:r>
            <a:r>
              <a:rPr lang="fr-FR" dirty="0"/>
              <a:t> best </a:t>
            </a:r>
            <a:r>
              <a:rPr lang="fr-FR" dirty="0" err="1"/>
              <a:t>parameter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5 </a:t>
            </a:r>
            <a:r>
              <a:rPr lang="fr-FR" dirty="0" err="1"/>
              <a:t>fold</a:t>
            </a:r>
            <a:r>
              <a:rPr lang="fr-FR" dirty="0"/>
              <a:t> cross validation 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C34EBF27-BFF1-4824-A3A2-C354910EE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48" y="3349812"/>
            <a:ext cx="4049680" cy="310770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5666B56-5DEE-4810-A503-F35967F18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0" y="3419762"/>
            <a:ext cx="4000989" cy="299210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46E1350-7704-496C-ABB9-91615882A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0" y="305407"/>
            <a:ext cx="4000989" cy="299210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177EBD-BCEA-45EF-B403-2E69A4F9B1C2}"/>
              </a:ext>
            </a:extLst>
          </p:cNvPr>
          <p:cNvSpPr/>
          <p:nvPr/>
        </p:nvSpPr>
        <p:spPr>
          <a:xfrm>
            <a:off x="4251279" y="3313271"/>
            <a:ext cx="4049679" cy="3114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81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FCA3814-DE4E-40D1-91D4-8C2892047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70" y="758522"/>
            <a:ext cx="5076210" cy="267047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0CD810C-19F3-4580-96F2-276052163940}"/>
              </a:ext>
            </a:extLst>
          </p:cNvPr>
          <p:cNvSpPr txBox="1"/>
          <p:nvPr/>
        </p:nvSpPr>
        <p:spPr>
          <a:xfrm>
            <a:off x="6803063" y="325251"/>
            <a:ext cx="4289006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ANOVA all:</a:t>
            </a:r>
          </a:p>
          <a:p>
            <a:pPr>
              <a:lnSpc>
                <a:spcPct val="150000"/>
              </a:lnSpc>
            </a:pPr>
            <a:r>
              <a:rPr lang="fr-FR" dirty="0"/>
              <a:t>- </a:t>
            </a:r>
            <a:r>
              <a:rPr lang="fr-FR" dirty="0" err="1"/>
              <a:t>fvalue</a:t>
            </a:r>
            <a:r>
              <a:rPr lang="fr-FR" dirty="0"/>
              <a:t>: 7.321 </a:t>
            </a:r>
          </a:p>
          <a:p>
            <a:pPr>
              <a:lnSpc>
                <a:spcPct val="150000"/>
              </a:lnSpc>
            </a:pPr>
            <a:r>
              <a:rPr lang="fr-FR" dirty="0"/>
              <a:t>- </a:t>
            </a:r>
            <a:r>
              <a:rPr lang="fr-FR" dirty="0" err="1"/>
              <a:t>p_value</a:t>
            </a:r>
            <a:r>
              <a:rPr lang="fr-FR" dirty="0"/>
              <a:t>: 2.989e-06</a:t>
            </a:r>
          </a:p>
          <a:p>
            <a:pPr>
              <a:lnSpc>
                <a:spcPct val="150000"/>
              </a:lnSpc>
            </a:pPr>
            <a:r>
              <a:rPr lang="fr-FR" dirty="0"/>
              <a:t>ANOVA </a:t>
            </a:r>
            <a:r>
              <a:rPr lang="fr-FR" dirty="0" err="1"/>
              <a:t>between</a:t>
            </a:r>
            <a:r>
              <a:rPr lang="fr-FR" dirty="0"/>
              <a:t> noise kernels</a:t>
            </a:r>
          </a:p>
          <a:p>
            <a:pPr>
              <a:lnSpc>
                <a:spcPct val="150000"/>
              </a:lnSpc>
            </a:pPr>
            <a:r>
              <a:rPr lang="fr-FR" dirty="0"/>
              <a:t>- </a:t>
            </a:r>
            <a:r>
              <a:rPr lang="fr-FR" dirty="0" err="1"/>
              <a:t>fvalue</a:t>
            </a:r>
            <a:r>
              <a:rPr lang="fr-FR" dirty="0"/>
              <a:t>: 1.799e-12 </a:t>
            </a:r>
          </a:p>
          <a:p>
            <a:pPr>
              <a:lnSpc>
                <a:spcPct val="150000"/>
              </a:lnSpc>
            </a:pPr>
            <a:r>
              <a:rPr lang="fr-FR" dirty="0"/>
              <a:t>- </a:t>
            </a:r>
            <a:r>
              <a:rPr lang="fr-FR" dirty="0" err="1"/>
              <a:t>p_value</a:t>
            </a:r>
            <a:r>
              <a:rPr lang="fr-FR" dirty="0"/>
              <a:t>: 0.999999</a:t>
            </a:r>
          </a:p>
          <a:p>
            <a:pPr>
              <a:lnSpc>
                <a:spcPct val="150000"/>
              </a:lnSpc>
            </a:pPr>
            <a:r>
              <a:rPr lang="fr-FR" i="1" dirty="0"/>
              <a:t>=&gt; </a:t>
            </a:r>
            <a:r>
              <a:rPr lang="fr-FR" i="1" dirty="0" err="1"/>
              <a:t>Adding</a:t>
            </a:r>
            <a:r>
              <a:rPr lang="fr-FR" i="1" dirty="0"/>
              <a:t> noise kernel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beneficial</a:t>
            </a:r>
            <a:r>
              <a:rPr lang="fr-FR" i="1" dirty="0"/>
              <a:t> but no </a:t>
            </a:r>
            <a:r>
              <a:rPr lang="fr-FR" i="1" dirty="0" err="1"/>
              <a:t>need</a:t>
            </a:r>
            <a:r>
              <a:rPr lang="fr-FR" i="1" dirty="0"/>
              <a:t> to </a:t>
            </a:r>
            <a:r>
              <a:rPr lang="fr-FR" i="1" dirty="0" err="1"/>
              <a:t>give</a:t>
            </a:r>
            <a:r>
              <a:rPr lang="fr-FR" i="1" dirty="0"/>
              <a:t> </a:t>
            </a:r>
            <a:r>
              <a:rPr lang="fr-FR" i="1" dirty="0" err="1"/>
              <a:t>estimated</a:t>
            </a:r>
            <a:r>
              <a:rPr lang="fr-FR" i="1" dirty="0"/>
              <a:t> noise </a:t>
            </a:r>
            <a:r>
              <a:rPr lang="fr-FR" i="1" dirty="0" err="1"/>
              <a:t>level</a:t>
            </a:r>
            <a:endParaRPr lang="fr-FR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68F8B9B-0319-40B0-B69F-46A15F417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14" y="3698610"/>
            <a:ext cx="5076211" cy="27695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16359DD-F83F-498B-8559-6A7CFA253F14}"/>
              </a:ext>
            </a:extLst>
          </p:cNvPr>
          <p:cNvSpPr txBox="1"/>
          <p:nvPr/>
        </p:nvSpPr>
        <p:spPr>
          <a:xfrm>
            <a:off x="6914382" y="4618524"/>
            <a:ext cx="315052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Performance: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Marten</a:t>
            </a:r>
            <a:r>
              <a:rPr lang="fr-FR" dirty="0"/>
              <a:t> = RBF &gt; </a:t>
            </a:r>
            <a:r>
              <a:rPr lang="fr-FR" dirty="0" err="1"/>
              <a:t>DotProduct</a:t>
            </a:r>
            <a:r>
              <a:rPr lang="fr-FR" dirty="0"/>
              <a:t> &gt;C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8992DE4-28A2-412B-BAB3-B2E85DC63524}"/>
              </a:ext>
            </a:extLst>
          </p:cNvPr>
          <p:cNvSpPr txBox="1"/>
          <p:nvPr/>
        </p:nvSpPr>
        <p:spPr>
          <a:xfrm>
            <a:off x="427744" y="304246"/>
            <a:ext cx="32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Parameters</a:t>
            </a:r>
            <a:r>
              <a:rPr lang="fr-FR" b="1" dirty="0"/>
              <a:t> of </a:t>
            </a:r>
            <a:r>
              <a:rPr lang="fr-FR" b="1" dirty="0" err="1"/>
              <a:t>gaussian</a:t>
            </a:r>
            <a:r>
              <a:rPr lang="fr-FR" b="1" dirty="0"/>
              <a:t> process</a:t>
            </a:r>
          </a:p>
        </p:txBody>
      </p:sp>
    </p:spTree>
    <p:extLst>
      <p:ext uri="{BB962C8B-B14F-4D97-AF65-F5344CB8AC3E}">
        <p14:creationId xmlns:p14="http://schemas.microsoft.com/office/powerpoint/2010/main" val="336685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FFA9ACB-5674-4893-A3DC-921A02E473EF}"/>
              </a:ext>
            </a:extLst>
          </p:cNvPr>
          <p:cNvSpPr txBox="1"/>
          <p:nvPr/>
        </p:nvSpPr>
        <p:spPr>
          <a:xfrm>
            <a:off x="5692463" y="1480126"/>
            <a:ext cx="595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Best hyperparameter found: {'kernel': RBF(length_scale=1) + 1**2 + WhiteKernel(noise_level=1)}</a:t>
            </a:r>
            <a:endParaRPr lang="fr-FR" b="1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B0E856-5912-4E7A-8D04-F07DE855F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3" y="1488078"/>
            <a:ext cx="4398273" cy="4471425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C2DDCB6-47E5-49B2-8015-73A060C08C64}"/>
              </a:ext>
            </a:extLst>
          </p:cNvPr>
          <p:cNvCxnSpPr/>
          <p:nvPr/>
        </p:nvCxnSpPr>
        <p:spPr>
          <a:xfrm>
            <a:off x="5629524" y="3615655"/>
            <a:ext cx="6281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E329D23-EABA-4B32-BEAE-8DF552295264}"/>
              </a:ext>
            </a:extLst>
          </p:cNvPr>
          <p:cNvSpPr txBox="1"/>
          <p:nvPr/>
        </p:nvSpPr>
        <p:spPr>
          <a:xfrm>
            <a:off x="6619127" y="3400624"/>
            <a:ext cx="5028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performance on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subsets</a:t>
            </a:r>
            <a:endParaRPr lang="fr-FR" dirty="0"/>
          </a:p>
          <a:p>
            <a:pPr algn="ctr"/>
            <a:r>
              <a:rPr lang="fr-FR" b="1" dirty="0"/>
              <a:t>0.61 ± 0.1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088FB2-3218-4B13-84AF-3A70163B6833}"/>
              </a:ext>
            </a:extLst>
          </p:cNvPr>
          <p:cNvSpPr txBox="1"/>
          <p:nvPr/>
        </p:nvSpPr>
        <p:spPr>
          <a:xfrm>
            <a:off x="959457" y="582666"/>
            <a:ext cx="51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Fitting</a:t>
            </a:r>
            <a:r>
              <a:rPr lang="fr-FR" dirty="0"/>
              <a:t> of all data ( 3 </a:t>
            </a:r>
            <a:r>
              <a:rPr lang="fr-FR" dirty="0" err="1"/>
              <a:t>repititions</a:t>
            </a:r>
            <a:r>
              <a:rPr lang="fr-FR" dirty="0"/>
              <a:t> and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outliers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94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6EA17AB-BC91-4EE9-959E-A70EA82F1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46" y="611331"/>
            <a:ext cx="10255708" cy="325300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59D252C-5120-4903-81FC-DFB6E61E64E6}"/>
              </a:ext>
            </a:extLst>
          </p:cNvPr>
          <p:cNvSpPr txBox="1"/>
          <p:nvPr/>
        </p:nvSpPr>
        <p:spPr>
          <a:xfrm>
            <a:off x="1765188" y="241999"/>
            <a:ext cx="234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Exploit </a:t>
            </a:r>
            <a:r>
              <a:rPr lang="fr-FR" b="1" dirty="0" err="1"/>
              <a:t>only</a:t>
            </a:r>
            <a:r>
              <a:rPr lang="fr-FR" b="1" dirty="0"/>
              <a:t>, </a:t>
            </a:r>
            <a:r>
              <a:rPr lang="fr-FR" b="1" dirty="0" err="1"/>
              <a:t>theta</a:t>
            </a:r>
            <a:r>
              <a:rPr lang="fr-FR" b="1" dirty="0"/>
              <a:t> = 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F835D5-8CC2-4D7C-BAA2-A5BB2CCC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93" y="3953889"/>
            <a:ext cx="3086010" cy="29041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06561EE-A899-4DDB-9615-37F03EA734B0}"/>
              </a:ext>
            </a:extLst>
          </p:cNvPr>
          <p:cNvSpPr txBox="1"/>
          <p:nvPr/>
        </p:nvSpPr>
        <p:spPr>
          <a:xfrm>
            <a:off x="295523" y="6246669"/>
            <a:ext cx="119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theta</a:t>
            </a:r>
            <a:r>
              <a:rPr lang="fr-FR" b="1" dirty="0"/>
              <a:t> = 20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1733C4-4383-49D0-BA67-B84BE19CE8B1}"/>
              </a:ext>
            </a:extLst>
          </p:cNvPr>
          <p:cNvSpPr txBox="1"/>
          <p:nvPr/>
        </p:nvSpPr>
        <p:spPr>
          <a:xfrm>
            <a:off x="4436827" y="4217131"/>
            <a:ext cx="7540487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fr-FR" dirty="0" err="1"/>
              <a:t>Ucb</a:t>
            </a:r>
            <a:r>
              <a:rPr lang="fr-FR" dirty="0"/>
              <a:t> value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theta</a:t>
            </a:r>
            <a:r>
              <a:rPr lang="fr-FR" dirty="0"/>
              <a:t> (ratio </a:t>
            </a:r>
            <a:r>
              <a:rPr lang="fr-FR" dirty="0" err="1"/>
              <a:t>between</a:t>
            </a:r>
            <a:r>
              <a:rPr lang="fr-FR" dirty="0"/>
              <a:t> explore/exploit)</a:t>
            </a: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fr-FR" dirty="0"/>
              <a:t>Pick new point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ei</a:t>
            </a:r>
            <a:r>
              <a:rPr lang="fr-FR" dirty="0"/>
              <a:t>/pi </a:t>
            </a:r>
            <a:r>
              <a:rPr lang="fr-FR" dirty="0" err="1"/>
              <a:t>because</a:t>
            </a:r>
            <a:r>
              <a:rPr lang="fr-FR" dirty="0"/>
              <a:t> 2 </a:t>
            </a:r>
            <a:r>
              <a:rPr lang="fr-FR" dirty="0" err="1"/>
              <a:t>formular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points and </a:t>
            </a:r>
            <a:r>
              <a:rPr lang="fr-FR" dirty="0" err="1"/>
              <a:t>these</a:t>
            </a:r>
            <a:r>
              <a:rPr lang="fr-FR" dirty="0"/>
              <a:t> points fit more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behaviour</a:t>
            </a:r>
            <a:r>
              <a:rPr lang="fr-FR" dirty="0"/>
              <a:t> of system </a:t>
            </a:r>
          </a:p>
          <a:p>
            <a:pPr>
              <a:lnSpc>
                <a:spcPct val="200000"/>
              </a:lnSpc>
            </a:pPr>
            <a:r>
              <a:rPr lang="fr-FR" dirty="0"/>
              <a:t>( high </a:t>
            </a:r>
            <a:r>
              <a:rPr lang="fr-FR" dirty="0" err="1"/>
              <a:t>dna</a:t>
            </a:r>
            <a:r>
              <a:rPr lang="fr-FR" dirty="0"/>
              <a:t>, high </a:t>
            </a:r>
            <a:r>
              <a:rPr lang="fr-FR" dirty="0" err="1"/>
              <a:t>ntps</a:t>
            </a:r>
            <a:r>
              <a:rPr lang="fr-FR" dirty="0"/>
              <a:t> =&gt; high </a:t>
            </a:r>
            <a:r>
              <a:rPr lang="fr-FR" dirty="0" err="1"/>
              <a:t>yield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683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769D588-FE98-4CC5-BDF6-EDABAB2CE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06" y="1166805"/>
            <a:ext cx="9568070" cy="303489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4A84B02-936B-431B-9D57-E26FF16BDF7B}"/>
              </a:ext>
            </a:extLst>
          </p:cNvPr>
          <p:cNvSpPr txBox="1"/>
          <p:nvPr/>
        </p:nvSpPr>
        <p:spPr>
          <a:xfrm>
            <a:off x="667909" y="560163"/>
            <a:ext cx="542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How </a:t>
            </a:r>
            <a:r>
              <a:rPr lang="fr-FR" b="1" dirty="0" err="1"/>
              <a:t>many</a:t>
            </a:r>
            <a:r>
              <a:rPr lang="fr-FR" b="1" dirty="0"/>
              <a:t> </a:t>
            </a:r>
            <a:r>
              <a:rPr lang="fr-FR" b="1" dirty="0" err="1"/>
              <a:t>experiments</a:t>
            </a:r>
            <a:r>
              <a:rPr lang="fr-FR" b="1" dirty="0"/>
              <a:t> to test </a:t>
            </a:r>
            <a:r>
              <a:rPr lang="fr-FR" b="1" dirty="0" err="1"/>
              <a:t>next</a:t>
            </a:r>
            <a:r>
              <a:rPr lang="fr-FR" b="1" dirty="0"/>
              <a:t>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48515D-A17A-489B-86E5-F8585C3E4E28}"/>
              </a:ext>
            </a:extLst>
          </p:cNvPr>
          <p:cNvSpPr txBox="1"/>
          <p:nvPr/>
        </p:nvSpPr>
        <p:spPr>
          <a:xfrm>
            <a:off x="174930" y="2499585"/>
            <a:ext cx="155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Theta</a:t>
            </a:r>
            <a:r>
              <a:rPr lang="fr-FR" dirty="0"/>
              <a:t> = 20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CD63AD-A738-4BA1-AA2F-9AA9B50C0CF8}"/>
              </a:ext>
            </a:extLst>
          </p:cNvPr>
          <p:cNvSpPr txBox="1"/>
          <p:nvPr/>
        </p:nvSpPr>
        <p:spPr>
          <a:xfrm>
            <a:off x="2191910" y="4548146"/>
            <a:ext cx="7585544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Bayersian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r>
              <a:rPr lang="fr-FR" dirty="0"/>
              <a:t> =&gt; select </a:t>
            </a:r>
            <a:r>
              <a:rPr lang="fr-FR" dirty="0" err="1"/>
              <a:t>only</a:t>
            </a:r>
            <a:r>
              <a:rPr lang="fr-FR" dirty="0"/>
              <a:t> 1 point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ucb</a:t>
            </a:r>
            <a:r>
              <a:rPr lang="fr-FR" dirty="0"/>
              <a:t>/pi/</a:t>
            </a:r>
            <a:r>
              <a:rPr lang="fr-FR" dirty="0" err="1"/>
              <a:t>ei</a:t>
            </a:r>
            <a:endParaRPr lang="fr-FR" dirty="0"/>
          </a:p>
          <a:p>
            <a:r>
              <a:rPr lang="fr-FR" dirty="0"/>
              <a:t>In case of active </a:t>
            </a:r>
            <a:r>
              <a:rPr lang="fr-FR" dirty="0" err="1"/>
              <a:t>learning</a:t>
            </a:r>
            <a:r>
              <a:rPr lang="fr-FR" dirty="0"/>
              <a:t>, 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test more points/</a:t>
            </a:r>
            <a:r>
              <a:rPr lang="fr-FR" dirty="0" err="1"/>
              <a:t>experiements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interations</a:t>
            </a:r>
            <a:r>
              <a:rPr lang="fr-FR" dirty="0"/>
              <a:t>, but </a:t>
            </a:r>
            <a:r>
              <a:rPr lang="fr-FR" dirty="0" err="1"/>
              <a:t>from</a:t>
            </a:r>
            <a:r>
              <a:rPr lang="fr-FR" dirty="0"/>
              <a:t> pi/</a:t>
            </a:r>
            <a:r>
              <a:rPr lang="fr-FR" dirty="0" err="1"/>
              <a:t>ei</a:t>
            </a:r>
            <a:r>
              <a:rPr lang="fr-FR" dirty="0"/>
              <a:t> point of </a:t>
            </a:r>
            <a:r>
              <a:rPr lang="fr-FR" dirty="0" err="1"/>
              <a:t>views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points </a:t>
            </a:r>
            <a:r>
              <a:rPr lang="fr-FR" dirty="0" err="1"/>
              <a:t>doesn’t</a:t>
            </a:r>
            <a:r>
              <a:rPr lang="fr-FR" dirty="0"/>
              <a:t> have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informativeness</a:t>
            </a:r>
            <a:r>
              <a:rPr lang="fr-FR" dirty="0"/>
              <a:t> compare to </a:t>
            </a:r>
            <a:r>
              <a:rPr lang="fr-FR" dirty="0" err="1"/>
              <a:t>random</a:t>
            </a:r>
            <a:r>
              <a:rPr lang="fr-FR" dirty="0"/>
              <a:t> select points</a:t>
            </a:r>
          </a:p>
          <a:p>
            <a:pPr>
              <a:lnSpc>
                <a:spcPct val="200000"/>
              </a:lnSpc>
            </a:pPr>
            <a:r>
              <a:rPr lang="fr-FR" dirty="0"/>
              <a:t>=&gt; </a:t>
            </a:r>
            <a:r>
              <a:rPr lang="fr-FR" dirty="0" err="1"/>
              <a:t>Suggest</a:t>
            </a:r>
            <a:r>
              <a:rPr lang="fr-FR" dirty="0"/>
              <a:t>: </a:t>
            </a: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20-50 new </a:t>
            </a:r>
            <a:r>
              <a:rPr lang="fr-FR" dirty="0" err="1"/>
              <a:t>experiments</a:t>
            </a:r>
            <a:r>
              <a:rPr lang="fr-FR" dirty="0"/>
              <a:t>, </a:t>
            </a:r>
            <a:r>
              <a:rPr lang="fr-FR" dirty="0" err="1"/>
              <a:t>instead</a:t>
            </a:r>
            <a:r>
              <a:rPr lang="fr-FR" dirty="0"/>
              <a:t> of 100</a:t>
            </a:r>
          </a:p>
        </p:txBody>
      </p:sp>
    </p:spTree>
    <p:extLst>
      <p:ext uri="{BB962C8B-B14F-4D97-AF65-F5344CB8AC3E}">
        <p14:creationId xmlns:p14="http://schemas.microsoft.com/office/powerpoint/2010/main" val="29997321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283</Words>
  <Application>Microsoft Office PowerPoint</Application>
  <PresentationFormat>Grand écran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Thi-Ngoc-An Hoang</dc:creator>
  <cp:lastModifiedBy>Thi-Ngoc-An Hoang</cp:lastModifiedBy>
  <cp:revision>15</cp:revision>
  <dcterms:created xsi:type="dcterms:W3CDTF">2023-12-14T08:24:24Z</dcterms:created>
  <dcterms:modified xsi:type="dcterms:W3CDTF">2023-12-14T10:28:09Z</dcterms:modified>
</cp:coreProperties>
</file>