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3" autoAdjust="0"/>
    <p:restoredTop sz="95033" autoAdjust="0"/>
  </p:normalViewPr>
  <p:slideViewPr>
    <p:cSldViewPr showGuides="1">
      <p:cViewPr>
        <p:scale>
          <a:sx n="100" d="100"/>
          <a:sy n="100" d="100"/>
        </p:scale>
        <p:origin x="1210" y="144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22.02.2022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5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Tom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Unlike</a:t>
            </a:r>
            <a:r>
              <a:rPr lang="de-DE" dirty="0"/>
              <a:t> a VM -&gt; </a:t>
            </a:r>
            <a:r>
              <a:rPr lang="de-DE" dirty="0" err="1"/>
              <a:t>contaier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OS</a:t>
            </a:r>
          </a:p>
          <a:p>
            <a:pPr marL="685749" lvl="2" indent="0">
              <a:buFontTx/>
              <a:buNone/>
            </a:pPr>
            <a:r>
              <a:rPr lang="de-DE" dirty="0"/>
              <a:t>            -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librarys</a:t>
            </a:r>
            <a:r>
              <a:rPr lang="de-DE" dirty="0"/>
              <a:t> and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	            -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isolated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Image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via a </a:t>
            </a:r>
            <a:r>
              <a:rPr lang="de-DE" dirty="0" err="1"/>
              <a:t>Dockerfile</a:t>
            </a: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 err="1"/>
              <a:t>Contaiers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(CSV)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514325" lvl="1" indent="-171450">
              <a:buFontTx/>
              <a:buChar char="-"/>
            </a:pPr>
            <a:r>
              <a:rPr lang="de-DE" dirty="0"/>
              <a:t>Latex-</a:t>
            </a:r>
            <a:r>
              <a:rPr lang="de-DE" dirty="0" err="1"/>
              <a:t>doku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5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19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9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49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0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59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4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3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3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89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Reproducibility Engineering  Portfolio Exam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latin typeface="CMBX12"/>
              </a:rPr>
              <a:t>artificial business scenario „</a:t>
            </a:r>
            <a:r>
              <a:rPr lang="en-US" sz="1800" b="0" i="0" u="none" strike="noStrike" baseline="0" dirty="0">
                <a:latin typeface="CMR10"/>
              </a:rPr>
              <a:t>duckies</a:t>
            </a:r>
            <a:r>
              <a:rPr lang="en-US" sz="1800" b="0" i="0" u="none" strike="noStrike" baseline="0" dirty="0">
                <a:latin typeface="CMBX12"/>
              </a:rPr>
              <a:t> vs. Fishes“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D8ED53-DB50-4EF6-B870-00AF262C19E2}"/>
              </a:ext>
            </a:extLst>
          </p:cNvPr>
          <p:cNvSpPr txBox="1"/>
          <p:nvPr/>
        </p:nvSpPr>
        <p:spPr>
          <a:xfrm>
            <a:off x="286574" y="380612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</a:t>
            </a:r>
            <a:r>
              <a:rPr lang="de-DE" dirty="0" err="1"/>
              <a:t>Sippl</a:t>
            </a:r>
            <a:endParaRPr lang="de-DE" dirty="0"/>
          </a:p>
          <a:p>
            <a:r>
              <a:rPr lang="de-DE" dirty="0"/>
              <a:t>Thomas Brandl 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2A928-951F-431D-B0A3-3B8F6524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ADC04E-776E-4160-BC8E-456C44C7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563638"/>
            <a:ext cx="4868897" cy="2980420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python-script</a:t>
            </a: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via </a:t>
            </a:r>
            <a:r>
              <a:rPr lang="de-DE" dirty="0" err="1"/>
              <a:t>comand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Same </a:t>
            </a:r>
            <a:r>
              <a:rPr lang="de-DE" dirty="0" err="1"/>
              <a:t>constraints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  <a:p>
            <a:r>
              <a:rPr lang="de-DE" dirty="0"/>
              <a:t>     +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895B57-FD4E-4D32-8FCD-1EEB6750D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Reproducibility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BBEDBA6-8DE0-42BF-AA1D-F799698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9E72B9-3695-4FA7-B8D0-9D67FC5E6807}"/>
              </a:ext>
            </a:extLst>
          </p:cNvPr>
          <p:cNvSpPr txBox="1"/>
          <p:nvPr/>
        </p:nvSpPr>
        <p:spPr>
          <a:xfrm>
            <a:off x="8316416" y="43901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[2][4]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6EFBDD85-BE0B-4F3A-9F82-69B60123D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813601"/>
              </p:ext>
            </p:extLst>
          </p:nvPr>
        </p:nvGraphicFramePr>
        <p:xfrm>
          <a:off x="4860032" y="90227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032" y="90227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17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C42FE-0514-43E1-9346-E6BF7CAE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121EEB-4CD9-44DE-A987-64A022A8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Docker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encapsulated</a:t>
            </a:r>
            <a:r>
              <a:rPr lang="de-DE" dirty="0"/>
              <a:t> </a:t>
            </a:r>
            <a:r>
              <a:rPr lang="de-DE" dirty="0" err="1"/>
              <a:t>envirement</a:t>
            </a:r>
            <a:r>
              <a:rPr lang="de-DE" dirty="0"/>
              <a:t> (</a:t>
            </a:r>
            <a:r>
              <a:rPr lang="de-DE" dirty="0" err="1"/>
              <a:t>container</a:t>
            </a:r>
            <a:r>
              <a:rPr lang="de-DE" dirty="0"/>
              <a:t>)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, </a:t>
            </a:r>
            <a:r>
              <a:rPr lang="de-DE" dirty="0" err="1"/>
              <a:t>shipping</a:t>
            </a:r>
            <a:r>
              <a:rPr lang="de-DE" dirty="0"/>
              <a:t> and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contend</a:t>
            </a:r>
            <a:r>
              <a:rPr lang="de-DE" dirty="0"/>
              <a:t> 	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runable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marL="65243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repro-</a:t>
            </a:r>
            <a:r>
              <a:rPr lang="de-DE" dirty="0" err="1"/>
              <a:t>package</a:t>
            </a:r>
            <a:r>
              <a:rPr lang="de-DE" dirty="0"/>
              <a:t>: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Holds </a:t>
            </a:r>
            <a:r>
              <a:rPr lang="de-DE" dirty="0" err="1"/>
              <a:t>the</a:t>
            </a:r>
            <a:r>
              <a:rPr lang="de-DE" dirty="0"/>
              <a:t> hole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sourcecode</a:t>
            </a:r>
            <a:r>
              <a:rPr lang="de-DE" dirty="0"/>
              <a:t>, </a:t>
            </a:r>
            <a:r>
              <a:rPr lang="de-DE" dirty="0" err="1"/>
              <a:t>doku</a:t>
            </a:r>
            <a:r>
              <a:rPr lang="de-DE" dirty="0"/>
              <a:t>) 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-prozess all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automaticly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dokumentation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after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52E9A6-8496-4219-B5B5-201824BC8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B92155-06B4-408D-8FDB-D7D0133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C85F14-7823-49DC-9FFC-1244E26D38F1}"/>
              </a:ext>
            </a:extLst>
          </p:cNvPr>
          <p:cNvSpPr txBox="1"/>
          <p:nvPr/>
        </p:nvSpPr>
        <p:spPr>
          <a:xfrm>
            <a:off x="8455816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2991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B1ACA-0EC4-43DD-A3D5-268F208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2EA48B-FB28-4FDF-BDAE-41D41EE3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de-DE" dirty="0"/>
              <a:t> and GitHub: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For a </a:t>
            </a:r>
            <a:r>
              <a:rPr lang="de-DE" dirty="0" err="1"/>
              <a:t>traceable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garantee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documentation</a:t>
            </a:r>
            <a:r>
              <a:rPr lang="de-DE" dirty="0"/>
              <a:t> at GitHub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dirty="0" err="1"/>
              <a:t>Zenodo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financed by public funds from the EU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Link to a releases of the project/experiment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referenceable by other researchers with a DOI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D2FA1E-A40A-4B15-B2AD-81373784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05EAF87-02BF-47BC-9BA9-1AC3FBA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Zenodo</a:t>
            </a:r>
            <a:r>
              <a:rPr lang="de-DE" dirty="0"/>
              <a:t> &amp; GitHub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00362B-B779-45DA-BB3D-72F44E925707}"/>
              </a:ext>
            </a:extLst>
          </p:cNvPr>
          <p:cNvSpPr txBox="1"/>
          <p:nvPr/>
        </p:nvSpPr>
        <p:spPr>
          <a:xfrm>
            <a:off x="8316416" y="439016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[5][6]</a:t>
            </a:r>
          </a:p>
        </p:txBody>
      </p:sp>
    </p:spTree>
    <p:extLst>
      <p:ext uri="{BB962C8B-B14F-4D97-AF65-F5344CB8AC3E}">
        <p14:creationId xmlns:p14="http://schemas.microsoft.com/office/powerpoint/2010/main" val="254454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02355-B78C-4C38-B39E-7A8174F4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06990D-C7C1-4AA0-AAE8-4B262EBFB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82" y="2327081"/>
            <a:ext cx="7178435" cy="489337"/>
          </a:xfrm>
        </p:spPr>
        <p:txBody>
          <a:bodyPr/>
          <a:lstStyle/>
          <a:p>
            <a:pPr algn="ctr"/>
            <a:r>
              <a:rPr lang="de-DE" sz="2800" dirty="0"/>
              <a:t>Live </a:t>
            </a:r>
            <a:r>
              <a:rPr lang="de-DE" sz="2800" dirty="0" err="1"/>
              <a:t>demonstration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experiment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325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AE2414-31B0-4AFA-92DB-FC56DB2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50FA6EC-7EFF-4BD5-B8B6-2BEEE1EF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[1] Michael Milton, ”</a:t>
            </a:r>
            <a:r>
              <a:rPr lang="de-DE" dirty="0" err="1"/>
              <a:t>Optimization</a:t>
            </a:r>
            <a:r>
              <a:rPr lang="de-DE" dirty="0"/>
              <a:t>: Take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Max,” in Head First Data Analysis, O’Reilly Media </a:t>
            </a:r>
            <a:r>
              <a:rPr lang="de-DE" dirty="0" err="1"/>
              <a:t>Inc</a:t>
            </a:r>
            <a:r>
              <a:rPr lang="de-DE" dirty="0"/>
              <a:t>, 2009, pp. 75-109</a:t>
            </a:r>
          </a:p>
          <a:p>
            <a:endParaRPr lang="de-DE" dirty="0"/>
          </a:p>
          <a:p>
            <a:r>
              <a:rPr lang="de-DE" dirty="0"/>
              <a:t>[2] Microsoft, 2022, https://support.microsoft.com/enus/office/define-and-solve-a problem-by-usingsolver-5d1a388f-079d-43ac-a7eb-f63e45925040 (</a:t>
            </a:r>
            <a:r>
              <a:rPr lang="de-DE" dirty="0" err="1"/>
              <a:t>accessed</a:t>
            </a:r>
            <a:r>
              <a:rPr lang="de-DE" dirty="0"/>
              <a:t> on 03.02.2022)</a:t>
            </a:r>
          </a:p>
          <a:p>
            <a:endParaRPr lang="de-DE" dirty="0"/>
          </a:p>
          <a:p>
            <a:r>
              <a:rPr lang="de-DE" dirty="0"/>
              <a:t>[3] Docker Docs, 2021, https://docs.docker.com/getstarted/overview/ (</a:t>
            </a:r>
            <a:r>
              <a:rPr lang="de-DE" dirty="0" err="1"/>
              <a:t>accessed</a:t>
            </a:r>
            <a:r>
              <a:rPr lang="de-DE" dirty="0"/>
              <a:t> on 13.02.2022)</a:t>
            </a:r>
          </a:p>
          <a:p>
            <a:endParaRPr lang="de-DE" dirty="0"/>
          </a:p>
          <a:p>
            <a:r>
              <a:rPr lang="de-DE" dirty="0"/>
              <a:t>[4] The </a:t>
            </a:r>
            <a:r>
              <a:rPr lang="de-DE" dirty="0" err="1"/>
              <a:t>Matplotlib</a:t>
            </a:r>
            <a:r>
              <a:rPr lang="de-DE" dirty="0"/>
              <a:t> Development </a:t>
            </a:r>
            <a:r>
              <a:rPr lang="de-DE" dirty="0" err="1"/>
              <a:t>team</a:t>
            </a:r>
            <a:r>
              <a:rPr lang="de-DE" dirty="0"/>
              <a:t>, 2021 https://matplotlib.org/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[5] GitHub, Inc., 2022, https://github.com/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[6] CERN Data </a:t>
            </a:r>
            <a:r>
              <a:rPr lang="de-DE" dirty="0" err="1"/>
              <a:t>Centre</a:t>
            </a:r>
            <a:r>
              <a:rPr lang="de-DE" dirty="0"/>
              <a:t> </a:t>
            </a:r>
            <a:r>
              <a:rPr lang="de-DE" dirty="0" err="1"/>
              <a:t>Invenio</a:t>
            </a:r>
            <a:r>
              <a:rPr lang="de-DE" dirty="0"/>
              <a:t>., 2022, https://zenodo.org/ (</a:t>
            </a:r>
            <a:r>
              <a:rPr lang="de-DE" dirty="0" err="1"/>
              <a:t>accessed</a:t>
            </a:r>
            <a:r>
              <a:rPr lang="de-DE" dirty="0"/>
              <a:t> on 17.02.2022)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465E67-55AF-4FCD-8AEF-62010190B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A944A5E-ADFE-4036-A931-0193870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3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89FA47-C3AF-460E-B3A7-F6AB9577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E8166A-6593-4B06-BAF3-1E9E13B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Variables &amp; Optimization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Feasible Region &amp; Excel Solver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Reproduction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Decoupling Dependency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Docker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Zenodo</a:t>
            </a:r>
            <a:r>
              <a:rPr lang="en-US" dirty="0"/>
              <a:t> &amp; GitHub</a:t>
            </a:r>
          </a:p>
          <a:p>
            <a:pPr marL="285750" indent="-285750">
              <a:buFontTx/>
              <a:buChar char="-"/>
            </a:pPr>
            <a:r>
              <a:rPr lang="en-US" dirty="0"/>
              <a:t>Live demonstration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A858480-D7FB-4323-BC6A-589832504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contend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D5C1EBF-17D5-4ADE-B735-BDE709A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B0A2A7-A151-4473-8933-E2240C12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167" y="915566"/>
                <a:ext cx="8568000" cy="3628492"/>
              </a:xfrm>
            </p:spPr>
            <p:txBody>
              <a:bodyPr/>
              <a:lstStyle/>
              <a:p>
                <a:r>
                  <a:rPr lang="en-US" dirty="0"/>
                  <a:t>Optimizing the product mix for rubber ducks and fish. (“Head First Data Analysis”)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/>
                  <a:t>Maximize the profit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dirty="0"/>
              </a:p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Variables which can‘t be controlled and therefore limit the output</a:t>
                </a:r>
              </a:p>
              <a:p>
                <a:r>
                  <a:rPr lang="en-US" dirty="0"/>
                  <a:t>Decision Variables:</a:t>
                </a:r>
              </a:p>
              <a:p>
                <a:r>
                  <a:rPr lang="en-US" dirty="0"/>
                  <a:t>-    Variables which can be controlled and actively changed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Optimization Problem:</a:t>
                </a:r>
              </a:p>
              <a:p>
                <a:pPr lvl="1" indent="0">
                  <a:buNone/>
                </a:pPr>
                <a:r>
                  <a:rPr lang="en-US" dirty="0"/>
                  <a:t>In general: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In our scenario: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:endParaRPr lang="en-US" b="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167" y="915566"/>
                <a:ext cx="8568000" cy="3628492"/>
              </a:xfrm>
              <a:blipFill>
                <a:blip r:embed="rId3"/>
                <a:stretch>
                  <a:fillRect l="-1352" t="-50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>
            <a:extLst>
              <a:ext uri="{FF2B5EF4-FFF2-40B4-BE49-F238E27FC236}">
                <a16:creationId xmlns:a16="http://schemas.microsoft.com/office/drawing/2014/main" id="{7689378A-3C88-40E8-A80C-8EBB133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 &amp; </a:t>
            </a:r>
            <a:r>
              <a:rPr lang="en-US" dirty="0"/>
              <a:t>Optimization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/>
              <p:nvPr/>
            </p:nvSpPr>
            <p:spPr>
              <a:xfrm>
                <a:off x="5175406" y="3922428"/>
                <a:ext cx="35007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𝐹𝑖𝑠h𝑒𝑠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𝐷𝑢𝑐𝑘𝑖𝑒𝑠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06" y="3922428"/>
                <a:ext cx="3500745" cy="523220"/>
              </a:xfrm>
              <a:prstGeom prst="rect">
                <a:avLst/>
              </a:prstGeom>
              <a:blipFill>
                <a:blip r:embed="rId4"/>
                <a:stretch>
                  <a:fillRect l="-523" t="-1163" b="-581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CA2B64B9-87B0-428E-A7F7-96AB073B538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5524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0133AC-BAD6-4665-B4AF-A2CC5DD2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B7C70F-9222-4B82-B2EE-448E042C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3644761" cy="3507500"/>
          </a:xfrm>
        </p:spPr>
        <p:txBody>
          <a:bodyPr/>
          <a:lstStyle/>
          <a:p>
            <a:r>
              <a:rPr lang="en-US" dirty="0"/>
              <a:t>Rubber </a:t>
            </a:r>
            <a:r>
              <a:rPr lang="en-US" dirty="0" err="1"/>
              <a:t>subbly</a:t>
            </a:r>
            <a:r>
              <a:rPr lang="en-US" dirty="0"/>
              <a:t> for max. </a:t>
            </a:r>
          </a:p>
          <a:p>
            <a:r>
              <a:rPr lang="en-US" dirty="0"/>
              <a:t>	500 ducks &amp; 0 </a:t>
            </a:r>
            <a:r>
              <a:rPr lang="en-US" dirty="0" err="1"/>
              <a:t>fishs</a:t>
            </a:r>
            <a:r>
              <a:rPr lang="en-US" dirty="0"/>
              <a:t> or </a:t>
            </a:r>
          </a:p>
          <a:p>
            <a:r>
              <a:rPr lang="en-US" dirty="0"/>
              <a:t>	400 </a:t>
            </a:r>
            <a:r>
              <a:rPr lang="en-US" dirty="0" err="1"/>
              <a:t>fishs</a:t>
            </a:r>
            <a:r>
              <a:rPr lang="en-US" dirty="0"/>
              <a:t>   &amp; 0 ducks</a:t>
            </a:r>
          </a:p>
          <a:p>
            <a:endParaRPr lang="en-US" dirty="0"/>
          </a:p>
          <a:p>
            <a:r>
              <a:rPr lang="en-US" dirty="0"/>
              <a:t>Production Time for max.</a:t>
            </a:r>
          </a:p>
          <a:p>
            <a:r>
              <a:rPr lang="en-US" dirty="0"/>
              <a:t>	400 ducks or</a:t>
            </a:r>
          </a:p>
          <a:p>
            <a:r>
              <a:rPr lang="en-US" dirty="0"/>
              <a:t>	300 </a:t>
            </a:r>
            <a:r>
              <a:rPr lang="en-US" dirty="0" err="1"/>
              <a:t>fishs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Profits:</a:t>
            </a:r>
          </a:p>
          <a:p>
            <a:r>
              <a:rPr lang="en-US" dirty="0"/>
              <a:t>	one Duck: 5$</a:t>
            </a:r>
          </a:p>
          <a:p>
            <a:r>
              <a:rPr lang="en-US" dirty="0"/>
              <a:t>	one Fish:   4$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5D20175-6D33-49FC-A8D1-F6D790C77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Original experimental setup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31C632-EA76-4EC7-A5F8-A643E0D4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AFF879-676A-4139-8164-4BE6F45F7965}"/>
              </a:ext>
            </a:extLst>
          </p:cNvPr>
          <p:cNvSpPr txBox="1"/>
          <p:nvPr/>
        </p:nvSpPr>
        <p:spPr>
          <a:xfrm>
            <a:off x="4644008" y="3894144"/>
            <a:ext cx="463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Product-Mix: </a:t>
            </a:r>
          </a:p>
          <a:p>
            <a:r>
              <a:rPr lang="en-US" dirty="0"/>
              <a:t>80 fishes * 4$ + 400 ducks * 5$ = 2320$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DD2E6E04-1C6E-4D6F-B7E8-37A5E08CA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71794"/>
              </p:ext>
            </p:extLst>
          </p:nvPr>
        </p:nvGraphicFramePr>
        <p:xfrm>
          <a:off x="4204722" y="59849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4722" y="59849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DB0F1E5-0AF5-41E7-93A8-BBED5B6FCF21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77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DB92D38-B576-485B-A64E-7D065575D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428404"/>
              </p:ext>
            </p:extLst>
          </p:nvPr>
        </p:nvGraphicFramePr>
        <p:xfrm>
          <a:off x="3794866" y="564234"/>
          <a:ext cx="5349134" cy="401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4866" y="564234"/>
                        <a:ext cx="5349134" cy="4015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B6E39-B68E-4759-8DE9-427DA5A5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BE9C0E-A0F6-4F3B-8B08-D8550DBD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2CD7A11-C254-4D6B-BE09-8E6D9F66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66D88B-C0B2-47BB-9BBF-9D0FE62D36D1}"/>
              </a:ext>
            </a:extLst>
          </p:cNvPr>
          <p:cNvSpPr txBox="1"/>
          <p:nvPr/>
        </p:nvSpPr>
        <p:spPr>
          <a:xfrm>
            <a:off x="281258" y="2355726"/>
            <a:ext cx="508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36 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format</a:t>
            </a:r>
            <a:r>
              <a:rPr lang="de-DE" dirty="0"/>
              <a:t>:  EXCEL-file (.</a:t>
            </a:r>
            <a:r>
              <a:rPr lang="de-DE" dirty="0" err="1"/>
              <a:t>xls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CBCB74-FD75-4FB6-A935-13CAFD6B251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7288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2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8E4C8BB-CC03-4BB7-9EA2-763DF5909A55}"/>
              </a:ext>
            </a:extLst>
          </p:cNvPr>
          <p:cNvSpPr/>
          <p:nvPr/>
        </p:nvSpPr>
        <p:spPr>
          <a:xfrm>
            <a:off x="97038" y="2631940"/>
            <a:ext cx="9036496" cy="2039858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7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525ADB-1ABE-43A7-8675-F2F22E7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208464-AA7C-4D45-B2C4-6988176A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advantiges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open source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Long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licenses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fee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licesing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Open source alternative for most common tools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MS-Word -&gt; LaTeX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MS-Excel -&gt; R, </a:t>
            </a:r>
            <a:r>
              <a:rPr lang="en-US" dirty="0" err="1"/>
              <a:t>Python.Numpy</a:t>
            </a:r>
            <a:r>
              <a:rPr lang="en-US" dirty="0"/>
              <a:t>/.Matplotlib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74AD78-AE18-4846-A5FB-52E559F85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D3F2BF8-FBC7-42CD-A152-75744121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53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FA2E9-CE11-4C98-8964-580B4E59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9043E2-3FD5-4C75-8E8C-AB6BB2D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Excel Solver via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possible </a:t>
            </a:r>
            <a:r>
              <a:rPr lang="de-DE" dirty="0" err="1"/>
              <a:t>product</a:t>
            </a:r>
            <a:r>
              <a:rPr lang="de-DE" dirty="0"/>
              <a:t> mix </a:t>
            </a:r>
          </a:p>
          <a:p>
            <a:r>
              <a:rPr lang="de-DE" dirty="0"/>
              <a:t>	- </a:t>
            </a:r>
            <a:r>
              <a:rPr lang="en-US" dirty="0"/>
              <a:t>Beneficial for researchers who repeat our experiment</a:t>
            </a:r>
          </a:p>
          <a:p>
            <a:endParaRPr lang="en-US" dirty="0"/>
          </a:p>
          <a:p>
            <a:r>
              <a:rPr lang="en-US" dirty="0"/>
              <a:t>Exchange </a:t>
            </a:r>
            <a:r>
              <a:rPr lang="en-US" dirty="0" err="1"/>
              <a:t>xls</a:t>
            </a:r>
            <a:r>
              <a:rPr lang="en-US" dirty="0"/>
              <a:t> files with csv files</a:t>
            </a:r>
          </a:p>
          <a:p>
            <a:r>
              <a:rPr lang="en-US" dirty="0"/>
              <a:t>	- easy and light-weighted data format</a:t>
            </a:r>
          </a:p>
          <a:p>
            <a:r>
              <a:rPr lang="en-US" dirty="0"/>
              <a:t>	- csv is supported by many scientific applications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Realize the documentation via LaTeX</a:t>
            </a:r>
          </a:p>
          <a:p>
            <a:r>
              <a:rPr lang="en-US" dirty="0"/>
              <a:t>	- Documentation is generate automatically </a:t>
            </a:r>
          </a:p>
          <a:p>
            <a:r>
              <a:rPr lang="en-US" dirty="0"/>
              <a:t>	- best look for scientific Papers</a:t>
            </a:r>
          </a:p>
          <a:p>
            <a:r>
              <a:rPr lang="en-US" dirty="0"/>
              <a:t>	- automatically import of figures</a:t>
            </a:r>
          </a:p>
          <a:p>
            <a:r>
              <a:rPr lang="en-US" dirty="0"/>
              <a:t>	- (Output as PDF-File)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ABE3BD-90FE-4A8A-BAA3-0CC28343E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Tools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E1D8EBA-52F2-4067-A44F-5F75E344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263777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57</TotalTime>
  <Words>865</Words>
  <Application>Microsoft Office PowerPoint</Application>
  <PresentationFormat>Bildschirmpräsentation (16:9)</PresentationFormat>
  <Paragraphs>199</Paragraphs>
  <Slides>14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CMBX12</vt:lpstr>
      <vt:lpstr>CMR10</vt:lpstr>
      <vt:lpstr>Lucida Sans</vt:lpstr>
      <vt:lpstr>Symbol</vt:lpstr>
      <vt:lpstr>Wingdings</vt:lpstr>
      <vt:lpstr>OTH_PPT_16x9</vt:lpstr>
      <vt:lpstr>Acrobat Document</vt:lpstr>
      <vt:lpstr>Reproducibility Engineering  Portfolio Exam </vt:lpstr>
      <vt:lpstr>PowerPoint-Präsentation</vt:lpstr>
      <vt:lpstr>Variables &amp; Optimization</vt:lpstr>
      <vt:lpstr>Feasible Region &amp; Excel Solver</vt:lpstr>
      <vt:lpstr>Feasible Region &amp; Excel Solver</vt:lpstr>
      <vt:lpstr>Reproduction Package</vt:lpstr>
      <vt:lpstr>Reproduction Package</vt:lpstr>
      <vt:lpstr>Decoupling Dependency</vt:lpstr>
      <vt:lpstr>Decoupling Dependency</vt:lpstr>
      <vt:lpstr>Decoupling Dependency</vt:lpstr>
      <vt:lpstr>Docker</vt:lpstr>
      <vt:lpstr>Zenodo &amp; GitHub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sis36290</cp:lastModifiedBy>
  <cp:revision>52</cp:revision>
  <dcterms:created xsi:type="dcterms:W3CDTF">2016-03-30T09:52:44Z</dcterms:created>
  <dcterms:modified xsi:type="dcterms:W3CDTF">2022-02-22T15:42:57Z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