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3" autoAdjust="0"/>
    <p:restoredTop sz="95033" autoAdjust="0"/>
  </p:normalViewPr>
  <p:slideViewPr>
    <p:cSldViewPr showGuides="1">
      <p:cViewPr>
        <p:scale>
          <a:sx n="100" d="100"/>
          <a:sy n="100" d="100"/>
        </p:scale>
        <p:origin x="1210" y="144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Basti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55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Tom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Unlike</a:t>
            </a:r>
            <a:r>
              <a:rPr lang="de-DE" dirty="0"/>
              <a:t> a VM -&gt; </a:t>
            </a:r>
            <a:r>
              <a:rPr lang="de-DE" dirty="0" err="1"/>
              <a:t>contaier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bundle</a:t>
            </a:r>
            <a:r>
              <a:rPr lang="de-DE" dirty="0"/>
              <a:t> a </a:t>
            </a:r>
            <a:r>
              <a:rPr lang="de-DE" dirty="0" err="1"/>
              <a:t>full</a:t>
            </a:r>
            <a:r>
              <a:rPr lang="de-DE" dirty="0"/>
              <a:t> OS</a:t>
            </a:r>
          </a:p>
          <a:p>
            <a:pPr marL="685749" lvl="2" indent="0">
              <a:buFontTx/>
              <a:buNone/>
            </a:pPr>
            <a:r>
              <a:rPr lang="de-DE" dirty="0"/>
              <a:t>            -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librarys</a:t>
            </a:r>
            <a:r>
              <a:rPr lang="de-DE" dirty="0"/>
              <a:t> and </a:t>
            </a:r>
            <a:r>
              <a:rPr lang="de-DE" dirty="0" err="1"/>
              <a:t>settings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endParaRPr lang="de-DE" dirty="0"/>
          </a:p>
          <a:p>
            <a:pPr marL="0" lvl="0" indent="0">
              <a:buFontTx/>
              <a:buNone/>
            </a:pPr>
            <a:r>
              <a:rPr lang="de-DE" dirty="0"/>
              <a:t>	            -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well-</a:t>
            </a:r>
            <a:r>
              <a:rPr lang="de-DE" dirty="0" err="1"/>
              <a:t>isolated</a:t>
            </a:r>
            <a:endParaRPr lang="de-DE" dirty="0"/>
          </a:p>
          <a:p>
            <a:pPr marL="0" lvl="0" indent="0">
              <a:buFontTx/>
              <a:buNone/>
            </a:pPr>
            <a:endParaRPr lang="de-DE" dirty="0"/>
          </a:p>
          <a:p>
            <a:pPr marL="171450" lvl="0" indent="-171450">
              <a:buFontTx/>
              <a:buChar char="-"/>
            </a:pPr>
            <a:r>
              <a:rPr lang="de-DE" dirty="0"/>
              <a:t>Image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via a </a:t>
            </a:r>
            <a:r>
              <a:rPr lang="de-DE" dirty="0" err="1"/>
              <a:t>Dockerfile</a:t>
            </a:r>
            <a:endParaRPr lang="de-DE" dirty="0"/>
          </a:p>
          <a:p>
            <a:pPr marL="171450" lvl="0" indent="-171450">
              <a:buFontTx/>
              <a:buChar char="-"/>
            </a:pPr>
            <a:endParaRPr lang="de-DE" dirty="0"/>
          </a:p>
          <a:p>
            <a:pPr marL="171450" lvl="0" indent="-171450">
              <a:buFontTx/>
              <a:buChar char="-"/>
            </a:pPr>
            <a:r>
              <a:rPr lang="de-DE" dirty="0" err="1"/>
              <a:t>Contaiers</a:t>
            </a:r>
            <a:r>
              <a:rPr lang="de-DE" dirty="0"/>
              <a:t> </a:t>
            </a:r>
            <a:r>
              <a:rPr lang="de-DE" dirty="0" err="1"/>
              <a:t>holds</a:t>
            </a:r>
            <a:r>
              <a:rPr lang="de-DE" dirty="0"/>
              <a:t> </a:t>
            </a:r>
          </a:p>
          <a:p>
            <a:pPr marL="514325" lvl="1" indent="-171450">
              <a:buFontTx/>
              <a:buChar char="-"/>
            </a:pPr>
            <a:r>
              <a:rPr lang="de-DE" dirty="0"/>
              <a:t>Historical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(CSV)</a:t>
            </a:r>
          </a:p>
          <a:p>
            <a:pPr marL="514325" lvl="1" indent="-1714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sources</a:t>
            </a:r>
            <a:endParaRPr lang="de-DE" dirty="0"/>
          </a:p>
          <a:p>
            <a:pPr marL="514325" lvl="1" indent="-171450">
              <a:buFontTx/>
              <a:buChar char="-"/>
            </a:pPr>
            <a:r>
              <a:rPr lang="de-DE" dirty="0"/>
              <a:t>Latex-</a:t>
            </a:r>
            <a:r>
              <a:rPr lang="de-DE" dirty="0" err="1"/>
              <a:t>doku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54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193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Basti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895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Basti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49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10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59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46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939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Basti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32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Basti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891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Basti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94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Vorlagen PPT der OTH Regensburg - Format 16x9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Reproducibility Engineering  Portfolio Exam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0" i="0" u="none" strike="noStrike" baseline="0" dirty="0">
                <a:latin typeface="CMBX12"/>
              </a:rPr>
              <a:t>artificial business scenario „</a:t>
            </a:r>
            <a:r>
              <a:rPr lang="en-US" sz="1800" b="0" i="0" u="none" strike="noStrike" baseline="0" dirty="0">
                <a:latin typeface="CMR10"/>
              </a:rPr>
              <a:t>duckies</a:t>
            </a:r>
            <a:r>
              <a:rPr lang="en-US" sz="1800" b="0" i="0" u="none" strike="noStrike" baseline="0" dirty="0">
                <a:latin typeface="CMBX12"/>
              </a:rPr>
              <a:t> vs. Fishes“ 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D8ED53-DB50-4EF6-B870-00AF262C19E2}"/>
              </a:ext>
            </a:extLst>
          </p:cNvPr>
          <p:cNvSpPr txBox="1"/>
          <p:nvPr/>
        </p:nvSpPr>
        <p:spPr>
          <a:xfrm>
            <a:off x="286574" y="3806129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Sebastian </a:t>
            </a:r>
            <a:r>
              <a:rPr lang="de-DE" dirty="0" err="1"/>
              <a:t>Sippl</a:t>
            </a:r>
            <a:endParaRPr lang="de-DE" dirty="0"/>
          </a:p>
          <a:p>
            <a:r>
              <a:rPr lang="de-DE" dirty="0"/>
              <a:t>Thomas Brandl </a:t>
            </a:r>
          </a:p>
        </p:txBody>
      </p:sp>
    </p:spTree>
    <p:extLst>
      <p:ext uri="{BB962C8B-B14F-4D97-AF65-F5344CB8AC3E}">
        <p14:creationId xmlns:p14="http://schemas.microsoft.com/office/powerpoint/2010/main" val="99303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A2A928-951F-431D-B0A3-3B8F6524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6ADC04E-776E-4160-BC8E-456C44C78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67" y="1563638"/>
            <a:ext cx="4868897" cy="2980420"/>
          </a:xfrm>
        </p:spPr>
        <p:txBody>
          <a:bodyPr/>
          <a:lstStyle/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Solved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python-script</a:t>
            </a:r>
            <a:endParaRPr lang="de-DE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via </a:t>
            </a:r>
            <a:r>
              <a:rPr lang="de-DE" dirty="0" err="1"/>
              <a:t>comand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interface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Same </a:t>
            </a:r>
            <a:r>
              <a:rPr lang="de-DE" dirty="0" err="1"/>
              <a:t>constraints</a:t>
            </a:r>
            <a:r>
              <a:rPr lang="de-DE" dirty="0"/>
              <a:t> like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experiment</a:t>
            </a:r>
            <a:endParaRPr lang="de-DE" dirty="0"/>
          </a:p>
          <a:p>
            <a:r>
              <a:rPr lang="de-DE" dirty="0"/>
              <a:t>     +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7895B57-FD4E-4D32-8FCD-1EEB6750D6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Reproducibility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BBEDBA6-8DE0-42BF-AA1D-F7996983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Decoupling</a:t>
            </a:r>
            <a:r>
              <a:rPr lang="de-DE" dirty="0"/>
              <a:t> </a:t>
            </a:r>
            <a:r>
              <a:rPr lang="de-DE" dirty="0" err="1"/>
              <a:t>Dependency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E9E72B9-3695-4FA7-B8D0-9D67FC5E6807}"/>
              </a:ext>
            </a:extLst>
          </p:cNvPr>
          <p:cNvSpPr txBox="1"/>
          <p:nvPr/>
        </p:nvSpPr>
        <p:spPr>
          <a:xfrm>
            <a:off x="8316416" y="4390169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[2][4]</a:t>
            </a:r>
          </a:p>
        </p:txBody>
      </p:sp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6EFBDD85-BE0B-4F3A-9F82-69B60123DE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813601"/>
              </p:ext>
            </p:extLst>
          </p:nvPr>
        </p:nvGraphicFramePr>
        <p:xfrm>
          <a:off x="4860032" y="902274"/>
          <a:ext cx="439102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Acrobat Document" r:id="rId4" imgW="4390760" imgH="3295344" progId="Acrobat.Document.DC">
                  <p:embed/>
                </p:oleObj>
              </mc:Choice>
              <mc:Fallback>
                <p:oleObj name="Acrobat Document" r:id="rId4" imgW="4390760" imgH="329534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60032" y="902274"/>
                        <a:ext cx="4391025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176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C42FE-0514-43E1-9346-E6BF7CAE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2121EEB-4CD9-44DE-A987-64A022A8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Docker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encapsulated</a:t>
            </a:r>
            <a:r>
              <a:rPr lang="de-DE" dirty="0"/>
              <a:t> </a:t>
            </a:r>
            <a:r>
              <a:rPr lang="de-DE" dirty="0" err="1"/>
              <a:t>envirement</a:t>
            </a:r>
            <a:r>
              <a:rPr lang="de-DE" dirty="0"/>
              <a:t> (</a:t>
            </a:r>
            <a:r>
              <a:rPr lang="de-DE" dirty="0" err="1"/>
              <a:t>container</a:t>
            </a:r>
            <a:r>
              <a:rPr lang="de-DE" dirty="0"/>
              <a:t>)</a:t>
            </a:r>
          </a:p>
          <a:p>
            <a:pPr marL="652436" lvl="1" indent="-285750">
              <a:buFontTx/>
              <a:buChar char="-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developing</a:t>
            </a:r>
            <a:r>
              <a:rPr lang="de-DE" dirty="0"/>
              <a:t>, </a:t>
            </a:r>
            <a:r>
              <a:rPr lang="de-DE" dirty="0" err="1"/>
              <a:t>shipping</a:t>
            </a:r>
            <a:r>
              <a:rPr lang="de-DE" dirty="0"/>
              <a:t> and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pPr marL="652436" lvl="1" indent="-285750">
              <a:buFontTx/>
              <a:buChar char="-"/>
            </a:pPr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contend</a:t>
            </a:r>
            <a:r>
              <a:rPr lang="de-DE" dirty="0"/>
              <a:t> 	</a:t>
            </a:r>
          </a:p>
          <a:p>
            <a:pPr marL="652436" lvl="1" indent="-285750">
              <a:buFontTx/>
              <a:buChar char="-"/>
            </a:pPr>
            <a:r>
              <a:rPr lang="de-DE" dirty="0"/>
              <a:t>An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template</a:t>
            </a:r>
            <a:endParaRPr lang="de-DE" dirty="0"/>
          </a:p>
          <a:p>
            <a:pPr marL="652436" lvl="1" indent="-285750">
              <a:buFontTx/>
              <a:buChar char="-"/>
            </a:pPr>
            <a:r>
              <a:rPr lang="de-DE" dirty="0"/>
              <a:t>A </a:t>
            </a: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runable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marL="65243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repro-</a:t>
            </a:r>
            <a:r>
              <a:rPr lang="de-DE" dirty="0" err="1"/>
              <a:t>package</a:t>
            </a:r>
            <a:r>
              <a:rPr lang="de-DE" dirty="0"/>
              <a:t>:</a:t>
            </a:r>
          </a:p>
          <a:p>
            <a:pPr marL="652436" lvl="1" indent="-285750">
              <a:buFontTx/>
              <a:buChar char="-"/>
            </a:pPr>
            <a:r>
              <a:rPr lang="de-DE" dirty="0"/>
              <a:t>Holds </a:t>
            </a:r>
            <a:r>
              <a:rPr lang="de-DE" dirty="0" err="1"/>
              <a:t>the</a:t>
            </a:r>
            <a:r>
              <a:rPr lang="de-DE" dirty="0"/>
              <a:t> hole </a:t>
            </a:r>
            <a:r>
              <a:rPr lang="de-DE" dirty="0" err="1"/>
              <a:t>setup</a:t>
            </a:r>
            <a:r>
              <a:rPr lang="de-DE" dirty="0"/>
              <a:t> (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sourcecode</a:t>
            </a:r>
            <a:r>
              <a:rPr lang="de-DE" dirty="0"/>
              <a:t>, </a:t>
            </a:r>
            <a:r>
              <a:rPr lang="de-DE" dirty="0" err="1"/>
              <a:t>doku</a:t>
            </a:r>
            <a:r>
              <a:rPr lang="de-DE" dirty="0"/>
              <a:t>) </a:t>
            </a:r>
          </a:p>
          <a:p>
            <a:pPr marL="652436" lvl="1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-prozess all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installed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copied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</a:p>
          <a:p>
            <a:pPr marL="652436" lvl="1" indent="-2857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experiment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</a:t>
            </a:r>
            <a:r>
              <a:rPr lang="de-DE" dirty="0" err="1"/>
              <a:t>automaticly</a:t>
            </a:r>
            <a:endParaRPr lang="de-DE" dirty="0"/>
          </a:p>
          <a:p>
            <a:pPr marL="652436" lvl="1" indent="-2857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dokumentation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after </a:t>
            </a:r>
            <a:r>
              <a:rPr lang="de-DE" dirty="0" err="1"/>
              <a:t>that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B52E9A6-8496-4219-B5B5-201824BC8D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 and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experiment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FB92155-06B4-408D-8FDB-D7D0133E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C85F14-7823-49DC-9FFC-1244E26D38F1}"/>
              </a:ext>
            </a:extLst>
          </p:cNvPr>
          <p:cNvSpPr txBox="1"/>
          <p:nvPr/>
        </p:nvSpPr>
        <p:spPr>
          <a:xfrm>
            <a:off x="8455816" y="439016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92991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4B1ACA-0EC4-43DD-A3D5-268F2082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2EA48B-FB28-4FDF-BDAE-41D41EE37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  <a:r>
              <a:rPr lang="de-DE" dirty="0"/>
              <a:t> and GitHub: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For a </a:t>
            </a:r>
            <a:r>
              <a:rPr lang="de-DE" dirty="0" err="1"/>
              <a:t>traceable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history</a:t>
            </a:r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organize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team</a:t>
            </a:r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garantee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-term </a:t>
            </a:r>
            <a:r>
              <a:rPr lang="de-DE" dirty="0" err="1"/>
              <a:t>documentation</a:t>
            </a:r>
            <a:r>
              <a:rPr lang="de-DE" dirty="0"/>
              <a:t> at GitHub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dirty="0"/>
          </a:p>
          <a:p>
            <a:r>
              <a:rPr lang="de-DE" dirty="0" err="1"/>
              <a:t>Zenodo</a:t>
            </a:r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financed by public funds from the EU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Link to a releases of the project/experiment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referenceable by other researchers with a DOI 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5D2FA1E-A40A-4B15-B2AD-81373784F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r>
              <a:rPr lang="de-DE" dirty="0"/>
              <a:t> and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05EAF87-02BF-47BC-9BA9-1AC3FBA2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Zenodo</a:t>
            </a:r>
            <a:r>
              <a:rPr lang="de-DE" dirty="0"/>
              <a:t> &amp; GitHub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300362B-B779-45DA-BB3D-72F44E925707}"/>
              </a:ext>
            </a:extLst>
          </p:cNvPr>
          <p:cNvSpPr txBox="1"/>
          <p:nvPr/>
        </p:nvSpPr>
        <p:spPr>
          <a:xfrm>
            <a:off x="8316416" y="439016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[5][6]</a:t>
            </a:r>
          </a:p>
        </p:txBody>
      </p:sp>
    </p:spTree>
    <p:extLst>
      <p:ext uri="{BB962C8B-B14F-4D97-AF65-F5344CB8AC3E}">
        <p14:creationId xmlns:p14="http://schemas.microsoft.com/office/powerpoint/2010/main" val="2544547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002355-B78C-4C38-B39E-7A8174F4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E06990D-C7C1-4AA0-AAE8-4B262EBFB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782" y="2327081"/>
            <a:ext cx="7178435" cy="489337"/>
          </a:xfrm>
        </p:spPr>
        <p:txBody>
          <a:bodyPr/>
          <a:lstStyle/>
          <a:p>
            <a:pPr algn="ctr"/>
            <a:r>
              <a:rPr lang="de-DE" sz="2800" dirty="0"/>
              <a:t>Live </a:t>
            </a:r>
            <a:r>
              <a:rPr lang="de-DE" sz="2800" dirty="0" err="1"/>
              <a:t>demonstration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experiment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33255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AE2414-31B0-4AFA-92DB-FC56DB20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50FA6EC-7EFF-4BD5-B8B6-2BEEE1EF4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[1] Michael Milton, ”</a:t>
            </a:r>
            <a:r>
              <a:rPr lang="de-DE" dirty="0" err="1"/>
              <a:t>Optimization</a:t>
            </a:r>
            <a:r>
              <a:rPr lang="de-DE" dirty="0"/>
              <a:t>: Take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Max,” in Head First Data Analysis, O’Reilly Media </a:t>
            </a:r>
            <a:r>
              <a:rPr lang="de-DE" dirty="0" err="1"/>
              <a:t>Inc</a:t>
            </a:r>
            <a:r>
              <a:rPr lang="de-DE" dirty="0"/>
              <a:t>, 2009, pp. 75-109</a:t>
            </a:r>
          </a:p>
          <a:p>
            <a:endParaRPr lang="de-DE" dirty="0"/>
          </a:p>
          <a:p>
            <a:r>
              <a:rPr lang="de-DE" dirty="0"/>
              <a:t>[2] Microsoft, 2022, https://support.microsoft.com/enus/office/define-and-solve-a problem-by-usingsolver-5d1a388f-079d-43ac-a7eb-f63e45925040 (</a:t>
            </a:r>
            <a:r>
              <a:rPr lang="de-DE" dirty="0" err="1"/>
              <a:t>accessed</a:t>
            </a:r>
            <a:r>
              <a:rPr lang="de-DE" dirty="0"/>
              <a:t> on 03.02.2022)</a:t>
            </a:r>
          </a:p>
          <a:p>
            <a:endParaRPr lang="de-DE" dirty="0"/>
          </a:p>
          <a:p>
            <a:r>
              <a:rPr lang="de-DE" dirty="0"/>
              <a:t>[3] Docker Docs, 2021, https://docs.docker.com/getstarted/overview/ (</a:t>
            </a:r>
            <a:r>
              <a:rPr lang="de-DE" dirty="0" err="1"/>
              <a:t>accessed</a:t>
            </a:r>
            <a:r>
              <a:rPr lang="de-DE" dirty="0"/>
              <a:t> on 13.02.2022)</a:t>
            </a:r>
          </a:p>
          <a:p>
            <a:endParaRPr lang="de-DE" dirty="0"/>
          </a:p>
          <a:p>
            <a:r>
              <a:rPr lang="de-DE" dirty="0"/>
              <a:t>[4] The </a:t>
            </a:r>
            <a:r>
              <a:rPr lang="de-DE" dirty="0" err="1"/>
              <a:t>Matplotlib</a:t>
            </a:r>
            <a:r>
              <a:rPr lang="de-DE" dirty="0"/>
              <a:t> Development </a:t>
            </a:r>
            <a:r>
              <a:rPr lang="de-DE" dirty="0" err="1"/>
              <a:t>team</a:t>
            </a:r>
            <a:r>
              <a:rPr lang="de-DE" dirty="0"/>
              <a:t>, 2021 https://matplotlib.org/ (</a:t>
            </a:r>
            <a:r>
              <a:rPr lang="de-DE" dirty="0" err="1"/>
              <a:t>accesed</a:t>
            </a:r>
            <a:r>
              <a:rPr lang="de-DE" dirty="0"/>
              <a:t> on 17.02.2022)</a:t>
            </a:r>
          </a:p>
          <a:p>
            <a:endParaRPr lang="de-DE" dirty="0"/>
          </a:p>
          <a:p>
            <a:r>
              <a:rPr lang="de-DE" dirty="0"/>
              <a:t>[5] GitHub, Inc., 2022, https://github.com/ (</a:t>
            </a:r>
            <a:r>
              <a:rPr lang="de-DE" dirty="0" err="1"/>
              <a:t>accesed</a:t>
            </a:r>
            <a:r>
              <a:rPr lang="de-DE" dirty="0"/>
              <a:t> on 17.02.2022)</a:t>
            </a:r>
          </a:p>
          <a:p>
            <a:endParaRPr lang="de-DE" dirty="0"/>
          </a:p>
          <a:p>
            <a:r>
              <a:rPr lang="de-DE" dirty="0"/>
              <a:t>[6] CERN Data </a:t>
            </a:r>
            <a:r>
              <a:rPr lang="de-DE" dirty="0" err="1"/>
              <a:t>Centre</a:t>
            </a:r>
            <a:r>
              <a:rPr lang="de-DE" dirty="0"/>
              <a:t> </a:t>
            </a:r>
            <a:r>
              <a:rPr lang="de-DE" dirty="0" err="1"/>
              <a:t>Invenio</a:t>
            </a:r>
            <a:r>
              <a:rPr lang="de-DE" dirty="0"/>
              <a:t>., 2022, https://zenodo.org/ (</a:t>
            </a:r>
            <a:r>
              <a:rPr lang="de-DE" dirty="0" err="1"/>
              <a:t>accessed</a:t>
            </a:r>
            <a:r>
              <a:rPr lang="de-DE" dirty="0"/>
              <a:t> on 17.02.2022)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5465E67-55AF-4FCD-8AEF-62010190B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A944A5E-ADFE-4036-A931-01938706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39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89FA47-C3AF-460E-B3A7-F6AB9577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4E8166A-6593-4B06-BAF3-1E9E13BF5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Variables &amp; Optimization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Feasible Region &amp; Excel Solver</a:t>
            </a:r>
          </a:p>
          <a:p>
            <a:pPr marL="285750" indent="-285750">
              <a:buFontTx/>
              <a:buChar char="-"/>
            </a:pPr>
            <a:r>
              <a:rPr lang="en-US" dirty="0"/>
              <a:t>Reproduction Package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Decoupling Dependency</a:t>
            </a:r>
          </a:p>
          <a:p>
            <a:pPr marL="285750" indent="-285750">
              <a:buFontTx/>
              <a:buChar char="-"/>
            </a:pPr>
            <a:r>
              <a:rPr lang="en-US" dirty="0"/>
              <a:t>Docker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Zenodo</a:t>
            </a:r>
            <a:r>
              <a:rPr lang="en-US" dirty="0"/>
              <a:t> &amp; GitHub</a:t>
            </a:r>
          </a:p>
          <a:p>
            <a:pPr marL="285750" indent="-285750">
              <a:buFontTx/>
              <a:buChar char="-"/>
            </a:pPr>
            <a:r>
              <a:rPr lang="en-US" dirty="0"/>
              <a:t>Live demonstration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A858480-D7FB-4323-BC6A-589832504B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en-US" dirty="0"/>
              <a:t>contend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D5C1EBF-17D5-4ADE-B735-BDE709AF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61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B0A2A7-A151-4473-8933-E2240C12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B985D1A-EA96-4F48-ABA5-5E1C70CE4D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167" y="915566"/>
                <a:ext cx="8568000" cy="3628492"/>
              </a:xfrm>
            </p:spPr>
            <p:txBody>
              <a:bodyPr/>
              <a:lstStyle/>
              <a:p>
                <a:r>
                  <a:rPr lang="en-US" dirty="0"/>
                  <a:t>Optimizing the product mix for rubber ducks and fish. (“Head First Data Analysis”)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dirty="0"/>
                  <a:t>Maximize the profit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dirty="0"/>
              </a:p>
              <a:p>
                <a:r>
                  <a:rPr lang="en-US" dirty="0"/>
                  <a:t>Constrains: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Variables which can‘t be controlled and therefore limit the output</a:t>
                </a:r>
              </a:p>
              <a:p>
                <a:r>
                  <a:rPr lang="en-US" dirty="0"/>
                  <a:t>Decision Variables:</a:t>
                </a:r>
              </a:p>
              <a:p>
                <a:r>
                  <a:rPr lang="en-US" dirty="0"/>
                  <a:t>-    Variables which can be controlled and actively changed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r>
                  <a:rPr lang="en-US" dirty="0"/>
                  <a:t>Optimization Problem:</a:t>
                </a:r>
              </a:p>
              <a:p>
                <a:pPr lvl="1" indent="0">
                  <a:buNone/>
                </a:pPr>
                <a:r>
                  <a:rPr lang="en-US" dirty="0"/>
                  <a:t>In general: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r>
                  <a:rPr lang="en-US" dirty="0"/>
                  <a:t>In our scenario: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		</a:t>
                </a:r>
                <a:endParaRPr lang="en-US" b="0" dirty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B985D1A-EA96-4F48-ABA5-5E1C70CE4D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167" y="915566"/>
                <a:ext cx="8568000" cy="3628492"/>
              </a:xfrm>
              <a:blipFill>
                <a:blip r:embed="rId3"/>
                <a:stretch>
                  <a:fillRect l="-1352" t="-50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6">
            <a:extLst>
              <a:ext uri="{FF2B5EF4-FFF2-40B4-BE49-F238E27FC236}">
                <a16:creationId xmlns:a16="http://schemas.microsoft.com/office/drawing/2014/main" id="{7689378A-3C88-40E8-A80C-8EBB133B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Variables &amp; </a:t>
            </a:r>
            <a:r>
              <a:rPr lang="en-US" dirty="0"/>
              <a:t>Optimization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C30C5BC-72D4-4139-8DEC-7C92DD2EEDD9}"/>
                  </a:ext>
                </a:extLst>
              </p:cNvPr>
              <p:cNvSpPr txBox="1"/>
              <p:nvPr/>
            </p:nvSpPr>
            <p:spPr>
              <a:xfrm>
                <a:off x="5175406" y="3922428"/>
                <a:ext cx="35007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𝑃𝑟𝑜𝑓𝑖𝑡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     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𝐹𝑖𝑠h𝑒𝑠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𝐷𝑢𝑐𝑘𝑖𝑒𝑠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C30C5BC-72D4-4139-8DEC-7C92DD2EE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06" y="3922428"/>
                <a:ext cx="3500745" cy="523220"/>
              </a:xfrm>
              <a:prstGeom prst="rect">
                <a:avLst/>
              </a:prstGeom>
              <a:blipFill>
                <a:blip r:embed="rId4"/>
                <a:stretch>
                  <a:fillRect l="-523" t="-1163" b="-581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CA2B64B9-87B0-428E-A7F7-96AB073B538A}"/>
              </a:ext>
            </a:extLst>
          </p:cNvPr>
          <p:cNvSpPr txBox="1"/>
          <p:nvPr/>
        </p:nvSpPr>
        <p:spPr>
          <a:xfrm>
            <a:off x="8469203" y="439016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25524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0133AC-BAD6-4665-B4AF-A2CC5DD2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0B7C70F-9222-4B82-B2EE-448E042C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67" y="1036558"/>
            <a:ext cx="3644761" cy="3507500"/>
          </a:xfrm>
        </p:spPr>
        <p:txBody>
          <a:bodyPr/>
          <a:lstStyle/>
          <a:p>
            <a:r>
              <a:rPr lang="en-US" dirty="0"/>
              <a:t>Rubber </a:t>
            </a:r>
            <a:r>
              <a:rPr lang="en-US" dirty="0" err="1"/>
              <a:t>subbly</a:t>
            </a:r>
            <a:r>
              <a:rPr lang="en-US" dirty="0"/>
              <a:t> for max. </a:t>
            </a:r>
          </a:p>
          <a:p>
            <a:r>
              <a:rPr lang="en-US" dirty="0"/>
              <a:t>	500 ducks &amp; 0 </a:t>
            </a:r>
            <a:r>
              <a:rPr lang="en-US" dirty="0" err="1"/>
              <a:t>fishs</a:t>
            </a:r>
            <a:r>
              <a:rPr lang="en-US" dirty="0"/>
              <a:t> or </a:t>
            </a:r>
          </a:p>
          <a:p>
            <a:r>
              <a:rPr lang="en-US" dirty="0"/>
              <a:t>	400 </a:t>
            </a:r>
            <a:r>
              <a:rPr lang="en-US" dirty="0" err="1"/>
              <a:t>fishs</a:t>
            </a:r>
            <a:r>
              <a:rPr lang="en-US" dirty="0"/>
              <a:t>   &amp; 0 ducks</a:t>
            </a:r>
          </a:p>
          <a:p>
            <a:endParaRPr lang="en-US" dirty="0"/>
          </a:p>
          <a:p>
            <a:r>
              <a:rPr lang="en-US" dirty="0"/>
              <a:t>Production Time for max.</a:t>
            </a:r>
          </a:p>
          <a:p>
            <a:r>
              <a:rPr lang="en-US" dirty="0"/>
              <a:t>	400 ducks or</a:t>
            </a:r>
          </a:p>
          <a:p>
            <a:r>
              <a:rPr lang="en-US" dirty="0"/>
              <a:t>	300 </a:t>
            </a:r>
            <a:r>
              <a:rPr lang="en-US" dirty="0" err="1"/>
              <a:t>fishs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Profits:</a:t>
            </a:r>
          </a:p>
          <a:p>
            <a:r>
              <a:rPr lang="en-US" dirty="0"/>
              <a:t>	one Duck: 5$</a:t>
            </a:r>
          </a:p>
          <a:p>
            <a:r>
              <a:rPr lang="en-US" dirty="0"/>
              <a:t>	one Fish:   4$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5D20175-6D33-49FC-A8D1-F6D790C775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Original experimental setup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F31C632-EA76-4EC7-A5F8-A643E0D4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Feasible Region &amp; Excel Solver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7AFF879-676A-4139-8164-4BE6F45F7965}"/>
              </a:ext>
            </a:extLst>
          </p:cNvPr>
          <p:cNvSpPr txBox="1"/>
          <p:nvPr/>
        </p:nvSpPr>
        <p:spPr>
          <a:xfrm>
            <a:off x="4644008" y="3894144"/>
            <a:ext cx="463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Product-Mix: </a:t>
            </a:r>
          </a:p>
          <a:p>
            <a:r>
              <a:rPr lang="en-US" dirty="0"/>
              <a:t>80 fishes * 4$ + 400 ducks * 5$ = 2320$</a:t>
            </a:r>
          </a:p>
        </p:txBody>
      </p:sp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DD2E6E04-1C6E-4D6F-B7E8-37A5E08CAB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271794"/>
              </p:ext>
            </p:extLst>
          </p:nvPr>
        </p:nvGraphicFramePr>
        <p:xfrm>
          <a:off x="4204722" y="598494"/>
          <a:ext cx="439102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Acrobat Document" r:id="rId4" imgW="4390760" imgH="3295344" progId="Acrobat.Document.DC">
                  <p:embed/>
                </p:oleObj>
              </mc:Choice>
              <mc:Fallback>
                <p:oleObj name="Acrobat Document" r:id="rId4" imgW="4390760" imgH="329534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04722" y="598494"/>
                        <a:ext cx="4391025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DDB0F1E5-0AF5-41E7-93A8-BBED5B6FCF21}"/>
              </a:ext>
            </a:extLst>
          </p:cNvPr>
          <p:cNvSpPr txBox="1"/>
          <p:nvPr/>
        </p:nvSpPr>
        <p:spPr>
          <a:xfrm>
            <a:off x="8469203" y="439016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4775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DDB92D38-B576-485B-A64E-7D065575D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428404"/>
              </p:ext>
            </p:extLst>
          </p:nvPr>
        </p:nvGraphicFramePr>
        <p:xfrm>
          <a:off x="3794866" y="564234"/>
          <a:ext cx="5349134" cy="4015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Acrobat Document" r:id="rId4" imgW="4390760" imgH="3295344" progId="Acrobat.Document.DC">
                  <p:embed/>
                </p:oleObj>
              </mc:Choice>
              <mc:Fallback>
                <p:oleObj name="Acrobat Document" r:id="rId4" imgW="4390760" imgH="3295344" progId="Acrobat.Document.DC">
                  <p:embed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94866" y="564234"/>
                        <a:ext cx="5349134" cy="4015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2B6E39-B68E-4759-8DE9-427DA5A5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5BE9C0E-A0F6-4F3B-8B08-D8550DBD0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Historical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2CD7A11-C254-4D6B-BE09-8E6D9F66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Feasible Region &amp; Excel Solver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866D88B-C0B2-47BB-9BBF-9D0FE62D36D1}"/>
              </a:ext>
            </a:extLst>
          </p:cNvPr>
          <p:cNvSpPr txBox="1"/>
          <p:nvPr/>
        </p:nvSpPr>
        <p:spPr>
          <a:xfrm>
            <a:off x="281258" y="2355726"/>
            <a:ext cx="5082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Historical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36 </a:t>
            </a:r>
            <a:r>
              <a:rPr lang="de-DE" dirty="0" err="1"/>
              <a:t>Month</a:t>
            </a:r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format</a:t>
            </a:r>
            <a:r>
              <a:rPr lang="de-DE" dirty="0"/>
              <a:t>:  EXCEL-file (.</a:t>
            </a:r>
            <a:r>
              <a:rPr lang="de-DE" dirty="0" err="1"/>
              <a:t>xls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FCBCB74-FD75-4FB6-A935-13CAFD6B251A}"/>
              </a:ext>
            </a:extLst>
          </p:cNvPr>
          <p:cNvSpPr txBox="1"/>
          <p:nvPr/>
        </p:nvSpPr>
        <p:spPr>
          <a:xfrm>
            <a:off x="8469203" y="439016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57288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46FC4-ED08-494A-896D-7AD83FEA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F13E46D-E517-4AD5-B596-78C4EB508E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F08F3ED-3F36-402F-BA5B-570A2AFB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Reproduction</a:t>
            </a:r>
            <a:r>
              <a:rPr lang="de-DE" dirty="0"/>
              <a:t> Package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1577849-8C09-463D-8A01-62662EBA5825}"/>
              </a:ext>
            </a:extLst>
          </p:cNvPr>
          <p:cNvSpPr/>
          <p:nvPr/>
        </p:nvSpPr>
        <p:spPr>
          <a:xfrm>
            <a:off x="6040488" y="762355"/>
            <a:ext cx="2808312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sales_data.xls</a:t>
            </a:r>
          </a:p>
          <a:p>
            <a:pPr algn="ctr"/>
            <a:r>
              <a:rPr lang="de-DE" dirty="0"/>
              <a:t>Excel-Solver</a:t>
            </a:r>
          </a:p>
          <a:p>
            <a:pPr algn="ctr"/>
            <a:r>
              <a:rPr lang="de-DE" dirty="0"/>
              <a:t>Book: „Head First Data Analysis“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C583A71-D0C2-43E2-9A0D-A598A92D332C}"/>
              </a:ext>
            </a:extLst>
          </p:cNvPr>
          <p:cNvSpPr/>
          <p:nvPr/>
        </p:nvSpPr>
        <p:spPr>
          <a:xfrm>
            <a:off x="6040488" y="2931790"/>
            <a:ext cx="2808312" cy="1440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sales_data.csv</a:t>
            </a:r>
          </a:p>
          <a:p>
            <a:pPr algn="ctr"/>
            <a:r>
              <a:rPr lang="de-DE" dirty="0" err="1"/>
              <a:t>python</a:t>
            </a:r>
            <a:r>
              <a:rPr lang="de-DE" dirty="0"/>
              <a:t>-Solver</a:t>
            </a:r>
          </a:p>
          <a:p>
            <a:pPr algn="ctr"/>
            <a:r>
              <a:rPr lang="de-DE" dirty="0" err="1"/>
              <a:t>LaTeX</a:t>
            </a:r>
            <a:r>
              <a:rPr lang="de-DE" dirty="0"/>
              <a:t>-Paper 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87A77DA-2807-4C92-BD2C-C2C9A6DF19C7}"/>
              </a:ext>
            </a:extLst>
          </p:cNvPr>
          <p:cNvSpPr/>
          <p:nvPr/>
        </p:nvSpPr>
        <p:spPr>
          <a:xfrm>
            <a:off x="352561" y="762355"/>
            <a:ext cx="2808312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Bathing</a:t>
            </a:r>
            <a:r>
              <a:rPr lang="de-DE" dirty="0"/>
              <a:t> Friends Unlimited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2C4AC0F-2E58-49A1-BF95-18A7AAD08BDA}"/>
              </a:ext>
            </a:extLst>
          </p:cNvPr>
          <p:cNvSpPr/>
          <p:nvPr/>
        </p:nvSpPr>
        <p:spPr>
          <a:xfrm>
            <a:off x="352561" y="2931790"/>
            <a:ext cx="2808312" cy="1440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Development-team </a:t>
            </a:r>
          </a:p>
          <a:p>
            <a:pPr algn="ctr"/>
            <a:r>
              <a:rPr lang="de-DE" dirty="0" err="1"/>
              <a:t>Sippl</a:t>
            </a:r>
            <a:r>
              <a:rPr lang="de-DE" dirty="0"/>
              <a:t> &amp; Brandl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17E7D794-6F71-4A59-B5F9-15B489B7E20C}"/>
              </a:ext>
            </a:extLst>
          </p:cNvPr>
          <p:cNvSpPr/>
          <p:nvPr/>
        </p:nvSpPr>
        <p:spPr>
          <a:xfrm>
            <a:off x="3026327" y="1158050"/>
            <a:ext cx="3177918" cy="63887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Repeat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A587B53F-7AA8-4068-A24A-096CC8C348FB}"/>
              </a:ext>
            </a:extLst>
          </p:cNvPr>
          <p:cNvSpPr/>
          <p:nvPr/>
        </p:nvSpPr>
        <p:spPr>
          <a:xfrm>
            <a:off x="3103513" y="3332431"/>
            <a:ext cx="3177918" cy="63887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Replicate</a:t>
            </a:r>
            <a:endParaRPr lang="de-DE" dirty="0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A63A7F64-65D2-4715-9C6E-5706021B2D5C}"/>
              </a:ext>
            </a:extLst>
          </p:cNvPr>
          <p:cNvSpPr/>
          <p:nvPr/>
        </p:nvSpPr>
        <p:spPr>
          <a:xfrm rot="20307077">
            <a:off x="2942984" y="2303187"/>
            <a:ext cx="3498975" cy="63887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Reproduce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21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46FC4-ED08-494A-896D-7AD83FEA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F13E46D-E517-4AD5-B596-78C4EB508E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F08F3ED-3F36-402F-BA5B-570A2AFB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Reproduction</a:t>
            </a:r>
            <a:r>
              <a:rPr lang="de-DE" dirty="0"/>
              <a:t> Package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1577849-8C09-463D-8A01-62662EBA5825}"/>
              </a:ext>
            </a:extLst>
          </p:cNvPr>
          <p:cNvSpPr/>
          <p:nvPr/>
        </p:nvSpPr>
        <p:spPr>
          <a:xfrm>
            <a:off x="6040488" y="762355"/>
            <a:ext cx="2808312" cy="14401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sales_data.xls</a:t>
            </a:r>
          </a:p>
          <a:p>
            <a:pPr algn="ctr"/>
            <a:r>
              <a:rPr lang="de-DE" dirty="0"/>
              <a:t>Excel-Solver</a:t>
            </a:r>
          </a:p>
          <a:p>
            <a:pPr algn="ctr"/>
            <a:r>
              <a:rPr lang="de-DE" dirty="0"/>
              <a:t>Book: „Head First Data Analysis“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C583A71-D0C2-43E2-9A0D-A598A92D332C}"/>
              </a:ext>
            </a:extLst>
          </p:cNvPr>
          <p:cNvSpPr/>
          <p:nvPr/>
        </p:nvSpPr>
        <p:spPr>
          <a:xfrm>
            <a:off x="6040488" y="2931790"/>
            <a:ext cx="2808312" cy="1440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sales_data.csv</a:t>
            </a:r>
          </a:p>
          <a:p>
            <a:pPr algn="ctr"/>
            <a:r>
              <a:rPr lang="de-DE" dirty="0" err="1"/>
              <a:t>python</a:t>
            </a:r>
            <a:r>
              <a:rPr lang="de-DE" dirty="0"/>
              <a:t>-Solver</a:t>
            </a:r>
          </a:p>
          <a:p>
            <a:pPr algn="ctr"/>
            <a:r>
              <a:rPr lang="de-DE" dirty="0" err="1"/>
              <a:t>LaTeX</a:t>
            </a:r>
            <a:r>
              <a:rPr lang="de-DE" dirty="0"/>
              <a:t>-Paper 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87A77DA-2807-4C92-BD2C-C2C9A6DF19C7}"/>
              </a:ext>
            </a:extLst>
          </p:cNvPr>
          <p:cNvSpPr/>
          <p:nvPr/>
        </p:nvSpPr>
        <p:spPr>
          <a:xfrm>
            <a:off x="352561" y="762355"/>
            <a:ext cx="2808312" cy="14401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Bathing</a:t>
            </a:r>
            <a:r>
              <a:rPr lang="de-DE" dirty="0"/>
              <a:t> Friends Unlimited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2C4AC0F-2E58-49A1-BF95-18A7AAD08BDA}"/>
              </a:ext>
            </a:extLst>
          </p:cNvPr>
          <p:cNvSpPr/>
          <p:nvPr/>
        </p:nvSpPr>
        <p:spPr>
          <a:xfrm>
            <a:off x="352561" y="2931790"/>
            <a:ext cx="2808312" cy="1440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Development-team </a:t>
            </a:r>
          </a:p>
          <a:p>
            <a:pPr algn="ctr"/>
            <a:r>
              <a:rPr lang="de-DE" dirty="0" err="1"/>
              <a:t>Sippl</a:t>
            </a:r>
            <a:r>
              <a:rPr lang="de-DE" dirty="0"/>
              <a:t> &amp; Brandl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17E7D794-6F71-4A59-B5F9-15B489B7E20C}"/>
              </a:ext>
            </a:extLst>
          </p:cNvPr>
          <p:cNvSpPr/>
          <p:nvPr/>
        </p:nvSpPr>
        <p:spPr>
          <a:xfrm>
            <a:off x="3026327" y="1158050"/>
            <a:ext cx="3177918" cy="638877"/>
          </a:xfrm>
          <a:prstGeom prst="right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Repeat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A587B53F-7AA8-4068-A24A-096CC8C348FB}"/>
              </a:ext>
            </a:extLst>
          </p:cNvPr>
          <p:cNvSpPr/>
          <p:nvPr/>
        </p:nvSpPr>
        <p:spPr>
          <a:xfrm>
            <a:off x="3103513" y="3332431"/>
            <a:ext cx="3177918" cy="63887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Replicate</a:t>
            </a:r>
            <a:endParaRPr lang="de-DE" dirty="0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A63A7F64-65D2-4715-9C6E-5706021B2D5C}"/>
              </a:ext>
            </a:extLst>
          </p:cNvPr>
          <p:cNvSpPr/>
          <p:nvPr/>
        </p:nvSpPr>
        <p:spPr>
          <a:xfrm rot="20307077">
            <a:off x="2942984" y="2303187"/>
            <a:ext cx="3498975" cy="638877"/>
          </a:xfrm>
          <a:prstGeom prst="right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Reproduce</a:t>
            </a:r>
            <a:endParaRPr 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8E4C8BB-CC03-4BB7-9EA2-763DF5909A55}"/>
              </a:ext>
            </a:extLst>
          </p:cNvPr>
          <p:cNvSpPr/>
          <p:nvPr/>
        </p:nvSpPr>
        <p:spPr>
          <a:xfrm>
            <a:off x="97038" y="2631940"/>
            <a:ext cx="9036496" cy="2039858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17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525ADB-1ABE-43A7-8675-F2F22E79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208464-AA7C-4D45-B2C4-6988176A9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advantiges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open source </a:t>
            </a:r>
            <a:r>
              <a:rPr lang="de-DE" dirty="0" err="1"/>
              <a:t>software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Long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licenses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fee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licesing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tools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en-US" dirty="0"/>
              <a:t>Open source alternative for most common tools</a:t>
            </a:r>
          </a:p>
          <a:p>
            <a:pPr marL="652436" lvl="1" indent="-285750">
              <a:buFontTx/>
              <a:buChar char="-"/>
            </a:pPr>
            <a:r>
              <a:rPr lang="en-US" dirty="0"/>
              <a:t>MS-Word -&gt; LaTeX</a:t>
            </a:r>
          </a:p>
          <a:p>
            <a:pPr marL="652436" lvl="1" indent="-285750">
              <a:buFontTx/>
              <a:buChar char="-"/>
            </a:pPr>
            <a:r>
              <a:rPr lang="en-US" dirty="0"/>
              <a:t>MS-Excel -&gt; R, </a:t>
            </a:r>
            <a:r>
              <a:rPr lang="en-US" dirty="0" err="1"/>
              <a:t>Python.Numpy</a:t>
            </a:r>
            <a:r>
              <a:rPr lang="en-US" dirty="0"/>
              <a:t>/.Matplotlib</a:t>
            </a:r>
          </a:p>
          <a:p>
            <a:pPr lvl="1" indent="0">
              <a:buNone/>
            </a:pP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E74AD78-AE18-4846-A5FB-52E559F85F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Open source vs. </a:t>
            </a:r>
            <a:r>
              <a:rPr lang="de-DE" dirty="0" err="1"/>
              <a:t>proprietary</a:t>
            </a:r>
            <a:r>
              <a:rPr lang="de-DE" dirty="0"/>
              <a:t> </a:t>
            </a:r>
            <a:r>
              <a:rPr lang="de-DE" dirty="0" err="1"/>
              <a:t>software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D3F2BF8-FBC7-42CD-A152-75744121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Decoupling</a:t>
            </a:r>
            <a:r>
              <a:rPr lang="de-DE" dirty="0"/>
              <a:t> </a:t>
            </a:r>
            <a:r>
              <a:rPr lang="de-DE" dirty="0" err="1"/>
              <a:t>Dependency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053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6FA2E9-CE11-4C98-8964-580B4E59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59043E2-3FD5-4C75-8E8C-AB6BB2D2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Realize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Excel Solver via </a:t>
            </a:r>
            <a:r>
              <a:rPr lang="de-DE" dirty="0" err="1"/>
              <a:t>python</a:t>
            </a:r>
            <a:endParaRPr lang="de-DE" dirty="0"/>
          </a:p>
          <a:p>
            <a:r>
              <a:rPr lang="de-DE" dirty="0"/>
              <a:t>	- source code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python-solver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in </a:t>
            </a:r>
            <a:r>
              <a:rPr lang="de-DE" dirty="0" err="1"/>
              <a:t>repository</a:t>
            </a:r>
            <a:endParaRPr lang="de-DE" dirty="0"/>
          </a:p>
          <a:p>
            <a:r>
              <a:rPr lang="de-DE" dirty="0"/>
              <a:t>	- </a:t>
            </a:r>
            <a:r>
              <a:rPr lang="en-US" dirty="0"/>
              <a:t>Beneficial for researchers who repeat our experiment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Realize the documentation via LaTeX</a:t>
            </a:r>
          </a:p>
          <a:p>
            <a:r>
              <a:rPr lang="en-US" dirty="0"/>
              <a:t>	- Documentation is generate automatically </a:t>
            </a:r>
          </a:p>
          <a:p>
            <a:r>
              <a:rPr lang="en-US" dirty="0"/>
              <a:t>	- best look for scientific Papers</a:t>
            </a:r>
          </a:p>
          <a:p>
            <a:r>
              <a:rPr lang="en-US" dirty="0"/>
              <a:t>	- automatically import of </a:t>
            </a:r>
            <a:r>
              <a:rPr lang="en-US" dirty="0" err="1"/>
              <a:t>figtures</a:t>
            </a:r>
            <a:endParaRPr lang="en-US" dirty="0"/>
          </a:p>
          <a:p>
            <a:r>
              <a:rPr lang="en-US" dirty="0"/>
              <a:t>	- (Output as PDF-File)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ABE3BD-90FE-4A8A-BAA3-0CC28343E9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Tools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experiment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E1D8EBA-52F2-4067-A44F-5F75E344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Decoupling</a:t>
            </a:r>
            <a:r>
              <a:rPr lang="de-DE" dirty="0"/>
              <a:t> </a:t>
            </a:r>
            <a:r>
              <a:rPr lang="de-DE" dirty="0" err="1"/>
              <a:t>Dependency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263777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65AD01-48E5-4010-AD48-B7D7CFBD789F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37</TotalTime>
  <Words>849</Words>
  <Application>Microsoft Office PowerPoint</Application>
  <PresentationFormat>Bildschirmpräsentation (16:9)</PresentationFormat>
  <Paragraphs>195</Paragraphs>
  <Slides>14</Slides>
  <Notes>12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4" baseType="lpstr">
      <vt:lpstr>Arial</vt:lpstr>
      <vt:lpstr>Calibri</vt:lpstr>
      <vt:lpstr>Cambria Math</vt:lpstr>
      <vt:lpstr>CMBX12</vt:lpstr>
      <vt:lpstr>CMR10</vt:lpstr>
      <vt:lpstr>Lucida Sans</vt:lpstr>
      <vt:lpstr>Symbol</vt:lpstr>
      <vt:lpstr>Wingdings</vt:lpstr>
      <vt:lpstr>OTH_PPT_16x9</vt:lpstr>
      <vt:lpstr>Acrobat Document</vt:lpstr>
      <vt:lpstr>Reproducibility Engineering  Portfolio Exam </vt:lpstr>
      <vt:lpstr>PowerPoint-Präsentation</vt:lpstr>
      <vt:lpstr>Variables &amp; Optimization</vt:lpstr>
      <vt:lpstr>Feasible Region &amp; Excel Solver</vt:lpstr>
      <vt:lpstr>Feasible Region &amp; Excel Solver</vt:lpstr>
      <vt:lpstr>Reproduction Package</vt:lpstr>
      <vt:lpstr>Reproduction Package</vt:lpstr>
      <vt:lpstr>Decoupling Dependency</vt:lpstr>
      <vt:lpstr>Decoupling Dependency</vt:lpstr>
      <vt:lpstr>Decoupling Dependency</vt:lpstr>
      <vt:lpstr>Docker</vt:lpstr>
      <vt:lpstr>Zenodo &amp; GitHub</vt:lpstr>
      <vt:lpstr>PowerPoint-Präsentation</vt:lpstr>
      <vt:lpstr>PowerPoint-Präsentation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sis36290</cp:lastModifiedBy>
  <cp:revision>51</cp:revision>
  <dcterms:created xsi:type="dcterms:W3CDTF">2016-03-30T09:52:44Z</dcterms:created>
  <dcterms:modified xsi:type="dcterms:W3CDTF">2022-02-22T15:22:00Z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