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61"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1D94-9404-FB46-B19B-58D2436E45E1}"/>
              </a:ext>
            </a:extLst>
          </p:cNvPr>
          <p:cNvSpPr>
            <a:spLocks noGrp="1"/>
          </p:cNvSpPr>
          <p:nvPr>
            <p:ph type="ctrTitle"/>
          </p:nvPr>
        </p:nvSpPr>
        <p:spPr>
          <a:xfrm>
            <a:off x="1654628" y="1284517"/>
            <a:ext cx="8098972" cy="739016"/>
          </a:xfrm>
          <a:ln>
            <a:noFill/>
          </a:ln>
          <a:effectLst/>
          <a:scene3d>
            <a:camera prst="orthographicFront">
              <a:rot lat="0" lon="0" rev="0"/>
            </a:camera>
            <a:lightRig rig="glow" dir="t">
              <a:rot lat="0" lon="0" rev="14100000"/>
            </a:lightRig>
          </a:scene3d>
          <a:sp3d prstMaterial="softEdge">
            <a:bevelT w="127000" prst="artDeco"/>
          </a:sp3d>
        </p:spPr>
        <p:txBody>
          <a:bodyPr>
            <a:noAutofit/>
          </a:bodyPr>
          <a:lstStyle/>
          <a:p>
            <a:r>
              <a:rPr lang="en-IN" sz="5400" b="1" dirty="0">
                <a:solidFill>
                  <a:srgbClr val="FFC000"/>
                </a:solidFill>
                <a:latin typeface="Algerian" panose="04020705040A02060702" pitchFamily="82" charset="0"/>
              </a:rPr>
              <a:t>Cloud BU – hackathon </a:t>
            </a:r>
            <a:br>
              <a:rPr lang="en-IN" sz="5400" b="1" dirty="0">
                <a:solidFill>
                  <a:srgbClr val="FFC000"/>
                </a:solidFill>
                <a:latin typeface="Algerian" panose="04020705040A02060702" pitchFamily="82" charset="0"/>
              </a:rPr>
            </a:br>
            <a:endParaRPr lang="en-IN" sz="5400" b="1" dirty="0">
              <a:solidFill>
                <a:srgbClr val="FFC000"/>
              </a:solidFill>
              <a:latin typeface="Algerian" panose="04020705040A02060702" pitchFamily="82" charset="0"/>
            </a:endParaRPr>
          </a:p>
        </p:txBody>
      </p:sp>
      <p:sp>
        <p:nvSpPr>
          <p:cNvPr id="4" name="Subtitle 2">
            <a:extLst>
              <a:ext uri="{FF2B5EF4-FFF2-40B4-BE49-F238E27FC236}">
                <a16:creationId xmlns:a16="http://schemas.microsoft.com/office/drawing/2014/main" id="{A68F8DD2-4CDC-E8AC-89C5-EAC27DAE9D04}"/>
              </a:ext>
            </a:extLst>
          </p:cNvPr>
          <p:cNvSpPr txBox="1">
            <a:spLocks/>
          </p:cNvSpPr>
          <p:nvPr/>
        </p:nvSpPr>
        <p:spPr>
          <a:xfrm>
            <a:off x="1528997" y="2023533"/>
            <a:ext cx="6221632" cy="3549950"/>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IN" sz="11200" b="1" dirty="0">
                <a:solidFill>
                  <a:srgbClr val="FFFF00"/>
                </a:solidFill>
              </a:rPr>
              <a:t>Team name :          Focus </a:t>
            </a:r>
          </a:p>
          <a:p>
            <a:r>
              <a:rPr lang="en-IN" sz="11200" b="1" dirty="0">
                <a:solidFill>
                  <a:srgbClr val="FFFF00"/>
                </a:solidFill>
              </a:rPr>
              <a:t>	    	          Project Title :</a:t>
            </a:r>
            <a:r>
              <a:rPr lang="en-IN" sz="11200" dirty="0"/>
              <a:t> </a:t>
            </a:r>
            <a:r>
              <a:rPr lang="en-IN" sz="11200" b="1" dirty="0">
                <a:solidFill>
                  <a:srgbClr val="FFFF00"/>
                </a:solidFill>
              </a:rPr>
              <a:t>black jack</a:t>
            </a:r>
          </a:p>
          <a:p>
            <a:r>
              <a:rPr lang="en-IN" sz="11200" dirty="0"/>
              <a:t>  TEAM MATES :    Madhuri</a:t>
            </a:r>
          </a:p>
          <a:p>
            <a:r>
              <a:rPr lang="en-IN" sz="11200" dirty="0"/>
              <a:t>Lavanya</a:t>
            </a:r>
          </a:p>
          <a:p>
            <a:r>
              <a:rPr lang="en-IN" sz="11200" dirty="0"/>
              <a:t>Chaitanya</a:t>
            </a:r>
          </a:p>
          <a:p>
            <a:r>
              <a:rPr lang="en-IN" sz="11200" dirty="0"/>
              <a:t>Vijay</a:t>
            </a:r>
          </a:p>
          <a:p>
            <a:r>
              <a:rPr lang="en-IN" sz="11200" dirty="0"/>
              <a:t>Nagesh</a:t>
            </a:r>
          </a:p>
          <a:p>
            <a:endParaRPr lang="en-IN" dirty="0"/>
          </a:p>
          <a:p>
            <a:endParaRPr lang="en-IN" dirty="0"/>
          </a:p>
        </p:txBody>
      </p:sp>
    </p:spTree>
    <p:extLst>
      <p:ext uri="{BB962C8B-B14F-4D97-AF65-F5344CB8AC3E}">
        <p14:creationId xmlns:p14="http://schemas.microsoft.com/office/powerpoint/2010/main" val="57389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2027-8F9D-8800-19B9-AB6E3E6C0417}"/>
              </a:ext>
            </a:extLst>
          </p:cNvPr>
          <p:cNvSpPr>
            <a:spLocks noGrp="1"/>
          </p:cNvSpPr>
          <p:nvPr>
            <p:ph type="title"/>
          </p:nvPr>
        </p:nvSpPr>
        <p:spPr>
          <a:xfrm>
            <a:off x="685801" y="609601"/>
            <a:ext cx="10131425" cy="624114"/>
          </a:xfrm>
        </p:spPr>
        <p:txBody>
          <a:bodyPr>
            <a:normAutofit fontScale="90000"/>
          </a:bodyPr>
          <a:lstStyle/>
          <a:p>
            <a:r>
              <a:rPr lang="en-IN" b="1" dirty="0">
                <a:solidFill>
                  <a:srgbClr val="FFC000"/>
                </a:solidFill>
                <a:latin typeface="Algerian" panose="04020705040A02060702" pitchFamily="82" charset="0"/>
              </a:rPr>
              <a:t>Black </a:t>
            </a:r>
            <a:r>
              <a:rPr lang="en-IN" b="1" dirty="0" err="1">
                <a:solidFill>
                  <a:srgbClr val="FFC000"/>
                </a:solidFill>
                <a:latin typeface="Algerian" panose="04020705040A02060702" pitchFamily="82" charset="0"/>
              </a:rPr>
              <a:t>JAck</a:t>
            </a:r>
            <a:endParaRPr lang="en-IN" b="1"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97B2A1A-6B40-1F37-8B3B-38E3819A0FAA}"/>
              </a:ext>
            </a:extLst>
          </p:cNvPr>
          <p:cNvSpPr>
            <a:spLocks noGrp="1"/>
          </p:cNvSpPr>
          <p:nvPr>
            <p:ph idx="1"/>
          </p:nvPr>
        </p:nvSpPr>
        <p:spPr>
          <a:xfrm>
            <a:off x="685801" y="1857829"/>
            <a:ext cx="10131425" cy="4557485"/>
          </a:xfrm>
        </p:spPr>
        <p:txBody>
          <a:bodyPr>
            <a:normAutofit fontScale="85000" lnSpcReduction="20000"/>
          </a:bodyPr>
          <a:lstStyle/>
          <a:p>
            <a:r>
              <a:rPr lang="en-IN" dirty="0"/>
              <a:t>It is the most widely played casino banking system as it uses a deck of 52 cards , In this game one player </a:t>
            </a:r>
          </a:p>
          <a:p>
            <a:pPr marL="0" indent="0">
              <a:buNone/>
            </a:pPr>
            <a:r>
              <a:rPr lang="en-IN" dirty="0"/>
              <a:t>      competes his cards with the cards of the dealer and comparatively check the winner.</a:t>
            </a:r>
          </a:p>
          <a:p>
            <a:pPr marL="0" indent="0">
              <a:buNone/>
            </a:pPr>
            <a:r>
              <a:rPr lang="en-IN" sz="2400" dirty="0"/>
              <a:t>HISTORY</a:t>
            </a:r>
          </a:p>
          <a:p>
            <a:pPr marL="0" indent="0">
              <a:buNone/>
            </a:pPr>
            <a:r>
              <a:rPr lang="en-IN" dirty="0"/>
              <a:t>1) Black Jack’s immediate precursor was the English version of the twenty-one called the “</a:t>
            </a:r>
            <a:r>
              <a:rPr lang="en-IN" dirty="0" err="1"/>
              <a:t>Vingt</a:t>
            </a:r>
            <a:r>
              <a:rPr lang="en-IN" dirty="0"/>
              <a:t>-Un”</a:t>
            </a:r>
          </a:p>
          <a:p>
            <a:pPr marL="0" indent="0">
              <a:buNone/>
            </a:pPr>
            <a:r>
              <a:rPr lang="en-IN" dirty="0"/>
              <a:t>2) The first game was ever played in the France around 1888 and in the Britain during the early 1770’s  ,1780’s </a:t>
            </a:r>
          </a:p>
          <a:p>
            <a:pPr marL="0" indent="0">
              <a:buNone/>
            </a:pPr>
            <a:r>
              <a:rPr lang="en-IN" dirty="0"/>
              <a:t>RULES TO PLAY THE CASINO:</a:t>
            </a:r>
          </a:p>
          <a:p>
            <a:pPr marL="342900" indent="-342900">
              <a:buAutoNum type="arabicParenR"/>
            </a:pPr>
            <a:r>
              <a:rPr lang="en-IN" dirty="0"/>
              <a:t>At the table, the dealer faces 5 to 9 positions behind the semi circular table. The 52 cards from the deck are distributed to the players (2 each) and players place their bets in the betting box</a:t>
            </a:r>
          </a:p>
          <a:p>
            <a:pPr marL="342900" indent="-342900">
              <a:buAutoNum type="arabicParenR"/>
            </a:pPr>
            <a:r>
              <a:rPr lang="en-IN" dirty="0"/>
              <a:t>The dealer deals from the left to right</a:t>
            </a:r>
          </a:p>
          <a:p>
            <a:pPr marL="342900" indent="-342900">
              <a:buAutoNum type="arabicParenR"/>
            </a:pPr>
            <a:r>
              <a:rPr lang="en-IN" dirty="0"/>
              <a:t>Each box gets an initial hand of two cards visible to the people playing on it. The dealers hand gets its first card face up and, in “Hole card” games, immediately gets second card face down which the dealer peeks at but only reveals when it makes the dealers hand a Black Jack</a:t>
            </a:r>
          </a:p>
          <a:p>
            <a:pPr marL="342900" indent="-342900">
              <a:buAutoNum type="arabicParenR"/>
            </a:pPr>
            <a:r>
              <a:rPr lang="en-IN" dirty="0"/>
              <a:t>Number cards count as their number, (The Jack , Queen and King) which are face cards have a value of 10 and the aces count as either 1 or 11 according to the players choice. If the total exceeds 21 points it Busts and all bets on it immediately loose</a:t>
            </a:r>
          </a:p>
          <a:p>
            <a:pPr marL="342900" indent="-342900">
              <a:buAutoNum type="arabicParenR"/>
            </a:pPr>
            <a:r>
              <a:rPr lang="en-IN" dirty="0"/>
              <a:t>The object is the game is to win money by creating card totals higher than those of the deals and but not exceeding 21</a:t>
            </a:r>
          </a:p>
          <a:p>
            <a:pPr marL="342900" indent="-342900">
              <a:buAutoNum type="arabicParenR"/>
            </a:pPr>
            <a:endParaRPr lang="en-IN" dirty="0"/>
          </a:p>
          <a:p>
            <a:pPr marL="342900" indent="-342900">
              <a:buAutoNum type="arabicParenR"/>
            </a:pPr>
            <a:endParaRPr lang="en-IN" dirty="0"/>
          </a:p>
          <a:p>
            <a:pPr marL="342900" indent="-342900">
              <a:buAutoNum type="arabicParenR"/>
            </a:pPr>
            <a:endParaRPr lang="en-IN" dirty="0"/>
          </a:p>
        </p:txBody>
      </p:sp>
    </p:spTree>
    <p:extLst>
      <p:ext uri="{BB962C8B-B14F-4D97-AF65-F5344CB8AC3E}">
        <p14:creationId xmlns:p14="http://schemas.microsoft.com/office/powerpoint/2010/main" val="23766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E9369-63FD-49F7-B512-3A2691A33E84}"/>
              </a:ext>
            </a:extLst>
          </p:cNvPr>
          <p:cNvSpPr>
            <a:spLocks noGrp="1"/>
          </p:cNvSpPr>
          <p:nvPr>
            <p:ph type="ctrTitle"/>
          </p:nvPr>
        </p:nvSpPr>
        <p:spPr>
          <a:xfrm>
            <a:off x="0" y="803124"/>
            <a:ext cx="4426857" cy="735390"/>
          </a:xfrm>
        </p:spPr>
        <p:txBody>
          <a:bodyPr>
            <a:normAutofit fontScale="90000"/>
          </a:bodyPr>
          <a:lstStyle/>
          <a:p>
            <a:r>
              <a:rPr lang="en-IN" b="1" dirty="0">
                <a:solidFill>
                  <a:srgbClr val="FFC000"/>
                </a:solidFill>
                <a:latin typeface="Algerian" panose="04020705040A02060702" pitchFamily="82" charset="0"/>
              </a:rPr>
              <a:t>Total Cards :</a:t>
            </a:r>
            <a:br>
              <a:rPr lang="en-IN" b="1" dirty="0">
                <a:solidFill>
                  <a:srgbClr val="FFC000"/>
                </a:solidFill>
                <a:latin typeface="Algerian" panose="04020705040A02060702" pitchFamily="82" charset="0"/>
              </a:rPr>
            </a:br>
            <a:endParaRPr lang="en-IN" b="1" dirty="0">
              <a:solidFill>
                <a:srgbClr val="FFC000"/>
              </a:solidFill>
              <a:latin typeface="Algerian" panose="04020705040A02060702" pitchFamily="82" charset="0"/>
            </a:endParaRPr>
          </a:p>
        </p:txBody>
      </p:sp>
      <p:sp>
        <p:nvSpPr>
          <p:cNvPr id="7" name="TextBox 6">
            <a:extLst>
              <a:ext uri="{FF2B5EF4-FFF2-40B4-BE49-F238E27FC236}">
                <a16:creationId xmlns:a16="http://schemas.microsoft.com/office/drawing/2014/main" id="{645C79B1-BC68-CC28-6C91-F6A661116903}"/>
              </a:ext>
            </a:extLst>
          </p:cNvPr>
          <p:cNvSpPr txBox="1"/>
          <p:nvPr/>
        </p:nvSpPr>
        <p:spPr>
          <a:xfrm>
            <a:off x="2219326" y="1517903"/>
            <a:ext cx="3876674" cy="830997"/>
          </a:xfrm>
          <a:prstGeom prst="rect">
            <a:avLst/>
          </a:prstGeom>
          <a:noFill/>
        </p:spPr>
        <p:txBody>
          <a:bodyPr wrap="square" rtlCol="0">
            <a:spAutoFit/>
          </a:bodyPr>
          <a:lstStyle/>
          <a:p>
            <a:r>
              <a:rPr lang="en-IN" sz="2800" dirty="0"/>
              <a:t>Total we have 52 cards</a:t>
            </a:r>
          </a:p>
          <a:p>
            <a:endParaRPr lang="en-IN" sz="2000" dirty="0"/>
          </a:p>
        </p:txBody>
      </p:sp>
      <p:sp>
        <p:nvSpPr>
          <p:cNvPr id="8" name="TextBox 7">
            <a:extLst>
              <a:ext uri="{FF2B5EF4-FFF2-40B4-BE49-F238E27FC236}">
                <a16:creationId xmlns:a16="http://schemas.microsoft.com/office/drawing/2014/main" id="{29597804-1260-4967-1C4A-3B9A78BC1316}"/>
              </a:ext>
            </a:extLst>
          </p:cNvPr>
          <p:cNvSpPr txBox="1"/>
          <p:nvPr/>
        </p:nvSpPr>
        <p:spPr>
          <a:xfrm>
            <a:off x="261258" y="2465009"/>
            <a:ext cx="4275810" cy="2677656"/>
          </a:xfrm>
          <a:prstGeom prst="rect">
            <a:avLst/>
          </a:prstGeom>
          <a:noFill/>
        </p:spPr>
        <p:txBody>
          <a:bodyPr wrap="square" rtlCol="0">
            <a:spAutoFit/>
          </a:bodyPr>
          <a:lstStyle/>
          <a:p>
            <a:r>
              <a:rPr lang="en-IN" sz="2800" dirty="0"/>
              <a:t>CARDS:</a:t>
            </a:r>
          </a:p>
          <a:p>
            <a:endParaRPr lang="en-IN" sz="2800" dirty="0"/>
          </a:p>
          <a:p>
            <a:r>
              <a:rPr lang="en-IN" sz="2800" dirty="0"/>
              <a:t>Aces – A</a:t>
            </a:r>
          </a:p>
          <a:p>
            <a:r>
              <a:rPr lang="en-IN" sz="2800" dirty="0"/>
              <a:t>Queen – Q</a:t>
            </a:r>
          </a:p>
          <a:p>
            <a:r>
              <a:rPr lang="en-IN" sz="2800" dirty="0"/>
              <a:t>King – K</a:t>
            </a:r>
          </a:p>
          <a:p>
            <a:r>
              <a:rPr lang="en-IN" sz="2800" dirty="0"/>
              <a:t>Jack – J</a:t>
            </a:r>
          </a:p>
        </p:txBody>
      </p:sp>
      <p:sp>
        <p:nvSpPr>
          <p:cNvPr id="9" name="TextBox 8">
            <a:extLst>
              <a:ext uri="{FF2B5EF4-FFF2-40B4-BE49-F238E27FC236}">
                <a16:creationId xmlns:a16="http://schemas.microsoft.com/office/drawing/2014/main" id="{0C4656BD-E53B-66C3-7028-19701E1AE4AE}"/>
              </a:ext>
            </a:extLst>
          </p:cNvPr>
          <p:cNvSpPr txBox="1"/>
          <p:nvPr/>
        </p:nvSpPr>
        <p:spPr>
          <a:xfrm>
            <a:off x="3958095" y="2465009"/>
            <a:ext cx="4275810" cy="1384995"/>
          </a:xfrm>
          <a:prstGeom prst="rect">
            <a:avLst/>
          </a:prstGeom>
          <a:noFill/>
        </p:spPr>
        <p:txBody>
          <a:bodyPr wrap="square" rtlCol="0">
            <a:spAutoFit/>
          </a:bodyPr>
          <a:lstStyle/>
          <a:p>
            <a:r>
              <a:rPr lang="en-IN" sz="2800" dirty="0"/>
              <a:t>NUMBERS:</a:t>
            </a:r>
          </a:p>
          <a:p>
            <a:r>
              <a:rPr lang="en-IN" sz="2800" dirty="0"/>
              <a:t>		</a:t>
            </a:r>
          </a:p>
          <a:p>
            <a:r>
              <a:rPr lang="en-IN" sz="2800" dirty="0"/>
              <a:t>2,3,4,5,6,7,8,9,10</a:t>
            </a:r>
          </a:p>
        </p:txBody>
      </p:sp>
      <p:sp>
        <p:nvSpPr>
          <p:cNvPr id="10" name="TextBox 9">
            <a:extLst>
              <a:ext uri="{FF2B5EF4-FFF2-40B4-BE49-F238E27FC236}">
                <a16:creationId xmlns:a16="http://schemas.microsoft.com/office/drawing/2014/main" id="{3851EC9E-1FB3-BE03-5D2B-0DECBDDC7195}"/>
              </a:ext>
            </a:extLst>
          </p:cNvPr>
          <p:cNvSpPr txBox="1"/>
          <p:nvPr/>
        </p:nvSpPr>
        <p:spPr>
          <a:xfrm>
            <a:off x="8233906" y="2420820"/>
            <a:ext cx="4275810" cy="2677656"/>
          </a:xfrm>
          <a:prstGeom prst="rect">
            <a:avLst/>
          </a:prstGeom>
          <a:noFill/>
        </p:spPr>
        <p:txBody>
          <a:bodyPr wrap="square" rtlCol="0">
            <a:spAutoFit/>
          </a:bodyPr>
          <a:lstStyle/>
          <a:p>
            <a:r>
              <a:rPr lang="en-IN" sz="2800" dirty="0"/>
              <a:t>CARD VALUE:</a:t>
            </a:r>
          </a:p>
          <a:p>
            <a:r>
              <a:rPr lang="en-IN" sz="2800" dirty="0"/>
              <a:t>		</a:t>
            </a:r>
          </a:p>
          <a:p>
            <a:r>
              <a:rPr lang="en-IN" sz="2800" dirty="0"/>
              <a:t>A – 1/11</a:t>
            </a:r>
          </a:p>
          <a:p>
            <a:r>
              <a:rPr lang="en-IN" sz="2800" dirty="0"/>
              <a:t>Q – 10</a:t>
            </a:r>
          </a:p>
          <a:p>
            <a:r>
              <a:rPr lang="en-IN" sz="2800" dirty="0"/>
              <a:t>K – 10</a:t>
            </a:r>
          </a:p>
          <a:p>
            <a:r>
              <a:rPr lang="en-IN" sz="2800" dirty="0"/>
              <a:t>J – 10</a:t>
            </a:r>
          </a:p>
        </p:txBody>
      </p:sp>
    </p:spTree>
    <p:extLst>
      <p:ext uri="{BB962C8B-B14F-4D97-AF65-F5344CB8AC3E}">
        <p14:creationId xmlns:p14="http://schemas.microsoft.com/office/powerpoint/2010/main" val="31904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E9369-63FD-49F7-B512-3A2691A33E84}"/>
              </a:ext>
            </a:extLst>
          </p:cNvPr>
          <p:cNvSpPr>
            <a:spLocks noGrp="1"/>
          </p:cNvSpPr>
          <p:nvPr>
            <p:ph type="ctrTitle"/>
          </p:nvPr>
        </p:nvSpPr>
        <p:spPr>
          <a:xfrm>
            <a:off x="-151046" y="848842"/>
            <a:ext cx="5245560" cy="735390"/>
          </a:xfrm>
        </p:spPr>
        <p:txBody>
          <a:bodyPr>
            <a:normAutofit fontScale="90000"/>
          </a:bodyPr>
          <a:lstStyle/>
          <a:p>
            <a:r>
              <a:rPr lang="en-IN" b="1" dirty="0">
                <a:solidFill>
                  <a:srgbClr val="FFC000"/>
                </a:solidFill>
                <a:latin typeface="Algerian" panose="04020705040A02060702" pitchFamily="82" charset="0"/>
              </a:rPr>
              <a:t> Player options:</a:t>
            </a:r>
            <a:br>
              <a:rPr lang="en-IN" b="1" dirty="0">
                <a:solidFill>
                  <a:srgbClr val="FFC000"/>
                </a:solidFill>
                <a:latin typeface="Algerian" panose="04020705040A02060702" pitchFamily="82" charset="0"/>
              </a:rPr>
            </a:br>
            <a:endParaRPr lang="en-IN" b="1" dirty="0">
              <a:solidFill>
                <a:srgbClr val="FFC000"/>
              </a:solidFill>
              <a:latin typeface="Algerian" panose="04020705040A02060702" pitchFamily="82" charset="0"/>
            </a:endParaRPr>
          </a:p>
        </p:txBody>
      </p:sp>
      <p:sp>
        <p:nvSpPr>
          <p:cNvPr id="7" name="TextBox 6">
            <a:extLst>
              <a:ext uri="{FF2B5EF4-FFF2-40B4-BE49-F238E27FC236}">
                <a16:creationId xmlns:a16="http://schemas.microsoft.com/office/drawing/2014/main" id="{645C79B1-BC68-CC28-6C91-F6A661116903}"/>
              </a:ext>
            </a:extLst>
          </p:cNvPr>
          <p:cNvSpPr txBox="1"/>
          <p:nvPr/>
        </p:nvSpPr>
        <p:spPr>
          <a:xfrm>
            <a:off x="2219326" y="1517903"/>
            <a:ext cx="3876674" cy="830997"/>
          </a:xfrm>
          <a:prstGeom prst="rect">
            <a:avLst/>
          </a:prstGeom>
          <a:noFill/>
        </p:spPr>
        <p:txBody>
          <a:bodyPr wrap="square" rtlCol="0">
            <a:spAutoFit/>
          </a:bodyPr>
          <a:lstStyle/>
          <a:p>
            <a:endParaRPr lang="en-IN" sz="2800" dirty="0"/>
          </a:p>
          <a:p>
            <a:endParaRPr lang="en-IN" sz="2000" dirty="0"/>
          </a:p>
        </p:txBody>
      </p:sp>
      <p:sp>
        <p:nvSpPr>
          <p:cNvPr id="10" name="TextBox 9">
            <a:extLst>
              <a:ext uri="{FF2B5EF4-FFF2-40B4-BE49-F238E27FC236}">
                <a16:creationId xmlns:a16="http://schemas.microsoft.com/office/drawing/2014/main" id="{3851EC9E-1FB3-BE03-5D2B-0DECBDDC7195}"/>
              </a:ext>
            </a:extLst>
          </p:cNvPr>
          <p:cNvSpPr txBox="1"/>
          <p:nvPr/>
        </p:nvSpPr>
        <p:spPr>
          <a:xfrm>
            <a:off x="537026" y="2759361"/>
            <a:ext cx="11364687" cy="3416320"/>
          </a:xfrm>
          <a:prstGeom prst="rect">
            <a:avLst/>
          </a:prstGeom>
          <a:noFill/>
        </p:spPr>
        <p:txBody>
          <a:bodyPr wrap="square" rtlCol="0">
            <a:spAutoFit/>
          </a:bodyPr>
          <a:lstStyle/>
          <a:p>
            <a:r>
              <a:rPr lang="en-IN" sz="2400" dirty="0"/>
              <a:t>After the initial two cards, the player has up to 5 options “Hit”, “Stand”, “Double-down”, “Split” and “Surrender”</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Hit              : Take a card</a:t>
            </a:r>
          </a:p>
          <a:p>
            <a:pPr marL="342900" indent="-342900">
              <a:buFont typeface="Wingdings" panose="05000000000000000000" pitchFamily="2" charset="2"/>
              <a:buChar char="Ø"/>
            </a:pPr>
            <a:r>
              <a:rPr lang="en-IN" sz="2400" dirty="0"/>
              <a:t>Stand         : End their turn and stop without taking card</a:t>
            </a:r>
          </a:p>
          <a:p>
            <a:pPr marL="342900" indent="-342900">
              <a:buFont typeface="Wingdings" panose="05000000000000000000" pitchFamily="2" charset="2"/>
              <a:buChar char="Ø"/>
            </a:pPr>
            <a:r>
              <a:rPr lang="en-IN" sz="2400" dirty="0"/>
              <a:t>Double      : Double their wages, taking a single card and finish</a:t>
            </a:r>
          </a:p>
          <a:p>
            <a:pPr marL="342900" indent="-342900">
              <a:buFont typeface="Wingdings" panose="05000000000000000000" pitchFamily="2" charset="2"/>
              <a:buChar char="Ø"/>
            </a:pPr>
            <a:r>
              <a:rPr lang="en-IN" sz="2400" dirty="0"/>
              <a:t>Split           : If two cards having same value then separate them to make the two hands</a:t>
            </a:r>
          </a:p>
          <a:p>
            <a:pPr marL="342900" indent="-342900">
              <a:buFont typeface="Wingdings" panose="05000000000000000000" pitchFamily="2" charset="2"/>
              <a:buChar char="Ø"/>
            </a:pPr>
            <a:r>
              <a:rPr lang="en-IN" sz="2400" dirty="0"/>
              <a:t>Surrender : Give-up a half bet and come out from the game</a:t>
            </a:r>
          </a:p>
          <a:p>
            <a:pPr marL="342900" indent="-342900">
              <a:buFont typeface="Wingdings" panose="05000000000000000000" pitchFamily="2" charset="2"/>
              <a:buChar char="Ø"/>
            </a:pPr>
            <a:r>
              <a:rPr lang="en-IN" sz="2400" dirty="0"/>
              <a:t>Busts         : Total is greater than 21, we loose all the bet immediately </a:t>
            </a:r>
          </a:p>
        </p:txBody>
      </p:sp>
      <p:sp>
        <p:nvSpPr>
          <p:cNvPr id="2" name="TextBox 1">
            <a:extLst>
              <a:ext uri="{FF2B5EF4-FFF2-40B4-BE49-F238E27FC236}">
                <a16:creationId xmlns:a16="http://schemas.microsoft.com/office/drawing/2014/main" id="{8CCA9A53-D6A3-3B23-5754-078F23730167}"/>
              </a:ext>
            </a:extLst>
          </p:cNvPr>
          <p:cNvSpPr txBox="1"/>
          <p:nvPr/>
        </p:nvSpPr>
        <p:spPr>
          <a:xfrm>
            <a:off x="537027" y="1497367"/>
            <a:ext cx="9666516"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Black Jack : Total number should be 21 by 2 cards (AJ or AL or AQ)</a:t>
            </a:r>
          </a:p>
          <a:p>
            <a:pPr marL="342900" indent="-342900">
              <a:buFont typeface="Wingdings" panose="05000000000000000000" pitchFamily="2" charset="2"/>
              <a:buChar char="Ø"/>
            </a:pPr>
            <a:r>
              <a:rPr lang="en-IN" sz="2400" dirty="0"/>
              <a:t>Natural     :  Total number should be 21 by 2 cards (A10,A9,Q2,K6,…etc)</a:t>
            </a:r>
          </a:p>
        </p:txBody>
      </p:sp>
    </p:spTree>
    <p:extLst>
      <p:ext uri="{BB962C8B-B14F-4D97-AF65-F5344CB8AC3E}">
        <p14:creationId xmlns:p14="http://schemas.microsoft.com/office/powerpoint/2010/main" val="63977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5C79B1-BC68-CC28-6C91-F6A661116903}"/>
              </a:ext>
            </a:extLst>
          </p:cNvPr>
          <p:cNvSpPr txBox="1"/>
          <p:nvPr/>
        </p:nvSpPr>
        <p:spPr>
          <a:xfrm>
            <a:off x="2219326" y="1517903"/>
            <a:ext cx="3876674" cy="830997"/>
          </a:xfrm>
          <a:prstGeom prst="rect">
            <a:avLst/>
          </a:prstGeom>
          <a:noFill/>
        </p:spPr>
        <p:txBody>
          <a:bodyPr wrap="square" rtlCol="0">
            <a:spAutoFit/>
          </a:bodyPr>
          <a:lstStyle/>
          <a:p>
            <a:endParaRPr lang="en-IN" sz="2800" dirty="0"/>
          </a:p>
          <a:p>
            <a:endParaRPr lang="en-IN" sz="2000" dirty="0"/>
          </a:p>
        </p:txBody>
      </p:sp>
      <p:sp>
        <p:nvSpPr>
          <p:cNvPr id="10" name="TextBox 9">
            <a:extLst>
              <a:ext uri="{FF2B5EF4-FFF2-40B4-BE49-F238E27FC236}">
                <a16:creationId xmlns:a16="http://schemas.microsoft.com/office/drawing/2014/main" id="{3851EC9E-1FB3-BE03-5D2B-0DECBDDC7195}"/>
              </a:ext>
            </a:extLst>
          </p:cNvPr>
          <p:cNvSpPr txBox="1"/>
          <p:nvPr/>
        </p:nvSpPr>
        <p:spPr>
          <a:xfrm>
            <a:off x="224972" y="1554445"/>
            <a:ext cx="5348515" cy="3785652"/>
          </a:xfrm>
          <a:prstGeom prst="rect">
            <a:avLst/>
          </a:prstGeom>
          <a:noFill/>
        </p:spPr>
        <p:txBody>
          <a:bodyPr wrap="square" rtlCol="0">
            <a:spAutoFit/>
          </a:bodyPr>
          <a:lstStyle/>
          <a:p>
            <a:r>
              <a:rPr lang="en-US" sz="2400" dirty="0"/>
              <a:t>Key: S = Stand </a:t>
            </a:r>
          </a:p>
          <a:p>
            <a:r>
              <a:rPr lang="en-US" sz="2400" dirty="0"/>
              <a:t>H = Hit </a:t>
            </a:r>
          </a:p>
          <a:p>
            <a:r>
              <a:rPr lang="en-US" sz="2400" dirty="0"/>
              <a:t>Dh = Double (if not allowed, then hit) </a:t>
            </a:r>
          </a:p>
          <a:p>
            <a:r>
              <a:rPr lang="en-US" sz="2400" dirty="0"/>
              <a:t>Ds = Double (if not allowed, then stand) </a:t>
            </a:r>
          </a:p>
          <a:p>
            <a:r>
              <a:rPr lang="en-US" sz="2400" dirty="0"/>
              <a:t>SP = Split Uh = Surrender (if not allowed, </a:t>
            </a:r>
          </a:p>
          <a:p>
            <a:r>
              <a:rPr lang="en-US" sz="2400" dirty="0"/>
              <a:t>then hit) </a:t>
            </a:r>
          </a:p>
          <a:p>
            <a:r>
              <a:rPr lang="en-US" sz="2400" dirty="0"/>
              <a:t>Us = Surrender (if not allowed, then stand)</a:t>
            </a:r>
          </a:p>
          <a:p>
            <a:r>
              <a:rPr lang="en-US" sz="2400" dirty="0" err="1"/>
              <a:t>Usp</a:t>
            </a:r>
            <a:r>
              <a:rPr lang="en-US" sz="2400" dirty="0"/>
              <a:t> = Surrender (if not allowed, then split) </a:t>
            </a:r>
            <a:endParaRPr lang="en-IN" sz="2400" dirty="0"/>
          </a:p>
        </p:txBody>
      </p:sp>
      <p:pic>
        <p:nvPicPr>
          <p:cNvPr id="8" name="Picture 7" descr="Table&#10;&#10;Description automatically generated">
            <a:extLst>
              <a:ext uri="{FF2B5EF4-FFF2-40B4-BE49-F238E27FC236}">
                <a16:creationId xmlns:a16="http://schemas.microsoft.com/office/drawing/2014/main" id="{20257422-9BD9-AA17-2B8E-1EAC35278FC6}"/>
              </a:ext>
            </a:extLst>
          </p:cNvPr>
          <p:cNvPicPr>
            <a:picLocks noChangeAspect="1"/>
          </p:cNvPicPr>
          <p:nvPr/>
        </p:nvPicPr>
        <p:blipFill rotWithShape="1">
          <a:blip r:embed="rId2"/>
          <a:srcRect l="31809" t="1905" r="43654" b="28677"/>
          <a:stretch/>
        </p:blipFill>
        <p:spPr>
          <a:xfrm>
            <a:off x="5573487" y="1"/>
            <a:ext cx="6596742" cy="6858000"/>
          </a:xfrm>
          <a:prstGeom prst="rect">
            <a:avLst/>
          </a:prstGeom>
          <a:blipFill>
            <a:blip r:embed="rId3"/>
            <a:tile tx="0" ty="0" sx="100000" sy="100000" flip="none" algn="tl"/>
          </a:blipFill>
        </p:spPr>
      </p:pic>
    </p:spTree>
    <p:extLst>
      <p:ext uri="{BB962C8B-B14F-4D97-AF65-F5344CB8AC3E}">
        <p14:creationId xmlns:p14="http://schemas.microsoft.com/office/powerpoint/2010/main" val="307575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6E9369-63FD-49F7-B512-3A2691A33E84}"/>
              </a:ext>
            </a:extLst>
          </p:cNvPr>
          <p:cNvSpPr>
            <a:spLocks noGrp="1"/>
          </p:cNvSpPr>
          <p:nvPr>
            <p:ph type="ctrTitle"/>
          </p:nvPr>
        </p:nvSpPr>
        <p:spPr>
          <a:xfrm>
            <a:off x="2219326" y="195699"/>
            <a:ext cx="4723046" cy="735390"/>
          </a:xfrm>
        </p:spPr>
        <p:txBody>
          <a:bodyPr>
            <a:normAutofit fontScale="90000"/>
          </a:bodyPr>
          <a:lstStyle/>
          <a:p>
            <a:r>
              <a:rPr lang="en-IN" sz="4900" b="1" dirty="0">
                <a:solidFill>
                  <a:schemeClr val="accent6"/>
                </a:solidFill>
                <a:latin typeface="Algerian" panose="04020705040A02060702" pitchFamily="82" charset="0"/>
              </a:rPr>
              <a:t>FLOW CHART</a:t>
            </a:r>
            <a:endParaRPr lang="en-IN" b="1" dirty="0">
              <a:solidFill>
                <a:schemeClr val="accent6"/>
              </a:solidFill>
              <a:latin typeface="Algerian" panose="04020705040A02060702" pitchFamily="82" charset="0"/>
            </a:endParaRPr>
          </a:p>
        </p:txBody>
      </p:sp>
      <p:sp>
        <p:nvSpPr>
          <p:cNvPr id="7" name="TextBox 6">
            <a:extLst>
              <a:ext uri="{FF2B5EF4-FFF2-40B4-BE49-F238E27FC236}">
                <a16:creationId xmlns:a16="http://schemas.microsoft.com/office/drawing/2014/main" id="{645C79B1-BC68-CC28-6C91-F6A661116903}"/>
              </a:ext>
            </a:extLst>
          </p:cNvPr>
          <p:cNvSpPr txBox="1"/>
          <p:nvPr/>
        </p:nvSpPr>
        <p:spPr>
          <a:xfrm>
            <a:off x="280989" y="1503389"/>
            <a:ext cx="3876674" cy="830997"/>
          </a:xfrm>
          <a:prstGeom prst="rect">
            <a:avLst/>
          </a:prstGeom>
          <a:noFill/>
        </p:spPr>
        <p:txBody>
          <a:bodyPr wrap="square" rtlCol="0">
            <a:spAutoFit/>
          </a:bodyPr>
          <a:lstStyle/>
          <a:p>
            <a:endParaRPr lang="en-IN" sz="2800" dirty="0"/>
          </a:p>
          <a:p>
            <a:endParaRPr lang="en-IN" sz="2000" dirty="0"/>
          </a:p>
        </p:txBody>
      </p:sp>
      <p:pic>
        <p:nvPicPr>
          <p:cNvPr id="59" name="Picture 58" descr="Diagram&#10;&#10;Description automatically generated">
            <a:extLst>
              <a:ext uri="{FF2B5EF4-FFF2-40B4-BE49-F238E27FC236}">
                <a16:creationId xmlns:a16="http://schemas.microsoft.com/office/drawing/2014/main" id="{2E6D6B3F-20A3-2978-53A5-E2BE6D43C0CA}"/>
              </a:ext>
            </a:extLst>
          </p:cNvPr>
          <p:cNvPicPr>
            <a:picLocks noChangeAspect="1"/>
          </p:cNvPicPr>
          <p:nvPr/>
        </p:nvPicPr>
        <p:blipFill rotWithShape="1">
          <a:blip r:embed="rId2"/>
          <a:srcRect r="54633" b="30107"/>
          <a:stretch/>
        </p:blipFill>
        <p:spPr>
          <a:xfrm>
            <a:off x="0" y="0"/>
            <a:ext cx="12192000" cy="6857999"/>
          </a:xfrm>
          <a:prstGeom prst="rect">
            <a:avLst/>
          </a:prstGeom>
        </p:spPr>
      </p:pic>
      <p:sp>
        <p:nvSpPr>
          <p:cNvPr id="60" name="Rectangle: Rounded Corners 59">
            <a:extLst>
              <a:ext uri="{FF2B5EF4-FFF2-40B4-BE49-F238E27FC236}">
                <a16:creationId xmlns:a16="http://schemas.microsoft.com/office/drawing/2014/main" id="{44A1613B-0C06-6AAF-68E0-6EFE86CA6784}"/>
              </a:ext>
            </a:extLst>
          </p:cNvPr>
          <p:cNvSpPr/>
          <p:nvPr/>
        </p:nvSpPr>
        <p:spPr>
          <a:xfrm>
            <a:off x="7126515" y="489490"/>
            <a:ext cx="4529816" cy="883197"/>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rtlCol="0" anchor="ctr"/>
          <a:lstStyle/>
          <a:p>
            <a:pPr algn="ctr"/>
            <a:r>
              <a:rPr lang="en-IN" sz="5400" dirty="0">
                <a:solidFill>
                  <a:srgbClr val="FFC000"/>
                </a:solidFill>
                <a:latin typeface="Algerian" panose="04020705040A02060702" pitchFamily="82" charset="0"/>
              </a:rPr>
              <a:t>Flow Chart</a:t>
            </a:r>
            <a:endParaRPr lang="en-IN" dirty="0">
              <a:solidFill>
                <a:srgbClr val="FFC000"/>
              </a:solidFill>
              <a:latin typeface="Algerian" panose="04020705040A02060702" pitchFamily="82" charset="0"/>
            </a:endParaRPr>
          </a:p>
        </p:txBody>
      </p:sp>
    </p:spTree>
    <p:extLst>
      <p:ext uri="{BB962C8B-B14F-4D97-AF65-F5344CB8AC3E}">
        <p14:creationId xmlns:p14="http://schemas.microsoft.com/office/powerpoint/2010/main" val="329324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852E4DF-9E54-91BD-DEEB-470A28022E62}"/>
              </a:ext>
            </a:extLst>
          </p:cNvPr>
          <p:cNvSpPr/>
          <p:nvPr/>
        </p:nvSpPr>
        <p:spPr>
          <a:xfrm>
            <a:off x="2119086" y="1886857"/>
            <a:ext cx="7953828" cy="2801257"/>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13800" dirty="0">
                <a:latin typeface="Algerian" panose="04020705040A02060702" pitchFamily="82" charset="0"/>
              </a:rPr>
              <a:t>The End	</a:t>
            </a:r>
            <a:endParaRPr lang="en-IN" sz="1600" dirty="0">
              <a:latin typeface="Algerian" panose="04020705040A02060702" pitchFamily="82" charset="0"/>
            </a:endParaRPr>
          </a:p>
        </p:txBody>
      </p:sp>
    </p:spTree>
    <p:extLst>
      <p:ext uri="{BB962C8B-B14F-4D97-AF65-F5344CB8AC3E}">
        <p14:creationId xmlns:p14="http://schemas.microsoft.com/office/powerpoint/2010/main" val="387295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200</TotalTime>
  <Words>561</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Calibri Light</vt:lpstr>
      <vt:lpstr>Wingdings</vt:lpstr>
      <vt:lpstr>Celestial</vt:lpstr>
      <vt:lpstr>Cloud BU – hackathon  </vt:lpstr>
      <vt:lpstr>Black JAck</vt:lpstr>
      <vt:lpstr>Total Cards : </vt:lpstr>
      <vt:lpstr> Player options: </vt:lpstr>
      <vt:lpstr>PowerPoint Presentation</vt:lpstr>
      <vt:lpstr>FLOW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BU – hackathon  </dc:title>
  <dc:creator>Golla Vijay Bhaskar  Yadav</dc:creator>
  <cp:lastModifiedBy>Golla Vijay Bhaskar  Yadav</cp:lastModifiedBy>
  <cp:revision>27</cp:revision>
  <dcterms:created xsi:type="dcterms:W3CDTF">2023-04-01T09:06:07Z</dcterms:created>
  <dcterms:modified xsi:type="dcterms:W3CDTF">2023-04-01T12:26:32Z</dcterms:modified>
</cp:coreProperties>
</file>