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18C61E1-0F3F-4BD2-9304-8AF92A5C1C20}">
  <a:tblStyle styleName="Table_0" styleId="{118C61E1-0F3F-4BD2-9304-8AF92A5C1C20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1pPr>
            <a:lvl2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2pPr>
            <a:lvl3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3pPr>
            <a:lvl4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4pPr>
            <a:lvl5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5pPr>
            <a:lvl6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6pPr>
            <a:lvl7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7pPr>
            <a:lvl8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8pPr>
            <a:lvl9pPr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10"/><Relationship Target="../media/image04.png" Type="http://schemas.openxmlformats.org/officeDocument/2006/relationships/image" Id="rId4"/><Relationship Target="../media/image01.png" Type="http://schemas.openxmlformats.org/officeDocument/2006/relationships/image" Id="rId11"/><Relationship Target="../media/image03.png" Type="http://schemas.openxmlformats.org/officeDocument/2006/relationships/image" Id="rId3"/><Relationship Target="../media/image12.png" Type="http://schemas.openxmlformats.org/officeDocument/2006/relationships/image" Id="rId9"/><Relationship Target="../media/image05.png" Type="http://schemas.openxmlformats.org/officeDocument/2006/relationships/image" Id="rId6"/><Relationship Target="../media/image07.png" Type="http://schemas.openxmlformats.org/officeDocument/2006/relationships/image" Id="rId5"/><Relationship Target="../media/image02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png" Type="http://schemas.openxmlformats.org/officeDocument/2006/relationships/image" Id="rId10"/><Relationship Target="../media/image04.png" Type="http://schemas.openxmlformats.org/officeDocument/2006/relationships/image" Id="rId4"/><Relationship Target="../media/image03.png" Type="http://schemas.openxmlformats.org/officeDocument/2006/relationships/image" Id="rId3"/><Relationship Target="../media/image01.png" Type="http://schemas.openxmlformats.org/officeDocument/2006/relationships/image" Id="rId9"/><Relationship Target="../media/image06.png" Type="http://schemas.openxmlformats.org/officeDocument/2006/relationships/image" Id="rId6"/><Relationship Target="../media/image09.png" Type="http://schemas.openxmlformats.org/officeDocument/2006/relationships/image" Id="rId5"/><Relationship Target="../media/image08.png" Type="http://schemas.openxmlformats.org/officeDocument/2006/relationships/image" Id="rId8"/><Relationship Target="../media/image02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Maths 3C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063975" x="1828800"/>
            <a:ext cy="983325" cx="65778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2D Rigid Analysis in C++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5384775" x="6604000"/>
            <a:ext cy="2162625" cx="3374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Ben North</a:t>
            </a:r>
            <a:b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Bharat Kunwar</a:t>
            </a:r>
            <a:b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Saleema Hughes</a:t>
            </a:r>
            <a:b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Sarah Lemasney</a:t>
            </a:r>
            <a:b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Stephen Milonas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0400" x="1399675"/>
            <a:ext cy="4153350" cx="82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y="205275" x="995300"/>
            <a:ext cy="1392500" cx="86837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Account for supports (continued)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2643675" x="34564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253275" x="34564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2643675" x="45740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4269275" x="32532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2643675" x="69108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2643675" x="80284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2643675" x="90444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2643675" x="20340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2135675" x="34564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4878875" x="33548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5386875" x="3354850"/>
            <a:ext cy="565149" cx="564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Global Stiffness Matrix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200" x="1219200"/>
            <a:ext cy="4483074" cx="76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EA/L - 12EI/L</a:t>
            </a:r>
            <a:r>
              <a:rPr baseline="30000"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322875" x="306850"/>
            <a:ext cy="5869049" cx="96360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Loop ThisAxis from 0 to 1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  Loop ThatAxis from 0 to 1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      MemberStiffness = EA/L - 12EI/L</a:t>
            </a:r>
            <a:r>
              <a:rPr baseline="30000"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for ThisAxis and ThatAxis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      Loop ThisQuadrant from 0 to 1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      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          Loop ThatQuadrant from 0 to 1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               Determine This and That position in the global stiffness matrix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                   If leading diagonal, add to the global stiffness matrix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              Else, subtract from the global stiffness matrix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           }    </a:t>
            </a:r>
            <a:b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        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                   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2800" x="508000"/>
            <a:ext cy="5191925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y="5079975" x="304800"/>
            <a:ext cy="1015000" cx="6193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aseline="-25000"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y="2235200" x="9042400"/>
            <a:ext cy="549875" cx="4667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812800" x="9042400"/>
            <a:ext cy="648049" cx="766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aseline="-25000"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165600" x="8839200"/>
            <a:ext cy="648049" cx="366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5689575" x="5994400"/>
            <a:ext cy="1204174" cx="35657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 = elongation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Δ = displacement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aseline="-25000"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aseline="-25000"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rotation at each end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101600" x="0"/>
            <a:ext cy="1278449" cx="10100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Deflection, rotation, forces and moments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4400" x="304800"/>
            <a:ext cy="3747025" cx="51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y="2336775" x="6197600"/>
            <a:ext cy="946899" cx="36935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 = tension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 = shear force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aseline="-25000"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8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moments at each end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4978400" x="2235200"/>
            <a:ext cy="2807599" cx="76777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 = e(EA/L)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 = Δ(12EI/L</a:t>
            </a:r>
            <a:r>
              <a:rPr baseline="30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(6EI/L</a:t>
            </a:r>
            <a:r>
              <a:rPr baseline="30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(6EI/L</a:t>
            </a:r>
            <a:r>
              <a:rPr baseline="30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Δ(6EI/L</a:t>
            </a:r>
            <a:r>
              <a:rPr baseline="30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(4EI/L)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(2EI/L)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Δ(6EI/L</a:t>
            </a:r>
            <a:r>
              <a:rPr baseline="30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(2EI/L) + θ</a:t>
            </a:r>
            <a:r>
              <a:rPr baseline="-25000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(4EI/L)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101600" x="0"/>
            <a:ext cy="1000674" cx="101358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Deflection, rotation, forces and moments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Stiffness.txt      Log of how the stiffnesses are compiles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Data.txt            Forces, moment and deflections and rotations for                                         each member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Drawing.dwg   This is the file that contains the AutoCAD drawing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Program Demonstration!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Any questions??</a:t>
            </a: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y="3048000" x="905525"/>
            <a:ext cy="1291749" cx="84070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Hope that made sense =]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04800" x="2032000"/>
            <a:ext cy="745649" cx="62089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320800" x="508000"/>
            <a:ext cy="609350" cx="90460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INPUT NODES, MEMBERS, FORCES, SUPPORTS</a:t>
            </a:r>
          </a:p>
        </p:txBody>
      </p:sp>
      <p:sp>
        <p:nvSpPr>
          <p:cNvPr id="28" name="Shape 28"/>
          <p:cNvSpPr/>
          <p:nvPr/>
        </p:nvSpPr>
        <p:spPr>
          <a:xfrm rot="10800000" flipH="1">
            <a:off y="1835150" x="4883150"/>
            <a:ext cy="615524" cx="21939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3F3F3"/>
          </a:solidFill>
          <a:ln w="12700" cap="flat">
            <a:solidFill>
              <a:srgbClr val="444444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/>
        </p:nvSpPr>
        <p:spPr>
          <a:xfrm>
            <a:off y="2438400" x="1117600"/>
            <a:ext cy="720750" cx="78786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CALCULATE THE DEGREES OF FREEDOM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659650" x="1119650"/>
            <a:ext cy="902199" cx="8097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FORMULATE THE GLOBAL STIFFNESS MATRIX AND MATRIX INVERSION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6402850" x="713250"/>
            <a:ext cy="1195525" cx="85693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IMAGE PRODUCED ON AUTOCAD SHOWING THE PREDICTED DEFLECTION</a:t>
            </a:r>
          </a:p>
        </p:txBody>
      </p:sp>
      <p:sp>
        <p:nvSpPr>
          <p:cNvPr id="32" name="Shape 32"/>
          <p:cNvSpPr/>
          <p:nvPr/>
        </p:nvSpPr>
        <p:spPr>
          <a:xfrm rot="10800000" flipH="1">
            <a:off y="2954800" x="4885200"/>
            <a:ext cy="615524" cx="21939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3F3F3"/>
          </a:solidFill>
          <a:ln w="12700" cap="flat">
            <a:solidFill>
              <a:srgbClr val="444444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/>
          <p:nvPr/>
        </p:nvSpPr>
        <p:spPr>
          <a:xfrm rot="10800000" flipH="1">
            <a:off y="4580400" x="4885200"/>
            <a:ext cy="615524" cx="21939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3F3F3"/>
          </a:solidFill>
          <a:ln w="12700" cap="flat">
            <a:solidFill>
              <a:srgbClr val="444444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/>
        </p:nvSpPr>
        <p:spPr>
          <a:xfrm>
            <a:off y="5183650" x="1119650"/>
            <a:ext cy="902199" cx="8097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WORK OUT THE DEFLECTIONS AND ROTATIONS </a:t>
            </a:r>
          </a:p>
        </p:txBody>
      </p:sp>
      <p:sp>
        <p:nvSpPr>
          <p:cNvPr id="35" name="Shape 35"/>
          <p:cNvSpPr/>
          <p:nvPr/>
        </p:nvSpPr>
        <p:spPr>
          <a:xfrm rot="10800000" flipH="1">
            <a:off y="5698000" x="4885200"/>
            <a:ext cy="615524" cx="219399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3F3F3"/>
          </a:solidFill>
          <a:ln w="12700" cap="flat">
            <a:solidFill>
              <a:srgbClr val="444444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/>
        </p:nvSpPr>
        <p:spPr>
          <a:xfrm>
            <a:off y="306850" x="3151650"/>
            <a:ext cy="1046800" cx="35666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Input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3152475" x="510050"/>
            <a:ext cy="2946600" cx="46098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first line is the number of nodes minus 1 (first node is 0)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2" name="Shape 42"/>
          <p:cNvSpPr/>
          <p:nvPr/>
        </p:nvSpPr>
        <p:spPr>
          <a:xfrm>
            <a:off y="3860950" x="4988450"/>
            <a:ext cy="210299" cx="8955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/>
        </p:nvSpPr>
        <p:spPr>
          <a:xfrm>
            <a:off y="1526050" x="510050"/>
            <a:ext cy="532074" cx="17562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u="sng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3751350" x="6012525"/>
            <a:ext cy="1302825" cx="25301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0  0.1  0.2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1  1.2  1.4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4763200" x="1540475"/>
            <a:ext cy="702900" cx="42387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first column represents the node ID</a:t>
            </a:r>
          </a:p>
        </p:txBody>
      </p:sp>
      <p:sp>
        <p:nvSpPr>
          <p:cNvPr id="46" name="Shape 46"/>
          <p:cNvSpPr/>
          <p:nvPr/>
        </p:nvSpPr>
        <p:spPr>
          <a:xfrm>
            <a:off y="4976075" x="6018875"/>
            <a:ext cy="411900" cx="185074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/>
        </p:nvSpPr>
        <p:spPr>
          <a:xfrm>
            <a:off y="2326450" x="6404075"/>
            <a:ext cy="1294550" cx="31603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second column represents the x co-ordinate</a:t>
            </a:r>
          </a:p>
        </p:txBody>
      </p:sp>
      <p:sp>
        <p:nvSpPr>
          <p:cNvPr id="48" name="Shape 48"/>
          <p:cNvSpPr/>
          <p:nvPr/>
        </p:nvSpPr>
        <p:spPr>
          <a:xfrm>
            <a:off y="4976075" x="7131725"/>
            <a:ext cy="710400" cx="157075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/>
          <p:nvPr/>
        </p:nvSpPr>
        <p:spPr>
          <a:xfrm rot="10800000" flipH="1">
            <a:off y="3654449" x="6513475"/>
            <a:ext cy="539200" cx="145075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/>
        </p:nvSpPr>
        <p:spPr>
          <a:xfrm>
            <a:off y="4969725" x="7331475"/>
            <a:ext cy="1605000" cx="22649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third column is the y co-ordinate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Input (continued)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2347125" x="3252425"/>
            <a:ext cy="1045100" cx="24708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0  0  1  1  1  1</a:t>
            </a:r>
          </a:p>
        </p:txBody>
      </p:sp>
      <p:sp>
        <p:nvSpPr>
          <p:cNvPr id="57" name="Shape 57"/>
          <p:cNvSpPr/>
          <p:nvPr/>
        </p:nvSpPr>
        <p:spPr>
          <a:xfrm flipH="1">
            <a:off y="2456725" x="3753374"/>
            <a:ext cy="203799" cx="1113450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/>
        </p:nvSpPr>
        <p:spPr>
          <a:xfrm>
            <a:off y="2347125" x="5086575"/>
            <a:ext cy="429450" cx="30822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Last member ID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2656875" x="408450"/>
            <a:ext cy="808499" cx="17707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Current ID member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1526050" x="408450"/>
            <a:ext cy="706725" cx="19577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u="sng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</a:p>
        </p:txBody>
      </p:sp>
      <p:sp>
        <p:nvSpPr>
          <p:cNvPr id="61" name="Shape 61"/>
          <p:cNvSpPr/>
          <p:nvPr/>
        </p:nvSpPr>
        <p:spPr>
          <a:xfrm>
            <a:off y="3179475" x="3650325"/>
            <a:ext cy="1192800" cx="135200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/>
        </p:nvSpPr>
        <p:spPr>
          <a:xfrm>
            <a:off y="3668750" x="2428075"/>
            <a:ext cy="465300" cx="11003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End 0</a:t>
            </a:r>
          </a:p>
        </p:txBody>
      </p:sp>
      <p:sp>
        <p:nvSpPr>
          <p:cNvPr id="63" name="Shape 63"/>
          <p:cNvSpPr/>
          <p:nvPr/>
        </p:nvSpPr>
        <p:spPr>
          <a:xfrm>
            <a:off y="3158825" x="4062500"/>
            <a:ext cy="1192800" cx="135200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/>
        </p:nvSpPr>
        <p:spPr>
          <a:xfrm>
            <a:off y="4474100" x="3643975"/>
            <a:ext cy="465300" cx="11003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End 1</a:t>
            </a:r>
          </a:p>
        </p:txBody>
      </p:sp>
      <p:sp>
        <p:nvSpPr>
          <p:cNvPr id="65" name="Shape 65"/>
          <p:cNvSpPr/>
          <p:nvPr/>
        </p:nvSpPr>
        <p:spPr>
          <a:xfrm>
            <a:off y="2869725" x="2228350"/>
            <a:ext cy="210299" cx="89552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/>
          <p:nvPr/>
        </p:nvSpPr>
        <p:spPr>
          <a:xfrm>
            <a:off y="3462800" x="4885200"/>
            <a:ext cy="1192800" cx="135200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/>
        </p:nvSpPr>
        <p:spPr>
          <a:xfrm>
            <a:off y="4777250" x="4777250"/>
            <a:ext cy="1294550" cx="40047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E, A and I values respectively</a:t>
            </a:r>
          </a:p>
        </p:txBody>
      </p:sp>
      <p:sp>
        <p:nvSpPr>
          <p:cNvPr id="68" name="Shape 68"/>
          <p:cNvSpPr/>
          <p:nvPr/>
        </p:nvSpPr>
        <p:spPr>
          <a:xfrm>
            <a:off y="3316814" x="4375406"/>
            <a:ext cy="168078" cx="1093512"/>
          </a:xfrm>
          <a:custGeom>
            <a:pathLst>
              <a:path w="120000" extrusionOk="0" fill="none" h="120000">
                <a:moveTo>
                  <a:pt y="0" x="0"/>
                </a:moveTo>
                <a:cubicBezTo>
                  <a:pt y="21945" x="2061"/>
                  <a:pt y="43903" x="4024"/>
                  <a:pt y="65806" x="6500"/>
                </a:cubicBezTo>
                <a:cubicBezTo>
                  <a:pt y="73543" x="7374"/>
                  <a:pt y="81771" x="6186"/>
                  <a:pt y="89032" x="9000"/>
                </a:cubicBezTo>
                <a:cubicBezTo>
                  <a:pt y="90119" x="9421"/>
                  <a:pt y="88109" x="11785"/>
                  <a:pt y="89032" x="12500"/>
                </a:cubicBezTo>
                <a:cubicBezTo>
                  <a:pt y="90672" x="13771"/>
                  <a:pt y="91262" x="12728"/>
                  <a:pt y="92903" x="14000"/>
                </a:cubicBezTo>
                <a:cubicBezTo>
                  <a:pt y="93495" x="14459"/>
                  <a:pt y="92193" x="15255"/>
                  <a:pt y="92903" x="15500"/>
                </a:cubicBezTo>
                <a:cubicBezTo>
                  <a:pt y="98258" x="17344"/>
                  <a:pt y="105316" x="17740"/>
                  <a:pt y="108387" x="22500"/>
                </a:cubicBezTo>
                <a:cubicBezTo>
                  <a:pt y="119320" x="39446"/>
                  <a:pt y="67264" x="28558"/>
                  <a:pt y="50323" x="39500"/>
                </a:cubicBezTo>
                <a:cubicBezTo>
                  <a:pt y="48660" x="40573"/>
                  <a:pt y="52483" x="43005"/>
                  <a:pt y="54194" x="44000"/>
                </a:cubicBezTo>
                <a:cubicBezTo>
                  <a:pt y="58840" x="46700"/>
                  <a:pt y="64380" x="47587"/>
                  <a:pt y="69677" x="48500"/>
                </a:cubicBezTo>
                <a:cubicBezTo>
                  <a:pt y="81238" x="50491"/>
                  <a:pt y="94092" x="48114"/>
                  <a:pt y="104516" x="53500"/>
                </a:cubicBezTo>
                <a:cubicBezTo>
                  <a:pt y="107962" x="55280"/>
                  <a:pt y="100651" x="53899"/>
                  <a:pt y="96774" x="54000"/>
                </a:cubicBezTo>
                <a:cubicBezTo>
                  <a:pt y="87706" x="54234"/>
                  <a:pt y="77296" x="51578"/>
                  <a:pt y="69677" x="56500"/>
                </a:cubicBezTo>
                <a:cubicBezTo>
                  <a:pt y="67156" x="58127"/>
                  <a:pt y="69677" x="62500"/>
                  <a:pt y="69677" x="65500"/>
                </a:cubicBezTo>
                <a:cubicBezTo>
                  <a:pt y="69677" x="68484"/>
                  <a:pt y="74481" x="69468"/>
                  <a:pt y="77419" x="70000"/>
                </a:cubicBezTo>
                <a:cubicBezTo>
                  <a:pt y="87798" x="71876"/>
                  <a:pt y="99016" x="71658"/>
                  <a:pt y="108387" x="76500"/>
                </a:cubicBezTo>
                <a:cubicBezTo>
                  <a:pt y="109497" x="77073"/>
                  <a:pt y="107517" x="78101"/>
                  <a:pt y="108387" x="79000"/>
                </a:cubicBezTo>
                <a:cubicBezTo>
                  <a:pt y="110657" x="81346"/>
                  <a:pt y="114130" x="82418"/>
                  <a:pt y="116129" x="85000"/>
                </a:cubicBezTo>
                <a:cubicBezTo>
                  <a:pt y="118475" x="88031"/>
                  <a:pt y="114459" x="93049"/>
                  <a:pt y="116129" x="96500"/>
                </a:cubicBezTo>
                <a:cubicBezTo>
                  <a:pt y="117290" x="98900"/>
                  <a:pt y="122239" x="102053"/>
                  <a:pt y="120000" x="103500"/>
                </a:cubicBezTo>
                <a:cubicBezTo>
                  <a:pt y="103307" x="114280"/>
                  <a:pt y="81746" x="115464"/>
                  <a:pt y="61935" x="117000"/>
                </a:cubicBezTo>
                <a:cubicBezTo>
                  <a:pt y="42612" x="118497"/>
                  <a:pt y="23251" x="120000"/>
                  <a:pt y="3871" x="120000"/>
                </a:cubicBezTo>
              </a:path>
            </a:pathLst>
          </a:custGeom>
          <a:noFill/>
          <a:ln w="19050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3925" x="303925"/>
            <a:ext cy="987974" cx="96283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Input (continued)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711200"/>
            <a:ext cy="553325" cx="16679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u="sng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4267200" x="711200"/>
            <a:ext cy="532074" cx="20571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u="sng"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SUPPORTS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2946400" x="3860800"/>
            <a:ext cy="1311200" cx="16741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  1  -1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y="3460750" x="4476750"/>
            <a:ext cy="129349" cx="1294124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/>
        </p:nvSpPr>
        <p:spPr>
          <a:xfrm>
            <a:off y="3251200" x="6096000"/>
            <a:ext cy="560449" cx="2978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End of loads input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5588000" x="4165600"/>
            <a:ext cy="1959450" cx="11087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0  0</a:t>
            </a:r>
            <a:b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0  1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0  2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flipH="1">
            <a:off y="6915150" x="4679950"/>
            <a:ext cy="129349" cx="1294124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/>
        </p:nvSpPr>
        <p:spPr>
          <a:xfrm>
            <a:off y="6502400" x="6197600"/>
            <a:ext cy="899525" cx="2978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End of support input</a:t>
            </a:r>
          </a:p>
        </p:txBody>
      </p:sp>
      <p:sp>
        <p:nvSpPr>
          <p:cNvPr id="82" name="Shape 82"/>
          <p:cNvSpPr/>
          <p:nvPr/>
        </p:nvSpPr>
        <p:spPr>
          <a:xfrm>
            <a:off y="2952750" x="2952750"/>
            <a:ext cy="160725" cx="784400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/>
        </p:nvSpPr>
        <p:spPr>
          <a:xfrm>
            <a:off y="2743200" x="609600"/>
            <a:ext cy="530475" cx="24046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Node number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2743200" x="5994400"/>
            <a:ext cy="472624" cx="34716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Magnitude of the force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1422375" x="3149600"/>
            <a:ext cy="854399" cx="2615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Direction in the y axis</a:t>
            </a:r>
          </a:p>
        </p:txBody>
      </p:sp>
      <p:sp>
        <p:nvSpPr>
          <p:cNvPr id="86" name="Shape 86"/>
          <p:cNvSpPr/>
          <p:nvPr/>
        </p:nvSpPr>
        <p:spPr>
          <a:xfrm rot="10800000" flipH="1">
            <a:off y="2241524" x="4273550"/>
            <a:ext cy="650700" cx="215875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/>
          <p:nvPr/>
        </p:nvSpPr>
        <p:spPr>
          <a:xfrm flipH="1">
            <a:off y="3055800" x="4979549"/>
            <a:ext cy="142249" cx="71217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/>
          <p:nvPr/>
        </p:nvSpPr>
        <p:spPr>
          <a:xfrm>
            <a:off y="5695950" x="3155950"/>
            <a:ext cy="253225" cx="803775"/>
          </a:xfrm>
          <a:custGeom>
            <a:pathLst>
              <a:path w="21600" extrusionOk="0" h="21600">
                <a:moveTo>
                  <a:pt y="5615" x="0"/>
                </a:moveTo>
                <a:lnTo>
                  <a:pt y="5615" x="10427"/>
                </a:lnTo>
                <a:cubicBezTo>
                  <a:pt y="5615" x="10427"/>
                  <a:pt y="481" x="10412"/>
                  <a:pt y="435" x="10427"/>
                </a:cubicBezTo>
                <a:cubicBezTo>
                  <a:pt y="-550" x="10427"/>
                  <a:pt y="445" x="11410"/>
                  <a:pt y="445" x="11410"/>
                </a:cubicBezTo>
                <a:lnTo>
                  <a:pt y="10795" x="21600"/>
                </a:lnTo>
                <a:cubicBezTo>
                  <a:pt y="10795" x="21600"/>
                  <a:pt y="21119" x="11413"/>
                  <a:pt y="21141" x="11413"/>
                </a:cubicBezTo>
                <a:cubicBezTo>
                  <a:pt y="22165" x="10263"/>
                  <a:pt y="21155" x="10427"/>
                  <a:pt y="21155" x="10427"/>
                </a:cubicBezTo>
                <a:lnTo>
                  <a:pt y="15976" x="10427"/>
                </a:lnTo>
                <a:lnTo>
                  <a:pt y="15976" x="0"/>
                </a:lnTo>
                <a:lnTo>
                  <a:pt y="5615" x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/>
        </p:nvSpPr>
        <p:spPr>
          <a:xfrm>
            <a:off y="5588000" x="609600"/>
            <a:ext cy="530475" cx="24046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Node number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5079975" x="5384800"/>
            <a:ext cy="1454149" cx="41061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0= fixed in x direction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1= fixed in y direction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2= rotational fixity</a:t>
            </a:r>
          </a:p>
        </p:txBody>
      </p:sp>
      <p:sp>
        <p:nvSpPr>
          <p:cNvPr id="91" name="Shape 91"/>
          <p:cNvSpPr/>
          <p:nvPr/>
        </p:nvSpPr>
        <p:spPr>
          <a:xfrm rot="10800000" flipH="1">
            <a:off y="4883149" x="4476750"/>
            <a:ext cy="650700" cx="215875"/>
          </a:xfrm>
          <a:custGeom>
            <a:pathLst>
              <a:path w="21600" extrusionOk="0" h="21600">
                <a:moveTo>
                  <a:pt y="21600" x="5615"/>
                </a:moveTo>
                <a:lnTo>
                  <a:pt y="11173" x="5615"/>
                </a:lnTo>
                <a:cubicBezTo>
                  <a:pt y="11173" x="5615"/>
                  <a:pt y="11188" x="481"/>
                  <a:pt y="11173" x="435"/>
                </a:cubicBezTo>
                <a:cubicBezTo>
                  <a:pt y="11173" x="-550"/>
                  <a:pt y="10190" x="445"/>
                  <a:pt y="10190" x="445"/>
                </a:cubicBezTo>
                <a:lnTo>
                  <a:pt y="0" x="10795"/>
                </a:lnTo>
                <a:cubicBezTo>
                  <a:pt y="0" x="10795"/>
                  <a:pt y="10187" x="21119"/>
                  <a:pt y="10187" x="21141"/>
                </a:cubicBezTo>
                <a:cubicBezTo>
                  <a:pt y="11337" x="22165"/>
                  <a:pt y="11173" x="21155"/>
                  <a:pt y="11173" x="21155"/>
                </a:cubicBezTo>
                <a:lnTo>
                  <a:pt y="11173" x="15976"/>
                </a:lnTo>
                <a:lnTo>
                  <a:pt y="21600" x="15976"/>
                </a:lnTo>
                <a:lnTo>
                  <a:pt y="21600" x="561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/>
        </p:nvSpPr>
        <p:spPr>
          <a:xfrm>
            <a:off y="4368775" x="3454400"/>
            <a:ext cy="500225" cx="2331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Direction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Degrees of Freedom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y="3759175" x="10759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{118C61E1-0F3F-4BD2-9304-8AF92A5C1C20}</a:tableStyleId>
              </a:tblPr>
              <a:tblGrid>
                <a:gridCol w="1378425"/>
                <a:gridCol w="1586275"/>
                <a:gridCol w="1575325"/>
                <a:gridCol w="1717550"/>
                <a:gridCol w="1750375"/>
              </a:tblGrid>
              <a:tr h="7298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083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X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x 3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x 3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x 3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x 3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869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Y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x 3) + 1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x 3) + 1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 x 3) + 1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 x 3) + 1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6869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 x 3) + 2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 x 3) + 2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 x 3) + 2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sz="1600" lang="en-US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 x 3) + 3 = </a:t>
                      </a:r>
                      <a:r>
                        <a:rPr sz="2656" lang="en-US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99" name="Shape 99"/>
          <p:cNvSpPr txBox="1"/>
          <p:nvPr/>
        </p:nvSpPr>
        <p:spPr>
          <a:xfrm>
            <a:off y="1200300" x="1831275"/>
            <a:ext cy="2533574" cx="7463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 x b) + c = d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= Member ID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 = Degrees of freedom at one node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 = +0 for x-axis, +1 for y-axis, +2 for rotational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 = Degrees of freedom of the system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356300" x="610300"/>
            <a:ext cy="1243874" cx="90155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59650" x="2296575"/>
            <a:ext cy="2931574" cx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106575" x="2328325"/>
            <a:ext cy="571500" cx="1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064250" x="1820325"/>
            <a:ext cy="105824" cx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5686775" x="2007300"/>
            <a:ext cy="384874" cx="4342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Fx1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6242400" x="2562925"/>
            <a:ext cy="384874" cx="4395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3543650" x="7801675"/>
            <a:ext cy="384874" cx="5859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Fy2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2829275" x="7087300"/>
            <a:ext cy="384874" cx="4342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Fx2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72825" x="7493000"/>
            <a:ext cy="486824" cx="1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323150" x="5630325"/>
            <a:ext cy="1047750" cx="19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5312825" x="2370650"/>
            <a:ext cy="804325" cx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3280825" x="7535325"/>
            <a:ext cy="105824" cx="6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y="5131150" x="5102925"/>
            <a:ext cy="1616074" cx="50309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Fx1 = (-)F Cosθ = (-)F Lx/L</a:t>
            </a:r>
          </a:p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Fx2 = F Cosθ = F Lx/L</a:t>
            </a:r>
          </a:p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Fy1 = (-)F Sinθ = (-)F Ly/L</a:t>
            </a:r>
          </a:p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Fy2 = F Sinθ = F Ly/L</a:t>
            </a:r>
          </a:p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6180650" x="264575"/>
            <a:ext cy="1132400" cx="1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7249575" x="306900"/>
            <a:ext cy="105824" cx="97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y="7260150" x="1372300"/>
            <a:ext cy="384874" cx="1873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5766150" x="340425"/>
            <a:ext cy="384874" cx="192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3702400" x="2166050"/>
            <a:ext cy="691775" cx="20852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 = x2 – x1</a:t>
            </a:r>
          </a:p>
          <a:p>
            <a:pPr algn="l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 = y2 – y1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356300" x="610300"/>
            <a:ext cy="1243874" cx="90155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59650" x="2296575"/>
            <a:ext cy="2931574" cx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106575" x="2328325"/>
            <a:ext cy="571500" cx="1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307650" x="1428750"/>
            <a:ext cy="666750" cx="6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323150" x="5630325"/>
            <a:ext cy="1047750" cx="19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312825" x="2370650"/>
            <a:ext cy="804325" cx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y="5131150" x="5102925"/>
            <a:ext cy="761374" cx="50309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 = EI/L(4θ</a:t>
            </a:r>
            <a:r>
              <a:rPr baseline="-25000"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+2θ</a:t>
            </a:r>
            <a:r>
              <a:rPr baseline="-25000"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+6d/L)</a:t>
            </a:r>
          </a:p>
          <a:p>
            <a:pPr algn="l" rtl="0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 = EI/L(2θ</a:t>
            </a:r>
            <a:r>
              <a:rPr baseline="-25000"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+4θ</a:t>
            </a:r>
            <a:r>
              <a:rPr baseline="-25000"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+6d/L)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6180650" x="264575"/>
            <a:ext cy="1132400" cx="10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7249575" x="306900"/>
            <a:ext cy="105824" cx="97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y="7260150" x="1372300"/>
            <a:ext cy="384874" cx="1873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5766150" x="340425"/>
            <a:ext cy="384874" cx="192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455325" x="7768150"/>
            <a:ext cy="687900" cx="6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y="3702400" x="2166050"/>
            <a:ext cy="693049" cx="20852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 = x2 – x1</a:t>
            </a:r>
          </a:p>
          <a:p>
            <a:pPr algn="l" rtl="0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 = y2 – y1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6639275" x="1054800"/>
            <a:ext cy="384874" cx="4254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2353025" x="8357300"/>
            <a:ext cy="384874" cx="4254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20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0400" x="1399675"/>
            <a:ext cy="4153350" cx="82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y="300025" x="2136000"/>
            <a:ext cy="922100" cx="64734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Account for supports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6402875" x="103650"/>
            <a:ext cy="491449" cx="98853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node 1 is fixed in the y axis, the following would be introduced...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gradientwhit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