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6"/>
  </p:notesMasterIdLst>
  <p:sldIdLst>
    <p:sldId id="261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0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  <p:sldId id="291" r:id="rId25"/>
    <p:sldId id="284" r:id="rId26"/>
    <p:sldId id="290" r:id="rId27"/>
    <p:sldId id="294" r:id="rId28"/>
    <p:sldId id="301" r:id="rId29"/>
    <p:sldId id="302" r:id="rId30"/>
    <p:sldId id="303" r:id="rId31"/>
    <p:sldId id="304" r:id="rId32"/>
    <p:sldId id="305" r:id="rId33"/>
    <p:sldId id="306" r:id="rId34"/>
    <p:sldId id="282" r:id="rId35"/>
    <p:sldId id="292" r:id="rId36"/>
    <p:sldId id="293" r:id="rId37"/>
    <p:sldId id="300" r:id="rId38"/>
    <p:sldId id="289" r:id="rId39"/>
    <p:sldId id="295" r:id="rId40"/>
    <p:sldId id="296" r:id="rId41"/>
    <p:sldId id="297" r:id="rId42"/>
    <p:sldId id="298" r:id="rId43"/>
    <p:sldId id="299" r:id="rId44"/>
    <p:sldId id="307" r:id="rId45"/>
    <p:sldId id="311" r:id="rId46"/>
    <p:sldId id="308" r:id="rId47"/>
    <p:sldId id="309" r:id="rId48"/>
    <p:sldId id="312" r:id="rId49"/>
    <p:sldId id="313" r:id="rId50"/>
    <p:sldId id="310" r:id="rId51"/>
    <p:sldId id="314" r:id="rId52"/>
    <p:sldId id="259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6" r:id="rId61"/>
    <p:sldId id="322" r:id="rId62"/>
    <p:sldId id="325" r:id="rId63"/>
    <p:sldId id="323" r:id="rId64"/>
    <p:sldId id="32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81637" autoAdjust="0"/>
  </p:normalViewPr>
  <p:slideViewPr>
    <p:cSldViewPr snapToGrid="0">
      <p:cViewPr varScale="1">
        <p:scale>
          <a:sx n="75" d="100"/>
          <a:sy n="75" d="100"/>
        </p:scale>
        <p:origin x="68" y="652"/>
      </p:cViewPr>
      <p:guideLst/>
    </p:cSldViewPr>
  </p:slideViewPr>
  <p:outlineViewPr>
    <p:cViewPr>
      <p:scale>
        <a:sx n="33" d="100"/>
        <a:sy n="33" d="100"/>
      </p:scale>
      <p:origin x="0" y="-5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876F7-4AE0-4C3B-B38E-079825168FB7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6C49-4D51-475E-A8C6-B7ADECC15F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29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ist eine objektorientierte Programmiersprache (OOP). </a:t>
            </a:r>
          </a:p>
          <a:p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bedeutet, dass die JS die Realität in Objekten kapseln oder abstrahieren kann. wir werden das Thema objektorientiert hat nur teilweise anwenden.</a:t>
            </a:r>
          </a:p>
          <a:p>
            <a:b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ist die einzige Programmiersprache für Webclients (Frontend).</a:t>
            </a:r>
          </a:p>
          <a:p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die einzige Programmiersprache welche das Verhalten von Web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verändern kann. einfache Beispiele sind die Validierung von Benutzereingaben. Dazu werden die Eingaben von Benutzern überprüft. am anderen Ende könnte web-basierte Games erwähnen, welche Animationen und die User Interaktionen steuern.</a:t>
            </a:r>
          </a:p>
          <a:p>
            <a:b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und Java sind zwei verschiedene Sprachen und sie unterscheiden sich wesentlich!</a:t>
            </a:r>
          </a:p>
          <a:p>
            <a:b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Professionelle Web-Frontend Frameworks wie Angular,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Vue.js bauen auf JavaScript auf und verwenden diese auch zum Programmieren. </a:t>
            </a:r>
          </a:p>
          <a:p>
            <a:b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Seit dem Release von Node.js im 2009 dient JavaScript auch für die serverseitige Programmierung (Backend). Dieses Thema betrachten wir im Detail in den späteren Informatik-Modulen an, wenn Sie unter anderem mit Datenbanken arbeiten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13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58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289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22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29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Ampel als Analogie aus dem Alltag:</a:t>
            </a:r>
          </a:p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Verkehrsampel regelt den Verkehrsfluss der Fahrzeuge + Fussgänger</a:t>
            </a:r>
          </a:p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Raute: Bedingungen (wahr oder falsch resp.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Rechtecke: Dinge/Verhalten welches ausgeführt wird.</a:t>
            </a:r>
          </a:p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Undefiniert: Ampel defekt oder es sind Bauarbeiten im Gange und eine andere Signalisation gilt.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361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Ampel als Analogie aus dem Alltag:</a:t>
            </a:r>
          </a:p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Verkehrsampel regelt den Verkehrsfluss der Fahrzeuge + Fussgänger</a:t>
            </a:r>
          </a:p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Raute: Bedingungen (wahr oder falsch resp.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Rechtecke: Dinge/Verhalten welches ausgeführt wird.</a:t>
            </a:r>
          </a:p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Undefiniert: Ampel defekt oder es sind Bauarbeiten im Gange und eine andere Signalisation gilt.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05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Wenn-Dann</a:t>
            </a:r>
          </a:p>
          <a:p>
            <a:pPr marL="171450" indent="-171450">
              <a:buFontTx/>
              <a:buChar char="-"/>
            </a:pP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Wenn-Dann-Sonst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04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21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76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59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780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13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48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344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55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143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556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60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83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ym typeface="Wingdings" panose="05000000000000000000" pitchFamily="2" charset="2"/>
              </a:rPr>
              <a:t>In dem sind fast wie ein Schweizer Taschenmesser für die JavaScript-Programmierung</a:t>
            </a:r>
          </a:p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1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411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472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886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45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74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776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871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621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54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21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8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5774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8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084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782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23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812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5353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90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12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5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09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68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6C49-4D51-475E-A8C6-B7ADECC15F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79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8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87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20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16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72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0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5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1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7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31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2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6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44EF-F7BE-4660-ABF4-5DED643B98EA}" type="datetimeFigureOut">
              <a:rPr lang="de-DE" smtClean="0"/>
              <a:t>22.08.2021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9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developer.mozilla.org/en-US/docs/Learn/Server-side/First_steps/Client-Server_overview" TargetMode="Externa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.garavaldi@bzz.ch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Einführung</a:t>
            </a:r>
            <a:r>
              <a:rPr lang="en-US" dirty="0"/>
              <a:t> in JavaScript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97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Variablen</a:t>
            </a:r>
            <a:r>
              <a:rPr lang="en-US" sz="2800" dirty="0"/>
              <a:t> </a:t>
            </a:r>
            <a:r>
              <a:rPr lang="en-US" sz="2800" dirty="0" err="1"/>
              <a:t>mit</a:t>
            </a:r>
            <a:r>
              <a:rPr lang="en-US" sz="2800" dirty="0"/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369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Variablen: Werte können neu gesetzt werden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block-</a:t>
            </a:r>
            <a:r>
              <a:rPr lang="de-CH" sz="2000" dirty="0" err="1"/>
              <a:t>scope</a:t>
            </a:r>
            <a:r>
              <a:rPr lang="de-CH" sz="2000" dirty="0"/>
              <a:t>: Sichtbarkeit (engl. </a:t>
            </a:r>
            <a:r>
              <a:rPr lang="de-CH" sz="2000" dirty="0" err="1"/>
              <a:t>scope</a:t>
            </a:r>
            <a:r>
              <a:rPr lang="de-CH" sz="2000" dirty="0"/>
              <a:t>) ist limitiert auf einen Code-Block/-Bereich.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Möglichst viel verwenden, weil es tendenziell Fehler vermeidet und entspricht mehr modernen Programmiersprachen.</a:t>
            </a: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306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Konstanten</a:t>
            </a:r>
            <a:r>
              <a:rPr lang="en-US" sz="2800" dirty="0"/>
              <a:t> </a:t>
            </a:r>
            <a:r>
              <a:rPr lang="en-US" sz="2800" dirty="0" err="1"/>
              <a:t>mit</a:t>
            </a:r>
            <a:r>
              <a:rPr lang="en-US" sz="2800" dirty="0"/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124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Konstante: Werte können nur einmal gesetzt werden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sonst alles wie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3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Variablen</a:t>
            </a:r>
            <a:r>
              <a:rPr lang="en-US" sz="2800" dirty="0"/>
              <a:t> </a:t>
            </a:r>
            <a:r>
              <a:rPr lang="en-US" sz="2800" dirty="0" err="1"/>
              <a:t>mit</a:t>
            </a:r>
            <a:r>
              <a:rPr lang="en-US" sz="2800" dirty="0"/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430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Variablen: Werte können neu gesetzt werden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 err="1"/>
              <a:t>function-scope</a:t>
            </a:r>
            <a:r>
              <a:rPr lang="de-CH" sz="2000" dirty="0"/>
              <a:t>: Sichtbarkeit (engl. </a:t>
            </a:r>
            <a:r>
              <a:rPr lang="de-CH" sz="2000" dirty="0" err="1"/>
              <a:t>scope</a:t>
            </a:r>
            <a:r>
              <a:rPr lang="de-CH" sz="2000" dirty="0"/>
              <a:t>) ist generell limitiert auf eine Funktion.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möglichst wenig verwenden, weil es zu unvorhergesehen Fehlern führen kann.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Häufigste Anwendung für globale Variablen.</a:t>
            </a: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252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</a:t>
            </a:r>
            <a:endParaRPr lang="de-D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FFC52-C056-41BD-8E21-CA1A8BC36CF6}"/>
              </a:ext>
            </a:extLst>
          </p:cNvPr>
          <p:cNvSpPr txBox="1"/>
          <p:nvPr/>
        </p:nvSpPr>
        <p:spPr>
          <a:xfrm>
            <a:off x="1162732" y="2022482"/>
            <a:ext cx="3291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2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2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2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firstName2;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2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819DB-5EBB-4F15-BC06-C5622F4528B0}"/>
              </a:ext>
            </a:extLst>
          </p:cNvPr>
          <p:cNvSpPr txBox="1"/>
          <p:nvPr/>
        </p:nvSpPr>
        <p:spPr>
          <a:xfrm>
            <a:off x="5491664" y="2022482"/>
            <a:ext cx="3291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2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first Name;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2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first-Name;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2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2firstName;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20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5AFE3-09B0-4BE1-9566-AD0C6D45B4F6}"/>
              </a:ext>
            </a:extLst>
          </p:cNvPr>
          <p:cNvSpPr txBox="1"/>
          <p:nvPr/>
        </p:nvSpPr>
        <p:spPr>
          <a:xfrm>
            <a:off x="1162733" y="1477858"/>
            <a:ext cx="249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Richtig</a:t>
            </a:r>
            <a:r>
              <a:rPr lang="en-US" sz="2800" dirty="0">
                <a:solidFill>
                  <a:srgbClr val="00B050"/>
                </a:solidFill>
              </a:rPr>
              <a:t>:</a:t>
            </a:r>
            <a:endParaRPr lang="de-DE" sz="28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83F98-831B-4BB4-8631-5E4289E77508}"/>
              </a:ext>
            </a:extLst>
          </p:cNvPr>
          <p:cNvSpPr txBox="1"/>
          <p:nvPr/>
        </p:nvSpPr>
        <p:spPr>
          <a:xfrm>
            <a:off x="5491664" y="1477858"/>
            <a:ext cx="249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Falsch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endParaRPr lang="de-DE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5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Schreibweisen</a:t>
            </a:r>
            <a:endParaRPr lang="de-D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FFC52-C056-41BD-8E21-CA1A8BC36CF6}"/>
              </a:ext>
            </a:extLst>
          </p:cNvPr>
          <p:cNvSpPr txBox="1"/>
          <p:nvPr/>
        </p:nvSpPr>
        <p:spPr>
          <a:xfrm>
            <a:off x="1162732" y="2022482"/>
            <a:ext cx="7402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2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amel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ase: 	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20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ascal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	let FirstName;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20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	const PERSON_SALUTATION;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Zusammenfassung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9E2B6D-FB16-434D-9E0E-0550C75A7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10940"/>
              </p:ext>
            </p:extLst>
          </p:nvPr>
        </p:nvGraphicFramePr>
        <p:xfrm>
          <a:off x="1023598" y="1501797"/>
          <a:ext cx="8120403" cy="3625789"/>
        </p:xfrm>
        <a:graphic>
          <a:graphicData uri="http://schemas.openxmlformats.org/drawingml/2006/table">
            <a:tbl>
              <a:tblPr/>
              <a:tblGrid>
                <a:gridCol w="2706801">
                  <a:extLst>
                    <a:ext uri="{9D8B030D-6E8A-4147-A177-3AD203B41FA5}">
                      <a16:colId xmlns:a16="http://schemas.microsoft.com/office/drawing/2014/main" val="2439391609"/>
                    </a:ext>
                  </a:extLst>
                </a:gridCol>
                <a:gridCol w="2706801">
                  <a:extLst>
                    <a:ext uri="{9D8B030D-6E8A-4147-A177-3AD203B41FA5}">
                      <a16:colId xmlns:a16="http://schemas.microsoft.com/office/drawing/2014/main" val="2181018712"/>
                    </a:ext>
                  </a:extLst>
                </a:gridCol>
                <a:gridCol w="2706801">
                  <a:extLst>
                    <a:ext uri="{9D8B030D-6E8A-4147-A177-3AD203B41FA5}">
                      <a16:colId xmlns:a16="http://schemas.microsoft.com/office/drawing/2014/main" val="923122373"/>
                    </a:ext>
                  </a:extLst>
                </a:gridCol>
              </a:tblGrid>
              <a:tr h="1335817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>
                          <a:effectLst/>
                        </a:rPr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>
                          <a:effectLst/>
                        </a:rPr>
                        <a:t>Scope</a:t>
                      </a:r>
                      <a:endParaRPr lang="de-DE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>
                          <a:effectLst/>
                        </a:rPr>
                        <a:t>Redefinable</a:t>
                      </a:r>
                      <a:r>
                        <a:rPr lang="de-DE" sz="2400" b="1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787062"/>
                  </a:ext>
                </a:extLst>
              </a:tr>
              <a:tr h="76332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>
                          <a:effectLst/>
                        </a:rPr>
                        <a:t>var</a:t>
                      </a:r>
                      <a:endParaRPr lang="de-DE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>
                          <a:effectLst/>
                        </a:rPr>
                        <a:t>function-scope</a:t>
                      </a:r>
                      <a:endParaRPr lang="de-DE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37033"/>
                  </a:ext>
                </a:extLst>
              </a:tr>
              <a:tr h="763324">
                <a:tc>
                  <a:txBody>
                    <a:bodyPr/>
                    <a:lstStyle/>
                    <a:p>
                      <a:pPr algn="ctr"/>
                      <a:r>
                        <a:rPr lang="de-DE" sz="2400">
                          <a:effectLst/>
                        </a:rPr>
                        <a:t>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</a:rPr>
                        <a:t>block-</a:t>
                      </a:r>
                      <a:r>
                        <a:rPr lang="de-DE" sz="2400" dirty="0" err="1">
                          <a:effectLst/>
                        </a:rPr>
                        <a:t>scope</a:t>
                      </a:r>
                      <a:endParaRPr lang="de-DE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073356"/>
                  </a:ext>
                </a:extLst>
              </a:tr>
              <a:tr h="76332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>
                          <a:effectLst/>
                        </a:rPr>
                        <a:t>const</a:t>
                      </a:r>
                      <a:endParaRPr lang="de-DE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>
                          <a:effectLst/>
                        </a:rPr>
                        <a:t>block-scope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effectLst/>
                        </a:rPr>
                        <a:t>🚫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39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1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Datentypen</a:t>
            </a:r>
            <a:r>
              <a:rPr lang="en-US" dirty="0"/>
              <a:t> in JavaScript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77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Einfache</a:t>
            </a:r>
            <a:r>
              <a:rPr lang="en-US" sz="2800" dirty="0"/>
              <a:t> </a:t>
            </a:r>
            <a:r>
              <a:rPr lang="en-US" sz="2800" dirty="0" err="1"/>
              <a:t>Datentypen</a:t>
            </a:r>
            <a:r>
              <a:rPr lang="en-US" sz="2800" dirty="0"/>
              <a:t> </a:t>
            </a:r>
            <a:r>
              <a:rPr lang="en-US" sz="2000" dirty="0"/>
              <a:t>(primitive data types)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369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String (Zeichenkette)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 err="1"/>
              <a:t>Number</a:t>
            </a:r>
            <a:r>
              <a:rPr lang="de-CH" sz="2000" dirty="0"/>
              <a:t> (Zahl, Dezimalzahl)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Boolean (Wahrheitswert)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 err="1"/>
              <a:t>Undefined</a:t>
            </a:r>
            <a:r>
              <a:rPr lang="de-CH" sz="2000" dirty="0"/>
              <a:t> (nicht definiert)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Null (nicht existent)</a:t>
            </a: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267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in JavaScript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586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Wozu</a:t>
            </a:r>
            <a:r>
              <a:rPr lang="en-US" sz="2800" dirty="0"/>
              <a:t>?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277923" y="1388107"/>
            <a:ext cx="7508630" cy="122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if-then-else</a:t>
            </a:r>
            <a:r>
              <a:rPr lang="de-CH" sz="2000" dirty="0"/>
              <a:t> Statements überprüfen Bedingungen und steuern den Programmfluss.</a:t>
            </a:r>
            <a:endParaRPr lang="de-D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FD30D-F158-423E-A3D5-03E0B118CA7E}"/>
              </a:ext>
            </a:extLst>
          </p:cNvPr>
          <p:cNvSpPr txBox="1"/>
          <p:nvPr/>
        </p:nvSpPr>
        <p:spPr>
          <a:xfrm>
            <a:off x="1277923" y="2887169"/>
            <a:ext cx="7508630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2000" dirty="0"/>
              <a:t>Die Bedingungen sind entweder TRUE oder FALSE (Boolean).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8034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E475C46-B4BF-4941-B679-C359BEC008F4}"/>
              </a:ext>
            </a:extLst>
          </p:cNvPr>
          <p:cNvGrpSpPr/>
          <p:nvPr/>
        </p:nvGrpSpPr>
        <p:grpSpPr>
          <a:xfrm>
            <a:off x="1162732" y="1895463"/>
            <a:ext cx="1658845" cy="3958545"/>
            <a:chOff x="1162732" y="1029187"/>
            <a:chExt cx="1658845" cy="39585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24EA35-67E5-4229-BA8A-34ED043ECB32}"/>
                </a:ext>
              </a:extLst>
            </p:cNvPr>
            <p:cNvSpPr txBox="1"/>
            <p:nvPr/>
          </p:nvSpPr>
          <p:spPr>
            <a:xfrm>
              <a:off x="1249359" y="1029187"/>
              <a:ext cx="1282085" cy="11085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4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Aufbau</a:t>
              </a:r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3359D634-71D7-4653-B1AB-355FF91E1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2732" y="2137762"/>
              <a:ext cx="1658845" cy="284997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0ECE11-8056-4205-8466-C2D27363D46B}"/>
              </a:ext>
            </a:extLst>
          </p:cNvPr>
          <p:cNvGrpSpPr/>
          <p:nvPr/>
        </p:nvGrpSpPr>
        <p:grpSpPr>
          <a:xfrm>
            <a:off x="3678408" y="1841901"/>
            <a:ext cx="1714588" cy="4012107"/>
            <a:chOff x="3386168" y="1001689"/>
            <a:chExt cx="1714588" cy="4012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C160D4-F120-4843-A9EA-BFD09CCB5B97}"/>
                </a:ext>
              </a:extLst>
            </p:cNvPr>
            <p:cNvSpPr txBox="1"/>
            <p:nvPr/>
          </p:nvSpPr>
          <p:spPr>
            <a:xfrm>
              <a:off x="3494293" y="1001689"/>
              <a:ext cx="1498337" cy="11085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400" kern="1200" dirty="0" err="1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Aussehen</a:t>
              </a:r>
              <a:endPara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A1BD0AD0-6079-40AA-AA10-384B49456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6168" y="2111697"/>
              <a:ext cx="1714588" cy="290209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6769AB-762D-42A6-82A2-9C1AE344155D}"/>
              </a:ext>
            </a:extLst>
          </p:cNvPr>
          <p:cNvGrpSpPr/>
          <p:nvPr/>
        </p:nvGrpSpPr>
        <p:grpSpPr>
          <a:xfrm>
            <a:off x="6141702" y="1895463"/>
            <a:ext cx="1790962" cy="3850862"/>
            <a:chOff x="6141702" y="1029187"/>
            <a:chExt cx="1790962" cy="3850862"/>
          </a:xfrm>
        </p:grpSpPr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DFBF7149-AB13-4FD8-BF2A-554E01F22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9828" y="1977950"/>
              <a:ext cx="1682836" cy="290209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FD00B9-2670-4DCB-9B5A-D9A19D121EE3}"/>
                </a:ext>
              </a:extLst>
            </p:cNvPr>
            <p:cNvSpPr txBox="1"/>
            <p:nvPr/>
          </p:nvSpPr>
          <p:spPr>
            <a:xfrm>
              <a:off x="6141702" y="1029187"/>
              <a:ext cx="1714588" cy="11085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400" kern="1200" dirty="0" err="1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Verhalten</a:t>
              </a:r>
              <a:endPara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Aufgaben</a:t>
            </a:r>
            <a:r>
              <a:rPr lang="en-US" sz="2800" dirty="0"/>
              <a:t> von JavaScript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153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Beispiel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dem </a:t>
            </a:r>
            <a:r>
              <a:rPr lang="en-US" sz="2800" dirty="0" err="1"/>
              <a:t>Alltag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A8A7C34-AAC2-4A79-BFA6-B2ED6F66B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3217" y="989814"/>
            <a:ext cx="34194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5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Beispiel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dem </a:t>
            </a:r>
            <a:r>
              <a:rPr lang="en-US" sz="2800" dirty="0" err="1"/>
              <a:t>Alltag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A8A7C34-AAC2-4A79-BFA6-B2ED6F66B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117" y="907264"/>
            <a:ext cx="3419475" cy="539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E8E9D-ED9B-4F0B-AA84-46910876C61D}"/>
              </a:ext>
            </a:extLst>
          </p:cNvPr>
          <p:cNvSpPr txBox="1"/>
          <p:nvPr/>
        </p:nvSpPr>
        <p:spPr>
          <a:xfrm>
            <a:off x="4868098" y="1949562"/>
            <a:ext cx="488157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«Ist die Ampel rot?»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«Stehen bleiben!»</a:t>
            </a:r>
          </a:p>
          <a:p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«Ist die Ampel orange?»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«Vorsicht!»</a:t>
            </a:r>
          </a:p>
          <a:p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«Ist die Ampel grün?»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«Fussgänger-Streifen überqueren»</a:t>
            </a:r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«undefiniert»</a:t>
            </a:r>
            <a:endParaRPr lang="de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653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277923" y="1388107"/>
            <a:ext cx="7508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//block code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de-D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A89A5-850D-4D5F-8042-566BBBA148E0}"/>
              </a:ext>
            </a:extLst>
          </p:cNvPr>
          <p:cNvSpPr txBox="1"/>
          <p:nvPr/>
        </p:nvSpPr>
        <p:spPr>
          <a:xfrm>
            <a:off x="1451542" y="2605378"/>
            <a:ext cx="7508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//block code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0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277923" y="1388107"/>
            <a:ext cx="75086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//block code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//block code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//block code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//block code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286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JavaScript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86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Was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ein</a:t>
            </a:r>
            <a:r>
              <a:rPr lang="en-US" sz="2800" dirty="0"/>
              <a:t> Array?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203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Ein Array ist eine Variable, welche mehrere Datentypen als Liste speichern kann.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Über ein Index (Start immer bei 0) kann auf die Datentypen direkt zugegriffen werden.</a:t>
            </a:r>
          </a:p>
        </p:txBody>
      </p:sp>
    </p:spTree>
    <p:extLst>
      <p:ext uri="{BB962C8B-B14F-4D97-AF65-F5344CB8AC3E}">
        <p14:creationId xmlns:p14="http://schemas.microsoft.com/office/powerpoint/2010/main" val="28719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Wozu</a:t>
            </a:r>
            <a:r>
              <a:rPr lang="en-US" sz="2800" dirty="0"/>
              <a:t> Array?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249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Mit einem Array kann sehr leicht z.B. eine Liste mit Daten erstellt werden, welche anschliessend durchsucht und manipuliert werden kann.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Statt also z.B. für 10 Strings, 10 verschiedene Variablen zu verwenden, programmieren Sie eine Variable als Array, welche die 10 Strings speichert.   </a:t>
            </a:r>
          </a:p>
        </p:txBody>
      </p:sp>
    </p:spTree>
    <p:extLst>
      <p:ext uri="{BB962C8B-B14F-4D97-AF65-F5344CB8AC3E}">
        <p14:creationId xmlns:p14="http://schemas.microsoft.com/office/powerpoint/2010/main" val="5910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 </a:t>
            </a:r>
            <a:r>
              <a:rPr lang="en-US" sz="2800" dirty="0" err="1"/>
              <a:t>anhand</a:t>
            </a:r>
            <a:r>
              <a:rPr lang="en-US" sz="2800" dirty="0"/>
              <a:t> von </a:t>
            </a:r>
            <a:r>
              <a:rPr lang="en-US" sz="2800" dirty="0" err="1"/>
              <a:t>Beispielen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244672" y="1382286"/>
            <a:ext cx="75086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//Leeres Array, also keine Elemente</a:t>
            </a:r>
            <a:endParaRPr lang="de-C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namenArray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endParaRPr lang="de-C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//Array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namenArray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 'John', 'Bob', 'Mary’];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//leeres Array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endParaRPr lang="de-C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//Array füllen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"Waschen";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"Einkaufen";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JavaScript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291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Was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ein</a:t>
            </a:r>
            <a:r>
              <a:rPr lang="en-US" sz="2800" dirty="0"/>
              <a:t> Loop?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Ein Loop (Iteration, Schleife) erlaubt die Wiederholung von Programm-Sequenzen.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Jeder Loop hat eine Start- und Endbedingung.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Es gibt verschiedene Loop-Typen: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do-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-in,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for-of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forEach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(Array)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Mit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break</a:t>
            </a:r>
            <a:r>
              <a:rPr lang="de-DE" sz="2000" dirty="0">
                <a:sym typeface="Wingdings" panose="05000000000000000000" pitchFamily="2" charset="2"/>
              </a:rPr>
              <a:t> (Abbruch) oder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continue</a:t>
            </a:r>
            <a:r>
              <a:rPr lang="de-DE" sz="2000" dirty="0">
                <a:sym typeface="Wingdings" panose="05000000000000000000" pitchFamily="2" charset="2"/>
              </a:rPr>
              <a:t> (Fortsetzung) kann der Ablauf des Loops beeinflusst werden.</a:t>
            </a:r>
          </a:p>
        </p:txBody>
      </p:sp>
    </p:spTree>
    <p:extLst>
      <p:ext uri="{BB962C8B-B14F-4D97-AF65-F5344CB8AC3E}">
        <p14:creationId xmlns:p14="http://schemas.microsoft.com/office/powerpoint/2010/main" val="9929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Fakten</a:t>
            </a:r>
            <a:r>
              <a:rPr lang="en-US" sz="2800" dirty="0"/>
              <a:t> </a:t>
            </a:r>
            <a:r>
              <a:rPr lang="en-US" sz="2800" dirty="0" err="1"/>
              <a:t>über</a:t>
            </a:r>
            <a:r>
              <a:rPr lang="en-US" sz="2800" dirty="0"/>
              <a:t> JavaScript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46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JavaScript ist eine objektorientierte Programmiersprache (OOP).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JavaScript ist die einzige Programmiersprache für Webclients (Frontend).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JavaScript und Java sind zwei verschiedene Sprachen und </a:t>
            </a:r>
            <a:br>
              <a:rPr lang="de-DE" sz="2000" dirty="0"/>
            </a:br>
            <a:r>
              <a:rPr lang="de-DE" sz="2000" dirty="0"/>
              <a:t>unterscheiden sich wesentlich!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Beliebte Frontend-Frameworks (z.B. </a:t>
            </a:r>
            <a:r>
              <a:rPr lang="de-DE" sz="2000" dirty="0" err="1"/>
              <a:t>jQuery</a:t>
            </a:r>
            <a:r>
              <a:rPr lang="de-DE" sz="2000" dirty="0"/>
              <a:t>, Angular, </a:t>
            </a:r>
            <a:r>
              <a:rPr lang="de-DE" sz="2000" dirty="0" err="1"/>
              <a:t>React</a:t>
            </a:r>
            <a:r>
              <a:rPr lang="de-DE" sz="2000" dirty="0"/>
              <a:t>, Vue.js) bauen auf JavaScript.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JavaScript dient seit 2009 auch zur serverseitigen Programmierung (Backend z.B. Java, PHP, Python, C#, Node.js).</a:t>
            </a:r>
          </a:p>
          <a:p>
            <a:pPr>
              <a:lnSpc>
                <a:spcPct val="200000"/>
              </a:lnSpc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9099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Wozu</a:t>
            </a:r>
            <a:r>
              <a:rPr lang="en-US" sz="2800" dirty="0"/>
              <a:t> </a:t>
            </a:r>
            <a:r>
              <a:rPr lang="en-US" sz="2800" dirty="0" err="1"/>
              <a:t>ein</a:t>
            </a:r>
            <a:r>
              <a:rPr lang="en-US" sz="2800" dirty="0"/>
              <a:t> Loop?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219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Loops erlauben eine effiziente Programmierung von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Problemstellungen.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Loops vermeiden unnötige Programm-Wiederholungen.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Loops führen zu wartbaren und erweiterbaren Programmcode.</a:t>
            </a:r>
          </a:p>
        </p:txBody>
      </p:sp>
    </p:spTree>
    <p:extLst>
      <p:ext uri="{BB962C8B-B14F-4D97-AF65-F5344CB8AC3E}">
        <p14:creationId xmlns:p14="http://schemas.microsoft.com/office/powerpoint/2010/main" val="9744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 – for-Loop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162732" y="1415537"/>
            <a:ext cx="75086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//Array definieren mit 26 Kantonen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['Zürich', 'Bern’,…, 'Jura'];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//Arrays mit Index ausgeben (26-Zeilen Code)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[25]);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0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 – for-Loop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162732" y="1415537"/>
            <a:ext cx="75086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//Array definieren mit 26 Kantonen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['Zürich', 'Bern’,…, 'Jura'];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//Gleiches Arrays mit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-Loop ausgeben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26; i++)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//Gleiche Ausgabe mit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(i&lt;26){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i++;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576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 – for-Loop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162732" y="1415537"/>
            <a:ext cx="75086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//Array definieren mit 26 Kantonen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['Zürich', 'Bern’,…, 'Jura'];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//Gleiche Ausgabe mit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iterates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//Ausgabe nur der Indices mit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..in</a:t>
            </a: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iterates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kanton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42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in JavaScript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418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Was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eine</a:t>
            </a:r>
            <a:r>
              <a:rPr lang="en-US" sz="2800" dirty="0"/>
              <a:t> </a:t>
            </a:r>
            <a:r>
              <a:rPr lang="en-US" sz="2800" dirty="0" err="1"/>
              <a:t>Funktion</a:t>
            </a:r>
            <a:r>
              <a:rPr lang="en-US" sz="2800" dirty="0"/>
              <a:t>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Eine Funktion kann man sich als „Verpackung für Programmcode“ vorstellen. Der Verpackung wird (i.R.) einen eindeutigen Namen vergeben (Funktionsnamen).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Die Funktion (verpackte Programmcode) wird durch die Verwendung des Funktionsnamen aufgerufen. 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Einer Funktion können Parameter übergeben werden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Eine Funktion kann selber Daten zurückgeben.  </a:t>
            </a:r>
          </a:p>
        </p:txBody>
      </p:sp>
    </p:spTree>
    <p:extLst>
      <p:ext uri="{BB962C8B-B14F-4D97-AF65-F5344CB8AC3E}">
        <p14:creationId xmlns:p14="http://schemas.microsoft.com/office/powerpoint/2010/main" val="396056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Wozu</a:t>
            </a:r>
            <a:r>
              <a:rPr lang="en-US" sz="2800" dirty="0"/>
              <a:t> </a:t>
            </a:r>
            <a:r>
              <a:rPr lang="en-US" sz="2800" dirty="0" err="1"/>
              <a:t>Funktion</a:t>
            </a:r>
            <a:r>
              <a:rPr lang="en-US" sz="2800" dirty="0"/>
              <a:t>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249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Funktionen helfen sich wiederholenden Programmcode zu vermeiden. Das führt zu besseren wartbaren und leserlichen Programmcode.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Programmcode ist wartbarer, wenn dieser nur an wenigen Stellen in der Applikation geändert werden muss. Man vermeidet damit u.a. den sog. Spaghetticode.</a:t>
            </a:r>
          </a:p>
        </p:txBody>
      </p:sp>
    </p:spTree>
    <p:extLst>
      <p:ext uri="{BB962C8B-B14F-4D97-AF65-F5344CB8AC3E}">
        <p14:creationId xmlns:p14="http://schemas.microsoft.com/office/powerpoint/2010/main" val="3563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ym typeface="Wingdings" panose="05000000000000000000" pitchFamily="2" charset="2"/>
              </a:rPr>
              <a:t>Spaghetti-Code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BA9D-5A8F-4DF0-84A8-58371568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16" y="1273356"/>
            <a:ext cx="5706688" cy="47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Funktionen</a:t>
            </a:r>
            <a:r>
              <a:rPr lang="en-US" sz="2800" dirty="0"/>
              <a:t> in JavaScript </a:t>
            </a:r>
            <a:r>
              <a:rPr lang="en-US" sz="2000" dirty="0"/>
              <a:t>(</a:t>
            </a:r>
            <a:r>
              <a:rPr lang="de-DE" sz="2000" dirty="0">
                <a:sym typeface="Wingdings" panose="05000000000000000000" pitchFamily="2" charset="2"/>
              </a:rPr>
              <a:t>First-Class-Objects)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28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… können Variablen zugewiesen werden.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… können andere Funktionen beinhalten (sog. </a:t>
            </a:r>
            <a:r>
              <a:rPr lang="de-DE" sz="2000" dirty="0" err="1">
                <a:sym typeface="Wingdings" panose="05000000000000000000" pitchFamily="2" charset="2"/>
              </a:rPr>
              <a:t>Closures</a:t>
            </a:r>
            <a:r>
              <a:rPr lang="de-DE" sz="2000" dirty="0">
                <a:sym typeface="Wingdings" panose="05000000000000000000" pitchFamily="2" charset="2"/>
              </a:rPr>
              <a:t>).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… können Funktionen zu einem späteren Zeitpunkt aufrufen (z.B. Callback mit asynchroner Verarbeitung).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de-DE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926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 – function expression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186485" y="1531915"/>
            <a:ext cx="8456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Funktionsname wird weggelassen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console.log('Welcome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//Aufruf der Funktion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007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Client-Server-Modell</a:t>
            </a:r>
            <a:endParaRPr lang="de-DE" sz="2800" dirty="0"/>
          </a:p>
        </p:txBody>
      </p:sp>
      <p:pic>
        <p:nvPicPr>
          <p:cNvPr id="18" name="Picture 17" descr="A picture containing game&#10;&#10;Description automatically generated">
            <a:extLst>
              <a:ext uri="{FF2B5EF4-FFF2-40B4-BE49-F238E27FC236}">
                <a16:creationId xmlns:a16="http://schemas.microsoft.com/office/drawing/2014/main" id="{A825161D-DE80-425F-9345-0EDFC6298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272" y="1886177"/>
            <a:ext cx="5339203" cy="3085643"/>
          </a:xfrm>
          <a:prstGeom prst="rect">
            <a:avLst/>
          </a:prstGeom>
        </p:spPr>
      </p:pic>
      <p:pic>
        <p:nvPicPr>
          <p:cNvPr id="19" name="Picture 18" descr="A picture containing game&#10;&#10;Description automatically generated">
            <a:extLst>
              <a:ext uri="{FF2B5EF4-FFF2-40B4-BE49-F238E27FC236}">
                <a16:creationId xmlns:a16="http://schemas.microsoft.com/office/drawing/2014/main" id="{6E724247-03F3-406F-AFE3-8FB5FA456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600" y="2238816"/>
            <a:ext cx="2575471" cy="25658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E6449B0-2FA1-4C9C-9C2D-834DAEBD21D7}"/>
              </a:ext>
            </a:extLst>
          </p:cNvPr>
          <p:cNvSpPr/>
          <p:nvPr/>
        </p:nvSpPr>
        <p:spPr>
          <a:xfrm>
            <a:off x="613687" y="6296862"/>
            <a:ext cx="8232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https://developer.mozilla.org/en-US/docs/Learn/Server-side/First_steps/Client-Server_overview</a:t>
            </a:r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30970-E073-400D-ABC1-E62D28407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3191" y="2865269"/>
            <a:ext cx="2476123" cy="654108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6AA046FB-1BC5-46A6-AB58-89F798216F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098" y="3530010"/>
            <a:ext cx="2569381" cy="523219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B9088A1-473A-41D3-BFB5-C91F1449A61A}"/>
              </a:ext>
            </a:extLst>
          </p:cNvPr>
          <p:cNvSpPr/>
          <p:nvPr/>
        </p:nvSpPr>
        <p:spPr>
          <a:xfrm rot="13360795">
            <a:off x="7694592" y="3771206"/>
            <a:ext cx="625642" cy="1297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0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 - function declaration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186485" y="1531915"/>
            <a:ext cx="8997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Funktionsname wird hinzugefügt.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console.log('Welcome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//Aufruf der Funktion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7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 – </a:t>
            </a:r>
            <a:r>
              <a:rPr lang="en-US" sz="2800" dirty="0" err="1"/>
              <a:t>Funktion</a:t>
            </a:r>
            <a:r>
              <a:rPr lang="en-US" sz="2800" dirty="0"/>
              <a:t> </a:t>
            </a:r>
            <a:r>
              <a:rPr lang="en-US" sz="2800" dirty="0" err="1"/>
              <a:t>mit</a:t>
            </a:r>
            <a:r>
              <a:rPr lang="en-US" sz="2800" dirty="0"/>
              <a:t> Parameter und return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186485" y="1531915"/>
            <a:ext cx="8997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//Beispiel - Funktion MIT einem Parameter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//Aufruf der Funktion mit Ausgabe des Resultats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console.log(`3 hoch 2 gibt: ${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(3)}`);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 – Arrow function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186485" y="1531915"/>
            <a:ext cx="8997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//statt …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console.log('Welcome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//… Arrow-Funktion als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Mehrzeihler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(empfohlen)</a:t>
            </a:r>
            <a:endParaRPr lang="de-C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console.log('Welcome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//Aufruf der Arrow-Funktion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greetUser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 – Arrow function </a:t>
            </a:r>
            <a:r>
              <a:rPr lang="en-US" sz="2800" dirty="0" err="1"/>
              <a:t>mit</a:t>
            </a:r>
            <a:r>
              <a:rPr lang="en-US" sz="2800" dirty="0"/>
              <a:t> </a:t>
            </a:r>
            <a:r>
              <a:rPr lang="en-US" sz="2800" dirty="0" err="1"/>
              <a:t>Parametern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D756A-CAC6-4FE0-AFEE-3AE8402F8AB7}"/>
              </a:ext>
            </a:extLst>
          </p:cNvPr>
          <p:cNvSpPr txBox="1"/>
          <p:nvPr/>
        </p:nvSpPr>
        <p:spPr>
          <a:xfrm>
            <a:off x="1186485" y="1531915"/>
            <a:ext cx="8997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//Statt …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+ b;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//…Arrow-Funktion MIT Parametern</a:t>
            </a:r>
          </a:p>
          <a:p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+ b;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//Aufruf von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und Ausgabe des Resultats</a:t>
            </a:r>
          </a:p>
          <a:p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</a:t>
            </a:r>
            <a:r>
              <a:rPr lang="de-CH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C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(5,10)}`);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38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und Klassen in JavaScript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304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Was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ein</a:t>
            </a:r>
            <a:r>
              <a:rPr lang="en-US" sz="2800" dirty="0"/>
              <a:t> </a:t>
            </a:r>
            <a:r>
              <a:rPr lang="en-US" sz="2800" dirty="0" err="1"/>
              <a:t>Objekt</a:t>
            </a:r>
            <a:r>
              <a:rPr lang="en-US" sz="2800" dirty="0"/>
              <a:t>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39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Objekte sind Behälter (Container) für logisch zusammen gehörende Variablen/Konstanten (Eigenschaften) und Funktionen (Methoden) </a:t>
            </a:r>
            <a:br>
              <a:rPr lang="de-CH" dirty="0"/>
            </a:br>
            <a:r>
              <a:rPr lang="de-CH" i="1" dirty="0">
                <a:sym typeface="Wingdings" panose="05000000000000000000" pitchFamily="2" charset="2"/>
              </a:rPr>
              <a:t> Vorteil: bessere, nachvollziehbare Organisation von komplexen Programmcode</a:t>
            </a:r>
            <a:endParaRPr lang="de-CH" i="1" dirty="0"/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Ein Objekt organisiert Daten, kapselt Daten und Logik nach außen ab und bietet eine einfache Schnittstelle zu seinen Elementen über seinen Namen.</a:t>
            </a:r>
            <a:br>
              <a:rPr lang="de-CH" dirty="0"/>
            </a:br>
            <a:r>
              <a:rPr lang="de-CH" i="1" dirty="0">
                <a:sym typeface="Wingdings" panose="05000000000000000000" pitchFamily="2" charset="2"/>
              </a:rPr>
              <a:t> Vorteil: Komplexität wird aufgeteilt und verpackt in verschiedenen Behältern, um die Übersicht zu bewahren. </a:t>
            </a:r>
            <a:br>
              <a:rPr lang="de-CH" i="1" dirty="0">
                <a:sym typeface="Wingdings" panose="05000000000000000000" pitchFamily="2" charset="2"/>
              </a:rPr>
            </a:br>
            <a:r>
              <a:rPr lang="de-CH" i="1" dirty="0">
                <a:sym typeface="Wingdings" panose="05000000000000000000" pitchFamily="2" charset="2"/>
              </a:rPr>
              <a:t>Beispiel Auto: Motor ist ein Behälter, Autoelektronik ein weiterer Behälter usw. </a:t>
            </a:r>
            <a:endParaRPr lang="de-DE" sz="20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33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Begriffe</a:t>
            </a:r>
            <a:r>
              <a:rPr lang="en-US" sz="2800" dirty="0"/>
              <a:t> </a:t>
            </a:r>
            <a:r>
              <a:rPr lang="en-US" sz="2800" dirty="0" err="1"/>
              <a:t>zur</a:t>
            </a:r>
            <a:r>
              <a:rPr lang="en-US" sz="2800" dirty="0"/>
              <a:t> </a:t>
            </a:r>
            <a:r>
              <a:rPr lang="en-US" sz="2800" dirty="0" err="1"/>
              <a:t>objektorientierten</a:t>
            </a:r>
            <a:r>
              <a:rPr lang="en-US" sz="2800" dirty="0"/>
              <a:t> </a:t>
            </a:r>
            <a:r>
              <a:rPr lang="en-US" sz="2800" dirty="0" err="1"/>
              <a:t>Programmierung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258721"/>
            <a:ext cx="8837916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Drei Pfeiler der </a:t>
            </a:r>
            <a:r>
              <a:rPr lang="en-US" sz="2000" dirty="0" err="1"/>
              <a:t>objektorientierten</a:t>
            </a:r>
            <a:r>
              <a:rPr lang="en-US" sz="2000" dirty="0"/>
              <a:t> </a:t>
            </a:r>
            <a:r>
              <a:rPr lang="en-US" sz="2000" dirty="0" err="1"/>
              <a:t>Programmierung</a:t>
            </a:r>
            <a:r>
              <a:rPr lang="en-US" sz="2000" dirty="0"/>
              <a:t> (OOP)</a:t>
            </a:r>
            <a:r>
              <a:rPr lang="de-DE" sz="2000" dirty="0">
                <a:sym typeface="Wingdings" panose="05000000000000000000" pitchFamily="2" charset="2"/>
              </a:rPr>
              <a:t>: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Kapselung (Verpackung, </a:t>
            </a:r>
            <a:r>
              <a:rPr lang="de-DE" sz="2000" i="1" dirty="0">
                <a:sym typeface="Wingdings" panose="05000000000000000000" pitchFamily="2" charset="2"/>
              </a:rPr>
              <a:t>unser Fokus</a:t>
            </a:r>
            <a:r>
              <a:rPr lang="de-DE" sz="2000" dirty="0">
                <a:sym typeface="Wingdings" panose="05000000000000000000" pitchFamily="2" charset="2"/>
              </a:rPr>
              <a:t>), Vererbung, Polymorphismus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Gekapselt werden Konstruktor(en) (Funktion welche beim Erzeugen des Objekts als erstes ausgeführt wird), Eigenschaften (engl. Properties), Methoden (alias Funktionen), Getter/Setter (Schnittstellen zum Auslesen und Setzen von Eigenschaften)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Instanz: erzeugtes Objekt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Klasse: Vorlage (Template) zum erzeugen eines Objekts </a:t>
            </a:r>
          </a:p>
        </p:txBody>
      </p:sp>
    </p:spTree>
    <p:extLst>
      <p:ext uri="{BB962C8B-B14F-4D97-AF65-F5344CB8AC3E}">
        <p14:creationId xmlns:p14="http://schemas.microsoft.com/office/powerpoint/2010/main" val="104368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4EA35-67E5-4229-BA8A-34ED043ECB32}"/>
              </a:ext>
            </a:extLst>
          </p:cNvPr>
          <p:cNvSpPr txBox="1"/>
          <p:nvPr/>
        </p:nvSpPr>
        <p:spPr>
          <a:xfrm>
            <a:off x="560059" y="378544"/>
            <a:ext cx="788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Objekte</a:t>
            </a:r>
            <a:r>
              <a:rPr lang="en-US" sz="2800" dirty="0"/>
              <a:t> in JavaScript </a:t>
            </a:r>
            <a:r>
              <a:rPr lang="en-US" sz="2800" dirty="0" err="1"/>
              <a:t>erzeugen</a:t>
            </a:r>
            <a:endParaRPr lang="de-DE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9F2A0-33A5-4B11-9590-C15D94E06774}"/>
              </a:ext>
            </a:extLst>
          </p:cNvPr>
          <p:cNvSpPr txBox="1"/>
          <p:nvPr/>
        </p:nvSpPr>
        <p:spPr>
          <a:xfrm>
            <a:off x="560059" y="1227549"/>
            <a:ext cx="8837916" cy="295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sz="2000" dirty="0">
                <a:sym typeface="Wingdings" panose="05000000000000000000" pitchFamily="2" charset="2"/>
              </a:rPr>
              <a:t>Objekte in JavaScript können auf </a:t>
            </a:r>
            <a:r>
              <a:rPr lang="de-DE" sz="2000" u="sng" dirty="0">
                <a:sym typeface="Wingdings" panose="05000000000000000000" pitchFamily="2" charset="2"/>
              </a:rPr>
              <a:t>mindestens drei Arten </a:t>
            </a:r>
            <a:r>
              <a:rPr lang="de-DE" sz="2000" dirty="0">
                <a:sym typeface="Wingdings" panose="05000000000000000000" pitchFamily="2" charset="2"/>
              </a:rPr>
              <a:t>erzeugt werden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mit Objekt-Literale (Fokus)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mit Klassen (</a:t>
            </a:r>
            <a:r>
              <a:rPr lang="de-DE" sz="2000" dirty="0" err="1">
                <a:sym typeface="Wingdings" panose="05000000000000000000" pitchFamily="2" charset="2"/>
              </a:rPr>
              <a:t>class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new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constructor</a:t>
            </a:r>
            <a:r>
              <a:rPr lang="de-DE" sz="2000" dirty="0">
                <a:sym typeface="Wingdings" panose="05000000000000000000" pitchFamily="2" charset="2"/>
              </a:rPr>
              <a:t>) (ES6, Fokus)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mit JavaScript-Objekt </a:t>
            </a:r>
            <a:r>
              <a:rPr lang="de-DE" sz="2000" i="1" dirty="0" err="1">
                <a:sym typeface="Wingdings" panose="05000000000000000000" pitchFamily="2" charset="2"/>
              </a:rPr>
              <a:t>Object</a:t>
            </a:r>
            <a:r>
              <a:rPr lang="de-DE" sz="2000" dirty="0">
                <a:sym typeface="Wingdings" panose="05000000000000000000" pitchFamily="2" charset="2"/>
              </a:rPr>
              <a:t>  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595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E87DFE-9A60-411B-920D-A3AF6D107EC1}"/>
              </a:ext>
            </a:extLst>
          </p:cNvPr>
          <p:cNvSpPr/>
          <p:nvPr/>
        </p:nvSpPr>
        <p:spPr>
          <a:xfrm>
            <a:off x="604189" y="1357759"/>
            <a:ext cx="9180942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//Definition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person1 =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"Hans",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"Muster",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"männlich",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Date("1973-11-30"),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`Ich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}.`;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console.log(person1.getFullName());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//Ausgabe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Ich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Hans Muster.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4EA35-67E5-4229-BA8A-34ED043ECB32}"/>
              </a:ext>
            </a:extLst>
          </p:cNvPr>
          <p:cNvSpPr txBox="1"/>
          <p:nvPr/>
        </p:nvSpPr>
        <p:spPr>
          <a:xfrm>
            <a:off x="506185" y="514350"/>
            <a:ext cx="788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Object-Literal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0703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4EA35-67E5-4229-BA8A-34ED043ECB32}"/>
              </a:ext>
            </a:extLst>
          </p:cNvPr>
          <p:cNvSpPr txBox="1"/>
          <p:nvPr/>
        </p:nvSpPr>
        <p:spPr>
          <a:xfrm>
            <a:off x="560059" y="524982"/>
            <a:ext cx="788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Object-Literal</a:t>
            </a:r>
            <a:endParaRPr lang="de-DE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68293-5AEB-431C-8323-45C3BB71298C}"/>
              </a:ext>
            </a:extLst>
          </p:cNvPr>
          <p:cNvSpPr txBox="1"/>
          <p:nvPr/>
        </p:nvSpPr>
        <p:spPr>
          <a:xfrm>
            <a:off x="560059" y="1227549"/>
            <a:ext cx="8837916" cy="434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sz="2000" dirty="0">
                <a:sym typeface="Wingdings" panose="05000000000000000000" pitchFamily="2" charset="2"/>
              </a:rPr>
              <a:t>Frage: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CH" sz="2000" dirty="0">
                <a:sym typeface="Wingdings" panose="05000000000000000000" pitchFamily="2" charset="2"/>
              </a:rPr>
              <a:t>Sind </a:t>
            </a:r>
            <a:r>
              <a:rPr lang="de-CH" sz="2000" dirty="0" err="1">
                <a:sym typeface="Wingdings" panose="05000000000000000000" pitchFamily="2" charset="2"/>
              </a:rPr>
              <a:t>Object</a:t>
            </a:r>
            <a:r>
              <a:rPr lang="de-CH" sz="2000" dirty="0">
                <a:sym typeface="Wingdings" panose="05000000000000000000" pitchFamily="2" charset="2"/>
              </a:rPr>
              <a:t>-Literal effizient, wenn ich 100 oder mehr verschiedene Objekte '</a:t>
            </a:r>
            <a:r>
              <a:rPr lang="de-CH" sz="2000" dirty="0" err="1">
                <a:sym typeface="Wingdings" panose="05000000000000000000" pitchFamily="2" charset="2"/>
              </a:rPr>
              <a:t>person</a:t>
            </a:r>
            <a:r>
              <a:rPr lang="de-CH" sz="2000" dirty="0">
                <a:sym typeface="Wingdings" panose="05000000000000000000" pitchFamily="2" charset="2"/>
              </a:rPr>
              <a:t>' (Bsp. Kunden, Benutzer ... ) mit unterschiedlichen Eigenschaften erstellen möchte?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CH" sz="2000" dirty="0">
                <a:sym typeface="Wingdings" panose="05000000000000000000" pitchFamily="2" charset="2"/>
              </a:rPr>
              <a:t>Antwort: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CH" sz="2000" dirty="0">
                <a:sym typeface="Wingdings" panose="05000000000000000000" pitchFamily="2" charset="2"/>
              </a:rPr>
              <a:t>Nein! Abhilfe bieten Klassen (Vorlage, Template), um Objekte eines bestimmten Typs (programmtechnisch) mehrfach zu erstellen.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87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Versionen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1995 – Netscape (Firma + Browser) entwickelt </a:t>
            </a:r>
            <a:r>
              <a:rPr lang="de-DE" sz="2000" dirty="0" err="1"/>
              <a:t>LiveScript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by</a:t>
            </a:r>
            <a:r>
              <a:rPr lang="de-DE" sz="2000" dirty="0"/>
              <a:t> Brendan Eich und Co.)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1997 – ECMAScript1 herausgegeben (Release)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2009 – Release von ECMAScript5 (ES5): Älteres (Legacy) aber verbreitetes JavaScript (z.B. Foren</a:t>
            </a:r>
            <a:r>
              <a:rPr lang="de-DE" sz="2000"/>
              <a:t>, Blogs, Beispielen</a:t>
            </a:r>
            <a:r>
              <a:rPr lang="de-DE" sz="2000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Ab 2015 – in jährlicher Kadenz wird ECMAScript2015 (ES2015 – ES6) bis ECMAScript2020 (ES2020 – ES10).</a:t>
            </a: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738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4EA35-67E5-4229-BA8A-34ED043ECB32}"/>
              </a:ext>
            </a:extLst>
          </p:cNvPr>
          <p:cNvSpPr txBox="1"/>
          <p:nvPr/>
        </p:nvSpPr>
        <p:spPr>
          <a:xfrm>
            <a:off x="506185" y="514350"/>
            <a:ext cx="788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JavaScript-Klassen </a:t>
            </a:r>
            <a:r>
              <a:rPr lang="en-US" sz="2000" dirty="0"/>
              <a:t>(Vorlage, Template, Blueprint)</a:t>
            </a:r>
            <a:endParaRPr lang="de-DE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E9976-74F5-4364-9AD9-1A768CF3E657}"/>
              </a:ext>
            </a:extLst>
          </p:cNvPr>
          <p:cNvSpPr/>
          <p:nvPr/>
        </p:nvSpPr>
        <p:spPr>
          <a:xfrm>
            <a:off x="601575" y="3802449"/>
            <a:ext cx="22756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Objekt person1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E9BEB-DEF5-48E3-9C56-8CB53A5FB410}"/>
              </a:ext>
            </a:extLst>
          </p:cNvPr>
          <p:cNvSpPr/>
          <p:nvPr/>
        </p:nvSpPr>
        <p:spPr>
          <a:xfrm>
            <a:off x="3325523" y="3802449"/>
            <a:ext cx="22756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Objekt person2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73A917-339F-4442-8CB7-B96E8AE3456F}"/>
              </a:ext>
            </a:extLst>
          </p:cNvPr>
          <p:cNvSpPr/>
          <p:nvPr/>
        </p:nvSpPr>
        <p:spPr>
          <a:xfrm>
            <a:off x="6825467" y="3802449"/>
            <a:ext cx="22756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Objekt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B5D59-B238-4EF0-888D-818CD6A99D57}"/>
              </a:ext>
            </a:extLst>
          </p:cNvPr>
          <p:cNvSpPr/>
          <p:nvPr/>
        </p:nvSpPr>
        <p:spPr>
          <a:xfrm>
            <a:off x="4709339" y="1292255"/>
            <a:ext cx="227564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Vorlage für Objekt Person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3AF7D-3F4D-4848-B9A3-401A70663A6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1739398" y="2492584"/>
            <a:ext cx="4107764" cy="130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E55B25-BEBF-4FB4-B38C-3509F383DEF5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5847162" y="2492584"/>
            <a:ext cx="2116128" cy="130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53C18F-9648-4FCF-8C8A-CFE9483BC45D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4463346" y="2492584"/>
            <a:ext cx="1383816" cy="130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A3D452-6445-433F-A373-0E3967AA6790}"/>
              </a:ext>
            </a:extLst>
          </p:cNvPr>
          <p:cNvSpPr txBox="1"/>
          <p:nvPr/>
        </p:nvSpPr>
        <p:spPr>
          <a:xfrm>
            <a:off x="4927369" y="2533860"/>
            <a:ext cx="19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new</a:t>
            </a:r>
            <a:r>
              <a:rPr lang="de-DE" dirty="0"/>
              <a:t> Person (…)</a:t>
            </a:r>
          </a:p>
        </p:txBody>
      </p:sp>
    </p:spTree>
    <p:extLst>
      <p:ext uri="{BB962C8B-B14F-4D97-AF65-F5344CB8AC3E}">
        <p14:creationId xmlns:p14="http://schemas.microsoft.com/office/powerpoint/2010/main" val="23732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E87DFE-9A60-411B-920D-A3AF6D107EC1}"/>
              </a:ext>
            </a:extLst>
          </p:cNvPr>
          <p:cNvSpPr/>
          <p:nvPr/>
        </p:nvSpPr>
        <p:spPr>
          <a:xfrm>
            <a:off x="1015068" y="1135904"/>
            <a:ext cx="7372187" cy="544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Klasse */</a:t>
            </a:r>
          </a:p>
          <a:p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Person{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//Private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/* Konstruktor - erstellt das Objekt (sog. Instanz) */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//Properties - Eigenschaften/Attribute einer Klasse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this.birthday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/* Methode (ähnlich wie Funktion) - kann Parameter haben */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`${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}.`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/* Getter - OHNE Parameter */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`${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this.profession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}`;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/* Setter ohne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this.profession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4EA35-67E5-4229-BA8A-34ED043ECB32}"/>
              </a:ext>
            </a:extLst>
          </p:cNvPr>
          <p:cNvSpPr txBox="1"/>
          <p:nvPr/>
        </p:nvSpPr>
        <p:spPr>
          <a:xfrm>
            <a:off x="506185" y="514350"/>
            <a:ext cx="788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JavaScript-</a:t>
            </a:r>
            <a:r>
              <a:rPr lang="en-US" sz="2400" dirty="0" err="1"/>
              <a:t>Objekte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Klassen </a:t>
            </a:r>
            <a:r>
              <a:rPr lang="en-US" sz="2000" dirty="0"/>
              <a:t>(Vorlage </a:t>
            </a:r>
            <a:r>
              <a:rPr lang="en-US" sz="2000" dirty="0" err="1"/>
              <a:t>definieren</a:t>
            </a:r>
            <a:r>
              <a:rPr lang="en-US" sz="2000" dirty="0"/>
              <a:t>)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E87DFE-9A60-411B-920D-A3AF6D107EC1}"/>
              </a:ext>
            </a:extLst>
          </p:cNvPr>
          <p:cNvSpPr/>
          <p:nvPr/>
        </p:nvSpPr>
        <p:spPr>
          <a:xfrm>
            <a:off x="506185" y="1453956"/>
            <a:ext cx="1045269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//Definition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person1 = </a:t>
            </a:r>
            <a:r>
              <a:rPr lang="de-DE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Person("Hans", "Muster", "männlich", "1973-11-30");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person2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Person("Anna", "Muster", "weiblich", "2002-03-01");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//Ausgabe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console.log(person1.getFullName());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console.log(person2.getFullName());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4EA35-67E5-4229-BA8A-34ED043ECB32}"/>
              </a:ext>
            </a:extLst>
          </p:cNvPr>
          <p:cNvSpPr txBox="1"/>
          <p:nvPr/>
        </p:nvSpPr>
        <p:spPr>
          <a:xfrm>
            <a:off x="506185" y="514350"/>
            <a:ext cx="788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JavaScript-</a:t>
            </a:r>
            <a:r>
              <a:rPr lang="en-US" sz="2400" dirty="0" err="1"/>
              <a:t>Objekte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/>
              <a:t> und </a:t>
            </a:r>
            <a:r>
              <a:rPr lang="en-US" sz="2400" dirty="0" err="1"/>
              <a:t>Klassennamen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Object Model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120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Was </a:t>
            </a:r>
            <a:r>
              <a:rPr lang="en-US" sz="2800" dirty="0" err="1"/>
              <a:t>ist</a:t>
            </a:r>
            <a:r>
              <a:rPr lang="en-US" sz="2800" dirty="0"/>
              <a:t> das HTML-DOM?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255751"/>
            <a:ext cx="8837916" cy="553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Das HTML-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Model, kurz HTML-DOM, ist eigentlich eine Schnittstelle (Interface, API =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Interface) auf das HTML-Dokument mit seinen Elementen. 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In unserem Fall verwenden wir JavaScript als Programmiersprache.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Ein HTML-Dokument besteht grundsätzlich aus reinem Text, der zuerst vom Browser ausgelesen (sog. </a:t>
            </a:r>
            <a:r>
              <a:rPr lang="de-CH" dirty="0" err="1"/>
              <a:t>Parsing</a:t>
            </a:r>
            <a:r>
              <a:rPr lang="de-CH" dirty="0"/>
              <a:t>) wird. 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In einem zweiten Schritt werden die einzelnen Elemente in einer Baumstruktur als Unterobjekte des </a:t>
            </a:r>
            <a:r>
              <a:rPr lang="de-CH" dirty="0" err="1"/>
              <a:t>window</a:t>
            </a:r>
            <a:r>
              <a:rPr lang="de-CH" dirty="0"/>
              <a:t>-Objekts dargestellt (sog. Rendering).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Mit JavaScript kann jedes beliebige Element im Elementbaum …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CH" dirty="0"/>
              <a:t>angesprochen und manipuliert (CRUD – Create Read Update Delete) werden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CH" dirty="0"/>
              <a:t>mit Anwenderereignissen (Events) verknüpft werden.</a:t>
            </a:r>
            <a:endParaRPr lang="de-DE" sz="20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40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Aufbau des HTML-DOM</a:t>
            </a:r>
            <a:endParaRPr lang="de-DE" sz="28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4EF2DF3-2343-4CB1-ACA0-EB0E16A1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1" y="1160980"/>
            <a:ext cx="7262545" cy="54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8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Wie wird auf das HTML-DOM zugegriffen?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46830" y="1082529"/>
            <a:ext cx="8837916" cy="538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 err="1"/>
              <a:t>getElementById</a:t>
            </a:r>
            <a:r>
              <a:rPr lang="de-CH" dirty="0"/>
              <a:t>: gibt das Element zurück, welches die angegebene </a:t>
            </a:r>
            <a:r>
              <a:rPr lang="de-CH" u="sng" dirty="0" err="1"/>
              <a:t>id</a:t>
            </a:r>
            <a:r>
              <a:rPr lang="de-CH" dirty="0"/>
              <a:t> besitzt.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 err="1"/>
              <a:t>getElement</a:t>
            </a:r>
            <a:r>
              <a:rPr lang="de-CH" b="1" dirty="0" err="1">
                <a:solidFill>
                  <a:srgbClr val="FF0000"/>
                </a:solidFill>
              </a:rPr>
              <a:t>s</a:t>
            </a:r>
            <a:r>
              <a:rPr lang="de-CH" dirty="0" err="1"/>
              <a:t>ByName</a:t>
            </a:r>
            <a:r>
              <a:rPr lang="de-CH" dirty="0"/>
              <a:t>: gibt eine Liste von Elementen zurück, die dem </a:t>
            </a:r>
            <a:r>
              <a:rPr lang="de-CH" u="sng" dirty="0"/>
              <a:t>name-Attribut</a:t>
            </a:r>
            <a:r>
              <a:rPr lang="de-CH" dirty="0"/>
              <a:t> entspricht.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 err="1"/>
              <a:t>querySelector</a:t>
            </a:r>
            <a:r>
              <a:rPr lang="de-CH" dirty="0"/>
              <a:t>: gibt das erste Element zurück, das dem angegebenen </a:t>
            </a:r>
            <a:r>
              <a:rPr lang="de-CH" u="sng" dirty="0"/>
              <a:t>CSS-Selektor</a:t>
            </a:r>
            <a:r>
              <a:rPr lang="de-CH" dirty="0"/>
              <a:t> entspricht.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 err="1"/>
              <a:t>querySelectorAll</a:t>
            </a:r>
            <a:r>
              <a:rPr lang="de-CH" dirty="0"/>
              <a:t>: gibt eine Liste von Elementen zurück, die dem angegebenen </a:t>
            </a:r>
            <a:r>
              <a:rPr lang="de-CH" u="sng" dirty="0"/>
              <a:t>CSS-Selektor</a:t>
            </a:r>
            <a:r>
              <a:rPr lang="de-CH" dirty="0"/>
              <a:t> entsprechen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 err="1"/>
              <a:t>getElement</a:t>
            </a:r>
            <a:r>
              <a:rPr lang="de-CH" b="1" dirty="0" err="1">
                <a:solidFill>
                  <a:srgbClr val="FF0000"/>
                </a:solidFill>
              </a:rPr>
              <a:t>s</a:t>
            </a:r>
            <a:r>
              <a:rPr lang="de-CH" dirty="0" err="1"/>
              <a:t>ByClassName</a:t>
            </a:r>
            <a:r>
              <a:rPr lang="de-CH" dirty="0"/>
              <a:t>: gibt eine Liste von Elementen zurück, die der angegebenen </a:t>
            </a:r>
            <a:r>
              <a:rPr lang="de-CH" u="sng" dirty="0"/>
              <a:t>CSS-Klasse</a:t>
            </a:r>
            <a:r>
              <a:rPr lang="de-CH" dirty="0"/>
              <a:t> entspricht.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 err="1"/>
              <a:t>getElement</a:t>
            </a:r>
            <a:r>
              <a:rPr lang="de-CH" b="1" dirty="0" err="1">
                <a:solidFill>
                  <a:srgbClr val="FF0000"/>
                </a:solidFill>
              </a:rPr>
              <a:t>s</a:t>
            </a:r>
            <a:r>
              <a:rPr lang="de-CH" dirty="0" err="1"/>
              <a:t>ByTagName</a:t>
            </a:r>
            <a:r>
              <a:rPr lang="de-CH" dirty="0"/>
              <a:t>: gibt eine Liste von Elementen zurück, die dem  Tag-Namen entspricht.</a:t>
            </a:r>
          </a:p>
        </p:txBody>
      </p:sp>
    </p:spTree>
    <p:extLst>
      <p:ext uri="{BB962C8B-B14F-4D97-AF65-F5344CB8AC3E}">
        <p14:creationId xmlns:p14="http://schemas.microsoft.com/office/powerpoint/2010/main" val="1116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Was sind DOM-Events?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46830" y="1082529"/>
            <a:ext cx="8837916" cy="341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Ein DOM-Events sind Ereignisse, welche primär durch Benutzerinteraktionen ausgelöst werden.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Benutzerinteraktionen werden u.a. durch die Verwendung der Maus und </a:t>
            </a:r>
            <a:br>
              <a:rPr lang="de-CH" dirty="0"/>
            </a:br>
            <a:r>
              <a:rPr lang="de-CH" dirty="0"/>
              <a:t>der Tastatur ausgelöst.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Die DOM-Events erkennt man oft am Präfix </a:t>
            </a:r>
            <a:r>
              <a:rPr lang="de-CH" b="1" dirty="0"/>
              <a:t>on…</a:t>
            </a:r>
            <a:r>
              <a:rPr lang="de-CH" dirty="0"/>
              <a:t> (z.B. </a:t>
            </a:r>
            <a:r>
              <a:rPr lang="de-CH" dirty="0" err="1"/>
              <a:t>onclick</a:t>
            </a:r>
            <a:r>
              <a:rPr lang="de-CH" dirty="0"/>
              <a:t>, </a:t>
            </a:r>
            <a:r>
              <a:rPr lang="de-CH" dirty="0" err="1"/>
              <a:t>onkeypress</a:t>
            </a:r>
            <a:r>
              <a:rPr lang="de-CH" dirty="0"/>
              <a:t> usw.)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Eine komplette Liste von DOM-Events ist auf W3Schools zu finden. </a:t>
            </a:r>
            <a:r>
              <a:rPr lang="de-CH" sz="1400" dirty="0"/>
              <a:t>(https://www.w3schools.com/jsref/obj_events.asp)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51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</a:t>
            </a:r>
            <a:r>
              <a:rPr lang="en-US" dirty="0">
                <a:hlinkClick r:id="rId2"/>
              </a:rPr>
              <a:t>daniel.garavaldi@bzz.ch</a:t>
            </a:r>
            <a:endParaRPr lang="en-US" dirty="0"/>
          </a:p>
          <a:p>
            <a:r>
              <a:rPr lang="en-US" dirty="0" err="1"/>
              <a:t>Bildungszentrum</a:t>
            </a:r>
            <a:r>
              <a:rPr lang="en-US" dirty="0"/>
              <a:t> </a:t>
            </a:r>
            <a:r>
              <a:rPr lang="en-US" dirty="0" err="1"/>
              <a:t>Zürichsee</a:t>
            </a:r>
            <a:r>
              <a:rPr lang="en-US" dirty="0"/>
              <a:t>, </a:t>
            </a:r>
            <a:r>
              <a:rPr lang="en-US" dirty="0" err="1"/>
              <a:t>Informatik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Mediamatiker</a:t>
            </a:r>
            <a:r>
              <a:rPr lang="en-US" dirty="0"/>
              <a:t> EFZ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6947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Agenda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255751"/>
            <a:ext cx="8837916" cy="448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Was ist JSON?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Welche </a:t>
            </a:r>
            <a:r>
              <a:rPr lang="en-US" dirty="0" err="1"/>
              <a:t>Datentypen</a:t>
            </a:r>
            <a:r>
              <a:rPr lang="en-US" dirty="0"/>
              <a:t> </a:t>
            </a:r>
            <a:r>
              <a:rPr lang="de-DE" dirty="0"/>
              <a:t>werden</a:t>
            </a:r>
            <a:r>
              <a:rPr lang="en-US" dirty="0"/>
              <a:t> in JSON </a:t>
            </a:r>
            <a:r>
              <a:rPr lang="en-US" dirty="0" err="1"/>
              <a:t>unterstützt</a:t>
            </a:r>
            <a:r>
              <a:rPr lang="en-US" dirty="0"/>
              <a:t>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Syntax von JSON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Beispiel</a:t>
            </a:r>
            <a:endParaRPr lang="en-US" dirty="0"/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Wie </a:t>
            </a:r>
            <a:r>
              <a:rPr lang="en-US" dirty="0" err="1"/>
              <a:t>greife</a:t>
            </a:r>
            <a:r>
              <a:rPr lang="en-US" dirty="0"/>
              <a:t> ich auf JSON-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?</a:t>
            </a:r>
            <a:endParaRPr lang="de-DE" dirty="0"/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CH" dirty="0"/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0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81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von JavaScript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69269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80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Was </a:t>
            </a:r>
            <a:r>
              <a:rPr lang="en-US" sz="2800" dirty="0" err="1"/>
              <a:t>ist</a:t>
            </a:r>
            <a:r>
              <a:rPr lang="en-US" sz="2800" dirty="0"/>
              <a:t> das JSON?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255751"/>
            <a:ext cx="8837916" cy="542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JSON ("JavaScript </a:t>
            </a:r>
            <a:r>
              <a:rPr lang="de-CH" dirty="0" err="1"/>
              <a:t>Object</a:t>
            </a:r>
            <a:r>
              <a:rPr lang="de-CH" dirty="0"/>
              <a:t> Notation") definiert ein schlankes Datenformat, in dem Informationen wie Objekte, Arrays und sonstige Variablen in lesbarer Form gespeichert werden können.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Bei JSON handelt es sich um ein Textformat, das komplett unabhängig von Programmiersprachen ist.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CH" dirty="0"/>
              <a:t>Die Eigenschaften von JSON machen  es zum idealen Format für Datenaustausch (z.B. Client/Server) und baut auf zwei Strukturen auf: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CH" dirty="0"/>
              <a:t>Name/Wert Paare (</a:t>
            </a:r>
            <a:r>
              <a:rPr lang="de-CH" dirty="0" err="1"/>
              <a:t>name</a:t>
            </a:r>
            <a:r>
              <a:rPr lang="de-CH" dirty="0"/>
              <a:t>/</a:t>
            </a:r>
            <a:r>
              <a:rPr lang="de-CH" dirty="0" err="1"/>
              <a:t>value</a:t>
            </a:r>
            <a:r>
              <a:rPr lang="de-CH" dirty="0"/>
              <a:t>) z.B. Schlüssel/Werte-Listen</a:t>
            </a:r>
          </a:p>
          <a:p>
            <a:pPr marL="800100" lvl="1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CH" dirty="0"/>
              <a:t>geordnete Liste von Werten z.B. als Array (</a:t>
            </a:r>
            <a:r>
              <a:rPr lang="de-CH" dirty="0" err="1"/>
              <a:t>array</a:t>
            </a:r>
            <a:r>
              <a:rPr lang="de-CH" dirty="0"/>
              <a:t>), Vektor (</a:t>
            </a:r>
            <a:r>
              <a:rPr lang="de-CH" dirty="0" err="1"/>
              <a:t>vector</a:t>
            </a:r>
            <a:r>
              <a:rPr lang="de-CH" dirty="0"/>
              <a:t>), Liste (</a:t>
            </a:r>
            <a:r>
              <a:rPr lang="de-CH" dirty="0" err="1"/>
              <a:t>list</a:t>
            </a:r>
            <a:r>
              <a:rPr lang="de-CH" dirty="0"/>
              <a:t>) oder Sequenz (</a:t>
            </a:r>
            <a:r>
              <a:rPr lang="de-CH" dirty="0" err="1"/>
              <a:t>sequence</a:t>
            </a:r>
            <a:r>
              <a:rPr lang="de-CH" dirty="0"/>
              <a:t>)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sz="20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83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9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Welche </a:t>
            </a:r>
            <a:r>
              <a:rPr lang="en-US" sz="2800" dirty="0" err="1"/>
              <a:t>Datentypen</a:t>
            </a:r>
            <a:r>
              <a:rPr lang="en-US" sz="2800" dirty="0"/>
              <a:t> </a:t>
            </a:r>
            <a:r>
              <a:rPr lang="de-DE" sz="2800" dirty="0"/>
              <a:t>werden</a:t>
            </a:r>
            <a:r>
              <a:rPr lang="en-US" sz="2800" dirty="0"/>
              <a:t> in JSON </a:t>
            </a:r>
            <a:r>
              <a:rPr lang="en-US" sz="2800" dirty="0" err="1"/>
              <a:t>unterstützt</a:t>
            </a:r>
            <a:r>
              <a:rPr lang="en-US" sz="2800" dirty="0"/>
              <a:t>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255751"/>
            <a:ext cx="8837916" cy="369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ym typeface="Wingdings" panose="05000000000000000000" pitchFamily="2" charset="2"/>
              </a:rPr>
              <a:t>Einfache Datentypen (primitive </a:t>
            </a:r>
            <a:r>
              <a:rPr lang="de-DE" sz="2000" dirty="0" err="1">
                <a:sym typeface="Wingdings" panose="05000000000000000000" pitchFamily="2" charset="2"/>
              </a:rPr>
              <a:t>datatypes</a:t>
            </a:r>
            <a:r>
              <a:rPr lang="de-DE" sz="2000" dirty="0">
                <a:sym typeface="Wingdings" panose="05000000000000000000" pitchFamily="2" charset="2"/>
              </a:rPr>
              <a:t>): </a:t>
            </a:r>
            <a:r>
              <a:rPr lang="de-CH" sz="2000" dirty="0"/>
              <a:t>String (Zeichenkette), </a:t>
            </a:r>
            <a:r>
              <a:rPr lang="de-CH" sz="2000" dirty="0" err="1"/>
              <a:t>Number</a:t>
            </a:r>
            <a:r>
              <a:rPr lang="de-CH" sz="2000" dirty="0"/>
              <a:t> (Zahl, Dezimalzahl), Boolean (Wahrheitswert), </a:t>
            </a:r>
            <a:r>
              <a:rPr lang="de-CH" sz="2000" dirty="0" err="1"/>
              <a:t>undefined</a:t>
            </a:r>
            <a:r>
              <a:rPr lang="de-CH" sz="2000" dirty="0"/>
              <a:t> (nicht definiert), null (nicht existent)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Zusammengesetzte Datentypen: Arrays, Objekte (</a:t>
            </a:r>
            <a:r>
              <a:rPr lang="de-CH" sz="2000" dirty="0" err="1"/>
              <a:t>Built</a:t>
            </a:r>
            <a:r>
              <a:rPr lang="de-CH" sz="2000" dirty="0"/>
              <a:t>-in und eigene Objekte)</a:t>
            </a:r>
            <a:br>
              <a:rPr lang="de-DE" sz="2000" dirty="0"/>
            </a:br>
            <a:endParaRPr lang="de-DE" sz="20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585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9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Syntax von JSON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255751"/>
            <a:ext cx="8837916" cy="245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>
                <a:sym typeface="Wingdings" panose="05000000000000000000" pitchFamily="2" charset="2"/>
              </a:rPr>
              <a:t>In JSON müssen Schlüssel (Keys, Eigenschaften) als Strings in doppelte Anführungszeichen gesetzt werden.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Kommentare und (programmierte) Funktionen sind nicht erlaubt</a:t>
            </a:r>
            <a:br>
              <a:rPr lang="de-DE" sz="2000" dirty="0"/>
            </a:br>
            <a:endParaRPr lang="de-DE" sz="20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33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9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Beispiele</a:t>
            </a:r>
            <a:r>
              <a:rPr lang="en-US" sz="2800" dirty="0"/>
              <a:t> von JSON </a:t>
            </a:r>
            <a:r>
              <a:rPr lang="en-US" sz="2800" dirty="0" err="1"/>
              <a:t>Daten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299294"/>
            <a:ext cx="88379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lernender = {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studentid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 : 101,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firstname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 : "Hans",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lastname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 : "Muster",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"BMS" :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profession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 : ["APPI", "MED", "REC"],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"betrieb" : {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firma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": "Beispiel AG",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"kontakt": "Frau Sowieso",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"email": "anna.sowieso@beispiel.ch"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},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  }</a:t>
            </a:r>
          </a:p>
        </p:txBody>
      </p:sp>
    </p:spTree>
    <p:extLst>
      <p:ext uri="{BB962C8B-B14F-4D97-AF65-F5344CB8AC3E}">
        <p14:creationId xmlns:p14="http://schemas.microsoft.com/office/powerpoint/2010/main" val="243807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9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Wie </a:t>
            </a:r>
            <a:r>
              <a:rPr lang="en-US" sz="2800" dirty="0" err="1"/>
              <a:t>greife</a:t>
            </a:r>
            <a:r>
              <a:rPr lang="en-US" sz="2800" dirty="0"/>
              <a:t> ich auf JSON-</a:t>
            </a:r>
            <a:r>
              <a:rPr lang="en-US" sz="2800" dirty="0" err="1"/>
              <a:t>Daten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?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255751"/>
            <a:ext cx="8837916" cy="369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>
                <a:sym typeface="Wingdings" panose="05000000000000000000" pitchFamily="2" charset="2"/>
              </a:rPr>
              <a:t>Das globale JSON-Objekt erlaubt mit JavaScript sowohl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CH" sz="2000" dirty="0">
                <a:sym typeface="Wingdings" panose="05000000000000000000" pitchFamily="2" charset="2"/>
              </a:rPr>
              <a:t>lesen 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JSON.parse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de-CH" sz="2000" dirty="0">
                <a:sym typeface="Wingdings" panose="05000000000000000000" pitchFamily="2" charset="2"/>
              </a:rPr>
              <a:t>) als auch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CH" sz="2000" dirty="0">
                <a:sym typeface="Wingdings" panose="05000000000000000000" pitchFamily="2" charset="2"/>
              </a:rPr>
              <a:t>schreiben (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JSON.stringify</a:t>
            </a: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de-CH" sz="2000" dirty="0">
                <a:sym typeface="Wingdings" panose="05000000000000000000" pitchFamily="2" charset="2"/>
              </a:rPr>
              <a:t>) von JSON-Daten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Nach dem lesen von JSON-Daten kann mit der Punkt- und []-Notation auf die Eigenschaften resp. Array-Elemente </a:t>
            </a:r>
            <a:r>
              <a:rPr lang="de-DE" sz="2000"/>
              <a:t>zugegriffen werden</a:t>
            </a:r>
            <a:br>
              <a:rPr lang="de-DE" sz="2000" dirty="0"/>
            </a:br>
            <a:endParaRPr lang="de-DE" sz="20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52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Setup</a:t>
            </a:r>
            <a:endParaRPr lang="de-D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369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Entwicklungsumgebung (sog. IDE), z.B. </a:t>
            </a:r>
            <a:r>
              <a:rPr lang="de-DE" sz="2000" dirty="0" err="1"/>
              <a:t>Webstorm</a:t>
            </a:r>
            <a:r>
              <a:rPr lang="de-DE" sz="2000" dirty="0"/>
              <a:t>, Visual Code. </a:t>
            </a:r>
            <a:r>
              <a:rPr lang="de-DE" sz="2000" dirty="0" err="1"/>
              <a:t>DreamWeaver</a:t>
            </a:r>
            <a:r>
              <a:rPr lang="de-DE" sz="2000" dirty="0"/>
              <a:t> ist nicht empfehlenswert.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Browser (z.B. Chrome)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Konsole (Terminal bei Apple, CMD bei Windows) ähnlich der </a:t>
            </a:r>
            <a:r>
              <a:rPr lang="de-DE" sz="2000" dirty="0" err="1"/>
              <a:t>Webconsole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Node.js (aus praktischen Gründen)</a:t>
            </a: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767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866D-7EC4-44B8-BC45-3F252AF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Variablen</a:t>
            </a:r>
            <a:r>
              <a:rPr lang="en-US" dirty="0"/>
              <a:t> und </a:t>
            </a:r>
            <a:r>
              <a:rPr lang="en-US" dirty="0" err="1"/>
              <a:t>Konstanten</a:t>
            </a:r>
            <a:br>
              <a:rPr lang="en-US" dirty="0"/>
            </a:br>
            <a:r>
              <a:rPr lang="en-US" dirty="0"/>
              <a:t>in JavaScript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626-1701-4802-9F49-07A21F4C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Autor: daniel.garavaldi@bzz.ch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20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7A153D-7669-46D9-9BCD-2AEB01693E0D}"/>
              </a:ext>
            </a:extLst>
          </p:cNvPr>
          <p:cNvSpPr txBox="1"/>
          <p:nvPr/>
        </p:nvSpPr>
        <p:spPr>
          <a:xfrm>
            <a:off x="1162732" y="477036"/>
            <a:ext cx="71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Was </a:t>
            </a:r>
            <a:r>
              <a:rPr lang="en-US" sz="2800" dirty="0" err="1"/>
              <a:t>sind</a:t>
            </a:r>
            <a:r>
              <a:rPr lang="en-US" sz="2800" dirty="0"/>
              <a:t> </a:t>
            </a:r>
            <a:r>
              <a:rPr lang="en-US" sz="2800" dirty="0" err="1"/>
              <a:t>Variablen</a:t>
            </a:r>
            <a:r>
              <a:rPr lang="en-US" sz="2800" dirty="0"/>
              <a:t> und </a:t>
            </a:r>
            <a:r>
              <a:rPr lang="en-US" sz="2800" dirty="0" err="1"/>
              <a:t>Konstanten</a:t>
            </a:r>
            <a:r>
              <a:rPr lang="en-US" sz="2800" dirty="0"/>
              <a:t>?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C562-B9F6-4166-A086-B3F6C3392441}"/>
              </a:ext>
            </a:extLst>
          </p:cNvPr>
          <p:cNvSpPr txBox="1"/>
          <p:nvPr/>
        </p:nvSpPr>
        <p:spPr>
          <a:xfrm>
            <a:off x="1162732" y="1321067"/>
            <a:ext cx="8837916" cy="430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Variablen und Konstanten können Sie sich als Speicher vorstellen, welcher angelegt wird, um Daten zu speichern.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Variablen: Inhalt kann gesetzt und immer wieder verändert werden (</a:t>
            </a:r>
            <a:r>
              <a:rPr lang="de-DE" sz="2000" dirty="0" err="1"/>
              <a:t>Redefinable</a:t>
            </a:r>
            <a:r>
              <a:rPr lang="de-CH" sz="2000" dirty="0"/>
              <a:t>: </a:t>
            </a:r>
            <a:r>
              <a:rPr lang="de-CH" sz="2000" dirty="0" err="1"/>
              <a:t>yes</a:t>
            </a:r>
            <a:r>
              <a:rPr lang="de-CH" sz="2000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CH" sz="2000" dirty="0"/>
              <a:t>Konstanten: Inhalt kann nur EINMAL gesetzt und darf nicht mehr verändert werden (</a:t>
            </a:r>
            <a:r>
              <a:rPr lang="de-DE" sz="2000" dirty="0" err="1"/>
              <a:t>Redefinable</a:t>
            </a:r>
            <a:r>
              <a:rPr lang="de-CH" sz="2000" dirty="0"/>
              <a:t>: </a:t>
            </a:r>
            <a:r>
              <a:rPr lang="de-CH" sz="2000" dirty="0" err="1"/>
              <a:t>no</a:t>
            </a:r>
            <a:r>
              <a:rPr lang="de-CH" sz="2000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157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3230</Words>
  <Application>Microsoft Office PowerPoint</Application>
  <PresentationFormat>Widescreen</PresentationFormat>
  <Paragraphs>484</Paragraphs>
  <Slides>64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Einführung in JavaScript</vt:lpstr>
      <vt:lpstr>PowerPoint Presentation</vt:lpstr>
      <vt:lpstr>PowerPoint Presentation</vt:lpstr>
      <vt:lpstr>PowerPoint Presentation</vt:lpstr>
      <vt:lpstr>PowerPoint Presentation</vt:lpstr>
      <vt:lpstr>Setup von JavaScript</vt:lpstr>
      <vt:lpstr>PowerPoint Presentation</vt:lpstr>
      <vt:lpstr>Variablen und Konstanten in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Datentypen in JavaScript</vt:lpstr>
      <vt:lpstr>PowerPoint Presentation</vt:lpstr>
      <vt:lpstr>if-then-else in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in JavaScript</vt:lpstr>
      <vt:lpstr>PowerPoint Presentation</vt:lpstr>
      <vt:lpstr>PowerPoint Presentation</vt:lpstr>
      <vt:lpstr>PowerPoint Presentation</vt:lpstr>
      <vt:lpstr>Loops in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Funktionen in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Objekte und Klassen in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Document Object Model</vt:lpstr>
      <vt:lpstr>PowerPoint Presentation</vt:lpstr>
      <vt:lpstr>PowerPoint Presentation</vt:lpstr>
      <vt:lpstr>PowerPoint Presentation</vt:lpstr>
      <vt:lpstr>PowerPoint Presentation</vt:lpstr>
      <vt:lpstr>JSON (JavaScript Object Notation)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Garavaldi</dc:creator>
  <cp:lastModifiedBy>Daniel Garavaldi</cp:lastModifiedBy>
  <cp:revision>146</cp:revision>
  <dcterms:created xsi:type="dcterms:W3CDTF">2020-07-16T16:11:22Z</dcterms:created>
  <dcterms:modified xsi:type="dcterms:W3CDTF">2021-08-22T16:08:55Z</dcterms:modified>
</cp:coreProperties>
</file>