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79" r:id="rId3"/>
    <p:sldId id="257" r:id="rId4"/>
    <p:sldId id="258" r:id="rId5"/>
    <p:sldId id="262" r:id="rId6"/>
    <p:sldId id="267" r:id="rId7"/>
    <p:sldId id="260" r:id="rId8"/>
    <p:sldId id="276" r:id="rId9"/>
    <p:sldId id="268" r:id="rId10"/>
    <p:sldId id="271" r:id="rId11"/>
    <p:sldId id="270" r:id="rId12"/>
    <p:sldId id="259" r:id="rId13"/>
    <p:sldId id="272" r:id="rId14"/>
    <p:sldId id="273" r:id="rId15"/>
    <p:sldId id="261" r:id="rId16"/>
    <p:sldId id="264" r:id="rId17"/>
    <p:sldId id="278" r:id="rId18"/>
    <p:sldId id="265" r:id="rId19"/>
    <p:sldId id="275" r:id="rId20"/>
    <p:sldId id="26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721120-6808-4D67-9212-4AF75FFBB50F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F3DEAF-ECB7-402E-945B-DB2A56470CCE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476672"/>
            <a:ext cx="6532240" cy="1894362"/>
          </a:xfrm>
        </p:spPr>
        <p:txBody>
          <a:bodyPr>
            <a:normAutofit/>
          </a:bodyPr>
          <a:lstStyle/>
          <a:p>
            <a:pPr algn="r"/>
            <a:r>
              <a:rPr lang="fr-FR" sz="3200" dirty="0" smtClean="0">
                <a:solidFill>
                  <a:schemeClr val="accent1"/>
                </a:solidFill>
              </a:rPr>
              <a:t>Analyse des retours de commandes par </a:t>
            </a:r>
            <a:r>
              <a:rPr lang="fr-FR" sz="3200" dirty="0" err="1" smtClean="0">
                <a:solidFill>
                  <a:schemeClr val="accent1"/>
                </a:solidFill>
              </a:rPr>
              <a:t>AmazingData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573016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fr-FR" b="0" i="1" dirty="0" err="1"/>
              <a:t>Dyhia</a:t>
            </a:r>
            <a:r>
              <a:rPr lang="fr-FR" b="0" i="1" dirty="0"/>
              <a:t> </a:t>
            </a:r>
            <a:r>
              <a:rPr lang="fr-FR" b="0" i="1" dirty="0" err="1"/>
              <a:t>Kassouri</a:t>
            </a:r>
            <a:r>
              <a:rPr lang="fr-FR" b="0" i="1" dirty="0"/>
              <a:t>, Dominique </a:t>
            </a:r>
            <a:r>
              <a:rPr lang="fr-FR" b="0" i="1" dirty="0" err="1"/>
              <a:t>Boscq</a:t>
            </a:r>
            <a:r>
              <a:rPr lang="fr-FR" b="0" i="1" dirty="0"/>
              <a:t>, Emma </a:t>
            </a:r>
            <a:r>
              <a:rPr lang="fr-FR" b="0" i="1" dirty="0" err="1"/>
              <a:t>Mesguich</a:t>
            </a:r>
            <a:r>
              <a:rPr lang="fr-FR" b="0" i="1" dirty="0"/>
              <a:t> </a:t>
            </a:r>
          </a:p>
          <a:p>
            <a:pPr algn="r"/>
            <a:r>
              <a:rPr lang="fr-FR" b="0" i="1" dirty="0" smtClean="0"/>
              <a:t>02/06/2023</a:t>
            </a:r>
          </a:p>
        </p:txBody>
      </p:sp>
    </p:spTree>
    <p:extLst>
      <p:ext uri="{BB962C8B-B14F-4D97-AF65-F5344CB8AC3E}">
        <p14:creationId xmlns:p14="http://schemas.microsoft.com/office/powerpoint/2010/main" val="241739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1556792"/>
            <a:ext cx="7344818" cy="4392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787208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relatifs aux produits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1640" y="1104128"/>
            <a:ext cx="7416824" cy="4845152"/>
          </a:xfrm>
        </p:spPr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endParaRPr lang="fr-FR" sz="2000" dirty="0" smtClean="0">
              <a:solidFill>
                <a:srgbClr val="EF8511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EF8511"/>
                </a:solidFill>
              </a:rPr>
              <a:t>Clarks</a:t>
            </a:r>
            <a:endParaRPr lang="fr-FR" sz="2000" dirty="0" smtClean="0">
              <a:solidFill>
                <a:srgbClr val="EF8511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EF8511"/>
                </a:solidFill>
              </a:rPr>
              <a:t>Giorgia</a:t>
            </a:r>
            <a:r>
              <a:rPr lang="fr-FR" sz="2000" dirty="0" smtClean="0">
                <a:solidFill>
                  <a:srgbClr val="EF8511"/>
                </a:solidFill>
              </a:rPr>
              <a:t> Rose</a:t>
            </a: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EF8511"/>
                </a:solidFill>
              </a:rPr>
              <a:t>Kickers</a:t>
            </a:r>
            <a:endParaRPr lang="fr-FR" sz="2000" dirty="0" smtClean="0"/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Art</a:t>
            </a:r>
            <a:endParaRPr lang="fr-FR" sz="2000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Bopy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Camper</a:t>
            </a: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El </a:t>
            </a:r>
            <a:r>
              <a:rPr lang="fr-FR" sz="2000" dirty="0" err="1" smtClean="0">
                <a:solidFill>
                  <a:srgbClr val="FF0000"/>
                </a:solidFill>
              </a:rPr>
              <a:t>Naturalista</a:t>
            </a:r>
            <a:endParaRPr lang="fr-FR" sz="2000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Elizabeth Stuart</a:t>
            </a: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Esprit</a:t>
            </a: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Guess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Hush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Puppies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Jonak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Khrio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Marvin&amp;Co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Mellow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Yellow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Perlato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Pikolinos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 smtClean="0">
                <a:solidFill>
                  <a:srgbClr val="FF0000"/>
                </a:solidFill>
              </a:rPr>
              <a:t>Primigi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err="1">
                <a:solidFill>
                  <a:srgbClr val="FF0000"/>
                </a:solidFill>
              </a:rPr>
              <a:t>Refresh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Tamaris</a:t>
            </a:r>
          </a:p>
          <a:p>
            <a:pPr marL="0" indent="0" algn="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TBS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980728"/>
            <a:ext cx="8219256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La marque du produit</a:t>
            </a:r>
          </a:p>
          <a:p>
            <a:pPr marL="0" indent="0">
              <a:buFont typeface="Wingdings"/>
              <a:buNone/>
            </a:pPr>
            <a:endParaRPr lang="fr-FR" sz="2000" dirty="0"/>
          </a:p>
        </p:txBody>
      </p:sp>
      <p:sp>
        <p:nvSpPr>
          <p:cNvPr id="8" name="Oval 7"/>
          <p:cNvSpPr/>
          <p:nvPr/>
        </p:nvSpPr>
        <p:spPr>
          <a:xfrm>
            <a:off x="8100392" y="5687118"/>
            <a:ext cx="636587" cy="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142257" y="6090148"/>
            <a:ext cx="759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marques </a:t>
            </a:r>
            <a:r>
              <a:rPr lang="fr-FR" dirty="0" err="1" smtClean="0"/>
              <a:t>Jonak</a:t>
            </a:r>
            <a:r>
              <a:rPr lang="fr-FR" dirty="0" smtClean="0"/>
              <a:t>, </a:t>
            </a:r>
            <a:r>
              <a:rPr lang="fr-FR" dirty="0" err="1" smtClean="0"/>
              <a:t>Khrio</a:t>
            </a:r>
            <a:r>
              <a:rPr lang="fr-FR" dirty="0" smtClean="0"/>
              <a:t> et </a:t>
            </a:r>
            <a:r>
              <a:rPr lang="fr-FR" b="1" dirty="0" smtClean="0"/>
              <a:t>Georgia Rose </a:t>
            </a:r>
            <a:r>
              <a:rPr lang="fr-FR" dirty="0" smtClean="0"/>
              <a:t>ont les plus haut taux de retour, la dernière ayant un nombre considérable de produits achetés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323528" y="6229277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787208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relatifs aux produits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980728"/>
            <a:ext cx="4392488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Le genre du produit</a:t>
            </a:r>
          </a:p>
          <a:p>
            <a:pPr marL="0" indent="0">
              <a:buFont typeface="Wingdings"/>
              <a:buNone/>
            </a:pPr>
            <a:endParaRPr lang="fr-FR" sz="2000" dirty="0"/>
          </a:p>
        </p:txBody>
      </p:sp>
      <p:sp>
        <p:nvSpPr>
          <p:cNvPr id="6" name="Oval 5"/>
          <p:cNvSpPr/>
          <p:nvPr/>
        </p:nvSpPr>
        <p:spPr>
          <a:xfrm>
            <a:off x="8100392" y="5687118"/>
            <a:ext cx="636587" cy="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3" y="1772815"/>
            <a:ext cx="4214147" cy="302433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32523" y="963613"/>
            <a:ext cx="3899917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Le style du produit</a:t>
            </a:r>
          </a:p>
          <a:p>
            <a:pPr marL="0" indent="0">
              <a:buFont typeface="Wingdings"/>
              <a:buNone/>
            </a:pPr>
            <a:endParaRPr lang="fr-FR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09" y="1772815"/>
            <a:ext cx="4214147" cy="30243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2257" y="5445224"/>
            <a:ext cx="703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produits de femmes </a:t>
            </a:r>
            <a:r>
              <a:rPr lang="fr-FR" dirty="0" smtClean="0"/>
              <a:t>ainsi que les produits classés </a:t>
            </a:r>
            <a:r>
              <a:rPr lang="fr-FR" b="1" dirty="0" smtClean="0"/>
              <a:t>luxe</a:t>
            </a:r>
            <a:r>
              <a:rPr lang="fr-FR" dirty="0" smtClean="0"/>
              <a:t> sont les retournés</a:t>
            </a:r>
            <a:endParaRPr lang="fr-FR" dirty="0"/>
          </a:p>
        </p:txBody>
      </p:sp>
      <p:sp>
        <p:nvSpPr>
          <p:cNvPr id="10" name="Right Arrow 9"/>
          <p:cNvSpPr/>
          <p:nvPr/>
        </p:nvSpPr>
        <p:spPr>
          <a:xfrm>
            <a:off x="323528" y="5584353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787208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relatifs aux produits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980728"/>
            <a:ext cx="8219256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La couleur du produit</a:t>
            </a:r>
          </a:p>
          <a:p>
            <a:pPr marL="0" indent="0">
              <a:buFont typeface="Wingdings"/>
              <a:buNone/>
            </a:pPr>
            <a:endParaRPr lang="fr-FR" sz="2000" dirty="0"/>
          </a:p>
        </p:txBody>
      </p:sp>
      <p:sp>
        <p:nvSpPr>
          <p:cNvPr id="8" name="Oval 7"/>
          <p:cNvSpPr/>
          <p:nvPr/>
        </p:nvSpPr>
        <p:spPr>
          <a:xfrm>
            <a:off x="8100392" y="5687118"/>
            <a:ext cx="636587" cy="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3" y="1454790"/>
            <a:ext cx="7891985" cy="426167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2256" y="5805264"/>
            <a:ext cx="759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produits de couleur </a:t>
            </a:r>
            <a:r>
              <a:rPr lang="fr-FR" b="1" dirty="0" smtClean="0"/>
              <a:t>Or et bronze, Beige, Marron et Noire </a:t>
            </a:r>
            <a:r>
              <a:rPr lang="fr-FR" dirty="0" smtClean="0"/>
              <a:t>ont les plus haut taux de retour, la dernière ayant un nombre considérable de produits achetés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323528" y="5944393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5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787208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relatifs aux commandes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4408" y="995161"/>
            <a:ext cx="4392488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Le </a:t>
            </a:r>
            <a:r>
              <a:rPr lang="fr-FR" sz="2000" b="1" dirty="0" smtClean="0">
                <a:sym typeface="Wingdings" pitchFamily="2" charset="2"/>
              </a:rPr>
              <a:t>prix</a:t>
            </a:r>
            <a:endParaRPr lang="fr-FR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36378" y="995161"/>
            <a:ext cx="4392488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Le </a:t>
            </a:r>
            <a:r>
              <a:rPr lang="fr-FR" sz="2000" b="1" dirty="0" smtClean="0">
                <a:sym typeface="Wingdings" pitchFamily="2" charset="2"/>
              </a:rPr>
              <a:t>mode de paiement</a:t>
            </a:r>
            <a:endParaRPr lang="fr-FR" sz="20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05"/>
          <a:stretch/>
        </p:blipFill>
        <p:spPr bwMode="auto">
          <a:xfrm>
            <a:off x="234408" y="1538434"/>
            <a:ext cx="2963582" cy="19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4408" y="1844825"/>
            <a:ext cx="2823132" cy="3627601"/>
            <a:chOff x="317848" y="3755618"/>
            <a:chExt cx="2428875" cy="28003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8" y="3755618"/>
              <a:ext cx="2428875" cy="280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79918" y="4427871"/>
              <a:ext cx="53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91€</a:t>
              </a:r>
              <a:endParaRPr lang="fr-FR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25081" y="3923464"/>
              <a:ext cx="608884" cy="31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144€</a:t>
              </a:r>
              <a:endParaRPr lang="fr-FR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36378" y="1565273"/>
            <a:ext cx="5400601" cy="3907153"/>
            <a:chOff x="755576" y="1359708"/>
            <a:chExt cx="7447085" cy="5165636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359708"/>
              <a:ext cx="7447085" cy="51333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161537" y="1583626"/>
              <a:ext cx="826288" cy="4941718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2257" y="5734997"/>
            <a:ext cx="759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produits les plus retournés ont été achetés au sein de commandes en moyenne </a:t>
            </a:r>
            <a:r>
              <a:rPr lang="fr-FR" b="1" dirty="0" smtClean="0"/>
              <a:t>plus chères </a:t>
            </a:r>
            <a:r>
              <a:rPr lang="fr-FR" dirty="0" smtClean="0"/>
              <a:t>et via </a:t>
            </a:r>
            <a:r>
              <a:rPr lang="fr-FR" dirty="0" err="1" smtClean="0"/>
              <a:t>BankTransfer_DE</a:t>
            </a:r>
            <a:r>
              <a:rPr lang="fr-FR" dirty="0" smtClean="0"/>
              <a:t>, </a:t>
            </a:r>
            <a:r>
              <a:rPr lang="fr-FR" dirty="0" err="1" smtClean="0"/>
              <a:t>iDeal</a:t>
            </a:r>
            <a:r>
              <a:rPr lang="fr-FR" dirty="0" smtClean="0"/>
              <a:t> et </a:t>
            </a:r>
            <a:r>
              <a:rPr lang="fr-FR" b="1" dirty="0" err="1" smtClean="0"/>
              <a:t>Paypal</a:t>
            </a:r>
            <a:r>
              <a:rPr lang="fr-FR" dirty="0" smtClean="0"/>
              <a:t>, le dernier étant le 2</a:t>
            </a:r>
            <a:r>
              <a:rPr lang="fr-FR" baseline="30000" dirty="0" smtClean="0"/>
              <a:t>ème</a:t>
            </a:r>
            <a:r>
              <a:rPr lang="fr-FR" dirty="0" smtClean="0"/>
              <a:t> moyen de paiement le plus utilisé après la CB</a:t>
            </a:r>
            <a:endParaRPr lang="fr-FR" dirty="0"/>
          </a:p>
        </p:txBody>
      </p:sp>
      <p:sp>
        <p:nvSpPr>
          <p:cNvPr id="21" name="Right Arrow 20"/>
          <p:cNvSpPr/>
          <p:nvPr/>
        </p:nvSpPr>
        <p:spPr>
          <a:xfrm>
            <a:off x="323528" y="5874126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relatifs aux clients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104128"/>
            <a:ext cx="4392488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Le Genre du Client</a:t>
            </a:r>
            <a:endParaRPr lang="fr-FR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0032" y="1104128"/>
            <a:ext cx="4392488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Match entre genre du</a:t>
            </a:r>
          </a:p>
          <a:p>
            <a:pPr marL="0" indent="0">
              <a:buNone/>
            </a:pPr>
            <a:r>
              <a:rPr lang="fr-FR" sz="2000" b="1" dirty="0" smtClean="0">
                <a:sym typeface="Wingdings" pitchFamily="2" charset="2"/>
              </a:rPr>
              <a:t>    client et du produit</a:t>
            </a:r>
            <a:endParaRPr lang="fr-FR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60848"/>
            <a:ext cx="4044205" cy="309634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42257" y="5589240"/>
            <a:ext cx="759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femmes</a:t>
            </a:r>
            <a:r>
              <a:rPr lang="fr-FR" dirty="0" smtClean="0"/>
              <a:t> ont un taux de retour plus élevé que les hommes</a:t>
            </a:r>
          </a:p>
          <a:p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b="1" dirty="0" smtClean="0"/>
              <a:t>produits qui ont le même genre que le client </a:t>
            </a:r>
            <a:r>
              <a:rPr lang="fr-FR" dirty="0" smtClean="0"/>
              <a:t>sont les plus retournés</a:t>
            </a:r>
            <a:endParaRPr lang="fr-FR" dirty="0"/>
          </a:p>
        </p:txBody>
      </p:sp>
      <p:sp>
        <p:nvSpPr>
          <p:cNvPr id="16" name="Right Arrow 15"/>
          <p:cNvSpPr/>
          <p:nvPr/>
        </p:nvSpPr>
        <p:spPr>
          <a:xfrm>
            <a:off x="323528" y="5728369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r="2977"/>
          <a:stretch/>
        </p:blipFill>
        <p:spPr bwMode="auto">
          <a:xfrm>
            <a:off x="4716016" y="2029981"/>
            <a:ext cx="3744416" cy="3140531"/>
          </a:xfrm>
          <a:prstGeom prst="rect">
            <a:avLst/>
          </a:prstGeom>
          <a:noFill/>
          <a:ln w="9525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4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relatifs aux clients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104128"/>
            <a:ext cx="4392488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Le Pays du Client</a:t>
            </a:r>
            <a:endParaRPr lang="fr-F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r="2675"/>
          <a:stretch/>
        </p:blipFill>
        <p:spPr bwMode="auto">
          <a:xfrm>
            <a:off x="352834" y="1628800"/>
            <a:ext cx="4333875" cy="331236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860032" y="1104128"/>
            <a:ext cx="4392488" cy="54932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La fidélité du Client</a:t>
            </a:r>
            <a:endParaRPr lang="fr-FR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1" y="1628800"/>
            <a:ext cx="3349209" cy="302433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42257" y="5301208"/>
            <a:ext cx="7594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produits les plus retournés ont été achetés par des clients en </a:t>
            </a:r>
            <a:r>
              <a:rPr lang="fr-FR" b="1" dirty="0" smtClean="0"/>
              <a:t>Allemagne</a:t>
            </a:r>
            <a:r>
              <a:rPr lang="fr-FR" dirty="0" smtClean="0"/>
              <a:t>, puis Pays-Bas et Luxembourg. La France est en 6</a:t>
            </a:r>
            <a:r>
              <a:rPr lang="fr-FR" baseline="30000" dirty="0" smtClean="0"/>
              <a:t>ème</a:t>
            </a:r>
            <a:r>
              <a:rPr lang="fr-FR" dirty="0" smtClean="0"/>
              <a:t> position. Enfin, les </a:t>
            </a:r>
            <a:r>
              <a:rPr lang="fr-FR" b="1" dirty="0" smtClean="0"/>
              <a:t>clients fidélisés </a:t>
            </a:r>
            <a:r>
              <a:rPr lang="fr-FR" dirty="0" smtClean="0"/>
              <a:t>retournent davantage que les nouveaux clients.</a:t>
            </a:r>
            <a:endParaRPr lang="fr-FR" dirty="0"/>
          </a:p>
        </p:txBody>
      </p:sp>
      <p:sp>
        <p:nvSpPr>
          <p:cNvPr id="21" name="Right Arrow 20"/>
          <p:cNvSpPr/>
          <p:nvPr/>
        </p:nvSpPr>
        <p:spPr>
          <a:xfrm>
            <a:off x="323528" y="5656361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3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7794"/>
            <a:ext cx="8686801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Conditions avec taux de retour élevé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727420"/>
            <a:ext cx="2890664" cy="49419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Type du produit (</a:t>
            </a:r>
            <a:r>
              <a:rPr lang="fr-FR" sz="2000" b="1" dirty="0" smtClean="0">
                <a:sym typeface="Wingdings" pitchFamily="2" charset="2"/>
              </a:rPr>
              <a:t>escarpins, bottes, ballerines</a:t>
            </a:r>
            <a:r>
              <a:rPr lang="fr-FR" sz="2000" dirty="0" smtClean="0">
                <a:sym typeface="Wingdings" pitchFamily="2" charset="2"/>
              </a:rPr>
              <a:t>…)</a:t>
            </a:r>
          </a:p>
          <a:p>
            <a:pPr>
              <a:buFont typeface="Wingdings"/>
              <a:buChar char="à"/>
            </a:pPr>
            <a:endParaRPr lang="fr-FR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Marque du produit (</a:t>
            </a:r>
            <a:r>
              <a:rPr lang="fr-FR" sz="2000" b="1" dirty="0" err="1"/>
              <a:t>Jonak</a:t>
            </a:r>
            <a:r>
              <a:rPr lang="fr-FR" sz="2000" b="1" dirty="0"/>
              <a:t>, </a:t>
            </a:r>
            <a:r>
              <a:rPr lang="fr-FR" sz="2000" b="1" dirty="0" err="1" smtClean="0"/>
              <a:t>Khrio</a:t>
            </a:r>
            <a:r>
              <a:rPr lang="fr-FR" sz="2000" b="1" dirty="0" smtClean="0"/>
              <a:t>, </a:t>
            </a:r>
            <a:r>
              <a:rPr lang="fr-FR" sz="2000" b="1" dirty="0"/>
              <a:t>Georgia </a:t>
            </a:r>
            <a:r>
              <a:rPr lang="fr-FR" sz="2000" b="1" dirty="0" smtClean="0"/>
              <a:t>Rose</a:t>
            </a:r>
            <a:r>
              <a:rPr lang="fr-FR" sz="2000" dirty="0" smtClean="0"/>
              <a:t>…)</a:t>
            </a:r>
          </a:p>
          <a:p>
            <a:pPr>
              <a:buFont typeface="Wingdings"/>
              <a:buChar char="à"/>
            </a:pPr>
            <a:endParaRPr lang="fr-FR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>
                <a:sym typeface="Wingdings" pitchFamily="2" charset="2"/>
              </a:rPr>
              <a:t>Genre du produit </a:t>
            </a:r>
            <a:r>
              <a:rPr lang="fr-FR" sz="2000" dirty="0" smtClean="0">
                <a:sym typeface="Wingdings" pitchFamily="2" charset="2"/>
              </a:rPr>
              <a:t>(</a:t>
            </a:r>
            <a:r>
              <a:rPr lang="fr-FR" sz="2000" b="1" dirty="0" smtClean="0">
                <a:sym typeface="Wingdings" pitchFamily="2" charset="2"/>
              </a:rPr>
              <a:t>Femme</a:t>
            </a:r>
            <a:r>
              <a:rPr lang="fr-FR" sz="2000" dirty="0" smtClean="0">
                <a:sym typeface="Wingdings" pitchFamily="2" charset="2"/>
              </a:rPr>
              <a:t>)</a:t>
            </a:r>
          </a:p>
          <a:p>
            <a:pPr>
              <a:buFont typeface="Wingdings"/>
              <a:buChar char="à"/>
            </a:pPr>
            <a:endParaRPr lang="fr-FR" sz="20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Style du produit (</a:t>
            </a:r>
            <a:r>
              <a:rPr lang="fr-FR" sz="2000" b="1" dirty="0" smtClean="0">
                <a:sym typeface="Wingdings" pitchFamily="2" charset="2"/>
              </a:rPr>
              <a:t>Luxe</a:t>
            </a:r>
            <a:r>
              <a:rPr lang="fr-FR" sz="2000" dirty="0" smtClean="0">
                <a:sym typeface="Wingdings" pitchFamily="2" charset="2"/>
              </a:rPr>
              <a:t>)</a:t>
            </a:r>
          </a:p>
          <a:p>
            <a:pPr>
              <a:buFont typeface="Wingdings"/>
              <a:buChar char="à"/>
            </a:pPr>
            <a:endParaRPr lang="fr-FR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 smtClean="0"/>
              <a:t>Couleur du produit (</a:t>
            </a:r>
            <a:r>
              <a:rPr lang="fr-FR" sz="2000" b="1" dirty="0"/>
              <a:t>Or et bronze, Beige, Marron et </a:t>
            </a:r>
            <a:r>
              <a:rPr lang="fr-FR" sz="2000" b="1" dirty="0" smtClean="0"/>
              <a:t>Noir)</a:t>
            </a:r>
            <a:endParaRPr lang="fr-FR" sz="2000" dirty="0"/>
          </a:p>
        </p:txBody>
      </p:sp>
      <p:sp>
        <p:nvSpPr>
          <p:cNvPr id="4" name="Oval 3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59831" y="1736944"/>
            <a:ext cx="2448273" cy="50044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Prix (</a:t>
            </a:r>
            <a:r>
              <a:rPr lang="fr-FR" sz="2000" b="1" dirty="0" smtClean="0">
                <a:sym typeface="Wingdings" pitchFamily="2" charset="2"/>
              </a:rPr>
              <a:t>chères</a:t>
            </a:r>
            <a:r>
              <a:rPr lang="fr-FR" sz="2000" dirty="0" smtClean="0">
                <a:sym typeface="Wingdings" pitchFamily="2" charset="2"/>
              </a:rPr>
              <a:t>)</a:t>
            </a:r>
          </a:p>
          <a:p>
            <a:pPr>
              <a:buFont typeface="Wingdings"/>
              <a:buChar char="à"/>
            </a:pPr>
            <a:endParaRPr lang="fr-FR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Modes de paiement (</a:t>
            </a:r>
            <a:r>
              <a:rPr lang="fr-FR" sz="2000" b="1" dirty="0" err="1" smtClean="0">
                <a:sym typeface="Wingdings" pitchFamily="2" charset="2"/>
              </a:rPr>
              <a:t>Paypal</a:t>
            </a:r>
            <a:r>
              <a:rPr lang="fr-FR" sz="2000" b="1" dirty="0" smtClean="0">
                <a:sym typeface="Wingdings" pitchFamily="2" charset="2"/>
              </a:rPr>
              <a:t>, </a:t>
            </a:r>
            <a:r>
              <a:rPr lang="fr-FR" sz="2000" b="1" dirty="0" err="1" smtClean="0"/>
              <a:t>BankTransfer_DE</a:t>
            </a:r>
            <a:r>
              <a:rPr lang="fr-FR" sz="2000" b="1" dirty="0" smtClean="0"/>
              <a:t>, </a:t>
            </a:r>
            <a:r>
              <a:rPr lang="fr-FR" sz="2000" b="1" dirty="0" err="1" smtClean="0"/>
              <a:t>iDeal</a:t>
            </a:r>
            <a:r>
              <a:rPr lang="fr-FR" sz="2000" dirty="0" smtClean="0"/>
              <a:t>…)</a:t>
            </a:r>
            <a:endParaRPr lang="fr-FR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52120" y="1736945"/>
            <a:ext cx="3084859" cy="50044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Genre (</a:t>
            </a:r>
            <a:r>
              <a:rPr lang="fr-FR" sz="2000" b="1" dirty="0" smtClean="0">
                <a:sym typeface="Wingdings" pitchFamily="2" charset="2"/>
              </a:rPr>
              <a:t>Femmes</a:t>
            </a:r>
            <a:r>
              <a:rPr lang="fr-FR" sz="2000" dirty="0" smtClean="0">
                <a:sym typeface="Wingdings" pitchFamily="2" charset="2"/>
              </a:rPr>
              <a:t>)</a:t>
            </a:r>
          </a:p>
          <a:p>
            <a:pPr>
              <a:buFont typeface="Wingdings"/>
              <a:buChar char="à"/>
            </a:pPr>
            <a:endParaRPr lang="fr-FR" sz="2000" b="1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Les clients du </a:t>
            </a:r>
            <a:r>
              <a:rPr lang="fr-FR" sz="2000" b="1" dirty="0" smtClean="0">
                <a:sym typeface="Wingdings" pitchFamily="2" charset="2"/>
              </a:rPr>
              <a:t>même genre</a:t>
            </a:r>
            <a:r>
              <a:rPr lang="fr-FR" sz="2000" dirty="0" smtClean="0">
                <a:sym typeface="Wingdings" pitchFamily="2" charset="2"/>
              </a:rPr>
              <a:t> que le produit</a:t>
            </a:r>
          </a:p>
          <a:p>
            <a:pPr>
              <a:buFont typeface="Wingdings"/>
              <a:buChar char="à"/>
            </a:pPr>
            <a:endParaRPr lang="fr-FR" sz="20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Pays (</a:t>
            </a:r>
            <a:r>
              <a:rPr lang="fr-FR" sz="2000" b="1" dirty="0" smtClean="0">
                <a:sym typeface="Wingdings" pitchFamily="2" charset="2"/>
              </a:rPr>
              <a:t>Allemands, Néerlandais, Luxembourgeois</a:t>
            </a:r>
            <a:r>
              <a:rPr lang="fr-FR" sz="2000" dirty="0" smtClean="0">
                <a:sym typeface="Wingdings" pitchFamily="2" charset="2"/>
              </a:rPr>
              <a:t>…)</a:t>
            </a:r>
          </a:p>
          <a:p>
            <a:pPr>
              <a:buFont typeface="Wingdings"/>
              <a:buChar char="à"/>
            </a:pPr>
            <a:endParaRPr lang="fr-FR" sz="20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Les clients </a:t>
            </a:r>
            <a:r>
              <a:rPr lang="fr-FR" sz="2000" b="1" dirty="0" smtClean="0">
                <a:sym typeface="Wingdings" pitchFamily="2" charset="2"/>
              </a:rPr>
              <a:t>fidélisés</a:t>
            </a:r>
          </a:p>
          <a:p>
            <a:pPr>
              <a:buFont typeface="Wingdings"/>
              <a:buChar char="à"/>
            </a:pPr>
            <a:endParaRPr lang="fr-FR" sz="20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fr-FR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fr-F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97761" y="112548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40565" y="113426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COMMANDE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9341" y="112474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PRODUIT</a:t>
            </a:r>
            <a:endParaRPr lang="fr-FR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1520" y="1628800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9552" y="476672"/>
            <a:ext cx="7560840" cy="5904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03458" y="1772816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1: Introduction – Données et Méthodologie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803457" y="3063835"/>
            <a:ext cx="736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PARTIE 2: Etude des facteurs Produits/Commandes/Clients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803458" y="4350687"/>
            <a:ext cx="69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PARTIE 3: Identification et hiérarchisation des facteurs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852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Modèle prédictif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7" y="908720"/>
            <a:ext cx="7591101" cy="56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Combinaison </a:t>
            </a:r>
            <a:r>
              <a:rPr lang="fr-FR" sz="3100" b="1" dirty="0" smtClean="0">
                <a:solidFill>
                  <a:schemeClr val="accent1"/>
                </a:solidFill>
              </a:rPr>
              <a:t>de </a:t>
            </a:r>
            <a:r>
              <a:rPr lang="fr-FR" sz="3100" b="1" dirty="0" smtClean="0">
                <a:solidFill>
                  <a:schemeClr val="accent1"/>
                </a:solidFill>
              </a:rPr>
              <a:t>facteurs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/>
          <a:stretch/>
        </p:blipFill>
        <p:spPr bwMode="auto">
          <a:xfrm>
            <a:off x="218420" y="764704"/>
            <a:ext cx="831402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9552" y="476672"/>
            <a:ext cx="7560840" cy="5904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803458" y="1772816"/>
            <a:ext cx="631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PARTIE 1: Introduction – Données et Méthodologie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3457" y="3063835"/>
            <a:ext cx="736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PARTIE 2: Etude des facteurs Produits/Commandes/Clients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803458" y="4350687"/>
            <a:ext cx="64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PARTIE 3: Identification et hiérarchisation des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35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Prochaines étapes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980728"/>
            <a:ext cx="8147249" cy="5616624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Amélioration du modèle prédictif</a:t>
            </a:r>
          </a:p>
          <a:p>
            <a:endParaRPr lang="fr-FR" sz="2000" dirty="0"/>
          </a:p>
          <a:p>
            <a:r>
              <a:rPr lang="fr-FR" sz="2000" dirty="0" smtClean="0"/>
              <a:t>Visites </a:t>
            </a:r>
            <a:r>
              <a:rPr lang="fr-FR" sz="2000" dirty="0"/>
              <a:t>auprès des marques et évolution produit </a:t>
            </a:r>
            <a:r>
              <a:rPr lang="fr-FR" sz="2000" dirty="0" smtClean="0"/>
              <a:t>:</a:t>
            </a:r>
          </a:p>
          <a:p>
            <a:pPr lvl="1">
              <a:buFont typeface="Wingdings"/>
              <a:buChar char="à"/>
            </a:pPr>
            <a:r>
              <a:rPr lang="fr-FR" sz="1700" dirty="0" smtClean="0"/>
              <a:t>Rendre </a:t>
            </a:r>
            <a:r>
              <a:rPr lang="fr-FR" sz="1700" dirty="0"/>
              <a:t>visite aux fabricants des marques les plus génératrices de </a:t>
            </a:r>
            <a:r>
              <a:rPr lang="fr-FR" sz="1700" dirty="0" smtClean="0"/>
              <a:t>retour</a:t>
            </a:r>
          </a:p>
          <a:p>
            <a:pPr lvl="1">
              <a:buFont typeface="Wingdings"/>
              <a:buChar char="à"/>
            </a:pPr>
            <a:r>
              <a:rPr lang="fr-FR" sz="1700" dirty="0" smtClean="0"/>
              <a:t>Partager </a:t>
            </a:r>
            <a:r>
              <a:rPr lang="fr-FR" sz="1700" dirty="0"/>
              <a:t>avec eux les résultats sur les modèles et </a:t>
            </a:r>
            <a:r>
              <a:rPr lang="fr-FR" sz="1700" dirty="0" err="1"/>
              <a:t>features</a:t>
            </a:r>
            <a:r>
              <a:rPr lang="fr-FR" sz="1700" dirty="0"/>
              <a:t> qui génèrent le plus de </a:t>
            </a:r>
            <a:r>
              <a:rPr lang="fr-FR" sz="1700" dirty="0" smtClean="0"/>
              <a:t>retour</a:t>
            </a:r>
          </a:p>
          <a:p>
            <a:pPr lvl="1">
              <a:buFont typeface="Wingdings"/>
              <a:buChar char="à"/>
            </a:pPr>
            <a:r>
              <a:rPr lang="fr-FR" sz="1700" dirty="0" smtClean="0"/>
              <a:t>Amélioration </a:t>
            </a:r>
            <a:r>
              <a:rPr lang="fr-FR" sz="1700" dirty="0"/>
              <a:t>produit, mesure</a:t>
            </a:r>
            <a:endParaRPr lang="fr-FR" sz="17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Amélioration de la qualité / précision des feedbacks clients </a:t>
            </a:r>
            <a:r>
              <a:rPr lang="fr-FR" sz="2000" dirty="0" smtClean="0"/>
              <a:t>:</a:t>
            </a:r>
            <a:endParaRPr lang="fr-FR" sz="2000" dirty="0"/>
          </a:p>
          <a:p>
            <a:pPr lvl="1">
              <a:buFont typeface="Wingdings"/>
              <a:buChar char="à"/>
            </a:pPr>
            <a:r>
              <a:rPr lang="fr-FR" sz="1700" dirty="0" smtClean="0"/>
              <a:t>Collecte </a:t>
            </a:r>
            <a:r>
              <a:rPr lang="fr-FR" sz="1700" dirty="0"/>
              <a:t>des données sur les raisons du retour exprimées par le </a:t>
            </a:r>
            <a:r>
              <a:rPr lang="fr-FR" sz="1700" dirty="0" smtClean="0"/>
              <a:t>client</a:t>
            </a:r>
          </a:p>
          <a:p>
            <a:pPr lvl="1">
              <a:buFont typeface="Wingdings"/>
              <a:buChar char="à"/>
            </a:pPr>
            <a:r>
              <a:rPr lang="fr-FR" sz="1700" dirty="0" smtClean="0"/>
              <a:t>Potentiel </a:t>
            </a:r>
            <a:r>
              <a:rPr lang="fr-FR" sz="1700" dirty="0"/>
              <a:t>impact sur les </a:t>
            </a:r>
            <a:r>
              <a:rPr lang="fr-FR" sz="1700" dirty="0" smtClean="0"/>
              <a:t>aides au </a:t>
            </a:r>
            <a:r>
              <a:rPr lang="fr-FR" sz="1700" dirty="0"/>
              <a:t>choix dans le tunnel d’achat</a:t>
            </a:r>
            <a:endParaRPr lang="fr-FR" sz="17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Valorisation économique et politique de retour </a:t>
            </a:r>
            <a:r>
              <a:rPr lang="fr-FR" sz="2000" dirty="0" smtClean="0"/>
              <a:t>:</a:t>
            </a:r>
          </a:p>
          <a:p>
            <a:pPr lvl="1">
              <a:buFont typeface="Wingdings"/>
              <a:buChar char="à"/>
            </a:pPr>
            <a:r>
              <a:rPr lang="fr-FR" sz="1700" dirty="0" smtClean="0"/>
              <a:t>Hypothèse </a:t>
            </a:r>
            <a:r>
              <a:rPr lang="fr-FR" sz="1700" dirty="0"/>
              <a:t>de 50% de marge brute sur les prix </a:t>
            </a:r>
            <a:r>
              <a:rPr lang="fr-FR" sz="1700" dirty="0" smtClean="0"/>
              <a:t>HT (à valider)</a:t>
            </a:r>
          </a:p>
          <a:p>
            <a:pPr lvl="1">
              <a:buFont typeface="Wingdings"/>
              <a:buChar char="à"/>
            </a:pPr>
            <a:r>
              <a:rPr lang="fr-FR" sz="1700" dirty="0" smtClean="0"/>
              <a:t>Hypothèse </a:t>
            </a:r>
            <a:r>
              <a:rPr lang="fr-FR" sz="1700" dirty="0"/>
              <a:t>de 20€ de coûts complets d’un retour (frais d’envoi + </a:t>
            </a:r>
            <a:r>
              <a:rPr lang="fr-FR" sz="1700" dirty="0" smtClean="0"/>
              <a:t>traitements, à valider)</a:t>
            </a:r>
          </a:p>
          <a:p>
            <a:pPr lvl="1">
              <a:buFont typeface="Wingdings"/>
              <a:buChar char="à"/>
            </a:pPr>
            <a:r>
              <a:rPr lang="fr-FR" sz="1700" dirty="0"/>
              <a:t>P</a:t>
            </a:r>
            <a:r>
              <a:rPr lang="fr-FR" sz="1700" dirty="0" smtClean="0"/>
              <a:t>otentiel </a:t>
            </a:r>
            <a:r>
              <a:rPr lang="fr-FR" sz="1700" dirty="0"/>
              <a:t>impact sur la politique de </a:t>
            </a:r>
            <a:r>
              <a:rPr lang="fr-FR" sz="1700" dirty="0" smtClean="0"/>
              <a:t>retour (retour gratuit sous</a:t>
            </a:r>
          </a:p>
          <a:p>
            <a:pPr marL="365760" lvl="1" indent="0">
              <a:buNone/>
            </a:pPr>
            <a:r>
              <a:rPr lang="fr-FR" sz="1700" dirty="0" smtClean="0"/>
              <a:t>     conditions ?)</a:t>
            </a:r>
            <a:endParaRPr lang="fr-FR" sz="2000" dirty="0"/>
          </a:p>
        </p:txBody>
      </p:sp>
      <p:sp>
        <p:nvSpPr>
          <p:cNvPr id="4" name="Oval 3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4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Contexte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643192" cy="5349208"/>
          </a:xfrm>
        </p:spPr>
        <p:txBody>
          <a:bodyPr>
            <a:normAutofit/>
          </a:bodyPr>
          <a:lstStyle/>
          <a:p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Problématique:</a:t>
            </a:r>
          </a:p>
          <a:p>
            <a:pPr marL="0" indent="0">
              <a:buNone/>
            </a:pPr>
            <a:r>
              <a:rPr lang="fr-FR" sz="2000" dirty="0" smtClean="0"/>
              <a:t>E-commerce avec un fort taux de retour des commandes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Objectif:</a:t>
            </a:r>
          </a:p>
          <a:p>
            <a:pPr marL="0" indent="0">
              <a:buNone/>
            </a:pPr>
            <a:r>
              <a:rPr lang="fr-FR" sz="2000" dirty="0" smtClean="0"/>
              <a:t>Identifier les conditions dans lesquelles le taux de retour est particulièrement élevé / Analyser </a:t>
            </a:r>
            <a:r>
              <a:rPr lang="fr-FR" sz="2000" dirty="0"/>
              <a:t>les principaux facteurs et combinaison de facteurs qui expliqueraient ce taux </a:t>
            </a:r>
            <a:r>
              <a:rPr lang="fr-FR" sz="2000" dirty="0" smtClean="0"/>
              <a:t>élevé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Méthode: </a:t>
            </a:r>
          </a:p>
          <a:p>
            <a:pPr>
              <a:buFont typeface="Wingdings"/>
              <a:buChar char="à"/>
            </a:pPr>
            <a:r>
              <a:rPr lang="fr-FR" sz="2000" dirty="0" smtClean="0"/>
              <a:t>3 </a:t>
            </a:r>
            <a:r>
              <a:rPr lang="fr-FR" sz="2000" dirty="0"/>
              <a:t>axes d’analyse (Client, Commande, Produit</a:t>
            </a:r>
            <a:r>
              <a:rPr lang="fr-FR" sz="2000" dirty="0" smtClean="0"/>
              <a:t>)</a:t>
            </a:r>
            <a:endParaRPr lang="fr-FR" sz="2000" dirty="0"/>
          </a:p>
          <a:p>
            <a:pPr>
              <a:buFont typeface="Wingdings"/>
              <a:buChar char="à"/>
            </a:pPr>
            <a:r>
              <a:rPr lang="fr-FR" sz="2000" dirty="0" smtClean="0"/>
              <a:t>Analyser les facteurs indépendamment</a:t>
            </a:r>
          </a:p>
          <a:p>
            <a:pPr>
              <a:buFont typeface="Wingdings"/>
              <a:buChar char="à"/>
            </a:pPr>
            <a:r>
              <a:rPr lang="fr-FR" sz="2000" dirty="0" smtClean="0"/>
              <a:t>Créer une combinaison des facteurs les plus déterminants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Oval 3"/>
          <p:cNvSpPr/>
          <p:nvPr/>
        </p:nvSpPr>
        <p:spPr>
          <a:xfrm>
            <a:off x="7956376" y="5589240"/>
            <a:ext cx="780603" cy="7920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84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65" y="4070552"/>
            <a:ext cx="6711416" cy="268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Les données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29" y="836712"/>
            <a:ext cx="6768752" cy="280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995936" y="3638504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7664" y="6302800"/>
            <a:ext cx="57606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47664" y="3206456"/>
            <a:ext cx="57606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56376" y="5589240"/>
            <a:ext cx="780603" cy="7920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Les données explicatives (x)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643192" cy="5493224"/>
          </a:xfrm>
        </p:spPr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1 ligne = 1 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produit</a:t>
            </a:r>
            <a:r>
              <a:rPr lang="fr-FR" sz="2000" dirty="0" smtClean="0">
                <a:sym typeface="Wingdings" pitchFamily="2" charset="2"/>
              </a:rPr>
              <a:t> acheté (avec le nombre d’exemplaires)</a:t>
            </a: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1 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commande</a:t>
            </a:r>
            <a:r>
              <a:rPr lang="fr-FR" sz="2000" dirty="0" smtClean="0">
                <a:sym typeface="Wingdings" pitchFamily="2" charset="2"/>
              </a:rPr>
              <a:t> = 1 ou plusieurs lignes (si plusieurs produits)</a:t>
            </a: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1 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client</a:t>
            </a:r>
            <a:r>
              <a:rPr lang="fr-FR" sz="2000" dirty="0" smtClean="0">
                <a:sym typeface="Wingdings" pitchFamily="2" charset="2"/>
              </a:rPr>
              <a:t> = 1 ou plusieurs commandes</a:t>
            </a:r>
            <a:endParaRPr lang="fr-FR" sz="2000" dirty="0"/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data:image/png;base64,iVBORw0KGgoAAAANSUhEUgAAAjoAAAFQCAYAAAC2z9RhAAAKqmlDQ1BJQ0MgUHJvZmlsZQAASImVlwdQU+kWgP9700MCgYRIJ/QmSCeAlBBa6L3ZCEmAUEIIBBW7sriCK4qICCoCLoIouBZA1oootkWxYHdBFgFlXSzYUHkXGIK7b957887MmfPdc89//vP/c8/MuQCQKVyxOA2mAJAuypaE+XgwYmLjGLhBAAN1QAEGwJLLyxKzQkICACIz9u/yvgdAk/a2+WSuf3//X0WRL8jiAQCFIJzAz+KlI3wc0Rc8sSQbANQ+xK+3NFs8yR0I0yRIgQjfn+SkaR6Z5IQpRoOpmIgwNsI0APAkLleSBACJgfgZObwkJA/JHWFLEV8oQliMsGt6egYf4SMIGyMxiI80mZ+Z8F2epL/lTJDl5HKTZDx9linBewqzxGnc5f/ndfxvSU+TzuxhiCgpWeIbhlgl5M7up2b4y1iUEBQ8w0L+VPwUJ0t9I2eYl8WOm2E+19NftjYtKGCGE4XeHFmebE7EDAuyvMJnWJIRJtsrUcJmzTBXMruvNDVS5k8WcGT5c5Mjomc4RxgVNMNZqeH+szFsmV8iDZPVLxD5eMzu6y07e3rWd+cVcmRrs5MjfGVn587WLxCxZnNmxchq4ws8vWZjImXx4mwP2V7itBBZvCDNR+bPygmXrc1GPsjZtSGyO0zh+oXMMGCDDJCGqAQwQADy5AlAtmBZ9uRB2Bni5RJhUnI2g4V0mIDBEfEs5jKsLa1tAJjs1+nP4S19qg8h+tVZX8YxAByxSI/smvXF1wHQ/AQAis2sz3AF8qwJwFkuTyrJmfZN9RIGEIECoAFVoAX0gDEwB9bAHjgDd+AF/EAwiACxYDHggWSQjlS+FKwE60A+KARbwQ5QDipBDagDh8FR0AJOgfPgErgGboK74BHoBQPgJRgF78E4BEE4iAxRIVVIGzKAzCBriAm5Ql5QABQGxULxUBIkgqTQSmgDVAgVQ+VQFVQP/QKdhM5DV6Bu6AHUBw1Db6DPMAomwTRYEzaE58FMmAX7wxHwIjgJzoRz4Tx4C1wGV8OH4Gb4PHwNvgv3wi/hMRRAyaHoKB2UOYqJYqOCUXGoRJQEtRpVgCpFVaMaUW2oTtRtVC9qBPUJjUVT0Qy0OdoZ7YuORPPQmejV6M3ocnQduhndgb6N7kOPor9hyBgNjBnGCcPBxGCSMEsx+ZhSTC3mBOYi5i5mAPMei8XSsUZYB6wvNhabgl2B3Yzdg23CnsN2Y/uxYzgcThVnhnPBBeO4uGxcPm4X7hDuLO4WbgD3ES+H18Zb473xcXgRfj2+FH8QfwZ/Cz+IHydQCAYEJ0IwgU9YTigi7Ce0EW4QBgjjREWiEdGFGEFMIa4jlhEbiReJj4lv5eTkdOUc5ULlhHJr5crkjshdluuT+0RSIpmS2KSFJClpC+kA6RzpAektmUw2JLuT48jZ5C3kevIF8lPyR3mqvIU8R54vv0a+Qr5Z/pb8KwWCgoECS2GxQq5CqcIxhRsKIxQCxZDCpnApqykVlJOUe5QxRaqilWKwYrriZsWDilcUh5RwSoZKXkp8pTylGqULSv1UFFWPyqbyqBuo+6kXqQM0LM2IxqGl0Apph2ldtFFlJWVb5SjlZcoVyqeVe+kouiGdQ0+jF9GP0nvon+dozmHNEczZNKdxzq05H1TUVdxVBCoFKk0qd1U+qzJUvVRTVbeptqg+UUOrmaqFqi1V26t2UW1EnaburM5TL1A/qv5QA9Yw1QjTWKFRo3FdY0xTS9NHU6y5S/OC5ogWXctdK0WrROuM1rA2VdtVW6hdon1W+wVDmcFipDHKGB2MUR0NHV8dqU6VTpfOuK6RbqTuet0m3Sd6RD2mXqJeiV673qi+tn6g/kr9Bv2HBgQDpkGywU6DToMPhkaG0YYbDVsMh4xUjDhGuUYNRo+NycZuxpnG1cZ3TLAmTJNUkz0mN01hUzvTZNMK0xtmsJm9mdBsj1n3XMxcx7miudVz75mTzFnmOeYN5n0WdIsAi/UWLRav5unPi5u3bV7nvG+WdpZplvstH1kpWflZrbdqs3pjbWrNs66wvmNDtvG2WWPTavPa1sxWYLvX9r4d1S7QbqNdu91Xewd7iX2j/bCDvkO8w26He0waM4S5mXnZEePo4bjG8ZTjJyd7p2yno05/OZs7pzofdB6abzRfMH///H4XXReuS5VLryvDNd51n2uvm44b163a7Zm7njvfvdZ9kGXCSmEdYr3ysPSQeJzw+MB2Yq9in/NEefp4Fnh2eSl5RXqVez311vVO8m7wHvWx81nhc84X4+vvu833HkeTw+PUc0b9HPxW+XX4k/zD/cv9nwWYBkgC2gLhQL/A7YGPgwyCREEtwSCYE7w9+EmIUUhmyK+h2NCQ0IrQ52FWYSvDOsOp4UvCD4a/j/CIKIp4FGkcKY1sj1KIWhhVH/Uh2jO6OLo3Zl7MqphrsWqxwtjWOFxcVFxt3NgCrwU7FgwstFuYv7BnkdGiZYuuLFZbnLb49BKFJdwlx+Ix8dHxB+O/cIO51dyxBE7C7oRRHpu3k/eS784v4Q8LXATFgsFEl8TixKEkl6TtScPJbsmlySNCtrBc+DrFN6Uy5UNqcOqB1Im06LSmdHx6fPpJkZIoVdSRoZWxLKNbbCbOF/dmOmXuyByV+Etqs6CsRVmt2TRkMLouNZb+IO3Lcc2pyPm4NGrpsWWKy0TLri83Xb5p+WCud+7PK9AreCvaV+qsXLeybxVrVdVqaHXC6vY1emvy1gys9Vlbt464LnXdb+st1xevf7chekNbnmbe2rz+H3x+aMiXz5fk39vovLHyR/SPwh+7Ntls2rXpWwG/4GqhZWFp4ZfNvM1Xf7L6qeyniS2JW7qK7Iv2bsVuFW3t2ea2ra5YsTi3uH974PbmEkZJQcm7HUt2XCm1La3cSdwp3dlbFlDWukt/19ZdX8qTy+9WeFQ07dbYvWn3hz38Pbf2uu9trNSsLKz8vE+4736VT1VztWF1aQ22Jqfm+f6o/Z0/M3+ur1WrLaz9ekB0oLcurK6j3qG+/qDGwaIGuEHaMHxo4aGbhz0PtzaaN1Y10ZsKj4Aj0iMvfon/peeo/9H2Y8xjjccNju8+QT1R0Aw1L28ebUlu6W2Nbe0+6Xeyvc257cSvFr8eOKVzquK08umiM8QzeWcmzuaeHTsnPjdyPul8f/uS9kcXYi7c6Qjt6Lrof/HyJe9LFzpZnWcvu1w+dcXpysmrzKst1+yvNV+3u37iN7vfTnTZdzXfcLjRetPxZlv3/O4zt9xunb/tefvSHc6da3eD7nb3RPbcv7fwXu99/v2hB2kPXj/MeTj+aO1jzOOCJ5QnpU81nlb/bvJ7U6997+k+z77rz8KfPern9b/8I+uPLwN5z8nPSwe1B+uHrIdODXsP33yx4MXAS/HL8ZH8PxX/3P3K+NXxv9z/uj4aMzrwWvJ64s3mt6pvD7yzfdc+FjL29H36+/EPBR9VP9Z9Yn7q/Bz9eXB86Rfcl7KvJl/bvvl/ezyRPjEh5kq4U6MAClE4MRGANwcAIMcCQL0JAHHB9Dw9JdD0P8AUgf/E0zP3lNgDUHMOgIi1AAQhug9hQ8QquAMwORJFuAPYxkamM7Pv1Jw+KVjkj2Xf5DwJempXVYF/yPQM/13d/7RgMqst+Kf9FwDqBEpJ/83GAAAAimVYSWZNTQAqAAAACAAEARoABQAAAAEAAAA+ARsABQAAAAEAAABGASgAAwAAAAEAAgAAh2kABAAAAAEAAABOAAAAAAAAAJAAAAABAAAAkAAAAAEAA5KGAAcAAAASAAAAeKACAAQAAAABAAACOqADAAQAAAABAAABUAAAAABBU0NJSQAAAFNjcmVlbnNob3T3ZcmLAAAACXBIWXMAABYlAAAWJQFJUiTwAAAB1mlUWHRYTUw6Y29tLmFkb2JlLnhtcAAAAAAAPHg6eG1wbWV0YSB4bWxuczp4PSJhZG9iZTpuczptZXRhLyIgeDp4bXB0az0iWE1QIENvcmUgNi4wLjAiPgogICA8cmRmOlJERiB4bWxuczpyZGY9Imh0dHA6Ly93d3cudzMub3JnLzE5OTkvMDIvMjItcmRmLXN5bnRheC1ucyMiPgogICAgICA8cmRmOkRlc2NyaXB0aW9uIHJkZjphYm91dD0iIgogICAgICAgICAgICB4bWxuczpleGlmPSJodHRwOi8vbnMuYWRvYmUuY29tL2V4aWYvMS4wLyI+CiAgICAgICAgIDxleGlmOlBpeGVsWURpbWVuc2lvbj4zMzY8L2V4aWY6UGl4ZWxZRGltZW5zaW9uPgogICAgICAgICA8ZXhpZjpQaXhlbFhEaW1lbnNpb24+NTcwPC9leGlmOlBpeGVsWERpbWVuc2lvbj4KICAgICAgICAgPGV4aWY6VXNlckNvbW1lbnQ+U2NyZWVuc2hvdDwvZXhpZjpVc2VyQ29tbWVudD4KICAgICAgPC9yZGY6RGVzY3JpcHRpb24+CiAgIDwvcmRmOlJERj4KPC94OnhtcG1ldGE+CqwqPJAAAAAcaURPVAAAAAIAAAAAAAAAqAAAACgAAACoAAAAqAAAf38+BPyuAABAAElEQVR4Aeydh3ccx7H1mwDBADDnTJBgzlEUc5RIRVu2/Pz83nl/42dbDpKYc8455xzBiEh+91eLApdLEEQgBXBdfc5iFzsz3dW3Z6fu3Kru6fDkcfmr1M5KUWFhKiwoSE8rK9P9Z0/SwxfPU3nFi/S8uipV1dSk2lcvU4cOHVJRQWHqUlSUenTuknp1LU59i7ul3l1LbFtVbU169ardda2dIR3mBAKBQCAQCAQC+Y1Ah/ZIdBzyApEZCE9Bh4JUqM+Qmw5s1LsVEZmXSa+XeukzBKj25cvMtvgbCAQCgUAgEAgEAv/xCLRrogOxgeBAeDIkJ/P+etReSbVJRnIgOi9FdHiPEggEAoFAIBAIBAKBAAi0a6ITQxQIBAKBQCAQCAQCgUBrEAii0xr04thAIBAIBAKBQCAQaNcIBNFp18MTxgUCgUAgEAgEAoFAaxAIotMa9OLYQCAQCAQCgUAgEGjXCATRadfDE8YFAoFAIBAIBAKBQGsQCKLTGvTi2EAgEAgEAoFAIBBo1wjkLdFhOvqHLLH44IdEM+oKBAKBQCAQCAR+GwTyjuhAcAq0yGChVlfuoIUGW8t3IDi1tbX2CrLz25yU0UogEAgEAoFAIPChEMg7ogMwNXpMRHV1tVZMrrUFBZNWT9aSQS3CjMUKO+oxE0V6fWiVqEUGxUGBQCAQCAQCgUAg0GQE8orooOS8lPpy4+bNdP78+fT4cXmqMcLzKkNSmsp16lZXLizsmLp27ZqGDRuWRo8epc/F8YiJJp9asWMgEAgEAoFAIND2COQF0XGlpaqqKj198iRduXIlnT13Nj15/Fiqjp6GVf9YiCYzHRsZiFNnPTB0+PBhaezYsal3nz72f4HCYq/y+Jla4OmYZp+ijqO/Z29r7ufc+j9Enc214UPu/7H64/X6e67N4PYxsctu92O2Q7+sLc693E5m/e82+HvWpvgYCAQCgUCDCOQF0SEfh3Lt2rV0/ty5VFVVmboWF5saUywVpqCwIOMMmvgYLL+4V1RWpOfPnqcXeno6DwsdMmRIGjNmrNVLaCwfC+SOMF1Rp07q3psu55VCgZWVVXX5Si1/eKrnUDFufPZQ46fqvOhDx44drS8fsj+OE+NRIHXxraJnu0HuPYfsre2t/ILxyeS6dbDfz8dqBzP5zfl5R25dw0X5cnVhac4Zzhf/rTa8f3wbCAQCgYCuL+356eVNHSAukFz0jh87lvbu3Zt69uyZpk2flgYMGJi6d+9uTghlp6nFL57Pnz9PDx7cT2fOnEnnRKBKS0vT/PkLrM7KysqmVvdJ7Od9JvT3okIET33HsYGrE5AuXbqkkpJi4SnHK+fe0kK9EEWcFePC+FE3dXpbLa27LY5rSX8cb+zN7bNv83orNB68wIpt7M97J5FRQqu8Q7Qaqsu+bOEfxsfHiPZog7FyG1pYbYOH0Sd+Uy9evLA26bsX7y9td+rcKXWRykqfsaM5v2uvL/ederzkjoV/H++BQCDw6SKQV0Tn0KFDadfOHWnw4CFp0eLFqW/fvjYyzb0w+4Uvc/GtSIcPHU779+9LI0eWpmXLl4no9LCL8qc77G9a7nfu9Jdw3549e9L6DRvSrVu3jOzgZNlnzpzZadWqVWnEiBGpuLjEHF+2Q3qz1rf/ow7auHv3roUXUeAePXqk/KfRafacOalbSYk5ubePbJ/fNNif8kepbHRZmj17tkhhw/2BMPACC/DDWfPif849HDqk7/79++nChQtG3iHwz549MwcPSWT7lClT0oIFC9L4cePT4CGDbYwgCl5PS1GjX9jD+BMGpk6IxaBBg2zs+QwBam3x3yXvL0Ssjx49mnbv3p2uXL1q54X3k7bob+mo0jRt2rQ0Y/qMNHHiRMMQTOhvSwrt0lfq5uXEsrX4tcSWOCYQCAQ+HgJ5RXQOHjiQtm/flkZKeVm16ovUo0cPuxNu6YWQCzpl//79afu2rUZ0VqxcaYoRzj9fCvjgVJ4ov+nmjRtp586daePGjelmHdFB3cExz58/P33//XdpwoSJUsv6y/l1NufQVByoAwdKovjBgwfTqVOn0p27d9LMmTPTN19/k/r371/vpFs6Zk215UPs5/1B7Tt4SP05eSrdvXc3zZ41O3399depX79+b/THHTtYo17gXKkDZ8uL7V4ISV28eDEdPnw47dq1y85BnDrKF9vYf/LkyWnRokVp6tSpqayszM536vB2vK7mvkO0cPoomZCPxyK/tDt+/HhrCxUJG1pb3E56TRvr1q1Lf/3rX9NVEZ0qYcS5Qj+d6AwfMdza/+yzzwzj3r17mwng2JLzhfrpJ/XzTr87d+7cavxai0scHwgEAh8WgbwjOjt2bE8jRo5MK1euSj0UwqoUIWnJRRCYIToce+DA/rRje6beFSvyh+jgRCgPHjywO/ejR46mkydPGJEj+bqLHBrOQFd+4iv6XGvOmVloZWVjpOoU2/FN/eNO68SJE2nX7l2ZmXEiV5MnTUrLly2z2W0lJd3MuVm7Ta24jfZjVl5NTXU6fvx4fX+ePn1qBGT50mVpqHBC1aHf9CebGEHyunTpbH3u169/wmnjZNkPJefy5ctWL2SD8GupyDsEg+L1sR/EChIyePBgU3YmTJhg9bQmtOp2nj171ogOBBjbxo0b91GIDn1CSYRcr1u/LvXq1StNmTwldevWLXWoI4PgclOzKa/fuG44DhgwwBSt6dOm23nYHIXJiRHk6p7wuy5y//DhQ93IjLR26StkNEogEAjkBwL5RXQOHvighIQ7PIgOShEEigvh8jwiOu7QUCQOqI/cvd+4fj19/vnn6U9/+pMlX9sKRAUZQnTxwnmpMCelHPQ0BQEn3hQFwe/c+cmghB1TLtXuPbsthMU2QiLjRKxGjy6zGW4oRQ05Lm8r+6eXS2Jz/2ffho7je/ZtaH+2NVZy+wNue/buqe/PYPojUkBIbtiw4UaY6Y8RmdqXadeeXWnLli3myKdIlYHEDBo02IhMhcJEp0VuDknxukzYqOJFmjt3blq9erUIaG/N9quV88+Mx2GpSFu2bkk35Khx3rNmzkpLly41ZQfFBTtzS7bt3vdcfPy8gOgwVhAdyNSYMWOMxPHZiUDusd5eQ9jm2uP/M4ORNujLDqmJKFTfffNt6ieFz+qv6++Rw4fS1m1bLV8OlXHunLnpyy+/tBA17Xl92JD9OdcmiCL7Z0Kol0XuTxrZmTFjRlqp3zfnNeep4+P1NVantxHvgUAg0P4QCKLTyJjkO9HBOVYphLJ33z5zIJ2KOkkVGGcOjVBIie6oudhn3wE/evRQd9RFpjLgMBq6+OdC6vvgfLlzPyHHggNlNhzhKmyo0GuCQiNz5LxQirIVCY7HBhS2QrX9umRm4fj/tSIRtbWZBGd3UhzHOL41i0wzlnDWvJqrHmX353F5eX1/IAj9+vcz2+kTIT5ydbw/KDLYQw7U5q2bU0/leuHUIToDBw6yNaBu375toUPCVX369jHyUiaCMXz4cCMbhFjcUaPoXLl6xcJbKD9jtd/iRYuNINBnw0tjRHFFyZdGoN/U5d+zrxMox/O0SC15b+XqY0NEBztoh37rYD9MDPLt2WD0m/1t37o9+V8nUKrWefFAfdm8ZbMRHcgfoUyUrg4FmSRobEWBgdTtU74c50+pbjyYHDB48CCRxu71uU208dYstbrxJiRWKFsYw4cPH6TrIvacj+SLzZo1K32hkDfHvnj+zPDB1Hf1E9LpOGJflEAgEGifCATRaWRc8pXouKNmqi530tt37NBre5qosMf33/8u9VMSd7W2UZww8BlnxYvvcJDZ29j+rpI5hjyM8nRHjpywDOGCfv36WnLrpUuXzNmQYIqjIbcqm+jQDo6EpFifDUYf3Jl7f3BwfIdj8u+wk7tzjnOViG3si/OGfLB/U/tCHx0DHO9t5TGhvOCA+ysnhzwScmtOKjQ1edJkS972/tAGfSCxmDyoLl27mJKFUkgCPatwE0bcrjApZAjH+4c//CH1Vb04VOzOtpO+0qcdGj9IwqCBA9O8z+alIUOHGob0HUWIlWmwGaLJi/7Sd8hNRzn1Si3H8Fz5P4w5x1Av++P8SYYGO9QoV3QgbthDXWDL8dVVGcKIjewLrtlEi/HjGOx9KRzUEWuL79mP2X6cg5yLE0UQ10jBYjIBoSvvN3WyyDlEZ8fOHamT7CwVSRw1apQpZ/QLW80mEU36Qj98vDm+q/oN2auurjKSQ74Yiubde/dETCekBSJOfbReFmSIFdE5Fru9Tj5Tb0P9dDvf9TuI7wOBQKBtEAii0wjuXPBxLPkWunJH/fTpk4SCQMIrd7Ukt3791df1ydbZThWYuJD7sVzsm1ogFdTF3TOOhUUdUXMGyjEPVK7FocNH6onW1199Y0oGDhDHRcGhMs1/mwjAurXrLIcFp4XKMXbc2MRaSdz5D1b4Z6RmhPWRg8QZYy+Ky26RBkuuVo4HdnMs4aV58+ZZMi/LEXCn39Ti/TEiQH+Ul0N/CMENkEJ1UCoIIZhJEycJz69smYMqOVYIHknLe3bvMaUE50k+ivWD0F3ZaB0/wDA6ceJ4IpTCeBAqZE2n3PGAUIAT6g9Ep4/yfDimtHSUOWvaO3b8mJG67lI8CEWRHwXu7Aex5fMx5RhtWL8+XRThhPiCHd/j8LGPceC34ESnZ6/eIiY1Zud+5a8dO3bc1q/iWLD12WDkefXX+L4UuUF9unb9ms2oot+Mw907d1L5o3JTtSB1R6XSQHYmifCu/vJtogMholySnYRQb+nc5dygPRLAIZ70jzAs5zTjAqEj14ccpvkKyc6b97lUwQJLeCZ8uG7d+nRHdtBHcqEYi3lKdmY2G5MawBjiunffXi1foX5qvL2fzAAjQR/1k5whzguIUJRAIBBoXwgE0WlkPPKV6HBRx2lygb906aJdyO/cuWt3tEuWLLELPs6oKQUywSu3UL87ZhzAS4WVTso54YBwHiNHjkhDpGLghCAiGzZuSKN1Z75aOResf1SoYzgOBeDu3TvmpDdsULKqZuY8fPAwdevezXJgJkycYM6eGUk47vmfz09DpWgU1+VZXJcqgfNcv36DqS4Qg85ymJASZix98cUXpoC4+tAUAodd1ENux5EjR+RMO5syxYKS3ZRMTaL1BiXWjlHC9peqn+RtMDp1+rSFCCE65PU4qcC5jp8w3mY1jRg+wlSdGzdvGPEkFOU5I7kYZ5SQlwmy4QoR4SsIBqEwsF6/Yb2NQ6+evUy5IMSFAoKDHj9+XOopEoXC9M9//tOIGCFExmSIiAEYDdQLAoAqheKB6gZ5IJzFeKI8HRaxO336TH2IC+KxcOFCC9uRq8R5wGy+A8qh26cZjGBMffelojwuf2y2LFMyOipYhuhMsvMgV9HhvOVYVK9r164a/lc1vp6b9OjhI1N7IDCoXE5IsBcCulIzJsnpKdZaUJDuX375Jf397z9ZfRA08CSUumLFivSVCCrjRntgtmvXTpHTw+rnaSNUTujoJ7MG6ScE0VXD3LGK/wOBQKDtEAii0wj2+Up0cNQ4n0u6M8ZZc7dN4Y6dizaONTt09C6IcDxFypnpWPR2jkZ9mEKOAidPzgqEhrAMhGCRHASOBFt2K5F3g9bt4a6Yu+5hQ4el7nKEhFweKidob91x1MMxqAzkD3XsWGiLG5JHckSqELb/4Ycf7O4dInL5ymUjSDzGA4WC8cQRQYpQs+gjM6foN84Z54VC8L6CqsWxu0VoCLVgL/2BYEHQWAtm46aN1uZ8KQjD9AgR1l6CPBLiglhAEFCBIDalUg4gO4SA7t29Z0oE44PznD59+jvtoj84YsYQDLAJbCAj9Om4VCGIIYQWm8GANX7AH6LBLKbTZ04bcSSMiRKG8lFS57Bx6tSNsjNFuUSoQJAoZj4xQ69WOSqsfUTOFvVTGPebt25qNtM9a2uG7IcAsF7S2rVr0y9rf7X2Fy5ckPr26SvS1NUIVQ+RKRK6GwtdvSY6902RwTaIDhitWL7CzjMUSogQ7VE4hu940QYz4fwcuqDk+v37D9h5gvozcsRIq2uMFBoSocEHFUyU3TDJ7ifnCcsv3L9/TwR9dJopbMAJskS4zUm+GRF/AoFAoE0RCKLTCPz5TnTIv2BqNHfn9BUJnuRYHFNjDh/CwYUcp4Zz5cVnnC7buNhzF41yA5Hhe5KQyavAkbEey7dKNh0yZKg5S1QRtuGUSDBFcRguAgBZYRYYznrTpk3mhP785z+bktNJdT958lihhAvp3//+txSb9VpIbnr67//+b7srJ4yxXyEM8jkgDOT+cLcO0SEMlnke2jlbFG/a1Gmm7OD8G1Oy6BsFUkD99GXHrh1p0oSJljw7WAQCmw9pdhAKS5H6Tv4NC02yyCLLHXDsPiV/b9u+zZQSptaPFvnANkIkhF0YDzCEVDRGwBxbwimEbFAwwByig/rCFHaUMohJgZKFUXEICRF6elz+KG3avMnIB4rNzBkzbexpk4TvJ9r+r3/9K/30009GiuYqnEN4CaJE+I1p4F27kmM0Tn0jx2iwjTkkEjWF8SwVgVu8cJGtJwSujNO/9JoyZXL68Y8/pnE6DyAHoAox2rx5c9qu41Dm1qxe81aOjhMdlKCr166mMyIhLGrIVHRXIjlveZBvpd6pl7wjyAqkiPwdzm0wJexUofwlMEdpQ+GByEGYijp1ThUvntsYoQ5B/DiHvJ9gDDFCfWKcR9FPKW8QXQg648J5ECUQCATaBwJBdBoZh3wlOjgMiAp3rOfPn1PuxHURkSdyPOMs9EPoojGHz4Wc43ESOHWc7AURDhwtDhoiw6JuOFsu/syqIRTDTBmcE2SK3JPOupun3Lp1wxwRYaancpSs9MtspZqa6nTxwkULzZBHAiH5/vvvLY8FNQFyxd07DhKnjRNeZQs69tD3Dy1s89NP/7A7cu7WcVDY/UJO7JmeYVYoRYhF/XCSEACcLnW+q3h+Ek7u7p3bllNyVomsrOVCqKOTlCPKrZvXrT/giuOHPMyZPccIRo1ydVB0sokOxK6/cnNQHcg9QaWgDfD7XIrQu0JXPg4QHRw5Tr5Hj+6m5uCUCY+BC9O3GYeJyhmaJGLVVbgze26nwjE7ld+DwrFIhASlB9LDDDWmue8XIcOR47QHiciQwwUZZswhQVcuX8ms1iyS3E3HcV5BJLEfMrJ48SJLph6uKfZ8j6JHWI96mFUFOfLf2EONI6TifUSH8YOoooyRg3RPaiQkhKnmPRSeq9TYssAndZHwzjmJYkkS+CDNzoIUkX8DaeMcR9WB6FAfytDyZcuVJF5sRJC+r1231kgxz7zj3Oa3Ud9PLWx4X7YsVgiUpHFIHw/+DaLzrl9QfB8ItA0CQXQawd0vwvmYjEy3mV5LQi1O8oJIC04Q5YPk3HcRHVQNcPGQCQ57/779pgwRLkDJ4c6YfAicCU6c2VaEQXAo1+QcmC7N7BZXUDjulsIdKEyEA1AXeNREpRJwOQ7buONnNs5iPdrDiRjEA2KSCYlts7wS1pwhORkHhBL0t7/93RQSHLgrUdiOs8KxT5w00cjd5/M/T72ldODUfb/cU8MJIoTEHST4QWToD22AGyTi1s1b6bycKAmzOFBwJTTEow5QdFADCPugvqB8kJcEubl8WTPQRBwvyYlPnTLVcPB6c+3xcUC5OXL0iIURhw4dYvUxNRtCgsNnPJmyTXiM75ndBeYHtFbP0WNHZf+4tGxpZv0d8PR6GQ/ODdQrnDeEAqIDgfrXv/9l2+gnBIvtFLCjDkjlMuXdfPfdt5YkznckRkNYOc9QTgiz8T0zqVDnWCMnE7pqWNHpWCh18NVLqS/XjGSzyN/Ll68yuVoihSg4kHcUJUKhqHZPhCljQp9Glo60c5O1hiBGEF7UHsJ3N9UPVJ6lS5baOIIPIUiUK1a8RjlqqJ+c79RHP8Gmp8hWEB07FeJPINBuEAii08hQcHHkDjIfiQ79wrEyPZoLOomiKBM2nVkOmaRUCvt5wdHzcmeGM+ARDvfv3TcygSNgO6v8crdOTghqxCXlArFAILODyKVhHxJdwRdi4eEv2uop6Z8E4e+++86c1GE5a9opKChMY8aOsecckUuD88Kh1FTXpD37Mrk/1DlXygn1PhCJYxbPsaPHNPOnv5EGnC9t0Q4kiaRUknRZ+6Zf3352x57dX++3v/v5wHRkZuFYfxR2wwHTX3dw3h81ZOGqlUpuRYlCFUFZIJxGrlIu0eE4VC3qJecGoviDco56CU+2Udw+xoD+QNrI96G+3r17mepVKuJEmIzHbLAIH4SSEBmqFrOgCO2Qt0MIitl2EI9VWkkcQsUYej8ZN0jUI4XSIEcoFmVjpOjINpKcyc8aIfJEvhRqRzZBZIzBBDLJVG3CcSRHHz95wtpjYT4IGEoPhdBmY0SHfbL7C8Huov5DLliYkdlqJDPv0bnM2BIKhIQwlZzzvFyhOGzgbIbkkETcGNGBRKHoYBPJ6+RSkeCe20/GfODAAaaYsZZP7nbsjhIIBAJti0AQnUbw9wt+vhEdHBKFBGFft2Xr1q2mvqxZs0bJs8Mtl4GLOI6UgoPl7htHiCPhgs52Xjg1vvN6IS84MBwcORI4OJJzycW5dPGS1mx5bom4VnHdH47HcRFKYtYLKwFXVlZpxstpc7TshnKCWoSigy3Y9FwLu+3YkXFIOF1CMJ01C4oZOGfPn7PwBgSO+ghJvFGkDrit2Osk4o19sv7hfGB/7w8JuYTvXjx/8c7+4HAJjYErBIREVWZJgXd39QOSwfcoOoSYbt++o20K4Yi40F/sJuzUVXkiPh5OKBgLSCCki9weptYvXLDQ8pt4yjfkddu2bcJLypHUMHKFIJ/09fat27Jjn5SgoxYig+gwy4lCP8EXNQdSAzmDLBGShFjwHdPZmZnFLDfyj1Cr1LkstJTCq/5A0FhOAGKFgnQii+igoNXUvk10mF7+1ZqvZE8/WzaAc4Pz0PsLyYEM0u5ChaFIBmcfVJxff/3VQqMQRNTETgrT3RMZ5zyCtN2Q4sM5tGTxEsvZOXcuo+jcEh4oOsv06A4IH0QHZYjw3jDhTz+H00+FpnL7Sd4VtmHj+86hLIDiYyAQCPxGCOQV0eFiv0MXQRzHyrqF57jzb+nFB2euq1o6oDvwbbqzI7F0hRxCY6Gd32jcPkgzOAccEYrOBt2hV1RUaqr1EMuPgTB0LS6pb6e2ptrWEGGqLSEHwhgQDuqA6OB83QGDN4SAUvGiwpwFSbEQmTFjtO6NnHb2/jhwCjkXFy9ekBIwxJwO7eBETip0cFIOEgeFMtJLs3UoFS+eWXji559/sWRkcj/+qFwJnBEEgDtyclDmKN/nL//zP2mAply/VUR2cFI4dhwVdr2r0E+enUai7UYlR6MYjNUUckhIQ/1BEbmo6fuD1C7hK3JuUJ1w+BuFB3bOlmoDAWHGGfU/koMlfLNJxJCEWkgOCgR5JW8QNdkN4SAExkMwwZuQ3zKFi6iL/mSSnrfLcTvRGSmiM0gKVKFmsz0ytQfCVSZFhFDhqNJRqbsULkqFCCShPxKIeeYZeVXT9dTwsrLR1i4hHfpsT56fNVuzsqY1CFulEn4JfbFmTlOIzg6N13TV9b0Uvb5SabywCrH3l5AU6x6BHaEmkoUJbZKQDrHjESb/o/HuJ/JI4dElKFuEGRlj8qVQdMifggCh0N25dzfNmTXHQq4FhZmVkSFUhP44x8n/Im9sssKJb5dXltPEGLT0WvN2nfFNIBAIfCgE8oro8Hwg7sKGazrvUiUV1ucAtBAtpgrjaKmXqcQQnWXKLSAsgMP71AtEjgszd7qElsjJIHmTZGAcAfi580cFwMHwwvlCOrjL53gcXvYF3skCxxCSsNlJIgeET36nlZdRFQghoG5w19+hoO7ZTYcVapFjIdTA+i6oB6XCHAfH3brhL0dO+IU2UBrI7eEYVJ1Zml7OrCxCJmzD6eH8sBdVhVlRhNIIZ9Au/Yes8I6KkdsPH9/s/rAAoc22kUMmsfV3Il4Qi4b6c0iKCg6W/hAig+xAGM6cPWM2Uy9qAfYNHTrMFBXIzqnTGg+RT9QijiWPhxwgI35ypuwDgSc0xZRs6iH/hvVkcMYk5fIIA5uuLWWou9YcYvFCFBCIDqE/ZiChVkB0ivU/xBU7yOEhVEO74LpJhA5Cxqwr6mZMSH6GBJAPw7ijFs2ZM6d+Gjz2QF4htODLb4XnSqEwHVf+kYfKCHFyjlA4T2hvi24oSkX8ligXi8Re6qK/jKf3F+LBuTBbhAWyAzWFxNAXcGNq/bI6wlercWa9H47l3Gb8WT0a4lhZWWF9YeYhJHuMFDSUG85PCooWahn5OfQTDMHAlyEgnMc1gtWW+Y7zKkogEAi0PwTyiugQGtktB0T4Y+5nc80BdVW4ggslDruphYsrBbWjvPyRJdqyKmppqaaRymEibXvORFPrbI/74TAoOD2WwL8oooOTJbzkyZcQAHdarC+CsyYkwEJyOLGGcPV6UVVuaGrzIYWuIFOEkL779ltTZJh95IX6cSQoICTHnpKDISkZMsUsmFtyqJCWc3Kw5BRVVSnZVeEp1JHBQwabYvDg/gMjBDhIZhGxfP/Vq1eMJJGnQ9JpjUgCKhTOlTFGYWF2mDt5CI87XreNd/qDfZwLN67fSAcPs0DeabOPh0/27N1HeS9v9gdc6M8x9Yc8GBKYURLIP0JJOHLksIVfDh48ZASGvs6ZO8dUE0J+mYTnN8cD2xgPt7Fvv77m8Alx8UI5gnxCMDg/ITKEmHood4Qp1Zy/qGU4ZbZDVM5KoTssW47p/MYu6uf87iUyD0YQOBRMyCOhHUgK7bNGEQSUGU5gj5rB92BF+yzQx8rTTGkHV/rDM9VImobsMX0cAsUxtAOBZJ2dv//0dxvPkpLM7Cbq8/7yu4bgsBo2+UKMP7Zy/kBiyFVilhlLEhBO5NlnRZ2KRJh6G4kkkbmwoFCKz3wpQUvMrusiSByzYf0G+x0MEMnBbkJiKHXM2MJmZso9fPCwvp9cU8ARkvuZEuAhThBRI7zgpvMlSiAQCLQPBPKC6LijPH/uvDkW/h86bKiSM/vows+019e5Jk2BvUCPE+A6BQGwGTRyriTcsrbL9BnT7a6QcEe+FBwRDoUZNMyMYbo2j0yAqEBmwBNnt0x3ySgYqAdMQeaYxogO04BZn4RHC9xR7gnOGMeHE+Nu2gv14BgIcaDQQFh5gjfOmdwRnDJ33W4XzgcnQ31Tpk4xO1A4WBUYVQNlggRZFuDDkf373z+n//f//p/lI3EcY4ejglwwOwzyRgiGbYR8cgv7Yh+Lw6EcoLTckUKBs6U/Tiz8uNf9KTcyQX+YVk9ojSRcyAQkjCnarMxLku2MmTNMRWM9FhQFcIWI2BRxqSr0HXwYD7efGWas9Iv9pSIx1IvywTvHk0tE+KqkpNhUjiFDhlqSLu1BHiAnTOtGLfvpH/8wtY7vIA9gCCaOC3VCcD1kSTsoNBu1WrXlXmmM+b1wLkEmh0o9A1tyjPif0BJqDqFPxg3FkHOK9lBGmB21Q+oTOTYQWnJkGAuwpL+cg9n9hfDwHeNOm/QX8sn09d2sPC3MST5mTDmPZs+ZbfvTHoQN0kkyODlqKEG/KPx58fIlG0Jm9kHI6TsqDYQOZRDCw00Affd+osh5ThlELIiO/wriPRBoPwjkBdFxx8JdHRI5D44k+ZELJKvPUjIaTdOAt4uVdmXqKnebvXr3srtH1jrhLpSLPhfMfCk4cjDkAo5zwMHycocKBlzYuYMm/IFj5zteDd258j0FgoLze6YwCp953hLOAAeVjZ/Xg/PFcbEaMo8G6NlLSsKgwebEMiTolq13Ql1OvnBWTA9mhhWKEwoQahP2UmgfsnVJoQlCKIQaeIAkbTKW9ImEYRJji0QAGiuVFRDfRyIcT+xhmRACZmu9tz9y2tiPY4fEgDczfq5du275NWCP6sDMIRQCnDP2MR60x1i4wsbaPzxOg2PAEkJCCIiQDMeAof8eOBZHzjFgT72QHCdusHlyXaj7ypWrUnSeGtac34wx6hAv9qdu2qDPYMv4UTfHMsPt6ZOn9W2zUCJqiM+6Ah8S38uFweMnj62O/gqR0Q7nD2cLSeuQIfpKGItZf5AX2qWt7P4ybthC8f7ymd8/ddy9d9dUJidI4ANWPA/tlX7TKC/UgV2s8cS1giRljscexmC4VEEW/6NdSBd20V/2cXvoJzgxm47ZZWAbJRAIBNofAnlBdBxWLorcBV7W3SVrkXCBqql5f5KpH+/v7ry5EBYrIXeU7uwmTpxgF2hdB+3i6/v4MfnwDn44Nfrtzo1+0VdeXODB1/9/X5+pD0fBi884LhzTu0r2/hzj+/M9NvHK5EFkiFS1FBuUtm3bt+q1XblF42whQp72TaEOKG5RUeZY6sku1E9/IFeQCh6cyVO46V/2vvxPgSigTuDQsMXty64z+/Ob/SF8mgnvsE8HzVByu/gfbMGGd2+P4xsaD/anZB+DLbmFY3lRH9t5ed2+LxixD6SD9njl7u/H0F52O7m2cSzFj6c/vEAP1cbbop7sfnKM9xU7MuP2+nfm9b6vvxzn5y6fs4/jWC/efm675IzJeLON88L72uR+1p0n3k68BwKBQPtAIO+IDhdZEim5m+Uukrg83+kS3mTEM24NR4mDzeQscDfORdQv+k2u7BPaEceAg+DFxT27uPPCSbgDyN7e0Gfqy35RR7bDyT3G93UnRTu8cH6+6nD2MY+kJJxQSIscIGY3ee4Hd+zczXt99CW3P9TDdzi0c+fPWbLqieNa4Vl5ShAf2vRiyqAwmaPwxwqFnkaN0jo1PXoaThz/ruLtZ/fH++8YY4Nj6/31c4zj2c/3zW2H/X08/JjsffxYvmNf9sndjzYcHz5TfD9/z/6Oery4Xbz7sb7N+4J91JPdF7NbpM8YkB+g92w7cutjNzuu7vzL7Qfbvb/+zncUtyXzX87/6jJ5O7TtbbK/ETTZTXlXP9lKUrvb1ZBNVkH8CQQCgTZFIK+IDkhyseKVfeFqDcJcvPxCGRey1iDZsmPBHOJBCArnw1gwtnzPtGqmBj9SkjDOihwYkot5gjjqzPsKZIb6mF3DTCryWSA7nmvijo/2aZOZWz/88HvLU+lFqEvHO3F5X1uxPRAIBAKBQKBtEMg7ogOMfofpjqq10OIMcaxBdFqLZNOOZ9zAGn2BkBLJoCSMkgjMs7BQUSAeJOaS28L0ZhKL/anUKG9NISCcJ7RDXhIrPDN7CCWQY9nmhf+xifyaESOGK4TZw/JU/HjfL94DgUAgEAgE2h8CeUl02h/MYVFzEDCiowMgOs8UhmSV4H/+8596dtQFS+pFYYHMkAA6afIke3L0Ij1YkfAiicrNLRCWhnI7cutBUfLcjSC9uejE/4FAIBAItE8Egui0z3EJq+oQgFywqi5PAif3CqLhCgszXpgRN1Ar4DJThlAS+ze3QHSyX+86HmWP+iE5QXTehVJ8HwgEAoFA+0IgiE77Go+wJgcB1B3CVJAYyAiF7ygQDycfkJ8gHwZL/AkEAoFAIBDIQiCIThYY8bF9IgDR4QXBcZKDpRAbJzu8B9Fpn+MXVgUCgUAg0JYIBNFpS/Sj7UAgEAgEAoFAIBD4qAgE0fmo8EblgUAgEAgEAoFAINCWCATRaUv0o+1AIBAIBAKBQCAQ+KgIBNH5qPBG5YFAIBAIBAKBQCDQlggE0WlL9KPtQCAQCAQCgUAgEPioCATR+ajwRuWBQCAQCAQCgUAg0JYIBNFpS/Sj7UAgEAgEAoFAIBD4qAgE0fmo8EblgUAgEAgEAoFAINCWCATRaUv0o+1AIBAIBAKBQCAQ+KgIBNH5qPBG5YFAIBAIBAKBQCDQlggE0WlL9KPtQCAQCAQCgUAgEPioCATR+ajwRuWBQCAQCAQCgUAg0JYIBNFpS/Sj7UAgEAgEAoFAIBD4qAgE0fmo8EblgUAgEAgEAoFAINCWCOQt0enQocMHxfXVq1cftL6oLBAIBAKBQCAQCAQ+PgJ5R3QgOAUFBamwsDB16FCgV+tAhODU1tbaK8hO67CMowOBQCAQCAQCgd8agbwjOgBYU12dqvSCoCQRlZZqMZAmXkVFRalTp072+bceoGgvEAgEAoFAIBAIBFqOQF4RHZSclyI3N27cSOfOn0vl5eWppqYmvXr5slkkJaPcdDBVqGvXrmn48OFpdNnoVNy1ONWqriiBQCAQCAQCgUAg8GkgkBdEx/Nxqqqq0pPHj9OVq1fS+fPn02N9huS8Djk1NY6V0YAIfXXu3DkNGzYsjR07JvXu0yd16dLVCNDLPCY8rmQ1dAqD5Ws8G9rj/d/5ePl79hFet79nb4vPgUAgEAgEAoFAcxHIC6JDPg7l2tWr6ezZs6laYauSbsWpqxSYkuKSVFBYIMLT9AAWDpi9Kysq0rNnz9Lz589STW1NGjJkqAjPONXb1dqwRvPsD6oYoboihepSepMYvnpZmyorq+rylVqubHXs2NHaKNT7m20oH0oKHONnSpxIVUNkKM8gj+4EAoFAIBAIfEQE8oLo4JhRAI4dO5b27d2bevbsmaZNn5YGDhyYunXrnnCszVFgcPbU9+LF8/TgwYN0+vTpdO7cuTRyZGlasGBB6t69uxx+5Ucclt+26mwyQV7TixcvjOA52XB1BYLXrVs3Iylg1NziuILd8+fPEwocbTA22MA4oqB16dLF3o1wahw+hZKNIfY6Zp+C7WFjIBAIBAL5jEBeEZ1Dhw6lnTt3SHkZkhYvXpz69OlrY9dshymnK09lx+KUDx8+lPbv22dEZ9nyZSI6PfKK6KCI8cI5E/rbtXt3WrduXbp165apNxAfyOKcOXPSl19+kUaMGJlKSkrsO0v4fs8vBPx5QWAox48fT9u2bzMCefPGTSNVkJwRI0akKVOmGEmdNHGShQkrKyveU3vbb6ZvBQVgWGAz/sAEVQo82RYlEAgEAoFAoO0QyCuic/DAgbRdDnRkaWlateqL1KNHj1Sh8FNL766ZaUXZv39/2r5tqxGdFStXmmJEvZ96wQkzJ42wnuc33bx5M+3atStt2rzZiA6KixOdzz//PH377Tdp4sSJqX//Aaa6NIXogBOqDZg9fPjQlLfde3anM2fOpOvXrhvRAeuRI0emGTNnpHnz5qW5c+ba+EEY2nuhb+DECzxcmXIFq73bH/YFAoFAIJDPCOQd0dmxY3saIYe5cuUqOcqeUl5aR3QgSQcO7E87tmfqXbEif4iO5zbdv38/Xb58JR09eiSdPHEi9e7dO42fMCEVFxfXhfxQJV6ZI+d96NChacyYsba9sR+HqxkQgWdPn6btO3akjRs3Wo7T+PHjjMh07FhkKgg4Z0hTBylxvdPgwYNT7169lGvVrd0mfzuRIen93r276fr1G+n+g/umTE2bOs0UrE+BqDU2hrEtEAgEAoFPHYH8IjoHD3xQQsKdOQ4YpQgCheKwPI+IjucukX+0X2Tu2NFj6aam5qPc/OlPf0qDFQIUAEnZ3HaeX7p4Pp06dcoIyujRZRa+gsyYMsR+OcXzeJ48eZJuXL+efv3117R+wwYpQhPSjz/+mMaPn5D69eun6klKTun+vXsJRQl1qVNRR2sH0kXSsqtyRp4yvKu+Nbb5dv/SSZb/39TtucdxfO533p6H++7J7itXLqeTwubatWtp6tSp6QspiuRyoYY1VLxOt4v/vd7c/dnW2Pbc/eP/QCAQCAQCgdcIBNF5jcVbn/Kd6EBEqpSDtHff3rRl69bURYnAE0Q+xowZk0aNHq0Za8XSb8Rz6pKzUS7Kyx8pN6fIkpJx9O6w3wJPXzh+Z86eSQcPHpTqcS8VyGmXlY1JM2fOTH379rV9qCcT2qq0BPDamlrVm1JHEU1CWt6OfVbbuaW2RgtEihzZGkciPdjUWM7Mu7bTT8ifF/63l+zz2WEvNfuOEBVKjdv16NFDqTnXjehcuXIlTZ8+Pa3+crUIWlF6oRl7tOf10k8+F1CnbKUutvPyep38YAffgyMvtpMzxna+jxIIBAKBQCDwfgSC6DSCkTvqfFN03EkylRvyskMJ3ISVJk6YmH73/fciIP1StcgDJdvpuuPnOxx29raGYAQ/wlHk42zZssVCUnNmz9G6RMP1uY85/OzQDnaZbVmKjbdFPczUeqoQGJ+xhQLZYDaYJ0fzHbZBCnixL3Ywm4tjvL7c7SRKsy+EiX2wg/+xz1+05bPC2J/6qqurjOSgip3T2k1379xJY8eNSwvmL1AeU//6sBv1UifH8BnCwmfIG+HAl2qzc6fO1he3k75gS4VUoRfKb2Jf+pm9nX2iBAKBQCAQCLwbgSA678bGHCSOJt+IjjvKp0+fpNu3b2tW2WFTIyZPmpy++uqr+mRr+p5djIjIOcv71uXuZG99/Zn9OJZ2WItom/KbNm3elEo1PX/VqpVp0KDB5rTZDpnwYvWL5HizrphACsiB2SrV6ddf11pCM+SG7Swl8LmSl1esWJEGDhpkVREqu3PndrquMBz5RyOGj7BwEiQBksHMsruqz7ePKh1ls70ePXpkywhAgqj7oZQaVtm+cP6CkZneyh2aNGlSmjVzlu2PvVe1OCUkDrvAkuO6de+Whg0dlhZqKQKWI2AtJkhQp86dUreSbunc2XPp2PFjZntZ2WhToqq0PtH48ePTrFmzTC3DBvAhgZvz74AUsbFjx6Zly5YZ2QGTKIFAIBAIBALvRyCITiMY5auigzOGiNyR+nDp0sV04eLFdPfu3TRBCchLFi+x3JKmzirLkJNMGMUJjr+jGEE6UIu2K8dpnBZb/FpECqUDCuX7vWsI2F4jZQk7z2khyM0iFBs2bDQVikRpiAB5MPM++0wEalUaJyWll3J6Hj8uTxfVJ8+ZYco6OTO9lNxMzgx9vXz5Ujp1mpya62nmjJlGlGhnt6bWs3YSRIJ9n4gMXrhwIV26eMnUlrIxZWn58uX2ItR3+fLltHbt2vS3v/3dQnMQMJQXco++/OKLtHr16nTr9i2bsk9/emhpAmxjxhnrPE2YMN4eVXJXYT1mmn311Rod298IIGNULvK1bt1a6/dc9fN///d/rY/PRZ6iBAKBQCAQCLwfgSA6jWCUr0SHHBGc6KVLl9IJzbLCsVNQDGbMmJGKUT6aoBhAmIqUh9JRicNJj8t4XZR7opDPU5EcSMU+Tc8/pLWIUCxWf/GlrW9Uq1WW30V0IDDYx4KNd+/es0UgCX911+KP1NFdywbQNiElZnPRBiG46dOmp0WLF9kq1k4mrio5ePLkKWmVlgVwooM6BEFhIchryq2hz8uXLTf1B6JzQAoKK2yPGlWa5n8+3xSWZwqbEZ66cPGCEaqlS5ZoZtgQI1sQIXKQIE/lsoP1gCBP5DqRh0QCN+sGQaQoQ3Qc2wYM6C9S1NnUHVQ1iOBKKVODNOOMMYJo3bp1M+3VIphHjx6VnTPT9wotsmzCu5KcrYH4EwgEAoFAIFCPQBCdeije/pDvRAcHzeJ9PPwUsjJGScLMGEItIcTzrgJBobDPi4oXCk9V2mdyY9hG/grKBg9Ype5DcuJHjh4xgoCy0qd3H4Vr3k10XHGCkGDjrp27LLyGcvOX//mfNFBEgbyWapExyMMGzeTasHFDIvQGEWDcbtzUg11FTCA6hJsgMoS5UKpIiibkRJI0U8KniSAtXbokPXzw0EjFdoXawGXeZ/PSX/7y32mMCCDki+9//uVnU5FmihzxOBCm2pM7xKyrUxAnZl1NmarlDVYqVNVFhLHCZrQRdiMMRj3MaiNZuWev3un5s6e2btFWrdPUT7lRsxW6gij1lPoEgTsrG0lwfihlh0UUCYURgovQlZ2C8ScQCAQCgfciEESnEYjyleg4kWAq94UL540MoIiMHzc+zZ+fUTAaC125IoS6gZJx4viJ+oeokqzLgoKfKW+mTDO3eii0dFArVqNojFdoac2ar+TQ+1ry7bsUHeqHNKG6nDp10ogJCg+Kx6zZs41okNvD8SgbEJBNygEapFDQZyJDXfXg1aciEITkIAlNJTr3UI+0AjbHQF4mT55sK2wPGDDAEpt5xAiKDwnIhN/GCS/CZShPl6SOuUI0RQoSOUPFysepFBHcqzpZyJI+DRMxIkQ4SaSMNYJINEatYeYb8TzUnnHjx6XS0lJTlXbt2mkKFQs0gueYMWNjfZ5GfrOxKRAIBAKBXASC6OQikvV/vhIdVAXKw4cPTIE4efKkkQIUgy+UV+LKRxYU9tGVHHDBaXMcuTesHA3ZIZkXNYdQEI6eUNLAgQMsdLVWeSZjysrSmtVrLDeFtXGwg3qyC2040SGPBXJRJLUJ5YSQzgA5fNonWRdSBQGifYgUSsc4qS8oUhAhyMcVPeh1ovq1XEm8PXv2kqLzQiEqFJ2rlidD6GratGlSdJamO7fvWF0kD1NHmeyFtPF8L4gf6hKhPvqJDZAc8n946Ot5JRtjLwnOKEvL1F5vPYKkQiSI0BM4QfrYf9iwYbayNKoX4TcPo5E4jdLFOKCsQYA2btpoCzjO0JT1oUpwZrYabWcncWfjF58DgUAgEAgE3kQgiM6beLzxHw4FR5q/s66eptt6npXnpbD+yx/+8IfUR4qLh0bovxeUIF6QERw0YSlmLz24/8A+E8piO86YRFubQq7/t4qEsFggIRkSdHH0JVI72BfC4gXiw3cQHb4/dep0OnLksMhTZ1uskTqZ+u7bIToUFjvctm2bkZMxShbmifU8bf7KlatG5CA6y0RkIHAoQOQk3bh+zUJNEKFcosMUdkgIRAc1CKIDHpAZQlqoX5wb5Auh+jSV6HTXbCxIENPrIYCdFdrKzjMi9EVuEYoO0/A9twfcFi1cWN93cMoeF8cv3gOBQCAQCATeRiCIztuY1H+Tr0THlRmIyUM5fUgCOSSjRo2yWULDhg83dQRC4Q4V5YX9eeFoIRls5wU54SUGVD/1HAdOQQmBSG3estlmIxG+GjNmbBqtMAyqCfW6PRxD/dRJGygyOHtIBiQBh89ig5AQFA32q66qTrv37jb7+2jGFaSFhQ4r6ogJKowlI2tWFqssU9dNJfheEGk5d/6ccnzu2gJ/S5cstenhqEMQGfpHwjAKjD+tnpwfFCZmkrEdogMRQgEiBIiic0PhQMiP5QQpBydb0UFxmiSFaLimuw/SVHhmZ0Ho6D8hrP1Kgt63f59NTYd0XlEeEcSKJPHFixZbEnI2Maw/UeNDIBAIBAKBwDsRyCuiw2yZHVIPSpXfsPKDPdSzQzog57NtGw/1HJlW6Bla7wrtvBPldrqhUGQCx8+MJhJ6UTsID6EmLFq0yHJM3HRWH2YtmDNSHZi9RNgGpQOCAynBWTthgbx4Dk1NTa2Ulcty2McsnwfiQf08AmK4CFVhUebBqbRz+9YNqSYXjMD0kvryXPbc1tRsnD1r2cxWfs4PP/yQetU9lV7ZzjZTav369Wnd+nVprAjUGk3PhpiQWAxpOHjgoK1NQ3t+3Gnl/ZD8S3IwhXohEqyD0xKigwJ07txZI063Ff5idhTKFSsjV1dV2tRycnTeRXSKRNggMOQ78eT4Ll27pOFSfZjaXv6o3LDmyfEcDxGMEggEAoFAINB0BPKK6BySo2CV3+EKjSzVLBscMioBDtiViaZDo1V35YBYC4Z6d+/eJaJTauundJcTZiG8T72gKIALSbSQHUgIagZJvyQlgx+kBSIDjswoIreFhNrpysNhmjPHvwtfjqOgeJD4vF5kZP269VKORtt6MUP0LK3OyunBDogRpObGjZupp+olJ4cF9iARO3bsTNukOEFkVq9ZrWnZA0w9gqShSJHLQh94kKYTHfJdSFJGqYKgLlPOjC8o6I+koK+oSiQwL1q4yIgOycjZig65MtmKDm1lKzqoN6hWFy9m8ndIgEYZY1o6DyYFAwgMOTrdRQzJ+UGZ8kUTITiuHJLztF/k7OHDR3ZcsZSrvlqPhxAaqg4qkitln/q5F/YHAoFAIPBbIZBXROfIkSNpjwhJ37790py5c9IA5XQUdy021QGH3dTiygSOlMTTE1IUeI2UUrRY66e442tqfe11PycizDCCGJAfQqgIwsOzm+g/JATVxhN9eUYVjhzSgONtDFfHkX0gA0zpPnXylKZ1n7W2IDEUnD22oPBMnjzJkocJG2WSgF8oAfhk2r1rl+XIMJ28RqQIu6i/k3JleC7XNBESQkmMEbbSJ0gLag+zqCBbtMNjFnr37WNr2DhJg9SRjHzrZiZfyYkOqhUhJFfwCE2x3o1vZ/YUoTIUmVvKdWKFZBYPfKzQFrOyWBl5oQjUJa2vs1Ozp6hnskJdEGZIHn3AJkJwL1++sjVzaOPgQa3jc+as9Ydp6pbTJJLEfpGE3F5/TWFXIBAItFcE8oLo4ABwWpYsqhwKHPOQoUMsJ6O7VqLNOJLmEx2STCE6hDRIuMURT5Pjy7cQgpMZVBfCRJs3b06bNm2qn0UFfjhpEnq/++47w6FIThpy0hjR8ZOe/XjhpFnpd8PGjVpJ+G+mDuHoCZnRBo8/YIVjyEOpCAtEh1AN+EPAsGujjvXZXRxD3g0rFX8vu4ZKyWPs/blVKDfkB+3ds9cIih83SWSKUJATDdojnMb6Oig2EDBIHEqQh+ggfcyOgojkbkcVeqzEbFtn5+efjcTx7CoWFfzmm29sDRwe+cCsK3KTmELeT0QIJQdMsBmiwwNTr127mjYL+92795jS9Je//CX1r5ve/i7lzHGO90AgEAgEAoG3EcgLooMThejggFhkjRAIU4VxTgUFHd7udRO/wVkVaMVfnnFEGIK1THCs7qCaWE273w1HC4aoLuSE3NZzolAoIBlsM+VExGagHC7qQlc5dr5rquP1fQECYkPdhMBQWRg3vqN9ZmmRpEvIDDIJkWE7dhEugvDk2gUhYTYWJLSrwmDMEcNmPx/uP7if7t+7bzOtvD/Uz4rFBYU6b0QwIHGMK9uZSeb2QGBQ77ADQoe9nGNvbS9UUrRymCBKkEX2YX9CbEOl3LCtvJyZWh3Vr25mZyfZ7eet20vbN25ctzyh45quP2PmjPTdt98l8pVIro4SCAQCgUAg0HwE8oLoeLdxqNVympc1W+ek1jt5+PChnFK1OR22NbXgJCk4uGJNVR41epQWeZtoTi+zjbpeT7u2nfPgDxjhdOk3LzEZm0VF1+g3Dp4cET47Rs3tNs6d3CfCPXy2UtcO6gZt8A5RoA1sYj9ezbXLj6FPvLw/1E0bXr+36/33cyV3P7cjdzt9sGNz+uV4eb2cMqyTg3rz6lVGYfRt2EJy9Pnz5yzUxqMksldChuxFCQQCgUAgEGg+AnlHdHAY3Hlzd8zzml7KoZhDS80gOnU4FsjJ4lx5GnWPHj3tM3Xla8HpujPnnf8p3mcnIBCAlhZvA+Lh9fu7EwvevU3a8WPcNt/f98GuWo7JsYv9aMf74sdRf3Yf/H9vx/tG/dn7vW+7Eypvx+ySbX4c9WW/Mt8Xarp8F2uSPB5Cc6iQo5WwzTR8cpUiCdlHJN4DgUAgEGg+AnlFdOg+zoNXtiNtPiyvj4DWmCOsUwBeb4lPgUDrEID0oJD5IoYsfHhIj8sgPLhACdIsLEhIDbINaYoSCAQCgUAg0HwE8o7oAEHuHXzzYXl9RPYdOJ+jBAKtRYDzk3MJ5ZGcHpKseZFEzXR1ZnqRIE0ukRP3OPdai3ocHwgEAv+pCOQl0flPHczo96eBAGojKuGTJ4/tMRX/+Mc/0s+arUWo6ve//50954q1dpgVRkJ9lEAgEAgEAoGWIxBEp+XYxZGBQIsQQKVBoSFZGVWHJGSUHWZ4MXsMJYfHXKD8RMiqRRDHQYFAIBAI1CMQRKceivgQCPy2CEB4IDPk4LBkASoPOTuQm+wk6N/WqmgtEAgEAoH8QiCITn6NZ/TmE0MAouMzw1B55ed1ugAAPz9JREFUnORETs4nNpBhbiAQCLRbBILotNuhCcMCgUAgEAgEAoFAoLUIBNFpLYJxfCAQCAQCgUAgEAi0WwSC6LTboQnDAoFAIBAIBAKBQKC1CATRaS2CcXwgEAgEAoFAIBAItFsEgui026EJwwKBQCAQCAQCgUCgtQgE0WktgnF8IBAIBAKBQCAQCLRbBILotNuhCcMCgUAgEAgEAoFAoLUIBNFpLYJxfCAQCAQCgUAgEAi0WwSC6LTboQnDAoFAIBAIBAKBQKC1CATRaS2CcXwgEAgEAoFAIBAItFsEgui026EJwwKBQCAQCAQCgUCgtQgE0WktgnF8IBAIBAKBQCAQCLRbBILotNuhCcMCgUAgEAgEAoFAoLUIBNFpLYJxfCAQCAQCgUAgEAi0WwTykuh06NDhgwP+6tWrD15nVBgIBAKBQCAQCAQCHxeBvCM6kJyCgoJUWFiYOnQo0Kt1AEJwamtr7RVkp3VYxtGBQCAQCAQCgcBvjUDeER0ArK6uTlVVlSInL1NryQmkqaioKHXu3MmI0289QNFeIBAIBAKBQCAQCLQcgbwiOpCSl1Jfrl+/ns6dP5fKH5Wnmprq9PLlS5GUpks7HqTqKFWoa9fiNHz48FRWVpaKi4tTreqKEggEAoFAIBAIBAKfBgJ5QXScxFRVVqbHjx+nq1evpvMXzqcnT56kVyImr1WdppKdDNUh9IWSM3TosDRmTFnq06dP6iLiQ1gM8pSvBTz9ld1HcPRX9vfN/Zxdt48ddfg4fYg2mmtT7N90BHzMsscx+2gbR/2EdLbUj2n29rb+7HbHedbWIxHtBwK/DQJ5QXQgHhQIztkzZ6Ti1KSSbiWppKREKkyJiEmBCI/rNO8Hlgshe1dUVKRnz56mZ0+fWjhsyNChady48VJ5utr/76/p09vDQ3VFnTrJ+DeJ4auXtamysqouX6nlRK9jx44WDizU+5ttKB9KY0fokTHEEblT/fSQzF+L+b0RzmUck24G3i7tdxw5n9x2cu+qdK5xMxQlEAgE8heBvCA6XLhwiseOHUt79+xJvXr1StNnTE8DBg5M3bt1twuyhZy0T1MKzp49Xzx/nh48uJ9Onz6dzp07l0aOHJkWLFiYunfvLodf2ZSqPol9sskEF//n6jdqmJMNu0MX6Sku7mp97yQSBEZGCJuIKUBwDCVDIJ8ZhpAaDy0yjl26dkldu3RNXbp0aXb9VnkL/tAP70umry2o5D/gEB+/qqoqO0cYR34HPn4OAecH48cNQefOneux9e1t+Y6tbjfnGzb6jVJb2hVtBwKBwMdDIK+IzqFDB9POHTvTkKFD0uLFSyzUlFEFcLBNIzm5UHMhP3z4UNq3b18qFdFZtny5nH1PXeArcnf9ZP/nQs8LrAj97dq5M/26dm26deuWqTcvXrzQ9o7ps8/mptWrvxThKzW1jDt6iNH7ihMJnB8FQrp129Z0+tTpdOPGDalmz+wue8SIEWnqtKlp+vTpafKkyeaEcEofq7hd9IP+0xeIV5CdhhEnRw2yA+nfu29vOnLkiBTUs4nzA3IDMQbH0tLSNG36tDR16tQ0Xgoo4w45aqviJFYDa7Ye1fl34uSJxPk2Z9bs1L1HDyNj9fu1laHRbiAQCHwUBPKK6Bw8cCBt374tjdSFdtWqL1IPXcBwlC11XFy8Kfv370/b5Zhx8CtWrkw9e/a0ej/KiPyGlXJhp6B2eX7TTRGP3bt3py1bt6bbt2+b88KRQQbmzZuXvvnm6zRhwsQ0YMAAu1tvCtGhDe6kqefBgwfp+PHj5ijPKMx443qG6ID1iJEjjOTQzpzZc1JPjV+1nOfHKpwX2I8T5uV3+K5cfKx2P7V6nQCA1VOFcU+ePGnjd/To0XT+3Hn7LTB+kET2JXkfkrNw0cI0//P5qVu3bm2qgLr9EB2I/IaNG41oT5k8JX37zTepX79+isA1X6H81MYx7A0E/lMRyDuis2PHdjnMkWnlylUiOhnlpTVEh2MPHNifdmzP1LtiRf4QHe6+Kffv30+XLl2yO/STJ06kvkq6njR5sqk2L9V/L5CBl8rTGapcpbKyMbbdtsGXXu/mu5vT4x9IzlOFwrYLww0bNqbikuI0cdJEI4ydijJhMHD2UFnvXr3ToEEDU6/evc1JYid1fKjiBK9SJLhcju/8+fPp8uXLadiwYWnmzJnW5ods70PZ3Vb1QAAZm6PHjqa9e/eaAodK06tnL1NNfXzAjP3u3L2THpc/ThMnTjRyzA1HUwnxx+hjNtEhJLtx06a0TTdEk3WOf73mqyA6HwP0qDMQaEcI5BfROXjggxISLvA4YJQiCBQ5OsvziOig0jAd/6xCEftF5o4fO55uK1yFovKnP/0pDRo8OHOq1iWcXr50IZ06dUqhux5p9OjRRnRwIvWOJOfEdmXkicgEU/7XKhzG3TQO8Mcf/5jGjx+f+vbtlwoUFqM8uH8v3bx5y9ZAKpJtPXr2SL179zE1iXHwV3YzTlr8O/ahuF3Z27O38fm5QmZ3795N+6TYHT5yOE2aNCl9JcfH7DocNiX7GK/TNmRtYx/fz7fx7vv7ttz//Tj/nneK7+/b7cusP7n7+zG5+3t9fmj2/9lt+Pbcd98fAoMSsmPHDiMIEJfp0xReFFFgDDPjl8EdZZBzBNUH1Q9MmRRA8fp49898n22Lf/b92c+/a+g4tvl2jvHi+/q77VfXj81btqQdO3ekSToPV3+5Wudg33pFh+P9GK/L689tK3s/tvE/JXc/ryfeA4FAoG0QCKLTCO75TnQgIjimPbpL37J1i+XETJ44ydYMIvxHTgYXbfbjnbvhx4/LRTyKzHl1hKBkru0Nouj4EaI6IBL6QMoRd/+oQTOULN6nT18LF3n9FRWVCm89t7t/nAbhEJQDCBn/owp4Do07mYIC8osKzEbfjjG0w/GFsvV1eWXEzpUHFJ1Hjx6J6OxLBw8dSlOnTFVo7pvUTUSuQnawHy/qoi/YkTvL6GVtjZEit4u23Dbymjp2zOQ+UQ/HO6nz4yBUbmsH9SVT3j1rCayw5a1Zca9eGjbYQSiSYXG7qfN1+7JH220/4dmY0sLxjDshzIsXL5rqhfoH4Z8xY0bq37+/nSPsR/0+RpCi8vJyC22SuG+4yQa2Y/+7xqWmWjPutO4VbbIvx9FX6sZO/s8eT0h6ZmHQWjvGj6MN9uXleIMBswYfKnS6YeMGha62pYkKwa5Z/ZrocBztvss+MGO8vB23j/8dX8awprqqPmROfVECgUCgbREIotMI/u6o803R8YsvF23UFu5ut+tuHaXl99//zu5wmXZL4SLuBUfAyy/s2dt8n+x38MNBkfOzectm1dsnzZ0z10JErtTgPLxgl7+o24mLOxgnPtk20Ifs7cyiofAdSc6QM+rhGBwTdbAP75Ccq1eupCPKNTlz9kwqFblbqFl1gwYNMgcOycKJE7J7LuJT8SIzy+iN+rTOUrHWVvLZOzi817aT+5PJW6F98sWY0Uad1A2R7Nylc6oUwcPOTGjwpUhMkdXJPsxa8v4a7urLM9VBroxjVyDFrWNRRyOfqCf0EzuojzbBlDpIrOd/tmMvdYMD2xsaS/ajr6gzhw8ftvZQu8aOHWtKDsd6/T5uYE9bvLCB8fHi/2M7r2wcsQWbeHEs217bmyGaL4Q/x1EnGNJX8n84zzgGGyhstzETTuBNu2yjDcjRbs3MJJl6stSmL7/40kJX2sGOBdN32qdZh8wIzLWPurEHe3lhF3l8fEfbUQKBQKBtEQii0wj++Up0uFDj2HCut2/fSsyeOalwA6EIQjeebJ3r/LKdWWMXcPbjWNrBEZKbs2nzJs1aK01frFqVBopI4CTdYfgQcBzF7UMZuHvnTrqmsNc9hbWYJUPIpFuJklv1iA/brtATYTG2jyodlaZNm2bHM5trmxLI165dZzlIOFAUiFGjR5lyM3rUKM28OZl+/fXXdEn5STg3Co6c0N2qVSuVdD1BSxX0tvWZyE3B2ROWATec5kDlEeH0SZyePXu2OV36y+uxFI0rV6+kyyJS7IvNJO9SDyrHlKlTNIvtM4VPJhmR+Pnnn9PFCxdEqCqkmIxIs2bPsoTesWPHifR0rSdB1LtTs+LWrV9vs+IYB/o2RGHGBQsWpCVLllg4sKKywmZHkfgNCeohlYplEpjxBpGbNWuW2U7iMGORTUgMCP3BUUMYmHG4e89uW7Zh6uQplmzcX2EpiBDHdRTRyBCm7DV1lHMlksc4MZ68UOuYybd58+a0bt369PDhQyMF9TjOmZNmzphp/UURYnyYHUWy8DDlhR08eEg5XhvsOMJnCxbMT19++aXljHURATEiIzxQnVCgdu3aZS8ILRhxfk+dMiXdunPb1KnpOldWLF+RBmoZCpKRmUl58+bNtEk5PNjHcZAW8LJxnjsnzZg+o94+fjPHTxxPnTt1tokPZ06fsYVKFy1alH744Qf7DqIVJRAIBNoWgSA6jeCfr0QHBwYRuaMLPg7hohw9uSpI+YsXLzZHjLN+X3Fikk2A/BjqZ/E/y+2oU4zGyWl/8/XX5rjQiZwQ+TH+7vZh05XLl9JJOWgWg5yi0BJEqbeSlJnBxfbL2n6qbjvT0lcqh4q76mNKnN2ofKD16zOOkTv/wUMGa8HHcVKV5kiRmGDE5e9//7vV7XfjOMSlS5em3//+d1oNe4zUgk7p9JnTIk3bjCRcunjJlCIcO7kdpaNK0+fzPjeSQU4TuUUVso1wDwRhr8JiEJvhw4YboUHdQqkZM25M+mzOZ0ZmzitHClsviOg8FomCkEGEFsthLly4yIgn/SWh+8bNG7aEAnkmOGWUj86yBWcN0VmxYoXI3GizY79yywjTsFgm5JX6SbzOrAe1QHhOSaNE+LDH1SHGwMclQ05eSO3bbmR15IiRaYnOD9rqIpwYJ4iO2SaiWC1i8/JVJkQH6QBL6nbCxJpUnG8QnY0bNxmRQNXq26+v2bFg/gLrQ1+FNFmoc4v6uG7D+jRI7U2YOMFyyDZt2qzz9o7q7Zw+14yur7/+ygjM4MFDrD2IxdmzZ22mJKQSEg8xhbBAdCDC5Qq/cu5AUFdpFiVEitl9Dx8+MIwgOtgH2XL7yEnDvvnz5ytZv84+hXvXi3CWiMRCGMH2kn5La9asSf/3f/9nxBBVMUogEAi0LQJBdBrBP1+JDnfiEBEuyidOnLAp3zg3HDu5F1zcuZN/X8GBFSkHBsXgzdwV3c0TApCDwaGQ7Hvo8CELd6xWqIDcnFrlS7hDzW3Hic69eyI6UkQgMteuXTNHtVKOiVlZOFffjlJxVdunTZ1mRO2SyA/EBAffX04Mh9tZDpd+4fAgKJAPyMhpuys/IeXlshzqIOv/2LFj5MwHqf57avuUESHUh/79+lsSthMDpsrfUf8KCjoY+ZoodYZwCLoU9v4iteiXX34xR4pKhDIAAaBdHlECPuQYjZCTzJCqInPKOOpLmgU2TVO0V33xRepTR+wuiCScPXfWlKNhQ4fVKzGQApyyqweTpbrg1BnbtevWWntgPWTIkATZxA7IIuQHPMA7W6HLHhdWBWfNo21S5caLJBLqQc1xlYbtEDpICeoV4wJRGz9hfJo1c5aRKQVAzQbGEqLWTYt4Dh40uN5+cOY8YbHIAf0HGB4s+rlp08b0NxFRMBunpGdmxUEynjx5bEnrvKPE0M7nIiA8m+7GjetaCmK7qV79ZAeqTQ/1s0D9fyHyzphxvly/fs3ClN9//721e/fuPZ1DV7XcwXU7NwY1YB/nEX1DWWTpA9Sln/7xD8MRkg1hAle2YyvXj4aUstzzPf4PBAKBj4tAEJ1G8M13osMdPqENnCTkp0zP84IsvI/o4AgpqCA4NtQfPuMs2YZDoA7+J9RySCGfI0ePmJryhdY36qOZVE0jOnI+Cv+ckeMnPEWYZ7kWbPTQGg6S7RADwlskE6NqsCDc2rW/pn59+0ltmWcKB86dxFSSgLELB4Tdj0RgSJQ+rDt/yMGa1WvkGHspSbsi7VEux0Y5W+7KcXAoAAsXLhSx62T9R20iHIXigy2EXSBiKCwQnX//+9/pX3oxHZ8QC2RndFlZOqWQzC+//pKOHjlqybEoSH/+85/TQClCz0R+mJ32z3/9KxFe+0JEB+eJDa4QjRs33pQtCBv9QClB8WIhv9tSOwiJEZJBYVi3fp0tygiZ+fzzz22WEY6fRGxwQBHKLfVER2SYkB5EhxwuZlit0SwlCAT7QHbI8YJU/luht3MahyfaHxI5RmQRdW3ZsmWmFp0TQTumc+2SyDXr1/A9ZAZyht2QMs4liBcztcqkoGzVWk5//etfUycRnYzCtdgwhISfPXvGbCKcSNjwm6++TjXqC98Tsjpx/ISdC+DaV+SJwngdUtI5oT8eFeMhJlQo/y1AMDmPsI/zzBUi8pTcPs4TxgblB0UQhWuh1DfIDiEusAY3bib8t5KLcfwfCAQCvx0CQXQawTpfiY4rJrdu3TRniBrCuifjxo8zeZ4wT2OhK1eEcA6QBPI+WDiOMBV33yQ141THyKmTS4Fz2bp9mxEdcoD6yUGzPk+9Q80ZA7fPicz7iI5vx9EsXrRY+UYn079EFMgH6dq5i5ETm03Vo2emJTk2+sf0cu7wDx48mI4cO2pECkJCng6OioRVplT3lkMmN4MFDQcMGGjqkClW2ofp+CS3HtSq3FPkAJmuDMlDtdm1e5eRpTFjxhphIUzENmahQaIIPUE2CKfgdHH8qDws1kjICaVnkUJXEAcUpbXr1qWffvrJHCjkidwQTa6WA35uTphwGo89gRyt0jpSqEY4Y8pwKQyE6xgbFCnIAo6Y9nOLjwvvPAYFkkPC+qjS0rR0yVJrg7YYJ+q5L5JHXxh/cLsi0nVf5AulZfGSxXpW3DMRwiNSfbYanpw/qEv8viBa5MIQXho0eJCRzYUiq6yMTejpZxFCcFiidst0PqGaYDdhV8J3kBrGHQJGHaeFLVhpJzufp2vcwA9CiG3kbkGg9u/fl2bPmp2++uorOxfItcE+SFCufdTHsYNFRCdPmSwlaIGdK4QhfxWhRo0D7+HDR2iV5e52XoNLlEAgEGgfCATRaWQc8pXocCdOIScBpeS47qYhLdxJE5pwxSQXGr87BRccJIQCInBg/wG7I8dh4UQJf6G84MAHihgwfZsQCo7qKykm3AHzQE/syHW0tEE455XIyP379yx05UQG+5YvW24L1b2oeGHbUTIgDig6ODwcMeERnNnJEyctmdmOkz2oMiTOohpAyFA1CJkwtfzY8WOWfIzDguhwJ8/aQjhbCMpSPVIEIpJN0CwcIhUCh7tp8yZTPOgf9ZMQy2wukmnJfULpQYFB+XL1AJUGvMAFAgIJwllDkMCV8Me8uZ+ZQkay9TojOv8wpwuBpDhZgXTw6BPqWSJb5ygPCae/VXkkvaRMoEIMU54QGDB+TQmpUCf27ty10+wZqJAVs+Z4uC1YQAgYP+rjM4VQFonLexXOQgFiFhvnxQFbi2qHzcADW1Q/L5AdiBOEYeasmZZDNXrUaMN/o/J5pmjcWdivt/BjX86RDCHcYiE1C/Fp3MjdQTUCx+HDhxkx6S81B9voL+NF28wAJBSHckOOzpMnT20dJTCHvKDcNGjf2DGWxE2O16jSUXZeb8I+KVRMU++t88ZVHN6jBAKBQPtAIIhOI+OQz0SHCzF3qaZI6OJO4ir5DH/84x9TnzqHDDTZF2wcHy8KjoM7eFQX7nj5zF0s2wm1sFgc74UiM6g5zG4id4FkYhJzS6QasW+2w4X48B3vODRIyGWFG1jQ8KbUJ0JXy5ZmQgo4I9QYcjLI4SH/A2cOEcIRusJAaIrQFgm/BR1FBoYMtecwodBgG6oPitPRHKIDCcE5o+oQRvF2CY9QP7hwPMoQzg4FBsf+NURHfcsQnSPmeJ3ooEaAEUQHFQz8ITo4eMjYW0RnqIiOwlBMN6c+woyQUpQFQoyQNerDFmzieAgQYTrIKv3aJuz5jtwhEmZRpJpKdHw/iA45OCXFCiuJSGEv6yyxnfZ93FifB9zA7IBUMic6jCO2oHJBNMABEucEhPOJOlBDyL+CRIEtKhKEhHH/Sgm+EEUnmhAdCAtqEzPxICzkMKGUsYwB5wKqEflg3g51ct5wHOvoMAOL8NqDBw+N6L7PPnDENhQ+7LUkbbUPtoQ8IToUPz/sn/gTCAQCbY5A3hIdLmDkIjQWgnkf+kZ0tNNBJdPm08rIXIgpOCkWUMOZbJUjK5XzInQzXITE1ydxxQVnyt09Ly7yOGgciL/4Tld4q5e1SiAwHAP+OB+cC3iOlZMkj6GsLPMICep3x8DMH+p3slNe/shCDUzpJncC50WODw4FNYbQ2znloUBiSAp2xQeCBVGiHkIvzGgil+Luvbupp5wUKgPhHda/uXv3jiVKk9eDGsL3mVk1z0xR4A4fVeqzuXNtWjy40GfsxlaI1A6FO/bs3VO/AB1qAASQBGzqZZo6ShFqCn0kdwaig3oDWQEP+oYSxHc7FY7hfCPhmBwj1A5UkTPKc7ksHMgFWi0FoXOX16qIAa8wFtiDJ7aBO0Sge7cS6xtEkyRr6ssmmJlj3/7LfuCIrShbzFaC7NAfHpVBSMhJFu9gYsnJUvBQydiP0BtYQNLoA2PCbK+5wjN7MT+3n5AgGJVrX84ZsIUoophAkDjHOMsg1oT4IENOdEgoJ4zYRZgys2yUVKFSndOcq9TJ+c6ilRyH6jRTyiOhRuxiqrjlqtXZN+c99jHu2MdYQcRW63cDESM52s/ntxGNbwKBQKAtEMgromPyuO5gubitlEPkDgxHy0W4JYULva6sCs3sszVZuHiukMN6V2inJW205TE4HRwizhxFgrttpvLOUXiCaebFJd3qzautqbakUUgHRIK7dZw+BId6uLj7BR68PcTAO2oLORAHRBjPnTuv+menP/34J1N4CusSe2no1s0bRgKoz++anz0jV2afhcdY++XHH39UCEMOT+X0qRPmtMi7oG0cHuvI9NZdPDN9GDtK+aOHtkYNITRCG4SKCHH1kKNGVeEZTnxPqO2brzMrI0OkdiuEtFEhKRKYyb9ABSLxtUNBRtXCXpJUIQLM2GE7RKmTCB025YbEmk90hir59nMRlW5GgFiPCMcKSfjLX/4i4lX3iA7rZeYPq/9SbFzl9CFMHA+Jay7RKdA4oNLYIzyknG3btj3t11hMlILBw11LFdLr0aNXpuG6v881EwpytVPYcY6AMyrKGSVskwt18cJFy5n6r//6r9RFpCm3cJ6xWjeko6lEhxDUl8KdsTx15pSSjq8YEZo9e46FDLuI0FIYr2MKJ6LEENYkcf13v/udkphrpPqdk+qUsW+Rzv3/0iNQOtcdl22j2wc5CqKTjUx8DgTaLwJ5RXQO6UK6U3d4yOJLbVZH7/o71+aQHZwmBSeOo+YCvUcX7pFa8I7ck+5KamVxsU+9QOTAhVlDe/fsteTVciUlo7qQTAyh4y4dHFAAyOe5fu1aGip8yYeBSHK8E5xcPEzl0ZeEM1BfWHNk/foNqVRElDvgwQotoGi4ckCCKaEk6kXNyCSR1irhdKetvULohRlK5PioUQtpHT58yJwaYRuSX0nqRTl6oPyjqsoqsxviREFVYHbV8GFDLdfECSvfkVRNqGPeZ/Ps/CnWKrioRcx0IgyGGsAaPCSwOoEGD8JQj+XcaROHS24MBZwsUVttomygRGUTHWZrZSs6qBz1io5UDEJOLJLH079RCmg/81DUDbJzsNZzWWAhqmKpQE5IUC7AAdzoMyEkZkS9Jjoj7RjwboqiYx3RHxQs1gYiR4iFDclhmi2yShgQ0kvf+Z2wbtJz7Xfx4gXLmYLogCflmogg4a/du3YbjuQsESL13xr70H9TEtUepJvHkmRCVyg6aww/xp1fJ4oOuVGQFs+RoV+3bt8yYsxsLAgtihLhMMgMOTys40MY7YqUMcg8C/uhwF27fs3yurAPu80+QlFqz0uufRAdSJ2HrkLRcaTiPRBoXwjkFdE5KoeFOsEFZ87cOZaP0FUXftbXwGE3tfjFl9VlkdBPyFkx/ZW8hMVK9MSRcMf8qRcnIp7vQo4DU5+Z7kuSL33EeeA0uchPkANA0RilO3lm90BSGsPVcWQfiOG1q9dsDRNUIUgEeRboLoQVsAXFbOrUKVIfJlkeCPkQ3N2zDg8k6ZKmJkMOcNLYRSiDVXW94FSZ/s3UbpwQuTm39JBQ+sf+LOg3duwYy29hhlR3ESpUAEI8TMO+qMUAcdYoJqtXa70YhZpw3Cg2zMbBUVZX6XlH1UpsLSwwUoENzMSBZEHE/Ny4JXIE0fBp68w2I2+JvmIXjhhnDYY4VogjGPMd5AT7IXssGsgMK6ZYQxY4DkeNIlEtWzkGPMCP0B0EdarW3yGPB4Vz/Yb1RnQgUqU6f1lYDyyaQ3QYf4jMndt3ROzOG2Hk90BuFo8KcbLrv4kJWkOHqfQoPywySB9Z8+a4pnzvFdbkXIEP+U5sg8TRxrx5nxnBGCH1jALR4SGwEJnvvv3W8HOig+KDCgnZgWCynfEiSX2/kuM3SYm7euWqnS/UT585v3hBpklYny+svv3mW02X7ydi9cJ+45wLTJO/qX3oM/bRL8ge2LIg44gRw00wtIUP1Q54f0c9OhcidOW/xngPBNoPAnlBdLgIcbG9IOfJXTtOiCXxe+luM3N3m8mpaCrszM7AAZPf8Uh5IlzguajjyKYqvIFz4eKZLwUngKPBAYAfd96bNC0Zed5zcVA/lios9N1336VhwoG7eJxrY0TH8WE/21eOAwdFzsxf//Y3IyQ4XIgIY0jexyolKxNCwiE5aWCRPBwQqhMr3TIW2IVjh9BiPwQCh4fTYf9ff/nV+gJhgzywPySN0BL7MJbcyaM2USeztCAmhD0gOjxdnbyZbt26mwOECLEfKyNDjnCAKEATJ000FQnlwBUi+kPuE4nD2MKquuQFoYTQX0J5zBTzeugreTqoMUzFZqo6M75YPA9MBiu5GOWGB1iiIqGq/PWvfzMc6IMTBWa74YgJ8RGmog1mcJWoXhKIIT/9+mVmXTFuEFEnoz5W2e/8pnh5YcwJ6XF+MM39PGqWsAV7zh8jBNpnhVRPlBL6jUKDjZAGzi9ILucWJAHSyrgQXqZu1Lrvv/9OyxKwInWR4cADZ1FmmEnGwolOdIygahuqmYUitR2lD2t5bhnTzjlnjh09Zucx2IIlBIz27mt8JmvsWNWaBRApEFlCkZyf9DHXvuXLl9n5Xza6zOyjbcKqYLtk0WK73jim2bhZ5fEnEAgE2gyBvCA6OFEuLFz8WNODCyovVIQOeuBhfb7GaxW6ccDrru3USd19NIsDp8YdYy/J4B07Mr367YXWGq+0/W7FSXGBxlFBRJglwwwUd2Bsw/EMUP+HSF3AcTXngu77ggCOnrpx2IQncLg4QVYXBlufMYRjgvyw/anICMSBWVamItQpAD169rDEYSNRr15qtdqeFlZ68lTP8Lp125JnX+hO3fsB0aB+Qk/0gX7TNn0mYZb6IT6EYwh/QlwgUThzbIb4cY7RB9qkDvZBEWBxQjBiG3XSJsc9VY4RxJgEZ+rinKLf2fXQVwiB20M7vCBTTA1nVWcn8xVSLG5KpUK1coLjpAUFzGe7USdt0KdCzTbjWVs8NqFTp85WF/Zj79sJwVnnqTClDfpDGxyD/Tx/jPGj/mxFJzOOBUY4wK+kpFh90hPHhTPHcX5BHiAUpo7VESQ/jt8XvzOwoC0wYLy7KZm6r/AFPy/gzDb2KdF28Ic0UbzfzFRju48/44raS1+qqqvs+V98R/IyBKop9g3VFP4SYfmmfd1sbajME+XdwngPBAKB9oJAXhAdBxOHygXw8qXLujPLSOs1NXr+ji5sbGtq4aJMwbkUF5dYqIZn7XB3n9lGXa/vdG3nPPjDxZsX/ebFxd+K8KDfYMsLPB2j5nbb68fJ2ph4G6qIGUM4JXestME+fgw28dntYn/29cJnd5rUX6ik4Q4iUNn7N1Q/jtj2h/CpfsJXvh82vLEde+tsJlEXLBwXxwSbeXEc9vo+vp3v2OaF7dn9oJ9sZ3/q5p1XNhbY63bU15ODH3VQF8dSP+9uC04dwoX6xHfU7cXbgmhB0niHZPg+1Ml6REzXzrWBOnLx83q9396/3GM5rkqhQb+JcPuxj/HALi/Y4vXkbuc4Pzb3fAFPjuUFJo4v9TbNvirDi/29jdz22RYlEAgE2g8CeUd0uBiy4m257qa5G8UZsXqsrsjNQD2zv19Mu+liTz6HO41mVPRJ7eoOgAu4OYgs691JusPM2tSsj7ThDoXP2QWH4a9cp+akJdsut8nr8GPZx1/Zbfh23rPr9315Z3+2ez/ZL3e7t8c2t4H9s4v3k3f2yd7u23x/r8P/9/b8e969+DbGKLfk9q9AaiZhXI7nxbHsg9pJnhCJ1uTxQHiyiYwrRZ7zQw4RCg37kFcDwaEuy0fJNUL/5+Lnu3i/vQ/+vb+/cZy+JIRMP71f2ThwjJ+nudtph23eXnb97Mv3vBo6zm3jPbewf/15oY3vsy/3+Pg/EAgE2gaBvCI6QOgXN7sQ62IGweHNXMVrf9E42u5/6xxM9gWu8QNjayDQfhGAqHMuE3YiF4ukZ1YD9lwUfjsU1B6IAjktvsJ1aWmpKTsoK1ECgUAgEPiUEMg7ogP4Tnb8c0sHJEOOMnfDflfc0rriuECgrRFwIkO4yvOSyGMhfJOtYECG2NdzfshDIoTl6kpb9yPaDwQCgUCgOQjkJdFpDgCxbyDwn4YApAbS4jkuJnk2AEJuzlQDu8RXgUAgEAi0ewSC6LT7IQoDA4EPiwBqDS/ITraSk9sKyo6/cvNjcveN/wOBQCAQaK8IBNFpryMTdgUCgUAgEAgEAoFAqxEIotNqCKOCQCAQCAQCgUAgEGivCATRaa8jE3YFAoFAIBAIBAKBQKsRCKLTagijgkAgEAgEAoFAIBBorwgE0WmvIxN2BQKBQCAQCAQCgUCrEQii02oIo4JAIBAIBAKBQCAQaK8IBNFpryMTdgUCgUAgEAgEAoFAqxEIotNqCKOCQCAQCAQCgUAgEGivCATRaa8jE3YFAoFAIBAIBAKBQKsRCKLTagijgkAgEAgEAoFAIBBorwgE0WmvIxN2BQKBQCAQCAQCgUCrEQii02oIo4JAIBAIBAKBQCAQaK8IBNFpryMTdgUCgUAgEAgEAoFAqxEIotNqCKOCQCAQCAQCgUAgEGivCATRaa8jE3YFAoFAIBAIBAKBQKsRCKLTagijgkAgEAgEAoFAIBBorwjkJdHp0KFDPd7Zn+u/bOKHV+z3yv7qLfPexENjt0AgEAgEAoFAIBBoBwjkHdGB2BQUFKTCwsLUoUOBXq1DGYJTW1trryA7rcMyjg4EAoFAIBAIBH5rBPKO6ABgdXVVqqioNHKCItNSLcZJU6eiotS5c2cjUC2t67ce2GgvEAgEAoFAIBAIBFLKK6KDkvNS6su169fT2bNnU3n5o1RTXZNevnyZOhQ0Q9qpC1MVFnZMXbt2TSNGjEhjxpSl4uKSVKu6ogQCgUAgEAgEAoHAp4FAXhAdz8OprKxMj8vL09WrV9OFixfS06dP0ysREws5NSeGVUd0CH116tQpDR06NJWVjU59+vRNXYuLLSwGecrX4kpWbv/A0V+525rzP/X7K/c4r9/GLHdj/P/REcgdl7Y4z90GPwf83b/nvaHS3s4dt9ft9/eGbP8UvvP+YGtDY+D983Fob31y+9uTfW4TWDXHrpYe91uMidvWnP58bLvyguiQj0O5euVKOnPmTKqprUndu3dPJSXd9CoRMZHS87LpQScGilJR8cLIEoSpSiRqyNBhafz48abyVFdX2z759gdVrEihuiIRPF3O3ujeq5e1qbKyqi5fqeVEr2PHjtZGod7fbEP5UDU1Cj1Wpxq980PxsXjDkPjnoyAA1j7+jBFjUFVVZYroR2nwHZVy/tE+JAsbeOdcePd5k6motqa63l72b+vyrn60tV0tbZ/rrPdJEvnb1bzKjBdj1t5+v5zbbntNTa2lN7T1OcJvjXOaF5+57vF7e59d9IWx6MjvRO9NPe7tAfuw32AXL/qDfdnnwYdtqfm15QXR4QTm5Dh27Fjau2dP6tWrV5o+Y3oaOHBg6tatuwHfnDtTBovy/MXz9PDBg3T69CkRqLOptLQ0LViw0EgU6lG+FO8v/SHx+tmzZ+nx48f2AwJX/+FBGnv06FGfr8Rxvq0pWPBjprx4kSGQFRUV1gZjQ12oZ4QK/cX+zRm3ptjQ0D607X1pTn8aqutT/g6suTg9f/5cJL8ide3SJXXXeHPR+q1woR3a5sUFs4ts4J3Cb+7Z82epUvl3TsB87LCxW7du9tv0/dtyLBrqBzb6b+Bj2wYulA9xXrvNhr+uDfx++ey/W/pKO+Qx+m+XcfO2P3Zfm1I/tmI35xXXmeI6Zb4px37ofRwXJyjYVCOSQ7SAc9jxfle7b/1Odc3kOM6vlhTscZs4vqW/dezCf3BuVClPlvOhuGux1d0Suz7kMXlFdA4dOph27tipUNOQtHjxktS7Tx8bNBtEG8GmQVd3jbCdq6oq06FDh9O+fXtT6ciRadny5bqY9tRgVjStsk9gL34gvAjzQXB27NyZfv3113Tz5k07cblAsH3evM/SmjVrUqkIH2oZDoUT+33Ff0hc/ChHjx1NW7ZsSadOnUo3rt8w1YyLz4iRI9K0adPSjBkz0pTJU+yiyUXgYxW3i37QP/rCxaelP/SPZefHrpcLK32G4N67dzcdPHAwnThxIk2aNCmtWrUq9ezZUyqpxpkfhvb7WAU7IDC0zatfv35p4oQJ9l6g8Tl77mzau3dvOnP6jIWnOTfs3NX49dbNzcKFC9OqlStTv/797eLK+HLx/a0L/eBib/04eSL1lz2TJkxMvXv3Tl3klLD5Y9pFv2mjoIBXhzfOa7Y1t0AKOA61fK+ug4d1PSQH0kkDvxl+Q6PLRqfp06en6dOmp3HjxpmjYzzbqmCz/ZZ1zkLeDx0+nE6dPpVGjxqVZs+anbpJ9Wef+v1+I0N9/Lm+Xrx4MZ06eTLduXNHN+cz5LcWG1nn/Mi1K/t3evfunbR/334bk6lTp6YlS5bYTSi/ztzj3tctxo4XWHENpO3mnJ8duH7oGM6HR48eyabT6bqu62XKa/3/7Jz5W5XVFsd3Od5MLZBBlEQSJ5xQBkFLRMCwbv5g/aH1w+1xBAURSCBRJgNkUAaZBJyqm93vZx0WvJ0LDl2s55r7eQ6H87773cPaa639XcN+4QXA76u096Lx/pH7bxTQaW5qClev1oQt2ohLS8ts4SH+H9242HwpjY2N4WpNddiyJSOUSJGi+Gn3/70gEBRH4VPKbxpSInfD9euab00YkfBh4TNXhDM/Pz+cOlURdmrzSU5OMUX2MkCHPp79+sw8ZGNjY6FNyh+adv3YFQYHB8PjR48VKlthSd/79u+zfnIP5dr60f/rKi7YbEo/CdCuXBGz9FAof6fC2kILlG2XwAQgtLm5ObAGX331lUK2m0wRuoJeatq4Yobu8Fp1dXWolrx9lJ4ejsiDmq5vwpz18tZ+992/TLmPjY4Zb/ppSELV+Xl5obi4WPl0H4fExEQLv/6ZCtbnsUwAA2/wleor0kdXNY+PwlGBsI0bN9rm+rro6OuCTCI3gAz+d0+Lj8/rvejb69MWBpDJrTbXW623wp2eO9Y+3nSADmvHOmXvybbNuiC/wNIGkK2/qvj44W1yN89fuCAjrtYMqc8rTlnOJYdUvN6fNU5oBk27urpkRP8Q6mRY9vX1Ge+eOXNGujVZkUG9GkUfAIQX+Ib1BCABJqqqqkJ7W7s99/XXX5tB8CpAx+eNzLmORw+vWL7C9L33+6Jv1h45e6QUj5GRkVBXXydA2Wn6A0MJ2WTc3t+L2nsd9984oFNbK8Uiz8uJE6W2USJo/wvQ4dmmpsZQi8JSuyUlbw7QQXAogI/e3t5wQxZPuyzpJFnSe+VZWSN3KAwMg1IQhn8rDyItbZNOoW0zRcb1xRjYn6ONhzMz2rxqwsWLF+VmXRP27NmjEOOHpoQRFOiMwvxVgOiDD9aHVIUdCUFidS31xuDj+knzAdx1dXfb/FHUOTk5cxYVc/s7FA/9YqU3NzeZkgL0pG/eHA7K8mWtN+t/gD9rtNTF+ceBDuCgprYmpG9KD0WFhdZ3DOjUh8rKyrBK48iQ0YGHBHc/m8aM+GtIoBmLEgsXy3i9+Ae+8vaXetzx7Xk/zAMvaI2MrtraWgNsRYVFIRWgMxtieB0AzOWI06b374+Gu3cHwsTkZMjMzAz79u4zWXuV9XMQg17Ak8Oc8O4kfJhgQNI3Xpfd4ZFhAYrpkJ2dbcYKc2WD+6uKrwfjA+hcqrwUrtXVmZfhs5Mn/3Kg0y29A22bZKDfvXtXXqaDoay8zPgdj7nT1+mH1wUd3NLSEhq+bzCg9OTxEwPRJ20+CeZ19Xn7c4t9O+BqbWtVekan6T2Mi6SkZJMt+Oll+NTr4RG+L6CDQXL7x9vSHQdDyfGSt0BnsQV41euuqFHSSwlI5toVIwKgtgjoHH+DgA6Cw3H8H2VZXG+8Htpa24xRCwoKAhZCihRzrMSATl/vHctXAqFnZnLcPubSXkywCDdopzFr8J4E+YIsqkpZIbt27ZKn4IwldicmbpDlEgNcExPjYXho2BK/l69YbkCVzczdqigsPtFC3xQfg9/nt3+i9bnvdR9bqGZMSvx6uNFyQ6Ga7HCqosKEnM2T4vV5huLf9kN/uO8fv+bf0f7j2/FnotejbUfve3v+TT2US7RAlbkThrM3Fuvf26Ya/7vCQ4HW19fbemHZoWjXKseNEBYhCdY7Gorw9mmD4uP3b655X16HaxR/1r+5z5zYTAEHVyVvmzdtDofFi5x6BOg0SIFyHZDzqYAM4Os9babkNwzLyiXcevnyZQt/nj592ixjeND5MNbz/F+G/ZsSaL0wlni6cm+xOXDPx+/fPg9CJYz1mqx1AOPhgsMhNTU1Btw1F1+reLpE2/R+uebF++E7WrxfNibCGv39fQqdtYdB0eVgzkEZfids/aDvQn1G26Jt6tAWhkCNDJRrddcM4MAHAJmsrKxZuWXt35HMPrVQHeEt5onXF36h+Jj9f7uoP9H5RccUrc/16G+e9eeiz3ibXte/re7sPCqrKuVtqBfo2xvKy8ol5wmaQ0xP8Lw/423xvVBf0Xrc998L1Y225f+7vAF0yCslxDk8PGwe7ZycAzIssoznMSzQQ7Tv/XAwBhnFMzUpEEveJJ5MPJ8YhniBnId5Llpog+LjJJUA4IvnET7dIC8oa0vkgjVE/qPA2OcZ3y6/AbR4dDCQAMXsKTkHckKxPKzkdcJL1PO+/Ts6vtf5/5vl0XkLdF6OV+B/8TwCgceLBO4rChegmPaI0XH9p+vdQfyGIZ2xETJc2MuXL9O9NQZAntehA0WsBawWBJNrtL9fISoUDSAGgUIQGAsWi7k51TAnvzwZ1YUJwfMxcY08BE7VMReec8GkTRTFMrlh54uUt+rQFwoEjw4eAEBe840fwt49e8Pnpz7XZrQuPFXogXp8aItxM1ZpkvnmRETaoy0fFzcZFx+ec5BGO/z/7rJYYu0znQzkOT4+Vgd8LM5ip8+YJ2P5r1Nx2rAZAx/6ovi4+X++/1guFvWgl9FaY4UWTQpXoaQAN3gvsc4GhwZN+X2qnDcUFs95YT7R+fl852m08Dxi6xZ7dcPv10eJ6ko2RvESvtqUlmYAIR7oeEgrTffxOkITNmRADiGvzIytoVgKFg/Ke9oI4IN3NUcv1GcMzOVnfQAdi9JVD7FWHgaC97w8bx6PHz20ECDjAbAVHhbQ0XhI7sYjxbPOr94m1/hAU2i50H34fSUgdAG+ZlzMaUIHKAYH71moiVyJQ4cOKXepVMuyzOgLL3ifPpfoN/1Tx3NICKs8kJdoq3JbDuw7EBI36DUbcblG1GcN8KwRKsMYcjovF89juNDuPG+Iy3WKM8qHjIH5u6zRJjQwekTmG78erg/oj7o8Py9L6kfrNz4+Hi5cJHR1LQJ0PlS9mO7w9V+IrowROfV+vA9+M0Z+0w4yC59w7Xn0ZXy0R+iqtbU13JEBiVedNSdshScEcIr+pR5jo00APfqqWbmozQp54UFZu26t1mS/5RyRUgGoh98ZkwH86MnZ2VNxTnPX73ge6+TpwpOPp533xiUnpUgLxQ4GxM97oXbR2zPaGwhdNSiPrqu7y8YEwP5AxqpWdpbFfrN5MIYX0Wn2gSX5egt0nkNGGJJFJvfnTfLooEwoCNH09JQlcF+VhbBbnpbTX542tzQbACUqsAgcH669DJNCPxQVFsjlK5fVbkLIy82ThZtuieIINgzvhXHRPoU+eBbFwZuuORKKAEcVLPeZgysi7iO8FK49fDij+c3MKQuE304CqA51URr9UuI3b94Mt5WbgseOEAO5FFhK3hdjQKlgDTsQY5y0BxCjTz7Mx+niY+dZnxfP0w71aJs+eJ42ca3/NKskfR7U4b7T3GlCG34qjrlyH1q/r/YI9TEuxgFwfKJXJGj7tD7phzFQl/HSvq2RaMgmBR1uyY1NTkm2ksE7OzsMBO7aucs8Agmzyf30N9e+2mM+K7SR8eoBPBmu7G0ea2L9rF41Pw+eZd3YFJkHtKJN5gqtfhDoJHcBPsnPzxPgmfXoyF2Pd2GzPDx4SGydBHRYU/rFKsXSBSDl5+XbqUuADu0zd1sbKW9eIso1aMCGzBFdXgTqQJ6xOY8zLkIwgDzmw/j4UJ43D+4zD0ITADPGwyZGqO0XhX+fPnlq43Yeoz9bX/X9VOsGDT23BvpSFuvP+Rp+oi7eU0IHeAzGBXp27tipgwQFlsPBHFhzn4M1HPeH+8gPmzBevmcCJHhet2dtD9t3bDf+gp5OC/+GVnygLTT0PqjL+pC3xIk55kE95g5tWXfmQH2edTljHHzgd3iFe8zP14N7tMP7zqQxrE94nvp8qM992scgIWzVJGOYBNky5Y7Az5YHI9pD7yg/xng69kZ86AqvxI+PtvkwP553fmJcPvc40tpP7kMfQsXQGC/I9My0wOSUAXLymz45ejSsE3CBJ6ANcxkXGLqnHMo+eet4KW7M6FxuwI3kakK19Mt44GVowTo6vV33Mc6VkhkAPjoQb911ebXXSRbMyJX8Y0Q4z7s+cf1F+9F2AVvvr3k//CIaACgblepxW3NDhwDwKYyHwtxZPz60+2eVt0DnOZRmUWC0Nw3oIJzMC8EeUVwdZUbyGCGKis8q5pKtqRMtCJELMMKzWKEOz5oS0EaIC79K1jYhBxQMblE8EtxHgL142z4+QBhKgPj12Ni4nco6sP+ACQlCjKDjpvf7GVtlccq1zvNYtCTVnjt33oQPZZeckjybr7DXQm+4jM+ePWuJgAgiYyZUdvhwQSgrK7MQG3lE/Xo/EzFxNt+O9g6jG0qDeWRtzzLwlpuba+NCCfABuKCQ+vr6bcNCsC22Lu8ZioE8Ejaf7N3ZChm2Ksn2u9DT06PN4IkBrkO5hywEw+kVjmgaeFD+EjS5qtAOYUAsbtaBDYPNvaioKBTLk8Gm9FShBBQpiaMkF7Kh41kDzDBurHxCiIR/oCX04gTIkEKHmZkfixd22SaNdwVLvvjTY7ZRs27MHUXdqYRIFDUKklc53LnTa7LS3z9gx8ABjjYP5YfYPKRg6YsP61alMObZs+fMA4HyzdiaYSER7sObH2scrOdGzQ2lyBosDHQAi/MhL4AR7nzWEvrcU+4OVjOKmt+ECaYfTAXWrKSkxOpNiZcIe587f96sUviS+sz1qDadiorPRKt0ozXvL8F693lculQZzus5PCnMA3pty9pm95lHlnKc2FyxuGm3506PxtMbMjIyzL0Pb3Cd9qa08bBJ9A/0z91nw2Hc3EdevT82KfpjPbdmbrX1TE1JtRAf/DQ+Pia6rTBAzTqT70TuUorqA3jYzGk3vnCdvggV4uFL1ItS98rS32z5G0n2HOuPfqQdoYVIE8q104YHvxpwDe+Ejtsddlqu5UaLeTGgCeMmHw7awhvwzzLJLYAbnm3TSSSupcnoYBOurKyyTRkaMofy8jLbjFevjhkD0G90dEwy1G2hT4wr2qIfZA1PBfIycHfAvCXHJSechgPowDsAiIsXL1kOIXqFNUndmGpjA3gQsmM+0LxNxkBrW3vs9Qvi/Y6OTvF+j3liSL5NEaAFSKCHFqKvAx3CfOgg6AFwGLk/YoAQHUcoCsMQXlulfqEpsgtwxtOyevUqG/PExKTNB2CUoNAT60Y9EoLxGI0MjxgfM3bCjZxohe/Rlb2SdwyD+rp6C6GxZoS/4JUdO3dYnhVjQY5oF/0FKEKP+GlZQCBrePx4sYU20X2sX7tO1MKLGCM8xxpCC7yz1Cf0zKloaOT7RYSJlvzfd2amp36/my15F6+/wTlAIrT+NkfnxfRGkbGp42bs1QaA0sV1SlydY/lrJeQw7IsKDMqH4t/+DO2jDHFnIkxszig0TjtwbBimW4zBfXyjo6MCCr12JHRg4K4pq7LSMhM8NqH4+yijE8qh4uh/i4T9sjZSklcnJx+Y4kLoGAOb787tO5SX0xK+/fZbO6qMIPNBMR47dix8+eU/Zd1sM2XOhs4GSw4TbnysRRR8ghRRhjYrTqO5JwhefKqxjWgz/b7xuuX/ADLwTqAgOB69ctVKS/DlVBMKGIDDWAEa01J60Gd39m5ZdZ+YUkC5M18U4qAUMnkGhHbYsFHwjCUlOUkArVAK57g2vUwbN+FCEjBRMOvXrbf26YsxF2rT4yg/YIS17+zsEIiaMcWDVcdmjVLFE4dLm3g7SgrlBI1QivUN8tQJwOLNSVYCI/zESTreTI51uiFpg4W9bB5HjpjFiWXPuDulCGm7+kq1zRka0SfAEb7B4wHYwhOySYoXnmDjBTQTCmLTBgCxIcFHbE7cY4PbqvkVaaOAjwGwhOQYK/VQ5BPjE5Ycz2ZC8ifKlnXFfU/CPFYp/MtYAVhsDKWlJ8wQIBGf+cMrw8ND9oqEqqrLxh+sD/Mg+Regw+ZFPV6VkKc2ACzwTqPWpeVmi4Gf8vJy8ywwZ+4RLgTQ3RKAhJ/JJcHzgDxCX9bJQnTVNcYPzJ91gW6AKf4nmfubb76xUDEbHGAN0FCszf2k+ktTHa5B0+hG7PIIPchfu6KwGzQBcLKR4pHieDz3fbx4TX+WJ++Z6EV46h8CHtAH8E2BJhzphhfZgLu7uu0a4wJoA/YBPMgl720CLMKzVZIHxsn1my03jd/hU54rKioMJ/Wai2wZZhs3ptk11hngwIbKBwDBNehD3glyNjE5obUfDwAXA7iiK95i+sT7xToiV4yZORCigyfhJXLFErTh0ya5PpekV5ApQAHPwvNHZGh88cUXtrkDTqBTlL5GEP2JBzrwCLSf1PgeiefwWOI9o+1EyR60RP5ZV4AGawmPo0/IhcmV0YLeoy71ONGKgcLrO4YGh4yPWW94Y5dkirkjz+gb6jXUN5jBwrPQi37RP4Sr82Qw8Cy6FroiYz3dPfYbWgB0yspKZQhUSAelGL8jb4TXAEhJG5Js3Vl/5InTkMd0FB5DMkNzwAsFH6LHXmf5DwAAAP//+e94wwAAQABJREFU7L1Xd1RJ9vYZSCBABoQXSIAkhPfee1+mu6va/Xvedz7GXIxZczWz1nyOmbl4L2at/3RVdRXee++9EQhvBMgikGCe305tkWTLAWJKJHFYSabynBMR+4mIvZ/Ye8fJHtVVL96GL/zo1atXePv2bTh58kQ4sH9/GDV6dFi1anXo379/ePny5UdL11LuCZV7YH8YrXJXdkG5H92gLrqxZ8+ehld5+c1w4cKFUFn5LPTo0SOUlZWFGTNmhOzs7PDq1asOa8vMzAy9evYKlBcyMpKufxsaX78ONdXV4fHjx+HY8ePh9JnTYdy4cWH92nVh4MBBoelNk9VJv6UelMv3T548Drdv3w6XL18OFXfuhMmTJ4c1q9eE/Pz8UF9f/975O3fvhqlTpoalS5eG8vLysHff3tBDBQ8bOiz0lTx9+vQJffv2Ddk52WHggIEhLzc3PHr0yMq+cPFCuKl7hhcMDzNnzjQchg4dam2/ePGi6q4Iz58/D3xXNqbMynkt+Z48eWJl0P78Aflh4sSJYcrkKVbvHbV385YtYdPmTWHI4CFh/vz5YcSIEXbv/Qf3w7Vr10LVixfCICMUa1yNHz8+MN6qhdmVK1fCjZs3wtSp08LaNWvCgAEDJO9L++7qtauhX16/MGrUqNC7d+/Q2NgYamqqrX01NTXhjXCjDVOmTLG+3bpta3j48KFBXFRUFCaMnxCGDRtmGA4cONDqPHP2TDh69IgwyVM7Jlh7Bg4aZNgcPXrU7i0YVhBKSktCSUlJyMvLs3l1QvNi957d4Vb5rdCgecb4manxk6V2vZBs9NtNjbEZ02eEtWvXhkEqkzYeOnQo7NmzJ+Tk5ISxY8faeKBfGIPVNVXh+LHj4ezZc2HO7NnhT3/6k807nQxHjhwJ+zUPS4qLw/Jly8PIkSND777Zob6uNty6dcv6nDZNnzY9bNywIeTQx5J98+bN1hcjR40My5YtC0OHDLUxPlC4gjn3HDx40OQaqzGK3gDbN2/ehLq6OslXHh48eGCYLlmyxLBDjgMHD4R9e/e9k0PyMXdMjuqqcOzYsXDu3Pkwb9688Mc//EFyDrT+PXnqZDh77pz6d6qNZ76nH+tqa208HdV9jMlpkmPN6tVW/rPKSpMfDPr172fjMDs7J/Ts1dPqzMnNCQPyB9g4v3nzpvA7E8rV7iqNp9KSUhvX9D919dVcyNAco53J8y/5b8bh7t27w8FDB8PkSZNtHA4ePDj00DzP0IvzRw4ftn68pTmKnh2qcTVx4gSTd9LESeHO3TuS/1xgPufn91e9fYV3ltXb0NBgfcZcGDNmjI2RQWob5dBfv/32m+Zt3zBO82LUyFGBuhlTD3Q9c5F2zJk9J8xfsCBkSI67qosxdeTwEZtn0zUO+/frFxg39CFzlbl8//49Gzvfffdd6JXVy+Y4Oube/fuGH3M0KyvL+oN5g/7q07ePzWH0fz+N/S2a17/++quN52nTp4chQ4YYrgUFBdbOtvC1iaT/GHP0N/ODNoEF3/VSX6JLwfb160bTd9NVfrb0FjIf0Bg9fuK4zTP6hHHE2EVnrZVeRE8w/8HpaeVTK7epscmqpQ50x13pyUnSU7NnzZEu6hOeqdzDRw7bWKUeZGReFfEqLAq5mkPXrl/TeDobKp9WhsampjBY4xxd6OMFuYcNG6pxkRmeCuffNv0Wdu3aHQoLC8NszWH0DfPp7r174U5FRcjsmak5OMTGN3qKc52xN47fx7z3iESnbdgYfEagNJjSkejcuHEjnD9/3iYGEwyFM23atA6JDgOcg8lTKyPzUkYYBYVh4BzKHiP2Vn9XVVWF06dPi+ickdIaJ4W51ohG54jOk1BRcTtcueoTdFJYuXJlC4FFeXH+qs470Vm0aJEZkS1bNmtCDg7zZWSQa/jw4aFHpgieCBbthKjQ5ufPnoUTIshnNJEnTZoUNqzfIEOSH141vDQFsHPXLjNATGwUK+X3lLLmqLh9yxQACuvxk8dGEteICDNxIToo6982bbIJv27dOiM7JaWl4dKlS1Lmm8I51flMJBPj+/e//z0MUxtrpeS2bt1qihRSAUFAgdXW1gQM4JGjx8J4GePVMoAQhyYpnqdPnxoZu379uhnK+fPmi+ivCvy9bfs2Kff7ZmwWyCisW7uuRT5wQKlisDH0TiBQUJCVCiklFDHKHsUMCYDI+ALi1KlTRi4gZvW1dSbHDz/+KINXEOpqqs0ggAFyrF69SnIMNKODQdq7b1+YJQX9l7/8JYwWcQHTmuoX1uZ//etfYefOXWHWrFnh73/7m50H7yMiXXv37gn56h+U9RD1CWMNGTCAkJ1K9SdkfdnSZaG3DBaK/ReVh3GaOm1q+Muf/xwmTJggwzvA2gIp2Ca8kR+l/GedHwmJFBmQlTQ5NqkPN2/eIjlEsJYvN9wh2sixT3LMmTPH7sNIZEpnVGvMX5dx+OWXX8IukYV5c+eFv0pO+ou2ntJ8OH/hvBFS+om2NDUliA5YY8wuaowwF1euWKlWaKxV3DEddEbziH78UTgP0PgOQQsFGTfGAQf9VCkjd09GhTJ4nzVzls2bTC1K6jSO0GnJBMdu1H9uuCiPdkJiD4qUTtECg3k7CKKj+Q3RgaTv3bNXBHKz9VmNSFpevzwzwuvXrw+LFy8xkrNr107rozLNQQxogRYTzA/Kh7RC3MaJ7C5dsjRAxGiXj38WKPQZfTl37lzN13pbBIA5RJHFA/PVjPjVK+HQwUNGHugjxlW+FlQct0S2GasHDhwINzQnOP8HEU+wun7jurXztsY6pIK6WEig1xjXzFXKx+BDTFmUbNu2LTBGmSeLRXy5Dx0DLpAqyAYYtnWkEh30EJgkFiD9bYFyVQuhOXPmhlUrV4jIZdgcZkFy7dr1MGnyJBs7h0U0mbszVD/9g56AAEIsnaRDyOkzxut+yY8zYKwWJEvUPyxMcnJywyERnYOHDpi+nCwdOFLEEvLGnBQ/CHs055gfYDBh3PgwWeSEBYoqk4hvra5Xwgiiznj750//tPmLvmChxvzA+VAhQnny5Enp8ytmF1gAsGCBAL9s+HiHRFs4J38fiU4yGimf05XouMeEVeoNTXQM2nMprvEaxBhyBjSTr60DXJhIGFKUMqu2a1floZCCZ8JCGBYuXGgTiVWVGcT9+6TQxtlKm9UZyqBFsaZU5O1zItMR0fHzKBwUJsrp199+Dfc16bI0WVmFs4LLk4HkgIAxseo1MSu1Uj6hyXf23FnzyEAEWPXW6hzeDBQJCgQDz8oS44qMKEmUCKu+I1IUlIHHacO69ea1wVt0SIroiDwlY8vGGmEplkHHqwQxQ8GDP22ZKoO2ePFi8xRgAPbu3StFscMUzhJ9jwflmQw43pmffvrZsPeVJ4YBJWbKsk9vGZICqwvPF0p8l4gaOI+UEcFrhMcGcoDyRjlRLh43lCjtX6/254uQcNTKK4EnjdUcZeGRA18MNvdz3371a5OwwBs2QeQDo9hPHjc8PBgk6h8yZLCRD8YVK7fym+UBwwLhcLkZT2BKe3bt3mWekjFjSqXoV9nqEiNyXPWBAR4kxhr3sPrO0njsp3E2ZcrkMFtKtUQeDPOSiMyCMQbuuBYrrB43btxopJcxBkG8davcDNr9+w+s/2kPRA5cIf/IiXI+qv7K1N8Q5gED8s0rUi5idft2xXv3uRyMK2Tf1zzuV65YYeViCDtLdPCEYZSR9fKlyyLPFQFCgcH1eQpmtJV6wShBfJ8Y0YaA46mA+K1YvsK8PdTP9a0dPh95x2hBRg8dPmSGEQKA8YMAUw/9CH4PhS9jtlpzAaKJJwEDjRE7L72wZeuWUI5nSfoFPDGs3E+7IaHcu3LVyvDnH340fUG/QCAZAywKlmsR4P2JjHjoWHwcOXbUPH4YeBYrl0VK8GRkZPSwMQ5GjDcWNMxTdAHE7eTJU7b4YeFRKyzOnz+nunablxFdwfxxIsJYBK/CosKEN0/kYILmEARt+44dYaLG72otbAo1t6gL3KivLXwdcy/fPTrMXzzOJVoQ4BnB4wmph9DiAUcuSNcDyc61eI4hVoxr2oIHc50WRIPlOe4h+ekbxv0OtZEXMjBP0FWM55UiTxA99DT9gS7Cc4dHjbLxFg+R17NnZk/Nx0qTlXGA/l4qXTpCBA+dRF/RJ8hLf9bW1KqOB6a/WDjSBxB5CCHygectjQUWlngBGSPgh05sz944bp/yHolOO+ilK9FB0XAw8HD5nlf46sb1GzbwUQC+Yk+FhonM4UQHQgERwH168cJFc68yoCEceF6maaCzSsETgYEaUzrGiA7fYTRoBxMl+aAOn0BPnz6x0BVE5t69u5qE8uhohcuKvl6rO85D0lACeHSolxUCHgxCV5fwRjx6bAYVgzFYipq2o5RoJ8aYFfRJrfbOSeFheCEIGEmUAyQOslMqBbR86fLQX+73ZILGSqu+vk4KNKGYIRIbtcLEm4URgCCcv3hBCnFiWKOVDeWiaNyTBplikpdKaaE03TsBQTpwcL+5jufLG8A1TyTrtu3bwy8//2KKmz7icCMHZiMKR1hdhO/wTly+ctmUDmEDXN1FRSPNWEHUUMjVVdXmyqd/IDooWlZ6kAYUF23FiOD1w309XYaX1Tqk5nXja8MGRUsocapIBCtylC1yoGyNKEqBQnZZteOab2h4JeNWY+epD2VLe6gLxdrwqsGMKyvIEcNHyBsy10IRjBf6A88MBuLhg4TS5l6UbpGUKV6uDQpZEXajPPrwsQgn/QsW1AVxgrjSvkePHtr4oa9evXpthtXaI6PA/T7Or8vziWeLUCzjk/HTX+GjuroEwSyVQcZAtMihtnI/MmAgwGXu7DkWLq3XmGshOsLM2wPe3l5I2cVLFy0kwXjGOwjZwgtK2BUjx4q6l9r5WnL44fPmicb07QqFfDGOMngYQryGTnD9+rbeKQfDQ99idEeI3OHNHDGi0EK0Xg/4QF44wAZZaTuEFy8S42ariA5hWuYhY86vd1JAm5ib9Ftx8ejQQ//2Kf0Aw4unYsO6DVYnIRPuwVsG0eE8dayWniEkgg5jHIxSeBIyOkjjsKfkAFdCW8y1HTt3hoNq4ywRP/QIizu8zRAGxip9xlzzA9JIn5onc+aMMBfPhBY7yEkbaR8LI8Z/sl7w+9t6Bzfa5USHfkcfoX9GyeuFbJQ/ZfKUsFBkB4KCDkRfUtcYjTcWi5BovDTu0clvHteE/NGJeEX3qxz6ErkglfQd3tXvv//eFjYQHWSnTkK5tAHPJEQHbc9iE9JJvzIG1ss+oB+apLfpD/SP63EwZr4xT5kzhNQg2MwXsIWkMTYJlTE2ITroW9oWiU5boyXpewYOgMccnSRQ2vnIwASvWq10HoiBHz502FbLEIUff/yzlETCUFAE1/nBJOHFwURlpcnKlfgxn1FknMcIs/rDoFAXpAMDxUoBVyYGl8HPtZTjB9fyHe8oGUjILa24ceMSyyfuz8ShfCYNdUOALl2+ZCtrPBIoMO5HwdMmDDWTnhffsxqZPmO6PDQzQ2bzdXiczqYQHSYtBO6oVo4oFq/XFS64cD8TlBXhDnlgWO1ZboiUB8YT8nBOyn7CBBEdGWGUEwYWooMXjJUmCg4XMgb2HdE5ZMoX400YivHNShlljsGFANBXblhpC7KhMFD2wwqGmfsduVCGKCZzSQt38iioE9xRoJdFViFQtP/tm7ctK1oIKH3AdWBNG5CB0A6hJs7jYaF8jL4TKUJ8ED0UG9hhRPCAsBpkfBBa4j0rq7fhimJ1OTCC4INLHsULocK4DFfeBOcoj7wRVt6jNZaQK1t1cT+vYap7mFbkfKbdeCWMyIokXNQYoY2sMBmXtAH5CX2So0a/lhSXhImTJpqHiPYjM3IS3gJ3DIX1u8ao6xzaBfGA5KbKgQxGdAqLwpxZs23MgyVhXIgMhoz2MJ5p70sMgQwLnjJydDAUeFIwiOAIYQUvQgu2WEiZP8wd2vupRIfVP/2AkaR/GVOQdcjVqFGj1ReZhh9jjheYQHTwQpw6fcpI3yzJS5htn+Z+ruYDi4Xc3Dx5hBI5OtzDQZvRFYwbckTAh4UDuE2XpxMPI/1lREKmt0qhFIgO58nhYr5DAiDrQ4cOsXGOt5M8QNcvzNM6hVZ37NqhBcRBm/sr5WFjbDA/eWceMzcgpU6QiApmZGaY/PQRJEPCKpSzt7l9CU8KBIPDDb/90c5/jB3624mOL3jQX4wl8iYZ6+AGLrSPhQ76c6I8suBFPztOhIDxjJCv5TLhNaa9EDNy7yDJjGE8s4TfCAuPGzfexp4RHeEycKATnWKrgzHwQItGiMkljUFCUBAT5jfn/GAM0B4nOseOH9PC6LrhDIllnnJ9vQgdnm683PRZJDqOYCffXekkEx06vp8G56cwRcrlOCHFk045OkxIDgYfRIAQA3FYmPxarVCYUCg35GcAc6CYwJIXCgSjipL3F8mNmupcGd40G0h0GXF1BjbuaBRIYjU6zpQmE4byk9vj5VPHixfPLeaL56hcLs/JMgyWs4JnRO3Ac3P9+jWbVExwyAKKD8WIkcYL8FKTa6dWcj///HN49PiRjQnc/ri8c7Sa5D6UMzF/iBTlu0eHCcuKFqMyb85cIwG5zbhQPsaQJFEMGkqeVb2HrjBYXi7GCQWBgsLAEvKD6GA4MY4YEJQcePAdeRGMN5IBFygPAcPzXFhA1m7duh1mzJwhQrVRRoM8kvePN02NhidtwyXNii8vN8faRr8OU/6Me1xoh5E5tZ2VLYqKutwIUTJKjP6BmJITAdlBnjwpL7wMjJuEIdRqtLl8FDSeGfo9QXQGWF5RY2OTeRFxxaPoKQeFS9ngwlhAfsYj3gQUMqEyQgOMh4Q8fF8sArDUPD30B7kC5F5RBi83OE50cJVfkJJ3omNhLdWPR/BOxR250ZXbI7JDaA5lnqt+gPj00vh5revoK0gjuGA8wIT+x7hz3uWg/5LlABvkhyjjKeNeDDmrY5LzSZ5nvBEKRPaqF1VG3GkvhgCvHB4dPCKMMdpDngtzqEThOcYO7eCgbd4uxjQEjlUzZM5DYL5yTu5fuznlP8YA/YNH8rjmwAstGLKV9M0YJQxGf3l9tJuXEx3k4ro5mi9n9BmP76iiURYugiAPEAFJPeg7xishUMYGHgS8moQ+fPMCqgXtknzeiQ7eA+YqBB4CXFo6JhSrLvBBDnRFwjOx28g5fcyC66nm7uXLl1RmlekmEos5l8g9eb+Vja9fyXv22kI5eIYY2xAxy42RPmLM+bh7/85//6tNoiMPH/l35Lkw5lisIW9NbY3pYuYKegj8WVyC02HN8dkilavk2WpQOP6GSDkeTDzdK0Tm/vD9H1r0xO7dO83Di+cGXVlWNtbGZEvoSuOQ3DewwzNLn6BjCc2T70XoF+LN/EHvO8FBbsYhC2eIDCSNxamHTCGJzAvmY4LoHDUPMblreGF9XP47Ul33TVqFrlDaB7QCoaNWy5DBJDGcHU3stuBkwjO9TmgSsTKBCKySwaLjKPdLPzAe5GkwWYjl1mpCsaphsqNgs2Ww/GhSqIJVAqQDIoFyZ8Ix2CmHwe6HKz+fAEy6C0q+PKZV15UrV638vynJFMPoib3c++D+XUu2ozzqYCWG8WXinDiu3QWzZiqp86/NSZhBoakLZmiZjNTlLvqEMmXFmGhTlUhCuYjSMZVD7BhDsVwTlvGBV4X8HFZ2JH9++823IVfJiCQjs2rcpdUjynKkvCFMXLDpkZHwaj24f89WX4S9CC9wfp3GHYoMZZUaEvtwoiOPzvwFFvKoqYEA7LcVKYmZ//jHP0KBPDupB0aDAyVFv0KY2GHmsXeIDooFg8t8IbzCUaB+dw+JKzD6gQN8kQ84Mcp4GvBGgBsksiOig4HH2wUBeiWFd1YrfVatYPnHP/4x9G/OCSJRlp2Av/76m5WLS948SJp36uAWooN7f/GixRaigOjQTvooedwx5zsiOvQ9HkGSaiEfEIsff/jBvH4ZmYmQzCsRdbyRW7Zs1Wq/0PImkJdww+nTZzQfLtrKlJyHfvmJlX1dbbW8QOWS418aP7uNzFEuIRX6hTFFHhY7g9iNNcrkywj37lRYmWfOnbHxA7FkwYZnkjFG8vr9e/ctPwfcPOeMPoLgvpFH7pUIJnkS7CRivj6RZxGcKYdxyw41cGpPJ4In1xAmIo+GRQr4EIre+M3GUFysnXf9EqFT6mZxU6NryemBALBbcJFy9Bgf3Mt4QnfOlZGeOm164pbk/9++0Xh8aUQHj01niY57MsCH0CQ5UxBlz/3whQC4spCBQF8V+SOMR87eK5GXq8otPKFQC3lfK7RI+stf/9JCDJKbCNHxheHnIjqQDzyDeD5YhDBOIHwQNjZykGu4YN58m7+QWctVEt6ElPBQ4UWG0EPcsU8r9N3KlatNjNfSZ//5n/8ZSKwvLtFCQRiQk8kOvgNK4kZPMD7JRWQhQeI5YwCivH3HdtMTeLvwMKP7i+QpajnUf9THeOH6SHRakOnaDxgWJu4prTAPagXBCnC5QhwoWF/xfEyNTFAU6Clt42Mr5WgNAHJPmOSw5y/98NU7ngIGJyujF1opkEuDsoDQMdgdB4w3Ro+QCqsfDCO4QzJaU5zcx1En5crqZPv2RHIcBIcVVYEmFpOY/qOex48f2UShXiZVXq5iwVLgeFUIWZDURv4JHhYMH8qAFWSVkmZZcbKyQRlQHpOeyUf/ucEmHMBKCU8JIRHqwfBQBoqcRERWGayaWZ0TYiI8c1fGECVHiIlVFbsyKBsjwPZpDCZYskLHWHLcFTGASBASg2Sw8ksmOqyWkz06rJZaPDoiH4QMwHnhgoVGLiAIPDoBYoH8JCryTugGnMGfFS3kk35BZvoU5c53rNQwNux6AR+MA94GPAV4HHgcAy5/vD2JFe07onj7Vrmt7iG5eMUwwOSWEH5JEB3Kn2RuckJH1JcgWso1Uh20hxwkFGnvrN4WmsIAMg7wrpFTwxhiTrHi49yRI0dtp83f/vpXKeYSwxQXOvI4LsiSm5cIgTJ+/HA8IMmEcTwUhEcQjxQkGo9No/qUcYIM1Mn4MlwlAzjQJpQ33hzyTfBUEGrifsqmLcgHrsgxoHllz9gg/2f37j1G7sGLXVdchz6C5LCwYDwwnpgHkE9kZ8zxqAMMPm3BE8jqmW25GD68fZBG2oF+66G+Z5s0449xyRjAC3BHxp2xTlk+nyGpPt+QraODejG6W0XyyLEjpA3JpR/zReo4jzzMMa5jLjDPSa4nf+aWiAfEB53BNRhxvEu0gflEPzEWIY6MfRY2jMud2qmFnNNEmMgJGTRIu8vUXFqMbPQXuTYYZeYVZRDaxqvKvCL5H+yY39QLKQCH0+pHcMHrC1EkjAaB36N+InzDPF0hcgCu6Bc/aB9jmqR35rqHzlhY0T7vdzBtTQ96Of5Oe2kXoSsIP2OJ/qd+SARzl+Tp//ef/zRiQr/Nmz9P3t0FthhjNyFjhXAzixkjspqPYEOIqVzzFY8PeNNGdOPz589szKFLIVSr16zW+Qk2N/HmMrdoP+FfUgvQv4xz5hV9yH30NTtZeVxBcUmxtZPvmN+5ufJmyuOF54wwIjurGCtgTT+4RwciRHl4fOaJNGEHokfHR0YH7wwcBhgrReL7DIzZcxL79/uqk5mQyYqwg+Ksw7kGhcWAwRtBsi2uVwwtAx9F/qUfKBoOEiQJwaCoiOPidbklxYCMKFAmHooIYzlH3gTi7b77qD1cXZlyDWVBDCBVFzW5catj6Ok3JgFtKRa+eFUwKJCKfE2QBilEyMZ2bZMmV+LF8xe6vtGUFIZi+IjhLd3AaoNdMzz3ZpeMAnU90G4avBfIgSFn8nsdPBOD3SK4btmGjZGhLZCdDRvWKz4+zMYAK1Nc8JYA+7LBrgETnv1CDB2SAsHB6+NGntg2RIN8DOQh1MS1lM9KG+WCUkfpm0IScQRjvoPkQOwgZOxywACz2wX8CAdAoM6dO29lcQ9KE/xQYOx2I38HY8R1rMbw6NBGwh18/6ZJu1dkiDEmhElo3zdqH8na9Bll0S/+ztjAaGHYKZM68GDwXA6UPoqMHCD6b7i8TI4B+RB7tNOFZGSvn7l5TfJDEHCH4+1rEKY8qwQ52eHCnIOATJehI8YPISIMSRhu9+5dhjO4kLvDXKQvkseht9td6ShWVvT0u+d8oKCRlXGJF+nc2XOGxfnzF8yzwDN4fI6PHVtm/QtOpaVjTD50A0aKBRByQEQYqyhtk0OJ4eQjkUeGsVkhOSA6jEOMEfKzKwkvBGMCzCCuvEi0hwiAM56YATK81TXVuv68GTbGNYsOrqE+xlXpmFIbtxiXPhorGEIIAVu1GePMFQgX7YCM+rxOxq1lIjV/AFdwYqcTc8+S68+fszAfxJsxAoZgAebgs2DhAgsRYigZlywS8MbSB48ePbYwEt9TNqFjFhfMWd/thrEmZ2zv/r1hpkgRHlbCKE50GBuQrn3yQMyaMTN8u/EbG7fsoMJjzM4qvFmEAcGH+VUifQX29+7fs4UUOxm/0X2MxcTOq/O2q85w1bxFZu6j/7EttI0EXuY3eEEwyNOBzH37zTeWD8RuJ7AAk44OJzroWjCFPEGsmb+24NFnEqXpP/KkGBN4r+hjPLJg91SEgh1tzDE8ZeQGQnLZmQWR3q15QkiOfkaP8mLHHl4s+omFLKHagQMHWZ4mthOdc+rUaRsreM8hiyzewLFc/Y+eBGOezcSBXqVObOLKlSuMGJELBeFkUQkBg6hDHBnjEDr0Iosr9P/ChYus3ZHodDRims9DZBhgGKoLWnkx6ZhA+QPypUDyRHRQhAzAjgchRfIQN66tq6vXYHluOwaYYEVa6RM3ZhWdvNuBe77kw5UeqzGUN6tbBj0yM5DBF2OGu/N7uXzxmDFZwbk9RemYcJ1fi8dol4zjP3/6yVZTKD0UJXUQ+iFmC8YoJieU5CigKI8d1e4gTUjahSJCMUBo+cxEIpzCvRAJlMAFGS0MqXtOICPsfkKZ4LVhgjH5UDYkTDOJK25XaIImnqdC+XlaJYMJhIG6yxWS4B4wgziRvGqKelFiWzKyoAAgB7iRIQPsylmkSe25IR5W8HKQlTwdbw8eBAgIxgllz1hmzKFwIDs8UO2fWu2xa457+B7lZzFxrUiNdEk+cGClhhLFa1NYWGTKHazwdCDXNSUnQippH3ij5P1AcXPYNnRhjlGH6EyR8kOxsduFh5ZhpCkfEoVR8jaBK3JAxhLPURll9WP88ZAwznjxN220XKUpk23MUTcudHIWMOQQHfBnRwdhNjwDEDPuQ/bkcchYQx94P/DMGpIjy8rG2i4W5OR61xv19XVGHHjm0c/avv9cZLqviNdLEbAseUsYkz/++EMoLi4xWXjGDg/EZL6wKmc8Y1zoD5N1bJkZE+YOcpSIAI4bN976EWzwMGDkkN3vQw4Mz2TJT7s4GM/0JStr+uWhyAs7CakPQ8tc4r6C4QXmCWAcsurHsLCdGyMJ0YGkqiHm7cQwQ0L6qB0+J62ypP/ALtlg48kAy13SCb/q+THkgUDIaRNlvBQhwMuwRl4CPCXFkjdHYUpkZT4wZiAgkEnaQlnMWXKhIIV4p8CY5yzViNCxQCDsS98TovRkX5pILhBeDLywdn7xEhsf9CfG87A8PUePHLXxRRvBBwwxunXqZ3THFAy9FjNsDsAi4GWgPyAW9IfvgvJ2rlq1Mnz77bfqxxIba4xBHieBZ4329ZNupJ/BgoPP7R2MV/Qe9gqvtNdXIkJGWJ0xBMli8wGbBXhAH9+Dg48pPI2E1gnFkyhOqBD9gk5Bhi3q9+vSm5ASFhroqv6yh5A76mE+4rlhrOBJpV94dAXPCCIcPEMbNpYsWWq5VeT0gCXjjtBXuRbB5G1B0Ggr/c5jG3ioKHLh6SU6gIeKxSf6ge/Bs1ILGNpMeA2PHWQemXxR0R5un3KuRzo8MNAVG50M070vBXRf7N1WGhp0DOb2h17rEDLZMzIyNSEG2YREsfbX1mYUUbJibf3uL+dbJh6Tk8HGgMb9iDJ2A8o5iM0QKQaMGUqS73glK8S2JPZrOc+Ap2xWevV19XY/CpNrmHQYNRQHOzAcZ/qVJ3hCHlBUGGr6HJcpk5vP9Ad/Y8SYgKxoCWlRB3VyDQaD1RHXMbmQm7qRGQ8Choq6uK5QK3Ku69kz8bRi2kxCMM+K4GmjGZkZVgbX4NIfpJWRr9RIxmbFi1JmFYUyoEzIEXih2KjH24Uy5hpvD6taXlwPwWSFjqHnXsY0ihn8cBW77I4fypsn5PJUWcNNMlFuTg5Ph+5rZYIV5IWVPtdQtycYttaffAfmhr/ahSeMevAEvlCIhW3hlN9bydEYMObM27eJh0Uih9ePdxWZKAvyCaa8+JtrUIjgyZNTkQeXO8YQbxZ/00/0QR/Vw3XUxX2ca63d3g/U1Zqc3McBHij7Bw8eGuHx8cX34MuYxCDTT9THd9THfGGsdVYOCBL3M6/8PuaazzPCcP0VFqd8DsYyc8LHTVv1MZa5l7AC/WjjUJiSbMs8QHYOiDNhPxLJk3Pj7GTSf57YzdxwDHhHTlbklEcSNt+BoV8DTh7+RE5e7OSjz3igJmOBFb8TJOY3ZIh28aRctsszJ5jjXMt4cHm8eYnzz3S+quU844ADTJnDEGfu51rawNzjxc6jRnmDHVfCqBgGxxWs6A+fly4X7WOxwTxB3tT2IQff8+6vRPjXW/3+uydfMy5pM3jQzmQ9QN2c40X/4/3q2by4pDTaiKzMCfqexw5wHWWhy5CFexnLjjPnwYp6eIE9Y4W6ICGEGNEtXI/eMV0i3MCpsSmhtx/KtuIFo1zHl34v0E5P5j/zgnoZI44z5fE9bcNBgF7GicAcTtbf76PUtX+lBdFxSBhsgA87ZeXDQGhsTOzm4FxnD1eadFB2do4x4PETlEwp71DiHGV1zjvU2Tq7w3UoWCYccmNYE/SwWU4NVLBlgDMxHKMPbTd1UD4TjPyCxJHA03drUY/XQb9Zm2RMMYDJu7t42B7X+sFE4kUdlM99iTraL5/2mMzN15uB1ISkLOSknNbK00m7hjbwckxos7ebeykn+bzjzDXcg6xc44e3h+/9Pq7jepcNpfeuf1qXz3CTbNzbpHBVAtNELou3obX2eTta3qlXL8eItjoZ4DsvH3Lzb/2WdP6NDA3Xet1Wns67HPRnMg585sU9vNrCpaWdKR866ge/vCNc2Q2EvMlt8Xsc4+T50pYcbJGWIB8kv/c/bW0PNx8rfj3tAy/Grc0Z1Ysxw7jygmxzD9f5Acb8jQHEqEOgMI5+TUt5zNuk+7z/wOmVyLf3s5fr/QZWyfMRLLzd4Ov1cz3Xcs6/97JcrtbOt/SF7k3WE65XuBcMwchxoty2cH1frlfWHq5PbR/f0XYWIeAKzpAnl4fzHP432GLknWjQLs4hr48xvkMeXpzz7/nMkYwD51we/9763fupuWzu87K4h/r4m3vAgHtMrzTXlzzmWy3X3AeJn/tJ7idvd3K7vM2U4+e9Hzj3uY+0Izp0HIMN1x6rajpT3avXuwndMag+mGSUNdAYmDzePFPG1gdax2V8eVcwCH3QM/D5zOEyJ0/Ej5XOy2ewc3gdfKZ8f3mdfg3t8Tb5PVzLdbz4zu9NvTb5er8muXy/3svnmmTF0nKekKYg8fIow8vjPfngGpQ6BIHrKM8PO8d5vTi4t7X2ePnJ57gH7LytXqaX4+3hHq7lOg7+9hd/+zne+T65fZxPPfx6yvM6+I4Xh5fNux/JbUw+7/dxPvmaVBy4J/k7vz71e6+vtXdvN+/c15acnG8L1wRJfEe4vJ6PlcPvoz7/TJnJsvrffOeHX5t6n+PBtcnXuzwYMOQm7ElCOXmMhJMwyO4NoQ48SxhxQruEFMgdI8zF/RglL8/b4e3yd+pwGWiTH95vyX3NOa5Jbrvf49f7Of/+XXmM/3fkwM/TLr+Xdz8cF85zpJbr8rh8fp+/vyeXvmROU76XA2bgw84vcCVER1gKPMHOD4gQxJHEdcI9hKz7yYPH/cl1+PXUQduox19+jncfB94O3v17vzf5fs55OcnvfM/1vCjTy3PcOI/ey5SnNrlc+17/pbbdr3nv/uaLaU97573Mrn5PK6IDOA6kg8nfn3J4p9OZfI5HRCAiEBH4khBwQwrRITeKHA520bAgxGvjB14IDDM7wUgC91w5jDMr9ni0joDjA7Yk2kJ2rly+Yl4dzvnhxHLVqkTOD7l7yUTHr4vvXY9A2hEdIHKy01VwpbLfrio3lhMRiAhEBD43AuhDdBgeBc/BS4T13z16gTawAuda8oLIzyBPg1wOFo2ci0frCDg+5J6QH0QOT011jWHGOT9YLPN3cs4PxNL7x6+L712PQFoSna6HKZYYEYgIRAS+bAQwsoQm8PAk5xS9kwrvt8KFMsienxEJzjt0OvrUgi2hZb0s3vNeLmcC30QuUyLnJ0YJOkK1a85HotM1OMZSIgIRgYhAt0YAzwEvz+3gc2uH51bwHg1xawi1/h14QiZ52XN12sgLTc5pifi2jmVXfxuJTlcjGsuLCEQEIgIRgYhARKDbIBCJTrfpitiQiEBEICIQEYgIRAS6GoFIdLoa0VheRCAiEBGICEQEIgLdBoFIdLpNV8SGRAQiAhGBiEBEICLQ1QhEotPViMbyIgIRgYhARCAiEBHoNghEotNtuiI2JCIQEYgIRAQiAhGBrkYgEp2uRjSWFxGICEQEIgIRgYhAt0EgEp1u0xWxIRGBiEBEICIQEYgIdDUCkeh0NaKxvIhARCAiEBGICEQEug0Ckeh0m66IDYkIRAQiAhGBiEBEoKsRiESnqxGN5UUEIgIRgYhARCAi0G0QiESn23RFbEhEICIQEYgIRAQiAl2NQCQ6XY1oLC8iEBGICEQEIgIRgW6DQCQ63aYrYkMiAhGBiEBEICIQEehqBCLR6WpEY3kRgYhARCAiEBGICHQbBCLR6TZdERsSEYgIRAQiAhGBiEBXI5CWRKdHjx6Gk79/Kmhv374NvOIREYgIRAQiAhGBiMCXhUDaER3ITUZGRsjMzAx8/lSyA8FpamqyVyQ7X9bgjq2NCEQEIgIRgYhA2hEduvTVq1fh5cuX78gJ3phmL0/nuty9NwnS1Lt379BHr4zMDHl2OldCvCoiEBGICEQEIgIRgd8fgbQiOnhy3sj7cufOnXDl6pXw4vmL0Nj4Orx58+aDPDsJz02P0LNnZujbNzuMGjUqjB1bFrKzc0KTyopHRCAiEBGICEQEIgJfBgJpQXQ8PNUgL86LFy+M6Nwsvxlqqqsttwbi4td0pls8RNWjR0bIysoKI0YMD6WlpWHgoEFGdgiLQZ7S9YAwJuPln5EZbByfj5Wf8vxFGXz2Mr18//tj64j3tY+A4+/vreH9pfQL7Uw9WpMn9ZrO/u0Ycf3nnPfJ9fg86Gwb43URgYhA2wikBdGBeHDcvn07XLl82UJW/fr3C7m5uSEnJydkZoiYfEDMyRXny/r6UF1THapFmCBRIwqLwoQJE+Tl6Rtev37dNqpf8BlITq9evUIvETxRkPckefumKTQ0vBK+jS3E5L0LOvlHz549rY5Mvb9fh/KhGhsN20a9o+y9LzpZdLysEwiAKf0Mic/s2asTd3TvfmH+e04eY8Zz6johWIeXgBXzgTFLua80799+pkUOdfByGSBVn5NYdSh8vCAikCYIpAXRQRGhHM6dPRuOHj0S8vMHhBkzZ4ShQ4cZ2UF5fIjCcONaL6JTWVkZLl++FK5cuRJGjy4OixcvDnl5eTL4DWkyBBIeFRcGZV5TUxOeP39uhANceXFAHPPz+8tA9n7PsPi97b5jXJtX3uBaVVVleVTkU1GnG97s7OyQnaOXQoZ89yH91m797Zykv3kly9rO5V/8KTAFdwg8/eD4Ow4ImIwFhMj6RX0DyadffEz8nmB4n7HoYD4iF9/RXvLq/PyntJEy6+rqAmOWMm3h1Lyw+pRyk+/1dpJXSD3g27t3lkhPgmD5+eR74ueIQESg8wikFdE5depkOHjgYCgsHBGWLlseBgwYYAr5QxUF1/uBQTh96lQ4euyoiM7osHLlShGd/lKsL/2SL/7dV8SsVF/I8B3Yvz9s2rw53L9/34wgypdrFiyYHzZu3BhKSkqk8HNbVrkdAQCevPr06WP9cfbc2bB79+5w6eKlcPfuXSNWGCfwnTZ9Wpg5c2aYMmWqyE5fI0Mdlf+x571dEGHkw+BjNLuDEf9Ymdq7zwkKRPbevbthz569YceOHUZ4IDDgwKIB445HjbEPRuSoTZ02NdEvk6cY2eHc733QZ7SVMVReXm4kgXFUWFgYiouLjfAgx4ceyGxjQAS/TmP/zJnT4dz586FYC525c+eEfv36Gy4t131oBSnXgzlj7+LFi+H8hfNGpkYL86FDh0qHDez0PEspNv4ZEYgINCOQVkTn5IkTYf/+fabkVq9ZK4XUzwzlxxoulCbHiePHw759e82js2r16tC/f//PaoCb++azv6GoOVCyrIifP3tmRuO45D1w8GB49OhRC9HBCM6ZMyds2LBe4buJYdiwYbbC5d7OHFxXV1sbHj95Ygr9pEjptWvXjEzV1daZgXWDOnfu3DB71mzD+WMMVWfawzWMC8pHdl70Nyt2CEE6HhkK4b59+8aITUXF7bBt2/bw22+/mVcHEgqh5UVfQ3zAByNMfhrkc978eWHmjJnm3QGv3/twgnBZ4eozZ860ELbx48eHqVOnfjQhayEwkh+P146dO8KevXvDVJHv7779NgwePDj00Bhpue4TgcBTBME+cOBA2Lt/b8jvnx+mTJ5s+mb48OHWB59zHnxi8+PtEYFuj0DaEZ0DB/aHUfIMrF69xogOCvlTiA73njghwy8vB+WuWpU+RIcVMccTkY+bN2+a5+rChQthmFaS02XY8hSqIrfJFTpG8NWrBiVnjwhlZWONFHC/n+dz8sH3HKy6q2Uw9spYbN22Tf2SF6ZNmxYGDhwostTHvClcQ/4DCr2/CCptwCOXqzChr9yTy/6Uz94uQgUkr1+7djXclEdg5MiRRrAITdKedDu8n8CYvnz8+HELmYWI4k04L8/FYCXdT5o4yfDvq3AVeLBooD8g+V3dHx+LsxMdwsrnzp0zogNhGzdunBEdPn+M58lxkuKwMnfu2hX2S69MnjQ5fCOP5iDh05VEB4JNnxw6dMjqAePJkyaZJ62gIBKdjx0f8b6IgCOQXkTn5IkuJSQoUogOniIIlIWu0ojosHLHwF29ejUckxfnokjOExm/+fPnhz//+c9hmFaTiSNBWG7fuql8pctm+EpKSm1lj1FoMQw+qprfMYjgVyUyUaEt/9u3b7eQ1cSJE8Nf/vJnGaTxzUYjQbieKR+KcBlkqpfahnHNl3GlHyAelMUr+aBuDm+Dn/d2+TvX+P1+LR4mSN7RY8fCaYUnMGSE5jDovoLmHi+Ddw5/9/L83U76f7pUyLx3rZfDJX6Pl5/qRUo+70X6O9d6G/w73rknmaCl1pf8N5/B1RPCXwvzffKG7tmzJxQVFYWli5cYoc1VHyDJGyWgg0lroT1vi7/TDj+Sv+OzvzjfVp/6vR3JyfilDMYvBI2QHORm7NixYbI8Iu4p8fL8nTYk453cRsrjb28bOzd3C5ODhw4a+duwfr15dDI0tinD+4nrOZJlty80DjK0e9PrsO+a//P+cqJz+MhhIzuM+4na9ICHc9iwAnnYCG19eAguua74OSLwNSMQiU47vZ+2REeKXBrZFDW7yY4ogRvXfK7CNtOmTgslysEpknfDwxeu0GtFDEhghcB0JinT8bukZO4Tx0+E5y+e24MXS0vH2IobQoGx8vLxvvmDHjEMGACMFdfwN6TMDS1/8+Je2sO7n6dL+Y77399VJCKgMjBKGG1kJ+n62PFj4dTp08oLmhK+/eZbeZEU8qyvs+u4lrJ6kRjaS7vEZLTeHYnyUgmAt437aLsbNJM1k51mMvLNxIF7va09FFpKHG3vckJOcP23XXEKSYENLze61m5dy8F3ifpFPvUZrNwoUyYengMHDyhEuy8UKcdl0cJFgbBJnoxulvrAytA9eEiamiCdCeLpfWBlqxwOzjdph16m/m5L/kR5iTyg5LZYAfqvM3JyDXJ9CNGhvYafcHmHd6JWdhU6frSJspOJjnt0CgpEPpSQ74ffxz0uC/VwdCQHXkxIPeMgEh1HNL5HBLoWgUh02sHTDXW6eXRcCTdKyZKDQD4ORo5wxZ/++Ed7XpC7/N0YAhNKm5cb7uRzrcEIfij+Q4cPmSdn8OBBYd7ceeYxIMkSQ4xh8cONpv/thrtB3obG141Getj9w30YIcrmgZC09XXzeQgYB99ByghNYUTcwPXu01uELtfKwoN069atQHL01avXFJocFRYuWJjwZChs53VRFt6C2rpaEaDEE7etvKxeoW+fvkb6nPjRLohEo9rGfZA3x43dO5RD+ymbXWyQSUgGhItruR9yR3lcg4fCMQdvZMb4kjRO+RyczxLWhPnwBkAuKOelEubr6+pNduqkHl70C+VTt5HB5nOEThgHI4aPEA4LjOhk6zraBZaUS5u4n/LAgDbRT7QFow2RpEyeJP5auENcXX7qRn4nd4TECNNwPddQHofL6f3nY8Tk1LWEVCFgYENZH0J0wIU2UPYrycUDQPmOspGNNoELstIa5geLAHDh0RKrtBmhV68s+z75PnCn38CGspChQzlUF/WRdA92kehY98f/IgJdjkAkOu1AitJCWaUb0XFFXF1dFR48eBDOalv+JYWkWLFu2LChJdka2ZMPDJEbI5R8W4cbQFz2L1/WKySyX+7/3bZrZe2aNYEVMR4J2oHh9sPL9vZBUh49emgPgCSJmdAhybAQBIxvVRXnH1lYjBBUicJpM2fMULk9LKl69+49YbN2jz158lTGq48lUJeOKbX8oLLSMRbuYHcZZAdvFTLl5+eHhQsXhHXr1oWJzXkqPJ8Jsnbq5ClLpMZIYtSQg3yQefPmWaI2RgvDbrk/Ii63bt8K5Sqba/Ny88JpeY0OHz4sI53IUVowf4GFWC4o7PLrr7+G6zdu2Fbm0cWjrbzp06eH8ePGmwGGSEAiwGS/8NyydauF+WgzhpK8qSVLloQVK1aEwUOGWBt4Ojh9izcKQ3zp0iX7m3aTWE7SLuERDDsyOdEpVFm0bYQ8O8yBM2fP6LENR8MQJeHSpmF6bANEA7kgGoyhcuU48V4jHEeNLApjhO9D9R0EEkICsSKPhjqeKemdPly6dEnY+M03YaRCZX1EGKkLeVzOvfIubUXOB/dFHt/aIwfYUelyDlJ7wJqkdsqGwLQWuvLxyHutrjly5EjYpbwbwqncAwFDFhKuly5dariw46mnvG/PnlXa+D2g0FWxxt90eTxPK/GZMKzLwX3Lly+3kBlJ+njAWEQgBwR27959Ydv2bdZfzCkIFV4z6uI+kpvZ3UW7CJHF0JVrhPgeEegaBCLRaQfHdCU6rMZRuA8fPlQS8g0ZqVvhydMntmJdtnSZGSEMSEcHhsNfXMtnPzBYGEGSkFkN79eOkvEiBd9s/EaKfUjQeteuTyVT3O/tI1n21q1yM9AYJUJLa7WbjpAXxin1PEZ4tXKoaPuZs6fDHhGd3bt2y9i8CDm5OeahGDtubJg9e7a15czps+HnX34OFRUVdg9kAoO8bNnS8P3339tuI/IjyEsiGfXihYv2UEo8M3ghaAdeIHaJLVwoT5A8IXzPgyYfyugfUe4PBAFiM2rkKHsW0zF9xzUQrlmzZml3zZRQrkRwErVJCK8S4SDZlTwmDDov2+WnMjl3T1upD8sgQnYeqP8wpozToSI35FZBdEq0S4o6Tii3jB1DkMn+2hJdLjLCq7i4WI8KSJAswpQQnZrqGjOy9JUTnUIREDwbkDy2oWOAp2mbedmYsUaQwOqlCOclbYs+efKk5TvhBhlbVqZrypTcfMHyfmj/yKKR5nlB/qdPn4beat/sObPDGhFf+rVI5yEp9B1j5q62v0MK9+8/YOOU8YTXCgJC2yEIEF9IBbix66pDoqOxxTVGFLdssb6EmNGfyEluD30JCZwk/MGF52jt1Y5L8nSGCOOyMQmCDHmBxNBmyC7bzmfPnmPE1XCRHHiD6K9EkvEBI+XJcjBmkIP+gPiDDeMsEh3XIvE9ItA1CESi0w6O6Up0UOoQDAwEu6xYmfaQF6RMBmrG9BktHoR2oLFTEBLK4vV+voO2bWtFi5fgsTwux2VwSfbFIKxfu067rQZZDgfEqD2i8+TJYzNGEI07Mhh4nFZrez9eF4hOy/krOn/nruX9LF2y1OTCOOFRGqE8E8IvrNgxXKymISgYI4jSVe3YYbcRu67ISWFb+xgZsyFDBhuRAB9+Ow1Pinlwxo6zcgincD9eDGTgSdyTtFOGLciif7qnwrxJeIxYsWOcSfKlfjwU7BR6/uy54VhaXBImTppobQQzPC94KdgivWbt2jCwmdjh8bkqL01/bT+GoLhHpaam2h4N8KKq2kgNxIF7L1y8oC3k8iSojVBQdpURnsTrAPnAoIIJ4xxj7x4dD10VFhaFvtl9zTN1Xh4T5GUXHjuC5ioEiQeL9kLm8ETw93jhA06UCTn6lzxVQ4eJnMhDBL7gjjeuUmQHXBl7ED6eT8UOL8KJVyX7tevXwoD8AUYCXE7qev78mREIQk6MB+SkHIgW51vz6CSPY8g3BAUCw2cOiGC95KfeCvUb5HOZvC2MM/odb8ym3zYZGSkbW2Y4FihJmBwk6qQv8fpBtFetWmW4QqiuXb+ekEP9V6I+hnwa+U+Rg7w4kqfx+OH5jEQnucfi54jApyMQiU47GH4NRIfdKih+yAoGnm3fGGO8G20d7rlh9U3IByPJZwwGYSfuJzTBweocBX5KRIcwzFoz3AM7SXSeyNuin/XQrhoeCoeRxiCah0P1Ea7iPDkaECFIxqJFiyyMsXnLZvOMzNcKfYy8C4RhjIzJQJIoC1GhzS8kO0SM8AxEZcP6DSIt+crfeGk5Ezt37jRSxXZ3VuyU7wnOFQpNnTt7Lly6cslW64TVIGLkp2B8f9u0yZ5TA8EhFEaIq6R0TLh86WKgfWfPnDVDv3zZsvD3v/89DNVW4jqRFsI1//rXv8wzQ6gPYobh5KGVR0QqxolMUA+eHwxnZeVT80rdEBF6JDKCZwfPFmSBEAs72ehfyNY6EU3CTuSnuNeNPgOLfyc6hfKE5aqPawx/vCaQAQwznph+Stp+JuLB81/wBBGugiDQP4wpwoZgAMFCfggNZFquvPDg3j2Tk63bU0kC//YbkaBc61NyVdgFSGht1cpVLXLiCYJAXheBePz0SZg/b74Ri4cPHpr3qiOik+x9NHIjsgyuTnTwOoLxDBEWPI94jxjf9AehxT4Kf07V/Fi8aLFhzHiqEzabJSPX4GFaqr6EmIInSf7IkcjtWWWPU6C/nqrteBEhrshE4vcKeeKYi7t274pEpy3FE7+PCHwkApHotANcuhIdDw3hjbhx47opXcI742RYFsuQQ1JQ1G0d4IKRxJDycEEMNmSD1S+rbzwKuOXHKRSQL6N38vQpuf/3mYHeqBwgPBzJz+dJrcfb50SmI6Lj51lR49FhlxeG6d7de7ajhfAPoah+8hBwsEsG+SBoeBBOnDyhhORzFi6CCPB8n9qaWjN6GHD+hsRgsGm7exgwgo8ePjJCRBl4GNZr+zE5M+QOYbAhJmPLxhrBK1aIAo8DWGEEMdB4g/BKQKDwIGCsCWPt3LVT4a6RZlTxlFQqV2Tr1m3hp59+MsPsD5JDHrxbyIN3Zrh+gBYyuUbPkbquvt0lIkHO0kiFzggdjhPZpA0QPeqmH9siOuT9QHRIrn4qMkXIB3loL0SApGAM9SGFmNi5hja2dzgAAEAASURBVPwQoL4qH+/PQeXj8D11Qth4YjEkmPEDdvv3azu7ZB0uDxCeNDwZ/LacyfnzTwrLvTEvENe/J6e8TLSNMCYeFMbJKT29nDLpm7a2l+NRQVbahscMYkd4DLJDHbxDhiDTf/zDH6y9EH7CVrvUH6PVfyuaQ014JXtLTsKUp+RNIuzElnO8ZYQR2aHHAxnpL8Y6Mr6Tg4VBg3nLkANyDdG5LM/kXj2tur+8g5CjuL3cuj3+FxH4ZAQi0WkHQhQTxiAdk5ERm7DB3bt3bCXJ6hJDxcrbPSap0NiKWEEQlDgGEkJxUDu2CBvw+PoXIksYGggHihuDiCeE59Rs3bZVK/5SS3Y2t788DBgdyvHDPUUQHb5n5Ws/1CpicE8eAPJWVq5YaU+OrVeSs6+MCR3g0aHe5cuWW2gIo0zuyKNHj83Ak/gJSSEXAuIAKWiQsXn8+FE4KSN57vw5My4QBIgNJOi4HhRJWKZUYSLK7S8iQrtoJ+PCCIKuwxDu1EocjxVEjvAMBIDdXOSp0G7KHSTjyE4oPC+s3jHMtANPGoYNEgDRgThAsEhYna8QEYnUT1Qe3plffvmX3Ucf0Q7awwuPDSSHciB7eE/McIpI8PtkPGm3sHCk5Zkwrj1sA/ZtER0LNYnMkMwMCdh/YJ/lzIwdWyaDv8JCMZAMQos3ym+aR4y66b8H8iIRrryoMBxhGTxM4A7B6qOHRBJ6OnrsiHmD+ul7PD0QHcJaO+RF++XnX6wPWpNzROEIk3OJfndu5sxZRirxNrVFdLy/6DNIYbnClCQvQ064j75m3IIjJJ+x+62SpPHEgRN9gbcHz9PGDRuNkNJ+xhI5Uswdxho5VPyeG7k8eXm5Ike7RHR+DvUioTwEM7W/IH4TJqq/NDYJGTOHeJYRi4NIdFwrxPeIwKcjEIlOOximM9FB6bMDhYRkVrZ4Zghb8aBAQiINzaErrvMDA8aLAwOAUYYsEabAEGLEMJoYJ0gF7/xNvswWJX/ioWDFj2ckNzfxxONUg0v53EM4gZX3LSUjEy4hr4XQFQaWcjFY5Fnwm00Qrtu3K8ygQoQyMjNMLrZhkweDEcLgkodUWFgUZmhnFkSAX7V/oHLxBpxNJTr6WQojOgplQNC8XraNu+EkRwNPyi79bhdJvxPkEcMQQnTIQTmtcBi/kYTRguiACR4CiA6GFszwrmDkCZu1EB31RwvRUXiGcYhHhXwh5MBAYhi5F2JAH9EmSFOuDCy7ojDYyIXhhECQV0PCLx6HzhKdAuXUUA4kgFAXu4346Y5BIoJ4TV7pl+whYOyso/4S7Xrje/rOiQ67+ZCNEBTtMKKjdkMqCBMR9sIzNKZsTMjJzrHzyIjRh2ggJ54YcENOxgZyQ5oGK4+K3WxOXBzPVI8OY4r68KDdFCFjl90jEVyIJ14T5KMfGUeExcglW7JosXlh8MYY0RHZIXdno7wv+fIMvnmr5Gi1C1lvKNfNiI7CtBwQZbwyl0XA6TPG+/Rp09uUgz5hzDAH464rgzD+FxHoUgTSluiQw9Cv36f9JhUGgYPfukqnJyNjlDgwHvy+FQ+JI1yC0oeIsJMI7HheCA+G48BQYAwgGHgPMDYoej4bOTEClCjXH6DGfVyPV2TP3j2WvEkSLYaEPBPCIpSL8cKIYbT5sVR+k4kyeaIy+SUXlNOCMcMrsVahpQEyJBhevDz8fIPlbMizgEGF6JDTYuWqjAbVv0sr659//lnbnR/ZDihyIgjv5MiD8lgen1NnRHREPCBSfA/RwztA2AUSiFdqzpy5CqMUyMD2a1nJgweEhhANRpudOuvXrTfCYeEUhewo14kOK30MPe2F6EAUMbJumDF2fEd5jLcikbIFyrcBZx62iOeqXEaaMBpPcM6SZyT1AHv6l7axXRlPRF5ujnmVPBRCeakEk+tTc3RIKubZPPQ119MHtAHj3kfPI8KDUa0E6AED8o2UEIYhpMO4sl1nCs+d0fZ2PDrr5SkcNGiw9TPzivrwBkLECPXgjeMX6/HUEdpDTsJZPO6gV1bvVDEt/OhjhjYle8gYX9RJu8GbMdrUmPiJC3aiQe4hw+QsrVy52spuUL2ECxkrEHLGSIEICESHubFb45f+Jcw0tJksgiOysoUfUkmIj7EJHpBO+pkk9zmz9RtxCmkmP2TQBeLBkYx/5gn4s8MNQhifjOwIxfeIwKcjkFZEByV2QIqzWLH0rvtRzx4iOseaf9RTv3WllTkeBRT1l35AJlDUGMQdO7YrP6LG3O5ssSVUk6PVsh9Nja/NyLEjCCJBOIbVPkqaF8aVF8aHF0SDvzGKd+5U2MoWwnPp0uUwV9t3Sb4dNWq0lH+WVxHuyzsDceH5JdRBzgM/0wCJOH7suHlh/vrXv4YBMpgcly5e0E8W7A73RIZoA6vmZUoGxdgkjgTxqtbzdm7LcB5ROYQq+JHK5dpGj0HBC0CICc8LHi1/MjLJyBgdDB/GEu8CBANsLKlZFdBeVuwYWbZD432AKPGkW0gY3o9kj86HEx2FrrRbCY8H7YSQ4gGZM3dO+Md//CMMFxFKPSA6HJDGBNHZb/fTXx9LdDDo9KN50BQiRFZ2crF9mr4m9MbzZYYMHSJSJu9PM9HBy8X2cJJ7f/zxR0vW7QU5E3kmh2mrvHwke1sS+MYN5p0hHMmvqkP25it5+z/+8Y9QoG37qQcEIZno0A/MSTw9EEvCpuqopNveilgdsAdXQtrwirGNfOrU6XbNYz3z51clgLNLbYKw4jetuAa58UZuUsLx+AnjlTT9rTxwYzXGBtl9DfV1dp5rGCPkpiU8ovpJjb37TA4evvj3//iPMEzJ5qkHcjgxjUQnFZ34d0SgaxBIK6JDUiDKjOd/LFeIg+ROFNXHHhhPlOIpGawjypsYPbrYEhXz5O3A8/ClHxgwjAUraPIVSF4lFFWqEARGAELnHhdwIHmZFwodUsHzYbjfCU4qHuDHQQ7Ew4cPbLvx9u07zJW/Wkmkw+QxwKPBCp96njx5bOEq6uW5Kxgt6sUA7FZ4CI8BicVD5GHhYHs8JKWqusq8AXgAOM8KHo8Khg+SAqHjgKSxlZwH1M2Vh8YJK7kk7I4hdwi5IQSQOMonyZgdX5SFQefhcIRLIBKQGbwcluMhDwehDUJiHHfv3LHdXOT+TJww0QhQMtHBC5Ds0SGB2z06FipRjhGGdqGIDiEv5IDkQAzYDQThIuSRLS8QONMPFrpSu5ELDCCIkCNkwRsBscRL05ZHBw8Lz3HhOTo8IZocHTw69A/ziJwmHqCHl+qUvFXIDVlkt9uc2bONYBr5EFZ4TbaLPO/etduIJUnDPMiQtkKEGGeEe24JvxnCFE8i7aTf8P7tVd4Tv/OEnMibKidjgxdy4jkBT8gTOBEqwkvmcnoCNMnzF85fMO8J35GgXayHMzI+SEonr4vwEaHN7777zsph/LF7jF1whUWFNr4KRFjoK2g0fciuQsYWfbhC+T2QdL7HE8Rvh4HjnGY57L7mBQH9hQz0F7iQvE4fk8+TIKaJ/uqpHKn4W1c2reJ/EYGPQiCtiM5ZrdbZRcGKioeRDVWuAgoNZYgh7eyB4ebAuPHcDsuNuHBRSrE4LFHiIMoJQ/elH05EEnI+N8NObgRKGyOPOx0igiHACJHnMU+hFJJzMVqcaw9Xx5F8Bg81Xb2S+AFGS15u9ghgnGgLYS2MDGEH8lYgquCMp45nmdy4fsMMJIaSunk+C2RATMt+u4vtxouVoHq74rYRAkIa9+/db0k25VoMCGESZGGbNZ4SDAwr+evXrpsRnjdvroWGIAU8EI8t5PtEAB6oLDBx8sRDCCEbeIIIT0AAMWS0mRwViAZ5LchD7g4Gm3shlhhHPCLIwTZq2sS9fEc4B2JH6GqpiBvt5jqIFdvgj8m7hWcKHLgHYwx+1MPuLcqCFIIbZIPEWEgY43d480MNuccJKvcyBsilsh/1bK53xIhCI7PMH4gOs6JW5IY8Eow4948WeZo6lef2TLMxgnxgxPOT2FmGZ4aEXbai4xEifEjd/K4anhMIEqEmtv8TauLeCj2TBoLoclJmspwQCuTEa4OcEFG8V54YD9mCbBgJV6sLRhTY2MKTN0g/PULYkKd1V1Xx3J3e9mvtkFB2fCHfbCU4rxBhAXfkRlaeh0S4iz4kXHlXO/rIceNHUcnNgpCBf7HGMG0Fz9s8fkB1IQdEDDmYR7wzp1wO+ouxhseT8BnEZwplNfcXRBPM4hERiAh8HAJpQXRQxCi1mzduGCkh6RQDhMKAlGQqFNKeQU6Fzg10vdzSbJl+8viJvWPIpki5Qp5QVulysPJF8bIKh9RZToIMLUnGrDo5B5Y8IwXXPTj0lPLFQHYGV3Ju2OLMteTdkLzLtlt2SjVJgWPc6ENIDit/DBheFSeUPHjt2LGj4djRxC4Z2oVRhLTwlOOs3lnWHxgavAtXFf7iuSbIcqfiTovnBG8LngMMDDIgG7k4eIVYzePVqrhdYWX++OMPCqlMtjZAyiAMGKtb5beMHPXO6m27nHjQH0aXnA4wwsCx5RiPxQXdhxcBAoeHhCRVDBbPUIHsUDfYIyseCG8P3hJ2siVyV2aYpyk7R882ev3KnrRLmITdPNTBPRAe+giDyZN2kROvBjhAABivJFTjWcA7lPAQvPN00o+QM8gX4bahQ4ZauAkyy72UTd/RR1zHlnBCnfxmGFhC1PB20Se0BU/PEyWS80OpeMQahAnhSIgaT7imLIgFvxvFeMLIE6akfM4xHsjN2rx5k3KrfmkZh9Tt4wQ5Z8ycYU+chkBBKOhDvH+QRScHyMZuNMgURJjcF7D9RR4annXEPIa8lIhUgDEPLUSeKep7sCJHh9AkpJXdU5C98pvltj0d3QCpYcz+8MOfjJhkZ+e0eJLQH8jxmx42+Msvv5gOob9cDv/pCPoLUsXuNeohVAkpo7/Ia0LmT/FMp4ueinJEBD4WgbQgOigziA6GA6V3XwoVpYrCTJAWdg6hojp7JHYa8T9KfsjgIWYY2eXRr18iLIBCTpcD/NzY4XJnazQhBF95giHKdrCU7rCCYWbQ+I4XuHd0+LVch6GnbAwApAAceXENRGGwsO6nkBgGwQ0fq2we7AfBwbjQLtoLEcLrw0qb30Lib1bMjAN2bLFC50c4qZPruRYDy3UYZfoWA0Lo61llYvcYRpp2jJBxJPGYNuD1efzksUhalRlxL48HyFEWu3fwILhBQh7ayH20BbLAeYwveDEu+Z66aReyOqGw9shQv1BeEWSKrdc8r4W2ci/b0wnRPLj/oIXgOH6EkTDOtJ8yqYMkZnaXUT4yQ6xS+42/KQOC0FKvynIC7NcjH0SG8BaeH7DEk0XyLr87xfVgQ14V+Pu2/UJ5hiBhyECbOPBQ0VYSfvkZBw6wQEbaAhkwORUqdSLnciIfXluXE6wZt8x9yB9/e5t5py7GBX1AfzGGIPX0A2VyHnx69iQJvqddy/XIowZZ7hr30De0jzGCHNSDR2eo9AKeMjBHRq/b5aAuQr52vc4ny+H9Rd/U1NbYIxrAmfbQrtb6y8CK/0UEIgKdRiAtiI5Li4JB0fLsFeL/KL3GRv24npQZ5zp7oMy4HqWHwsEdPUGJiCi/NzKo6XpgaFDUKFoU+DtyKJmFCdiirMETjD7moA7Kx+j30OfEkegbEjOpA4PiRiXRD81tUttY+Xu7SLxlNw2/m8Xh91EH5ZvRsTreL586XAbKpz3+IoGVdmBcvQ14I3h2UGp5JNVyDeXxckwo09vNPX6Nn3ecuYbvaIvXldwevmc7O7t5uI5zLhseNcfBhNd/jp/L533pdVAer7YOx8DqbZaHe6nT21oj8siv3eM5KdaTgPltNDwikDEwRw4nOifkObmoHXN46NZrtxK/WK+BpJf6Q9jRztbG04fKmYzZ++O2WdKkfkI2cDESIzy9LXyPrByp/cX1yOaH4ZE0rkjURw7vQ7/uQ+X40P7yeuJ7RCAi0D4CaUd0UFas1FjhvZaxwvUsDZZqE9pHpflsDxk9lA9kJy8vV58TIbJO3fwFXoRiduWMMk89MAapyjz1mo7+Ti6fz8lHskF2o8P5tu7x670M/5vr6Tfek+vw88lGjXuR1Y0513PeX62dT64vuUz/nnevm3KTy0o+xzXc7y+/39vjZfPuB/cgG9ekHn69y8e1fp3XkVxW6v1t1YtnARLEnOK5ReS3kLQLgWGXGt4VDtpF3clEh9/bIj+I3Wh4VDjvcvPQPfJ3WmvTh8rpsrq8ybK57I6Ly8k9HH7e7+Fvv5bv/Ho/z33+8mv9ev5OPrjuc/VXcj3xc0QgItA2AmlFdBATxWKKCWPQrMjaFr/jM67IPtXAd1xTvCIi0L0QYC5hwAkxQnIIwfAk7dvKMSKUSAIy2/kJmeGdYd4xX5zo8MBFngzN9nF+rsF3QVJuKiHoXpLH1kQEIgLphEDaER06B0VKWOR9f8HHdxtK2V8fX0q8MyLwZSEAcSGExw4vnil088ZN5afUapfRBEvA5kcseWYRYR0IkRMdfifskZ5Lwy6iM0r0xvPDg/bw6LBgiETnyxoHsbURgS8dgbQkOl96p8T2RwS6AwKEXPDmsE2drefsSBPjty383377nUjOAMtNoa0sBCznSu+EjnkuDbvOeDbTmNIx9hRiEoEhRJHodIfejW2ICHw9CESi8/X0dZQ0IvBBCEBIICbsdmNHEwSGg5wcHt/gycephXIPybn81hg75ti2PUC/D0WeTwxZpaIV/44IRAQ+NwKR6HxuhGP5EYEvHAHfjYWHh4N8HEJabZEWCx2LJHE9L8JV3NPW9V84PLH5EYGIQDdHIBKdbt5BsXkRgd8bAUvuJ+dN5IUDjw2v9oiLkx3u9et/bzli/RGBiMDXiUAkOl9nv0epIwIRgYhARCAi8FUgEInOV9HNUciIQEQgIhARiAh8nQhEovN19nuUOiIQEYgIRAQiAl8FAj2qq6vef5TnVyF2FDIiEBGICEQEIgIRga8BgR5VL55HovM19HSUMSIQEYgIRAQiAl8hAj0qnz6OROcr7PgockQgIhARiAhEBL4GBHo8ffwgEp2voaejjBGBiEBEICIQEfgKERDReRiJzlfY8VHkiEBEICIQEYgIfA0IRKLzNfRylDEiEBGICEQEIgJfKQKR6HylHR/FjghEBCICEYGIwNeAQCQ6X0MvRxkjAhGBiEBEICLwlSIQic5X2vFR7IhARCAiEBGICHwNCESi8zX0cpQxIhARiAhEBCICXykCkeh8pR0fxY4IRAQiAhGBiMDXgEBaEp2MHj1CD15d1INvtQH/TXgb3vIhHhGBiEBEICIQEYgIfDEIpB3RgeBkZWSGrJ49Q6Y+h0+kO6I34XVTU3jV1BiaRHQi2flixnZsaEQgIhARiAhEBEJaER1IDkSkuuFlqKyvM3JCH/Md5zp9uONGt0CWcrP6hPy+fUNWZs9OFxEvjAhEBCICEYGIQETg90cgrYhOz4yM8PpNU9h/63r46eLZcLfqWXgjksPrA2hOS69AjnJ7ZYWFo0rC+rGTw/C8/qGH6iA0Fj07LTDFDxGBiEBEICIQEei2CKQF0cnskUEGTXj+si7cfPY0bLpyPvw/506GiheVRkjevH0jotN5qoNDh6t55fbuE5aOLgs/TJoeZowYGYr6Dwx9evWycFa37dVPbFiGyBwkL9ULBrl780bZSnr/0MPLo+zWDspMfrV2zWf9TvJ6bpfL+Tnr6wiP5LqTceFzdzt8nPDu7fP3rmirY0VZjL/PdSTX45h/rrpiuRGBiMD/fwikBdHp07OXeW32lF8J/+30sXD6wZ1wv/pFqHv9ysgKtkE6uNNHiynRB7xEA7NzQ9mgIeHb8VPCX6bMDoNzckPdqwZRq/Q7ICK9ROR4OSlxQ/b69evw6tWr0KScpQ8xZJSTmZlpZfZU7pSVZ52SwI+PlNfY2GjlfyyZ+tjecANH23ghH7J+LqNKfY5zVlbWOzxSBWgetLQHbPwFVt4nqbf8Hn97/3qbaC+vrjgo871+EQ5vPxPZ8XrAl/bT/59rDHQFNrGMiEBEoHMIpAXRyVZ4ifDUfztzNPwfuzeHW/LqZMuAcLjy7RwcMrjQl2bDC5GBHxEO66M6/rvp88L/sHRtKOyXH6pe1qcN0QEjXq7gq6urw/Pnz410gAHKHo9YXl5uyM/PD7179zbi4ve0ha2fx0C/fPky1NbWhpqamtAoI5LwsFF6oo8ylf/Ur1+elQ/J8oM2fe6DOmgj7autrQt9+vQO/fv3NwP7OeoGTwhjVVVVeKFXU2OTEZ8eGc1eNLWHNrnsWcI7Jzs7ZOfkhGzlikEs/NznaF9ny/T+RZaGhgYbJ07g+vTp0zKmOltea9eBVV1dnb0Yd7nCIFNktCsPl6NeY7RedWVkZoTeWb3fI+bdAe+ulDmWFRH4mhBIC6KTI1ID0fm/Tx4O//uu3yxk1a933w8nOc3GpVHEprFJxl3Gv5c8ES8bX1si8n+duSD8j8vXh5H9B4QXUopGitJgtOBt4YVRqXrxIhw4eChs2bIl3Lt/P7wRKcEAcH7+/Hlhw4b1obi4WAYnt8X70RYE3IOBePLkSbhx40Y4duy4XsfMuLN6NgIljLkOYrF40cKwbu3aUFBQ0OKC6yrPQGttpH85GiTfs2fPwslTp8KZM2fDmDFjwooVy8PAgQNtDLghbK2MD/nOCUpNbU24f+9+2LtvX9i5c6cIT3XoKwLT4lFQP0C8XuGRVBtHjhwVpk6dEmbMmBGmTJ5s10Iufu/D+/fu3buhvLw81NfXBzxUI0aMCMUaI3xGjg89WvDW2KlTmWfPng3nzp8Po0eNCnPnzBEh7me5ci3XfWgFKdf3wosnzC9duhQuXLgoQtk3jBLmQ4cOCQMGDOxwnKcUF/+MCEQEuhkCaUV0/i8Rnf9t56/hzotnoX+fzhMd8xlIqZKj0VNGN0eruRzl5uB5qFWI6lldjSnC/zJjQfhfVm4U0RkoooNH5/N7Gz7neMFQcEAm8Ljgxbkno4XBP3L0qBGURnkbOAcuM2fNDGvWrAnjx48Lw4YOM89Oe0QEww3RuX37djh9+lTYv/9gOHzkiK3+ITZuqCAA2fJYYMQXzJ8fxpSNCcOGDbPvaJ9fx+euPEgsVwNNvmeVleHo0WPhxMmTYdy4cWHtmtVh0ODBn4fo1FSHO8J5585dIpRbzbPTR96Keo2purp6M6x4bhhdYFhSUhymT58e5syZHaZNnRZy5NXAg/J7H05Wr169Gs6dOxfwBOLJGTt2bJgyZcpHEzLvb8ZOtTxeu3fvDnv37w+TJ00K32zcGAbTL+o7v+5TcYCQMY4PHToU9h84YJ7FSaprlIjV8ILh5tn5GML2qe2K90cEIgJdg0DaER08OneUhPwhHh08C3iECE+RfzOjqDjMKhodKkVwTty5FS48vBsqtQr/+9Q54X9d9W3aeHRYkXPgcWFFfvr06XDx4kWRjIIwc+YMharyjKg4IaiVW/+ljDHKH68HBpejLYPjROfmzZtmCFn5Ex4aOnRoKC0dY0axUd4y8mEwkue1ar946XKYNGmieY5GFo00skM57REqa8Qn/Ef/0waIHuEk5MKYYgC78nCckAVSU/m0Mjx+/Nhk47sLwv78+Qth0KCBYdLEifImDAh9RQBzc3NDnl6QQ7wZ9Btt/r0PJzrXrl2TJ+RCC9EpKytTH06y/gXXDz0cJ4hOjcbFnr175WU8GCZOmBDWr1v3WYgOROaoyP1BkR3G/cSJE+RJGxkKNBc+9/j7UHzi9RGBiMCHIZBWROdd6OpZ6EeOgP6hLGWJ9enfD/fkcAaPRZFCUhOHFYY52k4+eXhRuPbkYdh08XQ4fbdCXp3a8Leps9OK6LgCx1CdOHEiXLp8OTx9+tTCAz/86U8WQgIjcmYwrBCWK1eumOElNIEXBqPkhikVYcoHf8JWkBhCG5CIlhW/SGXT64bwquGVka3Nm7eEX3791UIGhI4mjJ8QioqKmglRIgTi9eEF8sP6WH/QRj77NZznbz/v13M++fC/PQnbwkYKDTmZ8PL83e/1sv3dvlfZvnvLy+V7v4Yy+d5zWagT4vJS2GDMCWcVKvSzaOFCCwHlyuhyHsJAu3hvSx6vL/m8f+dtTsXNMfPz/s59yS//PlkOJzrXr183gkz+FXk0kOCJImp4d1ojOpTr7Uhun5dNXd4uiM4+eXMOHT6s8TDeQpuQ0AxhQhl+T/K7t5X3ZBlaq4t6PMRGWBWPI0QHryVEG8+iz5PkcuPniEBE4PdFwOe2z/3U1iTP9zQmOn0tLAEI0qt6vTOMDghKDk9Obxnkwbl5YUmpFOmEqWGQDDDE5sDNq+HXC6fDzaePQqaU6n+ZMT/8zysIXX3hOToAIrkxyIRAjkrBY0zwGkydOjUUi8SQZ9FXhgqiw4ABR5JCMWYofnJKMMDtHclEhxU/92L8yhSamjx5ihElck0om/eK2xXh6tUr4e69e6FW+I+XYVswf4F5MTDytMMJAsaJ9tM++hGPiJMB2gWBoFzus37WNYmxkCiDa3wicJ5zPXUPT9QmZAkulMk1XIssvJLvc+LBdbw4vH3Uz2colbeR9vGiPi+Xa3gRHsSYH1DoZMTw4RbCG653iA7kgXJoF/c3KX/srR6ZkCqP1af2entoKy8O6nQZuI57KQvcuZ6/kw+uceJn5epkqhx8T7kfQnSQm3ZY/+l+/ubF0YKnyiQ3jBdjxomOe3QKhIsnxFN/y3263mXxMjuS45UwIEeHMiLRsW6I/0UEuj0CrkfQb8x55m9rOsz1dXoSnecKXSlHB3LSM0NAyChgJDgAyFR6s2LHk1PY7MlZXDo2zNMzc57X14bD5dfCQb2O6OGDlTVVoY+ejvzfKxn5f1qx4YsnOm4EGqXkCdVgYHlhSL7/7jtLwsUAcCQPHowGL77DwCSfs4tT/sOgcQ0eHQ9tYOBKS0sttAFZwthSJm1isJKTQX4Q5Ivr1qxa1ZIrQ1kYZnYqPX/2XNdzr37uI6uXEShW4niZIA2Ewqg/Oyc7ZCkk6QOeJlKG7xLib67D2DXoe+6ljYSL+J6DazG4hN3wSpG3RJuzs/va6p/3LOV1tciguhO71sBQhFLXUibtI/xEW5DFxqLeOU9C9GHJTZ7IcCVjz583zzxq7LRKlgePmHuBvB9dngQJarK6IJT0L4nklE+dEFVwAWf+pj2Ex5JJB/LSNpRHtZKkn79I7L7j+1Q5yCtiXn0I0WHcgOULJb07yeI7ykY2QnOemE2djAfyZggpjVPuz4rly42QMgYgQsn3IbMTTGRwOWx3W3N9yXJQl9cHdseOHw+HNQ+iRweU4hER6J4IMK/RGehidAj6C52BLkAnul7lHC+uT0uic1vby3nQXz8JP6Bvbqh59TI81nN1JK+MnrYui/g0vfl3Tw5enWrlThy9fSNsvXQu3H7+NLyUAqxuqA+9MnqmDdFhQND5GL0HDx9YWOnq1WtGdNZq11N/GYCXMu5ck3wkD6LUc8nX+efOEh032LwTwoHoEMbBq7R40SIL5WDwG5QYfl87wXbv3hO2KMz1VAnEEJuCgmEWDps3d655pDC83M+uqWnTplqeBQYNLwBG/sGDB+HWrVtGXKhz0KBBYbBeFXfuhKsK441UuGzWrFmWC4KchOwI7Z2yHKZLZqQxqiTHLly4wEgb+RwY2UqF/jDMW7dtt7YyIZmEI0YMt3AUhjpf5ALDSt2UT3+0RnSGS37KJNGX/JFBgwdJnmkWTumX906ehw8fhnLlWPFeIzJWVFgYxogkPlL+D/IgN946di4dOnTYdphB5BYvXhQ2btxg4cG+WhhQF+2FQEBEXI4H7L5TO5GjUHIsXrw4LF+2zAgoJNCJLASGulJDVy4nfhvIIiR2lxKM7wjv2poEeWQL/QwlXC9dusSSwcnjYhHCbjhIDkQcjKcqyfns2XNh+44dLXLMmDE9LFu61MYAoSYUH/0MWXuhvKv9+w+EbdvVH+p38IaYMraWNMtBKAxCGImOz9z4HhHofgi4HkFHoUcuK9WCjS6kN0zQIp2FEgs47A7z/54iA+SFoqPSiuiw68qTkQfn5IXSQUPDuKHD7Zk3Vx/dD08VDnmpLbsABeFJ9eQQrjpUftVCVnh0eOAgO7DYXk6Y5L9q11U6eHTco/DwUcJAMlgqK5+ZgYFYYATxInR0MPCSX349xoQX9YC1G0KIFUYo1aPj93E9DByis1+htGEydpAXtpv3kZF9UfXCSAfGGuOF1wTjy7N9iooKzQsyc+ZM8zBgpFmZk9g8ZkyZbU1mIjDo2UZ8SjvLqAsPCx4UyA7JwOy6wrMF4YMoYbzPK+x2UMTp0qXL4a6Mc7UZ9CwjVRhYEm8LRxSqvAabeBhM2vjw0SMjDYTEBouksGtq6eIloVATE4LGhMQYt0V0MMaQjyMQg127rF+mTJlsRILtzy3yaMIjDySL/gBfiM5FyQkOkKKRI4vUDwnCBkGkHyAWK1YuF2GbbCQCDw0EFy8KSsLkOHwkPGqWo5c8Z5ACtnhDEkaPHh16i/CVizSeT9p11R7RAU9IC0SloqJCCivxjBxIDffN0s4++pAcH/qW3XCE8/Yod4k+4prL6geILP0P4URWv2+ydu7xzCHkwJNjcgi/Q5KDxO83enQEmCIHYws5iou1FV6y0/f0c/To+IyM7xGB7oOAEx1IzHMtxA5Lx5L7OWHiBC04F4YBsgPoVHQbup18Ul54stOK6PyfJw4Z0akUYSkbUhBWlE0Ia/Q043oRluMVN0Viruv9hhnfkQMGh6VjEjk5yZ6cLXhynj1pJkQJYw3h4cc904XouKelXF4AjD6rZowtRoQcHYwwA6Wjw9kz5fGZgcjBQHSPBZ87S3RogxMdjFuBVucYIyNeMlz37t+zbdn5/fPNyJJDRPkYYjw9DHCIC+SK569UiRhh8Ehq9uevYGjNgMugcS2GcVDz83IgNKfPnDHislohM2TAO8SL7eBDhgwJ47X1vJdCYU1NjRb2GKB7Ic2vhdcNeX5I7O6vCVdaUipDnWhfdU21YYyXpPF1o3KUymy7ODhDvNojOuy6wtN04eKFhKEWMZowYaLJg0GGPB6Xt8lCLiKohHc8gXaXPF+/bdqkdg82EghxypXXEkLGji+IxhORIzwiK5avME8HYwF5ryncSFirtKTEyAQ4U9ez58/M24MckBHGC6smduxx3oiHxlFbychNKoew0zORFD4rmCwy2GhuaLxPt0S62XG2dMmSkK/+qVKZO/Ssoc2bN4ee6t8yle3bvjMzM6zOK5evGNnC27Ni5QoRuzxTbtfouxvXw0A9C6ekLTkam+yxBoyDsyJre7XDiwdjkh8Wk5FtOsf/IgLdAgEnOq+lN9BTh/S8Nyc6i7RAHyh9xSIGO4BeheSwwSZ9iU59XRgH0Rk7IWyYMD3kyiDeV67B/huXwzb9DhbemUnaXbWwpCzMLx5riceteXI82bVORixTT61NR6LDdnJWxpAVPAE8/6QjouOEBq8PxIGBhOs/8YTfHjLw2SIBebYyZuBBqBiQGEIGYVseHSc6hDbIVSEpF6LD9w8fPzJSdv36DQtR4EnBk0MbCC1B2BjckKIRhSMCibx4MMgNwuhCXAhfQTYIA7G7ZpRCIUwQnrZL2zB0hHfw0BCagUARsmJS4ZXBA0LYpq+S1RtFFiBUkCHKJLyDp+L4iZMijKVhxYoVRqBIHK58VikycCfcFA5Pnzw1kkN7IFq034iO2k6bPEcHuQsVgsqRPCRm35eHhfZdu3bdyNnqlatCnjCm76iX+zDmS9U+l5NwzabNWywUt0bPBeKBg3g/qA9iuGPHTgshgc9GPQgS7Nh1B/6QQQgZBGjgwAHmeaqUdwXCV15+U9dVGtlCTnDCo8RYaC105VqScUPdePsgObV19bqn2srmicTID2mDsGzcsMEeQ4CLGqKzSUQHEsX4XLBggdXdJzsnvKh8GrYpTIiseK3wSELQGAvIwGvs2HGSY5m+H2gENSGH+uNmuTyZlZb4vUz9zRhiK3v06HiPxfeIQPdBwImOLbqka7Ap5ZrDo0ePCpOlF1jgYMd4oZdZyN3WCx2bVh4dD13d1QMDh+T2C8UDB4cp2iY+b/SYMG3EqHBPv2Z+TPk3eXpq8niFtHJ66yFtIjHH5OV558lJ7IrBQ+FHuhEdZMPYkNNxU0arouKOjPVzMwgLZUQ6Cl1BXjDyrJaPHz9hOSTk+PBUZQzdRIWL2B6NwSJMQ/jAV/ztER3axQCFXBC+IlcGg4+X5+r1a+GAHjjIDhzqJocj0Y4meW6qLWaLx4LQDt4btiLjoWG7tu/WwYBBDCAz5y+cFyEps9AFichgcUbenHPNxAiPAh4aQhkQIcorVohjhMgHMjLZmHiWByK5Kypuh816+N+vv/5mMliuiHAiy4mJhuElFEOuzlKRtDWrV1toDHmRm2tSiQ7yQHT4bSfI0kGtYCAh5AZtWJ8gJhhqviPsQhtXiUDh6eLZSGB4QsSrbGxZWLVypeWl0AZwg1iQ+wKeYDlTXh0IEjk+EKCff/nFyAhy9NJvySXL4Tku1LVSRIc2gF1HRIe+BzPahtcIL9RhhZQIBeIV4zlNECFI5vfffWtEj76njbv37LHwI4SEJyST5wTxATfqZsxwL143wlKE2Xgg488/Sw55wUyOXiTH0x/16o9X5sECY8KU1Ik3jrogkHjuokfHNWB8jwh0HwSwXehf9A0Jyeg0bBYE5/9r7067rSqyNQEveqQT6QTpDq1iAyrYK9g32KSZXq1bo/5Hfan6AfU3aowa9e3eGnfc1DRtERBsAQHpxAYVVBpRQFrBms/cBGyPh0ZNEs8mInOxPXutFSvijdgx33jnjFjGl0KITL7FfLIXHUV0yj46JRjZW8bHBeFZODM2oJszNwOUvaPKrskjYza4PVZncWWt+HRr8/a2iMmJQVVMTlFyStN2GtFhECRuCCRk44aNadTnhEvEzL8oDaX+5bN0Ih1K5yENMqZr1nyQgWGUDSQAwWHM582bm26GcxEd+Uo6MHWI0X4/ZuLUBwrKD9GhqRmUmHffez+voTq5iwFWFmSlKxQNz5wfgcQzps+I4OE1OdOXD0Ov3NQHr7b4NgLWZ86cFdfO9+CW+yUMpjgdbgtErczwuyIWhYKU5CqMNWLimYUwIk/bPt/WvPrqa+FieSnLB0PlE8TrWjEo4yeMzzioBUHElNE1jHCPRCdWXYkdQnTUjbKBmIhNoYgtivIgDhQYLh9xMspN0ZDfNxF4C7PNWzanqwshQfQQK20Ea+oJJUisz4wZ01OFQwCWLl2WhM0g8ot6RFkmnKwHZYXKJfbF7OpMRKcMPJ4pT4HglLbVq9ck6dTmygQL7brwnruTyAmqtqqLYqXu185B8B5OJc8rGwrhpugJTKTKeRaiM2z4sCS5z//1hSRDPddjQmA2O1W9ueGC2xz9OWN0KtGJnltTReCPi4DfufGcLTO+Ij7Gl/bknLHQONyZRCeXl7c2DBzYr38z5YrRzQ1XTW5u75rZzJ8yPd9ILg7nrSA4XFmtmJxfKjkFtE4kOjoF47kzlAxKgpm/eIs/P/2nZlQEfZYYnfbOo9M4pMKoGXlxFMgI36kl/QyqQF6uJbNuhq28IqAnRUeeOiWDx2i+8264MEIpQpgeCeVCUOnaD9Y2u3bvSmWEIZscs3oqQKuDW/rcJ43k8FAlxNxg+fZFsbqHG2v+/JvTxfTpJ5/mSxvlMa1rWtPV1ZUGlutJfA6iY0NDy7sZY64MSgkFRTAs4lIMt3LDB9n4PBSd9es/TNeSDf+8ssHLQSk5cUm8sqBPI9gXcbGqjXrCULtf3V33M0Xn5PJyMxUkQHvAkDIGV6/J8J1YG6pG3359M25pZqhUVk2lQrVuXRKAqyO42movz4RXITpUEASiEB0kAxHasuWjvG/SxEnN3HlzW8//WT0GxwxqaOKhfIW4nInowMlgpEyfhftO8LvYIHhOnRIBzVE/dUDKqCricBBNKgx84ILgid3xLjSuKe0wIIieusoT0dFPJOdHXD4i2wJZtSpj3tx5EXAcQYon66G/CKSm1lGB1J37DamqrquEsf5TEfjDImAMLocxohztBS7nfddRRKe4rvIVEIOHpORvQLwsgkfHxcqTu2JDwPtnXRuD5IlmY7zW4Z1tn8ReOR+dUckpoB2MeIy+seGgl3r+jw7aR0cALaLCiCxf/mYahPtiR+IpoWCYASMlDJTkkzFCRjBpRALRELvCkDl0LIkxdUhm6e3ByCVYVfAn48JY66QMPQPI2PnkjrKUmgup5W5aHytw9maeYmgQkcFD4xUVx1vLtCOTUxvqKYV9gKgMVIsB4bJgzCy33v7l9lQkbFg4adLECHgdmcYd4StER0Cvd25ZtcRlYlkzRQeBKTsVw0N9fe6JOBFLpRnVL774MknOo/GqgmGxP1Mpnzq6Fi7IhMN3UhKdwLZ9H51buxEdOMLFe6V+PN4iKxSMA/sPJPGZGHVB6ATealekQnwKVYfrzjvKLKGPQmf7Wc7+FgIRQd9In2X43q9F7t269eMkLzdFTM/D6jFiZI/1KO2GnIj1QnT0i+6vgNBflN81q0Oto6rZ2VgdKU39Y4+qA+FuhrWDksOFatWdZyyPMnJBcic9/PBDQYDGJ0nUP/Uf7YykuPYUwY5A8E8++TRI0Lbm5ljF5b6hwy/vsR76i3qX2K0ajJzdsv5TEegYBDqO6LS/1LO0EoNE2RkV7qrRseqEfTlw5HDzfWwM+N2hg2mAGOozJS/2zOXlQXT+Z+6M3Bkv9VRnRvHdMIhvLHkjlJl9OcteMH9+IxbCzJiBkhARRtbM2ff2LTCbZ6QdUiE6DLpD/j4RHcaI24J64KWZ1JpBQ4Y1J348mi6H7Tu2p+tHfAhCcV+snqGkXBnuGy4xz161elWqDUjOc88+24weF285bxAxz4+9kYI8IGMMHkIhFkRAGhJiD5Uy4+fisdR77Jixp0gGJQnREdcjBobrzTNfj2Xd6iBweV7EsXB1DY5ye3WF7xlasUncc2+Ey4f6wLD+l+eebSbFPYhg00ffCkyiTK5HcpRPOaVzER0GXTsIihZE7Fnt9ZkWqtQNN1yfZG7gwEHZpsgENevNFSsT66effirVE8v0qSA7d+1sXnu1FYwMDy4h7h7xNkiv5dj6wXPP/ksS4H491EP51QdOSAzs9Qn5CRoeGIqJNukXROdY9B/YUMjUXRtbRm6/IuRre7STwGnLzhEawdHiZ9Tbd39/6aUkUItj358ZESQ9etToVHT2B/aCkV9+5ZWM6bnj9tuS7CiXpfXqccstC5rn/uVf8nxP9UB0rM47TXTqKyCyY9Z/KgIdgkBHEZ3/syb20Xn9xXyp5/DYMLAY3hC2Qt0J4xd7aBw7abjLrsliJwx0LZPTc6t2muuq1JLrRBIYKi4GIWFMBXsyQtxAcCPzi5XYFcaTATXjvj7cXIyaBOditPOLk/+YyfteDAW3C5XB7sNWU5n1F1cJJYDawi2zadPmIAo3hgvt6TRMfYJEIUiWllMf3norNo4LVwSlx+zdeUn72RQv3WVhzLWvlT3UICoCtQRZE2dDKRKwTLVCOgTmIkXe2o7oMNKUhl3xHfeX5dOUrK4gFPPiXqqU+5A2GIihcZ4ytnSZ/V5GJdkZN3Zc7Mw8NPGDQ1mNlmpYkJdCBBEdJAERECMiNoeiZP8gCpJ2YvCV3wZ4gqmRMs/kjkLMkCsEFA7UGsQNSVMe7SnYlnLTJ1xcqeRFOwsgtyqBmiOGSV0QHXsULXtzeShAYzLfseO4dk7XQ7tx7ziU7VT7Rt+Q91VXTYz2nZGKIFLjetd9Fi5Mqtehg4fSrWdVmaXifoPaCSnRD8XLPL74sexn+p0VVZbJw+POO1surSGxsk/Sd5BoZGtOxPAsWnhP4uB7RGdZkLZxoebpU2O4qLTHyf5a6qEfaIv3Iv5r5VutfXSuuSaWlwdRrS/1TJjrPxWBXo1ARxCdIeGaYkj+7wfvNP/rjb8322JHY0HF0imyE+ddw5VVvjfglfP5Zbd/ECT/P/LjsVSE/tuNtzb/feEj+fJPQc2tnLrd1Iv+LEpMGtCYGYu1MDNHNj4O0iNi3UZqjACjfn24m2679ZZG0C83iHNUjTOlQnTki8Tk8uuIvWH8GOVCkLzCgcGePXtWxlJMi/wZtXzXFpCDiSIC3FrvhzHauHFTltWsPeNXgnSoi5k7F4U9bEoMTL4UMgzea6EKuGZWECyxSA6GXR4HI1YJMeDm4urhGhMLgpAgdnZEFrS7Y8dXSS4QL4a77IxsebZ4EnmsXbc2y7gmYorgCjf19WybF4o9oYYxosqOMDmnfoiSfVyoHYKK7YyMTBTXD0KO3CBEVgfBD4lRXuRMfZK4Rfl2R1m4rlzr+UigTSFtYuhvsSlz5lwTqs2CiEmaGYHSE5LAKQcFbMPGDVmPD6IeMFIPMVjKet1112Y9PJPqQmVCCGG0KgKMbco3cmSQrvitKTNVbvq0rmb6jOlJnryhfXkQqe+/35cYiNUZF3v95OaBobDeOO/GJCzypj69Gbi89PLLWd8xcZ24pB3bdyTJgc3VQUqszrPar2tq62WzsM/9h4K4vh9l+2DtuiRhpR724NGfbTSG+OpvYpaoYPqOtrIh4oTxE7KtYVZTRaAi0DsR6AiiM7i/5a8/NS9v3dj871Urmw+/+arZGwMmghK2IAmJAffXJpyIMuC9WV0jRzdPzrmh+a9zb2nGRmwId1ZvJzoFD64RZIZR55qyK7GZsFk29cI5s17Gt7gUuGQYvbMRHfcxdvI142Z0KTJcUVQQK2cYa8bHsmuqwyMRE0KpofzA19Jqxsx1VJetWz8KIxkz9VAquKKS6IRRE/Nxxx23N4tDCbDxodibEuQqfsOzxRQhUQ5GrCgzCJ26WnWD4DnHcDLAiAPFQIyIz23bPk9Xm7xvuOH6jN1Bmtyjrl9u/zJccK82zz//QqhjLfyOHTsaWPVLcmVFEWJCySjPhyPDnMHGodSMDeWFa48CY8NAOMIZDq6jVCwJtYYiwViLKZo2fXrmh5QUhWptBCNTqdxjibhXX9gHR17qBm/tiaTBT/7OWX79dahvXEKWy5d+IO/+/fuF4hKxU1EPStDEiZOiPb+LwO2NSXQsFxecrn2pMepm48eZs2amisattTZIB4UGoUIg1Bd+Q4YOSXKJjAo8VkaYipVCQsTRSNrgk1AhPQcZXbRoYfPUU0+maw4m+rN8D6lH1PmVcGu98MKL2e9g3qpH/1Tn1EPgOFJl9Zrn6I9dXVNTzVEGuBQXbhag/lMRqAj0KgQ6guj0j8GUUdyxL2T9CDJ+deum5m9bNjRf7f8uFZzWSpnzbxcER0KOhoUytHDarOaZ629qbpwwuZk4IvbvCINZXGB5YS//hzFCJBgAK7G4L8z+jwVRRPScM9jbcG1cuDEYed85GKIzJeclhpYSwWA6jh1r7UGDnLqiX7/+YaQHpWETNFxIUOYc+ZdnKZ98uNdsWFde6sk4e5S9VbgpGDuKSyFiCJEtwyl4zjGOjnLe/V6AaR8X+YtjsSuvPKKCuc8LTOz3gkT8GLvpunf48GFJyqgu8lNOighChty11JogKT9F+eJ/rrP5ns9CID1bgqPgYgdDTYGxqgjJKThrAxhQTig6VDUxLlYVMcjFwKvDnigDFc2+QIy4VUfuPxgTAAnpcw+83SelGzDKoUyeox6pAKXqdLIeUUcbc1HkKB+FrOk3djvWvnZNbpW5RWQpf17LwK1IdRJovmvXzsTKszyfWw+JUl9t5LrEP8ol7/ISTzhR1NQRmUHQ1OPKK8eFAhguyza8Sj24ILWHNkY4sz1O1gOpLu0hT31FHtrTKi0vhC34J0j1n4pARaDXIdARRMdAhOkYwPbHCzyXx3uq/nPTumZ7EJ/jJwduRu58UzHd7kB07o9XRfxLEJ3xwyKmIwZmRivdWuebYS+5jvE2yDOIjhaurZoyMAwL482AnI3gdK/umfINGDNF1plne/7d8/D3mfNpZcSQWW1l9t1ePnVBnrSrsjvfPkNXT4e6O5xTlpJHwcM5ZUhcIi/XlEO+kmsYaEfBL/4jz5VrfZbr88TJf8pznKOGULOUoTzT94x+brQXCpUAae9qEndkqTSVjaunEB1K1sZQ6LjYbIqHEMhPufIZZ2hP5z2zvR7lPkXtXg/Xl7L79Pfp6xGn1tvQS71hhGghVpAxEVEe90jd8U9MI9+Co7IVTFyvTzrcV/Lw/a+th+covzxOxI7WxhPlqqkiUBHo3Qh0BNFpb4LjMThxW+08sD9fxplD58kBtP268/3v/jEDHB2BmONjebqVWyXG53zv703XMQzFOJT/xiALfAb9doN0vnUreRXj5O/M1GfJn3FxtBm87vmfPZ8Wicn7w7C2E9HyXPkxYuVoz7/k7TMNXZuBK/f7lLL88dmOh3vKOdeVe07Xs+fr86aT/5R7SvlKnoOCbPcLtUOAraBsAcv2PbJE36sSEBiJoVamdqKzIdw+5RUYVBjn2+uYeJ0s+8li5Idrzrceri3Xl/9ur3epT3mWSQclRor/zEtLXX1XrivfFVzkXdKp55y83j2O7qmUq+TRXq5yTylfuVYeJa9Shu751r8rAhWB3oNAxxEdg+gAM8YgJb9GxTlTkxnojkVw5ZFwV5jh1VQR+GchwPAyuNxhXCreNm9puVVg3D+IDkWHC4lawpjrr4KryyoyGyAKfraqiutIfvKtBvyf1Yr1ORWBisDFRqDjiA63Us4YY0m0//3+1FIauMCqcfj9aNYczh8BxEWsjJVgb0dcjpeCirG5ZnbrFRUCmsUlcTEhMO1Ex1YA70VgbXlJae4oHESnBIDXvnz+7VCvrAhUBHo3Ah1HdHp3c9TSVwROI4C4COS2vN0eQlYpISh2DfZKiisikFZsiuR7So1UVpFtivgcLybt6urKVWSCbquikxDVfyoCFYFLCIFKdC6hxq5V7V0IFNcVt5WVZlxYklgbq6UEziIu3ZPvECCBy1YoWUFke4ASaNv9+vp3RaAiUBHoZAQq0enk1q116wgEEBSHYGNJPI7VZVZl9ZQQJIfrHd1XMfV0T/2uIlARqAh0KgKV6HRqy9Z6dQwCXFiFvKgUNxXV5mxxNuV6n+X6jgGkVqQiUBGoCPwKBCrR+RVg1UsrAhWBikBFoCJQEehdCFSi07vaq5a2IlARqAhUBCoCFYFfgUAlOr8CrHppRaAiUBGoCFQEKgK9C4E+e3Z+3drStXeVu5a2IlARqAhUBCoCFYGKwDkR6PPt7p2V6JwTpnpBRaAiUBGoCFQEKgK9EYE++77bW4lOb2y5WuaKQEWgIlARqAhUBM6JQJ/9+/ZVonNOmOoFFYGKQEWgIlARqAj0RgSC6HxfiU5vbLla5opARaAiUBGoCFQEzolAJTrnhKheUBGoCFQEKgIVgYpAb0WgEp3e2nK13BWBikBFoCJQEagInBOBSnTOCVG9oCJQEagIVAQqAhWB3opAJTq9teVquSsCFYGKQEWgIlAROCcCleicE6J6QUWgIlARqAhUBCoCvRWBSnR6a8vVclcEKgIVgYpARaAicE4EOpLo9OnTp3H8o9JPP/3UOGqqCFQEKgIVgYpARaB3IdBxRAfB6du3b9OvX78kO7+H8BRyc/z48cZR/u5dTVxLWxGoCFQEKgIVgUsXgY4iOqHjNKG9NEeOHGkOHTrU/Pjjj0FOTsTRxJnzT7SbvD5IU7++/ZpBgwc1l112WZKnSnbOH8d6ZUWgIlARqAhUBC42Ah1FdCg5x4PcfPHll82WLZub7777rvnx2LHmxIkTv8qV1SIzfZr+/fsFwRnSTO2a2syeNasZOnRYczzyqqkiUBGoCFQEKgIVgd6BQEe6Y93TAAAqgklEQVQQneKeOhwqDnKzffuXzbZt25offvgh1ZwmVJ7flvo0AwYMaMZPGN9M6+pqRo8e0wwdNiyVHeSpExMsi/uve/0QQPU+X1WrtAsCWv67e57tf8u3/Wg/98/874JBeWYpU/m7fJZ69VS3cs+F7Cd9+vQNN22omCfbpZSrN3y2Y1ywUu7yPWxLvXz2lMq1zpVrymdP11+M79rL6PkXsj9cjPrVZ1YEegMCHUF0xONIyM3mTZtyMLli1BXN8OHDU4VxngvrfJPBCTc6dPhQs3///iRPBw8ebCZNmtTMmXNturGOhVLUiYmBQe4cTRjS9vTTiePpFjzfeCV5wV5effv1b8+qx/+WP1xLTFSPF/0Tvizlzn4Qz+upPM7179+/GThwYMDU6n8/K1r0N3VxXAjjVp4/oP+AUBlbuF2I5/ysTv+gP5S9b2DWrx+iFipsxL/BqfV938S0X2BLnT169OgZybW+1fpttwiy+v+RMFCf0k7KWer5RyNj/6BmrdlUBP6wCHQE0WFIDR7r1q1r3n3nneaKK65obrr5pmbcuCubYb9BgTH4yu9wEJ1vv93bbNq0sdm8eXPTFarOXXfdnQRKHFCnpDIgq7PB+Pvvv496f5tGxneMh2tGjBjRjBo1qhk8eHAaGN853z35XmKkEERk0SFv2DpfMJZ3yWPIkCHN5Zdf3vgcNGjQqWu659/T3/JsPdezW2Xu6bqzfed+ZVHuw4cPnyovMqPOpczlc9++fc3evXvz2lY82E+n6uaekSNHZl9EiNrrebYynO85+f3ww4E4DiZWSL3n/JFTwff4cQTmWJLmYz8eay4bfFn+TmF/5MjhZt++/c2BAwdikjI0+1uS7raKlXz8BsvvUN1d5yjn2265KP+pjfQL8YLKqQ8Zj/SfmioCFYF/HgIdRXTWrFndrFyxopk4cVKzcNHCMDKjftcMz4B57NjRZs2aNc27777bTJ06tbnv3vua4SMuzwH5n9dMF/ZJZWZsYEZyli9f3rzwwgvNjh070tgbqF1zxx13NE888UQzffq0GLBbhhV56Z7KLPvrr79Ogvj222837wQBZbwM9sUolRkuI2Dwv+6665q77767ufbaa5spU6bktWb650raySHf3zNzLuX+MmK8Pvn0k+ZgkAiEZeLEiVHn6Vkehst3x4IMvfXWW82LL77YfPrpp2mcjxw9kmVgoCeMH98sWrSoefjhh5uRQbyRJ4Ycxr81nTLgkY82WfPBB83atWubKVOnNHfcdntzeRCrgkUhj7/1WRfivkIQvw/38jc7v2k+//zzZveePc2smbOaG2+8MRWcbfHdivgNr169upl7ww3N4sWLm7HjxmX/cD/8tJPPL774IrH3/ahQcMeMGRvHmGyDnvrlhahTT3lqA4krfW/U1STps22fNdOnTW8WLFiQBO739IOenlm/qwhUBM6MQEcRndWrVjVvvrm86Qrl5YEHH0oFwsz8tw76DJq06v33w/gvC6LT1dz/wAOpOsi3t6cyIDPe6kPF2R5GfvVJYrd79+5TRAeJuDlUsoceeqi5+uprmvFhyKkuPRkU1xrIv/rqq2bjxo1JCFauXJmqjhk3ledAqBGDBg7KNnItY3VDGDbk4Prrr09SiRSdD9Fxv3Iw/uqhXEXJ+zVtpNz6ypYtW5oPgkRQbJRh9uzZzdy5czPPI5H/9/H9ju3bm/fffy/r9tVXX4eb83CWlRG2Qm/M6NHNjfPmNbfedluSNmSn9KdfU6b2a5Po+CLqSyF7fcnrzZI33miuDXfqk0FAxwUh6BM45nVRjz9aKgRl165d4Wb+LPvGlzu2N/Nvnt/cf9/9OanQX5DsJUveaG6IfvCXv/wl8R8zdmyqNdpZH/LpWiqufMePvzJcy5OTlMJZn75YqRC6H4LY79y5M0n++g0fZh965OFHUulT/j9qO10s3OpzKwIXCoGOIzorVrwZM9ypzQMPPHiS6HAx/bZB34DJ8CE6Jd/77+8cosNASAzPJ598krPoDR9+2Ey86qrmlltvDeVqRNZf0CsMDxzYHyTlhzAqVzWzchXa0Ly/+4Dtb4lSQ8WhEgkSR1qOxndr161NNULM0x2335HE0T1cY9yOSAqyUAxGZtbDP+U5yA2VYMtHW5qPox5Tp0xtbrnllnQx/pqZcyE6H330URpQZAJpUlckjHuI8Vq2bFnz8ssvx7mBzawgQWNDSRgRLjf3M2BiSwTCixdTHsQNQRx35ZVplM9Vrx6qml+dwjn6JFzfWLq0WRYE/Jognosfe6wZG2SgNxCd3bt3pZqzKZQOquFNN97U3HvvvdlfNm/elIrOO2+/0wyI39+sWTOb24Is3h79RL/QhwrRoZR8GP0VnldeOS6V3Kui7/5hiE70gV1BdN4LQrwhSJl+8GCMS1yaleicqZfX7ysC/3gEOovorF7VrHizRXT+EYTEgIroUIoQnXRddRDRKYaZgvHee+9FLNKmZm+oOgzLn//852bc+Ak/63FffB7B3mFchg8fFqrZtIylYXxPGeCfXd2kAUKm4FiCkQ8GWXojVIjXQo24OkjCU08+FQRgvOU2waVOpIsHOSkqnLzbUznnPAMnUYh2B1ljULhzuL64PEaF67JdEZKXe7qX90Tk9VM8U1nlu3Xr1mb9+vWpmiA6FB1uNYni9frrrzdLg+wo/xNPPtHMmDkznxUsI6/5MdxUu3btbF555ZU8ELr777+/mRbuL64VhridgLXX0fPLIbNSXtcUwnkiyBQStnQZorM8FLarm8ceeTTzLkTHvT3Vt+Td/fkFS+dbzzq9mst33fMrf7fnV67Li+Of9uf7Dr6eC5tcOIDohOo3b96NzaKFC1ON+yjIKpVm/foPkyAPGTok+yPFB3ZSITL67YYNGxIjRAfJmTDhqp8pjaVM5dP9pX7+u5S/p+/LdT7LtQW37uecd05+zvlEdvXL91e932yM3xai80CMH1eMvKI5EX29XOfacm8+qO0f17T3AddKPn86EfdFPiWVa8t5fzvkXcpdrq2fFYFLCYFKdM7S2h1LdGLwi5Gy6RuGWfDn2++83SxduiwVlZsiVmLatGmxpH5Cum0MqAZanwiFwZvBKhsongW+UwbF/SWPVERChaBGUEoef2xxBo33iWXSkgHZtUiY5xTykCdjUD/+Y6zQiQBWrgnXGcjFv3wXQcHvh/K2+oM1zfXXXZ9EhyIlTqIYB+3Zf0DLHZn5tTI9tbpHfp7fnejMmTMnyZOYEvFGOyO+JOCIFXhzmltD+aJCFSOTz4pz4nU+/vjjcK9saPZEHIp0TVx/y4JbUpkwo5fKfX3VNTL1vbo5nINDO1F0z08RzCsIeskbSxLHq2cH0Xn0JNGJe+TlXoSgX6zKOp3CMEb+yJ/8lbU8w3Mk9Ye7PMqqp1LWUpbu7XIig4uPZtkL1vI6fX3kHeUpaec3X7WwCeNP0ZkXLr5FCxel6xHRgdunn32WrkN5zJ49K1UfRGb48BHZL7X5mYiOvqleyqLs6uToXt9y3jX+W73Kb971VobZS6usqiv1dK2+8vN2+Sn37IItKoI4dyc6c2+Ym8re6CRsp/Eo+ZZyFJzUwXN+bzvaS4zqWepf8q+fFYFLBYFKdM7S0mXQ6zRFxwAqGQC5lVa+tbJZETE014US8vSfns6VLkfCkEgGx5IMuozBCTPJWNLcfq5c09NneV4Z/JeH6sblMjOUEAZ63NhWbIm85clAKNcP4SY7cvhIGivPFi/DfTQsFKWhQ4amETCAi4P4LAzj+vXrmq1hJCdHrAZVatKkieEWG5mGwkqf779vrZJqJ0kMqZVeyIrVXgwcQ9uu6CA0DoG/L78SLquILaLy2ERy+owZmX9Z/aP+LSLQp9n3/XcZp7Q2FIqPQiW6IQjYgw8+mIqD+hXj617xRepIQco6hpuG4UMuxQq5vpRbOfsHVu+H0vjue+82c665phH7UVxXMJQnd6G4K8ZXmRhM98rf0S+e92M+44eImfohiS88PPNglGfYyVVPcNeG2uW7qNPBg4fSBal8ygy/0RGTpOz+dpR2VHb3KY/vleNYBPhTpJAZAes3hqKzMBSdQ4cONtyGn0X8zvbtOzIPgd2DI98RQXBmBNZchVxY8utOdCZOnBSKzoSsr+d6nrL7HScpib9hnvWLOpbzXJD9+vXPNlDWfkFuBgYhtupy//4DSRLcV+pp76LD0S89w6GusM1+FG6pgVFe6WDkxS0ssHpDrNzUZ7hqJW1T8OPKGjV6VPYrZXLI0zOPBmHeu7fVjto/2zHKOyQ2MuXqzVi0uN65H6JOyu9+16mnfiV/fUO9Thw/rQBlQeo/FYFLAIFKdM7SyJ1KdFoDaROD9PdhaL5q1oWbhtHg8nk0XCAG7DIDbIeHsXMYhB3nm86X6DBKBuJ1QVi4ZTZ8uCFX1pRYGSufbp5/c6oi3ADqwZWEOL300kvpDjG4MyCMwD333N08ikhFkK6YFqt5Xnzx76mGJFkIoy5I+O4778zVURPDxaSsVlFxn5TnJqkJI/XB2g+a18JtNWbU6GbB/PnNpMmT08AjBwxNScoleaYYjTWhMonRuOH6G9KFxRhxATLWiMa2MPieyeBOjtVmC+YvaG666aY0VGJQ3oz6WQmHtCi3ut98883Nnm/3ZKyLfB8I19iVESDu2dpuRwT5vvrqq83f/vZiKErfhkEcmhtfcnPdHiu0xDANjbwQqPXxDHVj3BE+ZXNYCSX2h8JnXxvkTwC0IOAdQUQYeeoJkmI13tSpU+LvIfkdxUU7KvuH6z/McuozCJEywHTf/n2NgHd1uefue04RHURzeyg9SMu0WACA/HBRwUR7cmEd7oHocC1fGXFQW+J6KyXVr6urK78bFW1mGfvRIFnyUrZynmsRIfYb0FaXR98RbP/x1o9TJfzkk09zT617I47oyXBVIjXbtn3eCLB3IJLUJnV44IFWO+hH1EQk3LO0/5jRY/I6OOqLyA7CuejeRc0Tjz/eTI7+NDjKiDAWkqsduUD12++C8AyNdvSsq6+Jdrz99uwrQ6IN5OV3LP5t8KDB+RtWT1jed999zXPPPZe/Cb+PmioClxoCleicpcU7leiY7TE633zzdQYhi5fYE0b0mlAGDNZmiYzluZLBvPsh3+6Ha6SeFJ3Fjz6WRARtYvgZPsqJ5eiffvZps2f3niwLMoGwzJg1o7nt1tuaW2+5NcvJ+L8ZJOBvf/tbY2mycjM86sAAP/744jR0SMfy5W/mdYw7wqCcDLXVZPcuujeMxzWpZnFRWXVViA7liZrwQRjB15csScVo4T33JLFAzuBp9l1Si0jahylWsoXb6r1wqTGgJUZDmc3yGUFkwTXIz4jLR+QKLYb/2muvayxzRxSUhRFWB+VGEpBS9bBM26qlhyPYmUvkWBhy+SNOjPCKFSvzOvW8fOTlaUyRHGRnbFxvxk9de+mll5vLhlzWdAWx2B4rymBgKTSig5xQC5RBvAkCYEUdfPxGuJ5s53B9xDFRVbS3unElLn9zeRC5bVlPuCDRtg5ASrggtZXn3HXnXaeIDmIjdmfONXPCZXVjxo8hbdQzhG5qkBc4MOIIqXzF6CBkY0MdfDfizZYEIUN2lakrrh8f8WZFCUIyEGllcX727KtT8aCQvfbaq9meVs3pe34bju8C63nz5sb2B/cEORkW9dmfz14V98DBs24PFZFixyV7Rew3hex9HfUQO7Zq1eq8BoHiGtX+2glpQuDuCxKlfyC6iI7+sGfP7mxH5V258q18jnYcecXIbMf8HYTrVFkRGLFvL7/6SjM8tn6AsXJzDQqE/9d//desr3xrqghcaghUonOWFu9UooM0MPKM4YZY9koaZywYdEaLETFInysx8PJylDgG9/S0wzHj153ozErX1WNJGCgiZrrcaAZjRunKcVfmcmGDu/OffPpJGgkGSlwKw2YGL4CaAkGZsHrMvjeMp8F+dLgEBoaryQyZQTLzVRZlRhQExjI4R48ea667/rokDYx4MWCMzoxQkjyLkafoKHdxFcFNADA8SyrELp8ZRObNCGRP12AY1UceerjZH4QFmXN8GuWFO1JGkfG8/gPCfRQYrFyxMpUcM3h7GNmsMQqf9eDyMWNHSO6Mc08//XSStrI/DUWEgkAFgx9C8VWod5QY7Ua5QTYYySVB3v7jP/4jV9kxuvDj6oBtIRTrP1yfBrQr7hkS7iT1Ru4OhYFluLd98XnGRinLN0FyVq1edUqNswpOMDc3FPKXCs3GDVkmJIoywaVz6FDLdYVQITpcWvKzco2xd54bhtI0d+68NOQIQyE6XV3TkgxruzeWvpHE4tpwOaongjF0aMvlZf8jbYKccNfC3x48SNNrr78WbRIKTjzruiCbSCG8EDfqmrKNi6XsVLRWzNDwJH1+S/qovuk3pIx9o63s9WOvpZdDlYEnlyp8PRux3xPE3r0Ivj4raF3/0VaIylfRztrCHjxItd+l/rnjqx3ZhwXcI6dXBPlBBv/617+mSun5ymdyQBmjgunz+mRNFYFLDYFKdM7S4pcC0TF4M/4GcwO+/WLORXSKIacGIA/2xDkUcRsGekaHQTPgy4fhlneqPGEYkZgSo2OjODE6DABXBONj2TYjsODmBc21112b6kUhUR+GC8B+RjZhE6PDeM6fPz9cLgPSEK0Ko8cFQ+14LJSiEoxcysuwKHPr83DMmHel0fgsXEc2riuGZvfO3Ulq1K0Qna4gOqt6JDqCVVvuvNKVPK8QH4QlXU9RN0b3odjfiTKTboZQahizO8N19uyzzzZjY/XZ8R+PZdzK5s2bUtXavGlzGkeuh1FhjKUd279MlcfmmFbKIQr2mwkt7VR8kVglCp0gX+RAvSkg3E7qP3zE8CQmSJvl8ogOo3hPKFVzw1DrC1bKfbf321xlhgCMDqJ18003J2mArRgfGL0Z5Xjn3XfCpbigeXzx41mn5VFf/WF8tO38+QuyDtrxx1Cc4PFqKCfULORNQPedd9yZ5AIJ2hxkgjFHupQ/3WtBgjcFJt988026a+4NBYRaYpWdV0koe1dXi+ggP1SqEeEWEls1efKUk0RnaNZd8D21q5yfOWNmqmGI9pI3loRitTVjwzzjqaeeSvw899/+/d+af//3/xfP6cpgdySoKwiI9kCulH3v93uz77pXv/882vf52BdIv0aWqSvqRZ0K1tp8E4Tl73//e6oxCBLXnL7zeRBHxOuTIEH6+cJ7FubvgnKDWGp3bjixS7Y+QMatBkR0EJvSjpRI/VGfk6//rqkicKkhUInOWVq8U4lOIR7FdUUV+DZUnWsiduKuu+5KNcXM+0wJLmbzH239KHeMTtfK5i1pkMw6Dcx2OPZJVSmKwi8VnRbRMdtkiLkO3n77rdz4zf1m4e4l75uJ5kZzQUos1WUIEBqGULCqGbeNDtdFjMI11wShCINiGS/3iOBhy3CRC0SJsf/yiy+zvOqIWNld2K7XNiwsriXGAdFh9BkMcR9iVKaE4bQcGkEb1IPrijFJohMiD8VDwPC74b6gQlFu5M+oKjMyQFW4LcgKQoKEtJS2DUEEvs9ZuGdfF4HMVC7Xw2pnGF5uobfDxTcv1A0uJgHkiOvSWNGGvCgDAlBm8kgJQzlx0sQktHdHW1uhxrXy94hxYiwfCsVpcsSsUG30E6vZXnvtteY///qfQT6+znZHZuEi/5ZSti++/yndZ4iBeq0Jwjk+iNu8IM4UDK4c96gfcue1Kp/FJ7KDPDHMRdEpRIdqc2+0h/anYL0VfUMfuS42SMx2CnLqWvUbO3ZM09X1+4gO9yLsUIFJEyclUZwdvwkxL99GPJRAdIqefYsQdErRZUHmqYKFoCFE9gVSPvlQdJAqqwH1ywdjw1FExO/E70h7iL/SlvavosQErOly8r121J+oOqUdYaYPTJ4y+WQ7xm7iQejeihWBr4TryrYH9uuBu3Z0P0WvporApYpAJTpnaflOJToMlWSJsh1+uSUoAKT6Rx55JNUYBimNdRs+BkyHARfR2bxlcy63XrN6Tc4wzbwZs+47HJ+R6EQsg/1fuC8M+Fw5DALDjnQgIKR65VUWmw0qsz1/3g/XCMMhNuWyMBoMjNm9wE/BrgZ6+RrgkTZLvJGAjDGJuu78Zmc+U10QDERHnA4i4hnIWyE6YmIc1CKzZi6hBaEk2YmXIsHVhICUVPD17P1hlJKArQ8CdvWcNOgIm/zVmepldm/llMBUZVVO5+E2bVrXSddDy9B5jvwPx71Lly/L/XzsjPxQxIZQyz4IDN+OzfbeC3IlL/lrM/hpM30avlSbm0NZmNbVlZiIPaJ+LA4DPjrqdzyudZ/yF6WAG8Xy9HJOnsqizZFVbibq0udh3AXFqhMiSt1zTyHYyJPYESuRkGxKhusK0Smuq+xH8f3IIKwHDuzPdufavCLaiwpDBaRGDh48KNu6q+s00WnF4IzIXaMF+V4ZpIvSqF9Tn5APeCvjjMhL+bnbkItR4dbzbEHKgpitcPMceychW34nj8bvREwUoocEITQUpx07Wi43/QhjEWel/W1mKQbHfkDDIobmWKgxyI77S3n0Q2RTO30T/VOMk1g1ZVZ2qbQj8jdj5ozEDlGcGhMKpFe9lf3RWIXHPWmPqNL+mUH9pyJwCSJQic5ZGr2TiY4Bk2H8xkw5YhaQh7nz5jbP/OWZHPR7Wl7OUDkkBhcRQG4oBfJi2Bk+BsQgS4FgrIuB+4WiU4hOGJODERNRiA4jZqWIfBAdMTCMBqLD4FBIzOy5Zh4OBaI70THjFhSK6DD2lnczGJYFeweVFTYIgDrsi/JTFsREcCkgWBSXQnQYFATAs7gSzJjN8JEprreuaV2pODBGJVmhJD7jQOAiZgb5EEPELcjQIVkIF/zgg3hQp0aMsNrtULbFipUrmpFBEBgtM3PkAyk7RXRiRs/wMmzufSiIHWzWr/8w3HC7Ezc7MYup0Y/dV4iJusN2eLSPJP5lWSgKRalg9EUcUSSoB1SOJRHzArvcByjuZYwZUEn7egZCw434TrwXjntIoC8ia2Vbi+iIDTsR5WwRHcqaAPIzEp3rW68EkS8F4/OTG1YiFd8GWdLuYmucF6PCNSQYmRsJLoiD10ggLL5HFvQn761bGYRF/akfp4nO6lT85Edl4/IaOy4IZr+I5wps7f2EaDlXYrQQCSQ6y3bS5VaWy+uzLaKzOpUnROe+aH/P1R4tonMi8Gq50grR0Zd2RyC035b+S9mkjHZvR/XxG9OWfls2j9RvPKcQnWikSnSyl9Z/LmUEOovoxABXXtVw+hUQZ3bBnKvhB+TmcqdfAUGqvq8DdkYuBgoxMbsWM7M0VmxMmtzawTeDG+MliepfDJpPCoSDwWUskQD/7ejTt0WAYHr+wcg/d12ZUZuVmoFb/cXtQi3wHDNfq1A+j2W9lupyfyAgXATOI2xcS+s+XJ+GHwGitlAkXo34EgGh8qUAIS1XjBqT8SKfRQwE4oQMcbVRgnoiOsgEl5I4ot27dudyawZPfAkDJSF5ZcbNQLmei0agqe/nzp2XcUDiT8zWSwwQ1xjjRMFyHxeKjQm106RJE2OWPzPdZzDXZq6x4y714a0gFNxDYpL2h+qxceOmLL/yIEmCmNvbxvdSblJ3kjgiBeJsEB1KBTdJMZDImvOMqFVQdpyeFMSrX/42WnmVf+UpMHxJ9CUxMgKhHwjDPiFcMsrOUCs/FWdLqIFW1dnbiKun3XV1StE5SXQKLoghd2sqevFbH9B/QLYpF+KECePjeTOy7AizOKCBgwZGEO+0JJJdXdPCzTQ0XIkRIxZ1USdk3PvIZs6claT4VGxPxC+p65QpreXqiA5yVogOBe2ReFmr/okQniI6QWapXqeITpz7MkgZ0rdu3fpsDy95RcAleHBt+v3pV4KHteWRI0fT/Ydk6jeIoCDmaMi8r/0fMV1eMEuFXBLxRStj0sIdqXz6v0mCfiSfmioClyoCHUV0zORWxMy0K+T4C/NSz6nxUs8HcwbJ2PT2ZCbO8FA7BJsaWDM4NIIszTyHhsRekiBSBmjDhg05UCMZZpIGUflIZUAtxt6nw/fSLxSdMDDdg5HtGTIyFBeBngwKtSMYRN6/MVaIiWVAROyJIljZ0mq5c4VwEWzYuCGVE0GxwyJQc08Qgpde+nsSndlXz27+/PSfG3EXdkjeszs2c4s+Q3ER82NZt5l6d6JDvUF0vNBTLMarEbNCBaHQPPvcs6nseHN4IJDlPPjDgZjJf5F7+7z66mvZHx999JE0ntwdDD1S1p3omJ2bzVMBEAFBp4zozVFHLsUhQ1sKzFextwpjLhgZ6bOsuQQjuweJEsQs3sqy4mGhFHVP2pO6QdGiDDG03YmOdvUGd3FJgocRIKujkLLJQQJ+mUIlDDKijahA6mOTxDmBnddkwIdhhp3+RrFAErsHI3cnOgUX/cjvjiKDSCGcyAJCNXfuDbmsm/KljZChvUFOqCb6iIBvRMErSATsOsS4WOXkJbVIzz+a6JRVV/q0OutfXq0yJSZMA0MVNCFA0O0BhRwiORmMHPRJH1GHj7Z8lGReMPqQtt9jwf5YbCjoN0xxqkSnoFI/KwI/R6CjiM6aWG2xMqTbiRMnxb4ei3LwogQUA/zzqp/5r7w+ThuoDCIfhFF6J2ZlU2MZZ7pUwnB4dUJvT4yEtPXjrfHi0lWxjPfjNPKUD7NsM+lCVCg6gkypE1wBjHxK5ieJjOvOlNqJjlk5Q2h2bGfhxY8tztdNkPLFwJiJ/3Ag9pQJEuU5XTEjLy4H5bTaxD4h9iqhhJD0PVtwLncWVYhBVn4z5EExq0dmli5dlgSVysGlwwCaBTMo28Ilwu3D4Jpx7/1278+IiGcx7tQlSoplvIJ3R4XqxZXjdRk2mfMSSv1NHQWocn9tCUNlZdifY/m3PVJgYQk8ooJYKod6KJd6Ijo/BFESc8SgW0nGdWXfIKRA/ladbQ8yxJW2LYKzGfFnnnkm7+eCg6Gl6bAR1M11VNpAG7VcPVdkEDeXENKA7KRiE0HN3hTuekodYrF6zep0b1LzrPLJdonJhP6jPD654CgV6oCovB8Bzt8Gjn5DV0X5p0U7UnUOHzocsTkbsv6IFjcZ8qQOYnTcy81neTlMuBKHBcE7HL83+GtrLi+xMms/WJsEF+m+777YBykIqZga/dQ1mU8QYM/mluQy0jaJT8TozJw1M12cc4JQIzrF5TUiFB0km4IrtgcOlE9EgvIlRid39D6l6OxuBVhv3pQB2zdG37s3xh+vWOHSsuIK8UPa77333tgFeXTiW1yxiJm9i/QT44uYL38viz5L2VN+pBWZLqqhdtQfuOwE22sbZCldV0EuM4bIc6qiA6qaLnEEOoroGPjfiYGBKmEHXQbNMmQDFUN9vqkYBUaAZL1xw8Z0QSA6d8fqEAa+PSbjfPP9o11n0JTUhdHlSrAbsWBYg6/Bk3ERc8JIzA3DwyCZQVMmuIzOB9eCJ0WHoTEgm9Fb5eWlnmIQ0CRxPpSZd0Nh4l4QtCu2A9lUVoa0a1pXGgSG31vDLe12Tr6MgpUxjKXl7ndEYOxjjz0a8RDHI1C09aZrbaldhwwdkkG+3HXyhwE3j5cuUlEYPZioPwMqfmlo7Prr1Qg2+EOQkBXKDMMqMBZZUxb3iK+hApnFM1TcHMOi3yAGsEWCCtER6Mw9gSww/vJAMJSBcaXSUC+UW94MpnuQzu2h7twa6tcToWDp78qh/lQ6K7vs03M06uc+dfRbuPPOO1I5mNY1LYnI0sBaeyjvU088mUSRgaToqNOBA/ubryLIFr5Iwq54rnY/evRY5Ncv64Y0CERG/ATvMtRiv2xiBx+xLJ7ttzPhqgmJ/dFw0VgizS2zKALBuXE2B1mgUrnfCiSuRIoOPPTDYDpJUD/99JPm+edfyEBpJPSZZ/6SLsnRoyO+KK6x9NyzqSXK69nIqD4E42PhZhOITDlEdHzPhSnwGhEUX6TdbDToXi45qhZCiIA9+fgTuepOv90dyiA3JXJl/yKERT+i720LFyvysSKIZxQ+1Ur96+sgsrA1mZDfbUGyvd7Cb0Fb+S3ID9n1e5S/flraEbm8++67UulDyPrE//QVvy3KkP7gN1qJTsBe0yWPQEcQHQORwe2zk4ONVh0Ty00FdzLQBmwDrYHmfFJ5SzTDsi9iCGy1f2D/gZzJXheDKoNk0OmUZEboPThUBIpJxjDEDJTKoa7wGxGD/z0xq3xs8eJUGGDOIJ8v0dE+jBRMxaCsWrU6XQd333lXEtOY4iZxMstlIMXUWAmmDO4xsDPw9rpZcMuCGMznpRrinHJojw/DtcVFgCB88fkXacT+9Kc/peFCChjqJbG6iGuKkiI/RnLAwNZb6sXoUII8sxA9z6VwuRYWXtkg4FZcBKP//PPP54Z2SIsAbkaeYbZU2OycK4JacDjO2XcG0RFMa08bxgxZLPkzYoyf7yQKVsajvPd+kpbSHtQ0Blqdv937bShjs3MPG0oWw6aull1bmrws2pGLTH2RBe3GQIq1QVi99sEE4b0Ijp4WKo39bIoCJC9t5h7tAlt7vlCk7BQsP/iIkZk1e1YSndtuvS1Jg/2DSjva8I+bCuE1CbHZnjogOXCjyCA1iBgFBDlATmbOnJWr2woBLITZy0ZhYdk7wz5jxvR49cIDGVODpCRRCOLr+dxGiKLyahcqHyXEu6WsVIKBWBz36fsUtGFBgpEcy8ApRPq/WCUB5NycNu+zwkxdjCjK4lUqn0W5YW8bAQQX0fGb0hYbI1Yr+8jhcE1G+yNEfjtjgwDfHyqPfoKo6stlAoEgIq3UIL9JZL60I9wXLrwniHzrFR3iiCii3Lczps9I0q5OMHPk70+nqqkicAki0BFEpwyAFAjuCEumxTn4O0ebJDmGnfNNpwlR/wh4NBvnBjBDMiM18J+PgT/fp13s6wyuMDTTZXxh6GBIDfLOqbNlvdwaDInvHL92ALU82c7ARc1gdAzaknLIj+FgMLSfMsDas7g+DN4jLh+R7ivXIw6lHAyBl04ip4yw2bK2k7985Ivk+G/3ys8LQv03i8UQOpANzy7PZVwK4VO+Uk4YUZ1c6x5kmqsGZvb24aLgmhkQ2FGmSlI29yi7vEr+Jd8sT1xsJZq6wApZ8Qzn9EE4KIu6qIe6MpCwoOAgGqUdy32lPjBHitRJfnDzDH/Lt7RHKW+WK8p/ql2CXLa3i/6gDPIt93tWuZ5ScyzKLslb+R3Kr2zUNe5IK7JgcyjcW/L3SgquMnjKrz25T1s6lHt0EJfBEbelnyovbJEr6knpR9ku0ZYDwjUk0L7g7tN9XiIL5359+2We6qW8MPW8/fu1Q2ul3Mh4nYaxQXIOSVP20h42ZKSy+N7z5f3jsegjUQ/XOSRthjB5HQfXp6T8kt+je9VRW5b+UtoRgbZ/kHg1pFTZHfDQFupUU0WgIhA0YP++709b9V6OiAHJYMCtsDlmZ9xOxwwuMYAyQOebDMBSv5glGcC7YqYrgHXYsKExUHUMXL+AwwDLGBgg+50cxE9fFEYpjE8xcAWj0+fP77+0kfwdBuySX7m7nE+jnQN+W7tFOzIq5VAG15ckT4ZJHWLkb60sCmPhOnX7Rb0iP/2l5FPylac8St6ucbSns5YTa4pnqlv3+smj4Hy2/F1X2kK5+4TxLUkQq7K636FsiATXoFTyh0Xf6MPdU664ClxKneTvyHzi94JwdE/nqi8Cq67KVfCU5y/bMfbziWvby9+Oeym7z1Z5jp3Kr71Mzquf4/hx/ahVH8+Wei5vBMcHRq5x6H+e4fA3vK3kssO075x3tOd3GqdWucq59nKX+jjX+h6+p/uT7/TPVjrz76rk+dva8XT5Tj6oflQELlkEOo7oGLDMlqz+yME/Bu34KoWd823lQmUMlgY/MyRBlv5b/p2a1LccORh3q2gZ+H8vBvL2HPmUo/1Rzpdr2r8v1/4UZBN57Z7kWe51zvUMltRerzM92/XqWK7NG+Of8tzyd/ksz3J991TukZ//bk/nm7/rCg7lnpJve57dvyvXlnvbn+2/Xd8y7vnXqWd0z6f7feeqb+kf5b4zXe85rpWUtfvfpfzt35c8y6drSv4mHyeC/Lm+PZXzri2pXJOfcbl+VL4refq7fFc+3S8/1/guXeFtz/N9OfJ8W/3K9z5Lav/vglv7s1xX7ivPLfeWT9cXkua7cl1P5Sv31M+KwKWIQEcRHQ1ocPCDR0raB5Pf2rhl0GofUH5rXvW+ikBFoCJQEagIVAT+uQh0HNEBX5kJ/aOIjjzLDNR/11QRqAhUBCoCFYGKQO9AoCOJTu+AvpayIlARqAhUBCoCFYELjUAlOhca4Zp/RaAiUBGoCFQEKgIXDYFKdC4a9PXBFYGKQEWgIlARqAhcaAQq0bnQCNf8KwIVgYpARaAiUBG4aAhUonPRoK8PrghUBCoCFYGKQEXgQiNQic6FRrjmXxGoCFQEKgIVgYrARUOgEp2LBn19cEWgIlARqAhUBCoCFxqBSnQuNMI1/4pARaAiUBGoCFQELhoClehcNOjrgysCFYGKQEWgIlARuNAI/H9332nN5YOoq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8" descr="data:image/png;base64,iVBORw0KGgoAAAANSUhEUgAAAjoAAAFQCAYAAAC2z9RhAAAKqmlDQ1BJQ0MgUHJvZmlsZQAASImVlwdQU+kWgP9700MCgYRIJ/QmSCeAlBBa6L3ZCEmAUEIIBBW7sriCK4qICCoCLoIouBZA1oootkWxYHdBFgFlXSzYUHkXGIK7b957887MmfPdc89//vP/c8/MuQCQKVyxOA2mAJAuypaE+XgwYmLjGLhBAAN1QAEGwJLLyxKzQkICACIz9u/yvgdAk/a2+WSuf3//X0WRL8jiAQCFIJzAz+KlI3wc0Rc8sSQbANQ+xK+3NFs8yR0I0yRIgQjfn+SkaR6Z5IQpRoOpmIgwNsI0APAkLleSBACJgfgZObwkJA/JHWFLEV8oQliMsGt6egYf4SMIGyMxiI80mZ+Z8F2epL/lTJDl5HKTZDx9linBewqzxGnc5f/ndfxvSU+TzuxhiCgpWeIbhlgl5M7up2b4y1iUEBQ8w0L+VPwUJ0t9I2eYl8WOm2E+19NftjYtKGCGE4XeHFmebE7EDAuyvMJnWJIRJtsrUcJmzTBXMruvNDVS5k8WcGT5c5Mjomc4RxgVNMNZqeH+szFsmV8iDZPVLxD5eMzu6y07e3rWd+cVcmRrs5MjfGVn587WLxCxZnNmxchq4ws8vWZjImXx4mwP2V7itBBZvCDNR+bPygmXrc1GPsjZtSGyO0zh+oXMMGCDDJCGqAQwQADy5AlAtmBZ9uRB2Bni5RJhUnI2g4V0mIDBEfEs5jKsLa1tAJjs1+nP4S19qg8h+tVZX8YxAByxSI/smvXF1wHQ/AQAis2sz3AF8qwJwFkuTyrJmfZN9RIGEIECoAFVoAX0gDEwB9bAHjgDd+AF/EAwiACxYDHggWSQjlS+FKwE60A+KARbwQ5QDipBDagDh8FR0AJOgfPgErgGboK74BHoBQPgJRgF78E4BEE4iAxRIVVIGzKAzCBriAm5Ql5QABQGxULxUBIkgqTQSmgDVAgVQ+VQFVQP/QKdhM5DV6Bu6AHUBw1Db6DPMAomwTRYEzaE58FMmAX7wxHwIjgJzoRz4Tx4C1wGV8OH4Gb4PHwNvgv3wi/hMRRAyaHoKB2UOYqJYqOCUXGoRJQEtRpVgCpFVaMaUW2oTtRtVC9qBPUJjUVT0Qy0OdoZ7YuORPPQmejV6M3ocnQduhndgb6N7kOPor9hyBgNjBnGCcPBxGCSMEsx+ZhSTC3mBOYi5i5mAPMei8XSsUZYB6wvNhabgl2B3Yzdg23CnsN2Y/uxYzgcThVnhnPBBeO4uGxcPm4X7hDuLO4WbgD3ES+H18Zb473xcXgRfj2+FH8QfwZ/Cz+IHydQCAYEJ0IwgU9YTigi7Ce0EW4QBgjjREWiEdGFGEFMIa4jlhEbiReJj4lv5eTkdOUc5ULlhHJr5crkjshdluuT+0RSIpmS2KSFJClpC+kA6RzpAektmUw2JLuT48jZ5C3kevIF8lPyR3mqvIU8R54vv0a+Qr5Z/pb8KwWCgoECS2GxQq5CqcIxhRsKIxQCxZDCpnApqykVlJOUe5QxRaqilWKwYrriZsWDilcUh5RwSoZKXkp8pTylGqULSv1UFFWPyqbyqBuo+6kXqQM0LM2IxqGl0Apph2ldtFFlJWVb5SjlZcoVyqeVe+kouiGdQ0+jF9GP0nvon+dozmHNEczZNKdxzq05H1TUVdxVBCoFKk0qd1U+qzJUvVRTVbeptqg+UUOrmaqFqi1V26t2UW1EnaburM5TL1A/qv5QA9Yw1QjTWKFRo3FdY0xTS9NHU6y5S/OC5ogWXctdK0WrROuM1rA2VdtVW6hdon1W+wVDmcFipDHKGB2MUR0NHV8dqU6VTpfOuK6RbqTuet0m3Sd6RD2mXqJeiV673qi+tn6g/kr9Bv2HBgQDpkGywU6DToMPhkaG0YYbDVsMh4xUjDhGuUYNRo+NycZuxpnG1cZ3TLAmTJNUkz0mN01hUzvTZNMK0xtmsJm9mdBsj1n3XMxcx7miudVz75mTzFnmOeYN5n0WdIsAi/UWLRav5unPi5u3bV7nvG+WdpZplvstH1kpWflZrbdqs3pjbWrNs66wvmNDtvG2WWPTavPa1sxWYLvX9r4d1S7QbqNdu91Xewd7iX2j/bCDvkO8w26He0waM4S5mXnZEePo4bjG8ZTjJyd7p2yno05/OZs7pzofdB6abzRfMH///H4XXReuS5VLryvDNd51n2uvm44b163a7Zm7njvfvdZ9kGXCSmEdYr3ysPSQeJzw+MB2Yq9in/NEefp4Fnh2eSl5RXqVez311vVO8m7wHvWx81nhc84X4+vvu833HkeTw+PUc0b9HPxW+XX4k/zD/cv9nwWYBkgC2gLhQL/A7YGPgwyCREEtwSCYE7w9+EmIUUhmyK+h2NCQ0IrQ52FWYSvDOsOp4UvCD4a/j/CIKIp4FGkcKY1sj1KIWhhVH/Uh2jO6OLo3Zl7MqphrsWqxwtjWOFxcVFxt3NgCrwU7FgwstFuYv7BnkdGiZYuuLFZbnLb49BKFJdwlx+Ix8dHxB+O/cIO51dyxBE7C7oRRHpu3k/eS784v4Q8LXATFgsFEl8TixKEkl6TtScPJbsmlySNCtrBc+DrFN6Uy5UNqcOqB1Im06LSmdHx6fPpJkZIoVdSRoZWxLKNbbCbOF/dmOmXuyByV+Etqs6CsRVmt2TRkMLouNZb+IO3Lcc2pyPm4NGrpsWWKy0TLri83Xb5p+WCud+7PK9AreCvaV+qsXLeybxVrVdVqaHXC6vY1emvy1gys9Vlbt464LnXdb+st1xevf7chekNbnmbe2rz+H3x+aMiXz5fk39vovLHyR/SPwh+7Ntls2rXpWwG/4GqhZWFp4ZfNvM1Xf7L6qeyniS2JW7qK7Iv2bsVuFW3t2ea2ra5YsTi3uH974PbmEkZJQcm7HUt2XCm1La3cSdwp3dlbFlDWukt/19ZdX8qTy+9WeFQ07dbYvWn3hz38Pbf2uu9trNSsLKz8vE+4736VT1VztWF1aQ22Jqfm+f6o/Z0/M3+ur1WrLaz9ekB0oLcurK6j3qG+/qDGwaIGuEHaMHxo4aGbhz0PtzaaN1Y10ZsKj4Aj0iMvfon/peeo/9H2Y8xjjccNju8+QT1R0Aw1L28ebUlu6W2Nbe0+6Xeyvc257cSvFr8eOKVzquK08umiM8QzeWcmzuaeHTsnPjdyPul8f/uS9kcXYi7c6Qjt6Lrof/HyJe9LFzpZnWcvu1w+dcXpysmrzKst1+yvNV+3u37iN7vfTnTZdzXfcLjRetPxZlv3/O4zt9xunb/tefvSHc6da3eD7nb3RPbcv7fwXu99/v2hB2kPXj/MeTj+aO1jzOOCJ5QnpU81nlb/bvJ7U6997+k+z77rz8KfPern9b/8I+uPLwN5z8nPSwe1B+uHrIdODXsP33yx4MXAS/HL8ZH8PxX/3P3K+NXxv9z/uj4aMzrwWvJ64s3mt6pvD7yzfdc+FjL29H36+/EPBR9VP9Z9Yn7q/Bz9eXB86Rfcl7KvJl/bvvl/ezyRPjEh5kq4U6MAClE4MRGANwcAIMcCQL0JAHHB9Dw9JdD0P8AUgf/E0zP3lNgDUHMOgIi1AAQhug9hQ8QquAMwORJFuAPYxkamM7Pv1Jw+KVjkj2Xf5DwJempXVYF/yPQM/13d/7RgMqst+Kf9FwDqBEpJ/83GAAAAimVYSWZNTQAqAAAACAAEARoABQAAAAEAAAA+ARsABQAAAAEAAABGASgAAwAAAAEAAgAAh2kABAAAAAEAAABOAAAAAAAAAJAAAAABAAAAkAAAAAEAA5KGAAcAAAASAAAAeKACAAQAAAABAAACOqADAAQAAAABAAABUAAAAABBU0NJSQAAAFNjcmVlbnNob3T3ZcmLAAAACXBIWXMAABYlAAAWJQFJUiTwAAAB1mlUWHRYTUw6Y29tLmFkb2JlLnhtcAAAAAAAPHg6eG1wbWV0YSB4bWxuczp4PSJhZG9iZTpuczptZXRhLyIgeDp4bXB0az0iWE1QIENvcmUgNi4wLjAiPgogICA8cmRmOlJERiB4bWxuczpyZGY9Imh0dHA6Ly93d3cudzMub3JnLzE5OTkvMDIvMjItcmRmLXN5bnRheC1ucyMiPgogICAgICA8cmRmOkRlc2NyaXB0aW9uIHJkZjphYm91dD0iIgogICAgICAgICAgICB4bWxuczpleGlmPSJodHRwOi8vbnMuYWRvYmUuY29tL2V4aWYvMS4wLyI+CiAgICAgICAgIDxleGlmOlBpeGVsWURpbWVuc2lvbj4zMzY8L2V4aWY6UGl4ZWxZRGltZW5zaW9uPgogICAgICAgICA8ZXhpZjpQaXhlbFhEaW1lbnNpb24+NTcwPC9leGlmOlBpeGVsWERpbWVuc2lvbj4KICAgICAgICAgPGV4aWY6VXNlckNvbW1lbnQ+U2NyZWVuc2hvdDwvZXhpZjpVc2VyQ29tbWVudD4KICAgICAgPC9yZGY6RGVzY3JpcHRpb24+CiAgIDwvcmRmOlJERj4KPC94OnhtcG1ldGE+CqwqPJAAAAAcaURPVAAAAAIAAAAAAAAAqAAAACgAAACoAAAAqAAAf38+BPyuAABAAElEQVR4Aeydh3ccx7H1mwDBADDnTJBgzlEUc5RIRVu2/Pz83nl/42dbDpKYc8455xzBiEh+91eLApdLEEQgBXBdfc5iFzsz3dW3Z6fu3Kru6fDkcfmr1M5KUWFhKiwoSE8rK9P9Z0/SwxfPU3nFi/S8uipV1dSk2lcvU4cOHVJRQWHqUlSUenTuknp1LU59i7ul3l1LbFtVbU169ardda2dIR3mBAKBQCAQCAQC+Y1Ah/ZIdBzyApEZCE9Bh4JUqM+Qmw5s1LsVEZmXSa+XeukzBKj25cvMtvgbCAQCgUAgEAgEAv/xCLRrogOxgeBAeDIkJ/P+etReSbVJRnIgOi9FdHiPEggEAoFAIBAIBAKBAAi0a6ITQxQIBAKBQCAQCAQCgUBrEAii0xr04thAIBAIBAKBQCAQaNcIBNFp18MTxgUCgUAgEAgEAoFAaxAIotMa9OLYQCAQCAQCgUAgEGjXCATRadfDE8YFAoFAIBAIBAKBQGsQCKLTGvTi2EAgEAgEAoFAIBBo1wjkLdFhOvqHLLH44IdEM+oKBAKBQCAQCAR+GwTyjuhAcAq0yGChVlfuoIUGW8t3IDi1tbX2CrLz25yU0UogEAgEAoFAIPChEMg7ogMwNXpMRHV1tVZMrrUFBZNWT9aSQS3CjMUKO+oxE0V6fWiVqEUGxUGBQCAQCAQCgUAg0GQE8orooOS8lPpy4+bNdP78+fT4cXmqMcLzKkNSmsp16lZXLizsmLp27ZqGDRuWRo8epc/F8YiJJp9asWMgEAgEAoFAIND2COQF0XGlpaqqKj198iRduXIlnT13Nj15/Fiqjp6GVf9YiCYzHRsZiFNnPTB0+PBhaezYsal3nz72f4HCYq/y+Jla4OmYZp+ijqO/Z29r7ufc+j9Enc214UPu/7H64/X6e67N4PYxsctu92O2Q7+sLc693E5m/e82+HvWpvgYCAQCgUCDCOQF0SEfh3Lt2rV0/ty5VFVVmboWF5saUywVpqCwIOMMmvgYLL+4V1RWpOfPnqcXeno6DwsdMmRIGjNmrNVLaCwfC+SOMF1Rp07q3psu55VCgZWVVXX5Si1/eKrnUDFufPZQ46fqvOhDx44drS8fsj+OE+NRIHXxraJnu0HuPYfsre2t/ILxyeS6dbDfz8dqBzP5zfl5R25dw0X5cnVhac4Zzhf/rTa8f3wbCAQCgYCuL+356eVNHSAukFz0jh87lvbu3Zt69uyZpk2flgYMGJi6d+9uTghlp6nFL57Pnz9PDx7cT2fOnEnnRKBKS0vT/PkLrM7KysqmVvdJ7Od9JvT3okIET33HsYGrE5AuXbqkkpJi4SnHK+fe0kK9EEWcFePC+FE3dXpbLa27LY5rSX8cb+zN7bNv83orNB68wIpt7M97J5FRQqu8Q7Qaqsu+bOEfxsfHiPZog7FyG1pYbYOH0Sd+Uy9evLA26bsX7y9td+rcKXWRykqfsaM5v2uvL/ederzkjoV/H++BQCDw6SKQV0Tn0KFDadfOHWnw4CFp0eLFqW/fvjYyzb0w+4Uvc/GtSIcPHU779+9LI0eWpmXLl4no9LCL8qc77G9a7nfu9Jdw3549e9L6DRvSrVu3jOzgZNlnzpzZadWqVWnEiBGpuLjEHF+2Q3qz1rf/ow7auHv3roUXUeAePXqk/KfRafacOalbSYk5ubePbJ/fNNif8kepbHRZmj17tkhhw/2BMPACC/DDWfPif849HDqk7/79++nChQtG3iHwz549MwcPSWT7lClT0oIFC9L4cePT4CGDbYwgCl5PS1GjX9jD+BMGpk6IxaBBg2zs+QwBam3x3yXvL0Ssjx49mnbv3p2uXL1q54X3k7bob+mo0jRt2rQ0Y/qMNHHiRMMQTOhvSwrt0lfq5uXEsrX4tcSWOCYQCAQ+HgJ5RXQOHjiQtm/flkZKeVm16ovUo0cPuxNu6YWQCzpl//79afu2rUZ0VqxcaYoRzj9fCvjgVJ4ov+nmjRtp586daePGjelmHdFB3cExz58/P33//XdpwoSJUsv6y/l1NufQVByoAwdKovjBgwfTqVOn0p27d9LMmTPTN19/k/r371/vpFs6Zk215UPs5/1B7Tt4SP05eSrdvXc3zZ41O3399depX79+b/THHTtYo17gXKkDZ8uL7V4ISV28eDEdPnw47dq1y85BnDrKF9vYf/LkyWnRokVp6tSpqayszM536vB2vK7mvkO0cPoomZCPxyK/tDt+/HhrCxUJG1pb3E56TRvr1q1Lf/3rX9NVEZ0qYcS5Qj+d6AwfMdza/+yzzwzj3r17mwng2JLzhfrpJ/XzTr87d+7cavxai0scHwgEAh8WgbwjOjt2bE8jRo5MK1euSj0UwqoUIWnJRRCYIToce+DA/rRje6beFSvyh+jgRCgPHjywO/ejR46mkydPGJEj+bqLHBrOQFd+4iv6XGvOmVloZWVjpOoU2/FN/eNO68SJE2nX7l2ZmXEiV5MnTUrLly2z2W0lJd3MuVm7Ta24jfZjVl5NTXU6fvx4fX+ePn1qBGT50mVpqHBC1aHf9CebGEHyunTpbH3u169/wmnjZNkPJefy5ctWL2SD8GupyDsEg+L1sR/EChIyePBgU3YmTJhg9bQmtOp2nj171ogOBBjbxo0b91GIDn1CSYRcr1u/LvXq1StNmTwldevWLXWoI4PgclOzKa/fuG44DhgwwBSt6dOm23nYHIXJiRHk6p7wuy5y//DhQ93IjLR26StkNEogEAjkBwL5RXQOHvighIQ7PIgOShEEigvh8jwiOu7QUCQOqI/cvd+4fj19/vnn6U9/+pMlX9sKRAUZQnTxwnmpMCelHPQ0BQEn3hQFwe/c+cmghB1TLtXuPbsthMU2QiLjRKxGjy6zGW4oRQ05Lm8r+6eXS2Jz/2ffho7je/ZtaH+2NVZy+wNue/buqe/PYPojUkBIbtiw4UaY6Y8RmdqXadeeXWnLli3myKdIlYHEDBo02IhMhcJEp0VuDknxukzYqOJFmjt3blq9erUIaG/N9quV88+Mx2GpSFu2bkk35Khx3rNmzkpLly41ZQfFBTtzS7bt3vdcfPy8gOgwVhAdyNSYMWOMxPHZiUDusd5eQ9jm2uP/M4ORNujLDqmJKFTfffNt6ieFz+qv6++Rw4fS1m1bLV8OlXHunLnpyy+/tBA17Xl92JD9OdcmiCL7Z0Kol0XuTxrZmTFjRlqp3zfnNeep4+P1NVantxHvgUAg0P4QCKLTyJjkO9HBOVYphLJ33z5zIJ2KOkkVGGcOjVBIie6oudhn3wE/evRQd9RFpjLgMBq6+OdC6vvgfLlzPyHHggNlNhzhKmyo0GuCQiNz5LxQirIVCY7HBhS2QrX9umRm4fj/tSIRtbWZBGd3UhzHOL41i0wzlnDWvJqrHmX353F5eX1/IAj9+vcz2+kTIT5ydbw/KDLYQw7U5q2bU0/leuHUIToDBw6yNaBu375toUPCVX369jHyUiaCMXz4cCMbhFjcUaPoXLl6xcJbKD9jtd/iRYuNINBnw0tjRHFFyZdGoN/U5d+zrxMox/O0SC15b+XqY0NEBztoh37rYD9MDPLt2WD0m/1t37o9+V8nUKrWefFAfdm8ZbMRHcgfoUyUrg4FmSRobEWBgdTtU74c50+pbjyYHDB48CCRxu71uU208dYstbrxJiRWKFsYw4cPH6TrIvacj+SLzZo1K32hkDfHvnj+zPDB1Hf1E9LpOGJflEAgEGifCATRaWRc8pXouKNmqi530tt37NBre5qosMf33/8u9VMSd7W2UZww8BlnxYvvcJDZ29j+rpI5hjyM8nRHjpywDOGCfv36WnLrpUuXzNmQYIqjIbcqm+jQDo6EpFifDUYf3Jl7f3BwfIdj8u+wk7tzjnOViG3si/OGfLB/U/tCHx0DHO9t5TGhvOCA+ysnhzwScmtOKjQ1edJkS972/tAGfSCxmDyoLl27mJKFUkgCPatwE0bcrjApZAjH+4c//CH1Vb04VOzOtpO+0qcdGj9IwqCBA9O8z+alIUOHGob0HUWIlWmwGaLJi/7Sd8hNRzn1Si3H8Fz5P4w5x1Av++P8SYYGO9QoV3QgbthDXWDL8dVVGcKIjewLrtlEi/HjGOx9KRzUEWuL79mP2X6cg5yLE0UQ10jBYjIBoSvvN3WyyDlEZ8fOHamT7CwVSRw1apQpZ/QLW80mEU36Qj98vDm+q/oN2auurjKSQ74Yiubde/dETCekBSJOfbReFmSIFdE5Fru9Tj5Tb0P9dDvf9TuI7wOBQKBtEAii0wjuXPBxLPkWunJH/fTpk4SCQMIrd7Ukt3791df1ydbZThWYuJD7sVzsm1ogFdTF3TOOhUUdUXMGyjEPVK7FocNH6onW1199Y0oGDhDHRcGhMs1/mwjAurXrLIcFp4XKMXbc2MRaSdz5D1b4Z6RmhPWRg8QZYy+Ky26RBkuuVo4HdnMs4aV58+ZZMi/LEXCn39Ti/TEiQH+Ul0N/CMENkEJ1UCoIIZhJEycJz69smYMqOVYIHknLe3bvMaUE50k+ivWD0F3ZaB0/wDA6ceJ4IpTCeBAqZE2n3PGAUIAT6g9Ep4/yfDimtHSUOWvaO3b8mJG67lI8CEWRHwXu7Aex5fMx5RhtWL8+XRThhPiCHd/j8LGPceC34ESnZ6/eIiY1Zud+5a8dO3bc1q/iWLD12WDkefXX+L4UuUF9unb9ms2oot+Mw907d1L5o3JTtSB1R6XSQHYmifCu/vJtogMholySnYRQb+nc5dygPRLAIZ70jzAs5zTjAqEj14ccpvkKyc6b97lUwQJLeCZ8uG7d+nRHdtBHcqEYi3lKdmY2G5MawBjiunffXi1foX5qvL2fzAAjQR/1k5whzguIUJRAIBBoXwgE0WlkPPKV6HBRx2lygb906aJdyO/cuWt3tEuWLLELPs6oKQUywSu3UL87ZhzAS4WVTso54YBwHiNHjkhDpGLghCAiGzZuSKN1Z75aOResf1SoYzgOBeDu3TvmpDdsULKqZuY8fPAwdevezXJgJkycYM6eGUk47vmfz09DpWgU1+VZXJcqgfNcv36DqS4Qg85ymJASZix98cUXpoC4+tAUAodd1ENux5EjR+RMO5syxYKS3ZRMTaL1BiXWjlHC9peqn+RtMDp1+rSFCCE65PU4qcC5jp8w3mY1jRg+wlSdGzdvGPEkFOU5I7kYZ5SQlwmy4QoR4SsIBqEwsF6/Yb2NQ6+evUy5IMSFAoKDHj9+XOopEoXC9M9//tOIGCFExmSIiAEYDdQLAoAqheKB6gZ5IJzFeKI8HRaxO336TH2IC+KxcOFCC9uRq8R5wGy+A8qh26cZjGBMffelojwuf2y2LFMyOipYhuhMsvMgV9HhvOVYVK9r164a/lc1vp6b9OjhI1N7IDCoXE5IsBcCulIzJsnpKdZaUJDuX375Jf397z9ZfRA08CSUumLFivSVCCrjRntgtmvXTpHTw+rnaSNUTujoJ7MG6ScE0VXD3LGK/wOBQKDtEAii0wj2+Up0cNQ4n0u6M8ZZc7dN4Y6dizaONTt09C6IcDxFypnpWPR2jkZ9mEKOAidPzgqEhrAMhGCRHASOBFt2K5F3g9bt4a6Yu+5hQ4el7nKEhFweKidob91x1MMxqAzkD3XsWGiLG5JHckSqELb/4Ycf7O4dInL5ymUjSDzGA4WC8cQRQYpQs+gjM6foN84Z54VC8L6CqsWxu0VoCLVgL/2BYEHQWAtm46aN1uZ8KQjD9AgR1l6CPBLiglhAEFCBIDalUg4gO4SA7t29Z0oE44PznD59+jvtoj84YsYQDLAJbCAj9Om4VCGIIYQWm8GANX7AH6LBLKbTZ04bcSSMiRKG8lFS57Bx6tSNsjNFuUSoQJAoZj4xQ69WOSqsfUTOFvVTGPebt25qNtM9a2uG7IcAsF7S2rVr0y9rf7X2Fy5ckPr26SvS1NUIVQ+RKRK6GwtdvSY6902RwTaIDhitWL7CzjMUSogQ7VE4hu940QYz4fwcuqDk+v37D9h5gvozcsRIq2uMFBoSocEHFUyU3TDJ7ifnCcsv3L9/TwR9dJopbMAJskS4zUm+GRF/AoFAoE0RCKLTCPz5TnTIv2BqNHfn9BUJnuRYHFNjDh/CwYUcp4Zz5cVnnC7buNhzF41yA5Hhe5KQyavAkbEey7dKNh0yZKg5S1QRtuGUSDBFcRguAgBZYRYYznrTpk3mhP785z+bktNJdT958lihhAvp3//+txSb9VpIbnr67//+b7srJ4yxXyEM8jkgDOT+cLcO0SEMlnke2jlbFG/a1Gmm7OD8G1Oy6BsFUkD99GXHrh1p0oSJljw7WAQCmw9pdhAKS5H6Tv4NC02yyCLLHXDsPiV/b9u+zZQSptaPFvnANkIkhF0YDzCEVDRGwBxbwimEbFAwwByig/rCFHaUMohJgZKFUXEICRF6elz+KG3avMnIB4rNzBkzbexpk4TvJ9r+r3/9K/30009GiuYqnEN4CaJE+I1p4F27kmM0Tn0jx2iwjTkkEjWF8SwVgVu8cJGtJwSujNO/9JoyZXL68Y8/pnE6DyAHoAox2rx5c9qu41Dm1qxe81aOjhMdlKCr166mMyIhLGrIVHRXIjlveZBvpd6pl7wjyAqkiPwdzm0wJexUofwlMEdpQ+GByEGYijp1ThUvntsYoQ5B/DiHvJ9gDDFCfWKcR9FPKW8QXQg648J5ECUQCATaBwJBdBoZh3wlOjgMiAp3rOfPn1PuxHURkSdyPOMs9EPoojGHz4Wc43ESOHWc7AURDhwtDhoiw6JuOFsu/syqIRTDTBmcE2SK3JPOupun3Lp1wxwRYaancpSs9MtspZqa6nTxwkULzZBHAiH5/vvvLY8FNQFyxd07DhKnjRNeZQs69tD3Dy1s89NP/7A7cu7WcVDY/UJO7JmeYVYoRYhF/XCSEACcLnW+q3h+Ek7u7p3bllNyVomsrOVCqKOTlCPKrZvXrT/giuOHPMyZPccIRo1ydVB0sokOxK6/cnNQHcg9QaWgDfD7XIrQu0JXPg4QHRw5Tr5Hj+6m5uCUCY+BC9O3GYeJyhmaJGLVVbgze26nwjE7ld+DwrFIhASlB9LDDDWmue8XIcOR47QHiciQwwUZZswhQVcuX8ms1iyS3E3HcV5BJLEfMrJ48SJLph6uKfZ8j6JHWI96mFUFOfLf2EONI6TifUSH8YOoooyRg3RPaiQkhKnmPRSeq9TYssAndZHwzjmJYkkS+CDNzoIUkX8DaeMcR9WB6FAfytDyZcuVJF5sRJC+r1231kgxz7zj3Oa3Ud9PLWx4X7YsVgiUpHFIHw/+DaLzrl9QfB8ItA0CQXQawd0vwvmYjEy3mV5LQi1O8oJIC04Q5YPk3HcRHVQNcPGQCQ57/779pgwRLkDJ4c6YfAicCU6c2VaEQXAo1+QcmC7N7BZXUDjulsIdKEyEA1AXeNREpRJwOQ7buONnNs5iPdrDiRjEA2KSCYlts7wS1pwhORkHhBL0t7/93RQSHLgrUdiOs8KxT5w00cjd5/M/T72ldODUfb/cU8MJIoTEHST4QWToD22AGyTi1s1b6bycKAmzOFBwJTTEow5QdFADCPugvqB8kJcEubl8WTPQRBwvyYlPnTLVcPB6c+3xcUC5OXL0iIURhw4dYvUxNRtCgsNnPJmyTXiM75ndBeYHtFbP0WNHZf+4tGxpZv0d8PR6GQ/ODdQrnDeEAqIDgfrXv/9l2+gnBIvtFLCjDkjlMuXdfPfdt5YkznckRkNYOc9QTgiz8T0zqVDnWCMnE7pqWNHpWCh18NVLqS/XjGSzyN/Ll68yuVoihSg4kHcUJUKhqHZPhCljQp9Glo60c5O1hiBGEF7UHsJ3N9UPVJ6lS5baOIIPIUiUK1a8RjlqqJ+c79RHP8Gmp8hWEB07FeJPINBuEAii08hQcHHkDjIfiQ79wrEyPZoLOomiKBM2nVkOmaRUCvt5wdHzcmeGM+ARDvfv3TcygSNgO6v8crdOTghqxCXlArFAILODyKVhHxJdwRdi4eEv2uop6Z8E4e+++86c1GE5a9opKChMY8aOsecckUuD88Kh1FTXpD37Mrk/1DlXygn1PhCJYxbPsaPHNPOnv5EGnC9t0Q4kiaRUknRZ+6Zf3352x57dX++3v/v5wHRkZuFYfxR2wwHTX3dw3h81ZOGqlUpuRYlCFUFZIJxGrlIu0eE4VC3qJecGoviDco56CU+2Udw+xoD+QNrI96G+3r17mepVKuJEmIzHbLAIH4SSEBmqFrOgCO2Qt0MIitl2EI9VWkkcQsUYej8ZN0jUI4XSIEcoFmVjpOjINpKcyc8aIfJEvhRqRzZBZIzBBDLJVG3CcSRHHz95wtpjYT4IGEoPhdBmY0SHfbL7C8Huov5DLliYkdlqJDPv0bnM2BIKhIQwlZzzvFyhOGzgbIbkkETcGNGBRKHoYBPJ6+RSkeCe20/GfODAAaaYsZZP7nbsjhIIBAJti0AQnUbw9wt+vhEdHBKFBGFft2Xr1q2mvqxZs0bJs8Mtl4GLOI6UgoPl7htHiCPhgs52Xjg1vvN6IS84MBwcORI4OJJzycW5dPGS1mx5bom4VnHdH47HcRFKYtYLKwFXVlZpxstpc7TshnKCWoSigy3Y9FwLu+3YkXFIOF1CMJ01C4oZOGfPn7PwBgSO+ghJvFGkDrit2Osk4o19sv7hfGB/7w8JuYTvXjx/8c7+4HAJjYErBIREVWZJgXd39QOSwfcoOoSYbt++o20K4Yi40F/sJuzUVXkiPh5OKBgLSCCki9weptYvXLDQ8pt4yjfkddu2bcJLypHUMHKFIJ/09fat27Jjn5SgoxYig+gwy4lCP8EXNQdSAzmDLBGShFjwHdPZmZnFLDfyj1Cr1LkstJTCq/5A0FhOAGKFgnQii+igoNXUvk10mF7+1ZqvZE8/WzaAc4Pz0PsLyYEM0u5ChaFIBmcfVJxff/3VQqMQRNTETgrT3RMZ5zyCtN2Q4sM5tGTxEsvZOXcuo+jcEh4oOsv06A4IH0QHZYjw3jDhTz+H00+FpnL7Sd4VtmHj+86hLIDiYyAQCPxGCOQV0eFiv0MXQRzHyrqF57jzb+nFB2euq1o6oDvwbbqzI7F0hRxCY6Gd32jcPkgzOAccEYrOBt2hV1RUaqr1EMuPgTB0LS6pb6e2ptrWEGGqLSEHwhgQDuqA6OB83QGDN4SAUvGiwpwFSbEQmTFjtO6NnHb2/jhwCjkXFy9ekBIwxJwO7eBETip0cFIOEgeFMtJLs3UoFS+eWXji559/sWRkcj/+qFwJnBEEgDtyclDmKN/nL//zP2mAply/VUR2cFI4dhwVdr2r0E+enUai7UYlR6MYjNUUckhIQ/1BEbmo6fuD1C7hK3JuUJ1w+BuFB3bOlmoDAWHGGfU/koMlfLNJxJCEWkgOCgR5JW8QNdkN4SAExkMwwZuQ3zKFi6iL/mSSnrfLcTvRGSmiM0gKVKFmsz0ytQfCVSZFhFDhqNJRqbsULkqFCCShPxKIeeYZeVXT9dTwsrLR1i4hHfpsT56fNVuzsqY1CFulEn4JfbFmTlOIzg6N13TV9b0Uvb5SabywCrH3l5AU6x6BHaEmkoUJbZKQDrHjESb/o/HuJ/JI4dElKFuEGRlj8qVQdMifggCh0N25dzfNmTXHQq4FhZmVkSFUhP44x8n/Im9sssKJb5dXltPEGLT0WvN2nfFNIBAIfCgE8oro8Hwg7sKGazrvUiUV1ucAtBAtpgrjaKmXqcQQnWXKLSAsgMP71AtEjgszd7qElsjJIHmTZGAcAfi580cFwMHwwvlCOrjL53gcXvYF3skCxxCSsNlJIgeET36nlZdRFQghoG5w19+hoO7ZTYcVapFjIdTA+i6oB6XCHAfH3brhL0dO+IU2UBrI7eEYVJ1Zml7OrCxCJmzD6eH8sBdVhVlRhNIIZ9Au/Yes8I6KkdsPH9/s/rAAoc22kUMmsfV3Il4Qi4b6c0iKCg6W/hAig+xAGM6cPWM2Uy9qAfYNHTrMFBXIzqnTGg+RT9QijiWPhxwgI35ypuwDgSc0xZRs6iH/hvVkcMYk5fIIA5uuLWWou9YcYvFCFBCIDqE/ZiChVkB0ivU/xBU7yOEhVEO74LpJhA5Cxqwr6mZMSH6GBJAPw7ijFs2ZM6d+Gjz2QF4htODLb4XnSqEwHVf+kYfKCHFyjlA4T2hvi24oSkX8ligXi8Re6qK/jKf3F+LBuTBbhAWyAzWFxNAXcGNq/bI6wlercWa9H47l3Gb8WT0a4lhZWWF9YeYhJHuMFDSUG85PCooWahn5OfQTDMHAlyEgnMc1gtWW+Y7zKkogEAi0PwTyiugQGtktB0T4Y+5nc80BdVW4ggslDruphYsrBbWjvPyRJdqyKmppqaaRymEibXvORFPrbI/74TAoOD2WwL8oooOTJbzkyZcQAHdarC+CsyYkwEJyOLGGcPV6UVVuaGrzIYWuIFOEkL779ltTZJh95IX6cSQoICTHnpKDISkZMsUsmFtyqJCWc3Kw5BRVVSnZVeEp1JHBQwabYvDg/gMjBDhIZhGxfP/Vq1eMJJGnQ9JpjUgCKhTOlTFGYWF2mDt5CI87XreNd/qDfZwLN67fSAcPs0DeabOPh0/27N1HeS9v9gdc6M8x9Yc8GBKYURLIP0JJOHLksIVfDh48ZASGvs6ZO8dUE0J+mYTnN8cD2xgPt7Fvv77m8Alx8UI5gnxCMDg/ITKEmHood4Qp1Zy/qGU4ZbZDVM5KoTssW47p/MYu6uf87iUyD0YQOBRMyCOhHUgK7bNGEQSUGU5gj5rB92BF+yzQx8rTTGkHV/rDM9VImobsMX0cAsUxtAOBZJ2dv//0dxvPkpLM7Cbq8/7yu4bgsBo2+UKMP7Zy/kBiyFVilhlLEhBO5NlnRZ2KRJh6G4kkkbmwoFCKz3wpQUvMrusiSByzYf0G+x0MEMnBbkJiKHXM2MJmZso9fPCwvp9cU8ARkvuZEuAhThBRI7zgpvMlSiAQCLQPBPKC6LijPH/uvDkW/h86bKiSM/vows+019e5Jk2BvUCPE+A6BQGwGTRyriTcsrbL9BnT7a6QcEe+FBwRDoUZNMyMYbo2j0yAqEBmwBNnt0x3ySgYqAdMQeaYxogO04BZn4RHC9xR7gnOGMeHE+Nu2gv14BgIcaDQQFh5gjfOmdwRnDJ33W4XzgcnQ31Tpk4xO1A4WBUYVQNlggRZFuDDkf373z+n//f//p/lI3EcY4ejglwwOwzyRgiGbYR8cgv7Yh+Lw6EcoLTckUKBs6U/Tiz8uNf9KTcyQX+YVk9ojSRcyAQkjCnarMxLku2MmTNMRWM9FhQFcIWI2BRxqSr0HXwYD7efGWas9Iv9pSIx1IvywTvHk0tE+KqkpNhUjiFDhlqSLu1BHiAnTOtGLfvpH/8wtY7vIA9gCCaOC3VCcD1kSTsoNBu1WrXlXmmM+b1wLkEmh0o9A1tyjPif0BJqDqFPxg3FkHOK9lBGmB21Q+oTOTYQWnJkGAuwpL+cg9n9hfDwHeNOm/QX8sn09d2sPC3MST5mTDmPZs+ZbfvTHoQN0kkyODlqKEG/KPx58fIlG0Jm9kHI6TsqDYQOZRDCw00Affd+osh5ThlELIiO/wriPRBoPwjkBdFxx8JdHRI5D44k+ZELJKvPUjIaTdOAt4uVdmXqKnebvXr3srtH1jrhLpSLPhfMfCk4cjDkAo5zwMHycocKBlzYuYMm/IFj5zteDd258j0FgoLze6YwCp953hLOAAeVjZ/Xg/PFcbEaMo8G6NlLSsKgwebEMiTolq13Ql1OvnBWTA9mhhWKEwoQahP2UmgfsnVJoQlCKIQaeIAkbTKW9ImEYRJji0QAGiuVFRDfRyIcT+xhmRACZmu9tz9y2tiPY4fEgDczfq5du275NWCP6sDMIRQCnDP2MR60x1i4wsbaPzxOg2PAEkJCCIiQDMeAof8eOBZHzjFgT72QHCdusHlyXaj7ypWrUnSeGtac34wx6hAv9qdu2qDPYMv4UTfHMsPt6ZOn9W2zUCJqiM+6Ah8S38uFweMnj62O/gqR0Q7nD2cLSeuQIfpKGItZf5AX2qWt7P4ybthC8f7ymd8/ddy9d9dUJidI4ANWPA/tlX7TKC/UgV2s8cS1giRljscexmC4VEEW/6NdSBd20V/2cXvoJzgxm47ZZWAbJRAIBNofAnlBdBxWLorcBV7W3SVrkXCBqql5f5KpH+/v7ry5EBYrIXeU7uwmTpxgF2hdB+3i6/v4MfnwDn44Nfrtzo1+0VdeXODB1/9/X5+pD0fBi884LhzTu0r2/hzj+/M9NvHK5EFkiFS1FBuUtm3bt+q1XblF42whQp72TaEOKG5RUeZY6sku1E9/IFeQCh6cyVO46V/2vvxPgSigTuDQsMXty64z+/Ob/SF8mgnvsE8HzVByu/gfbMGGd2+P4xsaD/anZB+DLbmFY3lRH9t5ed2+LxixD6SD9njl7u/H0F52O7m2cSzFj6c/vEAP1cbbop7sfnKM9xU7MuP2+nfm9b6vvxzn5y6fs4/jWC/efm675IzJeLON88L72uR+1p0n3k68BwKBQPtAIO+IDhdZEim5m+Uukrg83+kS3mTEM24NR4mDzeQscDfORdQv+k2u7BPaEceAg+DFxT27uPPCSbgDyN7e0Gfqy35RR7bDyT3G93UnRTu8cH6+6nD2MY+kJJxQSIscIGY3ee4Hd+zczXt99CW3P9TDdzi0c+fPWbLqieNa4Vl5ShAf2vRiyqAwmaPwxwqFnkaN0jo1PXoaThz/ruLtZ/fH++8YY4Nj6/31c4zj2c/3zW2H/X08/JjsffxYvmNf9sndjzYcHz5TfD9/z/6Oery4Xbz7sb7N+4J91JPdF7NbpM8YkB+g92w7cutjNzuu7vzL7Qfbvb/+zncUtyXzX87/6jJ5O7TtbbK/ETTZTXlXP9lKUrvb1ZBNVkH8CQQCgTZFIK+IDkhyseKVfeFqDcJcvPxCGRey1iDZsmPBHOJBCArnw1gwtnzPtGqmBj9SkjDOihwYkot5gjjqzPsKZIb6mF3DTCryWSA7nmvijo/2aZOZWz/88HvLU+lFqEvHO3F5X1uxPRAIBAKBQKBtEMg7ogOMfofpjqq10OIMcaxBdFqLZNOOZ9zAGn2BkBLJoCSMkgjMs7BQUSAeJOaS28L0ZhKL/anUKG9NISCcJ7RDXhIrPDN7CCWQY9nmhf+xifyaESOGK4TZw/JU/HjfL94DgUAgEAgE2h8CeUl02h/MYVFzEDCiowMgOs8UhmSV4H/+8596dtQFS+pFYYHMkAA6afIke3L0Ij1YkfAiicrNLRCWhnI7cutBUfLcjSC9uejE/4FAIBAItE8Egui0z3EJq+oQgFywqi5PAif3CqLhCgszXpgRN1Ar4DJThlAS+ze3QHSyX+86HmWP+iE5QXTehVJ8HwgEAoFA+0IgiE77Go+wJgcB1B3CVJAYyAiF7ygQDycfkJ8gHwZL/AkEAoFAIBDIQiCIThYY8bF9IgDR4QXBcZKDpRAbJzu8B9Fpn+MXVgUCgUAg0JYIBNFpS/Sj7UAgEAgEAoFAIBD4qAgE0fmo8EblgUAgEAgEAoFAINCWCATRaUv0o+1AIBAIBAKBQCAQ+KgIBNH5qPBG5YFAIBAIBAKBQCDQlggE0WlL9KPtQCAQCAQCgUAgEPioCATR+ajwRuWBQCAQCAQCgUAg0JYIBNFpS/Sj7UAgEAgEAoFAIBD4qAgE0fmo8EblgUAgEAgEAoFAINCWCATRaUv0o+1AIBAIBAKBQCAQ+KgIBNH5qPBG5YFAIBAIBAKBQCDQlggE0WlL9KPtQCAQCAQCgUAgEPioCATR+ajwRuWBQCAQCAQCgUAg0JYIBNFpS/Sj7UAgEAgEAoFAIBD4qAgE0fmo8EblgUAgEAgEAoFAINCWCOQt0enQocMHxfXVq1cftL6oLBAIBAKBQCAQCAQ+PgJ5R3QgOAUFBamwsDB16FCgV+tAhODU1tbaK8hO67CMowOBQCAQCAQCgd8agbwjOgBYU12dqvSCoCQRlZZqMZAmXkVFRalTp072+bceoGgvEAgEAoFAIBAIBFqOQF4RHZSclyI3N27cSOfOn0vl5eWppqYmvXr5slkkJaPcdDBVqGvXrmn48OFpdNnoVNy1ONWqriiBQCAQCAQCgUAg8GkgkBdEx/Nxqqqq0pPHj9OVq1fS+fPn02N9huS8Djk1NY6V0YAIfXXu3DkNGzYsjR07JvXu0yd16dLVCNDLPCY8rmQ1dAqD5Ws8G9rj/d/5ePl79hFet79nb4vPgUAgEAgEAoFAcxHIC6JDPg7l2tWr6ezZs6laYauSbsWpqxSYkuKSVFBYIMLT9AAWDpi9Kysq0rNnz9Lz589STW1NGjJkqAjPONXb1dqwRvPsD6oYoboihepSepMYvnpZmyorq+rylVqubHXs2NHaKNT7m20oH0oKHONnSpxIVUNkKM8gj+4EAoFAIBAIfEQE8oLo4JhRAI4dO5b27d2bevbsmaZNn5YGDhyYunXrnnCszVFgcPbU9+LF8/TgwYN0+vTpdO7cuTRyZGlasGBB6t69uxx+5Ucclt+26mwyQV7TixcvjOA52XB1BYLXrVs3Iylg1NziuILd8+fPEwocbTA22MA4oqB16dLF3o1wahw+hZKNIfY6Zp+C7WFjIBAIBAL5jEBeEZ1Dhw6lnTt3SHkZkhYvXpz69OlrY9dshymnK09lx+KUDx8+lPbv22dEZ9nyZSI6PfKK6KCI8cI5E/rbtXt3WrduXbp165apNxAfyOKcOXPSl19+kUaMGJlKSkrsO0v4fs8vBPx5QWAox48fT9u2bzMCefPGTSNVkJwRI0akKVOmGEmdNHGShQkrKyveU3vbb6ZvBQVgWGAz/sAEVQo82RYlEAgEAoFAoO0QyCuic/DAgbRdDnRkaWlateqL1KNHj1Sh8FNL766ZaUXZv39/2r5tqxGdFStXmmJEvZ96wQkzJ42wnuc33bx5M+3atStt2rzZiA6KixOdzz//PH377Tdp4sSJqX//Aaa6NIXogBOqDZg9fPjQlLfde3anM2fOpOvXrhvRAeuRI0emGTNnpHnz5qW5c+ba+EEY2nuhb+DECzxcmXIFq73bH/YFAoFAIJDPCOQd0dmxY3saIYe5cuUqOcqeUl5aR3QgSQcO7E87tmfqXbEif4iO5zbdv38/Xb58JR09eiSdPHEi9e7dO42fMCEVFxfXhfxQJV6ZI+d96NChacyYsba9sR+HqxkQgWdPn6btO3akjRs3Wo7T+PHjjMh07FhkKgg4Z0hTBylxvdPgwYNT7169lGvVrd0mfzuRIen93r276fr1G+n+g/umTE2bOs0UrE+BqDU2hrEtEAgEAoFPHYH8IjoHD3xQQsKdOQ4YpQgCheKwPI+IjucukX+0X2Tu2NFj6aam5qPc/OlPf0qDFQIUAEnZ3HaeX7p4Pp06dcoIyujRZRa+gsyYMsR+OcXzeJ48eZJuXL+efv3117R+wwYpQhPSjz/+mMaPn5D69eun6klKTun+vXsJRQl1qVNRR2sH0kXSsqtyRp4yvKu+Nbb5dv/SSZb/39TtucdxfO533p6H++7J7itXLqeTwubatWtp6tSp6QspiuRyoYY1VLxOt4v/vd7c/dnW2Pbc/eP/QCAQCAQCgdcIBNF5jcVbn/Kd6EBEqpSDtHff3rRl69bURYnAE0Q+xowZk0aNHq0Za8XSb8Rz6pKzUS7Kyx8pN6fIkpJx9O6w3wJPXzh+Z86eSQcPHpTqcS8VyGmXlY1JM2fOTH379rV9qCcT2qq0BPDamlrVm1JHEU1CWt6OfVbbuaW2RgtEihzZGkciPdjUWM7Mu7bTT8ifF/63l+zz2WEvNfuOEBVKjdv16NFDqTnXjehcuXIlTZ8+Pa3+crUIWlF6oRl7tOf10k8+F1CnbKUutvPyep38YAffgyMvtpMzxna+jxIIBAKBQCDwfgSC6DSCkTvqfFN03EkylRvyskMJ3ISVJk6YmH73/fciIP1StcgDJdvpuuPnOxx29raGYAQ/wlHk42zZssVCUnNmz9G6RMP1uY85/OzQDnaZbVmKjbdFPczUeqoQGJ+xhQLZYDaYJ0fzHbZBCnixL3Ywm4tjvL7c7SRKsy+EiX2wg/+xz1+05bPC2J/6qqurjOSgip3T2k1379xJY8eNSwvmL1AeU//6sBv1UifH8BnCwmfIG+HAl2qzc6fO1he3k75gS4VUoRfKb2Jf+pm9nX2iBAKBQCAQCLwbgSA678bGHCSOJt+IjjvKp0+fpNu3b2tW2WFTIyZPmpy++uqr+mRr+p5djIjIOcv71uXuZG99/Zn9OJZ2WItom/KbNm3elEo1PX/VqpVp0KDB5rTZDpnwYvWL5HizrphACsiB2SrV6ddf11pCM+SG7Swl8LmSl1esWJEGDhpkVREqu3PndrquMBz5RyOGj7BwEiQBksHMsruqz7ePKh1ls70ePXpkywhAgqj7oZQaVtm+cP6CkZneyh2aNGlSmjVzlu2PvVe1OCUkDrvAkuO6de+Whg0dlhZqKQKWI2AtJkhQp86dUreSbunc2XPp2PFjZntZ2WhToqq0PtH48ePTrFmzTC3DBvAhgZvz74AUsbFjx6Zly5YZ2QGTKIFAIBAIBALvRyCITiMY5auigzOGiNyR+nDp0sV04eLFdPfu3TRBCchLFi+x3JKmzirLkJNMGMUJjr+jGEE6UIu2K8dpnBZb/FpECqUDCuX7vWsI2F4jZQk7z2khyM0iFBs2bDQVikRpiAB5MPM++0wEalUaJyWll3J6Hj8uTxfVJ8+ZYco6OTO9lNxMzgx9vXz5Ujp1mpya62nmjJlGlGhnt6bWs3YSRIJ9n4gMXrhwIV26eMnUlrIxZWn58uX2ItR3+fLltHbt2vS3v/3dQnMQMJQXco++/OKLtHr16nTr9i2bsk9/emhpAmxjxhnrPE2YMN4eVXJXYT1mmn311Rod298IIGNULvK1bt1a6/dc9fN///d/rY/PRZ6iBAKBQCAQCLwfgSA6jWCUr0SHHBGc6KVLl9IJzbLCsVNQDGbMmJGKUT6aoBhAmIqUh9JRicNJj8t4XZR7opDPU5EcSMU+Tc8/pLWIUCxWf/GlrW9Uq1WW30V0IDDYx4KNd+/es0UgCX911+KP1NFdywbQNiElZnPRBiG46dOmp0WLF9kq1k4mrio5ePLkKWmVlgVwooM6BEFhIchryq2hz8uXLTf1B6JzQAoKK2yPGlWa5n8+3xSWZwqbEZ66cPGCEaqlS5ZoZtgQI1sQIXKQIE/lsoP1gCBP5DqRh0QCN+sGQaQoQ3Qc2wYM6C9S1NnUHVQ1iOBKKVODNOOMMYJo3bp1M+3VIphHjx6VnTPT9wotsmzCu5KcrYH4EwgEAoFAIFCPQBCdeije/pDvRAcHzeJ9PPwUsjJGScLMGEItIcTzrgJBobDPi4oXCk9V2mdyY9hG/grKBg9Ype5DcuJHjh4xgoCy0qd3H4Vr3k10XHGCkGDjrp27LLyGcvOX//mfNFBEgbyWapExyMMGzeTasHFDIvQGEWDcbtzUg11FTCA6hJsgMoS5UKpIiibkRJI0U8KniSAtXbokPXzw0EjFdoXawGXeZ/PSX/7y32mMCCDki+9//uVnU5FmihzxOBCm2pM7xKyrUxAnZl1NmarlDVYqVNVFhLHCZrQRdiMMRj3MaiNZuWev3un5s6e2btFWrdPUT7lRsxW6gij1lPoEgTsrG0lwfihlh0UUCYURgovQlZ2C8ScQCAQCgfciEESnEYjyleg4kWAq94UL540MoIiMHzc+zZ+fUTAaC125IoS6gZJx4viJ+oeokqzLgoKfKW+mTDO3eii0dFArVqNojFdoac2ar+TQ+1ry7bsUHeqHNKG6nDp10ogJCg+Kx6zZs41okNvD8SgbEJBNygEapFDQZyJDXfXg1aciEITkIAlNJTr3UI+0AjbHQF4mT55sK2wPGDDAEpt5xAiKDwnIhN/GCS/CZShPl6SOuUI0RQoSOUPFysepFBHcqzpZyJI+DRMxIkQ4SaSMNYJINEatYeYb8TzUnnHjx6XS0lJTlXbt2mkKFQs0gueYMWNjfZ5GfrOxKRAIBAKBXASC6OQikvV/vhIdVAXKw4cPTIE4efKkkQIUgy+UV+LKRxYU9tGVHHDBaXMcuTesHA3ZIZkXNYdQEI6eUNLAgQMsdLVWeSZjysrSmtVrLDeFtXGwg3qyC2040SGPBXJRJLUJ5YSQzgA5fNonWRdSBQGifYgUSsc4qS8oUhAhyMcVPeh1ovq1XEm8PXv2kqLzQiEqFJ2rlidD6GratGlSdJamO7fvWF0kD1NHmeyFtPF8L4gf6hKhPvqJDZAc8n946Ot5JRtjLwnOKEvL1F5vPYKkQiSI0BM4QfrYf9iwYbayNKoX4TcPo5E4jdLFOKCsQYA2btpoCzjO0JT1oUpwZrYabWcncWfjF58DgUAgEAgE3kQgiM6beLzxHw4FR5q/s66eptt6npXnpbD+yx/+8IfUR4qLh0bovxeUIF6QERw0YSlmLz24/8A+E8piO86YRFubQq7/t4qEsFggIRkSdHH0JVI72BfC4gXiw3cQHb4/dep0OnLksMhTZ1uskTqZ+u7bIToUFjvctm2bkZMxShbmifU8bf7KlatG5CA6y0RkIHAoQOQk3bh+zUJNEKFcosMUdkgIRAc1CKIDHpAZQlqoX5wb5Auh+jSV6HTXbCxIENPrIYCdFdrKzjMi9EVuEYoO0/A9twfcFi1cWN93cMoeF8cv3gOBQCAQCATeRiCIztuY1H+Tr0THlRmIyUM5fUgCOSSjRo2yWULDhg83dQRC4Q4V5YX9eeFoIRls5wU54SUGVD/1HAdOQQmBSG3estlmIxG+GjNmbBqtMAyqCfW6PRxD/dRJGygyOHtIBiQBh89ig5AQFA32q66qTrv37jb7+2jGFaSFhQ4r6ogJKowlI2tWFqssU9dNJfheEGk5d/6ccnzu2gJ/S5cstenhqEMQGfpHwjAKjD+tnpwfFCZmkrEdogMRQgEiBIiic0PhQMiP5QQpBydb0UFxmiSFaLimuw/SVHhmZ0Ho6D8hrP1Kgt63f59NTYd0XlEeEcSKJPHFixZbEnI2Maw/UeNDIBAIBAKBwDsRyCuiw2yZHVIPSpXfsPKDPdSzQzog57NtGw/1HJlW6Bla7wrtvBPldrqhUGQCx8+MJhJ6UTsID6EmLFq0yHJM3HRWH2YtmDNSHZi9RNgGpQOCAynBWTthgbx4Dk1NTa2Ulcty2McsnwfiQf08AmK4CFVhUebBqbRz+9YNqSYXjMD0kvryXPbc1tRsnD1r2cxWfs4PP/yQetU9lV7ZzjZTav369Wnd+nVprAjUGk3PhpiQWAxpOHjgoK1NQ3t+3Gnl/ZD8S3IwhXohEqyD0xKigwJ07txZI063Ff5idhTKFSsjV1dV2tRycnTeRXSKRNggMOQ78eT4Ll27pOFSfZjaXv6o3LDmyfEcDxGMEggEAoFAINB0BPKK6BySo2CV3+EKjSzVLBscMioBDtiViaZDo1V35YBYC4Z6d+/eJaJTauundJcTZiG8T72gKIALSbSQHUgIagZJvyQlgx+kBSIDjswoIreFhNrpysNhmjPHvwtfjqOgeJD4vF5kZP269VKORtt6MUP0LK3OyunBDogRpObGjZupp+olJ4cF9iARO3bsTNukOEFkVq9ZrWnZA0w9gqShSJHLQh94kKYTHfJdSFJGqYKgLlPOjC8o6I+koK+oSiQwL1q4yIgOycjZig65MtmKDm1lKzqoN6hWFy9m8ndIgEYZY1o6DyYFAwgMOTrdRQzJ+UGZ8kUTITiuHJLztF/k7OHDR3ZcsZSrvlqPhxAaqg4qkitln/q5F/YHAoFAIPBbIZBXROfIkSNpjwhJ37790py5c9IA5XQUdy021QGH3dTiygSOlMTTE1IUeI2UUrRY66e442tqfe11PycizDCCGJAfQqgIwsOzm+g/JATVxhN9eUYVjhzSgONtDFfHkX0gA0zpPnXylKZ1n7W2IDEUnD22oPBMnjzJkocJG2WSgF8oAfhk2r1rl+XIMJ28RqQIu6i/k3JleC7XNBESQkmMEbbSJ0gLag+zqCBbtMNjFnr37WNr2DhJg9SRjHzrZiZfyYkOqhUhJFfwCE2x3o1vZ/YUoTIUmVvKdWKFZBYPfKzQFrOyWBl5oQjUJa2vs1Ozp6hnskJdEGZIHn3AJkJwL1++sjVzaOPgQa3jc+as9Ydp6pbTJJLEfpGE3F5/TWFXIBAItFcE8oLo4ABwWpYsqhwKHPOQoUMsJ6O7VqLNOJLmEx2STCE6hDRIuMURT5Pjy7cQgpMZVBfCRJs3b06bNm2qn0UFfjhpEnq/++47w6FIThpy0hjR8ZOe/XjhpFnpd8PGjVpJ+G+mDuHoCZnRBo8/YIVjyEOpCAtEh1AN+EPAsGujjvXZXRxD3g0rFX8vu4ZKyWPs/blVKDfkB+3ds9cIih83SWSKUJATDdojnMb6Oig2EDBIHEqQh+ggfcyOgojkbkcVeqzEbFtn5+efjcTx7CoWFfzmm29sDRwe+cCsK3KTmELeT0QIJQdMsBmiwwNTr127mjYL+92795jS9Je//CX1r5ve/i7lzHGO90AgEAgEAoG3EcgLooMThejggFhkjRAIU4VxTgUFHd7udRO/wVkVaMVfnnFEGIK1THCs7qCaWE273w1HC4aoLuSE3NZzolAoIBlsM+VExGagHC7qQlc5dr5rquP1fQECYkPdhMBQWRg3vqN9ZmmRpEvIDDIJkWE7dhEugvDk2gUhYTYWJLSrwmDMEcNmPx/uP7if7t+7bzOtvD/Uz4rFBYU6b0QwIHGMK9uZSeb2QGBQ77ADQoe9nGNvbS9UUrRymCBKkEX2YX9CbEOl3LCtvJyZWh3Vr25mZyfZ7eet20vbN25ctzyh45quP2PmjPTdt98l8pVIro4SCAQCgUAg0HwE8oLoeLdxqNVympc1W+ek1jt5+PChnFK1OR22NbXgJCk4uGJNVR41epQWeZtoTi+zjbpeT7u2nfPgDxjhdOk3LzEZm0VF1+g3Dp4cET47Rs3tNs6d3CfCPXy2UtcO6gZt8A5RoA1sYj9ezbXLj6FPvLw/1E0bXr+36/33cyV3P7cjdzt9sGNz+uV4eb2cMqyTg3rz6lVGYfRt2EJy9Pnz5yzUxqMksldChuxFCQQCgUAgEGg+AnlHdHAY3Hlzd8zzml7KoZhDS80gOnU4FsjJ4lx5GnWPHj3tM3Xla8HpujPnnf8p3mcnIBCAlhZvA+Lh9fu7EwvevU3a8WPcNt/f98GuWo7JsYv9aMf74sdRf3Yf/H9vx/tG/dn7vW+7Eypvx+ySbX4c9WW/Mt8Xarp8F2uSPB5Cc6iQo5WwzTR8cpUiCdlHJN4DgUAgEGg+AnlFdOg+zoNXtiNtPiyvj4DWmCOsUwBeb4lPgUDrEID0oJD5IoYsfHhIj8sgPLhACdIsLEhIDbINaYoSCAQCgUAg0HwE8o7oAEHuHXzzYXl9RPYdOJ+jBAKtRYDzk3MJ5ZGcHpKseZFEzXR1ZnqRIE0ukRP3OPdai3ocHwgEAv+pCOQl0flPHczo96eBAGojKuGTJ4/tMRX/+Mc/0s+arUWo6ve//50954q1dpgVRkJ9lEAgEAgEAoGWIxBEp+XYxZGBQIsQQKVBoSFZGVWHJGSUHWZ4MXsMJYfHXKD8RMiqRRDHQYFAIBAI1CMQRKceivgQCPy2CEB4IDPk4LBkASoPOTuQm+wk6N/WqmgtEAgEAoH8QiCITn6NZ/TmE0MAouMzw1B55ed1ugAAPz9JREFUnORETs4nNpBhbiAQCLRbBILotNuhCcMCgUAgEAgEAoFAoLUIBNFpLYJxfCAQCAQCgUAgEAi0WwSC6LTboQnDAoFAIBAIBAKBQKC1CATRaS2CcXwgEAgEAoFAIBAItFsEgui026EJwwKBQCAQCAQCgUCgtQgE0WktgnF8IBAIBAKBQCAQCLRbBILotNuhCcMCgUAgEAgEAoFAoLUIBNFpLYJxfCAQCAQCgUAgEAi0WwSC6LTboQnDAoFAIBAIBAKBQKC1CATRaS2CcXwgEAgEAoFAIBAItFsEgui026EJwwKBQCAQCAQCgUCgtQgE0WktgnF8IBAIBAKBQCAQCLRbBILotNuhCcMCgUAgEAgEAoFAoLUIBNFpLYJxfCAQCAQCgUAgEAi0WwTykuh06NDhgwP+6tWrD15nVBgIBAKBQCAQCAQCHxeBvCM6kJyCgoJUWFiYOnQo0Kt1AEJwamtr7RVkp3VYxtGBQCAQCAQCgcBvjUDeER0ArK6uTlVVlSInL1NryQmkqaioKHXu3MmI0289QNFeIBAIBAKBQCAQCLQcgbwiOpCSl1Jfrl+/ns6dP5fKH5Wnmprq9PLlS5GUpks7HqTqKFWoa9fiNHz48FRWVpaKi4tTreqKEggEAoFAIBAIBAKfBgJ5QXScxFRVVqbHjx+nq1evpvMXzqcnT56kVyImr1WdppKdDNUh9IWSM3TosDRmTFnq06dP6iLiQ1gM8pSvBTz9ld1HcPRX9vfN/Zxdt48ddfg4fYg2mmtT7N90BHzMsscx+2gbR/2EdLbUj2n29rb+7HbHedbWIxHtBwK/DQJ5QXQgHhQIztkzZ6Ti1KSSbiWppKREKkyJiEmBCI/rNO8Hlgshe1dUVKRnz56mZ0+fWjhsyNChady48VJ5utr/76/p09vDQ3VFnTrJ+DeJ4auXtamysqouX6nlRK9jx44WDizU+5ttKB9KY0fokTHEEblT/fSQzF+L+b0RzmUck24G3i7tdxw5n9x2cu+qdK5xMxQlEAgE8heBvCA6XLhwiseOHUt79+xJvXr1StNnTE8DBg5M3bt1twuyhZy0T1MKzp49Xzx/nh48uJ9Onz6dzp07l0aOHJkWLFiYunfvLodf2ZSqPol9sskEF//n6jdqmJMNu0MX6Sku7mp97yQSBEZGCJuIKUBwDCVDIJ8ZhpAaDy0yjl26dkldu3RNXbp0aXb9VnkL/tAP70umry2o5D/gEB+/qqoqO0cYR34HPn4OAecH48cNQefOneux9e1t+Y6tbjfnGzb6jVJb2hVtBwKBwMdDIK+IzqFDB9POHTvTkKFD0uLFSyzUlFEFcLBNIzm5UHMhP3z4UNq3b18qFdFZtny5nH1PXeArcnf9ZP/nQs8LrAj97dq5M/26dm26deuWqTcvXrzQ9o7ps8/mptWrvxThKzW1jDt6iNH7ihMJnB8FQrp129Z0+tTpdOPGDalmz+wue8SIEWnqtKlp+vTpafKkyeaEcEofq7hd9IP+0xeIV5CdhhEnRw2yA+nfu29vOnLkiBTUs4nzA3IDMQbH0tLSNG36tDR16tQ0Xgoo4w45aqviJFYDa7Ye1fl34uSJxPk2Z9bs1L1HDyNj9fu1laHRbiAQCHwUBPKK6Bw8cCBt374tjdSFdtWqL1IPXcBwlC11XFy8Kfv370/b5Zhx8CtWrkw9e/a0ej/KiPyGlXJhp6B2eX7TTRGP3bt3py1bt6bbt2+b88KRQQbmzZuXvvnm6zRhwsQ0YMAAu1tvCtGhDe6kqefBgwfp+PHj5ijPKMx443qG6ID1iJEjjOTQzpzZc1JPjV+1nOfHKpwX2I8T5uV3+K5cfKx2P7V6nQCA1VOFcU+ePGnjd/To0XT+3Hn7LTB+kET2JXkfkrNw0cI0//P5qVu3bm2qgLr9EB2I/IaNG41oT5k8JX37zTepX79+isA1X6H81MYx7A0E/lMRyDuis2PHdjnMkWnlylUiOhnlpTVEh2MPHNifdmzP1LtiRf4QHe6+Kffv30+XLl2yO/STJ06kvkq6njR5sqk2L9V/L5CBl8rTGapcpbKyMbbdtsGXXu/mu5vT4x9IzlOFwrYLww0bNqbikuI0cdJEI4ydijJhMHD2UFnvXr3ToEEDU6/evc1JYid1fKjiBK9SJLhcju/8+fPp8uXLadiwYWnmzJnW5ods70PZ3Vb1QAAZm6PHjqa9e/eaAodK06tnL1NNfXzAjP3u3L2THpc/ThMnTjRyzA1HUwnxx+hjNtEhJLtx06a0TTdEk3WOf73mqyA6HwP0qDMQaEcI5BfROXjggxISLvA4YJQiCBQ5OsvziOig0jAd/6xCEftF5o4fO55uK1yFovKnP/0pDRo8OHOq1iWcXr50IZ06dUqhux5p9OjRRnRwIvWOJOfEdmXkicgEU/7XKhzG3TQO8Mcf/5jGjx+f+vbtlwoUFqM8uH8v3bx5y9ZAKpJtPXr2SL179zE1iXHwV3YzTlr8O/ahuF3Z27O38fm5QmZ3795N+6TYHT5yOE2aNCl9JcfH7DocNiX7GK/TNmRtYx/fz7fx7vv7ttz//Tj/nneK7+/b7cusP7n7+zG5+3t9fmj2/9lt+Pbcd98fAoMSsmPHDiMIEJfp0xReFFFgDDPjl8EdZZBzBNUH1Q9MmRRA8fp49898n22Lf/b92c+/a+g4tvl2jvHi+/q77VfXj81btqQdO3ekSToPV3+5Wudg33pFh+P9GK/L689tK3s/tvE/JXc/ryfeA4FAoG0QCKLTCO75TnQgIjimPbpL37J1i+XETJ44ydYMIvxHTgYXbfbjnbvhx4/LRTyKzHl1hKBkru0Nouj4EaI6IBL6QMoRd/+oQTOULN6nT18LF3n9FRWVCm89t7t/nAbhEJQDCBn/owp4Do07mYIC8osKzEbfjjG0w/GFsvV1eWXEzpUHFJ1Hjx6J6OxLBw8dSlOnTFVo7pvUTUSuQnawHy/qoi/YkTvL6GVtjZEit4u23Dbymjp2zOQ+UQ/HO6nz4yBUbmsH9SVT3j1rCayw5a1Zca9eGjbYQSiSYXG7qfN1+7JH220/4dmY0sLxjDshzIsXL5rqhfoH4Z8xY0bq37+/nSPsR/0+RpCi8vJyC22SuG+4yQa2Y/+7xqWmWjPutO4VbbIvx9FX6sZO/s8eT0h6ZmHQWjvGj6MN9uXleIMBswYfKnS6YeMGha62pYkKwa5Z/ZrocBztvss+MGO8vB23j/8dX8awprqqPmROfVECgUCgbREIotMI/u6o803R8YsvF23UFu5ut+tuHaXl99//zu5wmXZL4SLuBUfAyy/s2dt8n+x38MNBkfOzectm1dsnzZ0z10JErtTgPLxgl7+o24mLOxgnPtk20Ifs7cyiofAdSc6QM+rhGBwTdbAP75Ccq1eupCPKNTlz9kwqFblbqFl1gwYNMgcOycKJE7J7LuJT8SIzy+iN+rTOUrHWVvLZOzi817aT+5PJW6F98sWY0Uad1A2R7Nylc6oUwcPOTGjwpUhMkdXJPsxa8v4a7urLM9VBroxjVyDFrWNRRyOfqCf0EzuojzbBlDpIrOd/tmMvdYMD2xsaS/ajr6gzhw8ftvZQu8aOHWtKDsd6/T5uYE9bvLCB8fHi/2M7r2wcsQWbeHEs217bmyGaL4Q/x1EnGNJX8n84zzgGGyhstzETTuBNu2yjDcjRbs3MJJl6stSmL7/40kJX2sGOBdN32qdZh8wIzLWPurEHe3lhF3l8fEfbUQKBQKBtEQii0wj++Up0uFDj2HCut2/fSsyeOalwA6EIQjeebJ3r/LKdWWMXcPbjWNrBEZKbs2nzJs1aK01frFqVBopI4CTdYfgQcBzF7UMZuHvnTrqmsNc9hbWYJUPIpFuJklv1iA/brtATYTG2jyodlaZNm2bHM5trmxLI165dZzlIOFAUiFGjR5lyM3rUKM28OZl+/fXXdEn5STg3Co6c0N2qVSuVdD1BSxX0tvWZyE3B2ROWATec5kDlEeH0SZyePXu2OV36y+uxFI0rV6+kyyJS7IvNJO9SDyrHlKlTNIvtM4VPJhmR+Pnnn9PFCxdEqCqkmIxIs2bPsoTesWPHifR0rSdB1LtTs+LWrV9vs+IYB/o2RGHGBQsWpCVLllg4sKKywmZHkfgNCeohlYplEpjxBpGbNWuW2U7iMGORTUgMCP3BUUMYmHG4e89uW7Zh6uQplmzcX2EpiBDHdRTRyBCm7DV1lHMlksc4MZ68UOuYybd58+a0bt369PDhQyMF9TjOmZNmzphp/UURYnyYHUWy8DDlhR08eEg5XhvsOMJnCxbMT19++aXljHURATEiIzxQnVCgdu3aZS8ILRhxfk+dMiXdunPb1KnpOldWLF+RBmoZCpKRmUl58+bNtEk5PNjHcZAW8LJxnjsnzZg+o94+fjPHTxxPnTt1tokPZ06fsYVKFy1alH744Qf7DqIVJRAIBNoWgSA6jeCfr0QHBwYRuaMLPg7hohw9uSpI+YsXLzZHjLN+X3Fikk2A/BjqZ/E/y+2oU4zGyWl/8/XX5rjQiZwQ+TH+7vZh05XLl9JJOWgWg5yi0BJEqbeSlJnBxfbL2n6qbjvT0lcqh4q76mNKnN2ofKD16zOOkTv/wUMGa8HHcVKV5kiRmGDE5e9//7vV7XfjOMSlS5em3//+d1oNe4zUgk7p9JnTIk3bjCRcunjJlCIcO7kdpaNK0+fzPjeSQU4TuUUVso1wDwRhr8JiEJvhw4YboUHdQqkZM25M+mzOZ0ZmzitHClsviOg8FomCkEGEFsthLly4yIgn/SWh+8bNG7aEAnkmOGWUj86yBWcN0VmxYoXI3GizY79yywjTsFgm5JX6SbzOrAe1QHhOSaNE+LDH1SHGwMclQ05eSO3bbmR15IiRaYnOD9rqIpwYJ4iO2SaiWC1i8/JVJkQH6QBL6nbCxJpUnG8QnY0bNxmRQNXq26+v2bFg/gLrQ1+FNFmoc4v6uG7D+jRI7U2YOMFyyDZt2qzz9o7q7Zw+14yur7/+ygjM4MFDrD2IxdmzZ22mJKQSEg8xhbBAdCDC5Qq/cu5AUFdpFiVEitl9Dx8+MIwgOtgH2XL7yEnDvvnz5ytZv84+hXvXi3CWiMRCGMH2kn5La9asSf/3f/9nxBBVMUogEAi0LQJBdBrBP1+JDnfiEBEuyidOnLAp3zg3HDu5F1zcuZN/X8GBFSkHBsXgzdwV3c0TApCDwaGQ7Hvo8CELd6xWqIDcnFrlS7hDzW3Hic69eyI6UkQgMteuXTNHtVKOiVlZOFffjlJxVdunTZ1mRO2SyA/EBAffX04Mh9tZDpd+4fAgKJAPyMhpuys/IeXlshzqIOv/2LFj5MwHqf57avuUESHUh/79+lsSthMDpsrfUf8KCjoY+ZoodYZwCLoU9v4iteiXX34xR4pKhDIAAaBdHlECPuQYjZCTzJCqInPKOOpLmgU2TVO0V33xRepTR+wuiCScPXfWlKNhQ4fVKzGQApyyqweTpbrg1BnbtevWWntgPWTIkATZxA7IIuQHPMA7W6HLHhdWBWfNo21S5caLJBLqQc1xlYbtEDpICeoV4wJRGz9hfJo1c5aRKQVAzQbGEqLWTYt4Dh40uN5+cOY8YbHIAf0HGB4s+rlp08b0NxFRMBunpGdmxUEynjx5bEnrvKPE0M7nIiA8m+7GjetaCmK7qV79ZAeqTQ/1s0D9fyHyzphxvly/fs3ClN9//721e/fuPZ1DV7XcwXU7NwY1YB/nEX1DWWTpA9Sln/7xD8MRkg1hAle2YyvXj4aUstzzPf4PBAKBj4tAEJ1G8M13osMdPqENnCTkp0zP84IsvI/o4AgpqCA4NtQfPuMs2YZDoA7+J9RySCGfI0ePmJryhdY36qOZVE0jOnI+Cv+ckeMnPEWYZ7kWbPTQGg6S7RADwlskE6NqsCDc2rW/pn59+0ltmWcKB86dxFSSgLELB4Tdj0RgSJQ+rDt/yMGa1WvkGHspSbsi7VEux0Y5W+7KcXAoAAsXLhSx62T9R20iHIXigy2EXSBiKCwQnX//+9/pX3oxHZ8QC2RndFlZOqWQzC+//pKOHjlqybEoSH/+85/TQClCz0R+mJ32z3/9KxFe+0JEB+eJDa4QjRs33pQtCBv9QClB8WIhv9tSOwiJEZJBYVi3fp0tygiZ+fzzz22WEY6fRGxwQBHKLfVER2SYkB5EhxwuZlit0SwlCAT7QHbI8YJU/luht3MahyfaHxI5RmQRdW3ZsmWmFp0TQTumc+2SyDXr1/A9ZAZyht2QMs4liBcztcqkoGzVWk5//etfUycRnYzCtdgwhISfPXvGbCKcSNjwm6++TjXqC98Tsjpx/ISdC+DaV+SJwngdUtI5oT8eFeMhJlQo/y1AMDmPsI/zzBUi8pTcPs4TxgblB0UQhWuh1DfIDiEusAY3bib8t5KLcfwfCAQCvx0CQXQawTpfiY4rJrdu3TRniBrCuifjxo8zeZ4wT2OhK1eEcA6QBPI+WDiOMBV33yQ141THyKmTS4Fz2bp9mxEdcoD6yUGzPk+9Q80ZA7fPicz7iI5vx9EsXrRY+UYn079EFMgH6dq5i5ETm03Vo2emJTk2+sf0cu7wDx48mI4cO2pECkJCng6OioRVplT3lkMmN4MFDQcMGGjqkClW2ofp+CS3HtSq3FPkAJmuDMlDtdm1e5eRpTFjxhphIUzENmahQaIIPUE2CKfgdHH8qDws1kjICaVnkUJXEAcUpbXr1qWffvrJHCjkidwQTa6WA35uTphwGo89gRyt0jpSqEY4Y8pwKQyE6xgbFCnIAo6Y9nOLjwvvPAYFkkPC+qjS0rR0yVJrg7YYJ+q5L5JHXxh/cLsi0nVf5AulZfGSxXpW3DMRwiNSfbYanpw/qEv8viBa5MIQXho0eJCRzYUiq6yMTejpZxFCcFiidst0PqGaYDdhV8J3kBrGHQJGHaeFLVhpJzufp2vcwA9CiG3kbkGg9u/fl2bPmp2++uorOxfItcE+SFCufdTHsYNFRCdPmSwlaIGdK4QhfxWhRo0D7+HDR2iV5e52XoNLlEAgEGgfCATRaWQc8pXocCdOIScBpeS47qYhLdxJE5pwxSQXGr87BRccJIQCInBg/wG7I8dh4UQJf6G84MAHihgwfZsQCo7qKykm3AHzQE/syHW0tEE455XIyP379yx05UQG+5YvW24L1b2oeGHbUTIgDig6ODwcMeERnNnJEyctmdmOkz2oMiTOohpAyFA1CJkwtfzY8WOWfIzDguhwJ8/aQjhbCMpSPVIEIpJN0CwcIhUCh7tp8yZTPOgf9ZMQy2wukmnJfULpQYFB+XL1AJUGvMAFAgIJwllDkMCV8Me8uZ+ZQkay9TojOv8wpwuBpDhZgXTw6BPqWSJb5ygPCae/VXkkvaRMoEIMU54QGDB+TQmpUCf27ty10+wZqJAVs+Z4uC1YQAgYP+rjM4VQFonLexXOQgFiFhvnxQFbi2qHzcADW1Q/L5AdiBOEYeasmZZDNXrUaMN/o/J5pmjcWdivt/BjX86RDCHcYiE1C/Fp3MjdQTUCx+HDhxkx6S81B9voL+NF28wAJBSHckOOzpMnT20dJTCHvKDcNGjf2DGWxE2O16jSUXZeb8I+KVRMU++t88ZVHN6jBAKBQPtAIIhOI+OQz0SHCzF3qaZI6OJO4ir5DH/84x9TnzqHDDTZF2wcHy8KjoM7eFQX7nj5zF0s2wm1sFgc74UiM6g5zG4id4FkYhJzS6QasW+2w4X48B3vODRIyGWFG1jQ8KbUJ0JXy5ZmQgo4I9QYcjLI4SH/A2cOEcIRusJAaIrQFgm/BR1FBoYMtecwodBgG6oPitPRHKIDCcE5o+oQRvF2CY9QP7hwPMoQzg4FBsf+NURHfcsQnSPmeJ3ooEaAEUQHFQz8ITo4eMjYW0RnqIiOwlBMN6c+woyQUpQFQoyQNerDFmzieAgQYTrIKv3aJuz5jtwhEmZRpJpKdHw/iA45OCXFCiuJSGEv6yyxnfZ93FifB9zA7IBUMic6jCO2oHJBNMABEucEhPOJOlBDyL+CRIEtKhKEhHH/Sgm+EEUnmhAdCAtqEzPxICzkMKGUsYwB5wKqEflg3g51ct5wHOvoMAOL8NqDBw+N6L7PPnDENhQ+7LUkbbUPtoQ8IToUPz/sn/gTCAQCbY5A3hIdLmDkIjQWgnkf+kZ0tNNBJdPm08rIXIgpOCkWUMOZbJUjK5XzInQzXITE1ydxxQVnyt09Ly7yOGgciL/4Tld4q5e1SiAwHAP+OB+cC3iOlZMkj6GsLPMICep3x8DMH+p3slNe/shCDUzpJncC50WODw4FNYbQ2znloUBiSAp2xQeCBVGiHkIvzGgil+Luvbupp5wUKgPhHda/uXv3jiVKk9eDGsL3mVk1z0xR4A4fVeqzuXNtWjy40GfsxlaI1A6FO/bs3VO/AB1qAASQBGzqZZo6ShFqCn0kdwaig3oDWQEP+oYSxHc7FY7hfCPhmBwj1A5UkTPKc7ksHMgFWi0FoXOX16qIAa8wFtiDJ7aBO0Sge7cS6xtEkyRr6ssmmJlj3/7LfuCIrShbzFaC7NAfHpVBSMhJFu9gYsnJUvBQydiP0BtYQNLoA2PCbK+5wjN7MT+3n5AgGJVrX84ZsIUoophAkDjHOMsg1oT4IENOdEgoJ4zYRZgys2yUVKFSndOcq9TJ+c6ilRyH6jRTyiOhRuxiqrjlqtXZN+c99jHu2MdYQcRW63cDESM52s/ntxGNbwKBQKAtEMgromPyuO5gubitlEPkDgxHy0W4JYULva6sCs3sszVZuHiukMN6V2inJW205TE4HRwizhxFgrttpvLOUXiCaebFJd3qzautqbakUUgHRIK7dZw+BId6uLj7BR68PcTAO2oLORAHRBjPnTuv+menP/34J1N4CusSe2no1s0bRgKoz++anz0jV2afhcdY++XHH39UCEMOT+X0qRPmtMi7oG0cHuvI9NZdPDN9GDtK+aOHtkYNITRCG4SKCHH1kKNGVeEZTnxPqO2brzMrI0OkdiuEtFEhKRKYyb9ABSLxtUNBRtXCXpJUIQLM2GE7RKmTCB025YbEmk90hir59nMRlW5GgFiPCMcKSfjLX/4i4lX3iA7rZeYPq/9SbFzl9CFMHA+Jay7RKdA4oNLYIzyknG3btj3t11hMlILBw11LFdLr0aNXpuG6v881EwpytVPYcY6AMyrKGSVskwt18cJFy5n6r//6r9RFpCm3cJ6xWjeko6lEhxDUl8KdsTx15pSSjq8YEZo9e46FDLuI0FIYr2MKJ6LEENYkcf13v/udkphrpPqdk+qUsW+Rzv3/0iNQOtcdl22j2wc5CqKTjUx8DgTaLwJ5RXQO6UK6U3d4yOJLbVZH7/o71+aQHZwmBSeOo+YCvUcX7pFa8I7ck+5KamVxsU+9QOTAhVlDe/fsteTVciUlo7qQTAyh4y4dHFAAyOe5fu1aGip8yYeBSHK8E5xcPEzl0ZeEM1BfWHNk/foNqVRElDvgwQotoGi4ckCCKaEk6kXNyCSR1irhdKetvULohRlK5PioUQtpHT58yJwaYRuSX0nqRTl6oPyjqsoqsxviREFVYHbV8GFDLdfECSvfkVRNqGPeZ/Ps/CnWKrioRcx0IgyGGsAaPCSwOoEGD8JQj+XcaROHS24MBZwsUVttomygRGUTHWZrZSs6qBz1io5UDEJOLJLH079RCmg/81DUDbJzsNZzWWAhqmKpQE5IUC7AAdzoMyEkZkS9Jjoj7RjwboqiYx3RHxQs1gYiR4iFDclhmi2yShgQ0kvf+Z2wbtJz7Xfx4gXLmYLogCflmogg4a/du3YbjuQsESL13xr70H9TEtUepJvHkmRCVyg6aww/xp1fJ4oOuVGQFs+RoV+3bt8yYsxsLAgtihLhMMgMOTys40MY7YqUMcg8C/uhwF27fs3yurAPu80+QlFqz0uufRAdSJ2HrkLRcaTiPRBoXwjkFdE5KoeFOsEFZ87cOZaP0FUXftbXwGE3tfjFl9VlkdBPyFkx/ZW8hMVK9MSRcMf8qRcnIp7vQo4DU5+Z7kuSL33EeeA0uchPkANA0RilO3lm90BSGsPVcWQfiOG1q9dsDRNUIUgEeRboLoQVsAXFbOrUKVIfJlkeCPkQ3N2zDg8k6ZKmJkMOcNLYRSiDVXW94FSZ/s3UbpwQuTm39JBQ+sf+LOg3duwYy29hhlR3ESpUAEI8TMO+qMUAcdYoJqtXa70YhZpw3Cg2zMbBUVZX6XlH1UpsLSwwUoENzMSBZEHE/Ny4JXIE0fBp68w2I2+JvmIXjhhnDYY4VogjGPMd5AT7IXssGsgMK6ZYQxY4DkeNIlEtWzkGPMCP0B0EdarW3yGPB4Vz/Yb1RnQgUqU6f1lYDyyaQ3QYf4jMndt3ROzOG2Hk90BuFo8KcbLrv4kJWkOHqfQoPywySB9Z8+a4pnzvFdbkXIEP+U5sg8TRxrx5nxnBGCH1jALR4SGwEJnvvv3W8HOig+KDCgnZgWCynfEiSX2/kuM3SYm7euWqnS/UT585v3hBpklYny+svv3mW02X7ydi9cJ+45wLTJO/qX3oM/bRL8ge2LIg44gRw00wtIUP1Q54f0c9OhcidOW/xngPBNoPAnlBdLgIcbG9IOfJXTtOiCXxe+luM3N3m8mpaCrszM7AAZPf8Uh5IlzguajjyKYqvIFz4eKZLwUngKPBAYAfd96bNC0Zed5zcVA/lios9N1336VhwoG7eJxrY0TH8WE/21eOAwdFzsxf//Y3IyQ4XIgIY0jexyolKxNCwiE5aWCRPBwQqhMr3TIW2IVjh9BiPwQCh4fTYf9ff/nV+gJhgzywPySN0BL7MJbcyaM2USeztCAmhD0gOjxdnbyZbt26mwOECLEfKyNDjnCAKEATJ000FQnlwBUi+kPuE4nD2MKquuQFoYTQX0J5zBTzeugreTqoMUzFZqo6M75YPA9MBiu5GOWGB1iiIqGq/PWvfzMc6IMTBWa74YgJ8RGmog1mcJWoXhKIIT/9+mVmXTFuEFEnoz5W2e/8pnh5YcwJ6XF+MM39PGqWsAV7zh8jBNpnhVRPlBL6jUKDjZAGzi9ILucWJAHSyrgQXqZu1Lrvv/9OyxKwInWR4cADZ1FmmEnGwolOdIygahuqmYUitR2lD2t5bhnTzjlnjh09Zucx2IIlBIz27mt8JmvsWNWaBRApEFlCkZyf9DHXvuXLl9n5Xza6zOyjbcKqYLtk0WK73jim2bhZ5fEnEAgE2gyBvCA6OFEuLFz8WNODCyovVIQOeuBhfb7GaxW6ccDrru3USd19NIsDp8YdYy/J4B07Mr367YXWGq+0/W7FSXGBxlFBRJglwwwUd2Bsw/EMUP+HSF3AcTXngu77ggCOnrpx2IQncLg4QVYXBlufMYRjgvyw/anICMSBWVamItQpAD169rDEYSNRr15qtdqeFlZ68lTP8Lp125JnX+hO3fsB0aB+Qk/0gX7TNn0mYZb6IT6EYwh/QlwgUThzbIb4cY7RB9qkDvZBEWBxQjBiG3XSJsc9VY4RxJgEZ+rinKLf2fXQVwiB20M7vCBTTA1nVWcn8xVSLG5KpUK1coLjpAUFzGe7USdt0KdCzTbjWVs8NqFTp85WF/Zj79sJwVnnqTClDfpDGxyD/Tx/jPGj/mxFJzOOBUY4wK+kpFh90hPHhTPHcX5BHiAUpo7VESQ/jt8XvzOwoC0wYLy7KZm6r/AFPy/gzDb2KdF28Ic0UbzfzFRju48/44raS1+qqqvs+V98R/IyBKop9g3VFP4SYfmmfd1sbajME+XdwngPBAKB9oJAXhAdBxOHygXw8qXLujPLSOs1NXr+ji5sbGtq4aJMwbkUF5dYqIZn7XB3n9lGXa/vdG3nPPjDxZsX/ebFxd+K8KDfYMsLPB2j5nbb68fJ2ph4G6qIGUM4JXestME+fgw28dntYn/29cJnd5rUX6ik4Q4iUNn7N1Q/jtj2h/CpfsJXvh82vLEde+tsJlEXLBwXxwSbeXEc9vo+vp3v2OaF7dn9oJ9sZ3/q5p1XNhbY63bU15ODH3VQF8dSP+9uC04dwoX6xHfU7cXbgmhB0niHZPg+1Ml6REzXzrWBOnLx83q9396/3GM5rkqhQb+JcPuxj/HALi/Y4vXkbuc4Pzb3fAFPjuUFJo4v9TbNvirDi/29jdz22RYlEAgE2g8CeUd0uBiy4m257qa5G8UZsXqsrsjNQD2zv19Mu+liTz6HO41mVPRJ7eoOgAu4OYgs691JusPM2tSsj7ThDoXP2QWH4a9cp+akJdsut8nr8GPZx1/Zbfh23rPr9315Z3+2ez/ZL3e7t8c2t4H9s4v3k3f2yd7u23x/r8P/9/b8e969+DbGKLfk9q9AaiZhXI7nxbHsg9pJnhCJ1uTxQHiyiYwrRZ7zQw4RCg37kFcDwaEuy0fJNUL/5+Lnu3i/vQ/+vb+/cZy+JIRMP71f2ThwjJ+nudtph23eXnb97Mv3vBo6zm3jPbewf/15oY3vsy/3+Pg/EAgE2gaBvCI6QOgXN7sQ62IGweHNXMVrf9E42u5/6xxM9gWu8QNjayDQfhGAqHMuE3YiF4ukZ1YD9lwUfjsU1B6IAjktvsJ1aWmpKTsoK1ECgUAgEPiUEMg7ogP4Tnb8c0sHJEOOMnfDflfc0rriuECgrRFwIkO4yvOSyGMhfJOtYECG2NdzfshDIoTl6kpb9yPaDwQCgUCgOQjkJdFpDgCxbyDwn4YApAbS4jkuJnk2AEJuzlQDu8RXgUAgEAi0ewSC6LT7IQoDA4EPiwBqDS/ITraSk9sKyo6/cvNjcveN/wOBQCAQaK8IBNFpryMTdgUCgUAgEAgEAoFAqxEIotNqCKOCQCAQCAQCgUAgEGivCATRaa8jE3YFAoFAIBAIBAKBQKsRCKLTagijgkAgEAgEAoFAIBBorwgE0WmvIxN2BQKBQCAQCAQCgUCrEQii02oIo4JAIBAIBAKBQCAQaK8IBNFpryMTdgUCgUAgEAgEAoFAqxEIotNqCKOCQCAQCAQCgUAgEGivCATRaa8jE3YFAoFAIBAIBAKBQKsRCKLTagijgkAgEAgEAoFAIBBorwgE0WmvIxN2BQKBQCAQCAQCgUCrEQii02oIo4JAIBAIBAKBQCAQaK8IBNFpryMTdgUCgUAgEAgEAoFAqxEIotNqCKOCQCAQCAQCgUAgEGivCATRaa8jE3YFAoFAIBAIBAKBQKsRCKLTagijgkAgEAgEAoFAIBBorwjkJdHp0KFDPd7Zn+u/bOKHV+z3yv7qLfPexENjt0AgEAgEAoFAIBBoBwjkHdGB2BQUFKTCwsLUoUOBXq1DGYJTW1trryA7rcMyjg4EAoFAIBAIBH5rBPKO6ABgdXVVqqioNHKCItNSLcZJU6eiotS5c2cjUC2t67ce2GgvEAgEAoFAIBAIBFLKK6KDkvNS6su169fT2bNnU3n5o1RTXZNevnyZOhQ0Q9qpC1MVFnZMXbt2TSNGjEhjxpSl4uKSVKu6ogQCgUAgEAgEAoHAp4FAXhAdz8OprKxMj8vL09WrV9OFixfS06dP0ysREws5NSeGVUd0CH116tQpDR06NJWVjU59+vRNXYuLLSwGecrX4kpWbv/A0V+525rzP/X7K/c4r9/GLHdj/P/REcgdl7Y4z90GPwf83b/nvaHS3s4dt9ft9/eGbP8UvvP+YGtDY+D983Fob31y+9uTfW4TWDXHrpYe91uMidvWnP58bLvyguiQj0O5euVKOnPmTKqprUndu3dPJSXd9CoRMZHS87LpQScGilJR8cLIEoSpSiRqyNBhafz48abyVFdX2z759gdVrEihuiIRPF3O3ujeq5e1qbKyqi5fqeVEr2PHjtZGod7fbEP5UDU1Cj1Wpxq980PxsXjDkPjnoyAA1j7+jBFjUFVVZYroR2nwHZVy/tE+JAsbeOdcePd5k6motqa63l72b+vyrn60tV0tbZ/rrPdJEvnb1bzKjBdj1t5+v5zbbntNTa2lN7T1OcJvjXOaF5+57vF7e59d9IWx6MjvRO9NPe7tAfuw32AXL/qDfdnnwYdtqfm15QXR4QTm5Dh27Fjau2dP6tWrV5o+Y3oaOHBg6tatuwHfnDtTBovy/MXz9PDBg3T69CkRqLOptLQ0LViw0EgU6lG+FO8v/SHx+tmzZ+nx48f2AwJX/+FBGnv06FGfr8Rxvq0pWPBjprx4kSGQFRUV1gZjQ12oZ4QK/cX+zRm3ptjQ0D607X1pTn8aqutT/g6suTg9f/5cJL8ide3SJXXXeHPR+q1woR3a5sUFs4ts4J3Cb+7Z82epUvl3TsB87LCxW7du9tv0/dtyLBrqBzb6b+Bj2wYulA9xXrvNhr+uDfx++ey/W/pKO+Qx+m+XcfO2P3Zfm1I/tmI35xXXmeI6Zb4px37ofRwXJyjYVCOSQ7SAc9jxfle7b/1Odc3kOM6vlhTscZs4vqW/dezCf3BuVClPlvOhuGux1d0Suz7kMXlFdA4dOph27tipUNOQtHjxktS7Tx8bNBtEG8GmQVd3jbCdq6oq06FDh9O+fXtT6ciRadny5bqY9tRgVjStsk9gL34gvAjzQXB27NyZfv3113Tz5k07cblAsH3evM/SmjVrUqkIH2oZDoUT+33Ff0hc/ChHjx1NW7ZsSadOnUo3rt8w1YyLz4iRI9K0adPSjBkz0pTJU+yiyUXgYxW3i37QP/rCxaelP/SPZefHrpcLK32G4N67dzcdPHAwnThxIk2aNCmtWrUq9ezZUyqpxpkfhvb7WAU7IDC0zatfv35p4oQJ9l6g8Tl77mzau3dvOnP6jIWnOTfs3NX49dbNzcKFC9OqlStTv/797eLK+HLx/a0L/eBib/04eSL1lz2TJkxMvXv3Tl3klLD5Y9pFv2mjoIBXhzfOa7Y1t0AKOA61fK+ug4d1PSQH0kkDvxl+Q6PLRqfp06en6dOmp3HjxpmjYzzbqmCz/ZZ1zkLeDx0+nE6dPpVGjxqVZs+anbpJ9Wef+v1+I0N9/Lm+Xrx4MZ06eTLduXNHN+cz5LcWG1nn/Mi1K/t3evfunbR/334bk6lTp6YlS5bYTSi/ztzj3tctxo4XWHENpO3mnJ8duH7oGM6HR48eyabT6bqu62XKa/3/7Jz5W5XVFsd3Od5MLZBBlEQSJ5xQBkFLRMCwbv5g/aH1w+1xBAURSCBRJgNkUAaZBJyqm93vZx0WvJ0LDl2s55r7eQ6H87773cPaa639XcN+4QXA76u096Lx/pH7bxTQaW5qClev1oQt2ohLS8ts4SH+H9242HwpjY2N4WpNddiyJSOUSJGi+Gn3/70gEBRH4VPKbxpSInfD9euab00YkfBh4TNXhDM/Pz+cOlURdmrzSU5OMUX2MkCHPp79+sw8ZGNjY6FNyh+adv3YFQYHB8PjR48VKlthSd/79u+zfnIP5dr60f/rKi7YbEo/CdCuXBGz9FAof6fC2kILlG2XwAQgtLm5ObAGX331lUK2m0wRuoJeatq4Yobu8Fp1dXWolrx9lJ4ejsiDmq5vwpz18tZ+992/TLmPjY4Zb/ppSELV+Xl5obi4WPl0H4fExEQLv/6ZCtbnsUwAA2/wleor0kdXNY+PwlGBsI0bN9rm+rro6OuCTCI3gAz+d0+Lj8/rvejb69MWBpDJrTbXW623wp2eO9Y+3nSADmvHOmXvybbNuiC/wNIGkK2/qvj44W1yN89fuCAjrtYMqc8rTlnOJYdUvN6fNU5oBk27urpkRP8Q6mRY9vX1Ge+eOXNGujVZkUG9GkUfAIQX+Ib1BCABJqqqqkJ7W7s99/XXX5tB8CpAx+eNzLmORw+vWL7C9L33+6Jv1h45e6QUj5GRkVBXXydA2Wn6A0MJ2WTc3t+L2nsd9984oFNbK8Uiz8uJE6W2USJo/wvQ4dmmpsZQi8JSuyUlbw7QQXAogI/e3t5wQxZPuyzpJFnSe+VZWSN3KAwMg1IQhn8rDyItbZNOoW0zRcb1xRjYn6ONhzMz2rxqwsWLF+VmXRP27NmjEOOHpoQRFOiMwvxVgOiDD9aHVIUdCUFidS31xuDj+knzAdx1dXfb/FHUOTk5cxYVc/s7FA/9YqU3NzeZkgL0pG/eHA7K8mWtN+t/gD9rtNTF+ceBDuCgprYmpG9KD0WFhdZ3DOjUh8rKyrBK48iQ0YGHBHc/m8aM+GtIoBmLEgsXy3i9+Ae+8vaXetzx7Xk/zAMvaI2MrtraWgNsRYVFIRWgMxtieB0AzOWI06b374+Gu3cHwsTkZMjMzAz79u4zWXuV9XMQg17Ak8Oc8O4kfJhgQNI3Xpfd4ZFhAYrpkJ2dbcYKc2WD+6uKrwfjA+hcqrwUrtXVmZfhs5Mn/3Kg0y29A22bZKDfvXtXXqaDoay8zPgdj7nT1+mH1wUd3NLSEhq+bzCg9OTxEwPRJ20+CeZ19Xn7c4t9O+BqbWtVekan6T2Mi6SkZJMt+Oll+NTr4RG+L6CDQXL7x9vSHQdDyfGSt0BnsQV41euuqFHSSwlI5toVIwKgtgjoHH+DgA6Cw3H8H2VZXG+8Htpa24xRCwoKAhZCihRzrMSATl/vHctXAqFnZnLcPubSXkywCDdopzFr8J4E+YIsqkpZIbt27ZKn4IwldicmbpDlEgNcExPjYXho2BK/l69YbkCVzczdqigsPtFC3xQfg9/nt3+i9bnvdR9bqGZMSvx6uNFyQ6Ga7HCqosKEnM2T4vV5huLf9kN/uO8fv+bf0f7j2/FnotejbUfve3v+TT2US7RAlbkThrM3Fuvf26Ya/7vCQ4HW19fbemHZoWjXKseNEBYhCdY7Gorw9mmD4uP3b655X16HaxR/1r+5z5zYTAEHVyVvmzdtDofFi5x6BOg0SIFyHZDzqYAM4Os9babkNwzLyiXcevnyZQt/nj592ixjeND5MNbz/F+G/ZsSaL0wlni6cm+xOXDPx+/fPg9CJYz1mqx1AOPhgsMhNTU1Btw1F1+reLpE2/R+uebF++E7WrxfNibCGv39fQqdtYdB0eVgzkEZfids/aDvQn1G26Jt6tAWhkCNDJRrddcM4MAHAJmsrKxZuWXt35HMPrVQHeEt5onXF36h+Jj9f7uoP9H5RccUrc/16G+e9eeiz3ibXte/re7sPCqrKuVtqBfo2xvKy8ol5wmaQ0xP8Lw/423xvVBf0Xrc998L1Y225f+7vAF0yCslxDk8PGwe7ZycAzIssoznMSzQQ7Tv/XAwBhnFMzUpEEveJJ5MPJ8YhniBnId5Llpog+LjJJUA4IvnET7dIC8oa0vkgjVE/qPA2OcZ3y6/AbR4dDCQAMXsKTkHckKxPKzkdcJL1PO+/Ts6vtf5/5vl0XkLdF6OV+B/8TwCgceLBO4rChegmPaI0XH9p+vdQfyGIZ2xETJc2MuXL9O9NQZAntehA0WsBawWBJNrtL9fISoUDSAGgUIQGAsWi7k51TAnvzwZ1YUJwfMxcY08BE7VMReec8GkTRTFMrlh54uUt+rQFwoEjw4eAEBe840fwt49e8Pnpz7XZrQuPFXogXp8aItxM1ZpkvnmRETaoy0fFzcZFx+ec5BGO/z/7rJYYu0znQzkOT4+Vgd8LM5ip8+YJ2P5r1Nx2rAZAx/6ovi4+X++/1guFvWgl9FaY4UWTQpXoaQAN3gvsc4GhwZN+X2qnDcUFs95YT7R+fl852m08Dxi6xZ7dcPv10eJ6ko2RvESvtqUlmYAIR7oeEgrTffxOkITNmRADiGvzIytoVgKFg/Ke9oI4IN3NUcv1GcMzOVnfQAdi9JVD7FWHgaC97w8bx6PHz20ECDjAbAVHhbQ0XhI7sYjxbPOr94m1/hAU2i50H34fSUgdAG+ZlzMaUIHKAYH71moiVyJQ4cOKXepVMuyzOgLL3ifPpfoN/1Tx3NICKs8kJdoq3JbDuw7EBI36DUbcblG1GcN8KwRKsMYcjovF89juNDuPG+Iy3WKM8qHjIH5u6zRJjQwekTmG78erg/oj7o8Py9L6kfrNz4+Hi5cJHR1LQJ0PlS9mO7w9V+IrowROfV+vA9+M0Z+0w4yC59w7Xn0ZXy0R+iqtbU13JEBiVedNSdshScEcIr+pR5jo00APfqqWbmozQp54UFZu26t1mS/5RyRUgGoh98ZkwH86MnZ2VNxTnPX73ge6+TpwpOPp533xiUnpUgLxQ4GxM97oXbR2zPaGwhdNSiPrqu7y8YEwP5AxqpWdpbFfrN5MIYX0Wn2gSX5egt0nkNGGJJFJvfnTfLooEwoCNH09JQlcF+VhbBbnpbTX542tzQbACUqsAgcH669DJNCPxQVFsjlK5fVbkLIy82ThZtuieIINgzvhXHRPoU+eBbFwZuuORKKAEcVLPeZgysi7iO8FK49fDij+c3MKQuE304CqA51URr9UuI3b94Mt5WbgseOEAO5FFhK3hdjQKlgDTsQY5y0BxCjTz7Mx+niY+dZnxfP0w71aJs+eJ42ca3/NKskfR7U4b7T3GlCG34qjrlyH1q/r/YI9TEuxgFwfKJXJGj7tD7phzFQl/HSvq2RaMgmBR1uyY1NTkm2ksE7OzsMBO7aucs8Agmzyf30N9e+2mM+K7SR8eoBPBmu7G0ea2L9rF41Pw+eZd3YFJkHtKJN5gqtfhDoJHcBPsnPzxPgmfXoyF2Pd2GzPDx4SGydBHRYU/rFKsXSBSDl5+XbqUuADu0zd1sbKW9eIso1aMCGzBFdXgTqQJ6xOY8zLkIwgDzmw/j4UJ43D+4zD0ITADPGwyZGqO0XhX+fPnlq43Yeoz9bX/X9VOsGDT23BvpSFuvP+Rp+oi7eU0IHeAzGBXp27tipgwQFlsPBHFhzn4M1HPeH+8gPmzBevmcCJHhet2dtD9t3bDf+gp5OC/+GVnygLTT0PqjL+pC3xIk55kE95g5tWXfmQH2edTljHHzgd3iFe8zP14N7tMP7zqQxrE94nvp8qM992scgIWzVJGOYBNky5Y7Az5YHI9pD7yg/xng69kZ86AqvxI+PtvkwP553fmJcPvc40tpP7kMfQsXQGC/I9My0wOSUAXLymz45ejSsE3CBJ6ANcxkXGLqnHMo+eet4KW7M6FxuwI3kakK19Mt44GVowTo6vV33Mc6VkhkAPjoQb911ebXXSRbMyJX8Y0Q4z7s+cf1F+9F2AVvvr3k//CIaACgblepxW3NDhwDwKYyHwtxZPz60+2eVt0DnOZRmUWC0Nw3oIJzMC8EeUVwdZUbyGCGKis8q5pKtqRMtCJELMMKzWKEOz5oS0EaIC79K1jYhBxQMblE8EtxHgL142z4+QBhKgPj12Ni4nco6sP+ACQlCjKDjpvf7GVtlccq1zvNYtCTVnjt33oQPZZeckjybr7DXQm+4jM+ePWuJgAgiYyZUdvhwQSgrK7MQG3lE/Xo/EzFxNt+O9g6jG0qDeWRtzzLwlpuba+NCCfABuKCQ+vr6bcNCsC22Lu8ZioE8Ejaf7N3ZChm2Ksn2u9DT06PN4IkBrkO5hywEw+kVjmgaeFD+EjS5qtAOYUAsbtaBDYPNvaioKBTLk8Gm9FShBBQpiaMkF7Kh41kDzDBurHxCiIR/oCX04gTIkEKHmZkfixd22SaNdwVLvvjTY7ZRs27MHUXdqYRIFDUKklc53LnTa7LS3z9gx8ABjjYP5YfYPKRg6YsP61alMObZs+fMA4HyzdiaYSER7sObH2scrOdGzQ2lyBosDHQAi/MhL4AR7nzWEvrcU+4OVjOKmt+ECaYfTAXWrKSkxOpNiZcIe587f96sUviS+sz1qDadiorPRKt0ozXvL8F693lculQZzus5PCnMA3pty9pm95lHlnKc2FyxuGm3506PxtMbMjIyzL0Pb3Cd9qa08bBJ9A/0z91nw2Hc3EdevT82KfpjPbdmbrX1TE1JtRAf/DQ+Pia6rTBAzTqT70TuUorqA3jYzGk3vnCdvggV4uFL1ItS98rS32z5G0n2HOuPfqQdoYVIE8q104YHvxpwDe+Ejtsddlqu5UaLeTGgCeMmHw7awhvwzzLJLYAbnm3TSSSupcnoYBOurKyyTRkaMofy8jLbjFevjhkD0G90dEwy1G2hT4wr2qIfZA1PBfIycHfAvCXHJSechgPowDsAiIsXL1kOIXqFNUndmGpjA3gQsmM+0LxNxkBrW3vs9Qvi/Y6OTvF+j3liSL5NEaAFSKCHFqKvAx3CfOgg6AFwGLk/YoAQHUcoCsMQXlulfqEpsgtwxtOyevUqG/PExKTNB2CUoNAT60Y9EoLxGI0MjxgfM3bCjZxohe/Rlb2SdwyD+rp6C6GxZoS/4JUdO3dYnhVjQY5oF/0FKEKP+GlZQCBrePx4sYU20X2sX7tO1MKLGCM8xxpCC7yz1Cf0zKloaOT7RYSJlvzfd2amp36/my15F6+/wTlAIrT+NkfnxfRGkbGp42bs1QaA0sV1SlydY/lrJeQw7IsKDMqH4t/+DO2jDHFnIkxszig0TjtwbBimW4zBfXyjo6MCCr12JHRg4K4pq7LSMhM8NqH4+yijE8qh4uh/i4T9sjZSklcnJx+Y4kLoGAOb787tO5SX0xK+/fZbO6qMIPNBMR47dix8+eU/Zd1sM2XOhs4GSw4TbnysRRR8ghRRhjYrTqO5JwhefKqxjWgz/b7xuuX/ADLwTqAgOB69ctVKS/DlVBMKGIDDWAEa01J60Gd39m5ZdZ+YUkC5M18U4qAUMnkGhHbYsFHwjCUlOUkArVAK57g2vUwbN+FCEjBRMOvXrbf26YsxF2rT4yg/YIS17+zsEIiaMcWDVcdmjVLFE4dLm3g7SgrlBI1QivUN8tQJwOLNSVYCI/zESTreTI51uiFpg4W9bB5HjpjFiWXPuDulCGm7+kq1zRka0SfAEb7B4wHYwhOySYoXnmDjBTQTCmLTBgCxIcFHbE7cY4PbqvkVaaOAjwGwhOQYK/VQ5BPjE5Ycz2ZC8ifKlnXFfU/CPFYp/MtYAVhsDKWlJ8wQIBGf+cMrw8ND9oqEqqrLxh+sD/Mg+Regw+ZFPV6VkKc2ACzwTqPWpeVmi4Gf8vJy8ywwZ+4RLgTQ3RKAhJ/JJcHzgDxCX9bJQnTVNcYPzJ91gW6AKf4nmfubb76xUDEbHGAN0FCszf2k+ktTHa5B0+hG7PIIPchfu6KwGzQBcLKR4pHieDz3fbx4TX+WJ++Z6EV46h8CHtAH8E2BJhzphhfZgLu7uu0a4wJoA/YBPMgl720CLMKzVZIHxsn1my03jd/hU54rKioMJ/Wai2wZZhs3ptk11hngwIbKBwDBNehD3glyNjE5obUfDwAXA7iiK95i+sT7xToiV4yZORCigyfhJXLFErTh0ya5PpekV5ApQAHPwvNHZGh88cUXtrkDTqBTlL5GEP2JBzrwCLSf1PgeiefwWOI9o+1EyR60RP5ZV4AGawmPo0/IhcmV0YLeoy71ONGKgcLrO4YGh4yPWW94Y5dkirkjz+gb6jXUN5jBwrPQi37RP4Sr82Qw8Cy6FroiYz3dPfYbWgB0yspKZQhUSAelGL8jb4TXAEhJG5Js3Vl/5InTkMd0FB5DMkNzwAsFH6LHXmf5DwAAAP//+e94wwAAQABJREFU7L1Xd1RJ9vYZSCBABoQXSIAkhPfee1+mu6va/Xvedz7GXIxZczWz1nyOmbl4L2at/3RVdRXee++9EQhvBMgikGCe305tkWTLAWJKJHFYSabynBMR+4mIvZ/Ye8fJHtVVL96GL/zo1atXePv2bTh58kQ4sH9/GDV6dFi1anXo379/ePny5UdL11LuCZV7YH8YrXJXdkG5H92gLrqxZ8+ehld5+c1w4cKFUFn5LPTo0SOUlZWFGTNmhOzs7PDq1asOa8vMzAy9evYKlBcyMpKufxsaX78ONdXV4fHjx+HY8ePh9JnTYdy4cWH92nVh4MBBoelNk9VJv6UelMv3T548Drdv3w6XL18OFXfuhMmTJ4c1q9eE/Pz8UF9f/975O3fvhqlTpoalS5eG8vLysHff3tBDBQ8bOiz0lTx9+vQJffv2Ddk52WHggIEhLzc3PHr0yMq+cPFCuKl7hhcMDzNnzjQchg4dam2/ePGi6q4Iz58/D3xXNqbMynkt+Z48eWJl0P78Aflh4sSJYcrkKVbvHbV385YtYdPmTWHI4CFh/vz5YcSIEXbv/Qf3w7Vr10LVixfCICMUa1yNHz8+MN6qhdmVK1fCjZs3wtSp08LaNWvCgAEDJO9L++7qtauhX16/MGrUqNC7d+/Q2NgYamqqrX01NTXhjXCjDVOmTLG+3bpta3j48KFBXFRUFCaMnxCGDRtmGA4cONDqPHP2TDh69IgwyVM7Jlh7Bg4aZNgcPXrU7i0YVhBKSktCSUlJyMvLs3l1QvNi957d4Vb5rdCgecb4manxk6V2vZBs9NtNjbEZ02eEtWvXhkEqkzYeOnQo7NmzJ+Tk5ISxY8faeKBfGIPVNVXh+LHj4ezZc2HO7NnhT3/6k807nQxHjhwJ+zUPS4qLw/Jly8PIkSND777Zob6uNty6dcv6nDZNnzY9bNywIeTQx5J98+bN1hcjR40My5YtC0OHDLUxPlC4gjn3HDx40OQaqzGK3gDbN2/ehLq6OslXHh48eGCYLlmyxLBDjgMHD4R9e/e9k0PyMXdMjuqqcOzYsXDu3Pkwb9688Mc//EFyDrT+PXnqZDh77pz6d6qNZ76nH+tqa208HdV9jMlpkmPN6tVW/rPKSpMfDPr172fjMDs7J/Ts1dPqzMnNCQPyB9g4v3nzpvA7E8rV7iqNp9KSUhvX9D919dVcyNAco53J8y/5b8bh7t27w8FDB8PkSZNtHA4ePDj00DzP0IvzRw4ftn68pTmKnh2qcTVx4gSTd9LESeHO3TuS/1xgPufn91e9fYV3ltXb0NBgfcZcGDNmjI2RQWob5dBfv/32m+Zt3zBO82LUyFGBuhlTD3Q9c5F2zJk9J8xfsCBkSI67qosxdeTwEZtn0zUO+/frFxg39CFzlbl8//49Gzvfffdd6JXVy+Y4Oube/fuGH3M0KyvL+oN5g/7q07ePzWH0fz+N/S2a17/++quN52nTp4chQ4YYrgUFBdbOtvC1iaT/GHP0N/ODNoEF3/VSX6JLwfb160bTd9NVfrb0FjIf0Bg9fuK4zTP6hHHE2EVnrZVeRE8w/8HpaeVTK7epscmqpQ50x13pyUnSU7NnzZEu6hOeqdzDRw7bWKUeZGReFfEqLAq5mkPXrl/TeDobKp9WhsampjBY4xxd6OMFuYcNG6pxkRmeCuffNv0Wdu3aHQoLC8NszWH0DfPp7r174U5FRcjsmak5OMTGN3qKc52xN47fx7z3iESnbdgYfEagNJjSkejcuHEjnD9/3iYGEwyFM23atA6JDgOcg8lTKyPzUkYYBYVh4BzKHiP2Vn9XVVWF06dPi+ickdIaJ4W51ohG54jOk1BRcTtcueoTdFJYuXJlC4FFeXH+qs470Vm0aJEZkS1bNmtCDg7zZWSQa/jw4aFHpgieCBbthKjQ5ufPnoUTIshnNJEnTZoUNqzfIEOSH141vDQFsHPXLjNATGwUK+X3lLLmqLh9yxQACuvxk8dGEteICDNxIToo6982bbIJv27dOiM7JaWl4dKlS1Lmm8I51flMJBPj+/e//z0MUxtrpeS2bt1qihRSAUFAgdXW1gQM4JGjx8J4GePVMoAQhyYpnqdPnxoZu379uhnK+fPmi+ivCvy9bfs2Kff7ZmwWyCisW7uuRT5wQKlisDH0TiBQUJCVCiklFDHKHsUMCYDI+ALi1KlTRi4gZvW1dSbHDz/+KINXEOpqqs0ggAFyrF69SnIMNKODQdq7b1+YJQX9l7/8JYwWcQHTmuoX1uZ//etfYefOXWHWrFnh73/7m50H7yMiXXv37gn56h+U9RD1CWMNGTCAkJ1K9SdkfdnSZaG3DBaK/ReVh3GaOm1q+Muf/xwmTJggwzvA2gIp2Ca8kR+l/GedHwmJFBmQlTQ5NqkPN2/eIjlEsJYvN9wh2sixT3LMmTPH7sNIZEpnVGvMX5dx+OWXX8IukYV5c+eFv0pO+ou2ntJ8OH/hvBFS+om2NDUliA5YY8wuaowwF1euWKlWaKxV3DEddEbziH78UTgP0PgOQQsFGTfGAQf9VCkjd09GhTJ4nzVzls2bTC1K6jSO0GnJBMdu1H9uuCiPdkJiD4qUTtECg3k7CKKj+Q3RgaTv3bNXBHKz9VmNSFpevzwzwuvXrw+LFy8xkrNr107rozLNQQxogRYTzA/Kh7RC3MaJ7C5dsjRAxGiXj38WKPQZfTl37lzN13pbBIA5RJHFA/PVjPjVK+HQwUNGHugjxlW+FlQct0S2GasHDhwINzQnOP8HEU+wun7jurXztsY6pIK6WEig1xjXzFXKx+BDTFmUbNu2LTBGmSeLRXy5Dx0DLpAqyAYYtnWkEh30EJgkFiD9bYFyVQuhOXPmhlUrV4jIZdgcZkFy7dr1MGnyJBs7h0U0mbszVD/9g56AAEIsnaRDyOkzxut+yY8zYKwWJEvUPyxMcnJywyERnYOHDpi+nCwdOFLEEvLGnBQ/CHs055gfYDBh3PgwWeSEBYoqk4hvra5Xwgiiznj750//tPmLvmChxvzA+VAhQnny5Enp8ytmF1gAsGCBAL9s+HiHRFs4J38fiU4yGimf05XouMeEVeoNTXQM2nMprvEaxBhyBjSTr60DXJhIGFKUMqu2a1floZCCZ8JCGBYuXGgTiVWVGcT9+6TQxtlKm9UZyqBFsaZU5O1zItMR0fHzKBwUJsrp199+Dfc16bI0WVmFs4LLk4HkgIAxseo1MSu1Uj6hyXf23FnzyEAEWPXW6hzeDBQJCgQDz8oS44qMKEmUCKu+I1IUlIHHacO69ea1wVt0SIroiDwlY8vGGmEplkHHqwQxQ8GDP22ZKoO2ePFi8xRgAPbu3StFscMUzhJ9jwflmQw43pmffvrZsPeVJ4YBJWbKsk9vGZICqwvPF0p8l4gaOI+UEcFrhMcGcoDyRjlRLh43lCjtX6/254uQcNTKK4EnjdUcZeGRA18MNvdz3371a5OwwBs2QeQDo9hPHjc8PBgk6h8yZLCRD8YVK7fym+UBwwLhcLkZT2BKe3bt3mWekjFjSqXoV9nqEiNyXPWBAR4kxhr3sPrO0njsp3E2ZcrkMFtKtUQeDPOSiMyCMQbuuBYrrB43btxopJcxBkG8davcDNr9+w+s/2kPRA5cIf/IiXI+qv7K1N8Q5gED8s0rUi5idft2xXv3uRyMK2Tf1zzuV65YYeViCDtLdPCEYZSR9fKlyyLPFQFCgcH1eQpmtJV6wShBfJ8Y0YaA46mA+K1YvsK8PdTP9a0dPh95x2hBRg8dPmSGEQKA8YMAUw/9CH4PhS9jtlpzAaKJJwEDjRE7L72wZeuWUI5nSfoFPDGs3E+7IaHcu3LVyvDnH340fUG/QCAZAywKlmsR4P2JjHjoWHwcOXbUPH4YeBYrl0VK8GRkZPSwMQ5GjDcWNMxTdAHE7eTJU7b4YeFRKyzOnz+nunablxFdwfxxIsJYBK/CosKEN0/kYILmEARt+44dYaLG72otbAo1t6gL3KivLXwdcy/fPTrMXzzOJVoQ4BnB4wmph9DiAUcuSNcDyc61eI4hVoxr2oIHc50WRIPlOe4h+ekbxv0OtZEXMjBP0FWM55UiTxA99DT9gS7Cc4dHjbLxFg+R17NnZk/Nx0qTlXGA/l4qXTpCBA+dRF/RJ8hLf9bW1KqOB6a/WDjSBxB5CCHygectjQUWlngBGSPgh05sz944bp/yHolOO+ilK9FB0XAw8HD5nlf46sb1GzbwUQC+Yk+FhonM4UQHQgERwH168cJFc68yoCEceF6maaCzSsETgYEaUzrGiA7fYTRoBxMl+aAOn0BPnz6x0BVE5t69u5qE8uhohcuKvl6rO85D0lACeHSolxUCHgxCV5fwRjx6bAYVgzFYipq2o5RoJ8aYFfRJrfbOSeFheCEIGEmUAyQOslMqBbR86fLQX+73ZILGSqu+vk4KNKGYIRIbtcLEm4URgCCcv3hBCnFiWKOVDeWiaNyTBplikpdKaaE03TsBQTpwcL+5jufLG8A1TyTrtu3bwy8//2KKmz7icCMHZiMKR1hdhO/wTly+ctmUDmEDXN1FRSPNWEHUUMjVVdXmyqd/IDooWlZ6kAYUF23FiOD1w309XYaX1Tqk5nXja8MGRUsocapIBCtylC1yoGyNKEqBQnZZteOab2h4JeNWY+epD2VLe6gLxdrwqsGMKyvIEcNHyBsy10IRjBf6A88MBuLhg4TS5l6UbpGUKV6uDQpZEXajPPrwsQgn/QsW1AVxgrjSvkePHtr4oa9evXpthtXaI6PA/T7Or8vziWeLUCzjk/HTX+GjuroEwSyVQcZAtMihtnI/MmAgwGXu7DkWLq3XmGshOsLM2wPe3l5I2cVLFy0kwXjGOwjZwgtK2BUjx4q6l9r5WnL44fPmicb07QqFfDGOMngYQryGTnD9+rbeKQfDQ99idEeI3OHNHDGi0EK0Xg/4QF44wAZZaTuEFy8S42ariA5hWuYhY86vd1JAm5ib9Ftx8ejQQ//2Kf0Aw4unYsO6DVYnIRPuwVsG0eE8dayWniEkgg5jHIxSeBIyOkjjsKfkAFdCW8y1HTt3hoNq4ywRP/QIizu8zRAGxip9xlzzA9JIn5onc+aMMBfPhBY7yEkbaR8LI8Z/sl7w+9t6Bzfa5USHfkcfoX9GyeuFbJQ/ZfKUsFBkB4KCDkRfUtcYjTcWi5BovDTu0clvHteE/NGJeEX3qxz6ErkglfQd3tXvv//eFjYQHWSnTkK5tAHPJEQHbc9iE9JJvzIG1ss+oB+apLfpD/SP63EwZr4xT5kzhNQg2MwXsIWkMTYJlTE2ITroW9oWiU5boyXpewYOgMccnSRQ2vnIwASvWq10HoiBHz502FbLEIUff/yzlETCUFAE1/nBJOHFwURlpcnKlfgxn1FknMcIs/rDoFAXpAMDxUoBVyYGl8HPtZTjB9fyHe8oGUjILa24ceMSyyfuz8ShfCYNdUOALl2+ZCtrPBIoMO5HwdMmDDWTnhffsxqZPmO6PDQzQ2bzdXiczqYQHSYtBO6oVo4oFq/XFS64cD8TlBXhDnlgWO1ZboiUB8YT8nBOyn7CBBEdGWGUEwYWooMXjJUmCg4XMgb2HdE5ZMoX400YivHNShlljsGFANBXblhpC7KhMFD2wwqGmfsduVCGKCZzSQt38iioE9xRoJdFViFQtP/tm7ctK1oIKH3AdWBNG5CB0A6hJs7jYaF8jL4TKUJ8ED0UG9hhRPCAsBpkfBBa4j0rq7fhimJ1OTCC4INLHsULocK4DFfeBOcoj7wRVt6jNZaQK1t1cT+vYap7mFbkfKbdeCWMyIokXNQYoY2sMBmXtAH5CX2So0a/lhSXhImTJpqHiPYjM3IS3gJ3DIX1u8ao6xzaBfGA5KbKgQxGdAqLwpxZs23MgyVhXIgMhoz2MJ5p70sMgQwLnjJydDAUeFIwiOAIYQUvQgu2WEiZP8wd2vupRIfVP/2AkaR/GVOQdcjVqFGj1ReZhh9jjheYQHTwQpw6fcpI3yzJS5htn+Z+ruYDi4Xc3Dx5hBI5OtzDQZvRFYwbckTAh4UDuE2XpxMPI/1lREKmt0qhFIgO58nhYr5DAiDrQ4cOsXGOt5M8QNcvzNM6hVZ37NqhBcRBm/sr5WFjbDA/eWceMzcgpU6QiApmZGaY/PQRJEPCKpSzt7l9CU8KBIPDDb/90c5/jB3624mOL3jQX4wl8iYZ6+AGLrSPhQ76c6I8suBFPztOhIDxjJCv5TLhNaa9EDNy7yDJjGE8s4TfCAuPGzfexp4RHeEycKATnWKrgzHwQItGiMkljUFCUBAT5jfn/GAM0B4nOseOH9PC6LrhDIllnnJ9vQgdnm683PRZJDqOYCffXekkEx06vp8G56cwRcrlOCHFk045OkxIDgYfRIAQA3FYmPxarVCYUCg35GcAc6CYwJIXCgSjipL3F8mNmupcGd40G0h0GXF1BjbuaBRIYjU6zpQmE4byk9vj5VPHixfPLeaL56hcLs/JMgyWs4JnRO3Ac3P9+jWbVExwyAKKD8WIkcYL8FKTa6dWcj///HN49PiRjQnc/ri8c7Sa5D6UMzF/iBTlu0eHCcuKFqMyb85cIwG5zbhQPsaQJFEMGkqeVb2HrjBYXi7GCQWBgsLAEvKD6GA4MY4YEJQcePAdeRGMN5IBFygPAcPzXFhA1m7duh1mzJwhQrVRRoM8kvePN02NhidtwyXNii8vN8faRr8OU/6Me1xoh5E5tZ2VLYqKutwIUTJKjP6BmJITAdlBnjwpL7wMjJuEIdRqtLl8FDSeGfo9QXQGWF5RY2OTeRFxxaPoKQeFS9ngwlhAfsYj3gQUMqEyQgOMh4Q8fF8sArDUPD30B7kC5F5RBi83OE50cJVfkJJ3omNhLdWPR/BOxR250ZXbI7JDaA5lnqt+gPj00vh5revoK0gjuGA8wIT+x7hz3uWg/5LlABvkhyjjKeNeDDmrY5LzSZ5nvBEKRPaqF1VG3GkvhgCvHB4dPCKMMdpDngtzqEThOcYO7eCgbd4uxjQEjlUzZM5DYL5yTu5fuznlP8YA/YNH8rjmwAstGLKV9M0YJQxGf3l9tJuXEx3k4ro5mi9n9BmP76iiURYugiAPEAFJPeg7xishUMYGHgS8moQ+fPMCqgXtknzeiQ7eA+YqBB4CXFo6JhSrLvBBDnRFwjOx28g5fcyC66nm7uXLl1RmlekmEos5l8g9eb+Vja9fyXv22kI5eIYY2xAxy42RPmLM+bh7/85//6tNoiMPH/l35Lkw5lisIW9NbY3pYuYKegj8WVyC02HN8dkilavk2WpQOP6GSDkeTDzdK0Tm/vD9H1r0xO7dO83Di+cGXVlWNtbGZEvoSuOQ3DewwzNLn6BjCc2T70XoF+LN/EHvO8FBbsYhC2eIDCSNxamHTCGJzAvmY4LoHDUPMblreGF9XP47Ul33TVqFrlDaB7QCoaNWy5DBJDGcHU3stuBkwjO9TmgSsTKBCKySwaLjKPdLPzAe5GkwWYjl1mpCsaphsqNgs2Ww/GhSqIJVAqQDIoFyZ8Ix2CmHwe6HKz+fAEy6C0q+PKZV15UrV638vynJFMPoib3c++D+XUu2ozzqYCWG8WXinDiu3QWzZiqp86/NSZhBoakLZmiZjNTlLvqEMmXFmGhTlUhCuYjSMZVD7BhDsVwTlvGBV4X8HFZ2JH9++823IVfJiCQjs2rcpdUjynKkvCFMXLDpkZHwaj24f89WX4S9CC9wfp3GHYoMZZUaEvtwoiOPzvwFFvKoqYEA7LcVKYmZ//jHP0KBPDupB0aDAyVFv0KY2GHmsXeIDooFg8t8IbzCUaB+dw+JKzD6gQN8kQ84Mcp4GvBGgBsksiOig4HH2wUBeiWFd1YrfVatYPnHP/4x9G/OCSJRlp2Av/76m5WLS948SJp36uAWooN7f/GixRaigOjQTvooedwx5zsiOvQ9HkGSaiEfEIsff/jBvH4ZmYmQzCsRdbyRW7Zs1Wq/0PImkJdww+nTZzQfLtrKlJyHfvmJlX1dbbW8QOWS418aP7uNzFEuIRX6hTFFHhY7g9iNNcrkywj37lRYmWfOnbHxA7FkwYZnkjFG8vr9e/ctPwfcPOeMPoLgvpFH7pUIJnkS7CRivj6RZxGcKYdxyw41cGpPJ4In1xAmIo+GRQr4EIre+M3GUFysnXf9EqFT6mZxU6NryemBALBbcJFy9Bgf3Mt4QnfOlZGeOm164pbk/9++0Xh8aUQHj01niY57MsCH0CQ5UxBlz/3whQC4spCBQF8V+SOMR87eK5GXq8otPKFQC3lfK7RI+stf/9JCDJKbCNHxheHnIjqQDzyDeD5YhDBOIHwQNjZykGu4YN58m7+QWctVEt6ElPBQ4UWG0EPcsU8r9N3KlatNjNfSZ//5n/8ZSKwvLtFCQRiQk8kOvgNK4kZPMD7JRWQhQeI5YwCivH3HdtMTeLvwMKP7i+QpajnUf9THeOH6SHRakOnaDxgWJu4prTAPagXBCnC5QhwoWF/xfEyNTFAU6Clt42Mr5WgNAHJPmOSw5y/98NU7ngIGJyujF1opkEuDsoDQMdgdB4w3Ro+QCqsfDCO4QzJaU5zcx1En5crqZPv2RHIcBIcVVYEmFpOY/qOex48f2UShXiZVXq5iwVLgeFUIWZDURv4JHhYMH8qAFWSVkmZZcbKyQRlQHpOeyUf/ucEmHMBKCU8JIRHqwfBQBoqcRERWGayaWZ0TYiI8c1fGECVHiIlVFbsyKBsjwPZpDCZYskLHWHLcFTGASBASg2Sw8ksmOqyWkz06rJZaPDoiH4QMwHnhgoVGLiAIPDoBYoH8JCryTugGnMGfFS3kk35BZvoU5c53rNQwNux6AR+MA94GPAV4HHgcAy5/vD2JFe07onj7Vrmt7iG5eMUwwOSWEH5JEB3Kn2RuckJH1JcgWso1Uh20hxwkFGnvrN4WmsIAMg7wrpFTwxhiTrHi49yRI0dtp83f/vpXKeYSwxQXOvI4LsiSm5cIgTJ+/HA8IMmEcTwUhEcQjxQkGo9No/qUcYIM1Mn4MlwlAzjQJpQ33hzyTfBUEGrifsqmLcgHrsgxoHllz9gg/2f37j1G7sGLXVdchz6C5LCwYDwwnpgHkE9kZ8zxqAMMPm3BE8jqmW25GD68fZBG2oF+66G+Z5s0449xyRjAC3BHxp2xTlk+nyGpPt+QraODejG6W0XyyLEjpA3JpR/zReo4jzzMMa5jLjDPSa4nf+aWiAfEB53BNRhxvEu0gflEPzEWIY6MfRY2jMud2qmFnNNEmMgJGTRIu8vUXFqMbPQXuTYYZeYVZRDaxqvKvCL5H+yY39QLKQCH0+pHcMHrC1EkjAaB36N+InzDPF0hcgCu6Bc/aB9jmqR35rqHzlhY0T7vdzBtTQ96Of5Oe2kXoSsIP2OJ/qd+SARzl+Tp//ef/zRiQr/Nmz9P3t0FthhjNyFjhXAzixkjspqPYEOIqVzzFY8PeNNGdOPz589szKFLIVSr16zW+Qk2N/HmMrdoP+FfUgvQv4xz5hV9yH30NTtZeVxBcUmxtZPvmN+5ufJmyuOF54wwIjurGCtgTT+4RwciRHl4fOaJNGEHokfHR0YH7wwcBhgrReL7DIzZcxL79/uqk5mQyYqwg+Ksw7kGhcWAwRtBsi2uVwwtAx9F/qUfKBoOEiQJwaCoiOPidbklxYCMKFAmHooIYzlH3gTi7b77qD1cXZlyDWVBDCBVFzW5catj6Ok3JgFtKRa+eFUwKJCKfE2QBilEyMZ2bZMmV+LF8xe6vtGUFIZi+IjhLd3AaoNdMzz3ZpeMAnU90G4avBfIgSFn8nsdPBOD3SK4btmGjZGhLZCdDRvWKz4+zMYAK1Nc8JYA+7LBrgETnv1CDB2SAsHB6+NGntg2RIN8DOQh1MS1lM9KG+WCUkfpm0IScQRjvoPkQOwgZOxywACz2wX8CAdAoM6dO29lcQ9KE/xQYOx2I38HY8R1rMbw6NBGwh18/6ZJu1dkiDEmhElo3zdqH8na9Bll0S/+ztjAaGHYKZM68GDwXA6UPoqMHCD6b7i8TI4B+RB7tNOFZGSvn7l5TfJDEHCH4+1rEKY8qwQ52eHCnIOATJehI8YPISIMSRhu9+5dhjO4kLvDXKQvkseht9td6ShWVvT0u+d8oKCRlXGJF+nc2XOGxfnzF8yzwDN4fI6PHVtm/QtOpaVjTD50A0aKBRByQEQYqyhtk0OJ4eQjkUeGsVkhOSA6jEOMEfKzKwkvBGMCzCCuvEi0hwiAM56YATK81TXVuv68GTbGNYsOrqE+xlXpmFIbtxiXPhorGEIIAVu1GePMFQgX7YCM+rxOxq1lIjV/AFdwYqcTc8+S68+fszAfxJsxAoZgAebgs2DhAgsRYigZlywS8MbSB48ePbYwEt9TNqFjFhfMWd/thrEmZ2zv/r1hpkgRHlbCKE50GBuQrn3yQMyaMTN8u/EbG7fsoMJjzM4qvFmEAcGH+VUifQX29+7fs4UUOxm/0X2MxcTOq/O2q85w1bxFZu6j/7EttI0EXuY3eEEwyNOBzH37zTeWD8RuJ7AAk44OJzroWjCFPEGsmb+24NFnEqXpP/KkGBN4r+hjPLJg91SEgh1tzDE8ZeQGQnLZmQWR3q15QkiOfkaP8mLHHl4s+omFLKHagQMHWZ4mthOdc+rUaRsreM8hiyzewLFc/Y+eBGOezcSBXqVObOLKlSuMGJELBeFkUQkBg6hDHBnjEDr0Iosr9P/ChYus3ZHodDRims9DZBhgGKoLWnkx6ZhA+QPypUDyRHRQhAzAjgchRfIQN66tq6vXYHluOwaYYEVa6RM3ZhWdvNuBe77kw5UeqzGUN6tbBj0yM5DBF2OGu/N7uXzxmDFZwbk9RemYcJ1fi8dol4zjP3/6yVZTKD0UJXUQ+iFmC8YoJieU5CigKI8d1e4gTUjahSJCMUBo+cxEIpzCvRAJlMAFGS0MqXtOICPsfkKZ4LVhgjH5UDYkTDOJK25XaIImnqdC+XlaJYMJhIG6yxWS4B4wgziRvGqKelFiWzKyoAAgB7iRIQPsylmkSe25IR5W8HKQlTwdbw8eBAgIxgllz1hmzKFwIDs8UO2fWu2xa457+B7lZzFxrUiNdEk+cGClhhLFa1NYWGTKHazwdCDXNSUnQippH3ij5P1AcXPYNnRhjlGH6EyR8kOxsduFh5ZhpCkfEoVR8jaBK3JAxhLPURll9WP88ZAwznjxN220XKUpk23MUTcudHIWMOQQHfBnRwdhNjwDEDPuQ/bkcchYQx94P/DMGpIjy8rG2i4W5OR61xv19XVGHHjm0c/avv9cZLqviNdLEbAseUsYkz/++EMoLi4xWXjGDg/EZL6wKmc8Y1zoD5N1bJkZE+YOcpSIAI4bN976EWzwMGDkkN3vQw4Mz2TJT7s4GM/0JStr+uWhyAs7CakPQ8tc4r6C4QXmCWAcsurHsLCdGyMJ0YGkqiHm7cQwQ0L6qB0+J62ypP/ALtlg48kAy13SCb/q+THkgUDIaRNlvBQhwMuwRl4CPCXFkjdHYUpkZT4wZiAgkEnaQlnMWXKhIIV4p8CY5yzViNCxQCDsS98TovRkX5pILhBeDLywdn7xEhsf9CfG87A8PUePHLXxRRvBBwwxunXqZ3THFAy9FjNsDsAi4GWgPyAW9IfvgvJ2rlq1Mnz77bfqxxIba4xBHieBZ4329ZNupJ/BgoPP7R2MV/Qe9gqvtNdXIkJGWJ0xBMli8wGbBXhAH9+Dg48pPI2E1gnFkyhOqBD9gk5Bhi3q9+vSm5ASFhroqv6yh5A76mE+4rlhrOBJpV94dAXPCCIcPEMbNpYsWWq5VeT0gCXjjtBXuRbB5G1B0Ggr/c5jG3ioKHLh6SU6gIeKxSf6ge/Bs1ILGNpMeA2PHWQemXxR0R5un3KuRzo8MNAVG50M070vBXRf7N1WGhp0DOb2h17rEDLZMzIyNSEG2YREsfbX1mYUUbJibf3uL+dbJh6Tk8HGgMb9iDJ2A8o5iM0QKQaMGUqS73glK8S2JPZrOc+Ap2xWevV19XY/CpNrmHQYNRQHOzAcZ/qVJ3hCHlBUGGr6HJcpk5vP9Ad/Y8SYgKxoCWlRB3VyDQaD1RHXMbmQm7qRGQ8Choq6uK5QK3Ku69kz8bRi2kxCMM+K4GmjGZkZVgbX4NIfpJWRr9RIxmbFi1JmFYUyoEzIEXih2KjH24Uy5hpvD6taXlwPwWSFjqHnXsY0ihn8cBW77I4fypsn5PJUWcNNMlFuTg5Ph+5rZYIV5IWVPtdQtycYttaffAfmhr/ahSeMevAEvlCIhW3hlN9bydEYMObM27eJh0Uih9ePdxWZKAvyCaa8+JtrUIjgyZNTkQeXO8YQbxZ/00/0QR/Vw3XUxX2ca63d3g/U1Zqc3McBHij7Bw8eGuHx8cX34MuYxCDTT9THd9THfGGsdVYOCBL3M6/8PuaazzPCcP0VFqd8DsYyc8LHTVv1MZa5l7AC/WjjUJiSbMs8QHYOiDNhPxLJk3Pj7GTSf57YzdxwDHhHTlbklEcSNt+BoV8DTh7+RE5e7OSjz3igJmOBFb8TJOY3ZIh28aRctsszJ5jjXMt4cHm8eYnzz3S+quU844ADTJnDEGfu51rawNzjxc6jRnmDHVfCqBgGxxWs6A+fly4X7WOxwTxB3tT2IQff8+6vRPjXW/3+uydfMy5pM3jQzmQ9QN2c40X/4/3q2by4pDTaiKzMCfqexw5wHWWhy5CFexnLjjPnwYp6eIE9Y4W6ICGEGNEtXI/eMV0i3MCpsSmhtx/KtuIFo1zHl34v0E5P5j/zgnoZI44z5fE9bcNBgF7GicAcTtbf76PUtX+lBdFxSBhsgA87ZeXDQGhsTOzm4FxnD1eadFB2do4x4PETlEwp71DiHGV1zjvU2Tq7w3UoWCYccmNYE/SwWU4NVLBlgDMxHKMPbTd1UD4TjPyCxJHA03drUY/XQb9Zm2RMMYDJu7t42B7X+sFE4kUdlM99iTraL5/2mMzN15uB1ISkLOSknNbK00m7hjbwckxos7ebeykn+bzjzDXcg6xc44e3h+/9Pq7jepcNpfeuf1qXz3CTbNzbpHBVAtNELou3obX2eTta3qlXL8eItjoZ4DsvH3Lzb/2WdP6NDA3Xet1Wns67HPRnMg585sU9vNrCpaWdKR866ge/vCNc2Q2EvMlt8Xsc4+T50pYcbJGWIB8kv/c/bW0PNx8rfj3tAy/Grc0Z1Ysxw7jygmxzD9f5Acb8jQHEqEOgMI5+TUt5zNuk+7z/wOmVyLf3s5fr/QZWyfMRLLzd4Ov1cz3Xcs6/97JcrtbOt/SF7k3WE65XuBcMwchxoty2cH1frlfWHq5PbR/f0XYWIeAKzpAnl4fzHP432GLknWjQLs4hr48xvkMeXpzz7/nMkYwD51we/9763fupuWzu87K4h/r4m3vAgHtMrzTXlzzmWy3X3AeJn/tJ7idvd3K7vM2U4+e9Hzj3uY+0Izp0HIMN1x6rajpT3avXuwndMag+mGSUNdAYmDzePFPG1gdax2V8eVcwCH3QM/D5zOEyJ0/Ej5XOy2ewc3gdfKZ8f3mdfg3t8Tb5PVzLdbz4zu9NvTb5er8muXy/3svnmmTF0nKekKYg8fIow8vjPfngGpQ6BIHrKM8PO8d5vTi4t7X2ePnJ57gH7LytXqaX4+3hHq7lOg7+9hd/+zne+T65fZxPPfx6yvM6+I4Xh5fNux/JbUw+7/dxPvmaVBy4J/k7vz71e6+vtXdvN+/c15acnG8L1wRJfEe4vJ6PlcPvoz7/TJnJsvrffOeHX5t6n+PBtcnXuzwYMOQm7ElCOXmMhJMwyO4NoQ48SxhxQruEFMgdI8zF/RglL8/b4e3yd+pwGWiTH95vyX3NOa5Jbrvf49f7Of/+XXmM/3fkwM/TLr+Xdz8cF85zpJbr8rh8fp+/vyeXvmROU76XA2bgw84vcCVER1gKPMHOD4gQxJHEdcI9hKz7yYPH/cl1+PXUQduox19+jncfB94O3v17vzf5fs55OcnvfM/1vCjTy3PcOI/ey5SnNrlc+17/pbbdr3nv/uaLaU97573Mrn5PK6IDOA6kg8nfn3J4p9OZfI5HRCAiEBH4khBwQwrRITeKHA520bAgxGvjB14IDDM7wUgC91w5jDMr9ni0joDjA7Yk2kJ2rly+Yl4dzvnhxHLVqkTOD7l7yUTHr4vvXY9A2hEdIHKy01VwpbLfrio3lhMRiAhEBD43AuhDdBgeBc/BS4T13z16gTawAuda8oLIzyBPg1wOFo2ci0frCDg+5J6QH0QOT011jWHGOT9YLPN3cs4PxNL7x6+L712PQFoSna6HKZYYEYgIRAS+bAQwsoQm8PAk5xS9kwrvt8KFMsienxEJzjt0OvrUgi2hZb0s3vNeLmcC30QuUyLnJ0YJOkK1a85HotM1OMZSIgIRgYhAt0YAzwEvz+3gc2uH51bwHg1xawi1/h14QiZ52XN12sgLTc5pifi2jmVXfxuJTlcjGsuLCEQEIgIRgYhARKDbIBCJTrfpitiQiEBEICIQEYgIRAS6GoFIdLoa0VheRCAiEBGICEQEIgLdBoFIdLpNV8SGRAQiAhGBiEBEICLQ1QhEotPViMbyIgIRgYhARCAiEBHoNghEotNtuiI2JCIQEYgIRAQiAhGBrkYgEp2uRjSWFxGICEQEIgIRgYhAt0EgEp1u0xWxIRGBiEBEICIQEYgIdDUCkeh0NaKxvIhARCAiEBGICEQEug0Ckeh0m66IDYkIRAQiAhGBiEBEoKsRiESnqxGN5UUEIgIRgYhARCAi0G0QiESn23RFbEhEICIQEYgIRAQiAl2NQCQ6XY1oLC8iEBGICEQEIgIRgW6DQCQ63aYrYkMiAhGBiEBEICIQEehqBCLR6WpEY3kRgYhARCAiEBGICHQbBCLR6TZdERsSEYgIRAQiAhGBiEBXI5CWRKdHjx6Gk79/Kmhv374NvOIREYgIRAQiAhGBiMCXhUDaER3ITUZGRsjMzAx8/lSyA8FpamqyVyQ7X9bgjq2NCEQEIgIRgYhA2hEduvTVq1fh5cuX78gJ3phmL0/nuty9NwnS1Lt379BHr4zMDHl2OldCvCoiEBGICEQEIgIRgd8fgbQiOnhy3sj7cufOnXDl6pXw4vmL0Nj4Orx58+aDPDsJz02P0LNnZujbNzuMGjUqjB1bFrKzc0KTyopHRCAiEBGICEQEIgJfBgJpQXQ8PNUgL86LFy+M6Nwsvxlqqqsttwbi4td0pls8RNWjR0bIysoKI0YMD6WlpWHgoEFGdgiLQZ7S9YAwJuPln5EZbByfj5Wf8vxFGXz2Mr18//tj64j3tY+A4+/vreH9pfQL7Uw9WpMn9ZrO/u0Ycf3nnPfJ9fg86Gwb43URgYhA2wikBdGBeHDcvn07XLl82UJW/fr3C7m5uSEnJydkZoiYfEDMyRXny/r6UF1THapFmCBRIwqLwoQJE+Tl6Rtev37dNqpf8BlITq9evUIvETxRkPckefumKTQ0vBK+jS3E5L0LOvlHz549rY5Mvb9fh/KhGhsN20a9o+y9LzpZdLysEwiAKf0Mic/s2asTd3TvfmH+e04eY8Zz6johWIeXgBXzgTFLua80799+pkUOdfByGSBVn5NYdSh8vCAikCYIpAXRQRGhHM6dPRuOHj0S8vMHhBkzZ4ShQ4cZ2UF5fIjCcONaL6JTWVkZLl++FK5cuRJGjy4OixcvDnl5eTL4DWkyBBIeFRcGZV5TUxOeP39uhANceXFAHPPz+8tA9n7PsPi97b5jXJtX3uBaVVVleVTkU1GnG97s7OyQnaOXQoZ89yH91m797Zykv3kly9rO5V/8KTAFdwg8/eD4Ow4ImIwFhMj6RX0DyadffEz8nmB4n7HoYD4iF9/RXvLq/PyntJEy6+rqAmOWMm3h1Lyw+pRyk+/1dpJXSD3g27t3lkhPgmD5+eR74ueIQESg8wikFdE5depkOHjgYCgsHBGWLlseBgwYYAr5QxUF1/uBQTh96lQ4euyoiM7osHLlShGd/lKsL/2SL/7dV8SsVF/I8B3Yvz9s2rw53L9/34wgypdrFiyYHzZu3BhKSkqk8HNbVrkdAQCevPr06WP9cfbc2bB79+5w6eKlcPfuXSNWGCfwnTZ9Wpg5c2aYMmWqyE5fI0Mdlf+x571dEGHkw+BjNLuDEf9Ymdq7zwkKRPbevbthz569YceOHUZ4IDDgwKIB445HjbEPRuSoTZ02NdEvk6cY2eHc733QZ7SVMVReXm4kgXFUWFgYiouLjfAgx4ceyGxjQAS/TmP/zJnT4dz586FYC525c+eEfv36Gy4t131oBSnXgzlj7+LFi+H8hfNGpkYL86FDh0qHDez0PEspNv4ZEYgINCOQVkTn5IkTYf/+fabkVq9ZK4XUzwzlxxoulCbHiePHw759e82js2r16tC/f//PaoCb++azv6GoOVCyrIifP3tmRuO45D1w8GB49OhRC9HBCM6ZMyds2LBe4buJYdiwYbbC5d7OHFxXV1sbHj95Ygr9pEjptWvXjEzV1daZgXWDOnfu3DB71mzD+WMMVWfawzWMC8pHdl70Nyt2CEE6HhkK4b59+8aITUXF7bBt2/bw22+/mVcHEgqh5UVfQ3zAByNMfhrkc978eWHmjJnm3QGv3/twgnBZ4eozZ860ELbx48eHqVOnfjQhayEwkh+P146dO8KevXvDVJHv7779NgwePDj00Bhpue4TgcBTBME+cOBA2Lt/b8jvnx+mTJ5s+mb48OHWB59zHnxi8+PtEYFuj0DaEZ0DB/aHUfIMrF69xogOCvlTiA73njghwy8vB+WuWpU+RIcVMccTkY+bN2+a5+rChQthmFaS02XY8hSqIrfJFTpG8NWrBiVnjwhlZWONFHC/n+dz8sH3HKy6q2Uw9spYbN22Tf2SF6ZNmxYGDhwostTHvClcQ/4DCr2/CCptwCOXqzChr9yTy/6Uz94uQgUkr1+7djXclEdg5MiRRrAITdKedDu8n8CYvnz8+HELmYWI4k04L8/FYCXdT5o4yfDvq3AVeLBooD8g+V3dHx+LsxMdwsrnzp0zogNhGzdunBEdPn+M58lxkuKwMnfu2hX2S69MnjQ5fCOP5iDh05VEB4JNnxw6dMjqAePJkyaZJ62gIBKdjx0f8b6IgCOQXkTn5IkuJSQoUogOniIIlIWu0ojosHLHwF29ejUckxfnokjOExm/+fPnhz//+c9hmFaTiSNBWG7fuql8pctm+EpKSm1lj1FoMQw+qprfMYjgVyUyUaEt/9u3b7eQ1cSJE8Nf/vJnGaTxzUYjQbieKR+KcBlkqpfahnHNl3GlHyAelMUr+aBuDm+Dn/d2+TvX+P1+LR4mSN7RY8fCaYUnMGSE5jDovoLmHi+Ddw5/9/L83U76f7pUyLx3rZfDJX6Pl5/qRUo+70X6O9d6G/w73rknmaCl1pf8N5/B1RPCXwvzffKG7tmzJxQVFYWli5cYoc1VHyDJGyWgg0lroT1vi7/TDj+Sv+OzvzjfVp/6vR3JyfilDMYvBI2QHORm7NixYbI8Iu4p8fL8nTYk453cRsrjb28bOzd3C5ODhw4a+duwfr15dDI0tinD+4nrOZJlty80DjK0e9PrsO+a//P+cqJz+MhhIzuM+4na9ICHc9iwAnnYCG19eAguua74OSLwNSMQiU47vZ+2REeKXBrZFDW7yY4ogRvXfK7CNtOmTgslysEpknfDwxeu0GtFDEhghcB0JinT8bukZO4Tx0+E5y+e24MXS0vH2IobQoGx8vLxvvmDHjEMGACMFdfwN6TMDS1/8+Je2sO7n6dL+Y77399VJCKgMjBKGG1kJ+n62PFj4dTp08oLmhK+/eZbeZEU8qyvs+u4lrJ6kRjaS7vEZLTeHYnyUgmAt437aLsbNJM1k51mMvLNxIF7va09FFpKHG3vckJOcP23XXEKSYENLze61m5dy8F3ifpFPvUZrNwoUyYengMHDyhEuy8UKcdl0cJFgbBJnoxulvrAytA9eEiamiCdCeLpfWBlqxwOzjdph16m/m5L/kR5iTyg5LZYAfqvM3JyDXJ9CNGhvYafcHmHd6JWdhU6frSJspOJjnt0CgpEPpSQ74ffxz0uC/VwdCQHXkxIPeMgEh1HNL5HBLoWgUh02sHTDXW6eXRcCTdKyZKDQD4ORo5wxZ/++Ed7XpC7/N0YAhNKm5cb7uRzrcEIfij+Q4cPmSdn8OBBYd7ceeYxIMkSQ4xh8cONpv/thrtB3obG141Getj9w30YIcrmgZC09XXzeQgYB99ByghNYUTcwPXu01uELtfKwoN069atQHL01avXFJocFRYuWJjwZChs53VRFt6C2rpaEaDEE7etvKxeoW+fvkb6nPjRLohEo9rGfZA3x43dO5RD+ymbXWyQSUgGhItruR9yR3lcg4fCMQdvZMb4kjRO+RyczxLWhPnwBkAuKOelEubr6+pNduqkHl70C+VTt5HB5nOEThgHI4aPEA4LjOhk6zraBZaUS5u4n/LAgDbRT7QFow2RpEyeJP5auENcXX7qRn4nd4TECNNwPddQHofL6f3nY8Tk1LWEVCFgYENZH0J0wIU2UPYrycUDQPmOspGNNoELstIa5geLAHDh0RKrtBmhV68s+z75PnCn38CGspChQzlUF/WRdA92kehY98f/IgJdjkAkOu1AitJCWaUb0XFFXF1dFR48eBDOalv+JYWkWLFu2LChJdka2ZMPDJEbI5R8W4cbQFz2L1/WKySyX+7/3bZrZe2aNYEVMR4J2oHh9sPL9vZBUh49emgPgCSJmdAhybAQBIxvVRXnH1lYjBBUicJpM2fMULk9LKl69+49YbN2jz158lTGq48lUJeOKbX8oLLSMRbuYHcZZAdvFTLl5+eHhQsXhHXr1oWJzXkqPJ8Jsnbq5ClLpMZIYtSQg3yQefPmWaI2RgvDbrk/Ii63bt8K5Sqba/Ny88JpeY0OHz4sI53IUVowf4GFWC4o7PLrr7+G6zdu2Fbm0cWjrbzp06eH8ePGmwGGSEAiwGS/8NyydauF+WgzhpK8qSVLloQVK1aEwUOGWBt4Ojh9izcKQ3zp0iX7m3aTWE7SLuERDDsyOdEpVFm0bYQ8O8yBM2fP6LENR8MQJeHSpmF6bANEA7kgGoyhcuU48V4jHEeNLApjhO9D9R0EEkICsSKPhjqeKemdPly6dEnY+M03YaRCZX1EGKkLeVzOvfIubUXOB/dFHt/aIwfYUelyDlJ7wJqkdsqGwLQWuvLxyHutrjly5EjYpbwbwqncAwFDFhKuly5dariw46mnvG/PnlXa+D2g0FWxxt90eTxPK/GZMKzLwX3Lly+3kBlJ+njAWEQgBwR27959Ydv2bdZfzCkIFV4z6uI+kpvZ3UW7CJHF0JVrhPgeEegaBCLRaQfHdCU6rMZRuA8fPlQS8g0ZqVvhydMntmJdtnSZGSEMSEcHhsNfXMtnPzBYGEGSkFkN79eOkvEiBd9s/EaKfUjQeteuTyVT3O/tI1n21q1yM9AYJUJLa7WbjpAXxin1PEZ4tXKoaPuZs6fDHhGd3bt2y9i8CDm5OeahGDtubJg9e7a15czps+HnX34OFRUVdg9kAoO8bNnS8P3339tuI/IjyEsiGfXihYv2UEo8M3ghaAdeIHaJLVwoT5A8IXzPgyYfyugfUe4PBAFiM2rkKHsW0zF9xzUQrlmzZml3zZRQrkRwErVJCK8S4SDZlTwmDDov2+WnMjl3T1upD8sgQnYeqP8wpozToSI35FZBdEq0S4o6Tii3jB1DkMn+2hJdLjLCq7i4WI8KSJAswpQQnZrqGjOy9JUTnUIREDwbkDy2oWOAp2mbedmYsUaQwOqlCOclbYs+efKk5TvhBhlbVqZrypTcfMHyfmj/yKKR5nlB/qdPn4beat/sObPDGhFf+rVI5yEp9B1j5q62v0MK9+8/YOOU8YTXCgJC2yEIEF9IBbix66pDoqOxxTVGFLdssb6EmNGfyEluD30JCZwk/MGF52jt1Y5L8nSGCOOyMQmCDHmBxNBmyC7bzmfPnmPE1XCRHHiD6K9EkvEBI+XJcjBmkIP+gPiDDeMsEh3XIvE9ItA1CESi0w6O6Up0UOoQDAwEu6xYmfaQF6RMBmrG9BktHoR2oLFTEBLK4vV+voO2bWtFi5fgsTwux2VwSfbFIKxfu067rQZZDgfEqD2i8+TJYzNGEI07Mhh4nFZrez9eF4hOy/krOn/nruX9LF2y1OTCOOFRGqE8E8IvrNgxXKymISgYI4jSVe3YYbcRu67ISWFb+xgZsyFDBhuRAB9+Ow1Pinlwxo6zcgincD9eDGTgSdyTtFOGLciif7qnwrxJeIxYsWOcSfKlfjwU7BR6/uy54VhaXBImTppobQQzPC94KdgivWbt2jCwmdjh8bkqL01/bT+GoLhHpaam2h4N8KKq2kgNxIF7L1y8oC3k8iSojVBQdpURnsTrAPnAoIIJ4xxj7x4dD10VFhaFvtl9zTN1Xh4T5GUXHjuC5ioEiQeL9kLm8ETw93jhA06UCTn6lzxVQ4eJnMhDBL7gjjeuUmQHXBl7ED6eT8UOL8KJVyX7tevXwoD8AUYCXE7qev78mREIQk6MB+SkHIgW51vz6CSPY8g3BAUCw2cOiGC95KfeCvUb5HOZvC2MM/odb8ym3zYZGSkbW2Y4FihJmBwk6qQv8fpBtFetWmW4QqiuXb+ekEP9V6I+hnwa+U+Rg7w4kqfx+OH5jEQnucfi54jApyMQiU47GH4NRIfdKih+yAoGnm3fGGO8G20d7rlh9U3IByPJZwwGYSfuJzTBweocBX5KRIcwzFoz3AM7SXSeyNuin/XQrhoeCoeRxiCah0P1Ea7iPDkaECFIxqJFiyyMsXnLZvOMzNcKfYy8C4RhjIzJQJIoC1GhzS8kO0SM8AxEZcP6DSIt+crfeGk5Ezt37jRSxXZ3VuyU7wnOFQpNnTt7Lly6cslW64TVIGLkp2B8f9u0yZ5TA8EhFEaIq6R0TLh86WKgfWfPnDVDv3zZsvD3v/89DNVW4jqRFsI1//rXv8wzQ6gPYobh5KGVR0QqxolMUA+eHwxnZeVT80rdEBF6JDKCZwfPFmSBEAs72ehfyNY6EU3CTuSnuNeNPgOLfyc6hfKE5aqPawx/vCaQAQwznph+Stp+JuLB81/wBBGugiDQP4wpwoZgAMFCfggNZFquvPDg3j2Tk63bU0kC//YbkaBc61NyVdgFSGht1cpVLXLiCYJAXheBePz0SZg/b74Ri4cPHpr3qiOik+x9NHIjsgyuTnTwOoLxDBEWPI94jxjf9AehxT4Kf07V/Fi8aLFhzHiqEzabJSPX4GFaqr6EmIInSf7IkcjtWWWPU6C/nqrteBEhrshE4vcKeeKYi7t274pEpy3FE7+PCHwkApHotANcuhIdDw3hjbhx47opXcI742RYFsuQQ1JQ1G0d4IKRxJDycEEMNmSD1S+rbzwKuOXHKRSQL6N38vQpuf/3mYHeqBwgPBzJz+dJrcfb50SmI6Lj51lR49FhlxeG6d7de7ajhfAPoah+8hBwsEsG+SBoeBBOnDyhhORzFi6CCPB8n9qaWjN6GHD+hsRgsGm7exgwgo8ePjJCRBl4GNZr+zE5M+QOYbAhJmPLxhrBK1aIAo8DWGEEMdB4g/BKQKDwIGCsCWPt3LVT4a6RZlTxlFQqV2Tr1m3hp59+MsPsD5JDHrxbyIN3Zrh+gBYyuUbPkbquvt0lIkHO0kiFzggdjhPZpA0QPeqmH9siOuT9QHRIrn4qMkXIB3loL0SApGAM9SGFmNi5hja2dzgAAEAASURBVPwQoL4qH+/PQeXj8D11Qth4YjEkmPEDdvv3azu7ZB0uDxCeNDwZ/LacyfnzTwrLvTEvENe/J6e8TLSNMCYeFMbJKT29nDLpm7a2l+NRQVbahscMYkd4DLJDHbxDhiDTf/zDH6y9EH7CVrvUH6PVfyuaQ014JXtLTsKUp+RNIuzElnO8ZYQR2aHHAxnpL8Y6Mr6Tg4VBg3nLkANyDdG5LM/kXj2tur+8g5CjuL3cuj3+FxH4ZAQi0WkHQhQTxiAdk5ERm7DB3bt3bCXJ6hJDxcrbPSap0NiKWEEQlDgGEkJxUDu2CBvw+PoXIksYGggHihuDiCeE59Rs3bZVK/5SS3Y2t788DBgdyvHDPUUQHb5n5Ws/1CpicE8eAPJWVq5YaU+OrVeSs6+MCR3g0aHe5cuWW2gIo0zuyKNHj83Ak/gJSSEXAuIAKWiQsXn8+FE4KSN57vw5My4QBIgNJOi4HhRJWKZUYSLK7S8iQrtoJ+PCCIKuwxDu1EocjxVEjvAMBIDdXOSp0G7KHSTjyE4oPC+s3jHMtANPGoYNEgDRgThAsEhYna8QEYnUT1Qe3plffvmX3Ucf0Q7awwuPDSSHciB7eE/McIpI8PtkPGm3sHCk5Zkwrj1sA/ZtER0LNYnMkMwMCdh/YJ/lzIwdWyaDv8JCMZAMQos3ym+aR4y66b8H8iIRrryoMBxhGTxM4A7B6qOHRBJ6OnrsiHmD+ul7PD0QHcJaO+RF++XnX6wPWpNzROEIk3OJfndu5sxZRirxNrVFdLy/6DNIYbnClCQvQ064j75m3IIjJJ+x+62SpPHEgRN9gbcHz9PGDRuNkNJ+xhI5Uswdxho5VPyeG7k8eXm5Ike7RHR+DvUioTwEM7W/IH4TJqq/NDYJGTOHeJYRi4NIdFwrxPeIwKcjEIlOOximM9FB6bMDhYRkVrZ4Zghb8aBAQiINzaErrvMDA8aLAwOAUYYsEabAEGLEMJoYJ0gF7/xNvswWJX/ioWDFj2ckNzfxxONUg0v53EM4gZX3LSUjEy4hr4XQFQaWcjFY5Fnwm00Qrtu3K8ygQoQyMjNMLrZhkweDEcLgkodUWFgUZmhnFkSAX7V/oHLxBpxNJTr6WQojOgplQNC8XraNu+EkRwNPyi79bhdJvxPkEcMQQnTIQTmtcBi/kYTRguiACR4CiA6GFszwrmDkCZu1EB31RwvRUXiGcYhHhXwh5MBAYhi5F2JAH9EmSFOuDCy7ojDYyIXhhECQV0PCLx6HzhKdAuXUUA4kgFAXu4346Y5BIoJ4TV7pl+whYOyso/4S7Xrje/rOiQ67+ZCNEBTtMKKjdkMqCBMR9sIzNKZsTMjJzrHzyIjRh2ggJ54YcENOxgZyQ5oGK4+K3WxOXBzPVI8OY4r68KDdFCFjl90jEVyIJ14T5KMfGUeExcglW7JosXlh8MYY0RHZIXdno7wv+fIMvnmr5Gi1C1lvKNfNiI7CtBwQZbwyl0XA6TPG+/Rp09uUgz5hzDAH464rgzD+FxHoUgTSluiQw9Cv36f9JhUGgYPfukqnJyNjlDgwHvy+FQ+JI1yC0oeIsJMI7HheCA+G48BQYAwgGHgPMDYoej4bOTEClCjXH6DGfVyPV2TP3j2WvEkSLYaEPBPCIpSL8cKIYbT5sVR+k4kyeaIy+SUXlNOCMcMrsVahpQEyJBhevDz8fIPlbMizgEGF6JDTYuWqjAbVv0sr659//lnbnR/ZDihyIgjv5MiD8lgen1NnRHREPCBSfA/RwztA2AUSiFdqzpy5CqMUyMD2a1nJgweEhhANRpudOuvXrTfCYeEUhewo14kOK30MPe2F6EAUMbJumDF2fEd5jLcikbIFyrcBZx62iOeqXEaaMBpPcM6SZyT1AHv6l7axXRlPRF5ujnmVPBRCeakEk+tTc3RIKubZPPQ119MHtAHj3kfPI8KDUa0E6AED8o2UEIYhpMO4sl1nCs+d0fZ2PDrr5SkcNGiw9TPzivrwBkLECPXgjeMX6/HUEdpDTsJZPO6gV1bvVDEt/OhjhjYle8gYX9RJu8GbMdrUmPiJC3aiQe4hw+QsrVy52spuUL2ECxkrEHLGSIEICESHubFb45f+Jcw0tJksgiOysoUfUkmIj7EJHpBO+pkk9zmz9RtxCmkmP2TQBeLBkYx/5gn4s8MNQhifjOwIxfeIwKcjkFZEByV2QIqzWLH0rvtRzx4iOseaf9RTv3WllTkeBRT1l35AJlDUGMQdO7YrP6LG3O5ssSVUk6PVsh9Nja/NyLEjCCJBOIbVPkqaF8aVF8aHF0SDvzGKd+5U2MoWwnPp0uUwV9t3Sb4dNWq0lH+WVxHuyzsDceH5JdRBzgM/0wCJOH7suHlh/vrXv4YBMpgcly5e0E8W7A73RIZoA6vmZUoGxdgkjgTxqtbzdm7LcB5ROYQq+JHK5dpGj0HBC0CICc8LHi1/MjLJyBgdDB/GEu8CBANsLKlZFdBeVuwYWbZD432AKPGkW0gY3o9kj86HEx2FrrRbCY8H7YSQ4gGZM3dO+Md//CMMFxFKPSA6HJDGBNHZb/fTXx9LdDDo9KN50BQiRFZ2crF9mr4m9MbzZYYMHSJSJu9PM9HBy8X2cJJ7f/zxR0vW7QU5E3kmh2mrvHwke1sS+MYN5p0hHMmvqkP25it5+z/+8Y9QoG37qQcEIZno0A/MSTw9EEvCpuqopNveilgdsAdXQtrwirGNfOrU6XbNYz3z51clgLNLbYKw4jetuAa58UZuUsLx+AnjlTT9rTxwYzXGBtl9DfV1dp5rGCPkpiU8ovpJjb37TA4evvj3//iPMEzJ5qkHcjgxjUQnFZ34d0SgaxBIK6JDUiDKjOd/LFeIg+ROFNXHHhhPlOIpGawjypsYPbrYEhXz5O3A8/ClHxgwjAUraPIVSF4lFFWqEARGAELnHhdwIHmZFwodUsHzYbjfCU4qHuDHQQ7Ew4cPbLvx9u07zJW/Wkmkw+QxwKPBCp96njx5bOEq6uW5Kxgt6sUA7FZ4CI8BicVD5GHhYHs8JKWqusq8AXgAOM8KHo8Khg+SAqHjgKSxlZwH1M2Vh8YJK7kk7I4hdwi5IQSQOMonyZgdX5SFQefhcIRLIBKQGbwcluMhDwehDUJiHHfv3LHdXOT+TJww0QhQMtHBC5Ds0SGB2z06FipRjhGGdqGIDiEv5IDkQAzYDQThIuSRLS8QONMPFrpSu5ELDCCIkCNkwRsBscRL05ZHBw8Lz3HhOTo8IZocHTw69A/ziJwmHqCHl+qUvFXIDVlkt9uc2bONYBr5EFZ4TbaLPO/etduIJUnDPMiQtkKEGGeEe24JvxnCFE8i7aTf8P7tVd4Tv/OEnMibKidjgxdy4jkBT8gTOBEqwkvmcnoCNMnzF85fMO8J35GgXayHMzI+SEonr4vwEaHN7777zsph/LF7jF1whUWFNr4KRFjoK2g0fciuQsYWfbhC+T2QdL7HE8Rvh4HjnGY57L7mBQH9hQz0F7iQvE4fk8+TIKaJ/uqpHKn4W1c2reJ/EYGPQiCtiM5ZrdbZRcGKioeRDVWuAgoNZYgh7eyB4ebAuPHcDsuNuHBRSrE4LFHiIMoJQ/elH05EEnI+N8NObgRKGyOPOx0igiHACJHnMU+hFJJzMVqcaw9Xx5F8Bg81Xb2S+AFGS15u9ghgnGgLYS2MDGEH8lYgquCMp45nmdy4fsMMJIaSunk+C2RATMt+u4vtxouVoHq74rYRAkIa9+/db0k25VoMCGESZGGbNZ4SDAwr+evXrpsRnjdvroWGIAU8EI8t5PtEAB6oLDBx8sRDCCEbeIIIT0AAMWS0mRwViAZ5LchD7g4Gm3shlhhHPCLIwTZq2sS9fEc4B2JH6GqpiBvt5jqIFdvgj8m7hWcKHLgHYwx+1MPuLcqCFIIbZIPEWEgY43d480MNuccJKvcyBsilsh/1bK53xIhCI7PMH4gOs6JW5IY8Eow4948WeZo6lef2TLMxgnxgxPOT2FmGZ4aEXbai4xEifEjd/K4anhMIEqEmtv8TauLeCj2TBoLoclJmspwQCuTEa4OcEFG8V54YD9mCbBgJV6sLRhTY2MKTN0g/PULYkKd1V1Xx3J3e9mvtkFB2fCHfbCU4rxBhAXfkRlaeh0S4iz4kXHlXO/rIceNHUcnNgpCBf7HGMG0Fz9s8fkB1IQdEDDmYR7wzp1wO+ouxhseT8BnEZwplNfcXRBPM4hERiAh8HAJpQXRQxCi1mzduGCkh6RQDhMKAlGQqFNKeQU6Fzg10vdzSbJl+8viJvWPIpki5Qp5QVulysPJF8bIKh9RZToIMLUnGrDo5B5Y8IwXXPTj0lPLFQHYGV3Ju2OLMteTdkLzLtlt2SjVJgWPc6ENIDit/DBheFSeUPHjt2LGj4djRxC4Z2oVRhLTwlOOs3lnWHxgavAtXFf7iuSbIcqfiTovnBG8LngMMDDIgG7k4eIVYzePVqrhdYWX++OMPCqlMtjZAyiAMGKtb5beMHPXO6m27nHjQH0aXnA4wwsCx5RiPxQXdhxcBAoeHhCRVDBbPUIHsUDfYIyseCG8P3hJ2siVyV2aYpyk7R882ev3KnrRLmITdPNTBPRAe+giDyZN2kROvBjhAABivJFTjWcA7lPAQvPN00o+QM8gX4bahQ4ZauAkyy72UTd/RR1zHlnBCnfxmGFhC1PB20Se0BU/PEyWS80OpeMQahAnhSIgaT7imLIgFvxvFeMLIE6akfM4xHsjN2rx5k3KrfmkZh9Tt4wQ5Z8ycYU+chkBBKOhDvH+QRScHyMZuNMgURJjcF7D9RR4annXEPIa8lIhUgDEPLUSeKep7sCJHh9AkpJXdU5C98pvltj0d3QCpYcz+8MOfjJhkZ+e0eJLQH8jxmx42+Msvv5gOob9cDv/pCPoLUsXuNeohVAkpo7/Ia0LmT/FMp4ueinJEBD4WgbQgOigziA6GA6V3XwoVpYrCTJAWdg6hojp7JHYa8T9KfsjgIWYY2eXRr18iLIBCTpcD/NzY4XJnazQhBF95giHKdrCU7rCCYWbQ+I4XuHd0+LVch6GnbAwApAAceXENRGGwsO6nkBgGwQ0fq2we7AfBwbjQLtoLEcLrw0qb30Lib1bMjAN2bLFC50c4qZPruRYDy3UYZfoWA0Lo61llYvcYRpp2jJBxJPGYNuD1efzksUhalRlxL48HyFEWu3fwILhBQh7ayH20BbLAeYwveDEu+Z66aReyOqGw9shQv1BeEWSKrdc8r4W2ci/b0wnRPLj/oIXgOH6EkTDOtJ8yqYMkZnaXUT4yQ6xS+42/KQOC0FKvynIC7NcjH0SG8BaeH7DEk0XyLr87xfVgQ14V+Pu2/UJ5hiBhyECbOPBQ0VYSfvkZBw6wQEbaAhkwORUqdSLnciIfXluXE6wZt8x9yB9/e5t5py7GBX1AfzGGIPX0A2VyHnx69iQJvqddy/XIowZZ7hr30De0jzGCHNSDR2eo9AKeMjBHRq/b5aAuQr52vc4ny+H9Rd/U1NbYIxrAmfbQrtb6y8CK/0UEIgKdRiAtiI5Li4JB0fLsFeL/KL3GRv24npQZ5zp7oMy4HqWHwsEdPUGJiCi/NzKo6XpgaFDUKFoU+DtyKJmFCdiirMETjD7moA7Kx+j30OfEkegbEjOpA4PiRiXRD81tUttY+Xu7SLxlNw2/m8Xh91EH5ZvRsTreL586XAbKpz3+IoGVdmBcvQ14I3h2UGp5JNVyDeXxckwo09vNPX6Nn3ecuYbvaIvXldwevmc7O7t5uI5zLhseNcfBhNd/jp/L533pdVAer7YOx8DqbZaHe6nT21oj8siv3eM5KdaTgPltNDwikDEwRw4nOifkObmoHXN46NZrtxK/WK+BpJf6Q9jRztbG04fKmYzZ++O2WdKkfkI2cDESIzy9LXyPrByp/cX1yOaH4ZE0rkjURw7vQ7/uQ+X40P7yeuJ7RCAi0D4CaUd0UFas1FjhvZaxwvUsDZZqE9pHpflsDxk9lA9kJy8vV58TIbJO3fwFXoRiduWMMk89MAapyjz1mo7+Ti6fz8lHskF2o8P5tu7x670M/5vr6Tfek+vw88lGjXuR1Y0513PeX62dT64vuUz/nnevm3KTy0o+xzXc7y+/39vjZfPuB/cgG9ekHn69y8e1fp3XkVxW6v1t1YtnARLEnOK5ReS3kLQLgWGXGt4VDtpF3clEh9/bIj+I3Wh4VDjvcvPQPfJ3WmvTh8rpsrq8ybK57I6Ly8k9HH7e7+Fvv5bv/Ho/z33+8mv9ev5OPrjuc/VXcj3xc0QgItA2AmlFdBATxWKKCWPQrMjaFr/jM67IPtXAd1xTvCIi0L0QYC5hwAkxQnIIwfAk7dvKMSKUSAIy2/kJmeGdYd4xX5zo8MBFngzN9nF+rsF3QVJuKiHoXpLH1kQEIgLphEDaER06B0VKWOR9f8HHdxtK2V8fX0q8MyLwZSEAcSGExw4vnil088ZN5afUapfRBEvA5kcseWYRYR0IkRMdfifskZ5Lwy6iM0r0xvPDg/bw6LBgiETnyxoHsbURgS8dgbQkOl96p8T2RwS6AwKEXPDmsE2drefsSBPjty383377nUjOAMtNoa0sBCznSu+EjnkuDbvOeDbTmNIx9hRiEoEhRJHodIfejW2ICHw9CESi8/X0dZQ0IvBBCEBIICbsdmNHEwSGg5wcHt/gycephXIPybn81hg75ti2PUC/D0WeTwxZpaIV/44IRAQ+NwKR6HxuhGP5EYEvHAHfjYWHh4N8HEJabZEWCx2LJHE9L8JV3NPW9V84PLH5EYGIQDdHIBKdbt5BsXkRgd8bAUvuJ+dN5IUDjw2v9oiLkx3u9et/bzli/RGBiMDXiUAkOl9nv0epIwIRgYhARCAi8FUgEInOV9HNUciIQEQgIhARiAh8nQhEovN19nuUOiIQEYgIRAQiAl8FAj2qq6vef5TnVyF2FDIiEBGICEQEIgIRga8BgR5VL55HovM19HSUMSIQEYgIRAQiAl8hAj0qnz6OROcr7PgockQgIhARiAhEBL4GBHo8ffwgEp2voaejjBGBiEBEICIQEfgKERDReRiJzlfY8VHkiEBEICIQEYgIfA0IRKLzNfRylDEiEBGICEQEIgJfKQKR6HylHR/FjghEBCICEYGIwNeAQCQ6X0MvRxkjAhGBiEBEICLwlSIQic5X2vFR7IhARCAiEBGICHwNCESi8zX0cpQxIhARiAhEBCICXykCkeh8pR0fxY4IRAQiAhGBiMDXgEBaEp2MHj1CD15d1INvtQH/TXgb3vIhHhGBiEBEICIQEYgIfDEIpB3RgeBkZWSGrJ49Q6Y+h0+kO6I34XVTU3jV1BiaRHQi2flixnZsaEQgIhARiAhEBEJaER1IDkSkuuFlqKyvM3JCH/Md5zp9uONGt0CWcrP6hPy+fUNWZs9OFxEvjAhEBCICEYGIQETg90cgrYhOz4yM8PpNU9h/63r46eLZcLfqWXgjksPrA2hOS69AjnJ7ZYWFo0rC+rGTw/C8/qGH6iA0Fj07LTDFDxGBiEBEICIQEei2CKQF0cnskUEGTXj+si7cfPY0bLpyPvw/506GiheVRkjevH0jotN5qoNDh6t55fbuE5aOLgs/TJoeZowYGYr6Dwx9evWycFa37dVPbFiGyBwkL9ULBrl780bZSnr/0MPLo+zWDspMfrV2zWf9TvJ6bpfL+Tnr6wiP5LqTceFzdzt8nPDu7fP3rmirY0VZjL/PdSTX45h/rrpiuRGBiMD/fwikBdHp07OXeW32lF8J/+30sXD6wZ1wv/pFqHv9ysgKtkE6uNNHiynRB7xEA7NzQ9mgIeHb8VPCX6bMDoNzckPdqwZRq/Q7ICK9ROR4OSlxQ/b69evw6tWr0KScpQ8xZJSTmZlpZfZU7pSVZ52SwI+PlNfY2GjlfyyZ+tjecANH23ghH7J+LqNKfY5zVlbWOzxSBWgetLQHbPwFVt4nqbf8Hn97/3qbaC+vrjgo871+EQ5vPxPZ8XrAl/bT/59rDHQFNrGMiEBEoHMIpAXRyVZ4ifDUfztzNPwfuzeHW/LqZMuAcLjy7RwcMrjQl2bDC5GBHxEO66M6/rvp88L/sHRtKOyXH6pe1qcN0QEjXq7gq6urw/Pnz410gAHKHo9YXl5uyM/PD7179zbi4ve0ha2fx0C/fPky1NbWhpqamtAoI5LwsFF6oo8ylf/Ur1+elQ/J8oM2fe6DOmgj7autrQt9+vQO/fv3NwP7OeoGTwhjVVVVeKFXU2OTEZ8eGc1eNLWHNrnsWcI7Jzs7ZOfkhGzlikEs/NznaF9ny/T+RZaGhgYbJ07g+vTp0zKmOltea9eBVV1dnb0Yd7nCIFNktCsPl6NeY7RedWVkZoTeWb3fI+bdAe+ulDmWFRH4mhBIC6KTI1ID0fm/Tx4O//uu3yxk1a933w8nOc3GpVHEprFJxl3Gv5c8ES8bX1si8n+duSD8j8vXh5H9B4QXUopGitJgtOBt4YVRqXrxIhw4eChs2bIl3Lt/P7wRKcEAcH7+/Hlhw4b1obi4WAYnt8X70RYE3IOBePLkSbhx40Y4duy4XsfMuLN6NgIljLkOYrF40cKwbu3aUFBQ0OKC6yrPQGttpH85GiTfs2fPwslTp8KZM2fDmDFjwooVy8PAgQNtDLghbK2MD/nOCUpNbU24f+9+2LtvX9i5c6cIT3XoKwLT4lFQP0C8XuGRVBtHjhwVpk6dEmbMmBGmTJ5s10Iufu/D+/fu3buhvLw81NfXBzxUI0aMCMUaI3xGjg89WvDW2KlTmWfPng3nzp8Po0eNCnPnzBEh7me5ci3XfWgFKdf3wosnzC9duhQuXLgoQtk3jBLmQ4cOCQMGDOxwnKcUF/+MCEQEuhkCaUV0/i8Rnf9t56/hzotnoX+fzhMd8xlIqZKj0VNGN0eruRzl5uB5qFWI6lldjSnC/zJjQfhfVm4U0RkoooNH5/N7Gz7neMFQcEAm8Ljgxbkno4XBP3L0qBGURnkbOAcuM2fNDGvWrAnjx48Lw4YOM89Oe0QEww3RuX37djh9+lTYv/9gOHzkiK3+ITZuqCAA2fJYYMQXzJ8fxpSNCcOGDbPvaJ9fx+euPEgsVwNNvmeVleHo0WPhxMmTYdy4cWHtmtVh0ODBn4fo1FSHO8J5585dIpRbzbPTR96Keo2purp6M6x4bhhdYFhSUhymT58e5syZHaZNnRZy5NXAg/J7H05Wr169Gs6dOxfwBOLJGTt2bJgyZcpHEzLvb8ZOtTxeu3fvDnv37w+TJ00K32zcGAbTL+o7v+5TcYCQMY4PHToU9h84YJ7FSaprlIjV8ILh5tn5GML2qe2K90cEIgJdg0DaER08OneUhPwhHh08C3iECE+RfzOjqDjMKhodKkVwTty5FS48vBsqtQr/+9Q54X9d9W3aeHRYkXPgcWFFfvr06XDx4kWRjIIwc+YMharyjKg4IaiVW/+ljDHKH68HBpejLYPjROfmzZtmCFn5Ex4aOnRoKC0dY0axUd4y8mEwkue1ar946XKYNGmieY5GFo00skM57REqa8Qn/Ef/0waIHuEk5MKYYgC78nCckAVSU/m0Mjx+/Nhk47sLwv78+Qth0KCBYdLEifImDAh9RQBzc3NDnl6QQ7wZ9Btt/r0PJzrXrl2TJ+RCC9EpKytTH06y/gXXDz0cJ4hOjcbFnr175WU8GCZOmBDWr1v3WYgOROaoyP1BkR3G/cSJE+RJGxkKNBc+9/j7UHzi9RGBiMCHIZBWROdd6OpZ6EeOgP6hLGWJ9enfD/fkcAaPRZFCUhOHFYY52k4+eXhRuPbkYdh08XQ4fbdCXp3a8Leps9OK6LgCx1CdOHEiXLp8OTx9+tTCAz/86U8WQgIjcmYwrBCWK1eumOElNIEXBqPkhikVYcoHf8JWkBhCG5CIlhW/SGXT64bwquGVka3Nm7eEX3791UIGhI4mjJ8QioqKmglRIgTi9eEF8sP6WH/QRj77NZznbz/v13M++fC/PQnbwkYKDTmZ8PL83e/1sv3dvlfZvnvLy+V7v4Yy+d5zWagT4vJS2GDMCWcVKvSzaOFCCwHlyuhyHsJAu3hvSx6vL/m8f+dtTsXNMfPz/s59yS//PlkOJzrXr183gkz+FXk0kOCJImp4d1ojOpTr7Uhun5dNXd4uiM4+eXMOHT6s8TDeQpuQ0AxhQhl+T/K7t5X3ZBlaq4t6PMRGWBWPI0QHryVEG8+iz5PkcuPniEBE4PdFwOe2z/3U1iTP9zQmOn0tLAEI0qt6vTOMDghKDk9Obxnkwbl5YUmpFOmEqWGQDDDE5sDNq+HXC6fDzaePQqaU6n+ZMT/8zysIXX3hOToAIrkxyIRAjkrBY0zwGkydOjUUi8SQZ9FXhgqiw4ABR5JCMWYofnJKMMDtHclEhxU/92L8yhSamjx5ihElck0om/eK2xXh6tUr4e69e6FW+I+XYVswf4F5MTDytMMJAsaJ9tM++hGPiJMB2gWBoFzus37WNYmxkCiDa3wicJ5zPXUPT9QmZAkulMk1XIssvJLvc+LBdbw4vH3Uz2colbeR9vGiPi+Xa3gRHsSYH1DoZMTw4RbCG653iA7kgXJoF/c3KX/srR6ZkCqP1af2entoKy8O6nQZuI57KQvcuZ6/kw+uceJn5epkqhx8T7kfQnSQm3ZY/+l+/ubF0YKnyiQ3jBdjxomOe3QKhIsnxFN/y3263mXxMjuS45UwIEeHMiLRsW6I/0UEuj0CrkfQb8x55m9rOsz1dXoSnecKXSlHB3LSM0NAyChgJDgAyFR6s2LHk1PY7MlZXDo2zNMzc57X14bD5dfCQb2O6OGDlTVVoY+ejvzfKxn5f1qx4YsnOm4EGqXkCdVgYHlhSL7/7jtLwsUAcCQPHowGL77DwCSfs4tT/sOgcQ0eHQ9tYOBKS0sttAFZwthSJm1isJKTQX4Q5Ivr1qxa1ZIrQ1kYZnYqPX/2XNdzr37uI6uXEShW4niZIA2Ewqg/Oyc7ZCkk6QOeJlKG7xLib67D2DXoe+6ljYSL+J6DazG4hN3wSpG3RJuzs/va6p/3LOV1tciguhO71sBQhFLXUibtI/xEW5DFxqLeOU9C9GHJTZ7IcCVjz583zzxq7LRKlgePmHuBvB9dngQJarK6IJT0L4nklE+dEFVwAWf+pj2Ex5JJB/LSNpRHtZKkn79I7L7j+1Q5yCtiXn0I0WHcgOULJb07yeI7ykY2QnOemE2djAfyZggpjVPuz4rly42QMgYgQsn3IbMTTGRwOWx3W3N9yXJQl9cHdseOHw+HNQ+iRweU4hER6J4IMK/RGehidAj6C52BLkAnul7lHC+uT0uic1vby3nQXz8JP6Bvbqh59TI81nN1JK+MnrYui/g0vfl3Tw5enWrlThy9fSNsvXQu3H7+NLyUAqxuqA+9MnqmDdFhQND5GL0HDx9YWOnq1WtGdNZq11N/GYCXMu5ck3wkD6LUc8nX+efOEh032LwTwoHoEMbBq7R40SIL5WDwG5QYfl87wXbv3hO2KMz1VAnEEJuCgmEWDps3d655pDC83M+uqWnTplqeBQYNLwBG/sGDB+HWrVtGXKhz0KBBYbBeFXfuhKsK441UuGzWrFmWC4KchOwI7Z2yHKZLZqQxqiTHLly4wEgb+RwY2UqF/jDMW7dtt7YyIZmEI0YMt3AUhjpf5ALDSt2UT3+0RnSGS37KJNGX/JFBgwdJnmkWTumX906ehw8fhnLlWPFeIzJWVFgYxogkPlL+D/IgN946di4dOnTYdphB5BYvXhQ2btxg4cG+WhhQF+2FQEBEXI4H7L5TO5GjUHIsXrw4LF+2zAgoJNCJLASGulJDVy4nfhvIIiR2lxKM7wjv2poEeWQL/QwlXC9dusSSwcnjYhHCbjhIDkQcjKcqyfns2XNh+44dLXLMmDE9LFu61MYAoSYUH/0MWXuhvKv9+w+EbdvVH+p38IaYMraWNMtBKAxCGImOz9z4HhHofgi4HkFHoUcuK9WCjS6kN0zQIp2FEgs47A7z/54iA+SFoqPSiuiw68qTkQfn5IXSQUPDuKHD7Zk3Vx/dD08VDnmpLbsABeFJ9eQQrjpUftVCVnh0eOAgO7DYXk6Y5L9q11U6eHTco/DwUcJAMlgqK5+ZgYFYYATxInR0MPCSX349xoQX9YC1G0KIFUYo1aPj93E9DByis1+htGEydpAXtpv3kZF9UfXCSAfGGuOF1wTjy7N9iooKzQsyc+ZM8zBgpFmZk9g8ZkyZbU1mIjDo2UZ8SjvLqAsPCx4UyA7JwOy6wrMF4YMoYbzPK+x2UMTp0qXL4a6Mc7UZ9CwjVRhYEm8LRxSqvAabeBhM2vjw0SMjDYTEBouksGtq6eIloVATE4LGhMQYt0V0MMaQjyMQg127rF+mTJlsRILtzy3yaMIjDySL/gBfiM5FyQkOkKKRI4vUDwnCBkGkHyAWK1YuF2GbbCQCDw0EFy8KSsLkOHwkPGqWo5c8Z5ACtnhDEkaPHh16i/CVizSeT9p11R7RAU9IC0SloqJCCivxjBxIDffN0s4++pAcH/qW3XCE8/Yod4k+4prL6geILP0P4URWv2+ydu7xzCHkwJNjcgi/Q5KDxO83enQEmCIHYws5iou1FV6y0/f0c/To+IyM7xGB7oOAEx1IzHMtxA5Lx5L7OWHiBC04F4YBsgPoVHQbup18Ul54stOK6PyfJw4Z0akUYSkbUhBWlE0Ia/Q043oRluMVN0Viruv9hhnfkQMGh6VjEjk5yZ6cLXhynj1pJkQJYw3h4cc904XouKelXF4AjD6rZowtRoQcHYwwA6Wjw9kz5fGZgcjBQHSPBZ87S3RogxMdjFuBVucYIyNeMlz37t+zbdn5/fPNyJJDRPkYYjw9DHCIC+SK569UiRhh8Ehq9uevYGjNgMugcS2GcVDz83IgNKfPnDHislohM2TAO8SL7eBDhgwJ47X1vJdCYU1NjRb2GKB7Ic2vhdcNeX5I7O6vCVdaUipDnWhfdU21YYyXpPF1o3KUymy7ODhDvNojOuy6wtN04eKFhKEWMZowYaLJg0GGPB6Xt8lCLiKohHc8gXaXPF+/bdqkdg82EghxypXXEkLGji+IxhORIzwiK5avME8HYwF5ryncSFirtKTEyAQ4U9ez58/M24MckBHGC6smduxx3oiHxlFbychNKoew0zORFD4rmCwy2GhuaLxPt0S62XG2dMmSkK/+qVKZO/Ssoc2bN4ee6t8yle3bvjMzM6zOK5evGNnC27Ni5QoRuzxTbtfouxvXw0A9C6ekLTkam+yxBoyDsyJre7XDiwdjkh8Wk5FtOsf/IgLdAgEnOq+lN9BTh/S8Nyc6i7RAHyh9xSIGO4BeheSwwSZ9iU59XRgH0Rk7IWyYMD3kyiDeV67B/huXwzb9DhbemUnaXbWwpCzMLx5riceteXI82bVORixTT61NR6LDdnJWxpAVPAE8/6QjouOEBq8PxIGBhOs/8YTfHjLw2SIBebYyZuBBqBiQGEIGYVseHSc6hDbIVSEpF6LD9w8fPzJSdv36DQtR4EnBk0MbCC1B2BjckKIRhSMCibx4MMgNwuhCXAhfQTYIA7G7ZpRCIUwQnrZL2zB0hHfw0BCagUARsmJS4ZXBA0LYpq+S1RtFFiBUkCHKJLyDp+L4iZMijKVhxYoVRqBIHK58VikycCfcFA5Pnzw1kkN7IFq034iO2k6bPEcHuQsVgsqRPCRm35eHhfZdu3bdyNnqlatCnjCm76iX+zDmS9U+l5NwzabNWywUt0bPBeKBg3g/qA9iuGPHTgshgc9GPQgS7Nh1B/6QQQgZBGjgwAHmeaqUdwXCV15+U9dVGtlCTnDCo8RYaC105VqScUPdePsgObV19bqn2srmicTID2mDsGzcsMEeQ4CLGqKzSUQHEsX4XLBggdXdJzsnvKh8GrYpTIiseK3wSELQGAvIwGvs2HGSY5m+H2gENSGH+uNmuTyZlZb4vUz9zRhiK3v06HiPxfeIQPdBwImOLbqka7Ap5ZrDo0ePCpOlF1jgYMd4oZdZyN3WCx2bVh4dD13d1QMDh+T2C8UDB4cp2iY+b/SYMG3EqHBPv2Z+TPk3eXpq8niFtHJ66yFtIjHH5OV558lJ7IrBQ+FHuhEdZMPYkNNxU0arouKOjPVzMwgLZUQ6Cl1BXjDyrJaPHz9hOSTk+PBUZQzdRIWL2B6NwSJMQ/jAV/ztER3axQCFXBC+IlcGg4+X5+r1a+GAHjjIDhzqJocj0Y4meW6qLWaLx4LQDt4btiLjoWG7tu/WwYBBDCAz5y+cFyEps9AFichgcUbenHPNxAiPAh4aQhkQIcorVohjhMgHMjLZmHiWByK5Kypuh816+N+vv/5mMliuiHAiy4mJhuElFEOuzlKRtDWrV1toDHmRm2tSiQ7yQHT4bSfI0kGtYCAh5AZtWJ8gJhhqviPsQhtXiUDh6eLZSGB4QsSrbGxZWLVypeWl0AZwg1iQ+wKeYDlTXh0IEjk+EKCff/nFyAhy9NJvySXL4Tku1LVSRIc2gF1HRIe+BzPahtcIL9RhhZQIBeIV4zlNECFI5vfffWtEj76njbv37LHwI4SEJyST5wTxATfqZsxwL143wlKE2Xgg488/Sw55wUyOXiTH0x/16o9X5sECY8KU1Ik3jrogkHjuokfHNWB8jwh0HwSwXehf9A0Jyeg0bBYE5/9r7067rSqyNQEveqQT6QTpDq1iAyrYK9g32KSZXq1bo/5Hfan6AfU3aowa9e3eGnfc1DRtERBsAQHpxAYVVBpRQFrBms/cBGyPh0ZNEs8mInOxPXutFSvijdgx33jnjFjGl0KITL7FfLIXHUV0yj46JRjZW8bHBeFZODM2oJszNwOUvaPKrskjYza4PVZncWWt+HRr8/a2iMmJQVVMTlFyStN2GtFhECRuCCRk44aNadTnhEvEzL8oDaX+5bN0Ih1K5yENMqZr1nyQgWGUDSQAwWHM582bm26GcxEd+Uo6MHWI0X4/ZuLUBwrKD9GhqRmUmHffez+voTq5iwFWFmSlKxQNz5wfgcQzps+I4OE1OdOXD0Ov3NQHr7b4NgLWZ86cFdfO9+CW+yUMpjgdbgtErczwuyIWhYKU5CqMNWLimYUwIk/bPt/WvPrqa+FieSnLB0PlE8TrWjEo4yeMzzioBUHElNE1jHCPRCdWXYkdQnTUjbKBmIhNoYgtivIgDhQYLh9xMspN0ZDfNxF4C7PNWzanqwshQfQQK20Ea+oJJUisz4wZ01OFQwCWLl2WhM0g8ot6RFkmnKwHZYXKJfbF7OpMRKcMPJ4pT4HglLbVq9ck6dTmygQL7brwnruTyAmqtqqLYqXu185B8B5OJc8rGwrhpugJTKTKeRaiM2z4sCS5z//1hSRDPddjQmA2O1W9ueGC2xz9OWN0KtGJnltTReCPi4DfufGcLTO+Ij7Gl/bknLHQONyZRCeXl7c2DBzYr38z5YrRzQ1XTW5u75rZzJ8yPd9ILg7nrSA4XFmtmJxfKjkFtE4kOjoF47kzlAxKgpm/eIs/P/2nZlQEfZYYnfbOo9M4pMKoGXlxFMgI36kl/QyqQF6uJbNuhq28IqAnRUeeOiWDx2i+8264MEIpQpgeCeVCUOnaD9Y2u3bvSmWEIZscs3oqQKuDW/rcJ43k8FAlxNxg+fZFsbqHG2v+/JvTxfTpJ5/mSxvlMa1rWtPV1ZUGlutJfA6iY0NDy7sZY64MSgkFRTAs4lIMt3LDB9n4PBSd9es/TNeSDf+8ssHLQSk5cUm8sqBPI9gXcbGqjXrCULtf3V33M0Xn5PJyMxUkQHvAkDIGV6/J8J1YG6pG3359M25pZqhUVk2lQrVuXRKAqyO42movz4RXITpUEASiEB0kAxHasuWjvG/SxEnN3HlzW8//WT0GxwxqaOKhfIW4nInowMlgpEyfhftO8LvYIHhOnRIBzVE/dUDKqCricBBNKgx84ILgid3xLjSuKe0wIIieusoT0dFPJOdHXD4i2wJZtSpj3tx5EXAcQYon66G/CKSm1lGB1J37DamqrquEsf5TEfjDImAMLocxohztBS7nfddRRKe4rvIVEIOHpORvQLwsgkfHxcqTu2JDwPtnXRuD5IlmY7zW4Z1tn8ReOR+dUckpoB2MeIy+seGgl3r+jw7aR0cALaLCiCxf/mYahPtiR+IpoWCYASMlDJTkkzFCRjBpRALRELvCkDl0LIkxdUhm6e3ByCVYVfAn48JY66QMPQPI2PnkjrKUmgup5W5aHytw9maeYmgQkcFD4xUVx1vLtCOTUxvqKYV9gKgMVIsB4bJgzCy33v7l9lQkbFg4adLECHgdmcYd4StER0Cvd25ZtcRlYlkzRQeBKTsVw0N9fe6JOBFLpRnVL774MknOo/GqgmGxP1Mpnzq6Fi7IhMN3UhKdwLZ9H51buxEdOMLFe6V+PN4iKxSMA/sPJPGZGHVB6ATealekQnwKVYfrzjvKLKGPQmf7Wc7+FgIRQd9In2X43q9F7t269eMkLzdFTM/D6jFiZI/1KO2GnIj1QnT0i+6vgNBflN81q0Oto6rZ2VgdKU39Y4+qA+FuhrWDksOFatWdZyyPMnJBcic9/PBDQYDGJ0nUP/Uf7YykuPYUwY5A8E8++TRI0Lbm5ljF5b6hwy/vsR76i3qX2K0ajJzdsv5TEegYBDqO6LS/1LO0EoNE2RkV7qrRseqEfTlw5HDzfWwM+N2hg2mAGOozJS/2zOXlQXT+Z+6M3Bkv9VRnRvHdMIhvLHkjlJl9OcteMH9+IxbCzJiBkhARRtbM2ff2LTCbZ6QdUiE6DLpD/j4RHcaI24J64KWZ1JpBQ4Y1J348mi6H7Tu2p+tHfAhCcV+snqGkXBnuGy4xz161elWqDUjOc88+24weF285bxAxz4+9kYI8IGMMHkIhFkRAGhJiD5Uy4+fisdR77Jixp0gGJQnREdcjBobrzTNfj2Xd6iBweV7EsXB1DY5ye3WF7xlasUncc2+Ey4f6wLD+l+eebSbFPYhg00ffCkyiTK5HcpRPOaVzER0GXTsIihZE7Fnt9ZkWqtQNN1yfZG7gwEHZpsgENevNFSsT66effirVE8v0qSA7d+1sXnu1FYwMDy4h7h7xNkiv5dj6wXPP/ksS4H491EP51QdOSAzs9Qn5CRoeGIqJNukXROdY9B/YUMjUXRtbRm6/IuRre7STwGnLzhEawdHiZ9Tbd39/6aUkUItj358ZESQ9etToVHT2B/aCkV9+5ZWM6bnj9tuS7CiXpfXqccstC5rn/uVf8nxP9UB0rM47TXTqKyCyY9Z/KgIdgkBHEZ3/syb20Xn9xXyp5/DYMLAY3hC2Qt0J4xd7aBw7abjLrsliJwx0LZPTc6t2muuq1JLrRBIYKi4GIWFMBXsyQtxAcCPzi5XYFcaTATXjvj7cXIyaBOditPOLk/+YyfteDAW3C5XB7sNWU5n1F1cJJYDawi2zadPmIAo3hgvt6TRMfYJEIUiWllMf3norNo4LVwSlx+zdeUn72RQv3WVhzLWvlT3UICoCtQRZE2dDKRKwTLVCOgTmIkXe2o7oMNKUhl3xHfeX5dOUrK4gFPPiXqqU+5A2GIihcZ4ytnSZ/V5GJdkZN3Zc7Mw8NPGDQ1mNlmpYkJdCBBEdJAERECMiNoeiZP8gCpJ2YvCV3wZ4gqmRMs/kjkLMkCsEFA7UGsQNSVMe7SnYlnLTJ1xcqeRFOwsgtyqBmiOGSV0QHXsULXtzeShAYzLfseO4dk7XQ7tx7ziU7VT7Rt+Q91VXTYz2nZGKIFLjetd9Fi5Mqtehg4fSrWdVmaXifoPaCSnRD8XLPL74sexn+p0VVZbJw+POO1surSGxsk/Sd5BoZGtOxPAsWnhP4uB7RGdZkLZxoebpU2O4qLTHyf5a6qEfaIv3Iv5r5VutfXSuuSaWlwdRrS/1TJjrPxWBXo1ARxCdIeGaYkj+7wfvNP/rjb8322JHY0HF0imyE+ddw5VVvjfglfP5Zbd/ECT/P/LjsVSE/tuNtzb/feEj+fJPQc2tnLrd1Iv+LEpMGtCYGYu1MDNHNj4O0iNi3UZqjACjfn24m2679ZZG0C83iHNUjTOlQnTki8Tk8uuIvWH8GOVCkLzCgcGePXtWxlJMi/wZtXzXFpCDiSIC3FrvhzHauHFTltWsPeNXgnSoi5k7F4U9bEoMTL4UMgzea6EKuGZWECyxSA6GXR4HI1YJMeDm4urhGhMLgpAgdnZEFrS7Y8dXSS4QL4a77IxsebZ4EnmsXbc2y7gmYorgCjf19WybF4o9oYYxosqOMDmnfoiSfVyoHYKK7YyMTBTXD0KO3CBEVgfBD4lRXuRMfZK4Rfl2R1m4rlzr+UigTSFtYuhvsSlz5lwTqs2CiEmaGYHSE5LAKQcFbMPGDVmPD6IeMFIPMVjKet1112Y9PJPqQmVCCGG0KgKMbco3cmSQrvitKTNVbvq0rmb6jOlJnryhfXkQqe+/35cYiNUZF3v95OaBobDeOO/GJCzypj69Gbi89PLLWd8xcZ24pB3bdyTJgc3VQUqszrPar2tq62WzsM/9h4K4vh9l+2DtuiRhpR724NGfbTSG+OpvYpaoYPqOtrIh4oTxE7KtYVZTRaAi0DsR6AiiM7i/5a8/NS9v3dj871Urmw+/+arZGwMmghK2IAmJAffXJpyIMuC9WV0jRzdPzrmh+a9zb2nGRmwId1ZvJzoFD64RZIZR55qyK7GZsFk29cI5s17Gt7gUuGQYvbMRHfcxdvI142Z0KTJcUVQQK2cYa8bHsmuqwyMRE0KpofzA19Jqxsx1VJetWz8KIxkz9VAquKKS6IRRE/Nxxx23N4tDCbDxodibEuQqfsOzxRQhUQ5GrCgzCJ26WnWD4DnHcDLAiAPFQIyIz23bPk9Xm7xvuOH6jN1Bmtyjrl9u/zJccK82zz//QqhjLfyOHTsaWPVLcmVFEWJCySjPhyPDnMHGodSMDeWFa48CY8NAOMIZDq6jVCwJtYYiwViLKZo2fXrmh5QUhWptBCNTqdxjibhXX9gHR17qBm/tiaTBT/7OWX79dahvXEKWy5d+IO/+/fuF4hKxU1EPStDEiZOiPb+LwO2NSXQsFxecrn2pMepm48eZs2amisattTZIB4UGoUIg1Bd+Q4YOSXKJjAo8VkaYipVCQsTRSNrgk1AhPQcZXbRoYfPUU0+maw4m+rN8D6lH1PmVcGu98MKL2e9g3qpH/1Tn1EPgOFJl9Zrn6I9dXVNTzVEGuBQXbhag/lMRqAj0KgQ6guj0j8GUUdyxL2T9CDJ+deum5m9bNjRf7f8uFZzWSpnzbxcER0KOhoUytHDarOaZ629qbpwwuZk4IvbvCINZXGB5YS//hzFCJBgAK7G4L8z+jwVRRPScM9jbcG1cuDEYed85GKIzJeclhpYSwWA6jh1r7UGDnLqiX7/+YaQHpWETNFxIUOYc+ZdnKZ98uNdsWFde6sk4e5S9VbgpGDuKSyFiCJEtwyl4zjGOjnLe/V6AaR8X+YtjsSuvPKKCuc8LTOz3gkT8GLvpunf48GFJyqgu8lNOighChty11JogKT9F+eJ/rrP5ns9CID1bgqPgYgdDTYGxqgjJKThrAxhQTig6VDUxLlYVMcjFwKvDnigDFc2+QIy4VUfuPxgTAAnpcw+83SelGzDKoUyeox6pAKXqdLIeUUcbc1HkKB+FrOk3djvWvnZNbpW5RWQpf17LwK1IdRJovmvXzsTKszyfWw+JUl9t5LrEP8ol7/ISTzhR1NQRmUHQ1OPKK8eFAhguyza8Sj24ILWHNkY4sz1O1gOpLu0hT31FHtrTKi0vhC34J0j1n4pARaDXIdARRMdAhOkYwPbHCzyXx3uq/nPTumZ7EJ/jJwduRu58UzHd7kB07o9XRfxLEJ3xwyKmIwZmRivdWuebYS+5jvE2yDOIjhaurZoyMAwL482AnI3gdK/umfINGDNF1plne/7d8/D3mfNpZcSQWW1l9t1ePnVBnrSrsjvfPkNXT4e6O5xTlpJHwcM5ZUhcIi/XlEO+kmsYaEfBL/4jz5VrfZbr88TJf8pznKOGULOUoTzT94x+brQXCpUAae9qEndkqTSVjaunEB1K1sZQ6LjYbIqHEMhPufIZZ2hP5z2zvR7lPkXtXg/Xl7L79Pfp6xGn1tvQS71hhGghVpAxEVEe90jd8U9MI9+Co7IVTFyvTzrcV/Lw/a+th+covzxOxI7WxhPlqqkiUBHo3Qh0BNFpb4LjMThxW+08sD9fxplD58kBtP268/3v/jEDHB2BmONjebqVWyXG53zv703XMQzFOJT/xiALfAb9doN0vnUreRXj5O/M1GfJn3FxtBm87vmfPZ8Wicn7w7C2E9HyXPkxYuVoz7/k7TMNXZuBK/f7lLL88dmOh3vKOdeVe07Xs+fr86aT/5R7SvlKnoOCbPcLtUOAraBsAcv2PbJE36sSEBiJoVamdqKzIdw+5RUYVBjn2+uYeJ0s+8li5Idrzrceri3Xl/9ur3epT3mWSQclRor/zEtLXX1XrivfFVzkXdKp55y83j2O7qmUq+TRXq5yTylfuVYeJa9Shu751r8rAhWB3oNAxxEdg+gAM8YgJb9GxTlTkxnojkVw5ZFwV5jh1VQR+GchwPAyuNxhXCreNm9puVVg3D+IDkWHC4lawpjrr4KryyoyGyAKfraqiutIfvKtBvyf1Yr1ORWBisDFRqDjiA63Us4YY0m0//3+1FIauMCqcfj9aNYczh8BxEWsjJVgb0dcjpeCirG5ZnbrFRUCmsUlcTEhMO1Ex1YA70VgbXlJae4oHESnBIDXvnz+7VCvrAhUBHo3Ah1HdHp3c9TSVwROI4C4COS2vN0eQlYpISh2DfZKiisikFZsiuR7So1UVpFtivgcLybt6urKVWSCbquikxDVfyoCFYFLCIFKdC6hxq5V7V0IFNcVt5WVZlxYklgbq6UEziIu3ZPvECCBy1YoWUFke4ASaNv9+vp3RaAiUBHoZAQq0enk1q116wgEEBSHYGNJPI7VZVZl9ZQQJIfrHd1XMfV0T/2uIlARqAh0KgKV6HRqy9Z6dQwCXFiFvKgUNxXV5mxxNuV6n+X6jgGkVqQiUBGoCPwKBCrR+RVg1UsrAhWBikBFoCJQEehdCFSi07vaq5a2IlARqAhUBCoCFYFfgUAlOr8CrHppRaAiUBGoCFQEKgK9C4E+e3Z+3drStXeVu5a2IlARqAhUBCoCFYGKwDkR6PPt7p2V6JwTpnpBRaAiUBGoCFQEKgK9EYE++77bW4lOb2y5WuaKQEWgIlARqAhUBM6JQJ/9+/ZVonNOmOoFFYGKQEWgIlARqAj0RgSC6HxfiU5vbLla5opARaAiUBGoCFQEzolAJTrnhKheUBGoCFQEKgIVgYpAb0WgEp3e2nK13BWBikBFoCJQEagInBOBSnTOCVG9oCJQEagIVAQqAhWB3opAJTq9teVquSsCFYGKQEWgIlAROCcCleicE6J6QUWgIlARqAhUBCoCvRWBSnR6a8vVclcEKgIVgYpARaAicE4EOpLo9OnTp3H8o9JPP/3UOGqqCFQEKgIVgYpARaB3IdBxRAfB6du3b9OvX78kO7+H8BRyc/z48cZR/u5dTVxLWxGoCFQEKgIVgUsXgY4iOqHjNKG9NEeOHGkOHTrU/Pjjj0FOTsTRxJnzT7SbvD5IU7++/ZpBgwc1l112WZKnSnbOH8d6ZUWgIlARqAhUBC42Ah1FdCg5x4PcfPHll82WLZub7777rvnx2LHmxIkTv8qV1SIzfZr+/fsFwRnSTO2a2syeNasZOnRYczzyqqkiUBGoCFQEKgIVgd6BQEe6Y93TAAAqgklEQVQQneKeOhwqDnKzffuXzbZt25offvgh1ZwmVJ7flvo0AwYMaMZPGN9M6+pqRo8e0wwdNiyVHeSpExMsi/uve/0QQPU+X1WrtAsCWv67e57tf8u3/Wg/98/874JBeWYpU/m7fJZ69VS3cs+F7Cd9+vQNN22omCfbpZSrN3y2Y1ywUu7yPWxLvXz2lMq1zpVrymdP11+M79rL6PkXsj9cjPrVZ1YEegMCHUF0xONIyM3mTZtyMLli1BXN8OHDU4VxngvrfJPBCTc6dPhQs3///iRPBw8ebCZNmtTMmXNturGOhVLUiYmBQe4cTRjS9vTTiePpFjzfeCV5wV5effv1b8+qx/+WP1xLTFSPF/0Tvizlzn4Qz+upPM7179+/GThwYMDU6n8/K1r0N3VxXAjjVp4/oP+AUBlbuF2I5/ysTv+gP5S9b2DWrx+iFipsxL/BqfV938S0X2BLnT169OgZybW+1fpttwiy+v+RMFCf0k7KWer5RyNj/6BmrdlUBP6wCHQE0WFIDR7r1q1r3n3nneaKK65obrr5pmbcuCubYb9BgTH4yu9wEJ1vv93bbNq0sdm8eXPTFarOXXfdnQRKHFCnpDIgq7PB+Pvvv496f5tGxneMh2tGjBjRjBo1qhk8eHAaGN853z35XmKkEERk0SFv2DpfMJZ3yWPIkCHN5Zdf3vgcNGjQqWu659/T3/JsPdezW2Xu6bqzfed+ZVHuw4cPnyovMqPOpczlc9++fc3evXvz2lY82E+n6uaekSNHZl9EiNrrebYynO85+f3ww4E4DiZWSL3n/JFTwff4cQTmWJLmYz8eay4bfFn+TmF/5MjhZt++/c2BAwdikjI0+1uS7raKlXz8BsvvUN1d5yjn2265KP+pjfQL8YLKqQ8Zj/SfmioCFYF/HgIdRXTWrFndrFyxopk4cVKzcNHCMDKjftcMz4B57NjRZs2aNc27777bTJ06tbnv3vua4SMuzwH5n9dMF/ZJZWZsYEZyli9f3rzwwgvNjh070tgbqF1zxx13NE888UQzffq0GLBbhhV56Z7KLPvrr79Ogvj222837wQBZbwM9sUolRkuI2Dwv+6665q77767ufbaa5spU6bktWb650raySHf3zNzLuX+MmK8Pvn0k+ZgkAiEZeLEiVHn6Vkehst3x4IMvfXWW82LL77YfPrpp2mcjxw9kmVgoCeMH98sWrSoefjhh5uRQbyRJ4Ycxr81nTLgkY82WfPBB83atWubKVOnNHfcdntzeRCrgkUhj7/1WRfivkIQvw/38jc7v2k+//zzZveePc2smbOaG2+8MRWcbfHdivgNr169upl7ww3N4sWLm7HjxmX/cD/8tJPPL774IrH3/ahQcMeMGRvHmGyDnvrlhahTT3lqA4krfW/U1STps22fNdOnTW8WLFiQBO739IOenlm/qwhUBM6MQEcRndWrVjVvvrm86Qrl5YEHH0oFwsz8tw76DJq06v33w/gvC6LT1dz/wAOpOsi3t6cyIDPe6kPF2R5GfvVJYrd79+5TRAeJuDlUsoceeqi5+uprmvFhyKkuPRkU1xrIv/rqq2bjxo1JCFauXJmqjhk3ledAqBGDBg7KNnItY3VDGDbk4Prrr09SiRSdD9Fxv3Iw/uqhXEXJ+zVtpNz6ypYtW5oPgkRQbJRh9uzZzdy5czPPI5H/9/H9ju3bm/fffy/r9tVXX4eb83CWlRG2Qm/M6NHNjfPmNbfedluSNmSn9KdfU6b2a5Po+CLqSyF7fcnrzZI33miuDXfqk0FAxwUh6BM45nVRjz9aKgRl165d4Wb+LPvGlzu2N/Nvnt/cf9/9OanQX5DsJUveaG6IfvCXv/wl8R8zdmyqNdpZH/LpWiqufMePvzJcy5OTlMJZn75YqRC6H4LY79y5M0n++g0fZh965OFHUulT/j9qO10s3OpzKwIXCoGOIzorVrwZM9ypzQMPPHiS6HAx/bZB34DJ8CE6Jd/77+8cosNASAzPJ598krPoDR9+2Ey86qrmlltvDeVqRNZf0CsMDxzYHyTlhzAqVzWzchXa0Ly/+4Dtb4lSQ8WhEgkSR1qOxndr161NNULM0x2335HE0T1cY9yOSAqyUAxGZtbDP+U5yA2VYMtHW5qPox5Tp0xtbrnllnQx/pqZcyE6H330URpQZAJpUlckjHuI8Vq2bFnz8ssvx7mBzawgQWNDSRgRLjf3M2BiSwTCixdTHsQNQRx35ZVplM9Vrx6qml+dwjn6JFzfWLq0WRYE/Jognosfe6wZG2SgNxCd3bt3pZqzKZQOquFNN97U3HvvvdlfNm/elIrOO2+/0wyI39+sWTOb24Is3h79RL/QhwrRoZR8GP0VnldeOS6V3Kui7/5hiE70gV1BdN4LQrwhSJl+8GCMS1yaleicqZfX7ysC/3gEOovorF7VrHizRXT+EYTEgIroUIoQnXRddRDRKYaZgvHee+9FLNKmZm+oOgzLn//852bc+Ak/63FffB7B3mFchg8fFqrZtIylYXxPGeCfXd2kAUKm4FiCkQ8GWXojVIjXQo24OkjCU08+FQRgvOU2waVOpIsHOSkqnLzbUznnPAMnUYh2B1ljULhzuL64PEaF67JdEZKXe7qX90Tk9VM8U1nlu3Xr1mb9+vWpmiA6FB1uNYni9frrrzdLg+wo/xNPPtHMmDkznxUsI6/5MdxUu3btbF555ZU8ELr777+/mRbuL64VhridgLXX0fPLIbNSXtcUwnkiyBQStnQZorM8FLarm8ceeTTzLkTHvT3Vt+Td/fkFS+dbzzq9mst33fMrf7fnV67Li+Of9uf7Dr6eC5tcOIDohOo3b96NzaKFC1ON+yjIKpVm/foPkyAPGTok+yPFB3ZSITL67YYNGxIjRAfJmTDhqp8pjaVM5dP9pX7+u5S/p+/LdT7LtQW37uecd05+zvlEdvXL91e932yM3xai80CMH1eMvKI5EX29XOfacm8+qO0f17T3AddKPn86EfdFPiWVa8t5fzvkXcpdrq2fFYFLCYFKdM7S2h1LdGLwi5Gy6RuGWfDn2++83SxduiwVlZsiVmLatGmxpH5Cum0MqAZanwiFwZvBKhsongW+UwbF/SWPVERChaBGUEoef2xxBo33iWXSkgHZtUiY5xTykCdjUD/+Y6zQiQBWrgnXGcjFv3wXQcHvh/K2+oM1zfXXXZ9EhyIlTqIYB+3Zf0DLHZn5tTI9tbpHfp7fnejMmTMnyZOYEvFGOyO+JOCIFXhzmltD+aJCFSOTz4pz4nU+/vjjcK9saPZEHIp0TVx/y4JbUpkwo5fKfX3VNTL1vbo5nINDO1F0z08RzCsIeskbSxLHq2cH0Xn0JNGJe+TlXoSgX6zKOp3CMEb+yJ/8lbU8w3Mk9Ye7PMqqp1LWUpbu7XIig4uPZtkL1vI6fX3kHeUpaec3X7WwCeNP0ZkXLr5FCxel6xHRgdunn32WrkN5zJ49K1UfRGb48BHZL7X5mYiOvqleyqLs6uToXt9y3jX+W73Kb971VobZS6usqiv1dK2+8vN2+Sn37IItKoI4dyc6c2+Ym8re6CRsp/Eo+ZZyFJzUwXN+bzvaS4zqWepf8q+fFYFLBYFKdM7S0mXQ6zRFxwAqGQC5lVa+tbJZETE014US8vSfns6VLkfCkEgGx5IMuozBCTPJWNLcfq5c09NneV4Z/JeH6sblMjOUEAZ63NhWbIm85clAKNcP4SY7cvhIGivPFi/DfTQsFKWhQ4amETCAi4P4LAzj+vXrmq1hJCdHrAZVatKkieEWG5mGwkqf779vrZJqJ0kMqZVeyIrVXgwcQ9uu6CA0DoG/L78SLquILaLy2ERy+owZmX9Z/aP+LSLQp9n3/XcZp7Q2FIqPQiW6IQjYgw8+mIqD+hXj617xRepIQco6hpuG4UMuxQq5vpRbOfsHVu+H0vjue+82c665phH7UVxXMJQnd6G4K8ZXmRhM98rf0S+e92M+44eImfohiS88PPNglGfYyVVPcNeG2uW7qNPBg4fSBal8ygy/0RGTpOz+dpR2VHb3KY/vleNYBPhTpJAZAes3hqKzMBSdQ4cONtyGn0X8zvbtOzIPgd2DI98RQXBmBNZchVxY8utOdCZOnBSKzoSsr+d6nrL7HScpib9hnvWLOpbzXJD9+vXPNlDWfkFuBgYhtupy//4DSRLcV+pp76LD0S89w6GusM1+FG6pgVFe6WDkxS0ssHpDrNzUZ7hqJW1T8OPKGjV6VPYrZXLI0zOPBmHeu7fVjto/2zHKOyQ2MuXqzVi0uN65H6JOyu9+16mnfiV/fUO9Thw/rQBlQeo/FYFLAIFKdM7SyJ1KdFoDaROD9PdhaL5q1oWbhtHg8nk0XCAG7DIDbIeHsXMYhB3nm86X6DBKBuJ1QVi4ZTZ8uCFX1pRYGSufbp5/c6oi3ADqwZWEOL300kvpDjG4MyCMwD333N08ikhFkK6YFqt5Xnzx76mGJFkIoy5I+O4778zVURPDxaSsVlFxn5TnJqkJI/XB2g+a18JtNWbU6GbB/PnNpMmT08AjBwxNScoleaYYjTWhMonRuOH6G9KFxRhxATLWiMa2MPieyeBOjtVmC+YvaG666aY0VGJQ3oz6WQmHtCi3ut98883Nnm/3ZKyLfB8I19iVESDu2dpuRwT5vvrqq83f/vZiKErfhkEcmhtfcnPdHiu0xDANjbwQqPXxDHVj3BE+ZXNYCSX2h8JnXxvkTwC0IOAdQUQYeeoJkmI13tSpU+LvIfkdxUU7KvuH6z/McuozCJEywHTf/n2NgHd1uefue04RHURzeyg9SMu0WACA/HBRwUR7cmEd7oHocC1fGXFQW+J6KyXVr6urK78bFW1mGfvRIFnyUrZynmsRIfYb0FaXR98RbP/x1o9TJfzkk09zT617I47oyXBVIjXbtn3eCLB3IJLUJnV44IFWO+hH1EQk3LO0/5jRY/I6OOqLyA7CuejeRc0Tjz/eTI7+NDjKiDAWkqsduUD12++C8AyNdvSsq6+Jdrz99uwrQ6IN5OV3LP5t8KDB+RtWT1jed999zXPPPZe/Cb+PmioClxoCleicpcU7leiY7TE633zzdQYhi5fYE0b0mlAGDNZmiYzluZLBvPsh3+6Ha6SeFJ3Fjz6WRARtYvgZPsqJ5eiffvZps2f3niwLMoGwzJg1o7nt1tuaW2+5NcvJ+L8ZJOBvf/tbY2mycjM86sAAP/744jR0SMfy5W/mdYw7wqCcDLXVZPcuujeMxzWpZnFRWXVViA7liZrwQRjB15csScVo4T33JLFAzuBp9l1Si0jahylWsoXb6r1wqTGgJUZDmc3yGUFkwTXIz4jLR+QKLYb/2muvayxzRxSUhRFWB+VGEpBS9bBM26qlhyPYmUvkWBhy+SNOjPCKFSvzOvW8fOTlaUyRHGRnbFxvxk9de+mll5vLhlzWdAWx2B4rymBgKTSig5xQC5RBvAkCYEUdfPxGuJ5s53B9xDFRVbS3unElLn9zeRC5bVlPuCDRtg5ASrggtZXn3HXnXaeIDmIjdmfONXPCZXVjxo8hbdQzhG5qkBc4MOIIqXzF6CBkY0MdfDfizZYEIUN2lakrrh8f8WZFCUIyEGllcX727KtT8aCQvfbaq9meVs3pe34bju8C63nz5sb2B/cEORkW9dmfz14V98DBs24PFZFixyV7Rew3hex9HfUQO7Zq1eq8BoHiGtX+2glpQuDuCxKlfyC6iI7+sGfP7mxH5V258q18jnYcecXIbMf8HYTrVFkRGLFvL7/6SjM8tn6AsXJzDQqE/9d//desr3xrqghcaghUonOWFu9UooM0MPKM4YZY9koaZywYdEaLETFInysx8PJylDgG9/S0wzHj153ozErX1WNJGCgiZrrcaAZjRunKcVfmcmGDu/OffPpJGgkGSlwKw2YGL4CaAkGZsHrMvjeMp8F+dLgEBoaryQyZQTLzVRZlRhQExjI4R48ea667/rokDYx4MWCMzoxQkjyLkafoKHdxFcFNADA8SyrELp8ZRObNCGRP12AY1UceerjZH4QFmXN8GuWFO1JGkfG8/gPCfRQYrFyxMpUcM3h7GNmsMQqf9eDyMWNHSO6Mc08//XSStrI/DUWEgkAFgx9C8VWod5QY7Ua5QTYYySVB3v7jP/4jV9kxuvDj6oBtIRTrP1yfBrQr7hkS7iT1Ru4OhYFluLd98XnGRinLN0FyVq1edUqNswpOMDc3FPKXCs3GDVkmJIoywaVz6FDLdYVQITpcWvKzco2xd54bhtI0d+68NOQIQyE6XV3TkgxruzeWvpHE4tpwOaongjF0aMvlZf8jbYKccNfC3x48SNNrr78WbRIKTjzruiCbSCG8EDfqmrKNi6XsVLRWzNDwJH1+S/qovuk3pIx9o63s9WOvpZdDlYEnlyp8PRux3xPE3r0Ivj4raF3/0VaIylfRztrCHjxItd+l/rnjqx3ZhwXcI6dXBPlBBv/617+mSun5ymdyQBmjgunz+mRNFYFLDYFKdM7S4pcC0TF4M/4GcwO+/WLORXSKIacGIA/2xDkUcRsGekaHQTPgy4fhlneqPGEYkZgSo2OjODE6DABXBONj2TYjsODmBc21112b6kUhUR+GC8B+RjZhE6PDeM6fPz9cLgPSEK0Ko8cFQ+14LJSiEoxcysuwKHPr83DMmHel0fgsXEc2riuGZvfO3Ulq1K0Qna4gOqt6JDqCVVvuvNKVPK8QH4QlXU9RN0b3odjfiTKTboZQahizO8N19uyzzzZjY/XZ8R+PZdzK5s2bUtXavGlzGkeuh1FhjKUd279MlcfmmFbKIQr2mwkt7VR8kVglCp0gX+RAvSkg3E7qP3zE8CQmSJvl8ogOo3hPKFVzw1DrC1bKfbf321xlhgCMDqJ18003J2mArRgfGL0Z5Xjn3XfCpbigeXzx41mn5VFf/WF8tO38+QuyDtrxx1Cc4PFqKCfULORNQPedd9yZ5AIJ2hxkgjFHupQ/3WtBgjcFJt988026a+4NBYRaYpWdV0koe1dXi+ggP1SqEeEWEls1efKUk0RnaNZd8D21q5yfOWNmqmGI9pI3loRitTVjwzzjqaeeSvw899/+/d+af//3/xfP6cpgdySoKwiI9kCulH3v93uz77pXv/882vf52BdIv0aWqSvqRZ0K1tp8E4Tl73//e6oxCBLXnL7zeRBHxOuTIEH6+cJ7FubvgnKDWGp3bjixS7Y+QMatBkR0EJvSjpRI/VGfk6//rqkicKkhUInOWVq8U4lOIR7FdUUV+DZUnWsiduKuu+5KNcXM+0wJLmbzH239KHeMTtfK5i1pkMw6Dcx2OPZJVSmKwi8VnRbRMdtkiLkO3n77rdz4zf1m4e4l75uJ5kZzQUos1WUIEBqGULCqGbeNDtdFjMI11wShCINiGS/3iOBhy3CRC0SJsf/yiy+zvOqIWNld2K7XNiwsriXGAdFh9BkMcR9iVKaE4bQcGkEb1IPrijFJohMiD8VDwPC74b6gQlFu5M+oKjMyQFW4LcgKQoKEtJS2DUEEvs9ZuGdfF4HMVC7Xw2pnGF5uobfDxTcv1A0uJgHkiOvSWNGGvCgDAlBm8kgJQzlx0sQktHdHW1uhxrXy94hxYiwfCsVpcsSsUG30E6vZXnvtteY///qfQT6+znZHZuEi/5ZSti++/yndZ4iBeq0Jwjk+iNu8IM4UDK4c96gfcue1Kp/FJ7KDPDHMRdEpRIdqc2+0h/anYL0VfUMfuS42SMx2CnLqWvUbO3ZM09X1+4gO9yLsUIFJEyclUZwdvwkxL99GPJRAdIqefYsQdErRZUHmqYKFoCFE9gVSPvlQdJAqqwH1ywdjw1FExO/E70h7iL/SlvavosQErOly8r121J+oOqUdYaYPTJ4y+WQ7xm7iQejeihWBr4TryrYH9uuBu3Z0P0WvporApYpAJTpnaflOJToMlWSJsh1+uSUoAKT6Rx55JNUYBimNdRs+BkyHARfR2bxlcy63XrN6Tc4wzbwZs+47HJ+R6EQsg/1fuC8M+Fw5DALDjnQgIKR65VUWmw0qsz1/3g/XCMMhNuWyMBoMjNm9wE/BrgZ6+RrgkTZLvJGAjDGJuu78Zmc+U10QDERHnA4i4hnIWyE6YmIc1CKzZi6hBaEk2YmXIsHVhICUVPD17P1hlJKArQ8CdvWcNOgIm/zVmepldm/llMBUZVVO5+E2bVrXSddDy9B5jvwPx71Lly/L/XzsjPxQxIZQyz4IDN+OzfbeC3IlL/lrM/hpM30avlSbm0NZmNbVlZiIPaJ+LA4DPjrqdzyudZ/yF6WAG8Xy9HJOnsqizZFVbibq0udh3AXFqhMiSt1zTyHYyJPYESuRkGxKhusK0Smuq+xH8f3IIKwHDuzPdufavCLaiwpDBaRGDh48KNu6q+s00WnF4IzIXaMF+V4ZpIvSqF9Tn5APeCvjjMhL+bnbkItR4dbzbEHKgpitcPMceychW34nj8bvREwUoocEITQUpx07Wi43/QhjEWel/W1mKQbHfkDDIobmWKgxyI77S3n0Q2RTO30T/VOMk1g1ZVZ2qbQj8jdj5ozEDlGcGhMKpFe9lf3RWIXHPWmPqNL+mUH9pyJwCSJQic5ZGr2TiY4Bk2H8xkw5YhaQh7nz5jbP/OWZHPR7Wl7OUDkkBhcRQG4oBfJi2Bk+BsQgS4FgrIuB+4WiU4hOGJODERNRiA4jZqWIfBAdMTCMBqLD4FBIzOy5Zh4OBaI70THjFhSK6DD2lnczGJYFeweVFTYIgDrsi/JTFsREcCkgWBSXQnQYFATAs7gSzJjN8JEprreuaV2pODBGJVmhJD7jQOAiZgb5EEPELcjQIVkIF/zgg3hQp0aMsNrtULbFipUrmpFBEBgtM3PkAyk7RXRiRs/wMmzufSiIHWzWr/8w3HC7Ezc7MYup0Y/dV4iJusN2eLSPJP5lWSgKRalg9EUcUSSoB1SOJRHzArvcByjuZYwZUEn7egZCw434TrwXjntIoC8ia2Vbi+iIDTsR5WwRHcqaAPIzEp3rW68EkS8F4/OTG1YiFd8GWdLuYmucF6PCNSQYmRsJLoiD10ggLL5HFvQn761bGYRF/akfp4nO6lT85Edl4/IaOy4IZr+I5wps7f2EaDlXYrQQCSQ6y3bS5VaWy+uzLaKzOpUnROe+aH/P1R4tonMi8Gq50grR0Zd2RyC035b+S9mkjHZvR/XxG9OWfls2j9RvPKcQnWikSnSyl9Z/LmUEOovoxABXXtVw+hUQZ3bBnKvhB+TmcqdfAUGqvq8DdkYuBgoxMbsWM7M0VmxMmtzawTeDG+MliepfDJpPCoSDwWUskQD/7ejTt0WAYHr+wcg/d12ZUZuVmoFb/cXtQi3wHDNfq1A+j2W9lupyfyAgXATOI2xcS+s+XJ+GHwGitlAkXo34EgGh8qUAIS1XjBqT8SKfRQwE4oQMcbVRgnoiOsgEl5I4ot27dudyawZPfAkDJSF5ZcbNQLmei0agqe/nzp2XcUDiT8zWSwwQ1xjjRMFyHxeKjQm106RJE2OWPzPdZzDXZq6x4y714a0gFNxDYpL2h+qxceOmLL/yIEmCmNvbxvdSblJ3kjgiBeJsEB1KBTdJMZDImvOMqFVQdpyeFMSrX/42WnmVf+UpMHxJ9CUxMgKhHwjDPiFcMsrOUCs/FWdLqIFW1dnbiKun3XV1StE5SXQKLoghd2sqevFbH9B/QLYpF+KECePjeTOy7AizOKCBgwZGEO+0JJJdXdPCzTQ0XIkRIxZ1USdk3PvIZs6claT4VGxPxC+p65QpreXqiA5yVogOBe2ReFmr/okQniI6QWapXqeITpz7MkgZ0rdu3fpsDy95RcAleHBt+v3pV4KHteWRI0fT/Ydk6jeIoCDmaMi8r/0fMV1eMEuFXBLxRStj0sIdqXz6v0mCfiSfmioClyoCHUV0zORWxMy0K+T4C/NSz6nxUs8HcwbJ2PT2ZCbO8FA7BJsaWDM4NIIszTyHhsRekiBSBmjDhg05UCMZZpIGUflIZUAtxt6nw/fSLxSdMDDdg5HtGTIyFBeBngwKtSMYRN6/MVaIiWVAROyJIljZ0mq5c4VwEWzYuCGVE0GxwyJQc08Qgpde+nsSndlXz27+/PSfG3EXdkjeszs2c4s+Q3ER82NZt5l6d6JDvUF0vNBTLMarEbNCBaHQPPvcs6nseHN4IJDlPPjDgZjJf5F7+7z66mvZHx999JE0ntwdDD1S1p3omJ2bzVMBEAFBp4zozVFHLsUhQ1sKzFextwpjLhgZ6bOsuQQjuweJEsQs3sqy4mGhFHVP2pO6QdGiDDG03YmOdvUGd3FJgocRIKujkLLJQQJ+mUIlDDKijahA6mOTxDmBnddkwIdhhp3+RrFAErsHI3cnOgUX/cjvjiKDSCGcyAJCNXfuDbmsm/KljZChvUFOqCb6iIBvRMErSATsOsS4WOXkJbVIzz+a6JRVV/q0OutfXq0yJSZMA0MVNCFA0O0BhRwiORmMHPRJH1GHj7Z8lGReMPqQtt9jwf5YbCjoN0xxqkSnoFI/KwI/R6CjiM6aWG2xMqTbiRMnxb4ei3LwogQUA/zzqp/5r7w+ThuoDCIfhFF6J2ZlU2MZZ7pUwnB4dUJvT4yEtPXjrfHi0lWxjPfjNPKUD7NsM+lCVCg6gkypE1wBjHxK5ieJjOvOlNqJjlk5Q2h2bGfhxY8tztdNkPLFwJiJ/3Ag9pQJEuU5XTEjLy4H5bTaxD4h9iqhhJD0PVtwLncWVYhBVn4z5EExq0dmli5dlgSVysGlwwCaBTMo28Ilwu3D4Jpx7/1278+IiGcx7tQlSoplvIJ3R4XqxZXjdRk2mfMSSv1NHQWocn9tCUNlZdifY/m3PVJgYQk8ooJYKod6KJd6Ijo/BFESc8SgW0nGdWXfIKRA/ladbQ8yxJW2LYKzGfFnnnkm7+eCg6Gl6bAR1M11VNpAG7VcPVdkEDeXENKA7KRiE0HN3hTuekodYrF6zep0b1LzrPLJdonJhP6jPD654CgV6oCovB8Bzt8Gjn5DV0X5p0U7UnUOHzocsTkbsv6IFjcZ8qQOYnTcy81neTlMuBKHBcE7HL83+GtrLi+xMms/WJsEF+m+777YBykIqZga/dQ1mU8QYM/mluQy0jaJT8TozJw1M12cc4JQIzrF5TUiFB0km4IrtgcOlE9EgvIlRid39D6l6OxuBVhv3pQB2zdG37s3xh+vWOHSsuIK8UPa77333tgFeXTiW1yxiJm9i/QT44uYL38viz5L2VN+pBWZLqqhdtQfuOwE22sbZCldV0EuM4bIc6qiA6qaLnEEOoroGPjfiYGBKmEHXQbNMmQDFUN9vqkYBUaAZL1xw8Z0QSA6d8fqEAa+PSbjfPP9o11n0JTUhdHlSrAbsWBYg6/Bk3ERc8JIzA3DwyCZQVMmuIzOB9eCJ0WHoTEgm9Fb5eWlnmIQ0CRxPpSZd0Nh4l4QtCu2A9lUVoa0a1pXGgSG31vDLe12Tr6MgpUxjKXl7ndEYOxjjz0a8RDHI1C09aZrbaldhwwdkkG+3HXyhwE3j5cuUlEYPZioPwMqfmlo7Prr1Qg2+EOQkBXKDMMqMBZZUxb3iK+hApnFM1TcHMOi3yAGsEWCCtER6Mw9gSww/vJAMJSBcaXSUC+UW94MpnuQzu2h7twa6tcToWDp78qh/lQ6K7vs03M06uc+dfRbuPPOO1I5mNY1LYnI0sBaeyjvU088mUSRgaToqNOBA/ubryLIFr5Iwq54rnY/evRY5Ncv64Y0CERG/ATvMtRiv2xiBx+xLJ7ttzPhqgmJ/dFw0VgizS2zKALBuXE2B1mgUrnfCiSuRIoOPPTDYDpJUD/99JPm+edfyEBpJPSZZ/6SLsnRoyO+KK6x9NyzqSXK69nIqD4E42PhZhOITDlEdHzPhSnwGhEUX6TdbDToXi45qhZCiIA9+fgTuepOv90dyiA3JXJl/yKERT+i720LFyvysSKIZxQ+1Ur96+sgsrA1mZDfbUGyvd7Cb0Fb+S3ID9n1e5S/flraEbm8++67UulDyPrE//QVvy3KkP7gN1qJTsBe0yWPQEcQHQORwe2zk4ONVh0Ty00FdzLQBmwDrYHmfFJ5SzTDsi9iCGy1f2D/gZzJXheDKoNk0OmUZEboPThUBIpJxjDEDJTKoa7wGxGD/z0xq3xs8eJUGGDOIJ8v0dE+jBRMxaCsWrU6XQd333lXEtOY4iZxMstlIMXUWAmmDO4xsDPw9rpZcMuCGMznpRrinHJojw/DtcVFgCB88fkXacT+9Kc/peFCChjqJbG6iGuKkiI/RnLAwNZb6sXoUII8sxA9z6VwuRYWXtkg4FZcBKP//PPP54Z2SIsAbkaeYbZU2OycK4JacDjO2XcG0RFMa08bxgxZLPkzYoyf7yQKVsajvPd+kpbSHtQ0Blqdv937bShjs3MPG0oWw6aull1bmrws2pGLTH2RBe3GQIq1QVi99sEE4b0Ijp4WKo39bIoCJC9t5h7tAlt7vlCk7BQsP/iIkZk1e1YSndtuvS1Jg/2DSjva8I+bCuE1CbHZnjogOXCjyCA1iBgFBDlATmbOnJWr2woBLITZy0ZhYdk7wz5jxvR49cIDGVODpCRRCOLr+dxGiKLyahcqHyXEu6WsVIKBWBz36fsUtGFBgpEcy8ApRPq/WCUB5NycNu+zwkxdjCjK4lUqn0W5YW8bAQQX0fGb0hYbI1Yr+8jhcE1G+yNEfjtjgwDfHyqPfoKo6stlAoEgIq3UIL9JZL60I9wXLrwniHzrFR3iiCii3Lczps9I0q5OMHPk70+nqqkicAki0BFEpwyAFAjuCEumxTn4O0ebJDmGnfNNpwlR/wh4NBvnBjBDMiM18J+PgT/fp13s6wyuMDTTZXxh6GBIDfLOqbNlvdwaDInvHL92ALU82c7ARc1gdAzaknLIj+FgMLSfMsDas7g+DN4jLh+R7ivXIw6lHAyBl04ip4yw2bK2k7985Ivk+G/3ys8LQv03i8UQOpANzy7PZVwK4VO+Uk4YUZ1c6x5kmqsGZvb24aLgmhkQ2FGmSlI29yi7vEr+Jd8sT1xsJZq6wApZ8Qzn9EE4KIu6qIe6MpCwoOAgGqUdy32lPjBHitRJfnDzDH/Lt7RHKW+WK8p/ql2CXLa3i/6gDPIt93tWuZ5ScyzKLslb+R3Kr2zUNe5IK7JgcyjcW/L3SgquMnjKrz25T1s6lHt0EJfBEbelnyovbJEr6knpR9ku0ZYDwjUk0L7g7tN9XiIL5359+2We6qW8MPW8/fu1Q2ul3Mh4nYaxQXIOSVP20h42ZKSy+N7z5f3jsegjUQ/XOSRthjB5HQfXp6T8kt+je9VRW5b+UtoRgbZ/kHg1pFTZHfDQFupUU0WgIhA0YP++709b9V6OiAHJYMCtsDlmZ9xOxwwuMYAyQOebDMBSv5glGcC7YqYrgHXYsKExUHUMXL+AwwDLGBgg+50cxE9fFEYpjE8xcAWj0+fP77+0kfwdBuySX7m7nE+jnQN+W7tFOzIq5VAG15ckT4ZJHWLkb60sCmPhOnX7Rb0iP/2l5FPylac8St6ucbSns5YTa4pnqlv3+smj4Hy2/F1X2kK5+4TxLUkQq7K636FsiATXoFTyh0Xf6MPdU664ClxKneTvyHzi94JwdE/nqi8Cq67KVfCU5y/bMfbziWvby9+Oeym7z1Z5jp3Kr71Mzquf4/hx/ahVH8+Wei5vBMcHRq5x6H+e4fA3vK3kssO075x3tOd3GqdWucq59nKX+jjX+h6+p/uT7/TPVjrz76rk+dva8XT5Tj6oflQELlkEOo7oGLDMlqz+yME/Bu34KoWd823lQmUMlgY/MyRBlv5b/p2a1LccORh3q2gZ+H8vBvL2HPmUo/1Rzpdr2r8v1/4UZBN57Z7kWe51zvUMltRerzM92/XqWK7NG+Of8tzyd/ksz3J991TukZ//bk/nm7/rCg7lnpJve57dvyvXlnvbn+2/Xd8y7vnXqWd0z6f7feeqb+kf5b4zXe85rpWUtfvfpfzt35c8y6drSv4mHyeC/Lm+PZXzri2pXJOfcbl+VL4refq7fFc+3S8/1/guXeFtz/N9OfJ8W/3K9z5Lav/vglv7s1xX7ivPLfeWT9cXkua7cl1P5Sv31M+KwKWIQEcRHQ1ocPCDR0raB5Pf2rhl0GofUH5rXvW+ikBFoCJQEagIVAT+uQh0HNEBX5kJ/aOIjjzLDNR/11QRqAhUBCoCFYGKQO9AoCOJTu+AvpayIlARqAhUBCoCFYELjUAlOhca4Zp/RaAiUBGoCFQEKgIXDYFKdC4a9PXBFYGKQEWgIlARqAhcaAQq0bnQCNf8KwIVgYpARaAiUBG4aAhUonPRoK8PrghUBCoCFYGKQEXgQiNQic6FRrjmXxGoCFQEKgIVgYrARUOgEp2LBn19cEWgIlARqAhUBCoCFxqBSnQuNMI1/4pARaAiUBGoCFQELhoClehcNOjrgysCFYGKQEWgIlARuNAI/H9332nN5YOoq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/>
          <a:stretch/>
        </p:blipFill>
        <p:spPr bwMode="auto">
          <a:xfrm>
            <a:off x="2771799" y="3058764"/>
            <a:ext cx="2880319" cy="259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97761" y="242163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40565" y="243041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COMMANDE</a:t>
            </a:r>
            <a:endParaRPr lang="fr-F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69341" y="242088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PRODUIT</a:t>
            </a:r>
            <a:endParaRPr lang="fr-FR" b="1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89" y="3058764"/>
            <a:ext cx="2697049" cy="17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8" y="3049860"/>
            <a:ext cx="18573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12775" y="5128056"/>
            <a:ext cx="188191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12775" y="4859610"/>
            <a:ext cx="1881918" cy="2684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883150" y="3327856"/>
            <a:ext cx="188191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883150" y="3543880"/>
            <a:ext cx="188191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883150" y="3759904"/>
            <a:ext cx="263919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25046" y="3274788"/>
            <a:ext cx="188191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25046" y="3953343"/>
            <a:ext cx="188191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25047" y="3490812"/>
            <a:ext cx="188191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771798" y="4138912"/>
            <a:ext cx="2880319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765553" y="4912032"/>
            <a:ext cx="2880319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890740" y="4047936"/>
            <a:ext cx="263919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/>
          <p:cNvCxnSpPr/>
          <p:nvPr/>
        </p:nvCxnSpPr>
        <p:spPr>
          <a:xfrm>
            <a:off x="251520" y="2852936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5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28" grpId="0" animBg="1"/>
      <p:bldP spid="30" grpId="0" animBg="1"/>
      <p:bldP spid="37" grpId="0" animBg="1"/>
      <p:bldP spid="38" grpId="0" animBg="1"/>
      <p:bldP spid="39" grpId="0" animBg="1"/>
      <p:bldP spid="41" grpId="0" animBg="1"/>
      <p:bldP spid="45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La donnée </a:t>
            </a:r>
            <a:r>
              <a:rPr lang="fr-FR" sz="3100" b="1" dirty="0" smtClean="0">
                <a:solidFill>
                  <a:schemeClr val="accent1"/>
                </a:solidFill>
              </a:rPr>
              <a:t>à expliquer (y)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931224" cy="5493224"/>
          </a:xfrm>
        </p:spPr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Y = </a:t>
            </a:r>
          </a:p>
          <a:p>
            <a:pPr marL="0" indent="0">
              <a:buNone/>
            </a:pPr>
            <a:r>
              <a:rPr lang="fr-FR" sz="2000" dirty="0" err="1" smtClean="0">
                <a:sym typeface="Wingdings" pitchFamily="2" charset="2"/>
              </a:rPr>
              <a:t>True</a:t>
            </a:r>
            <a:r>
              <a:rPr lang="fr-FR" sz="2000" dirty="0" smtClean="0">
                <a:sym typeface="Wingdings" pitchFamily="2" charset="2"/>
              </a:rPr>
              <a:t> </a:t>
            </a:r>
            <a:r>
              <a:rPr lang="fr-FR" sz="2000" dirty="0" smtClean="0">
                <a:sym typeface="Wingdings" pitchFamily="2" charset="2"/>
              </a:rPr>
              <a:t>(1) si le produit en question a été retourné, False (0) sinon</a:t>
            </a:r>
          </a:p>
          <a:p>
            <a:pPr marL="0" indent="0">
              <a:buNone/>
            </a:pPr>
            <a:r>
              <a:rPr lang="fr-FR" sz="2000" dirty="0" smtClean="0">
                <a:sym typeface="Wingdings" pitchFamily="2" charset="2"/>
              </a:rPr>
              <a:t>Indiqué pour chaque produit commandé (sur chaque ligne)</a:t>
            </a:r>
          </a:p>
          <a:p>
            <a:pPr marL="0" indent="0">
              <a:buNone/>
            </a:pPr>
            <a:endParaRPr lang="fr-FR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0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fr-FR" sz="2000" dirty="0" smtClean="0">
                <a:sym typeface="Wingdings" pitchFamily="2" charset="2"/>
              </a:rPr>
              <a:t>KPI calculé </a:t>
            </a:r>
            <a:r>
              <a:rPr lang="fr-FR" sz="2000" dirty="0" smtClean="0">
                <a:sym typeface="Wingdings" pitchFamily="2" charset="2"/>
              </a:rPr>
              <a:t>pour différents groupes (exemple: Return </a:t>
            </a:r>
            <a:r>
              <a:rPr lang="fr-FR" sz="2000" dirty="0">
                <a:sym typeface="Wingdings" pitchFamily="2" charset="2"/>
              </a:rPr>
              <a:t>R</a:t>
            </a:r>
            <a:r>
              <a:rPr lang="fr-FR" sz="2000" dirty="0" smtClean="0">
                <a:sym typeface="Wingdings" pitchFamily="2" charset="2"/>
              </a:rPr>
              <a:t>ate par type de </a:t>
            </a:r>
            <a:r>
              <a:rPr lang="fr-FR" sz="2000" dirty="0" smtClean="0">
                <a:sym typeface="Wingdings" pitchFamily="2" charset="2"/>
              </a:rPr>
              <a:t>produit, par marque, par genre…)</a:t>
            </a:r>
            <a:endParaRPr lang="fr-FR" sz="20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fr-FR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fr-F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9"/>
          <a:stretch/>
        </p:blipFill>
        <p:spPr bwMode="auto">
          <a:xfrm>
            <a:off x="1392524" y="1013453"/>
            <a:ext cx="2088232" cy="3295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"/>
          <a:stretch/>
        </p:blipFill>
        <p:spPr bwMode="auto">
          <a:xfrm>
            <a:off x="932855" y="2492896"/>
            <a:ext cx="1881050" cy="3984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884233" y="2522037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>
                <a:solidFill>
                  <a:srgbClr val="EF8511"/>
                </a:solidFill>
              </a:rPr>
              <a:t> </a:t>
            </a:r>
            <a:r>
              <a:rPr lang="fr-FR" dirty="0" smtClean="0">
                <a:solidFill>
                  <a:srgbClr val="EF8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</a:t>
            </a:r>
            <a:r>
              <a:rPr lang="fr-FR" dirty="0" err="1" smtClean="0">
                <a:solidFill>
                  <a:srgbClr val="EF8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Quantity_Returned</a:t>
            </a:r>
            <a:r>
              <a:rPr lang="fr-FR" dirty="0" smtClean="0">
                <a:solidFill>
                  <a:srgbClr val="EF85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/ </a:t>
            </a:r>
            <a:r>
              <a:rPr lang="fr-FR" dirty="0" smtClean="0">
                <a:solidFill>
                  <a:srgbClr val="0070C0"/>
                </a:solidFill>
              </a:rPr>
              <a:t>P-</a:t>
            </a:r>
            <a:r>
              <a:rPr lang="fr-FR" dirty="0" err="1" smtClean="0">
                <a:solidFill>
                  <a:srgbClr val="0070C0"/>
                </a:solidFill>
              </a:rPr>
              <a:t>Quantity_Purchased</a:t>
            </a:r>
            <a:r>
              <a:rPr lang="fr-FR" dirty="0" smtClean="0">
                <a:solidFill>
                  <a:srgbClr val="EF8511"/>
                </a:solidFill>
              </a:rPr>
              <a:t> </a:t>
            </a:r>
            <a:endParaRPr lang="fr-FR" dirty="0">
              <a:solidFill>
                <a:srgbClr val="EF851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00392" y="5687119"/>
            <a:ext cx="636587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44" y="3717007"/>
            <a:ext cx="59436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275856" y="4077072"/>
            <a:ext cx="0" cy="244827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5856" y="4077072"/>
            <a:ext cx="0" cy="244827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19872" y="5975151"/>
            <a:ext cx="0" cy="550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19872" y="5975151"/>
            <a:ext cx="0" cy="550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non pertinents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347034" y="980728"/>
            <a:ext cx="8219256" cy="5493224"/>
          </a:xfrm>
        </p:spPr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Exploration des relations entre les facteurs et le taux de retour</a:t>
            </a:r>
          </a:p>
          <a:p>
            <a:pPr>
              <a:buFont typeface="Wingdings"/>
              <a:buChar char="à"/>
            </a:pPr>
            <a:r>
              <a:rPr lang="fr-FR" sz="2000" dirty="0" smtClean="0">
                <a:sym typeface="Wingdings" pitchFamily="2" charset="2"/>
              </a:rPr>
              <a:t>Facteurs </a:t>
            </a:r>
            <a:r>
              <a:rPr lang="fr-FR" sz="2000" dirty="0" smtClean="0">
                <a:sym typeface="Wingdings" pitchFamily="2" charset="2"/>
              </a:rPr>
              <a:t>non pertinents </a:t>
            </a:r>
            <a:r>
              <a:rPr lang="fr-FR" sz="2000" dirty="0" smtClean="0">
                <a:sym typeface="Wingdings" pitchFamily="2" charset="2"/>
              </a:rPr>
              <a:t>écartés.</a:t>
            </a:r>
          </a:p>
          <a:p>
            <a:pPr>
              <a:buFont typeface="Wingdings"/>
              <a:buChar char="à"/>
            </a:pPr>
            <a:endParaRPr lang="fr-F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itchFamily="2" charset="2"/>
              </a:rPr>
              <a:t>Exemples: </a:t>
            </a:r>
            <a:r>
              <a:rPr lang="fr-FR" sz="2000" b="1" dirty="0" smtClean="0">
                <a:sym typeface="Wingdings" pitchFamily="2" charset="2"/>
              </a:rPr>
              <a:t>Produit soldé ou non </a:t>
            </a:r>
            <a:r>
              <a:rPr lang="fr-FR" sz="2000" dirty="0" smtClean="0">
                <a:sym typeface="Wingdings" pitchFamily="2" charset="2"/>
              </a:rPr>
              <a:t>et</a:t>
            </a:r>
            <a:r>
              <a:rPr lang="fr-FR" sz="2000" b="1" dirty="0" smtClean="0">
                <a:sym typeface="Wingdings" pitchFamily="2" charset="2"/>
              </a:rPr>
              <a:t> Score du produit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4" y="2695501"/>
            <a:ext cx="3836534" cy="296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01692"/>
            <a:ext cx="917883" cy="3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19" y="5085184"/>
            <a:ext cx="903161" cy="32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12" y="2695501"/>
            <a:ext cx="4487249" cy="301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8"/>
          <p:cNvSpPr/>
          <p:nvPr/>
        </p:nvSpPr>
        <p:spPr>
          <a:xfrm>
            <a:off x="8100392" y="5687118"/>
            <a:ext cx="636587" cy="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ight Arrow 8"/>
          <p:cNvSpPr/>
          <p:nvPr/>
        </p:nvSpPr>
        <p:spPr>
          <a:xfrm>
            <a:off x="323528" y="6096294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115616" y="5951021"/>
            <a:ext cx="73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fait que les produits étaient soldés ou non au moment de l’achat ainsi que leur score n’ont pas de relation avec le taux de retour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5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552" y="476672"/>
            <a:ext cx="7560840" cy="5904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803458" y="1772816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1: Introduction – Données et Méthodologie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803457" y="3063835"/>
            <a:ext cx="736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PARTIE 2: Etude des facteurs Produits/Commandes/Clients</a:t>
            </a:r>
            <a:endParaRPr lang="fr-F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3458" y="4350687"/>
            <a:ext cx="64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PARTIE 3: Identification et hiérarchisation des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5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/>
          <a:stretch/>
        </p:blipFill>
        <p:spPr bwMode="auto">
          <a:xfrm>
            <a:off x="251520" y="1412776"/>
            <a:ext cx="8136903" cy="475252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08918"/>
          </a:xfrm>
        </p:spPr>
        <p:txBody>
          <a:bodyPr>
            <a:noAutofit/>
          </a:bodyPr>
          <a:lstStyle/>
          <a:p>
            <a:r>
              <a:rPr lang="fr-FR" sz="3100" b="1" dirty="0" smtClean="0">
                <a:solidFill>
                  <a:schemeClr val="accent1"/>
                </a:solidFill>
              </a:rPr>
              <a:t>Facteurs relatifs aux produits</a:t>
            </a:r>
            <a:endParaRPr lang="fr-FR" sz="3100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2897138"/>
            <a:ext cx="5852990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4511" y="2663334"/>
            <a:ext cx="9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Moyenne:</a:t>
            </a:r>
          </a:p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0,22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219256" cy="5493224"/>
          </a:xfrm>
        </p:spPr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fr-FR" sz="2000" b="1" dirty="0" smtClean="0">
                <a:sym typeface="Wingdings" pitchFamily="2" charset="2"/>
              </a:rPr>
              <a:t>Le type de produit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8" name="Oval 7"/>
          <p:cNvSpPr/>
          <p:nvPr/>
        </p:nvSpPr>
        <p:spPr>
          <a:xfrm>
            <a:off x="8100392" y="5687118"/>
            <a:ext cx="636587" cy="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ight Arrow 5"/>
          <p:cNvSpPr/>
          <p:nvPr/>
        </p:nvSpPr>
        <p:spPr>
          <a:xfrm>
            <a:off x="323528" y="6301285"/>
            <a:ext cx="720080" cy="368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115616" y="6300028"/>
            <a:ext cx="761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escarpins</a:t>
            </a:r>
            <a:r>
              <a:rPr lang="fr-FR" dirty="0" smtClean="0"/>
              <a:t>, </a:t>
            </a:r>
            <a:r>
              <a:rPr lang="fr-FR" b="1" dirty="0" smtClean="0"/>
              <a:t>bottes</a:t>
            </a:r>
            <a:r>
              <a:rPr lang="fr-FR" dirty="0" smtClean="0"/>
              <a:t> et </a:t>
            </a:r>
            <a:r>
              <a:rPr lang="fr-FR" b="1" dirty="0" smtClean="0"/>
              <a:t>ballerines</a:t>
            </a:r>
            <a:r>
              <a:rPr lang="fr-FR" dirty="0" smtClean="0"/>
              <a:t> ont les plus haut taux de retour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4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2101</TotalTime>
  <Words>711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Analyse des retours de commandes par AmazingData</vt:lpstr>
      <vt:lpstr>PowerPoint Presentation</vt:lpstr>
      <vt:lpstr>Contexte</vt:lpstr>
      <vt:lpstr>Les données</vt:lpstr>
      <vt:lpstr>Les données explicatives (x)</vt:lpstr>
      <vt:lpstr>La donnée à expliquer (y)</vt:lpstr>
      <vt:lpstr>Facteurs non pertinents</vt:lpstr>
      <vt:lpstr>PowerPoint Presentation</vt:lpstr>
      <vt:lpstr>Facteurs relatifs aux produits</vt:lpstr>
      <vt:lpstr>Facteurs relatifs aux produits</vt:lpstr>
      <vt:lpstr>Facteurs relatifs aux produits</vt:lpstr>
      <vt:lpstr>Facteurs relatifs aux produits</vt:lpstr>
      <vt:lpstr>Facteurs relatifs aux commandes</vt:lpstr>
      <vt:lpstr>Facteurs relatifs aux clients</vt:lpstr>
      <vt:lpstr>Facteurs relatifs aux clients</vt:lpstr>
      <vt:lpstr>Conditions avec taux de retour élevé</vt:lpstr>
      <vt:lpstr>PowerPoint Presentation</vt:lpstr>
      <vt:lpstr>Modèle prédictif</vt:lpstr>
      <vt:lpstr>Combinaison de facteurs</vt:lpstr>
      <vt:lpstr>Prochaines étapes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retours de commandes – AmazingData</dc:title>
  <dc:creator>Emma</dc:creator>
  <cp:lastModifiedBy>Emma</cp:lastModifiedBy>
  <cp:revision>84</cp:revision>
  <dcterms:created xsi:type="dcterms:W3CDTF">2023-05-31T22:10:21Z</dcterms:created>
  <dcterms:modified xsi:type="dcterms:W3CDTF">2023-06-02T09:54:55Z</dcterms:modified>
</cp:coreProperties>
</file>