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2" r:id="rId4"/>
    <p:sldId id="260" r:id="rId5"/>
    <p:sldId id="261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D9A1"/>
    <a:srgbClr val="A7A7A7"/>
    <a:srgbClr val="D1D1D1"/>
    <a:srgbClr val="59B0E3"/>
    <a:srgbClr val="F8F8F8"/>
    <a:srgbClr val="F9F4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4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33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69162-5C12-48A1-8E3E-2A190C396CEA}" type="datetimeFigureOut">
              <a:rPr lang="fr-FR" smtClean="0"/>
              <a:t>12/06/2023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ACEF3-A30C-4254-87BC-624984741D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5819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69162-5C12-48A1-8E3E-2A190C396CEA}" type="datetimeFigureOut">
              <a:rPr lang="fr-FR" smtClean="0"/>
              <a:t>12/06/2023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ACEF3-A30C-4254-87BC-624984741D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3469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69162-5C12-48A1-8E3E-2A190C396CEA}" type="datetimeFigureOut">
              <a:rPr lang="fr-FR" smtClean="0"/>
              <a:t>12/06/2023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ACEF3-A30C-4254-87BC-624984741D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1264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69162-5C12-48A1-8E3E-2A190C396CEA}" type="datetimeFigureOut">
              <a:rPr lang="fr-FR" smtClean="0"/>
              <a:t>12/06/2023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ACEF3-A30C-4254-87BC-624984741D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374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69162-5C12-48A1-8E3E-2A190C396CEA}" type="datetimeFigureOut">
              <a:rPr lang="fr-FR" smtClean="0"/>
              <a:t>12/06/2023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ACEF3-A30C-4254-87BC-624984741D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8494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69162-5C12-48A1-8E3E-2A190C396CEA}" type="datetimeFigureOut">
              <a:rPr lang="fr-FR" smtClean="0"/>
              <a:t>12/06/2023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ACEF3-A30C-4254-87BC-624984741D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1977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69162-5C12-48A1-8E3E-2A190C396CEA}" type="datetimeFigureOut">
              <a:rPr lang="fr-FR" smtClean="0"/>
              <a:t>12/06/2023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ACEF3-A30C-4254-87BC-624984741D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8548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69162-5C12-48A1-8E3E-2A190C396CEA}" type="datetimeFigureOut">
              <a:rPr lang="fr-FR" smtClean="0"/>
              <a:t>12/06/2023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ACEF3-A30C-4254-87BC-624984741D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6456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69162-5C12-48A1-8E3E-2A190C396CEA}" type="datetimeFigureOut">
              <a:rPr lang="fr-FR" smtClean="0"/>
              <a:t>12/06/2023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ACEF3-A30C-4254-87BC-624984741D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6625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69162-5C12-48A1-8E3E-2A190C396CEA}" type="datetimeFigureOut">
              <a:rPr lang="fr-FR" smtClean="0"/>
              <a:t>12/06/2023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ACEF3-A30C-4254-87BC-624984741D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6524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69162-5C12-48A1-8E3E-2A190C396CEA}" type="datetimeFigureOut">
              <a:rPr lang="fr-FR" smtClean="0"/>
              <a:t>12/06/2023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ACEF3-A30C-4254-87BC-624984741D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2065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569162-5C12-48A1-8E3E-2A190C396CEA}" type="datetimeFigureOut">
              <a:rPr lang="fr-FR" smtClean="0"/>
              <a:t>12/06/2023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BACEF3-A30C-4254-87BC-624984741D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1149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9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9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22.png"/><Relationship Id="rId4" Type="http://schemas.openxmlformats.org/officeDocument/2006/relationships/image" Target="../media/image15.png"/><Relationship Id="rId9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4.png"/><Relationship Id="rId7" Type="http://schemas.openxmlformats.org/officeDocument/2006/relationships/image" Target="../media/image1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Hexagone 54"/>
          <p:cNvSpPr/>
          <p:nvPr/>
        </p:nvSpPr>
        <p:spPr>
          <a:xfrm>
            <a:off x="7628630" y="3310715"/>
            <a:ext cx="1345238" cy="1210821"/>
          </a:xfrm>
          <a:prstGeom prst="hexag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Hexagone 50"/>
          <p:cNvSpPr/>
          <p:nvPr/>
        </p:nvSpPr>
        <p:spPr>
          <a:xfrm>
            <a:off x="9990340" y="3288902"/>
            <a:ext cx="1345238" cy="1210821"/>
          </a:xfrm>
          <a:prstGeom prst="hexag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" r="-18"/>
          <a:stretch/>
        </p:blipFill>
        <p:spPr>
          <a:xfrm>
            <a:off x="-2665639" y="0"/>
            <a:ext cx="10290629" cy="6858000"/>
          </a:xfrm>
          <a:prstGeom prst="parallelogram">
            <a:avLst/>
          </a:prstGeom>
        </p:spPr>
      </p:pic>
      <p:sp>
        <p:nvSpPr>
          <p:cNvPr id="19" name="Parallélogramme 18"/>
          <p:cNvSpPr/>
          <p:nvPr/>
        </p:nvSpPr>
        <p:spPr>
          <a:xfrm rot="188859">
            <a:off x="5956091" y="-119455"/>
            <a:ext cx="1719490" cy="7096909"/>
          </a:xfrm>
          <a:prstGeom prst="parallelogram">
            <a:avLst>
              <a:gd name="adj" fmla="val 82581"/>
            </a:avLst>
          </a:prstGeom>
          <a:solidFill>
            <a:srgbClr val="D1D9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/>
          <p:cNvSpPr/>
          <p:nvPr/>
        </p:nvSpPr>
        <p:spPr>
          <a:xfrm>
            <a:off x="1763577" y="-1851482"/>
            <a:ext cx="1022889" cy="1038386"/>
          </a:xfrm>
          <a:prstGeom prst="rect">
            <a:avLst/>
          </a:prstGeom>
          <a:solidFill>
            <a:srgbClr val="F9F45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278323" y="-1851482"/>
            <a:ext cx="1022889" cy="1038386"/>
          </a:xfrm>
          <a:prstGeom prst="rect">
            <a:avLst/>
          </a:prstGeom>
          <a:solidFill>
            <a:srgbClr val="F8F8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/>
          <p:cNvSpPr/>
          <p:nvPr/>
        </p:nvSpPr>
        <p:spPr>
          <a:xfrm>
            <a:off x="3248831" y="-1851482"/>
            <a:ext cx="1022889" cy="1038386"/>
          </a:xfrm>
          <a:prstGeom prst="rect">
            <a:avLst/>
          </a:prstGeom>
          <a:solidFill>
            <a:srgbClr val="D1D9A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3" name="Image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6403">
            <a:off x="10355126" y="-563589"/>
            <a:ext cx="2007536" cy="2007536"/>
          </a:xfrm>
          <a:prstGeom prst="ellipse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4562889" y="-1851482"/>
            <a:ext cx="1022889" cy="1038386"/>
          </a:xfrm>
          <a:prstGeom prst="rect">
            <a:avLst/>
          </a:prstGeom>
          <a:solidFill>
            <a:srgbClr val="59B0E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Hexagone 26"/>
          <p:cNvSpPr/>
          <p:nvPr/>
        </p:nvSpPr>
        <p:spPr>
          <a:xfrm>
            <a:off x="8789260" y="3966278"/>
            <a:ext cx="1345238" cy="1210821"/>
          </a:xfrm>
          <a:prstGeom prst="hexag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Hexagone 28"/>
          <p:cNvSpPr/>
          <p:nvPr/>
        </p:nvSpPr>
        <p:spPr>
          <a:xfrm>
            <a:off x="9990340" y="4607299"/>
            <a:ext cx="1345238" cy="1210821"/>
          </a:xfrm>
          <a:prstGeom prst="hexagon">
            <a:avLst/>
          </a:prstGeom>
          <a:solidFill>
            <a:srgbClr val="D1D9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Hexagone 29"/>
          <p:cNvSpPr/>
          <p:nvPr/>
        </p:nvSpPr>
        <p:spPr>
          <a:xfrm>
            <a:off x="7713004" y="4746228"/>
            <a:ext cx="1267635" cy="1086434"/>
          </a:xfrm>
          <a:prstGeom prst="hexagon">
            <a:avLst/>
          </a:prstGeom>
          <a:solidFill>
            <a:srgbClr val="D1D9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ZoneTexte 31"/>
          <p:cNvSpPr txBox="1"/>
          <p:nvPr/>
        </p:nvSpPr>
        <p:spPr>
          <a:xfrm>
            <a:off x="7239873" y="1082833"/>
            <a:ext cx="4520671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/>
              <a:t>Analyse</a:t>
            </a:r>
          </a:p>
          <a:p>
            <a:pPr algn="ctr"/>
            <a:r>
              <a:rPr lang="fr-FR" sz="2000" b="1" dirty="0"/>
              <a:t>Développement </a:t>
            </a:r>
            <a:r>
              <a:rPr lang="fr-FR" sz="2000" b="1" dirty="0" err="1"/>
              <a:t>Vélib</a:t>
            </a:r>
            <a:r>
              <a:rPr lang="fr-FR" sz="2000" b="1" dirty="0"/>
              <a:t>’ dans le projet </a:t>
            </a:r>
          </a:p>
          <a:p>
            <a:pPr algn="ctr"/>
            <a:r>
              <a:rPr lang="fr-FR" sz="2000" b="1" dirty="0"/>
              <a:t>du </a:t>
            </a:r>
          </a:p>
          <a:p>
            <a:pPr algn="ctr"/>
            <a:r>
              <a:rPr lang="fr-FR" sz="2000" b="1" dirty="0"/>
              <a:t>Grand Paris Express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13315" y="-2513086"/>
            <a:ext cx="967160" cy="967160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20918" y="1"/>
            <a:ext cx="1082832" cy="1082832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89522" y="40882"/>
            <a:ext cx="1001069" cy="1001069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77955" y="-1227101"/>
            <a:ext cx="970748" cy="970748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77338" y="-1143014"/>
            <a:ext cx="601594" cy="601594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65467" y="-2554503"/>
            <a:ext cx="958264" cy="958264"/>
          </a:xfrm>
          <a:prstGeom prst="rect">
            <a:avLst/>
          </a:prstGeom>
        </p:spPr>
      </p:pic>
      <p:sp>
        <p:nvSpPr>
          <p:cNvPr id="35" name="Hexagone 34"/>
          <p:cNvSpPr/>
          <p:nvPr/>
        </p:nvSpPr>
        <p:spPr>
          <a:xfrm>
            <a:off x="7628630" y="4684034"/>
            <a:ext cx="1345238" cy="1210821"/>
          </a:xfrm>
          <a:prstGeom prst="hexagon">
            <a:avLst/>
          </a:prstGeom>
          <a:solidFill>
            <a:srgbClr val="D1D9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ZoneTexte 49"/>
          <p:cNvSpPr txBox="1"/>
          <p:nvPr/>
        </p:nvSpPr>
        <p:spPr>
          <a:xfrm>
            <a:off x="10071766" y="4013519"/>
            <a:ext cx="11823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chemeClr val="accent6">
                    <a:lumMod val="75000"/>
                  </a:schemeClr>
                </a:solidFill>
              </a:rPr>
              <a:t>Grand Paris</a:t>
            </a:r>
          </a:p>
          <a:p>
            <a:pPr algn="ctr"/>
            <a:r>
              <a:rPr lang="fr-FR" sz="1200" b="1" dirty="0">
                <a:solidFill>
                  <a:schemeClr val="accent6">
                    <a:lumMod val="75000"/>
                  </a:schemeClr>
                </a:solidFill>
              </a:rPr>
              <a:t>Express</a:t>
            </a:r>
          </a:p>
        </p:txBody>
      </p:sp>
      <p:sp>
        <p:nvSpPr>
          <p:cNvPr id="53" name="ZoneTexte 52"/>
          <p:cNvSpPr txBox="1"/>
          <p:nvPr/>
        </p:nvSpPr>
        <p:spPr>
          <a:xfrm>
            <a:off x="7710056" y="4025054"/>
            <a:ext cx="11823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chemeClr val="accent6">
                    <a:lumMod val="75000"/>
                  </a:schemeClr>
                </a:solidFill>
              </a:rPr>
              <a:t>Données Générales</a:t>
            </a:r>
            <a:endParaRPr lang="fr-FR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6" name="Hexagone 55"/>
          <p:cNvSpPr/>
          <p:nvPr/>
        </p:nvSpPr>
        <p:spPr>
          <a:xfrm>
            <a:off x="8782006" y="3976380"/>
            <a:ext cx="1345238" cy="1210821"/>
          </a:xfrm>
          <a:prstGeom prst="hexagon">
            <a:avLst/>
          </a:prstGeom>
          <a:solidFill>
            <a:srgbClr val="D1D9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Hexagone 57"/>
          <p:cNvSpPr/>
          <p:nvPr/>
        </p:nvSpPr>
        <p:spPr>
          <a:xfrm>
            <a:off x="8782006" y="2655151"/>
            <a:ext cx="1345238" cy="1210821"/>
          </a:xfrm>
          <a:prstGeom prst="hexagon">
            <a:avLst/>
          </a:prstGeom>
          <a:solidFill>
            <a:srgbClr val="D1D9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8" name="Image 2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727838" y="2085450"/>
            <a:ext cx="641643" cy="641643"/>
          </a:xfrm>
          <a:prstGeom prst="rect">
            <a:avLst/>
          </a:prstGeom>
        </p:spPr>
      </p:pic>
      <p:pic>
        <p:nvPicPr>
          <p:cNvPr id="31" name="Image 3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43279" y="1808185"/>
            <a:ext cx="255982" cy="255982"/>
          </a:xfrm>
          <a:prstGeom prst="rect">
            <a:avLst/>
          </a:prstGeom>
        </p:spPr>
      </p:pic>
      <p:pic>
        <p:nvPicPr>
          <p:cNvPr id="33" name="Image 32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7704" y="3383147"/>
            <a:ext cx="607090" cy="607090"/>
          </a:xfrm>
          <a:prstGeom prst="rect">
            <a:avLst/>
          </a:prstGeom>
        </p:spPr>
      </p:pic>
      <p:pic>
        <p:nvPicPr>
          <p:cNvPr id="34" name="Image 33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1475" y="3327268"/>
            <a:ext cx="662969" cy="662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531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à coins arrondis 9"/>
          <p:cNvSpPr/>
          <p:nvPr/>
        </p:nvSpPr>
        <p:spPr>
          <a:xfrm>
            <a:off x="2647275" y="1582734"/>
            <a:ext cx="1198482" cy="474666"/>
          </a:xfrm>
          <a:prstGeom prst="round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/>
          <p:cNvSpPr/>
          <p:nvPr/>
        </p:nvSpPr>
        <p:spPr>
          <a:xfrm>
            <a:off x="1763577" y="-1851482"/>
            <a:ext cx="1022889" cy="1038386"/>
          </a:xfrm>
          <a:prstGeom prst="rect">
            <a:avLst/>
          </a:prstGeom>
          <a:solidFill>
            <a:srgbClr val="F9F45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278323" y="-1851482"/>
            <a:ext cx="1022889" cy="1038386"/>
          </a:xfrm>
          <a:prstGeom prst="rect">
            <a:avLst/>
          </a:prstGeom>
          <a:solidFill>
            <a:srgbClr val="F8F8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/>
          <p:cNvSpPr/>
          <p:nvPr/>
        </p:nvSpPr>
        <p:spPr>
          <a:xfrm>
            <a:off x="3248831" y="-1851482"/>
            <a:ext cx="1022889" cy="1038386"/>
          </a:xfrm>
          <a:prstGeom prst="rect">
            <a:avLst/>
          </a:prstGeom>
          <a:solidFill>
            <a:srgbClr val="D1D9A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/>
          <p:cNvSpPr/>
          <p:nvPr/>
        </p:nvSpPr>
        <p:spPr>
          <a:xfrm>
            <a:off x="4562889" y="-1851482"/>
            <a:ext cx="1022889" cy="1038386"/>
          </a:xfrm>
          <a:prstGeom prst="rect">
            <a:avLst/>
          </a:prstGeom>
          <a:solidFill>
            <a:srgbClr val="59B0E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78239" y="57025"/>
            <a:ext cx="411154" cy="411154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59265" y="184271"/>
            <a:ext cx="408488" cy="408488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45594" y="-349211"/>
            <a:ext cx="427297" cy="427297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7027" y="-297553"/>
            <a:ext cx="249382" cy="249382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10930" y="-349185"/>
            <a:ext cx="349185" cy="349185"/>
          </a:xfrm>
          <a:prstGeom prst="rect">
            <a:avLst/>
          </a:prstGeom>
        </p:spPr>
      </p:pic>
      <p:sp>
        <p:nvSpPr>
          <p:cNvPr id="61" name="Rectangle à coins arrondis 60"/>
          <p:cNvSpPr/>
          <p:nvPr/>
        </p:nvSpPr>
        <p:spPr>
          <a:xfrm>
            <a:off x="167918" y="184271"/>
            <a:ext cx="2292085" cy="6580086"/>
          </a:xfrm>
          <a:prstGeom prst="roundRect">
            <a:avLst>
              <a:gd name="adj" fmla="val 570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Rectangle à coins arrondis 61"/>
          <p:cNvSpPr/>
          <p:nvPr/>
        </p:nvSpPr>
        <p:spPr>
          <a:xfrm>
            <a:off x="258215" y="2901199"/>
            <a:ext cx="2113262" cy="2605526"/>
          </a:xfrm>
          <a:prstGeom prst="roundRect">
            <a:avLst>
              <a:gd name="adj" fmla="val 5702"/>
            </a:avLst>
          </a:prstGeom>
          <a:solidFill>
            <a:srgbClr val="D1D9A1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Ellipse 62"/>
          <p:cNvSpPr/>
          <p:nvPr/>
        </p:nvSpPr>
        <p:spPr>
          <a:xfrm>
            <a:off x="368576" y="791817"/>
            <a:ext cx="349204" cy="307777"/>
          </a:xfrm>
          <a:prstGeom prst="ellipse">
            <a:avLst/>
          </a:prstGeom>
          <a:solidFill>
            <a:srgbClr val="D1D9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17085D"/>
              </a:solidFill>
            </a:endParaRPr>
          </a:p>
        </p:txBody>
      </p:sp>
      <p:sp>
        <p:nvSpPr>
          <p:cNvPr id="65" name="Ellipse 64"/>
          <p:cNvSpPr/>
          <p:nvPr/>
        </p:nvSpPr>
        <p:spPr>
          <a:xfrm>
            <a:off x="368576" y="1197171"/>
            <a:ext cx="349204" cy="307777"/>
          </a:xfrm>
          <a:prstGeom prst="ellipse">
            <a:avLst/>
          </a:prstGeom>
          <a:solidFill>
            <a:srgbClr val="A7A7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17085D"/>
              </a:solidFill>
            </a:endParaRPr>
          </a:p>
        </p:txBody>
      </p:sp>
      <p:sp>
        <p:nvSpPr>
          <p:cNvPr id="70" name="Ellipse 69"/>
          <p:cNvSpPr/>
          <p:nvPr/>
        </p:nvSpPr>
        <p:spPr>
          <a:xfrm>
            <a:off x="368576" y="386463"/>
            <a:ext cx="349204" cy="307777"/>
          </a:xfrm>
          <a:prstGeom prst="ellipse">
            <a:avLst/>
          </a:prstGeom>
          <a:solidFill>
            <a:srgbClr val="A7A7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17085D"/>
              </a:solidFill>
            </a:endParaRPr>
          </a:p>
        </p:txBody>
      </p:sp>
      <p:pic>
        <p:nvPicPr>
          <p:cNvPr id="71" name="Image 7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17515" y="414959"/>
            <a:ext cx="259099" cy="259099"/>
          </a:xfrm>
          <a:prstGeom prst="rect">
            <a:avLst/>
          </a:prstGeom>
        </p:spPr>
      </p:pic>
      <p:sp>
        <p:nvSpPr>
          <p:cNvPr id="72" name="ZoneTexte 71"/>
          <p:cNvSpPr txBox="1"/>
          <p:nvPr/>
        </p:nvSpPr>
        <p:spPr>
          <a:xfrm>
            <a:off x="988994" y="2901199"/>
            <a:ext cx="6671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/>
              <a:t>Filtres</a:t>
            </a:r>
          </a:p>
        </p:txBody>
      </p:sp>
      <p:sp>
        <p:nvSpPr>
          <p:cNvPr id="73" name="Rectangle 72"/>
          <p:cNvSpPr/>
          <p:nvPr/>
        </p:nvSpPr>
        <p:spPr>
          <a:xfrm>
            <a:off x="423941" y="3524711"/>
            <a:ext cx="1835367" cy="16800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/>
              <a:t>Choisir l’Arrondissement</a:t>
            </a:r>
          </a:p>
        </p:txBody>
      </p:sp>
      <p:sp>
        <p:nvSpPr>
          <p:cNvPr id="74" name="Rectangle 73"/>
          <p:cNvSpPr/>
          <p:nvPr/>
        </p:nvSpPr>
        <p:spPr>
          <a:xfrm>
            <a:off x="404907" y="4455999"/>
            <a:ext cx="1835368" cy="17828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100" dirty="0"/>
              <a:t>Choisir l’Heure</a:t>
            </a:r>
          </a:p>
        </p:txBody>
      </p:sp>
      <p:grpSp>
        <p:nvGrpSpPr>
          <p:cNvPr id="77" name="Groupe 76"/>
          <p:cNvGrpSpPr/>
          <p:nvPr/>
        </p:nvGrpSpPr>
        <p:grpSpPr>
          <a:xfrm>
            <a:off x="646703" y="381946"/>
            <a:ext cx="2312950" cy="1139002"/>
            <a:chOff x="859409" y="373000"/>
            <a:chExt cx="2438339" cy="1139002"/>
          </a:xfrm>
        </p:grpSpPr>
        <p:sp>
          <p:nvSpPr>
            <p:cNvPr id="78" name="ZoneTexte 77"/>
            <p:cNvSpPr txBox="1"/>
            <p:nvPr/>
          </p:nvSpPr>
          <p:spPr>
            <a:xfrm>
              <a:off x="953652" y="373000"/>
              <a:ext cx="9598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b="1" dirty="0">
                  <a:solidFill>
                    <a:schemeClr val="bg1">
                      <a:lumMod val="65000"/>
                    </a:schemeClr>
                  </a:solidFill>
                </a:rPr>
                <a:t>Accueil</a:t>
              </a:r>
            </a:p>
          </p:txBody>
        </p:sp>
        <p:sp>
          <p:nvSpPr>
            <p:cNvPr id="79" name="ZoneTexte 78"/>
            <p:cNvSpPr txBox="1"/>
            <p:nvPr/>
          </p:nvSpPr>
          <p:spPr>
            <a:xfrm>
              <a:off x="941112" y="788613"/>
              <a:ext cx="23566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b="1" dirty="0">
                  <a:solidFill>
                    <a:schemeClr val="accent6">
                      <a:lumMod val="75000"/>
                    </a:schemeClr>
                  </a:solidFill>
                </a:rPr>
                <a:t>Données générales</a:t>
              </a:r>
              <a:endParaRPr lang="fr-FR" sz="110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82" name="ZoneTexte 81"/>
            <p:cNvSpPr txBox="1"/>
            <p:nvPr/>
          </p:nvSpPr>
          <p:spPr>
            <a:xfrm>
              <a:off x="859409" y="1204225"/>
              <a:ext cx="18053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b="1" dirty="0">
                  <a:solidFill>
                    <a:schemeClr val="bg1">
                      <a:lumMod val="65000"/>
                    </a:schemeClr>
                  </a:solidFill>
                </a:rPr>
                <a:t>Grand Paris Express</a:t>
              </a:r>
              <a:endParaRPr lang="fr-FR" sz="11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pic>
        <p:nvPicPr>
          <p:cNvPr id="84" name="Image 8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7027" y="40882"/>
            <a:ext cx="286778" cy="286778"/>
          </a:xfrm>
          <a:prstGeom prst="rect">
            <a:avLst/>
          </a:prstGeom>
        </p:spPr>
      </p:pic>
      <p:pic>
        <p:nvPicPr>
          <p:cNvPr id="85" name="Image 8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356" y="1207429"/>
            <a:ext cx="267416" cy="267416"/>
          </a:xfrm>
          <a:prstGeom prst="rect">
            <a:avLst/>
          </a:prstGeom>
        </p:spPr>
      </p:pic>
      <p:pic>
        <p:nvPicPr>
          <p:cNvPr id="86" name="Image 8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6403">
            <a:off x="10760477" y="-548156"/>
            <a:ext cx="1599098" cy="1599098"/>
          </a:xfrm>
          <a:prstGeom prst="ellipse">
            <a:avLst/>
          </a:prstGeom>
        </p:spPr>
      </p:pic>
      <p:grpSp>
        <p:nvGrpSpPr>
          <p:cNvPr id="8" name="Groupe 7"/>
          <p:cNvGrpSpPr/>
          <p:nvPr/>
        </p:nvGrpSpPr>
        <p:grpSpPr>
          <a:xfrm>
            <a:off x="2776065" y="184271"/>
            <a:ext cx="7528993" cy="1336677"/>
            <a:chOff x="3142365" y="196389"/>
            <a:chExt cx="7528993" cy="1476569"/>
          </a:xfrm>
        </p:grpSpPr>
        <p:sp>
          <p:nvSpPr>
            <p:cNvPr id="88" name="Rectangle à coins arrondis 87"/>
            <p:cNvSpPr/>
            <p:nvPr/>
          </p:nvSpPr>
          <p:spPr>
            <a:xfrm>
              <a:off x="5073700" y="196389"/>
              <a:ext cx="1734988" cy="1476569"/>
            </a:xfrm>
            <a:prstGeom prst="roundRect">
              <a:avLst>
                <a:gd name="adj" fmla="val 570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9" name="Rectangle à coins arrondis 88"/>
            <p:cNvSpPr/>
            <p:nvPr/>
          </p:nvSpPr>
          <p:spPr>
            <a:xfrm>
              <a:off x="3142365" y="196389"/>
              <a:ext cx="1734988" cy="1476569"/>
            </a:xfrm>
            <a:prstGeom prst="roundRect">
              <a:avLst>
                <a:gd name="adj" fmla="val 570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0" name="Rectangle à coins arrondis 89"/>
            <p:cNvSpPr/>
            <p:nvPr/>
          </p:nvSpPr>
          <p:spPr>
            <a:xfrm>
              <a:off x="7005035" y="196389"/>
              <a:ext cx="1734988" cy="1476569"/>
            </a:xfrm>
            <a:prstGeom prst="roundRect">
              <a:avLst>
                <a:gd name="adj" fmla="val 570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1" name="Rectangle à coins arrondis 90"/>
            <p:cNvSpPr/>
            <p:nvPr/>
          </p:nvSpPr>
          <p:spPr>
            <a:xfrm>
              <a:off x="8936370" y="196389"/>
              <a:ext cx="1734988" cy="1476569"/>
            </a:xfrm>
            <a:prstGeom prst="roundRect">
              <a:avLst>
                <a:gd name="adj" fmla="val 570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2" name="ZoneTexte 91"/>
            <p:cNvSpPr txBox="1"/>
            <p:nvPr/>
          </p:nvSpPr>
          <p:spPr>
            <a:xfrm>
              <a:off x="3186025" y="244670"/>
              <a:ext cx="1548500" cy="5439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3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Nombre de Stations </a:t>
              </a:r>
              <a:r>
                <a:rPr lang="fr-FR" sz="13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Vélib</a:t>
              </a:r>
              <a:r>
                <a:rPr lang="fr-FR" sz="13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’</a:t>
              </a:r>
              <a:endParaRPr lang="fr-FR" sz="13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93" name="ZoneTexte 92"/>
            <p:cNvSpPr txBox="1"/>
            <p:nvPr/>
          </p:nvSpPr>
          <p:spPr>
            <a:xfrm>
              <a:off x="5133888" y="244670"/>
              <a:ext cx="1548500" cy="3229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3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Nombre de Villes</a:t>
              </a:r>
              <a:endParaRPr lang="fr-FR" sz="13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94" name="ZoneTexte 93"/>
            <p:cNvSpPr txBox="1"/>
            <p:nvPr/>
          </p:nvSpPr>
          <p:spPr>
            <a:xfrm>
              <a:off x="7081751" y="244670"/>
              <a:ext cx="1548500" cy="3229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3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Capacité Moyenne</a:t>
              </a:r>
              <a:endParaRPr lang="fr-FR" sz="13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95" name="ZoneTexte 94"/>
            <p:cNvSpPr txBox="1"/>
            <p:nvPr/>
          </p:nvSpPr>
          <p:spPr>
            <a:xfrm>
              <a:off x="8933161" y="244670"/>
              <a:ext cx="1691575" cy="5439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3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Pourcentage d’utilisation</a:t>
              </a:r>
              <a:endParaRPr lang="fr-FR" sz="13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sp>
        <p:nvSpPr>
          <p:cNvPr id="99" name="Rectangle à coins arrondis 98"/>
          <p:cNvSpPr/>
          <p:nvPr/>
        </p:nvSpPr>
        <p:spPr>
          <a:xfrm>
            <a:off x="3856756" y="1544877"/>
            <a:ext cx="1294753" cy="754375"/>
          </a:xfrm>
          <a:prstGeom prst="roundRect">
            <a:avLst>
              <a:gd name="adj" fmla="val 0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7" name="Rectangle à coins arrondis 96"/>
          <p:cNvSpPr/>
          <p:nvPr/>
        </p:nvSpPr>
        <p:spPr>
          <a:xfrm>
            <a:off x="2614971" y="1559193"/>
            <a:ext cx="1284231" cy="750108"/>
          </a:xfrm>
          <a:prstGeom prst="roundRect">
            <a:avLst>
              <a:gd name="adj" fmla="val 0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1" name="ZoneTexte 100"/>
          <p:cNvSpPr txBox="1"/>
          <p:nvPr/>
        </p:nvSpPr>
        <p:spPr>
          <a:xfrm>
            <a:off x="2576816" y="1651159"/>
            <a:ext cx="1250944" cy="3060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6">
                    <a:lumMod val="75000"/>
                  </a:schemeClr>
                </a:solidFill>
              </a:rPr>
              <a:t>Paris</a:t>
            </a:r>
          </a:p>
        </p:txBody>
      </p:sp>
      <p:sp>
        <p:nvSpPr>
          <p:cNvPr id="102" name="ZoneTexte 101"/>
          <p:cNvSpPr txBox="1"/>
          <p:nvPr/>
        </p:nvSpPr>
        <p:spPr>
          <a:xfrm>
            <a:off x="3865679" y="1636844"/>
            <a:ext cx="12385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Banlieue</a:t>
            </a:r>
          </a:p>
        </p:txBody>
      </p:sp>
      <p:sp>
        <p:nvSpPr>
          <p:cNvPr id="96" name="Rectangle à coins arrondis 95"/>
          <p:cNvSpPr/>
          <p:nvPr/>
        </p:nvSpPr>
        <p:spPr>
          <a:xfrm>
            <a:off x="2606695" y="1944621"/>
            <a:ext cx="9362524" cy="4819736"/>
          </a:xfrm>
          <a:prstGeom prst="roundRect">
            <a:avLst>
              <a:gd name="adj" fmla="val 570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ZoneTexte 46"/>
          <p:cNvSpPr txBox="1"/>
          <p:nvPr/>
        </p:nvSpPr>
        <p:spPr>
          <a:xfrm>
            <a:off x="8438126" y="1667621"/>
            <a:ext cx="37467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>
                <a:solidFill>
                  <a:schemeClr val="accent2">
                    <a:lumMod val="75000"/>
                  </a:schemeClr>
                </a:solidFill>
              </a:rPr>
              <a:t>* Toutes les valeurs correspondent aux données </a:t>
            </a:r>
            <a:r>
              <a:rPr lang="fr-FR" sz="900" dirty="0" err="1">
                <a:solidFill>
                  <a:schemeClr val="accent2">
                    <a:lumMod val="75000"/>
                  </a:schemeClr>
                </a:solidFill>
              </a:rPr>
              <a:t>Vélib</a:t>
            </a:r>
            <a:r>
              <a:rPr lang="fr-FR" sz="900" dirty="0">
                <a:solidFill>
                  <a:schemeClr val="accent2">
                    <a:lumMod val="75000"/>
                  </a:schemeClr>
                </a:solidFill>
              </a:rPr>
              <a:t>’ de Janvier 2023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72032" y="941091"/>
            <a:ext cx="641643" cy="641643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187" y="797559"/>
            <a:ext cx="255982" cy="255982"/>
          </a:xfrm>
          <a:prstGeom prst="rect">
            <a:avLst/>
          </a:prstGeom>
        </p:spPr>
      </p:pic>
      <p:pic>
        <p:nvPicPr>
          <p:cNvPr id="48" name="Image 47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87473" y="663826"/>
            <a:ext cx="255982" cy="255982"/>
          </a:xfrm>
          <a:prstGeom prst="rect">
            <a:avLst/>
          </a:prstGeom>
        </p:spPr>
      </p:pic>
      <p:sp>
        <p:nvSpPr>
          <p:cNvPr id="51" name="Rectangle à coins arrondis 50"/>
          <p:cNvSpPr/>
          <p:nvPr/>
        </p:nvSpPr>
        <p:spPr>
          <a:xfrm>
            <a:off x="-1471273" y="1860899"/>
            <a:ext cx="1198482" cy="474666"/>
          </a:xfrm>
          <a:prstGeom prst="round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1944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à coins arrondis 48"/>
          <p:cNvSpPr/>
          <p:nvPr/>
        </p:nvSpPr>
        <p:spPr>
          <a:xfrm>
            <a:off x="3884566" y="1571296"/>
            <a:ext cx="1252357" cy="488616"/>
          </a:xfrm>
          <a:prstGeom prst="round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/>
          <p:cNvSpPr/>
          <p:nvPr/>
        </p:nvSpPr>
        <p:spPr>
          <a:xfrm>
            <a:off x="1763577" y="-1851482"/>
            <a:ext cx="1022889" cy="1038386"/>
          </a:xfrm>
          <a:prstGeom prst="rect">
            <a:avLst/>
          </a:prstGeom>
          <a:solidFill>
            <a:srgbClr val="F9F45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278323" y="-1851482"/>
            <a:ext cx="1022889" cy="1038386"/>
          </a:xfrm>
          <a:prstGeom prst="rect">
            <a:avLst/>
          </a:prstGeom>
          <a:solidFill>
            <a:srgbClr val="F8F8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/>
          <p:cNvSpPr/>
          <p:nvPr/>
        </p:nvSpPr>
        <p:spPr>
          <a:xfrm>
            <a:off x="3248831" y="-1851482"/>
            <a:ext cx="1022889" cy="1038386"/>
          </a:xfrm>
          <a:prstGeom prst="rect">
            <a:avLst/>
          </a:prstGeom>
          <a:solidFill>
            <a:srgbClr val="D1D9A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/>
          <p:cNvSpPr/>
          <p:nvPr/>
        </p:nvSpPr>
        <p:spPr>
          <a:xfrm>
            <a:off x="4562889" y="-1851482"/>
            <a:ext cx="1022889" cy="1038386"/>
          </a:xfrm>
          <a:prstGeom prst="rect">
            <a:avLst/>
          </a:prstGeom>
          <a:solidFill>
            <a:srgbClr val="59B0E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78239" y="57025"/>
            <a:ext cx="411154" cy="411154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59265" y="184271"/>
            <a:ext cx="408488" cy="408488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45594" y="-349211"/>
            <a:ext cx="427297" cy="427297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7027" y="-297553"/>
            <a:ext cx="249382" cy="249382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10930" y="-349185"/>
            <a:ext cx="349185" cy="349185"/>
          </a:xfrm>
          <a:prstGeom prst="rect">
            <a:avLst/>
          </a:prstGeom>
        </p:spPr>
      </p:pic>
      <p:sp>
        <p:nvSpPr>
          <p:cNvPr id="61" name="Rectangle à coins arrondis 60"/>
          <p:cNvSpPr/>
          <p:nvPr/>
        </p:nvSpPr>
        <p:spPr>
          <a:xfrm>
            <a:off x="167918" y="184271"/>
            <a:ext cx="2292085" cy="6580086"/>
          </a:xfrm>
          <a:prstGeom prst="roundRect">
            <a:avLst>
              <a:gd name="adj" fmla="val 570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Rectangle à coins arrondis 61"/>
          <p:cNvSpPr/>
          <p:nvPr/>
        </p:nvSpPr>
        <p:spPr>
          <a:xfrm>
            <a:off x="258215" y="2901199"/>
            <a:ext cx="2113262" cy="2605526"/>
          </a:xfrm>
          <a:prstGeom prst="roundRect">
            <a:avLst>
              <a:gd name="adj" fmla="val 5702"/>
            </a:avLst>
          </a:prstGeom>
          <a:solidFill>
            <a:srgbClr val="D1D9A1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Ellipse 62"/>
          <p:cNvSpPr/>
          <p:nvPr/>
        </p:nvSpPr>
        <p:spPr>
          <a:xfrm>
            <a:off x="368576" y="791817"/>
            <a:ext cx="349204" cy="307777"/>
          </a:xfrm>
          <a:prstGeom prst="ellipse">
            <a:avLst/>
          </a:prstGeom>
          <a:solidFill>
            <a:srgbClr val="D1D9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17085D"/>
              </a:solidFill>
            </a:endParaRPr>
          </a:p>
        </p:txBody>
      </p:sp>
      <p:sp>
        <p:nvSpPr>
          <p:cNvPr id="65" name="Ellipse 64"/>
          <p:cNvSpPr/>
          <p:nvPr/>
        </p:nvSpPr>
        <p:spPr>
          <a:xfrm>
            <a:off x="368576" y="1197171"/>
            <a:ext cx="349204" cy="307777"/>
          </a:xfrm>
          <a:prstGeom prst="ellipse">
            <a:avLst/>
          </a:prstGeom>
          <a:solidFill>
            <a:srgbClr val="A7A7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17085D"/>
              </a:solidFill>
            </a:endParaRPr>
          </a:p>
        </p:txBody>
      </p:sp>
      <p:sp>
        <p:nvSpPr>
          <p:cNvPr id="70" name="Ellipse 69"/>
          <p:cNvSpPr/>
          <p:nvPr/>
        </p:nvSpPr>
        <p:spPr>
          <a:xfrm>
            <a:off x="368576" y="386463"/>
            <a:ext cx="349204" cy="307777"/>
          </a:xfrm>
          <a:prstGeom prst="ellipse">
            <a:avLst/>
          </a:prstGeom>
          <a:solidFill>
            <a:srgbClr val="A7A7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17085D"/>
              </a:solidFill>
            </a:endParaRPr>
          </a:p>
        </p:txBody>
      </p:sp>
      <p:pic>
        <p:nvPicPr>
          <p:cNvPr id="71" name="Image 7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17515" y="414959"/>
            <a:ext cx="259099" cy="259099"/>
          </a:xfrm>
          <a:prstGeom prst="rect">
            <a:avLst/>
          </a:prstGeom>
        </p:spPr>
      </p:pic>
      <p:sp>
        <p:nvSpPr>
          <p:cNvPr id="72" name="ZoneTexte 71"/>
          <p:cNvSpPr txBox="1"/>
          <p:nvPr/>
        </p:nvSpPr>
        <p:spPr>
          <a:xfrm>
            <a:off x="988994" y="2901199"/>
            <a:ext cx="6671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/>
              <a:t>Filtres</a:t>
            </a:r>
          </a:p>
        </p:txBody>
      </p:sp>
      <p:sp>
        <p:nvSpPr>
          <p:cNvPr id="73" name="Rectangle 72"/>
          <p:cNvSpPr/>
          <p:nvPr/>
        </p:nvSpPr>
        <p:spPr>
          <a:xfrm>
            <a:off x="423941" y="3524711"/>
            <a:ext cx="1835367" cy="16800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/>
              <a:t>Choisir l’Arrondissement</a:t>
            </a:r>
          </a:p>
        </p:txBody>
      </p:sp>
      <p:sp>
        <p:nvSpPr>
          <p:cNvPr id="74" name="Rectangle 73"/>
          <p:cNvSpPr/>
          <p:nvPr/>
        </p:nvSpPr>
        <p:spPr>
          <a:xfrm>
            <a:off x="404907" y="4455999"/>
            <a:ext cx="1835368" cy="17828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100" dirty="0"/>
              <a:t>Choisir l’Heure</a:t>
            </a:r>
          </a:p>
        </p:txBody>
      </p:sp>
      <p:grpSp>
        <p:nvGrpSpPr>
          <p:cNvPr id="77" name="Groupe 76"/>
          <p:cNvGrpSpPr/>
          <p:nvPr/>
        </p:nvGrpSpPr>
        <p:grpSpPr>
          <a:xfrm>
            <a:off x="646703" y="381946"/>
            <a:ext cx="2312950" cy="1139002"/>
            <a:chOff x="859409" y="373000"/>
            <a:chExt cx="2438339" cy="1139002"/>
          </a:xfrm>
        </p:grpSpPr>
        <p:sp>
          <p:nvSpPr>
            <p:cNvPr id="78" name="ZoneTexte 77"/>
            <p:cNvSpPr txBox="1"/>
            <p:nvPr/>
          </p:nvSpPr>
          <p:spPr>
            <a:xfrm>
              <a:off x="953652" y="373000"/>
              <a:ext cx="9598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b="1" dirty="0">
                  <a:solidFill>
                    <a:schemeClr val="bg1">
                      <a:lumMod val="65000"/>
                    </a:schemeClr>
                  </a:solidFill>
                </a:rPr>
                <a:t>Accueil</a:t>
              </a:r>
            </a:p>
          </p:txBody>
        </p:sp>
        <p:sp>
          <p:nvSpPr>
            <p:cNvPr id="79" name="ZoneTexte 78"/>
            <p:cNvSpPr txBox="1"/>
            <p:nvPr/>
          </p:nvSpPr>
          <p:spPr>
            <a:xfrm>
              <a:off x="941112" y="788613"/>
              <a:ext cx="23566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b="1" dirty="0">
                  <a:solidFill>
                    <a:schemeClr val="accent6">
                      <a:lumMod val="75000"/>
                    </a:schemeClr>
                  </a:solidFill>
                </a:rPr>
                <a:t>Données générales</a:t>
              </a:r>
              <a:endParaRPr lang="fr-FR" sz="110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82" name="ZoneTexte 81"/>
            <p:cNvSpPr txBox="1"/>
            <p:nvPr/>
          </p:nvSpPr>
          <p:spPr>
            <a:xfrm>
              <a:off x="859409" y="1204225"/>
              <a:ext cx="18053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b="1" dirty="0">
                  <a:solidFill>
                    <a:schemeClr val="bg1">
                      <a:lumMod val="65000"/>
                    </a:schemeClr>
                  </a:solidFill>
                </a:rPr>
                <a:t>Grand Paris Express</a:t>
              </a:r>
              <a:endParaRPr lang="fr-FR" sz="11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pic>
        <p:nvPicPr>
          <p:cNvPr id="84" name="Image 8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7027" y="40882"/>
            <a:ext cx="286778" cy="286778"/>
          </a:xfrm>
          <a:prstGeom prst="rect">
            <a:avLst/>
          </a:prstGeom>
        </p:spPr>
      </p:pic>
      <p:pic>
        <p:nvPicPr>
          <p:cNvPr id="85" name="Image 8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356" y="1207429"/>
            <a:ext cx="267416" cy="267416"/>
          </a:xfrm>
          <a:prstGeom prst="rect">
            <a:avLst/>
          </a:prstGeom>
        </p:spPr>
      </p:pic>
      <p:pic>
        <p:nvPicPr>
          <p:cNvPr id="86" name="Image 8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6403">
            <a:off x="10760477" y="-548156"/>
            <a:ext cx="1599098" cy="1599098"/>
          </a:xfrm>
          <a:prstGeom prst="ellipse">
            <a:avLst/>
          </a:prstGeom>
        </p:spPr>
      </p:pic>
      <p:grpSp>
        <p:nvGrpSpPr>
          <p:cNvPr id="8" name="Groupe 7"/>
          <p:cNvGrpSpPr/>
          <p:nvPr/>
        </p:nvGrpSpPr>
        <p:grpSpPr>
          <a:xfrm>
            <a:off x="2776065" y="184271"/>
            <a:ext cx="7528993" cy="1336677"/>
            <a:chOff x="3142365" y="196389"/>
            <a:chExt cx="7528993" cy="1476569"/>
          </a:xfrm>
        </p:grpSpPr>
        <p:sp>
          <p:nvSpPr>
            <p:cNvPr id="88" name="Rectangle à coins arrondis 87"/>
            <p:cNvSpPr/>
            <p:nvPr/>
          </p:nvSpPr>
          <p:spPr>
            <a:xfrm>
              <a:off x="5073700" y="196389"/>
              <a:ext cx="1734988" cy="1476569"/>
            </a:xfrm>
            <a:prstGeom prst="roundRect">
              <a:avLst>
                <a:gd name="adj" fmla="val 570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9" name="Rectangle à coins arrondis 88"/>
            <p:cNvSpPr/>
            <p:nvPr/>
          </p:nvSpPr>
          <p:spPr>
            <a:xfrm>
              <a:off x="3142365" y="196389"/>
              <a:ext cx="1734988" cy="1476569"/>
            </a:xfrm>
            <a:prstGeom prst="roundRect">
              <a:avLst>
                <a:gd name="adj" fmla="val 570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0" name="Rectangle à coins arrondis 89"/>
            <p:cNvSpPr/>
            <p:nvPr/>
          </p:nvSpPr>
          <p:spPr>
            <a:xfrm>
              <a:off x="7005035" y="196389"/>
              <a:ext cx="1734988" cy="1476569"/>
            </a:xfrm>
            <a:prstGeom prst="roundRect">
              <a:avLst>
                <a:gd name="adj" fmla="val 570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1" name="Rectangle à coins arrondis 90"/>
            <p:cNvSpPr/>
            <p:nvPr/>
          </p:nvSpPr>
          <p:spPr>
            <a:xfrm>
              <a:off x="8936370" y="196389"/>
              <a:ext cx="1734988" cy="1476569"/>
            </a:xfrm>
            <a:prstGeom prst="roundRect">
              <a:avLst>
                <a:gd name="adj" fmla="val 570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2" name="ZoneTexte 91"/>
            <p:cNvSpPr txBox="1"/>
            <p:nvPr/>
          </p:nvSpPr>
          <p:spPr>
            <a:xfrm>
              <a:off x="3186025" y="244670"/>
              <a:ext cx="1548500" cy="5439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3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Nombre de Stations </a:t>
              </a:r>
              <a:r>
                <a:rPr lang="fr-FR" sz="13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Vélib</a:t>
              </a:r>
              <a:r>
                <a:rPr lang="fr-FR" sz="13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’</a:t>
              </a:r>
              <a:endParaRPr lang="fr-FR" sz="13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93" name="ZoneTexte 92"/>
            <p:cNvSpPr txBox="1"/>
            <p:nvPr/>
          </p:nvSpPr>
          <p:spPr>
            <a:xfrm>
              <a:off x="5133888" y="244670"/>
              <a:ext cx="1548500" cy="3229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3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Nombre de Villes</a:t>
              </a:r>
              <a:endParaRPr lang="fr-FR" sz="13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94" name="ZoneTexte 93"/>
            <p:cNvSpPr txBox="1"/>
            <p:nvPr/>
          </p:nvSpPr>
          <p:spPr>
            <a:xfrm>
              <a:off x="7081751" y="244670"/>
              <a:ext cx="1548500" cy="3229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3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Capacité Moyenne</a:t>
              </a:r>
              <a:endParaRPr lang="fr-FR" sz="13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95" name="ZoneTexte 94"/>
            <p:cNvSpPr txBox="1"/>
            <p:nvPr/>
          </p:nvSpPr>
          <p:spPr>
            <a:xfrm>
              <a:off x="8933161" y="244670"/>
              <a:ext cx="1691575" cy="5439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3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Pourcentage d’utilisation</a:t>
              </a:r>
              <a:endParaRPr lang="fr-FR" sz="13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grpSp>
        <p:nvGrpSpPr>
          <p:cNvPr id="11" name="Groupe 10"/>
          <p:cNvGrpSpPr/>
          <p:nvPr/>
        </p:nvGrpSpPr>
        <p:grpSpPr>
          <a:xfrm>
            <a:off x="2577604" y="1544877"/>
            <a:ext cx="2573905" cy="754376"/>
            <a:chOff x="2577604" y="1699115"/>
            <a:chExt cx="2573905" cy="754376"/>
          </a:xfrm>
        </p:grpSpPr>
        <p:sp>
          <p:nvSpPr>
            <p:cNvPr id="99" name="Rectangle à coins arrondis 98"/>
            <p:cNvSpPr/>
            <p:nvPr/>
          </p:nvSpPr>
          <p:spPr>
            <a:xfrm>
              <a:off x="3856756" y="1699115"/>
              <a:ext cx="1294753" cy="754375"/>
            </a:xfrm>
            <a:prstGeom prst="roundRect">
              <a:avLst>
                <a:gd name="adj" fmla="val 0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effectLst>
              <a:glow>
                <a:schemeClr val="accent1">
                  <a:alpha val="40000"/>
                </a:schemeClr>
              </a:glow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7" name="Rectangle à coins arrondis 96"/>
            <p:cNvSpPr/>
            <p:nvPr/>
          </p:nvSpPr>
          <p:spPr>
            <a:xfrm>
              <a:off x="2592885" y="1699116"/>
              <a:ext cx="1294753" cy="754375"/>
            </a:xfrm>
            <a:prstGeom prst="roundRect">
              <a:avLst>
                <a:gd name="adj" fmla="val 0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effectLst>
              <a:glow>
                <a:schemeClr val="accent1">
                  <a:alpha val="40000"/>
                </a:schemeClr>
              </a:glow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1" name="ZoneTexte 100"/>
            <p:cNvSpPr txBox="1"/>
            <p:nvPr/>
          </p:nvSpPr>
          <p:spPr>
            <a:xfrm>
              <a:off x="2577604" y="1791082"/>
              <a:ext cx="12385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Paris</a:t>
              </a:r>
            </a:p>
          </p:txBody>
        </p:sp>
        <p:sp>
          <p:nvSpPr>
            <p:cNvPr id="102" name="ZoneTexte 101"/>
            <p:cNvSpPr txBox="1"/>
            <p:nvPr/>
          </p:nvSpPr>
          <p:spPr>
            <a:xfrm>
              <a:off x="3865679" y="1791082"/>
              <a:ext cx="12385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b="1" dirty="0">
                  <a:solidFill>
                    <a:schemeClr val="accent6">
                      <a:lumMod val="75000"/>
                    </a:schemeClr>
                  </a:solidFill>
                </a:rPr>
                <a:t>Banlieue</a:t>
              </a:r>
            </a:p>
          </p:txBody>
        </p:sp>
      </p:grpSp>
      <p:sp>
        <p:nvSpPr>
          <p:cNvPr id="96" name="Rectangle à coins arrondis 95"/>
          <p:cNvSpPr/>
          <p:nvPr/>
        </p:nvSpPr>
        <p:spPr>
          <a:xfrm>
            <a:off x="2606695" y="1944621"/>
            <a:ext cx="9362524" cy="4819736"/>
          </a:xfrm>
          <a:prstGeom prst="roundRect">
            <a:avLst>
              <a:gd name="adj" fmla="val 570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ZoneTexte 46"/>
          <p:cNvSpPr txBox="1"/>
          <p:nvPr/>
        </p:nvSpPr>
        <p:spPr>
          <a:xfrm>
            <a:off x="8438126" y="1667621"/>
            <a:ext cx="37467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>
                <a:solidFill>
                  <a:schemeClr val="accent2">
                    <a:lumMod val="75000"/>
                  </a:schemeClr>
                </a:solidFill>
              </a:rPr>
              <a:t>* Toutes les valeurs correspondent aux données </a:t>
            </a:r>
            <a:r>
              <a:rPr lang="fr-FR" sz="900" dirty="0" err="1">
                <a:solidFill>
                  <a:schemeClr val="accent2">
                    <a:lumMod val="75000"/>
                  </a:schemeClr>
                </a:solidFill>
              </a:rPr>
              <a:t>Vélib</a:t>
            </a:r>
            <a:r>
              <a:rPr lang="fr-FR" sz="900" dirty="0">
                <a:solidFill>
                  <a:schemeClr val="accent2">
                    <a:lumMod val="75000"/>
                  </a:schemeClr>
                </a:solidFill>
              </a:rPr>
              <a:t>’ de Janvier 2023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72032" y="941091"/>
            <a:ext cx="641643" cy="641643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187" y="797559"/>
            <a:ext cx="255982" cy="255982"/>
          </a:xfrm>
          <a:prstGeom prst="rect">
            <a:avLst/>
          </a:prstGeom>
        </p:spPr>
      </p:pic>
      <p:pic>
        <p:nvPicPr>
          <p:cNvPr id="48" name="Image 47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87473" y="663826"/>
            <a:ext cx="255982" cy="255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098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763577" y="-1851482"/>
            <a:ext cx="1022889" cy="1038386"/>
          </a:xfrm>
          <a:prstGeom prst="rect">
            <a:avLst/>
          </a:prstGeom>
          <a:solidFill>
            <a:srgbClr val="F9F45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278323" y="-1851482"/>
            <a:ext cx="1022889" cy="1038386"/>
          </a:xfrm>
          <a:prstGeom prst="rect">
            <a:avLst/>
          </a:prstGeom>
          <a:solidFill>
            <a:srgbClr val="F8F8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/>
          <p:cNvSpPr/>
          <p:nvPr/>
        </p:nvSpPr>
        <p:spPr>
          <a:xfrm>
            <a:off x="3248831" y="-1851482"/>
            <a:ext cx="1022889" cy="1038386"/>
          </a:xfrm>
          <a:prstGeom prst="rect">
            <a:avLst/>
          </a:prstGeom>
          <a:solidFill>
            <a:srgbClr val="D1D9A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/>
          <p:cNvSpPr/>
          <p:nvPr/>
        </p:nvSpPr>
        <p:spPr>
          <a:xfrm>
            <a:off x="4562889" y="-1851482"/>
            <a:ext cx="1022889" cy="1038386"/>
          </a:xfrm>
          <a:prstGeom prst="rect">
            <a:avLst/>
          </a:prstGeom>
          <a:solidFill>
            <a:srgbClr val="59B0E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78239" y="57025"/>
            <a:ext cx="411154" cy="411154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59265" y="184271"/>
            <a:ext cx="408488" cy="408488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45594" y="-349211"/>
            <a:ext cx="427297" cy="427297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7027" y="-297553"/>
            <a:ext cx="249382" cy="249382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10930" y="-349185"/>
            <a:ext cx="349185" cy="349185"/>
          </a:xfrm>
          <a:prstGeom prst="rect">
            <a:avLst/>
          </a:prstGeom>
        </p:spPr>
      </p:pic>
      <p:sp>
        <p:nvSpPr>
          <p:cNvPr id="61" name="Rectangle à coins arrondis 60"/>
          <p:cNvSpPr/>
          <p:nvPr/>
        </p:nvSpPr>
        <p:spPr>
          <a:xfrm>
            <a:off x="167918" y="184271"/>
            <a:ext cx="2292085" cy="6571372"/>
          </a:xfrm>
          <a:prstGeom prst="roundRect">
            <a:avLst>
              <a:gd name="adj" fmla="val 570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Rectangle à coins arrondis 61"/>
          <p:cNvSpPr/>
          <p:nvPr/>
        </p:nvSpPr>
        <p:spPr>
          <a:xfrm>
            <a:off x="258215" y="2901198"/>
            <a:ext cx="2113262" cy="3752989"/>
          </a:xfrm>
          <a:prstGeom prst="roundRect">
            <a:avLst>
              <a:gd name="adj" fmla="val 5702"/>
            </a:avLst>
          </a:prstGeom>
          <a:solidFill>
            <a:srgbClr val="D1D9A1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Ellipse 62"/>
          <p:cNvSpPr/>
          <p:nvPr/>
        </p:nvSpPr>
        <p:spPr>
          <a:xfrm>
            <a:off x="368576" y="791817"/>
            <a:ext cx="349204" cy="307777"/>
          </a:xfrm>
          <a:prstGeom prst="ellipse">
            <a:avLst/>
          </a:prstGeom>
          <a:solidFill>
            <a:srgbClr val="A7A7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17085D"/>
              </a:solidFill>
            </a:endParaRPr>
          </a:p>
        </p:txBody>
      </p:sp>
      <p:sp>
        <p:nvSpPr>
          <p:cNvPr id="65" name="Ellipse 64"/>
          <p:cNvSpPr/>
          <p:nvPr/>
        </p:nvSpPr>
        <p:spPr>
          <a:xfrm>
            <a:off x="368576" y="1197171"/>
            <a:ext cx="349204" cy="30777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17085D"/>
              </a:solidFill>
            </a:endParaRPr>
          </a:p>
        </p:txBody>
      </p:sp>
      <p:sp>
        <p:nvSpPr>
          <p:cNvPr id="70" name="Ellipse 69"/>
          <p:cNvSpPr/>
          <p:nvPr/>
        </p:nvSpPr>
        <p:spPr>
          <a:xfrm>
            <a:off x="368576" y="386463"/>
            <a:ext cx="349204" cy="307777"/>
          </a:xfrm>
          <a:prstGeom prst="ellipse">
            <a:avLst/>
          </a:prstGeom>
          <a:solidFill>
            <a:srgbClr val="A7A7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17085D"/>
              </a:solidFill>
            </a:endParaRPr>
          </a:p>
        </p:txBody>
      </p:sp>
      <p:pic>
        <p:nvPicPr>
          <p:cNvPr id="71" name="Image 7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19029" y="414960"/>
            <a:ext cx="250782" cy="250782"/>
          </a:xfrm>
          <a:prstGeom prst="rect">
            <a:avLst/>
          </a:prstGeom>
        </p:spPr>
      </p:pic>
      <p:sp>
        <p:nvSpPr>
          <p:cNvPr id="72" name="ZoneTexte 71"/>
          <p:cNvSpPr txBox="1"/>
          <p:nvPr/>
        </p:nvSpPr>
        <p:spPr>
          <a:xfrm>
            <a:off x="988994" y="2901199"/>
            <a:ext cx="6671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/>
              <a:t>Filtres</a:t>
            </a:r>
          </a:p>
        </p:txBody>
      </p:sp>
      <p:sp>
        <p:nvSpPr>
          <p:cNvPr id="73" name="Rectangle 72"/>
          <p:cNvSpPr/>
          <p:nvPr/>
        </p:nvSpPr>
        <p:spPr>
          <a:xfrm>
            <a:off x="404907" y="3282717"/>
            <a:ext cx="1853551" cy="16800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/>
              <a:t>Choisir une Ligne de Métro</a:t>
            </a:r>
          </a:p>
        </p:txBody>
      </p:sp>
      <p:grpSp>
        <p:nvGrpSpPr>
          <p:cNvPr id="77" name="Groupe 76"/>
          <p:cNvGrpSpPr/>
          <p:nvPr/>
        </p:nvGrpSpPr>
        <p:grpSpPr>
          <a:xfrm>
            <a:off x="646703" y="381946"/>
            <a:ext cx="2312950" cy="1139002"/>
            <a:chOff x="859409" y="373000"/>
            <a:chExt cx="2438339" cy="1139002"/>
          </a:xfrm>
        </p:grpSpPr>
        <p:sp>
          <p:nvSpPr>
            <p:cNvPr id="78" name="ZoneTexte 77"/>
            <p:cNvSpPr txBox="1"/>
            <p:nvPr/>
          </p:nvSpPr>
          <p:spPr>
            <a:xfrm>
              <a:off x="953652" y="373000"/>
              <a:ext cx="9598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b="1" dirty="0">
                  <a:solidFill>
                    <a:schemeClr val="bg1">
                      <a:lumMod val="65000"/>
                    </a:schemeClr>
                  </a:solidFill>
                </a:rPr>
                <a:t>Accueil</a:t>
              </a:r>
            </a:p>
          </p:txBody>
        </p:sp>
        <p:sp>
          <p:nvSpPr>
            <p:cNvPr id="79" name="ZoneTexte 78"/>
            <p:cNvSpPr txBox="1"/>
            <p:nvPr/>
          </p:nvSpPr>
          <p:spPr>
            <a:xfrm>
              <a:off x="941112" y="788613"/>
              <a:ext cx="23566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b="1" dirty="0">
                  <a:solidFill>
                    <a:schemeClr val="bg1">
                      <a:lumMod val="65000"/>
                    </a:schemeClr>
                  </a:solidFill>
                </a:rPr>
                <a:t>Données générales</a:t>
              </a:r>
              <a:endParaRPr lang="fr-FR" sz="11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82" name="ZoneTexte 81"/>
            <p:cNvSpPr txBox="1"/>
            <p:nvPr/>
          </p:nvSpPr>
          <p:spPr>
            <a:xfrm>
              <a:off x="859409" y="1204225"/>
              <a:ext cx="18053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b="1" dirty="0">
                  <a:solidFill>
                    <a:schemeClr val="accent6">
                      <a:lumMod val="75000"/>
                    </a:schemeClr>
                  </a:solidFill>
                </a:rPr>
                <a:t>Grand Paris Express</a:t>
              </a:r>
              <a:endParaRPr lang="fr-FR" sz="110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pic>
        <p:nvPicPr>
          <p:cNvPr id="84" name="Image 8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7251" y="101737"/>
            <a:ext cx="286778" cy="286778"/>
          </a:xfrm>
          <a:prstGeom prst="rect">
            <a:avLst/>
          </a:prstGeom>
        </p:spPr>
      </p:pic>
      <p:pic>
        <p:nvPicPr>
          <p:cNvPr id="86" name="Image 8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6403">
            <a:off x="10760477" y="-548156"/>
            <a:ext cx="1599098" cy="1599098"/>
          </a:xfrm>
          <a:prstGeom prst="ellipse">
            <a:avLst/>
          </a:prstGeom>
        </p:spPr>
      </p:pic>
      <p:sp>
        <p:nvSpPr>
          <p:cNvPr id="96" name="Rectangle à coins arrondis 95"/>
          <p:cNvSpPr/>
          <p:nvPr/>
        </p:nvSpPr>
        <p:spPr>
          <a:xfrm>
            <a:off x="2606695" y="1628784"/>
            <a:ext cx="9362524" cy="5126859"/>
          </a:xfrm>
          <a:prstGeom prst="roundRect">
            <a:avLst>
              <a:gd name="adj" fmla="val 570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5" name="Image 4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031" y="1201258"/>
            <a:ext cx="286778" cy="286778"/>
          </a:xfrm>
          <a:prstGeom prst="rect">
            <a:avLst/>
          </a:prstGeom>
        </p:spPr>
      </p:pic>
      <p:grpSp>
        <p:nvGrpSpPr>
          <p:cNvPr id="56" name="Groupe 55"/>
          <p:cNvGrpSpPr/>
          <p:nvPr/>
        </p:nvGrpSpPr>
        <p:grpSpPr>
          <a:xfrm>
            <a:off x="2776065" y="184271"/>
            <a:ext cx="7528993" cy="1336677"/>
            <a:chOff x="3142365" y="196389"/>
            <a:chExt cx="7528993" cy="1476569"/>
          </a:xfrm>
        </p:grpSpPr>
        <p:sp>
          <p:nvSpPr>
            <p:cNvPr id="57" name="Rectangle à coins arrondis 56"/>
            <p:cNvSpPr/>
            <p:nvPr/>
          </p:nvSpPr>
          <p:spPr>
            <a:xfrm>
              <a:off x="5073700" y="196389"/>
              <a:ext cx="1734988" cy="1476569"/>
            </a:xfrm>
            <a:prstGeom prst="roundRect">
              <a:avLst>
                <a:gd name="adj" fmla="val 570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8" name="Rectangle à coins arrondis 57"/>
            <p:cNvSpPr/>
            <p:nvPr/>
          </p:nvSpPr>
          <p:spPr>
            <a:xfrm>
              <a:off x="3142365" y="196389"/>
              <a:ext cx="1734988" cy="1476569"/>
            </a:xfrm>
            <a:prstGeom prst="roundRect">
              <a:avLst>
                <a:gd name="adj" fmla="val 570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9" name="Rectangle à coins arrondis 58"/>
            <p:cNvSpPr/>
            <p:nvPr/>
          </p:nvSpPr>
          <p:spPr>
            <a:xfrm>
              <a:off x="7005035" y="196389"/>
              <a:ext cx="1734988" cy="1476569"/>
            </a:xfrm>
            <a:prstGeom prst="roundRect">
              <a:avLst>
                <a:gd name="adj" fmla="val 570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0" name="Rectangle à coins arrondis 59"/>
            <p:cNvSpPr/>
            <p:nvPr/>
          </p:nvSpPr>
          <p:spPr>
            <a:xfrm>
              <a:off x="8936370" y="196389"/>
              <a:ext cx="1734988" cy="1476569"/>
            </a:xfrm>
            <a:prstGeom prst="roundRect">
              <a:avLst>
                <a:gd name="adj" fmla="val 570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4" name="ZoneTexte 63"/>
            <p:cNvSpPr txBox="1"/>
            <p:nvPr/>
          </p:nvSpPr>
          <p:spPr>
            <a:xfrm>
              <a:off x="3186025" y="244670"/>
              <a:ext cx="1548500" cy="4759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1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Nombre de Gares</a:t>
              </a:r>
            </a:p>
            <a:p>
              <a:pPr algn="ctr"/>
              <a:r>
                <a:rPr lang="fr-FR" sz="1000" b="1" i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(GPE)</a:t>
              </a:r>
              <a:endParaRPr lang="fr-FR" sz="1000" b="1" i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67" name="ZoneTexte 66"/>
            <p:cNvSpPr txBox="1"/>
            <p:nvPr/>
          </p:nvSpPr>
          <p:spPr>
            <a:xfrm>
              <a:off x="5133888" y="244670"/>
              <a:ext cx="1548500" cy="2889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1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Nombre de Communes</a:t>
              </a:r>
              <a:endParaRPr lang="fr-FR" sz="11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68" name="ZoneTexte 67"/>
            <p:cNvSpPr txBox="1"/>
            <p:nvPr/>
          </p:nvSpPr>
          <p:spPr>
            <a:xfrm>
              <a:off x="7081751" y="244670"/>
              <a:ext cx="1548500" cy="4759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1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Nombre de Stations</a:t>
              </a:r>
            </a:p>
            <a:p>
              <a:pPr algn="ctr"/>
              <a:r>
                <a:rPr lang="fr-FR" sz="11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Vélib</a:t>
              </a:r>
              <a:r>
                <a:rPr lang="fr-FR" sz="11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’</a:t>
              </a:r>
              <a:endParaRPr lang="fr-FR" sz="11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69" name="ZoneTexte 68"/>
            <p:cNvSpPr txBox="1"/>
            <p:nvPr/>
          </p:nvSpPr>
          <p:spPr>
            <a:xfrm>
              <a:off x="8933161" y="244670"/>
              <a:ext cx="1691575" cy="4759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1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Nombre de Station </a:t>
              </a:r>
              <a:r>
                <a:rPr lang="fr-FR" sz="11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Vélib</a:t>
              </a:r>
              <a:r>
                <a:rPr lang="fr-FR" sz="11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’</a:t>
              </a:r>
            </a:p>
            <a:p>
              <a:pPr algn="ctr"/>
              <a:r>
                <a:rPr lang="fr-FR" sz="1000" b="1" i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(dans un rayon de 400m)</a:t>
              </a:r>
              <a:endParaRPr lang="fr-FR" sz="1000" b="1" i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pic>
        <p:nvPicPr>
          <p:cNvPr id="37" name="Image 36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138" y="809666"/>
            <a:ext cx="256080" cy="256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43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Rectangle à coins arrondis 95"/>
          <p:cNvSpPr/>
          <p:nvPr/>
        </p:nvSpPr>
        <p:spPr>
          <a:xfrm>
            <a:off x="165252" y="184271"/>
            <a:ext cx="11898217" cy="6571373"/>
          </a:xfrm>
          <a:prstGeom prst="roundRect">
            <a:avLst>
              <a:gd name="adj" fmla="val 570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/>
          <p:cNvSpPr/>
          <p:nvPr/>
        </p:nvSpPr>
        <p:spPr>
          <a:xfrm>
            <a:off x="1763577" y="-1851482"/>
            <a:ext cx="1022889" cy="1038386"/>
          </a:xfrm>
          <a:prstGeom prst="rect">
            <a:avLst/>
          </a:prstGeom>
          <a:solidFill>
            <a:srgbClr val="F9F45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278323" y="-1851482"/>
            <a:ext cx="1022889" cy="1038386"/>
          </a:xfrm>
          <a:prstGeom prst="rect">
            <a:avLst/>
          </a:prstGeom>
          <a:solidFill>
            <a:srgbClr val="F8F8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/>
          <p:cNvSpPr/>
          <p:nvPr/>
        </p:nvSpPr>
        <p:spPr>
          <a:xfrm>
            <a:off x="3248831" y="-1851482"/>
            <a:ext cx="1022889" cy="1038386"/>
          </a:xfrm>
          <a:prstGeom prst="rect">
            <a:avLst/>
          </a:prstGeom>
          <a:solidFill>
            <a:srgbClr val="D1D9A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/>
          <p:cNvSpPr/>
          <p:nvPr/>
        </p:nvSpPr>
        <p:spPr>
          <a:xfrm>
            <a:off x="4562889" y="-1851482"/>
            <a:ext cx="1022889" cy="1038386"/>
          </a:xfrm>
          <a:prstGeom prst="rect">
            <a:avLst/>
          </a:prstGeom>
          <a:solidFill>
            <a:srgbClr val="59B0E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78239" y="57025"/>
            <a:ext cx="411154" cy="411154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59265" y="184271"/>
            <a:ext cx="408488" cy="408488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45594" y="-349211"/>
            <a:ext cx="427297" cy="427297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7027" y="-297553"/>
            <a:ext cx="249382" cy="249382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10930" y="-349185"/>
            <a:ext cx="349185" cy="349185"/>
          </a:xfrm>
          <a:prstGeom prst="rect">
            <a:avLst/>
          </a:prstGeom>
        </p:spPr>
      </p:pic>
      <p:pic>
        <p:nvPicPr>
          <p:cNvPr id="84" name="Image 8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7251" y="101737"/>
            <a:ext cx="286778" cy="286778"/>
          </a:xfrm>
          <a:prstGeom prst="rect">
            <a:avLst/>
          </a:prstGeom>
        </p:spPr>
      </p:pic>
      <p:pic>
        <p:nvPicPr>
          <p:cNvPr id="86" name="Image 8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6403">
            <a:off x="10760477" y="-548156"/>
            <a:ext cx="1599098" cy="1599098"/>
          </a:xfrm>
          <a:prstGeom prst="ellipse">
            <a:avLst/>
          </a:prstGeom>
        </p:spPr>
      </p:pic>
      <p:sp>
        <p:nvSpPr>
          <p:cNvPr id="41" name="Rectangle à coins arrondis 40"/>
          <p:cNvSpPr/>
          <p:nvPr/>
        </p:nvSpPr>
        <p:spPr>
          <a:xfrm>
            <a:off x="6496146" y="1445037"/>
            <a:ext cx="2298868" cy="4472721"/>
          </a:xfrm>
          <a:prstGeom prst="roundRect">
            <a:avLst>
              <a:gd name="adj" fmla="val 5702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Rectangle à coins arrondis 41"/>
          <p:cNvSpPr/>
          <p:nvPr/>
        </p:nvSpPr>
        <p:spPr>
          <a:xfrm>
            <a:off x="3312940" y="982265"/>
            <a:ext cx="2392493" cy="5398264"/>
          </a:xfrm>
          <a:prstGeom prst="roundRect">
            <a:avLst>
              <a:gd name="adj" fmla="val 5702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Rectangle à coins arrondis 42"/>
          <p:cNvSpPr/>
          <p:nvPr/>
        </p:nvSpPr>
        <p:spPr>
          <a:xfrm>
            <a:off x="1165083" y="820589"/>
            <a:ext cx="1357144" cy="5721617"/>
          </a:xfrm>
          <a:prstGeom prst="roundRect">
            <a:avLst>
              <a:gd name="adj" fmla="val 5702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ZoneTexte 48"/>
          <p:cNvSpPr txBox="1"/>
          <p:nvPr/>
        </p:nvSpPr>
        <p:spPr>
          <a:xfrm>
            <a:off x="1069405" y="851460"/>
            <a:ext cx="15485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Ligne</a:t>
            </a:r>
          </a:p>
          <a:p>
            <a:pPr algn="ctr"/>
            <a:r>
              <a:rPr lang="fr-FR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Grand Paris</a:t>
            </a:r>
          </a:p>
          <a:p>
            <a:pPr algn="ctr"/>
            <a:r>
              <a:rPr lang="fr-FR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Express</a:t>
            </a:r>
            <a:endParaRPr lang="fr-FR" sz="11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0" name="ZoneTexte 49"/>
          <p:cNvSpPr txBox="1"/>
          <p:nvPr/>
        </p:nvSpPr>
        <p:spPr>
          <a:xfrm>
            <a:off x="3734936" y="1041782"/>
            <a:ext cx="15485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Noms des Gares </a:t>
            </a:r>
            <a:r>
              <a:rPr lang="fr-FR" sz="1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(GPE)</a:t>
            </a:r>
            <a:endParaRPr lang="fr-FR" sz="1000" b="1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1" name="ZoneTexte 50"/>
          <p:cNvSpPr txBox="1"/>
          <p:nvPr/>
        </p:nvSpPr>
        <p:spPr>
          <a:xfrm>
            <a:off x="6871330" y="1480425"/>
            <a:ext cx="15485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Noms des Stations </a:t>
            </a:r>
            <a:r>
              <a:rPr lang="fr-FR" sz="11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Vélib</a:t>
            </a:r>
            <a:r>
              <a:rPr lang="fr-FR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’</a:t>
            </a:r>
            <a:endParaRPr lang="fr-FR" sz="11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7" name="Rectangle à coins arrondis 26"/>
          <p:cNvSpPr/>
          <p:nvPr/>
        </p:nvSpPr>
        <p:spPr>
          <a:xfrm>
            <a:off x="-19995" y="0"/>
            <a:ext cx="645272" cy="6858000"/>
          </a:xfrm>
          <a:prstGeom prst="roundRect">
            <a:avLst>
              <a:gd name="adj" fmla="val 20885"/>
            </a:avLst>
          </a:prstGeom>
          <a:solidFill>
            <a:srgbClr val="D1D9A1">
              <a:alpha val="8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lèche droite 7"/>
          <p:cNvSpPr/>
          <p:nvPr/>
        </p:nvSpPr>
        <p:spPr>
          <a:xfrm>
            <a:off x="2615471" y="3361660"/>
            <a:ext cx="695035" cy="562708"/>
          </a:xfrm>
          <a:prstGeom prst="rightArrow">
            <a:avLst/>
          </a:prstGeom>
          <a:solidFill>
            <a:srgbClr val="D1D9A1"/>
          </a:solidFill>
          <a:ln>
            <a:solidFill>
              <a:srgbClr val="A7A7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Flèche droite 28"/>
          <p:cNvSpPr/>
          <p:nvPr/>
        </p:nvSpPr>
        <p:spPr>
          <a:xfrm>
            <a:off x="5766842" y="3361660"/>
            <a:ext cx="695035" cy="562708"/>
          </a:xfrm>
          <a:prstGeom prst="rightArrow">
            <a:avLst/>
          </a:prstGeom>
          <a:solidFill>
            <a:srgbClr val="D1D9A1"/>
          </a:solidFill>
          <a:ln>
            <a:solidFill>
              <a:srgbClr val="A7A7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518527" y="229071"/>
            <a:ext cx="5050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/>
              <a:t>Veuillez sélectionner d</a:t>
            </a:r>
            <a:r>
              <a:rPr lang="fr-FR" sz="1200" b="1" dirty="0" smtClean="0"/>
              <a:t>es </a:t>
            </a:r>
            <a:r>
              <a:rPr lang="fr-FR" sz="1200" b="1" dirty="0"/>
              <a:t>valeurs afin </a:t>
            </a:r>
            <a:r>
              <a:rPr lang="fr-FR" sz="1200" b="1" dirty="0" smtClean="0"/>
              <a:t>d’obtenir </a:t>
            </a:r>
            <a:r>
              <a:rPr lang="fr-FR" sz="1200" b="1" dirty="0"/>
              <a:t>plus de </a:t>
            </a:r>
            <a:r>
              <a:rPr lang="fr-FR" sz="1200" b="1" dirty="0" smtClean="0"/>
              <a:t>détails sur les futurs projet du Grand Paris Express</a:t>
            </a:r>
            <a:endParaRPr lang="fr-FR" sz="1200" b="1" dirty="0"/>
          </a:p>
        </p:txBody>
      </p:sp>
      <p:grpSp>
        <p:nvGrpSpPr>
          <p:cNvPr id="11" name="Groupe 10"/>
          <p:cNvGrpSpPr/>
          <p:nvPr/>
        </p:nvGrpSpPr>
        <p:grpSpPr>
          <a:xfrm>
            <a:off x="9775639" y="1021135"/>
            <a:ext cx="1808324" cy="5359394"/>
            <a:chOff x="9830272" y="1182812"/>
            <a:chExt cx="1633018" cy="4887193"/>
          </a:xfrm>
        </p:grpSpPr>
        <p:sp>
          <p:nvSpPr>
            <p:cNvPr id="32" name="Rectangle à coins arrondis 31"/>
            <p:cNvSpPr/>
            <p:nvPr/>
          </p:nvSpPr>
          <p:spPr>
            <a:xfrm>
              <a:off x="9830272" y="4929281"/>
              <a:ext cx="1633018" cy="1140724"/>
            </a:xfrm>
            <a:prstGeom prst="roundRect">
              <a:avLst>
                <a:gd name="adj" fmla="val 5702"/>
              </a:avLst>
            </a:prstGeom>
            <a:solidFill>
              <a:srgbClr val="D1D9A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10" name="Groupe 9"/>
            <p:cNvGrpSpPr/>
            <p:nvPr/>
          </p:nvGrpSpPr>
          <p:grpSpPr>
            <a:xfrm>
              <a:off x="9830272" y="1182812"/>
              <a:ext cx="1633018" cy="4074234"/>
              <a:chOff x="9830272" y="1182812"/>
              <a:chExt cx="1734988" cy="4774106"/>
            </a:xfrm>
          </p:grpSpPr>
          <p:grpSp>
            <p:nvGrpSpPr>
              <p:cNvPr id="5" name="Groupe 4"/>
              <p:cNvGrpSpPr/>
              <p:nvPr/>
            </p:nvGrpSpPr>
            <p:grpSpPr>
              <a:xfrm>
                <a:off x="9830272" y="1182812"/>
                <a:ext cx="1734988" cy="4263368"/>
                <a:chOff x="9132986" y="1182812"/>
                <a:chExt cx="1734988" cy="4263368"/>
              </a:xfrm>
            </p:grpSpPr>
            <p:sp>
              <p:nvSpPr>
                <p:cNvPr id="38" name="Rectangle à coins arrondis 37"/>
                <p:cNvSpPr/>
                <p:nvPr/>
              </p:nvSpPr>
              <p:spPr>
                <a:xfrm>
                  <a:off x="9132986" y="1182812"/>
                  <a:ext cx="1734988" cy="1336677"/>
                </a:xfrm>
                <a:prstGeom prst="roundRect">
                  <a:avLst>
                    <a:gd name="adj" fmla="val 5702"/>
                  </a:avLst>
                </a:prstGeom>
                <a:solidFill>
                  <a:srgbClr val="D1D9A1"/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9" name="Rectangle à coins arrondis 38"/>
                <p:cNvSpPr/>
                <p:nvPr/>
              </p:nvSpPr>
              <p:spPr>
                <a:xfrm>
                  <a:off x="9132986" y="2646158"/>
                  <a:ext cx="1734988" cy="1336676"/>
                </a:xfrm>
                <a:prstGeom prst="roundRect">
                  <a:avLst>
                    <a:gd name="adj" fmla="val 5702"/>
                  </a:avLst>
                </a:prstGeom>
                <a:solidFill>
                  <a:srgbClr val="D1D9A1"/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0" name="Rectangle à coins arrondis 39"/>
                <p:cNvSpPr/>
                <p:nvPr/>
              </p:nvSpPr>
              <p:spPr>
                <a:xfrm>
                  <a:off x="9132986" y="4109504"/>
                  <a:ext cx="1734988" cy="1336676"/>
                </a:xfrm>
                <a:prstGeom prst="roundRect">
                  <a:avLst>
                    <a:gd name="adj" fmla="val 5702"/>
                  </a:avLst>
                </a:prstGeom>
                <a:solidFill>
                  <a:srgbClr val="D1D9A1"/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sp>
            <p:nvSpPr>
              <p:cNvPr id="53" name="ZoneTexte 52"/>
              <p:cNvSpPr txBox="1"/>
              <p:nvPr/>
            </p:nvSpPr>
            <p:spPr>
              <a:xfrm>
                <a:off x="9923516" y="4120392"/>
                <a:ext cx="1548500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1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Capacité Moyenne de</a:t>
                </a:r>
              </a:p>
              <a:p>
                <a:pPr algn="ctr"/>
                <a:r>
                  <a:rPr lang="fr-FR" sz="1100" b="1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Vélib</a:t>
                </a:r>
                <a:r>
                  <a:rPr lang="fr-FR" sz="11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’</a:t>
                </a:r>
                <a:endParaRPr lang="fr-FR" sz="11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4" name="ZoneTexte 53"/>
              <p:cNvSpPr txBox="1"/>
              <p:nvPr/>
            </p:nvSpPr>
            <p:spPr>
              <a:xfrm>
                <a:off x="9923515" y="5526031"/>
                <a:ext cx="1548500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1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Pourcentage d’utilisation des </a:t>
                </a:r>
                <a:r>
                  <a:rPr lang="fr-FR" sz="1100" b="1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Vélib</a:t>
                </a:r>
                <a:r>
                  <a:rPr lang="fr-FR" sz="11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’</a:t>
                </a:r>
                <a:endParaRPr lang="fr-FR" sz="11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2" name="ZoneTexte 51"/>
              <p:cNvSpPr txBox="1"/>
              <p:nvPr/>
            </p:nvSpPr>
            <p:spPr>
              <a:xfrm>
                <a:off x="9923515" y="2646157"/>
                <a:ext cx="1548500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1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Capacité Totale de </a:t>
                </a:r>
                <a:r>
                  <a:rPr lang="fr-FR" sz="1100" b="1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Vélib</a:t>
                </a:r>
                <a:r>
                  <a:rPr lang="fr-FR" sz="11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’</a:t>
                </a:r>
                <a:endParaRPr lang="fr-FR" sz="11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p:grpSp>
      </p:grpSp>
      <p:sp>
        <p:nvSpPr>
          <p:cNvPr id="35" name="ZoneTexte 34"/>
          <p:cNvSpPr txBox="1"/>
          <p:nvPr/>
        </p:nvSpPr>
        <p:spPr>
          <a:xfrm>
            <a:off x="9872825" y="1029143"/>
            <a:ext cx="1613953" cy="286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Taux de Population</a:t>
            </a:r>
            <a:endParaRPr lang="fr-FR" sz="11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1744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783</TotalTime>
  <Words>178</Words>
  <Application>Microsoft Office PowerPoint</Application>
  <PresentationFormat>Grand écran</PresentationFormat>
  <Paragraphs>56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bruno dr</dc:creator>
  <cp:lastModifiedBy>bruno dr</cp:lastModifiedBy>
  <cp:revision>37</cp:revision>
  <dcterms:created xsi:type="dcterms:W3CDTF">2023-06-08T16:01:30Z</dcterms:created>
  <dcterms:modified xsi:type="dcterms:W3CDTF">2023-06-12T14:43:19Z</dcterms:modified>
</cp:coreProperties>
</file>