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0" r:id="rId3"/>
    <p:sldId id="263" r:id="rId4"/>
    <p:sldId id="264" r:id="rId5"/>
    <p:sldId id="261" r:id="rId6"/>
    <p:sldId id="268" r:id="rId7"/>
    <p:sldId id="273" r:id="rId8"/>
    <p:sldId id="274" r:id="rId9"/>
    <p:sldId id="267" r:id="rId10"/>
    <p:sldId id="262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6E39D-2ED9-D841-B82B-A5BCA065228E}" v="23" dt="2021-06-09T13:40:15.535"/>
    <p1510:client id="{2D0B6E57-93FE-5704-03F2-C021DB00604D}" v="617" dt="2021-06-08T15:45:57.565"/>
    <p1510:client id="{7C5B7B1E-7F21-07F2-3992-9AD1D2432B76}" v="781" dt="2021-06-08T15:05:00.931"/>
    <p1510:client id="{7FF4A9AD-639E-82D8-96C1-9CF2F68F3DE5}" v="5" dt="2021-06-10T06:58:43.344"/>
    <p1510:client id="{8F956BD4-C18F-4E4F-9B61-B5930397ABB5}" v="227" dt="2021-06-08T19:02:52.110"/>
    <p1510:client id="{C3DE9D3B-699E-A605-D0C2-007B49FC98FF}" v="23" dt="2021-06-08T16:01:13.638"/>
    <p1510:client id="{CF205126-5B6E-B0A4-1796-E3ACFB7927C1}" v="1282" dt="2021-06-08T15:55:58.887"/>
    <p1510:client id="{D0A40463-7FE3-6D44-A18C-A92AAD4B36E1}" v="47" dt="2021-06-09T19:36:19.796"/>
    <p1510:client id="{E2C4057B-0315-23D7-5C7D-836127252E0C}" v="231" dt="2021-06-08T14:04:51.259"/>
    <p1510:client id="{E7426839-2D15-C216-B32A-E841C5703A72}" v="298" dt="2021-06-09T14:49:00.299"/>
    <p1510:client id="{E807BBD9-BECD-1D45-762E-1BA94BCFF449}" v="672" dt="2021-06-08T13:50:25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38230-66C9-4E45-ADE5-08581BA151D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166F48-6AE1-42AE-B4A9-8DE4F8AAF913}">
      <dgm:prSet/>
      <dgm:spPr/>
      <dgm:t>
        <a:bodyPr/>
        <a:lstStyle/>
        <a:p>
          <a:r>
            <a:rPr lang="hu-HU"/>
            <a:t>Miért?</a:t>
          </a:r>
          <a:endParaRPr lang="en-US"/>
        </a:p>
      </dgm:t>
    </dgm:pt>
    <dgm:pt modelId="{BD5EB45E-6747-436A-B37C-A1FA637BD534}" type="parTrans" cxnId="{0BBE54C7-85F8-482F-9E9B-F6542030829D}">
      <dgm:prSet/>
      <dgm:spPr/>
      <dgm:t>
        <a:bodyPr/>
        <a:lstStyle/>
        <a:p>
          <a:endParaRPr lang="en-US"/>
        </a:p>
      </dgm:t>
    </dgm:pt>
    <dgm:pt modelId="{48ED15D2-BB75-4613-8ED2-DE6815E145DA}" type="sibTrans" cxnId="{0BBE54C7-85F8-482F-9E9B-F6542030829D}">
      <dgm:prSet/>
      <dgm:spPr/>
      <dgm:t>
        <a:bodyPr/>
        <a:lstStyle/>
        <a:p>
          <a:endParaRPr lang="en-US"/>
        </a:p>
      </dgm:t>
    </dgm:pt>
    <dgm:pt modelId="{436E66A2-6182-4870-9D12-66B890B45902}">
      <dgm:prSet/>
      <dgm:spPr/>
      <dgm:t>
        <a:bodyPr/>
        <a:lstStyle/>
        <a:p>
          <a:r>
            <a:rPr lang="hu-HU"/>
            <a:t>Szakrális hatalom</a:t>
          </a:r>
          <a:endParaRPr lang="en-US"/>
        </a:p>
      </dgm:t>
    </dgm:pt>
    <dgm:pt modelId="{62D75143-742C-44E3-ADFC-F9A38E74A355}" type="parTrans" cxnId="{6A2046FC-0B4B-454F-B551-8A071970AFE9}">
      <dgm:prSet/>
      <dgm:spPr/>
      <dgm:t>
        <a:bodyPr/>
        <a:lstStyle/>
        <a:p>
          <a:endParaRPr lang="en-US"/>
        </a:p>
      </dgm:t>
    </dgm:pt>
    <dgm:pt modelId="{E68FB949-F176-4DF3-9D90-CD73A2EEC89A}" type="sibTrans" cxnId="{6A2046FC-0B4B-454F-B551-8A071970AFE9}">
      <dgm:prSet/>
      <dgm:spPr/>
      <dgm:t>
        <a:bodyPr/>
        <a:lstStyle/>
        <a:p>
          <a:endParaRPr lang="en-US"/>
        </a:p>
      </dgm:t>
    </dgm:pt>
    <dgm:pt modelId="{A140FE48-E619-440A-9BDE-6EEC2377605C}">
      <dgm:prSet/>
      <dgm:spPr/>
      <dgm:t>
        <a:bodyPr/>
        <a:lstStyle/>
        <a:p>
          <a:r>
            <a:rPr lang="hu-HU"/>
            <a:t>Javak begyűjtése</a:t>
          </a:r>
          <a:endParaRPr lang="en-US"/>
        </a:p>
      </dgm:t>
    </dgm:pt>
    <dgm:pt modelId="{BF529570-11B1-484B-A7CF-7743A5A9203C}" type="parTrans" cxnId="{1C00610F-EF8E-45B1-AE48-7E5A06876F63}">
      <dgm:prSet/>
      <dgm:spPr/>
      <dgm:t>
        <a:bodyPr/>
        <a:lstStyle/>
        <a:p>
          <a:endParaRPr lang="en-US"/>
        </a:p>
      </dgm:t>
    </dgm:pt>
    <dgm:pt modelId="{054AC2A9-692D-4202-BC04-4C58FB811449}" type="sibTrans" cxnId="{1C00610F-EF8E-45B1-AE48-7E5A06876F63}">
      <dgm:prSet/>
      <dgm:spPr/>
      <dgm:t>
        <a:bodyPr/>
        <a:lstStyle/>
        <a:p>
          <a:endParaRPr lang="en-US"/>
        </a:p>
      </dgm:t>
    </dgm:pt>
    <dgm:pt modelId="{C2B149E8-3300-4BBC-B117-8489C859870B}">
      <dgm:prSet/>
      <dgm:spPr/>
      <dgm:t>
        <a:bodyPr/>
        <a:lstStyle/>
        <a:p>
          <a:r>
            <a:rPr lang="hu-HU"/>
            <a:t>Béketeremtés, ítélkezés</a:t>
          </a:r>
          <a:endParaRPr lang="en-US"/>
        </a:p>
      </dgm:t>
    </dgm:pt>
    <dgm:pt modelId="{90F4AB2A-5CFB-4F78-91AE-2D1FFBDBBE4B}" type="parTrans" cxnId="{B5C61C44-82A5-4267-A5BB-6E0E13CD9BD3}">
      <dgm:prSet/>
      <dgm:spPr/>
      <dgm:t>
        <a:bodyPr/>
        <a:lstStyle/>
        <a:p>
          <a:endParaRPr lang="en-US"/>
        </a:p>
      </dgm:t>
    </dgm:pt>
    <dgm:pt modelId="{7EEDC772-7D1C-41C4-AD16-5D16543F66AB}" type="sibTrans" cxnId="{B5C61C44-82A5-4267-A5BB-6E0E13CD9BD3}">
      <dgm:prSet/>
      <dgm:spPr/>
      <dgm:t>
        <a:bodyPr/>
        <a:lstStyle/>
        <a:p>
          <a:endParaRPr lang="en-US"/>
        </a:p>
      </dgm:t>
    </dgm:pt>
    <dgm:pt modelId="{43AACDB3-269F-4CFB-AB4F-89FFE588DE68}">
      <dgm:prSet phldr="0"/>
      <dgm:spPr/>
      <dgm:t>
        <a:bodyPr/>
        <a:lstStyle/>
        <a:p>
          <a:pPr rtl="0"/>
          <a:r>
            <a:rPr lang="hu-HU"/>
            <a:t>Országjárás</a:t>
          </a:r>
        </a:p>
      </dgm:t>
    </dgm:pt>
    <dgm:pt modelId="{4EAF7124-5D63-47B7-B131-B2ABE07464AF}" type="parTrans" cxnId="{C4AEF626-F555-4C7F-B7A4-777E01638A30}">
      <dgm:prSet/>
      <dgm:spPr/>
      <dgm:t>
        <a:bodyPr/>
        <a:lstStyle/>
        <a:p>
          <a:endParaRPr lang="hu-HU"/>
        </a:p>
      </dgm:t>
    </dgm:pt>
    <dgm:pt modelId="{259B665C-98C5-4FB4-8B01-BADB5DD0D54E}" type="sibTrans" cxnId="{C4AEF626-F555-4C7F-B7A4-777E01638A30}">
      <dgm:prSet/>
      <dgm:spPr/>
      <dgm:t>
        <a:bodyPr/>
        <a:lstStyle/>
        <a:p>
          <a:endParaRPr lang="hu-HU"/>
        </a:p>
      </dgm:t>
    </dgm:pt>
    <dgm:pt modelId="{3249BD68-277D-4A28-AF5A-89216D240169}">
      <dgm:prSet phldr="0"/>
      <dgm:spPr/>
      <dgm:t>
        <a:bodyPr/>
        <a:lstStyle/>
        <a:p>
          <a:r>
            <a:rPr lang="hu-HU"/>
            <a:t>Akár 2-3 naponta is helyet változtattak</a:t>
          </a:r>
          <a:endParaRPr lang="en-US"/>
        </a:p>
      </dgm:t>
    </dgm:pt>
    <dgm:pt modelId="{32A37F18-6D76-4300-A3CA-AE1DA512105D}" type="parTrans" cxnId="{92314916-1382-4D5C-8480-3AE8BDE649C6}">
      <dgm:prSet/>
      <dgm:spPr/>
      <dgm:t>
        <a:bodyPr/>
        <a:lstStyle/>
        <a:p>
          <a:endParaRPr lang="hu-HU"/>
        </a:p>
      </dgm:t>
    </dgm:pt>
    <dgm:pt modelId="{A887BDB6-A934-4254-81AC-571B33916DD7}" type="sibTrans" cxnId="{92314916-1382-4D5C-8480-3AE8BDE649C6}">
      <dgm:prSet/>
      <dgm:spPr/>
      <dgm:t>
        <a:bodyPr/>
        <a:lstStyle/>
        <a:p>
          <a:endParaRPr lang="hu-HU"/>
        </a:p>
      </dgm:t>
    </dgm:pt>
    <dgm:pt modelId="{63E86EB5-F6A2-4A61-A95C-01DD36B4D2D8}">
      <dgm:prSet phldr="0"/>
      <dgm:spPr/>
      <dgm:t>
        <a:bodyPr/>
        <a:lstStyle/>
        <a:p>
          <a:r>
            <a:rPr lang="hu-HU"/>
            <a:t>Komoly logisztika</a:t>
          </a:r>
          <a:endParaRPr lang="en-US"/>
        </a:p>
      </dgm:t>
    </dgm:pt>
    <dgm:pt modelId="{BBAFC6C6-21CE-4428-A3E1-4725C69F77FE}" type="parTrans" cxnId="{B8EA1804-B050-42F9-814E-AF03A254368E}">
      <dgm:prSet/>
      <dgm:spPr/>
    </dgm:pt>
    <dgm:pt modelId="{6D26B171-12D3-44D1-A7CC-6E41EA32A9FA}" type="sibTrans" cxnId="{B8EA1804-B050-42F9-814E-AF03A254368E}">
      <dgm:prSet/>
      <dgm:spPr/>
    </dgm:pt>
    <dgm:pt modelId="{C036D597-6C50-47D3-8EA9-0C55EA5CA8FF}">
      <dgm:prSet phldr="0"/>
      <dgm:spPr/>
      <dgm:t>
        <a:bodyPr/>
        <a:lstStyle/>
        <a:p>
          <a:r>
            <a:rPr lang="hu-HU"/>
            <a:t>Jött az udvaruk is</a:t>
          </a:r>
          <a:endParaRPr lang="en-US"/>
        </a:p>
      </dgm:t>
    </dgm:pt>
    <dgm:pt modelId="{8CC282D3-D62F-4F4F-869D-AD6DEEDF9660}" type="parTrans" cxnId="{90F0284B-C985-4E2D-8577-4A909343FFA4}">
      <dgm:prSet/>
      <dgm:spPr/>
    </dgm:pt>
    <dgm:pt modelId="{347BFCF5-2980-417B-9F6F-DF042656DBED}" type="sibTrans" cxnId="{90F0284B-C985-4E2D-8577-4A909343FFA4}">
      <dgm:prSet/>
      <dgm:spPr/>
    </dgm:pt>
    <dgm:pt modelId="{96135096-71C2-4DD3-AA43-26CF5ED9808F}" type="pres">
      <dgm:prSet presAssocID="{64E38230-66C9-4E45-ADE5-08581BA151D4}" presName="Name0" presStyleCnt="0">
        <dgm:presLayoutVars>
          <dgm:dir/>
          <dgm:animLvl val="lvl"/>
          <dgm:resizeHandles val="exact"/>
        </dgm:presLayoutVars>
      </dgm:prSet>
      <dgm:spPr/>
    </dgm:pt>
    <dgm:pt modelId="{56CA8456-8EF6-4087-AE83-858367417496}" type="pres">
      <dgm:prSet presAssocID="{67166F48-6AE1-42AE-B4A9-8DE4F8AAF913}" presName="composite" presStyleCnt="0"/>
      <dgm:spPr/>
    </dgm:pt>
    <dgm:pt modelId="{A6C719F9-402A-43B8-A93B-7B185BD700B6}" type="pres">
      <dgm:prSet presAssocID="{67166F48-6AE1-42AE-B4A9-8DE4F8AAF91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DB3B614-E9D9-4321-8947-B1F7B4AFF3A6}" type="pres">
      <dgm:prSet presAssocID="{67166F48-6AE1-42AE-B4A9-8DE4F8AAF913}" presName="desTx" presStyleLbl="alignAccFollowNode1" presStyleIdx="0" presStyleCnt="2">
        <dgm:presLayoutVars>
          <dgm:bulletEnabled val="1"/>
        </dgm:presLayoutVars>
      </dgm:prSet>
      <dgm:spPr/>
    </dgm:pt>
    <dgm:pt modelId="{6C9B6CD9-1C49-46FC-B41D-90B8341E0178}" type="pres">
      <dgm:prSet presAssocID="{48ED15D2-BB75-4613-8ED2-DE6815E145DA}" presName="space" presStyleCnt="0"/>
      <dgm:spPr/>
    </dgm:pt>
    <dgm:pt modelId="{230DEA24-CCF4-463D-8737-30D6D49C28BF}" type="pres">
      <dgm:prSet presAssocID="{43AACDB3-269F-4CFB-AB4F-89FFE588DE68}" presName="composite" presStyleCnt="0"/>
      <dgm:spPr/>
    </dgm:pt>
    <dgm:pt modelId="{D78C63FD-5D5C-4713-8F16-1742F46DAC2E}" type="pres">
      <dgm:prSet presAssocID="{43AACDB3-269F-4CFB-AB4F-89FFE588DE6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9BBFB85-0E8F-4DCD-A466-F234B4D04271}" type="pres">
      <dgm:prSet presAssocID="{43AACDB3-269F-4CFB-AB4F-89FFE588DE6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EA1804-B050-42F9-814E-AF03A254368E}" srcId="{43AACDB3-269F-4CFB-AB4F-89FFE588DE68}" destId="{63E86EB5-F6A2-4A61-A95C-01DD36B4D2D8}" srcOrd="0" destOrd="0" parTransId="{BBAFC6C6-21CE-4428-A3E1-4725C69F77FE}" sibTransId="{6D26B171-12D3-44D1-A7CC-6E41EA32A9FA}"/>
    <dgm:cxn modelId="{9E1DE904-5389-419A-9498-5C3738578685}" type="presOf" srcId="{43AACDB3-269F-4CFB-AB4F-89FFE588DE68}" destId="{D78C63FD-5D5C-4713-8F16-1742F46DAC2E}" srcOrd="0" destOrd="0" presId="urn:microsoft.com/office/officeart/2005/8/layout/hList1"/>
    <dgm:cxn modelId="{1C00610F-EF8E-45B1-AE48-7E5A06876F63}" srcId="{67166F48-6AE1-42AE-B4A9-8DE4F8AAF913}" destId="{A140FE48-E619-440A-9BDE-6EEC2377605C}" srcOrd="1" destOrd="0" parTransId="{BF529570-11B1-484B-A7CF-7743A5A9203C}" sibTransId="{054AC2A9-692D-4202-BC04-4C58FB811449}"/>
    <dgm:cxn modelId="{92314916-1382-4D5C-8480-3AE8BDE649C6}" srcId="{43AACDB3-269F-4CFB-AB4F-89FFE588DE68}" destId="{3249BD68-277D-4A28-AF5A-89216D240169}" srcOrd="2" destOrd="0" parTransId="{32A37F18-6D76-4300-A3CA-AE1DA512105D}" sibTransId="{A887BDB6-A934-4254-81AC-571B33916DD7}"/>
    <dgm:cxn modelId="{17805E1A-1E66-4DE6-844F-981E464273FE}" type="presOf" srcId="{C036D597-6C50-47D3-8EA9-0C55EA5CA8FF}" destId="{A9BBFB85-0E8F-4DCD-A466-F234B4D04271}" srcOrd="0" destOrd="1" presId="urn:microsoft.com/office/officeart/2005/8/layout/hList1"/>
    <dgm:cxn modelId="{C4AEF626-F555-4C7F-B7A4-777E01638A30}" srcId="{64E38230-66C9-4E45-ADE5-08581BA151D4}" destId="{43AACDB3-269F-4CFB-AB4F-89FFE588DE68}" srcOrd="1" destOrd="0" parTransId="{4EAF7124-5D63-47B7-B131-B2ABE07464AF}" sibTransId="{259B665C-98C5-4FB4-8B01-BADB5DD0D54E}"/>
    <dgm:cxn modelId="{B3185B5C-DAA8-483C-9E6B-BC1E78182F4F}" type="presOf" srcId="{3249BD68-277D-4A28-AF5A-89216D240169}" destId="{A9BBFB85-0E8F-4DCD-A466-F234B4D04271}" srcOrd="0" destOrd="2" presId="urn:microsoft.com/office/officeart/2005/8/layout/hList1"/>
    <dgm:cxn modelId="{B5C61C44-82A5-4267-A5BB-6E0E13CD9BD3}" srcId="{67166F48-6AE1-42AE-B4A9-8DE4F8AAF913}" destId="{C2B149E8-3300-4BBC-B117-8489C859870B}" srcOrd="2" destOrd="0" parTransId="{90F4AB2A-5CFB-4F78-91AE-2D1FFBDBBE4B}" sibTransId="{7EEDC772-7D1C-41C4-AD16-5D16543F66AB}"/>
    <dgm:cxn modelId="{41999064-64F9-4984-A04E-E0BD67AF81C1}" type="presOf" srcId="{C2B149E8-3300-4BBC-B117-8489C859870B}" destId="{2DB3B614-E9D9-4321-8947-B1F7B4AFF3A6}" srcOrd="0" destOrd="2" presId="urn:microsoft.com/office/officeart/2005/8/layout/hList1"/>
    <dgm:cxn modelId="{90F0284B-C985-4E2D-8577-4A909343FFA4}" srcId="{43AACDB3-269F-4CFB-AB4F-89FFE588DE68}" destId="{C036D597-6C50-47D3-8EA9-0C55EA5CA8FF}" srcOrd="1" destOrd="0" parTransId="{8CC282D3-D62F-4F4F-869D-AD6DEEDF9660}" sibTransId="{347BFCF5-2980-417B-9F6F-DF042656DBED}"/>
    <dgm:cxn modelId="{78923D51-34C3-4CF5-A9C9-580F95AA5968}" type="presOf" srcId="{64E38230-66C9-4E45-ADE5-08581BA151D4}" destId="{96135096-71C2-4DD3-AA43-26CF5ED9808F}" srcOrd="0" destOrd="0" presId="urn:microsoft.com/office/officeart/2005/8/layout/hList1"/>
    <dgm:cxn modelId="{768CA178-A61B-4F9F-AD65-EB185A75DAC4}" type="presOf" srcId="{67166F48-6AE1-42AE-B4A9-8DE4F8AAF913}" destId="{A6C719F9-402A-43B8-A93B-7B185BD700B6}" srcOrd="0" destOrd="0" presId="urn:microsoft.com/office/officeart/2005/8/layout/hList1"/>
    <dgm:cxn modelId="{6642C959-A5A7-406D-973A-E14B61A3E45C}" type="presOf" srcId="{436E66A2-6182-4870-9D12-66B890B45902}" destId="{2DB3B614-E9D9-4321-8947-B1F7B4AFF3A6}" srcOrd="0" destOrd="0" presId="urn:microsoft.com/office/officeart/2005/8/layout/hList1"/>
    <dgm:cxn modelId="{9071FD8B-A6DD-4D59-A7B8-1D393011D9C2}" type="presOf" srcId="{A140FE48-E619-440A-9BDE-6EEC2377605C}" destId="{2DB3B614-E9D9-4321-8947-B1F7B4AFF3A6}" srcOrd="0" destOrd="1" presId="urn:microsoft.com/office/officeart/2005/8/layout/hList1"/>
    <dgm:cxn modelId="{0BBE54C7-85F8-482F-9E9B-F6542030829D}" srcId="{64E38230-66C9-4E45-ADE5-08581BA151D4}" destId="{67166F48-6AE1-42AE-B4A9-8DE4F8AAF913}" srcOrd="0" destOrd="0" parTransId="{BD5EB45E-6747-436A-B37C-A1FA637BD534}" sibTransId="{48ED15D2-BB75-4613-8ED2-DE6815E145DA}"/>
    <dgm:cxn modelId="{3238D4D4-8D9D-48A0-BFBA-F10ADC4652CC}" type="presOf" srcId="{63E86EB5-F6A2-4A61-A95C-01DD36B4D2D8}" destId="{A9BBFB85-0E8F-4DCD-A466-F234B4D04271}" srcOrd="0" destOrd="0" presId="urn:microsoft.com/office/officeart/2005/8/layout/hList1"/>
    <dgm:cxn modelId="{6A2046FC-0B4B-454F-B551-8A071970AFE9}" srcId="{67166F48-6AE1-42AE-B4A9-8DE4F8AAF913}" destId="{436E66A2-6182-4870-9D12-66B890B45902}" srcOrd="0" destOrd="0" parTransId="{62D75143-742C-44E3-ADFC-F9A38E74A355}" sibTransId="{E68FB949-F176-4DF3-9D90-CD73A2EEC89A}"/>
    <dgm:cxn modelId="{3543A28A-A2D8-458D-95F3-FE5080C805D9}" type="presParOf" srcId="{96135096-71C2-4DD3-AA43-26CF5ED9808F}" destId="{56CA8456-8EF6-4087-AE83-858367417496}" srcOrd="0" destOrd="0" presId="urn:microsoft.com/office/officeart/2005/8/layout/hList1"/>
    <dgm:cxn modelId="{E24A2E8D-6670-4221-BB1A-1AC215CDFF87}" type="presParOf" srcId="{56CA8456-8EF6-4087-AE83-858367417496}" destId="{A6C719F9-402A-43B8-A93B-7B185BD700B6}" srcOrd="0" destOrd="0" presId="urn:microsoft.com/office/officeart/2005/8/layout/hList1"/>
    <dgm:cxn modelId="{93E24DF7-112B-4FBE-8DC7-6CA531FB63DE}" type="presParOf" srcId="{56CA8456-8EF6-4087-AE83-858367417496}" destId="{2DB3B614-E9D9-4321-8947-B1F7B4AFF3A6}" srcOrd="1" destOrd="0" presId="urn:microsoft.com/office/officeart/2005/8/layout/hList1"/>
    <dgm:cxn modelId="{FBE10F76-B661-41E1-96A5-8A201D0B3969}" type="presParOf" srcId="{96135096-71C2-4DD3-AA43-26CF5ED9808F}" destId="{6C9B6CD9-1C49-46FC-B41D-90B8341E0178}" srcOrd="1" destOrd="0" presId="urn:microsoft.com/office/officeart/2005/8/layout/hList1"/>
    <dgm:cxn modelId="{6B9B3B69-C521-42CB-AA93-597D302A66FA}" type="presParOf" srcId="{96135096-71C2-4DD3-AA43-26CF5ED9808F}" destId="{230DEA24-CCF4-463D-8737-30D6D49C28BF}" srcOrd="2" destOrd="0" presId="urn:microsoft.com/office/officeart/2005/8/layout/hList1"/>
    <dgm:cxn modelId="{E2A6BEC3-D784-4D16-BDE4-EDA2A17BDC23}" type="presParOf" srcId="{230DEA24-CCF4-463D-8737-30D6D49C28BF}" destId="{D78C63FD-5D5C-4713-8F16-1742F46DAC2E}" srcOrd="0" destOrd="0" presId="urn:microsoft.com/office/officeart/2005/8/layout/hList1"/>
    <dgm:cxn modelId="{588A24A4-DA4D-481A-A9ED-F0AEC7939DE4}" type="presParOf" srcId="{230DEA24-CCF4-463D-8737-30D6D49C28BF}" destId="{A9BBFB85-0E8F-4DCD-A466-F234B4D042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719F9-402A-43B8-A93B-7B185BD700B6}">
      <dsp:nvSpPr>
        <dsp:cNvPr id="0" name=""/>
        <dsp:cNvSpPr/>
      </dsp:nvSpPr>
      <dsp:spPr>
        <a:xfrm>
          <a:off x="33" y="60977"/>
          <a:ext cx="3204641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Miért?</a:t>
          </a:r>
          <a:endParaRPr lang="en-US" sz="2800" kern="1200"/>
        </a:p>
      </dsp:txBody>
      <dsp:txXfrm>
        <a:off x="33" y="60977"/>
        <a:ext cx="3204641" cy="806400"/>
      </dsp:txXfrm>
    </dsp:sp>
    <dsp:sp modelId="{2DB3B614-E9D9-4321-8947-B1F7B4AFF3A6}">
      <dsp:nvSpPr>
        <dsp:cNvPr id="0" name=""/>
        <dsp:cNvSpPr/>
      </dsp:nvSpPr>
      <dsp:spPr>
        <a:xfrm>
          <a:off x="33" y="867377"/>
          <a:ext cx="3204641" cy="36436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Szakrális hatalom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Javak begyűjtése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Béketeremtés, ítélkezés</a:t>
          </a:r>
          <a:endParaRPr lang="en-US" sz="2800" kern="1200"/>
        </a:p>
      </dsp:txBody>
      <dsp:txXfrm>
        <a:off x="33" y="867377"/>
        <a:ext cx="3204641" cy="3643644"/>
      </dsp:txXfrm>
    </dsp:sp>
    <dsp:sp modelId="{D78C63FD-5D5C-4713-8F16-1742F46DAC2E}">
      <dsp:nvSpPr>
        <dsp:cNvPr id="0" name=""/>
        <dsp:cNvSpPr/>
      </dsp:nvSpPr>
      <dsp:spPr>
        <a:xfrm>
          <a:off x="3653324" y="60977"/>
          <a:ext cx="3204641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Országjárás</a:t>
          </a:r>
        </a:p>
      </dsp:txBody>
      <dsp:txXfrm>
        <a:off x="3653324" y="60977"/>
        <a:ext cx="3204641" cy="806400"/>
      </dsp:txXfrm>
    </dsp:sp>
    <dsp:sp modelId="{A9BBFB85-0E8F-4DCD-A466-F234B4D04271}">
      <dsp:nvSpPr>
        <dsp:cNvPr id="0" name=""/>
        <dsp:cNvSpPr/>
      </dsp:nvSpPr>
      <dsp:spPr>
        <a:xfrm>
          <a:off x="3653324" y="867377"/>
          <a:ext cx="3204641" cy="36436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Komoly logisztika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Jött az udvaruk is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/>
            <a:t>Akár 2-3 naponta is helyet változtattak</a:t>
          </a:r>
          <a:endParaRPr lang="en-US" sz="2800" kern="1200"/>
        </a:p>
      </dsp:txBody>
      <dsp:txXfrm>
        <a:off x="3653324" y="867377"/>
        <a:ext cx="3204641" cy="3643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8428" cy="513510"/>
          </a:xfrm>
          <a:prstGeom prst="rect">
            <a:avLst/>
          </a:prstGeom>
        </p:spPr>
        <p:txBody>
          <a:bodyPr vert="horz" lIns="99073" tIns="49536" rIns="99073" bIns="495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1" y="3"/>
            <a:ext cx="3078428" cy="513510"/>
          </a:xfrm>
          <a:prstGeom prst="rect">
            <a:avLst/>
          </a:prstGeom>
        </p:spPr>
        <p:txBody>
          <a:bodyPr vert="horz" lIns="99073" tIns="49536" rIns="99073" bIns="49536" rtlCol="0"/>
          <a:lstStyle>
            <a:lvl1pPr algn="r">
              <a:defRPr sz="1300"/>
            </a:lvl1pPr>
          </a:lstStyle>
          <a:p>
            <a:fld id="{B005A98D-B902-4374-B6F5-6299EB2AFE0F}" type="datetimeFigureOut">
              <a:rPr lang="en-US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3" tIns="49536" rIns="99073" bIns="495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73" tIns="49536" rIns="99073" bIns="4953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8" cy="513507"/>
          </a:xfrm>
          <a:prstGeom prst="rect">
            <a:avLst/>
          </a:prstGeom>
        </p:spPr>
        <p:txBody>
          <a:bodyPr vert="horz" lIns="99073" tIns="49536" rIns="99073" bIns="495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1" y="9721108"/>
            <a:ext cx="3078428" cy="513507"/>
          </a:xfrm>
          <a:prstGeom prst="rect">
            <a:avLst/>
          </a:prstGeom>
        </p:spPr>
        <p:txBody>
          <a:bodyPr vert="horz" lIns="99073" tIns="49536" rIns="99073" bIns="49536" rtlCol="0" anchor="b"/>
          <a:lstStyle>
            <a:lvl1pPr algn="r">
              <a:defRPr sz="1300"/>
            </a:lvl1pPr>
          </a:lstStyle>
          <a:p>
            <a:fld id="{8CB21860-DCA5-4903-901A-DA99F3B569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cs typeface="Calibri"/>
              </a:rPr>
              <a:t>arról fogunk beszélni hogy kik &amp; hogyan utaztak a középkorban.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5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>
                <a:cs typeface="Calibri"/>
              </a:rPr>
              <a:t>:)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9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cs typeface="Calibri"/>
              </a:rPr>
              <a:t>Kezdjük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hogyannal</a:t>
            </a:r>
            <a:r>
              <a:rPr lang="en-US" sz="1100" dirty="0">
                <a:cs typeface="Calibri"/>
              </a:rPr>
              <a:t>:</a:t>
            </a:r>
          </a:p>
          <a:p>
            <a:r>
              <a:rPr lang="en-US" sz="1100" dirty="0">
                <a:cs typeface="Calibri"/>
              </a:rPr>
              <a:t>A </a:t>
            </a:r>
            <a:r>
              <a:rPr lang="en-US" sz="1100" dirty="0" err="1">
                <a:cs typeface="Calibri"/>
              </a:rPr>
              <a:t>szárazföldön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általában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római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korból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fennmaradt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utakon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zajlott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forgalom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melyek</a:t>
            </a:r>
            <a:r>
              <a:rPr lang="en-US" sz="1100" dirty="0">
                <a:cs typeface="Calibri"/>
              </a:rPr>
              <a:t>, a </a:t>
            </a:r>
            <a:r>
              <a:rPr lang="en-US" sz="1100" dirty="0" err="1">
                <a:cs typeface="Calibri"/>
              </a:rPr>
              <a:t>megfelelő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karbantartás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hiányában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rossz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minőségűek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sőt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gyakran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életveszélyesek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voltak</a:t>
            </a:r>
            <a:r>
              <a:rPr lang="en-US" sz="1100" dirty="0">
                <a:cs typeface="Calibri"/>
              </a:rPr>
              <a:t>. Olyan </a:t>
            </a:r>
            <a:r>
              <a:rPr lang="en-US" sz="1100" dirty="0" err="1">
                <a:cs typeface="Calibri"/>
              </a:rPr>
              <a:t>nagy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mértékben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lassították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szekereket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hogy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gyalog</a:t>
            </a:r>
            <a:r>
              <a:rPr lang="en-US" sz="1100" dirty="0">
                <a:cs typeface="Calibri"/>
              </a:rPr>
              <a:t> </a:t>
            </a:r>
            <a:r>
              <a:rPr lang="en-US" dirty="0" err="1"/>
              <a:t>gyorsabban</a:t>
            </a:r>
            <a:r>
              <a:rPr lang="en-US" dirty="0"/>
              <a:t> </a:t>
            </a:r>
            <a:r>
              <a:rPr lang="en-US" dirty="0" err="1"/>
              <a:t>lehetett</a:t>
            </a:r>
            <a:r>
              <a:rPr lang="en-US" sz="1100" dirty="0"/>
              <a:t> </a:t>
            </a:r>
            <a:r>
              <a:rPr lang="en-US" sz="1100" dirty="0" err="1">
                <a:cs typeface="Calibri"/>
              </a:rPr>
              <a:t>menni</a:t>
            </a:r>
            <a:r>
              <a:rPr lang="en-US" sz="1100" dirty="0">
                <a:cs typeface="Calibri"/>
              </a:rPr>
              <a:t>. </a:t>
            </a:r>
            <a:endParaRPr lang="en-US"/>
          </a:p>
          <a:p>
            <a:r>
              <a:rPr lang="en-US" sz="1100" dirty="0">
                <a:cs typeface="Calibri"/>
              </a:rPr>
              <a:t>A </a:t>
            </a:r>
            <a:r>
              <a:rPr lang="en-US" sz="1100" dirty="0" err="1">
                <a:cs typeface="Calibri"/>
              </a:rPr>
              <a:t>leggyorsabb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kényelmesebb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szárazföldön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lovon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történő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utazás</a:t>
            </a:r>
            <a:r>
              <a:rPr lang="en-US" sz="1100" dirty="0">
                <a:cs typeface="Calibri"/>
              </a:rPr>
              <a:t> volt, </a:t>
            </a:r>
            <a:r>
              <a:rPr lang="en-US" sz="1100" dirty="0" err="1">
                <a:cs typeface="Calibri"/>
              </a:rPr>
              <a:t>az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állatok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váltásával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akár</a:t>
            </a:r>
            <a:r>
              <a:rPr lang="en-US" sz="1100" dirty="0">
                <a:cs typeface="Calibri"/>
              </a:rPr>
              <a:t> 80 </a:t>
            </a:r>
            <a:r>
              <a:rPr lang="en-US" sz="1100" dirty="0" err="1">
                <a:cs typeface="Calibri"/>
              </a:rPr>
              <a:t>kilométert</a:t>
            </a:r>
            <a:r>
              <a:rPr lang="en-US" sz="1100" dirty="0">
                <a:cs typeface="Calibri"/>
              </a:rPr>
              <a:t> is meg </a:t>
            </a:r>
            <a:r>
              <a:rPr lang="en-US" sz="1100" dirty="0" err="1">
                <a:cs typeface="Calibri"/>
              </a:rPr>
              <a:t>lehetett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tenni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naponta</a:t>
            </a:r>
            <a:r>
              <a:rPr lang="en-US" sz="1100" dirty="0">
                <a:cs typeface="Calibri"/>
              </a:rPr>
              <a:t>.</a:t>
            </a:r>
          </a:p>
          <a:p>
            <a:r>
              <a:rPr lang="en-US" sz="1100" dirty="0">
                <a:cs typeface="Calibri"/>
              </a:rPr>
              <a:t>Ha </a:t>
            </a:r>
            <a:r>
              <a:rPr lang="en-US" sz="1100" dirty="0" err="1">
                <a:cs typeface="Calibri"/>
              </a:rPr>
              <a:t>az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út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jó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minőségű</a:t>
            </a:r>
            <a:r>
              <a:rPr lang="en-US" sz="1100" dirty="0">
                <a:cs typeface="Calibri"/>
              </a:rPr>
              <a:t> volt, </a:t>
            </a:r>
            <a:r>
              <a:rPr lang="en-US" sz="1100" dirty="0" err="1">
                <a:cs typeface="Calibri"/>
              </a:rPr>
              <a:t>ami</a:t>
            </a:r>
            <a:r>
              <a:rPr lang="en-US" sz="1100" dirty="0">
                <a:cs typeface="Calibri"/>
              </a:rPr>
              <a:t> </a:t>
            </a:r>
            <a:r>
              <a:rPr lang="en-US" sz="1100" dirty="0" err="1">
                <a:cs typeface="Calibri"/>
              </a:rPr>
              <a:t>ritkán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fordult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elő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akkor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szinte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biztosan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csak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vám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befizetésével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lehetett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igénybe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venni</a:t>
            </a:r>
            <a:r>
              <a:rPr lang="en-US" sz="1100" dirty="0">
                <a:cs typeface="Calibri"/>
              </a:rPr>
              <a:t>. A </a:t>
            </a:r>
            <a:r>
              <a:rPr lang="en-US" sz="1100" b="1" dirty="0" err="1">
                <a:cs typeface="Calibri"/>
              </a:rPr>
              <a:t>természetes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akadályokat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sem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nagyon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tudták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leküzdeni</a:t>
            </a:r>
            <a:r>
              <a:rPr lang="en-US" sz="1100" dirty="0">
                <a:cs typeface="Calibri"/>
              </a:rPr>
              <a:t>, a </a:t>
            </a:r>
            <a:r>
              <a:rPr lang="en-US" sz="1100" dirty="0" err="1">
                <a:cs typeface="Calibri"/>
              </a:rPr>
              <a:t>folyókon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például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csak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elvétve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lehetett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hidakat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réveket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találni</a:t>
            </a:r>
            <a:r>
              <a:rPr lang="en-US" sz="1100" dirty="0">
                <a:cs typeface="Calibri"/>
              </a:rPr>
              <a:t>, de </a:t>
            </a:r>
            <a:r>
              <a:rPr lang="en-US" sz="1100" dirty="0" err="1">
                <a:cs typeface="Calibri"/>
              </a:rPr>
              <a:t>ezeken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helyeken</a:t>
            </a:r>
            <a:r>
              <a:rPr lang="en-US" sz="1100" dirty="0">
                <a:cs typeface="Calibri"/>
              </a:rPr>
              <a:t> is </a:t>
            </a:r>
            <a:r>
              <a:rPr lang="en-US" sz="1100" dirty="0" err="1">
                <a:cs typeface="Calibri"/>
              </a:rPr>
              <a:t>megvámolták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az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utazót</a:t>
            </a:r>
            <a:r>
              <a:rPr lang="en-US" sz="1100" dirty="0">
                <a:cs typeface="Calibri"/>
              </a:rPr>
              <a:t>. </a:t>
            </a:r>
          </a:p>
          <a:p>
            <a:r>
              <a:rPr lang="en-US" sz="1100" dirty="0">
                <a:cs typeface="Calibri"/>
              </a:rPr>
              <a:t>A </a:t>
            </a:r>
            <a:r>
              <a:rPr lang="en-US" sz="1100" dirty="0" err="1">
                <a:cs typeface="Calibri"/>
              </a:rPr>
              <a:t>szárazföldön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általában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csak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rövidebb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utakat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tettek</a:t>
            </a:r>
            <a:r>
              <a:rPr lang="en-US" sz="1100" dirty="0">
                <a:cs typeface="Calibri"/>
              </a:rPr>
              <a:t> meg, </a:t>
            </a:r>
            <a:r>
              <a:rPr lang="en-US" sz="1100" dirty="0" err="1">
                <a:cs typeface="Calibri"/>
              </a:rPr>
              <a:t>mivel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egyrészt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lassabb</a:t>
            </a:r>
            <a:r>
              <a:rPr lang="en-US" sz="1100" dirty="0">
                <a:cs typeface="Calibri"/>
              </a:rPr>
              <a:t> volt, mint </a:t>
            </a:r>
            <a:r>
              <a:rPr lang="en-US" sz="1100" dirty="0" err="1">
                <a:cs typeface="Calibri"/>
              </a:rPr>
              <a:t>vízen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utazni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másrészt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pedig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egy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hosszú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távú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szárazföldi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utazás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esetén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kísérő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állatok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élelmezési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költsége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csillagászati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magasságokba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emelkedett</a:t>
            </a:r>
            <a:r>
              <a:rPr lang="en-US" sz="1100" dirty="0">
                <a:cs typeface="Calibri"/>
              </a:rPr>
              <a:t>.</a:t>
            </a:r>
          </a:p>
          <a:p>
            <a:r>
              <a:rPr lang="en-US" sz="1100" dirty="0" err="1">
                <a:cs typeface="Calibri"/>
              </a:rPr>
              <a:t>Általában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nappal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utaztak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hiszen</a:t>
            </a:r>
            <a:r>
              <a:rPr lang="en-US" sz="1100" dirty="0">
                <a:cs typeface="Calibri"/>
              </a:rPr>
              <a:t> </a:t>
            </a:r>
            <a:r>
              <a:rPr lang="en-US" sz="1100" b="1" dirty="0" err="1">
                <a:cs typeface="Calibri"/>
              </a:rPr>
              <a:t>éjjel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sok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veszéllyel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kellett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szembenéznie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annak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aki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az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utakon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tartózkodott</a:t>
            </a:r>
            <a:r>
              <a:rPr lang="en-US" sz="1100" dirty="0">
                <a:cs typeface="Calibri"/>
              </a:rPr>
              <a:t>. </a:t>
            </a:r>
            <a:r>
              <a:rPr lang="en-US" sz="1100" dirty="0" err="1">
                <a:cs typeface="Calibri"/>
              </a:rPr>
              <a:t>Zsiványok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rablók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vadállatok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garázdálkodtak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ilyenkor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mindenfelé</a:t>
            </a:r>
            <a:r>
              <a:rPr lang="en-US" sz="1100" dirty="0">
                <a:cs typeface="Calibri"/>
              </a:rPr>
              <a:t>. </a:t>
            </a:r>
            <a:endParaRPr lang="hu-HU" sz="1100" dirty="0">
              <a:cs typeface="Calibri"/>
            </a:endParaRPr>
          </a:p>
          <a:p>
            <a:r>
              <a:rPr lang="en-US" dirty="0"/>
              <a:t>A </a:t>
            </a:r>
            <a:r>
              <a:rPr lang="en-US" dirty="0" err="1"/>
              <a:t>tengereken</a:t>
            </a:r>
            <a:r>
              <a:rPr lang="en-US" dirty="0"/>
              <a:t> a </a:t>
            </a:r>
            <a:r>
              <a:rPr lang="en-US" dirty="0" err="1"/>
              <a:t>hajózás</a:t>
            </a:r>
            <a:r>
              <a:rPr lang="en-US" dirty="0"/>
              <a:t> a </a:t>
            </a:r>
            <a:r>
              <a:rPr lang="en-US" b="1" dirty="0"/>
              <a:t>part </a:t>
            </a:r>
            <a:r>
              <a:rPr lang="en-US" dirty="0" err="1"/>
              <a:t>menti</a:t>
            </a:r>
            <a:r>
              <a:rPr lang="en-US" dirty="0"/>
              <a:t> </a:t>
            </a:r>
            <a:r>
              <a:rPr lang="en-US" dirty="0" err="1"/>
              <a:t>területekre</a:t>
            </a:r>
            <a:r>
              <a:rPr lang="en-US" dirty="0"/>
              <a:t> </a:t>
            </a:r>
            <a:r>
              <a:rPr lang="en-US" dirty="0" err="1"/>
              <a:t>korlátozódott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féltek</a:t>
            </a:r>
            <a:r>
              <a:rPr lang="en-US" dirty="0"/>
              <a:t> a </a:t>
            </a:r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víz</a:t>
            </a:r>
            <a:r>
              <a:rPr lang="en-US" dirty="0"/>
              <a:t> </a:t>
            </a:r>
            <a:r>
              <a:rPr lang="en-US" dirty="0" err="1"/>
              <a:t>veszélyeitől</a:t>
            </a:r>
            <a:r>
              <a:rPr lang="en-US" dirty="0"/>
              <a:t>.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akár</a:t>
            </a:r>
            <a:r>
              <a:rPr lang="en-US" dirty="0"/>
              <a:t> 200 km-t is meg </a:t>
            </a:r>
            <a:r>
              <a:rPr lang="en-US" dirty="0" err="1"/>
              <a:t>tudtak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naponta</a:t>
            </a:r>
            <a:r>
              <a:rPr lang="en-US" dirty="0"/>
              <a:t>. A </a:t>
            </a:r>
            <a:r>
              <a:rPr lang="en-US" dirty="0" err="1"/>
              <a:t>folyókon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lényegesen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 volt, </a:t>
            </a:r>
            <a:r>
              <a:rPr lang="en-US" dirty="0" err="1"/>
              <a:t>főleg</a:t>
            </a:r>
            <a:r>
              <a:rPr lang="en-US" dirty="0"/>
              <a:t> a </a:t>
            </a:r>
            <a:r>
              <a:rPr lang="en-US" dirty="0" err="1"/>
              <a:t>sodrással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, </a:t>
            </a:r>
            <a:r>
              <a:rPr lang="en-US" dirty="0" err="1"/>
              <a:t>csupán</a:t>
            </a:r>
            <a:r>
              <a:rPr lang="en-US" dirty="0"/>
              <a:t> 20 km/nap. </a:t>
            </a:r>
            <a:endParaRPr lang="en-US" dirty="0">
              <a:cs typeface="Calibri"/>
            </a:endParaRPr>
          </a:p>
          <a:p>
            <a:r>
              <a:rPr lang="en-US" sz="1100" dirty="0">
                <a:cs typeface="Calibri"/>
              </a:rPr>
              <a:t>A </a:t>
            </a:r>
            <a:r>
              <a:rPr lang="en-US" sz="1100" dirty="0" err="1">
                <a:cs typeface="Calibri"/>
              </a:rPr>
              <a:t>szárazföldi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utazás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hosszú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távon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nem</a:t>
            </a:r>
            <a:r>
              <a:rPr lang="en-US" sz="1100" dirty="0">
                <a:cs typeface="Calibri"/>
              </a:rPr>
              <a:t> volt </a:t>
            </a:r>
            <a:r>
              <a:rPr lang="en-US" sz="1100" dirty="0" err="1">
                <a:cs typeface="Calibri"/>
              </a:rPr>
              <a:t>gazdaságos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így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hosszabb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utakat</a:t>
            </a:r>
            <a:r>
              <a:rPr lang="en-US" sz="1100" dirty="0">
                <a:cs typeface="Calibri"/>
              </a:rPr>
              <a:t> a </a:t>
            </a:r>
            <a:r>
              <a:rPr lang="en-US" sz="1100" b="1" dirty="0" err="1">
                <a:cs typeface="Calibri"/>
              </a:rPr>
              <a:t>tengereken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bonyolították</a:t>
            </a:r>
            <a:r>
              <a:rPr lang="en-US" sz="1100" dirty="0">
                <a:cs typeface="Calibri"/>
              </a:rPr>
              <a:t>. </a:t>
            </a:r>
          </a:p>
          <a:p>
            <a:r>
              <a:rPr lang="en-US" sz="1100" dirty="0">
                <a:cs typeface="Calibri"/>
              </a:rPr>
              <a:t>De a </a:t>
            </a:r>
            <a:r>
              <a:rPr lang="en-US" sz="1100" dirty="0" err="1">
                <a:cs typeface="Calibri"/>
              </a:rPr>
              <a:t>vízi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út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sem</a:t>
            </a:r>
            <a:r>
              <a:rPr lang="en-US" sz="1100" dirty="0">
                <a:cs typeface="Calibri"/>
              </a:rPr>
              <a:t> volt </a:t>
            </a:r>
            <a:r>
              <a:rPr lang="en-US" sz="1100" dirty="0" err="1">
                <a:cs typeface="Calibri"/>
              </a:rPr>
              <a:t>veszélytelen</a:t>
            </a:r>
            <a:r>
              <a:rPr lang="en-US" sz="1100" dirty="0">
                <a:cs typeface="Calibri"/>
              </a:rPr>
              <a:t>: </a:t>
            </a:r>
            <a:r>
              <a:rPr lang="en-US" sz="1100" b="1" dirty="0" err="1">
                <a:cs typeface="Calibri"/>
              </a:rPr>
              <a:t>kalózok</a:t>
            </a:r>
            <a:r>
              <a:rPr lang="en-US" sz="1100" b="1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fosztogattak</a:t>
            </a:r>
            <a:r>
              <a:rPr lang="en-US" sz="1100" dirty="0">
                <a:cs typeface="Calibri"/>
              </a:rPr>
              <a:t>, </a:t>
            </a:r>
            <a:r>
              <a:rPr lang="en-US" sz="1100" dirty="0" err="1">
                <a:cs typeface="Calibri"/>
              </a:rPr>
              <a:t>illetve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viharok</a:t>
            </a:r>
            <a:r>
              <a:rPr lang="en-US" sz="1100" dirty="0">
                <a:cs typeface="Calibri"/>
              </a:rPr>
              <a:t> is </a:t>
            </a:r>
            <a:r>
              <a:rPr lang="en-US" sz="1100" dirty="0" err="1">
                <a:cs typeface="Calibri"/>
              </a:rPr>
              <a:t>okoztak</a:t>
            </a:r>
            <a:r>
              <a:rPr lang="en-US" sz="1100" dirty="0">
                <a:cs typeface="Calibri"/>
              </a:rPr>
              <a:t> </a:t>
            </a:r>
            <a:r>
              <a:rPr lang="en-US" sz="1100" dirty="0" err="1">
                <a:cs typeface="Calibri"/>
              </a:rPr>
              <a:t>bosszúságokat</a:t>
            </a:r>
            <a:r>
              <a:rPr lang="en-US" sz="1100" dirty="0">
                <a:cs typeface="Calibri"/>
              </a:rPr>
              <a:t> a </a:t>
            </a:r>
            <a:r>
              <a:rPr lang="en-US" sz="1100" dirty="0" err="1">
                <a:cs typeface="Calibri"/>
              </a:rPr>
              <a:t>hajósoknak</a:t>
            </a:r>
            <a:r>
              <a:rPr lang="en-US" sz="1100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err="1">
                <a:cs typeface="Calibri"/>
              </a:rPr>
              <a:t>Egyedül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utazni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nem</a:t>
            </a:r>
            <a:r>
              <a:rPr lang="en-US" sz="1100">
                <a:cs typeface="Calibri"/>
              </a:rPr>
              <a:t> volt </a:t>
            </a:r>
            <a:r>
              <a:rPr lang="en-US" sz="1100" err="1">
                <a:cs typeface="Calibri"/>
              </a:rPr>
              <a:t>célszerű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az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előbb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említett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veszélyek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miatt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ezért</a:t>
            </a:r>
            <a:r>
              <a:rPr lang="en-US" sz="1100">
                <a:cs typeface="Calibri"/>
              </a:rPr>
              <a:t> a </a:t>
            </a:r>
            <a:r>
              <a:rPr lang="en-US" sz="1100" b="1" err="1">
                <a:cs typeface="Calibri"/>
              </a:rPr>
              <a:t>középkorban</a:t>
            </a:r>
            <a:r>
              <a:rPr lang="en-US" sz="1100" b="1">
                <a:cs typeface="Calibri"/>
              </a:rPr>
              <a:t> </a:t>
            </a:r>
            <a:r>
              <a:rPr lang="en-US" sz="1100" err="1">
                <a:cs typeface="Calibri"/>
              </a:rPr>
              <a:t>csak</a:t>
            </a:r>
            <a:r>
              <a:rPr lang="en-US" sz="1100">
                <a:cs typeface="Calibri"/>
              </a:rPr>
              <a:t> a </a:t>
            </a:r>
            <a:r>
              <a:rPr lang="en-US" sz="1100" err="1">
                <a:cs typeface="Calibri"/>
              </a:rPr>
              <a:t>legritkább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esetekben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vágott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neki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valaki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kíséret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nélkül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az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útnak</a:t>
            </a:r>
            <a:r>
              <a:rPr lang="en-US" sz="1100">
                <a:cs typeface="Calibri"/>
              </a:rPr>
              <a:t>. A </a:t>
            </a:r>
            <a:r>
              <a:rPr lang="en-US" sz="1100" err="1">
                <a:cs typeface="Calibri"/>
              </a:rPr>
              <a:t>kisérők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száma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annyi</a:t>
            </a:r>
            <a:r>
              <a:rPr lang="en-US" sz="1100">
                <a:cs typeface="Calibri"/>
              </a:rPr>
              <a:t> volt, </a:t>
            </a:r>
            <a:r>
              <a:rPr lang="en-US" sz="1100" err="1">
                <a:cs typeface="Calibri"/>
              </a:rPr>
              <a:t>amennyit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az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utazó</a:t>
            </a:r>
            <a:r>
              <a:rPr lang="en-US" sz="1100">
                <a:cs typeface="Calibri"/>
              </a:rPr>
              <a:t> </a:t>
            </a:r>
            <a:r>
              <a:rPr lang="en-US" sz="1100" b="1" err="1">
                <a:cs typeface="Calibri"/>
              </a:rPr>
              <a:t>megengedhetett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magának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tehát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általában</a:t>
            </a:r>
            <a:r>
              <a:rPr lang="en-US" sz="1100">
                <a:cs typeface="Calibri"/>
              </a:rPr>
              <a:t> 10 </a:t>
            </a:r>
            <a:r>
              <a:rPr lang="en-US" sz="1100" err="1">
                <a:cs typeface="Calibri"/>
              </a:rPr>
              <a:t>alatt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azonban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például</a:t>
            </a:r>
            <a:r>
              <a:rPr lang="en-US" sz="1100">
                <a:cs typeface="Calibri"/>
              </a:rPr>
              <a:t> Corvin </a:t>
            </a:r>
            <a:r>
              <a:rPr lang="en-US" sz="1100" err="1">
                <a:cs typeface="Calibri"/>
              </a:rPr>
              <a:t>János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Mátyás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király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fia</a:t>
            </a:r>
            <a:r>
              <a:rPr lang="en-US" sz="1100">
                <a:cs typeface="Calibri"/>
              </a:rPr>
              <a:t> 100 </a:t>
            </a:r>
            <a:r>
              <a:rPr lang="en-US" sz="1100" err="1">
                <a:cs typeface="Calibri"/>
              </a:rPr>
              <a:t>kisérővel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zarándokolt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Itáliába</a:t>
            </a:r>
            <a:r>
              <a:rPr lang="en-US" sz="1100">
                <a:cs typeface="Calibri"/>
              </a:rPr>
              <a:t>.</a:t>
            </a:r>
            <a:endParaRPr lang="hu-HU" sz="1100">
              <a:cs typeface="Calibri"/>
            </a:endParaRPr>
          </a:p>
          <a:p>
            <a:r>
              <a:rPr lang="en-US" sz="1100">
                <a:cs typeface="Calibri"/>
              </a:rPr>
              <a:t>A </a:t>
            </a:r>
            <a:r>
              <a:rPr lang="en-US" sz="1100" b="1">
                <a:cs typeface="Calibri"/>
              </a:rPr>
              <a:t>költségek </a:t>
            </a:r>
            <a:r>
              <a:rPr lang="en-US" sz="1100">
                <a:cs typeface="Calibri"/>
              </a:rPr>
              <a:t>nagysága az utazó társadalmi helyzetének és gazdagságának megfelelő, tehát elég változó volt. Egy arisztokrata több száz forintnak megfelelő összeget is elköltött egy-egy messzi útra, ami akkor természetesen hatalmas összeg volt, míg egy módos polgár vagy köznemes ezen összegnek a tizedéből megoldotta ugyanazt </a:t>
            </a:r>
            <a:r>
              <a:rPr lang="en-US" sz="1100" err="1">
                <a:cs typeface="Calibri"/>
              </a:rPr>
              <a:t>az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utat</a:t>
            </a:r>
            <a:r>
              <a:rPr lang="hu-HU" sz="1100">
                <a:cs typeface="Calibri"/>
              </a:rPr>
              <a:t> </a:t>
            </a:r>
            <a:r>
              <a:rPr lang="en-US" sz="1100">
                <a:cs typeface="Calibri"/>
              </a:rPr>
              <a:t>(</a:t>
            </a:r>
            <a:r>
              <a:rPr lang="en-US" sz="1100" err="1">
                <a:cs typeface="Calibri"/>
              </a:rPr>
              <a:t>viszonyításképpen</a:t>
            </a:r>
            <a:r>
              <a:rPr lang="en-US" sz="1100">
                <a:cs typeface="Calibri"/>
              </a:rPr>
              <a:t>: </a:t>
            </a:r>
            <a:r>
              <a:rPr lang="en-US" sz="1100" err="1">
                <a:cs typeface="Calibri"/>
              </a:rPr>
              <a:t>ebben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az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időben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Pozsonyból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Mariazellbe</a:t>
            </a:r>
            <a:r>
              <a:rPr lang="en-US" sz="1100">
                <a:cs typeface="Calibri"/>
              </a:rPr>
              <a:t> (</a:t>
            </a:r>
            <a:r>
              <a:rPr lang="en-US" sz="1100" err="1">
                <a:cs typeface="Calibri"/>
              </a:rPr>
              <a:t>Ausztria</a:t>
            </a:r>
            <a:r>
              <a:rPr lang="en-US" sz="1100">
                <a:cs typeface="Calibri"/>
              </a:rPr>
              <a:t>) </a:t>
            </a:r>
            <a:r>
              <a:rPr lang="en-US" sz="1100" err="1">
                <a:cs typeface="Calibri"/>
              </a:rPr>
              <a:t>egy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zarándokútra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elég</a:t>
            </a:r>
            <a:r>
              <a:rPr lang="en-US" sz="1100">
                <a:cs typeface="Calibri"/>
              </a:rPr>
              <a:t> volt 1 forint </a:t>
            </a:r>
            <a:r>
              <a:rPr lang="en-US" sz="1100" err="1">
                <a:cs typeface="Calibri"/>
              </a:rPr>
              <a:t>oda-vissza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élelmezéssel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és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szállással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együtt</a:t>
            </a:r>
            <a:r>
              <a:rPr lang="en-US" sz="1100">
                <a:cs typeface="Calibri"/>
              </a:rPr>
              <a:t>). </a:t>
            </a:r>
          </a:p>
          <a:p>
            <a:r>
              <a:rPr lang="en-US" sz="1100" b="1">
                <a:cs typeface="Calibri"/>
              </a:rPr>
              <a:t>Aki </a:t>
            </a:r>
            <a:r>
              <a:rPr lang="en-US" sz="1100">
                <a:cs typeface="Calibri"/>
              </a:rPr>
              <a:t>meg tudta fizetni, az </a:t>
            </a:r>
            <a:r>
              <a:rPr lang="en-US" sz="1100" b="1">
                <a:cs typeface="Calibri"/>
              </a:rPr>
              <a:t>fogadókban </a:t>
            </a:r>
            <a:r>
              <a:rPr lang="en-US" sz="1100">
                <a:cs typeface="Calibri"/>
              </a:rPr>
              <a:t>szállt meg, azonban ez sem volt egy leányálom, tudniillik e létesítményeket </a:t>
            </a:r>
            <a:r>
              <a:rPr lang="en-US" sz="1100" b="1">
                <a:cs typeface="Calibri"/>
              </a:rPr>
              <a:t>hatalmas </a:t>
            </a:r>
            <a:r>
              <a:rPr lang="en-US" sz="1100">
                <a:cs typeface="Calibri"/>
              </a:rPr>
              <a:t>piszok és zsúfoltság jellemezte. Ezt Bácsi Ferencnek, Szapolyai János egyik titkárának feljegyzése maximálisan alátámasztja, idézem: "</a:t>
            </a:r>
            <a:r>
              <a:rPr lang="en-US" sz="1100" i="1">
                <a:cs typeface="Calibri"/>
              </a:rPr>
              <a:t>E fogadónál szennyesebbet és koszosabbat halandó még nem látott, a gyerekek bőgésétől és a fejemre potyogó tyúkszartól gyötörve egész éjjelemet álmatlanul töltöttem."</a:t>
            </a:r>
            <a:r>
              <a:rPr lang="en-US" sz="1100">
                <a:cs typeface="Calibri"/>
              </a:rPr>
              <a:t> </a:t>
            </a:r>
          </a:p>
          <a:p>
            <a:r>
              <a:rPr lang="en-US" sz="1100">
                <a:cs typeface="Calibri"/>
              </a:rPr>
              <a:t>Ezen kívül nem egyszer az is előfordult, hogy a fogadós </a:t>
            </a:r>
            <a:r>
              <a:rPr lang="en-US" sz="1100" b="1">
                <a:cs typeface="Calibri"/>
              </a:rPr>
              <a:t>meggyilkolta </a:t>
            </a:r>
            <a:r>
              <a:rPr lang="en-US" sz="1100">
                <a:cs typeface="Calibri"/>
              </a:rPr>
              <a:t>gazdagabb vendégeit pénzszerzés céljából. Ezek után érthető, hogy a középkori utazó szívesebben szállt meg </a:t>
            </a:r>
            <a:r>
              <a:rPr lang="en-US" sz="1100" b="1">
                <a:cs typeface="Calibri"/>
              </a:rPr>
              <a:t>ispotályokban</a:t>
            </a:r>
            <a:r>
              <a:rPr lang="en-US" sz="1100">
                <a:cs typeface="Calibri"/>
              </a:rPr>
              <a:t>, amelyek az utazókat, </a:t>
            </a:r>
            <a:r>
              <a:rPr lang="en-US" sz="1100" b="1">
                <a:cs typeface="Calibri"/>
              </a:rPr>
              <a:t>zarándokokat </a:t>
            </a:r>
            <a:r>
              <a:rPr lang="en-US" sz="1100">
                <a:cs typeface="Calibri"/>
              </a:rPr>
              <a:t>és betegeket elszállásoló intézmények voltak. </a:t>
            </a:r>
            <a:r>
              <a:rPr lang="en-US"/>
              <a:t>Egy ilyen ispotály látható a képen is.  </a:t>
            </a:r>
            <a:r>
              <a:rPr lang="en-US" sz="1100">
                <a:cs typeface="Calibri"/>
              </a:rPr>
              <a:t>A zarándokutak mentén sok ilyen létesült, mivel az egyház kegyes cselekedetnek minősítette, ha </a:t>
            </a:r>
            <a:r>
              <a:rPr lang="en-US" sz="1100" err="1">
                <a:cs typeface="Calibri"/>
              </a:rPr>
              <a:t>valaki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ilyet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építtetett</a:t>
            </a:r>
            <a:r>
              <a:rPr lang="en-US" sz="110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sz="1100">
                <a:cs typeface="Calibri"/>
              </a:rPr>
              <a:t> A </a:t>
            </a:r>
            <a:r>
              <a:rPr lang="en-US" sz="1100" b="1" err="1">
                <a:cs typeface="Calibri"/>
              </a:rPr>
              <a:t>zarándokokat</a:t>
            </a:r>
            <a:r>
              <a:rPr lang="en-US" sz="1100" b="1">
                <a:cs typeface="Calibri"/>
              </a:rPr>
              <a:t> </a:t>
            </a:r>
            <a:r>
              <a:rPr lang="en-US" sz="1100">
                <a:cs typeface="Calibri"/>
              </a:rPr>
              <a:t>a </a:t>
            </a:r>
            <a:r>
              <a:rPr lang="en-US" sz="1100" b="1" err="1">
                <a:cs typeface="Calibri"/>
              </a:rPr>
              <a:t>kolostorokban</a:t>
            </a:r>
            <a:r>
              <a:rPr lang="en-US" sz="1100">
                <a:cs typeface="Calibri"/>
              </a:rPr>
              <a:t>, </a:t>
            </a:r>
            <a:r>
              <a:rPr lang="en-US" sz="1100" err="1">
                <a:cs typeface="Calibri"/>
              </a:rPr>
              <a:t>apátságokban</a:t>
            </a:r>
            <a:r>
              <a:rPr lang="en-US" sz="1100">
                <a:cs typeface="Calibri"/>
              </a:rPr>
              <a:t> is </a:t>
            </a:r>
            <a:r>
              <a:rPr lang="en-US" sz="1100" err="1">
                <a:cs typeface="Calibri"/>
              </a:rPr>
              <a:t>szívesen</a:t>
            </a:r>
            <a:r>
              <a:rPr lang="en-US" sz="1100">
                <a:cs typeface="Calibri"/>
              </a:rPr>
              <a:t> </a:t>
            </a:r>
            <a:r>
              <a:rPr lang="en-US" sz="1100" err="1">
                <a:cs typeface="Calibri"/>
              </a:rPr>
              <a:t>elszállásolták</a:t>
            </a:r>
            <a:r>
              <a:rPr lang="en-US" sz="1100">
                <a:cs typeface="Calibri"/>
              </a:rPr>
              <a:t>. </a:t>
            </a:r>
            <a:endParaRPr lang="en-US">
              <a:cs typeface="Calibri"/>
            </a:endParaRPr>
          </a:p>
          <a:p>
            <a:endParaRPr lang="en-US" sz="11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</a:t>
            </a:r>
            <a:r>
              <a:rPr lang="en-US" err="1">
                <a:cs typeface="Calibri"/>
              </a:rPr>
              <a:t>tájékozódás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tengeren</a:t>
            </a:r>
            <a:r>
              <a:rPr lang="en-US">
                <a:cs typeface="Calibri"/>
              </a:rPr>
              <a:t> </a:t>
            </a:r>
            <a:r>
              <a:rPr lang="hu-HU">
                <a:cs typeface="Calibri"/>
              </a:rPr>
              <a:t>a </a:t>
            </a:r>
            <a:r>
              <a:rPr lang="en-US" err="1">
                <a:cs typeface="Calibri"/>
              </a:rPr>
              <a:t>középkorban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eleinte</a:t>
            </a:r>
            <a:r>
              <a:rPr lang="en-US">
                <a:cs typeface="Calibri"/>
              </a:rPr>
              <a:t> a </a:t>
            </a:r>
            <a:r>
              <a:rPr lang="en-US" b="1" err="1">
                <a:cs typeface="Calibri"/>
              </a:rPr>
              <a:t>csillagok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elsősorban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sarkcsillag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állásából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való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következtetésekkel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történt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Ezzel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módszerrel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viszont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matrózok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csak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hozzávetőlegesen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tudták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meghatározni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helyzetüket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r>
              <a:rPr lang="en-US">
                <a:cs typeface="Calibri"/>
              </a:rPr>
              <a:t>A 13. </a:t>
            </a:r>
            <a:r>
              <a:rPr lang="en-US" err="1">
                <a:cs typeface="Calibri"/>
              </a:rPr>
              <a:t>század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elejére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azonban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arabokon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keresztül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eljutott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Európába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kínaiak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által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feltalált</a:t>
            </a:r>
            <a:r>
              <a:rPr lang="en-US">
                <a:cs typeface="Calibri"/>
              </a:rPr>
              <a:t> </a:t>
            </a:r>
            <a:r>
              <a:rPr lang="en-US" b="1" err="1">
                <a:cs typeface="Calibri"/>
              </a:rPr>
              <a:t>iránytű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amely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egy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óriási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előrelépést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jelentett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hiszen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ettől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kezdve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hajósok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mindig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tudták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merre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észak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így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sokkal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pontosabban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tudtak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tájékozódni</a:t>
            </a:r>
            <a:r>
              <a:rPr lang="en-US">
                <a:cs typeface="Calibri"/>
              </a:rPr>
              <a:t>. </a:t>
            </a:r>
          </a:p>
          <a:p>
            <a:r>
              <a:rPr lang="en-US">
                <a:cs typeface="Calibri"/>
              </a:rPr>
              <a:t>Az iránytű segítségével elkészültek az első tengerhajózási térképek, az úgynevezett </a:t>
            </a:r>
            <a:r>
              <a:rPr lang="en-US" b="1">
                <a:cs typeface="Calibri"/>
              </a:rPr>
              <a:t>portolánok</a:t>
            </a:r>
            <a:r>
              <a:rPr lang="en-US">
                <a:cs typeface="Calibri"/>
              </a:rPr>
              <a:t>. A legtöbbhöz útleírás is tartozott, elősegítve a minél pontosabb tájékozódást. A képen Abraham Cresques "</a:t>
            </a:r>
            <a:r>
              <a:rPr lang="en-US" i="1">
                <a:cs typeface="Calibri"/>
              </a:rPr>
              <a:t>Katalán atlasz" </a:t>
            </a:r>
            <a:r>
              <a:rPr lang="en-US">
                <a:cs typeface="Calibri"/>
              </a:rPr>
              <a:t>című portolánja látható, 1375-ből. Ezen már Kína is látszik, igaz, keleten nem valami pontos a térkép.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cs typeface="Calibri"/>
              </a:rPr>
              <a:t>Na és most nézzük meg, hogy részben kik utaztak:</a:t>
            </a:r>
            <a:endParaRPr lang="hu-HU" dirty="0"/>
          </a:p>
          <a:p>
            <a:r>
              <a:rPr lang="hu-HU" dirty="0"/>
              <a:t>A kora középkorban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úton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uralkodó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kísérete</a:t>
            </a:r>
            <a:r>
              <a:rPr lang="hu-HU" dirty="0"/>
              <a:t>, így igen későn alakult ki állandó főváros.</a:t>
            </a:r>
            <a:endParaRPr lang="en-US" dirty="0">
              <a:cs typeface="Calibri"/>
            </a:endParaRPr>
          </a:p>
          <a:p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b="1" dirty="0" err="1"/>
              <a:t>oka</a:t>
            </a:r>
            <a:r>
              <a:rPr lang="en-US" b="1" dirty="0"/>
              <a:t> </a:t>
            </a:r>
            <a:r>
              <a:rPr lang="en-US" dirty="0" err="1"/>
              <a:t>részben</a:t>
            </a:r>
            <a:r>
              <a:rPr lang="en-US" dirty="0"/>
              <a:t> a </a:t>
            </a:r>
            <a:r>
              <a:rPr lang="en-US" b="1" dirty="0" err="1"/>
              <a:t>szakráli</a:t>
            </a:r>
            <a:r>
              <a:rPr lang="hu-HU" b="1" dirty="0"/>
              <a:t>s </a:t>
            </a:r>
            <a:r>
              <a:rPr lang="en-US" dirty="0" err="1"/>
              <a:t>királyi</a:t>
            </a:r>
            <a:r>
              <a:rPr lang="en-US" dirty="0"/>
              <a:t> </a:t>
            </a:r>
            <a:r>
              <a:rPr lang="en-US" dirty="0" err="1"/>
              <a:t>hatalom</a:t>
            </a:r>
            <a:r>
              <a:rPr lang="en-US" dirty="0"/>
              <a:t> volt: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uralkodók</a:t>
            </a:r>
            <a:r>
              <a:rPr lang="en-US" dirty="0"/>
              <a:t> </a:t>
            </a:r>
            <a:r>
              <a:rPr lang="en-US" dirty="0" err="1"/>
              <a:t>személyükben</a:t>
            </a:r>
            <a:r>
              <a:rPr lang="en-US" dirty="0"/>
              <a:t> </a:t>
            </a:r>
            <a:r>
              <a:rPr lang="en-US" dirty="0" err="1"/>
              <a:t>testesítették</a:t>
            </a:r>
            <a:r>
              <a:rPr lang="en-US" dirty="0"/>
              <a:t> meg </a:t>
            </a:r>
            <a:r>
              <a:rPr lang="en-US" dirty="0" err="1"/>
              <a:t>intézményüket</a:t>
            </a:r>
            <a:r>
              <a:rPr lang="en-US" dirty="0"/>
              <a:t>: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ők</a:t>
            </a:r>
            <a:r>
              <a:rPr lang="en-US" dirty="0"/>
              <a:t> </a:t>
            </a:r>
            <a:r>
              <a:rPr lang="en-US" dirty="0" err="1"/>
              <a:t>voltak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istentől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hatalom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b="1" dirty="0" err="1"/>
              <a:t>utazni</a:t>
            </a:r>
            <a:r>
              <a:rPr lang="en-US" b="1" dirty="0"/>
              <a:t> </a:t>
            </a:r>
            <a:r>
              <a:rPr lang="en-US" dirty="0" err="1"/>
              <a:t>kellett</a:t>
            </a:r>
            <a:r>
              <a:rPr lang="en-US" dirty="0"/>
              <a:t>, </a:t>
            </a:r>
            <a:r>
              <a:rPr lang="en-US" dirty="0" err="1"/>
              <a:t>bejárni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uralmuk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területeket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jelen</a:t>
            </a:r>
            <a:r>
              <a:rPr lang="en-US" dirty="0"/>
              <a:t> </a:t>
            </a:r>
            <a:r>
              <a:rPr lang="en-US" dirty="0" err="1"/>
              <a:t>legyenek</a:t>
            </a:r>
            <a:r>
              <a:rPr lang="en-US" dirty="0"/>
              <a:t>, </a:t>
            </a:r>
            <a:r>
              <a:rPr lang="en-US" dirty="0" err="1"/>
              <a:t>békét</a:t>
            </a:r>
            <a:r>
              <a:rPr lang="en-US" dirty="0"/>
              <a:t> </a:t>
            </a:r>
            <a:r>
              <a:rPr lang="en-US" dirty="0" err="1"/>
              <a:t>teremtsenek</a:t>
            </a:r>
            <a:r>
              <a:rPr lang="en-US" dirty="0"/>
              <a:t>, </a:t>
            </a:r>
            <a:r>
              <a:rPr lang="en-US" dirty="0" err="1"/>
              <a:t>ítélkezzenek</a:t>
            </a:r>
            <a:r>
              <a:rPr lang="en-US" dirty="0"/>
              <a:t>, s </a:t>
            </a:r>
            <a:r>
              <a:rPr lang="en-US" dirty="0" err="1"/>
              <a:t>behajtsák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állam</a:t>
            </a:r>
            <a:r>
              <a:rPr lang="en-US" dirty="0"/>
              <a:t> </a:t>
            </a:r>
            <a:r>
              <a:rPr lang="en-US" dirty="0" err="1"/>
              <a:t>működtetéséhez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javakat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De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okuk</a:t>
            </a:r>
            <a:r>
              <a:rPr lang="en-US" dirty="0"/>
              <a:t> is volt </a:t>
            </a:r>
            <a:r>
              <a:rPr lang="en-US" dirty="0" err="1"/>
              <a:t>rá</a:t>
            </a:r>
            <a:r>
              <a:rPr lang="en-US" dirty="0"/>
              <a:t>: a </a:t>
            </a:r>
            <a:r>
              <a:rPr lang="en-US" dirty="0" err="1"/>
              <a:t>kereskedelem</a:t>
            </a:r>
            <a:r>
              <a:rPr lang="en-US" dirty="0"/>
              <a:t>, </a:t>
            </a:r>
            <a:r>
              <a:rPr lang="en-US" dirty="0" err="1"/>
              <a:t>pénzforgalom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gyerekcipőben</a:t>
            </a:r>
            <a:r>
              <a:rPr lang="en-US" dirty="0"/>
              <a:t> </a:t>
            </a:r>
            <a:r>
              <a:rPr lang="en-US" dirty="0" err="1"/>
              <a:t>járt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a</a:t>
            </a:r>
            <a:r>
              <a:rPr lang="hu-HU" dirty="0"/>
              <a:t> király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helyben</a:t>
            </a:r>
            <a:r>
              <a:rPr lang="en-US" dirty="0"/>
              <a:t> </a:t>
            </a:r>
            <a:r>
              <a:rPr lang="en-US" dirty="0" err="1"/>
              <a:t>fogyasztotta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 </a:t>
            </a:r>
            <a:r>
              <a:rPr lang="en-US" dirty="0" err="1"/>
              <a:t>jórészt</a:t>
            </a:r>
            <a:r>
              <a:rPr lang="en-US" dirty="0"/>
              <a:t> </a:t>
            </a:r>
            <a:r>
              <a:rPr lang="en-US" dirty="0" err="1"/>
              <a:t>élelemként</a:t>
            </a:r>
            <a:r>
              <a:rPr lang="en-US" dirty="0"/>
              <a:t> </a:t>
            </a:r>
            <a:r>
              <a:rPr lang="en-US" dirty="0" err="1"/>
              <a:t>befolyó</a:t>
            </a:r>
            <a:r>
              <a:rPr lang="en-US" dirty="0"/>
              <a:t> </a:t>
            </a:r>
            <a:r>
              <a:rPr lang="en-US" dirty="0" err="1"/>
              <a:t>adót</a:t>
            </a:r>
            <a:r>
              <a:rPr lang="hu-HU" dirty="0"/>
              <a:t>, mivel szállítása nehézkes, és felettébb drága lett volna </a:t>
            </a:r>
            <a:r>
              <a:rPr lang="en-US" dirty="0"/>
              <a:t>a </a:t>
            </a:r>
            <a:r>
              <a:rPr lang="en-US" dirty="0" err="1"/>
              <a:t>viszonylag</a:t>
            </a:r>
            <a:r>
              <a:rPr lang="en-US" dirty="0"/>
              <a:t> </a:t>
            </a:r>
            <a:r>
              <a:rPr lang="en-US" dirty="0" err="1"/>
              <a:t>kezdetleges</a:t>
            </a:r>
            <a:r>
              <a:rPr lang="en-US" dirty="0"/>
              <a:t> </a:t>
            </a:r>
            <a:r>
              <a:rPr lang="en-US" dirty="0" err="1"/>
              <a:t>úthálózat</a:t>
            </a:r>
            <a:r>
              <a:rPr lang="en-US" dirty="0"/>
              <a:t> </a:t>
            </a:r>
            <a:r>
              <a:rPr lang="hu-HU" dirty="0"/>
              <a:t>miatt.</a:t>
            </a:r>
            <a:endParaRPr lang="hu-HU" dirty="0">
              <a:cs typeface="Calibri"/>
            </a:endParaRPr>
          </a:p>
          <a:p>
            <a:r>
              <a:rPr lang="en-US" dirty="0" err="1">
                <a:cs typeface="Calibri"/>
              </a:rPr>
              <a:t>Ezen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utazások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komoly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logisztikával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jártak</a:t>
            </a:r>
            <a:r>
              <a:rPr lang="en-US" dirty="0">
                <a:cs typeface="Calibri"/>
              </a:rPr>
              <a:t>. Az </a:t>
            </a:r>
            <a:r>
              <a:rPr lang="en-US" dirty="0" err="1">
                <a:cs typeface="Calibri"/>
              </a:rPr>
              <a:t>uralkodókat</a:t>
            </a:r>
            <a:r>
              <a:rPr lang="en-US" dirty="0">
                <a:cs typeface="Calibri"/>
              </a:rPr>
              <a:t> </a:t>
            </a:r>
            <a:r>
              <a:rPr lang="en-US" dirty="0" err="1"/>
              <a:t>írástudóiknak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levéltáraknak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kísérniük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beszélve</a:t>
            </a:r>
            <a:r>
              <a:rPr lang="en-US" dirty="0"/>
              <a:t> a </a:t>
            </a:r>
            <a:r>
              <a:rPr lang="en-US" dirty="0" err="1"/>
              <a:t>kincstárról</a:t>
            </a:r>
            <a:r>
              <a:rPr lang="en-US" dirty="0"/>
              <a:t>, a </a:t>
            </a:r>
            <a:r>
              <a:rPr lang="en-US" dirty="0" err="1"/>
              <a:t>ruházatról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élelmiszerkészletekről</a:t>
            </a:r>
            <a:r>
              <a:rPr lang="en-US" dirty="0"/>
              <a:t>, a </a:t>
            </a:r>
            <a:r>
              <a:rPr lang="en-US" dirty="0" err="1"/>
              <a:t>fegyverekről</a:t>
            </a:r>
            <a:r>
              <a:rPr lang="en-US" dirty="0"/>
              <a:t>, a </a:t>
            </a:r>
            <a:r>
              <a:rPr lang="en-US" dirty="0" err="1"/>
              <a:t>sátrakról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néha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legértékesebb</a:t>
            </a:r>
            <a:r>
              <a:rPr lang="en-US" dirty="0"/>
              <a:t> </a:t>
            </a:r>
            <a:r>
              <a:rPr lang="en-US" dirty="0" err="1"/>
              <a:t>királyi</a:t>
            </a:r>
            <a:r>
              <a:rPr lang="en-US" dirty="0"/>
              <a:t> </a:t>
            </a:r>
            <a:r>
              <a:rPr lang="en-US" dirty="0" err="1"/>
              <a:t>jelvényekről</a:t>
            </a:r>
            <a:r>
              <a:rPr lang="en-US" dirty="0"/>
              <a:t> is.</a:t>
            </a:r>
            <a:r>
              <a:rPr lang="hu-HU" dirty="0"/>
              <a:t> Országonként változó volt egy ilyen út hossza, komplexsége, pl. NRB-ben rendkívül nehézkes volt.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I. Edward havi 13-szor változtatott helyet.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6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lvl="1">
              <a:lnSpc>
                <a:spcPct val="125000"/>
              </a:lnSpc>
              <a:spcBef>
                <a:spcPts val="542"/>
              </a:spcBef>
            </a:pPr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kereskedők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először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falvakban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városokban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kereskedtek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majd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ezek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közt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majd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az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idő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múlásával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országok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kontinensek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között</a:t>
            </a:r>
            <a:r>
              <a:rPr lang="en-US" dirty="0">
                <a:cs typeface="Calibri"/>
              </a:rPr>
              <a:t> is</a:t>
            </a:r>
          </a:p>
          <a:p>
            <a:pPr marL="495300" lvl="1">
              <a:lnSpc>
                <a:spcPct val="125000"/>
              </a:lnSpc>
              <a:spcBef>
                <a:spcPts val="542"/>
              </a:spcBef>
            </a:pPr>
            <a:r>
              <a:rPr lang="en-US" dirty="0">
                <a:cs typeface="+mn-lt"/>
              </a:rPr>
              <a:t>A </a:t>
            </a:r>
            <a:r>
              <a:rPr lang="en-US" dirty="0" err="1">
                <a:cs typeface="+mn-lt"/>
              </a:rPr>
              <a:t>messzeföldről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luxuscikkeket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hoztak</a:t>
            </a:r>
            <a:r>
              <a:rPr lang="en-US" dirty="0">
                <a:cs typeface="+mn-lt"/>
              </a:rPr>
              <a:t> be, </a:t>
            </a:r>
            <a:r>
              <a:rPr lang="en-US" dirty="0" err="1">
                <a:cs typeface="+mn-lt"/>
              </a:rPr>
              <a:t>és</a:t>
            </a:r>
            <a:r>
              <a:rPr lang="en-US" dirty="0">
                <a:cs typeface="+mn-lt"/>
              </a:rPr>
              <a:t> </a:t>
            </a:r>
            <a:r>
              <a:rPr lang="en-US" b="1" dirty="0" err="1">
                <a:cs typeface="+mn-lt"/>
              </a:rPr>
              <a:t>adtak</a:t>
            </a:r>
            <a:r>
              <a:rPr lang="en-US" b="1" dirty="0">
                <a:cs typeface="+mn-lt"/>
              </a:rPr>
              <a:t> </a:t>
            </a:r>
            <a:r>
              <a:rPr lang="en-US" dirty="0" err="1">
                <a:cs typeface="+mn-lt"/>
              </a:rPr>
              <a:t>el</a:t>
            </a:r>
            <a:r>
              <a:rPr lang="en-US" dirty="0">
                <a:cs typeface="+mn-lt"/>
              </a:rPr>
              <a:t> a </a:t>
            </a:r>
            <a:r>
              <a:rPr lang="en-US" dirty="0" err="1">
                <a:cs typeface="+mn-lt"/>
              </a:rPr>
              <a:t>gazdagabb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rétegnek</a:t>
            </a:r>
            <a:r>
              <a:rPr lang="en-US" dirty="0">
                <a:cs typeface="+mn-lt"/>
              </a:rPr>
              <a:t>, </a:t>
            </a:r>
            <a:r>
              <a:rPr lang="en-US" dirty="0" err="1">
                <a:cs typeface="+mn-lt"/>
              </a:rPr>
              <a:t>búsás</a:t>
            </a:r>
            <a:r>
              <a:rPr lang="en-US" dirty="0">
                <a:cs typeface="+mn-lt"/>
              </a:rPr>
              <a:t> </a:t>
            </a:r>
            <a:r>
              <a:rPr lang="en-US" dirty="0" err="1">
                <a:cs typeface="+mn-lt"/>
              </a:rPr>
              <a:t>haszonért</a:t>
            </a:r>
            <a:r>
              <a:rPr lang="en-US" dirty="0">
                <a:cs typeface="+mn-lt"/>
              </a:rPr>
              <a:t>, de </a:t>
            </a:r>
            <a:r>
              <a:rPr lang="en-US" dirty="0" err="1">
                <a:cs typeface="+mn-lt"/>
              </a:rPr>
              <a:t>elég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rizikós</a:t>
            </a:r>
            <a:r>
              <a:rPr lang="en-US" dirty="0">
                <a:cs typeface="+mn-lt"/>
              </a:rPr>
              <a:t> volt </a:t>
            </a:r>
            <a:r>
              <a:rPr lang="en-US" dirty="0" err="1">
                <a:cs typeface="+mn-lt"/>
              </a:rPr>
              <a:t>ez</a:t>
            </a:r>
            <a:r>
              <a:rPr lang="en-US" dirty="0">
                <a:cs typeface="+mn-lt"/>
              </a:rPr>
              <a:t> a </a:t>
            </a:r>
            <a:r>
              <a:rPr lang="en-US" dirty="0" err="1">
                <a:cs typeface="+mn-lt"/>
              </a:rPr>
              <a:t>táv-csere</a:t>
            </a:r>
            <a:r>
              <a:rPr lang="en-US" dirty="0">
                <a:cs typeface="+mn-lt"/>
              </a:rPr>
              <a:t>, </a:t>
            </a:r>
            <a:r>
              <a:rPr lang="en-US" dirty="0" err="1">
                <a:cs typeface="+mn-lt"/>
              </a:rPr>
              <a:t>ennek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csökkenése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érdekében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építették</a:t>
            </a:r>
            <a:r>
              <a:rPr lang="en-US" dirty="0">
                <a:cs typeface="+mn-lt"/>
              </a:rPr>
              <a:t> ki </a:t>
            </a:r>
            <a:r>
              <a:rPr lang="en-US" dirty="0" err="1">
                <a:cs typeface="+mn-lt"/>
              </a:rPr>
              <a:t>többek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között</a:t>
            </a:r>
            <a:r>
              <a:rPr lang="en-US" dirty="0">
                <a:cs typeface="+mn-lt"/>
              </a:rPr>
              <a:t> a </a:t>
            </a:r>
            <a:r>
              <a:rPr lang="hu-HU" b="1" dirty="0">
                <a:cs typeface="+mn-lt"/>
              </a:rPr>
              <a:t>Kereskedelmi </a:t>
            </a:r>
            <a:r>
              <a:rPr lang="hu-HU" dirty="0">
                <a:cs typeface="+mn-lt"/>
              </a:rPr>
              <a:t>útvonalak. Ilyen volt pl.:</a:t>
            </a:r>
            <a:endParaRPr lang="en-US" dirty="0">
              <a:cs typeface="+mn-lt"/>
            </a:endParaRPr>
          </a:p>
          <a:p>
            <a:pPr marL="495300" lvl="1">
              <a:lnSpc>
                <a:spcPct val="125000"/>
              </a:lnSpc>
              <a:spcBef>
                <a:spcPts val="542"/>
              </a:spcBef>
            </a:pPr>
            <a:r>
              <a:rPr lang="hu-HU" dirty="0">
                <a:cs typeface="Calibri"/>
              </a:rPr>
              <a:t>A </a:t>
            </a:r>
            <a:r>
              <a:rPr lang="hu-HU" dirty="0" err="1">
                <a:cs typeface="Calibri"/>
              </a:rPr>
              <a:t>Hanza</a:t>
            </a:r>
            <a:r>
              <a:rPr lang="hu-HU" dirty="0">
                <a:cs typeface="Calibri"/>
              </a:rPr>
              <a:t> </a:t>
            </a:r>
            <a:r>
              <a:rPr lang="hu-HU" i="1" dirty="0">
                <a:cs typeface="Calibri"/>
              </a:rPr>
              <a:t>(fent)</a:t>
            </a:r>
            <a:r>
              <a:rPr lang="hu-HU" dirty="0">
                <a:cs typeface="Calibri"/>
              </a:rPr>
              <a:t> kereskedelmi útvonalon, a Balti- és az Északi-tengeren keresztül az orosz területekről hoztak be nyersanyagokat Nyugat-Európába</a:t>
            </a:r>
          </a:p>
          <a:p>
            <a:pPr marL="495300" lvl="1">
              <a:lnSpc>
                <a:spcPct val="125000"/>
              </a:lnSpc>
              <a:spcBef>
                <a:spcPts val="542"/>
              </a:spcBef>
            </a:pPr>
            <a:r>
              <a:rPr lang="hu-HU" dirty="0">
                <a:cs typeface="Calibri"/>
              </a:rPr>
              <a:t>A Levantei</a:t>
            </a:r>
            <a:r>
              <a:rPr lang="hu-HU" i="1" dirty="0">
                <a:cs typeface="Calibri"/>
              </a:rPr>
              <a:t> (lent, zöld) </a:t>
            </a:r>
            <a:r>
              <a:rPr lang="hu-HU" dirty="0">
                <a:cs typeface="Calibri"/>
              </a:rPr>
              <a:t>kereskedelmi útvonalon a Kelet luxuscikkeit juttatták el Nyugatra.</a:t>
            </a:r>
          </a:p>
          <a:p>
            <a:pPr marL="495300" lvl="1">
              <a:lnSpc>
                <a:spcPct val="125000"/>
              </a:lnSpc>
              <a:spcBef>
                <a:spcPts val="542"/>
              </a:spcBef>
            </a:pPr>
            <a:r>
              <a:rPr lang="hu-HU" dirty="0">
                <a:cs typeface="Calibri"/>
              </a:rPr>
              <a:t>A 2 kereskedelmi útvonal között feküdt Champagne </a:t>
            </a:r>
            <a:r>
              <a:rPr lang="hu-HU" i="1" dirty="0">
                <a:cs typeface="Calibri"/>
              </a:rPr>
              <a:t>(középen)</a:t>
            </a:r>
            <a:r>
              <a:rPr lang="hu-HU" dirty="0">
                <a:cs typeface="Calibri"/>
              </a:rPr>
              <a:t>, ahol a kor legnagyobb </a:t>
            </a:r>
            <a:r>
              <a:rPr lang="hu-HU" dirty="0" err="1">
                <a:cs typeface="Calibri"/>
              </a:rPr>
              <a:t>vásárait</a:t>
            </a:r>
            <a:r>
              <a:rPr lang="hu-HU" dirty="0">
                <a:cs typeface="Calibri"/>
              </a:rPr>
              <a:t> tartották, ezek is sokakat vonzottak.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 err="1"/>
              <a:t>püspökök</a:t>
            </a:r>
            <a:r>
              <a:rPr lang="en-US" b="1"/>
              <a:t> </a:t>
            </a:r>
            <a:r>
              <a:rPr lang="en-US" err="1"/>
              <a:t>gyakran</a:t>
            </a:r>
            <a:r>
              <a:rPr lang="en-US"/>
              <a:t> </a:t>
            </a:r>
            <a:r>
              <a:rPr lang="en-US" err="1"/>
              <a:t>utaztak</a:t>
            </a:r>
            <a:r>
              <a:rPr lang="en-US"/>
              <a:t>, </a:t>
            </a:r>
            <a:r>
              <a:rPr lang="en-US" err="1"/>
              <a:t>általában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egyházmegyéjükben</a:t>
            </a:r>
            <a:r>
              <a:rPr lang="en-US"/>
              <a:t> </a:t>
            </a:r>
            <a:r>
              <a:rPr lang="en-US" err="1"/>
              <a:t>járkáltak</a:t>
            </a:r>
            <a:r>
              <a:rPr lang="en-US"/>
              <a:t>, </a:t>
            </a:r>
            <a:r>
              <a:rPr lang="en-US" err="1"/>
              <a:t>ellenőrizték</a:t>
            </a:r>
            <a:r>
              <a:rPr lang="en-US"/>
              <a:t> a </a:t>
            </a:r>
            <a:r>
              <a:rPr lang="en-US" err="1"/>
              <a:t>papok</a:t>
            </a:r>
            <a:r>
              <a:rPr lang="en-US"/>
              <a:t> </a:t>
            </a:r>
            <a:r>
              <a:rPr lang="en-US" err="1"/>
              <a:t>tevékenységét</a:t>
            </a:r>
            <a:r>
              <a:rPr lang="en-US"/>
              <a:t>. A </a:t>
            </a:r>
            <a:r>
              <a:rPr lang="en-US" b="1" err="1"/>
              <a:t>visitatio</a:t>
            </a:r>
            <a:r>
              <a:rPr lang="en-US" b="1"/>
              <a:t> </a:t>
            </a:r>
            <a:r>
              <a:rPr lang="en-US" err="1"/>
              <a:t>liminun</a:t>
            </a:r>
            <a:r>
              <a:rPr lang="en-US"/>
              <a:t> </a:t>
            </a:r>
            <a:r>
              <a:rPr lang="en-US" err="1"/>
              <a:t>apostolorum</a:t>
            </a:r>
            <a:r>
              <a:rPr lang="en-US"/>
              <a:t>, </a:t>
            </a:r>
            <a:r>
              <a:rPr lang="en-US" err="1"/>
              <a:t>vagyis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apostolok</a:t>
            </a:r>
            <a:r>
              <a:rPr lang="en-US"/>
              <a:t> </a:t>
            </a:r>
            <a:r>
              <a:rPr lang="en-US" err="1"/>
              <a:t>küszöbének</a:t>
            </a:r>
            <a:r>
              <a:rPr lang="en-US"/>
              <a:t> </a:t>
            </a:r>
            <a:r>
              <a:rPr lang="en-US" err="1"/>
              <a:t>meglátogatásának</a:t>
            </a:r>
            <a:r>
              <a:rPr lang="en-US"/>
              <a:t> </a:t>
            </a:r>
            <a:r>
              <a:rPr lang="en-US" err="1"/>
              <a:t>keretében</a:t>
            </a:r>
            <a:r>
              <a:rPr lang="en-US"/>
              <a:t> 5 </a:t>
            </a:r>
            <a:r>
              <a:rPr lang="en-US" err="1"/>
              <a:t>évente</a:t>
            </a:r>
            <a:r>
              <a:rPr lang="en-US"/>
              <a:t> </a:t>
            </a:r>
            <a:r>
              <a:rPr lang="en-US" err="1"/>
              <a:t>Rómába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menniük</a:t>
            </a:r>
            <a:r>
              <a:rPr lang="en-US"/>
              <a:t>, </a:t>
            </a:r>
            <a:r>
              <a:rPr lang="en-US" err="1"/>
              <a:t>hogy</a:t>
            </a:r>
            <a:r>
              <a:rPr lang="en-US"/>
              <a:t> </a:t>
            </a:r>
            <a:r>
              <a:rPr lang="en-US" err="1"/>
              <a:t>beszámolhassanak</a:t>
            </a:r>
            <a:r>
              <a:rPr lang="en-US"/>
              <a:t> a </a:t>
            </a:r>
            <a:r>
              <a:rPr lang="en-US" err="1"/>
              <a:t>pápának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</a:t>
            </a:r>
            <a:r>
              <a:rPr lang="en-US" err="1"/>
              <a:t>egyházmegyéjük</a:t>
            </a:r>
            <a:r>
              <a:rPr lang="en-US"/>
              <a:t> </a:t>
            </a:r>
            <a:r>
              <a:rPr lang="en-US" err="1"/>
              <a:t>helyzetéről</a:t>
            </a:r>
            <a:r>
              <a:rPr lang="en-US"/>
              <a:t>.</a:t>
            </a:r>
          </a:p>
          <a:p>
            <a:r>
              <a:rPr lang="en-US"/>
              <a:t>A </a:t>
            </a:r>
            <a:r>
              <a:rPr lang="en-US" b="1" err="1"/>
              <a:t>koldulórendek</a:t>
            </a:r>
            <a:r>
              <a:rPr lang="en-US" b="1"/>
              <a:t> </a:t>
            </a:r>
            <a:r>
              <a:rPr lang="en-US" err="1"/>
              <a:t>kialakulásával</a:t>
            </a:r>
            <a:r>
              <a:rPr lang="en-US"/>
              <a:t> </a:t>
            </a:r>
            <a:r>
              <a:rPr lang="en-US" err="1"/>
              <a:t>mindennaposak</a:t>
            </a:r>
            <a:r>
              <a:rPr lang="en-US"/>
              <a:t> </a:t>
            </a:r>
            <a:r>
              <a:rPr lang="en-US" err="1"/>
              <a:t>lettek</a:t>
            </a:r>
            <a:r>
              <a:rPr lang="en-US"/>
              <a:t> a </a:t>
            </a:r>
            <a:r>
              <a:rPr lang="en-US" err="1"/>
              <a:t>missziós</a:t>
            </a:r>
            <a:r>
              <a:rPr lang="en-US"/>
              <a:t>, </a:t>
            </a:r>
            <a:r>
              <a:rPr lang="en-US" err="1"/>
              <a:t>prédikáló</a:t>
            </a:r>
            <a:r>
              <a:rPr lang="en-US"/>
              <a:t> </a:t>
            </a:r>
            <a:r>
              <a:rPr lang="en-US" err="1"/>
              <a:t>körutak</a:t>
            </a:r>
            <a:r>
              <a:rPr lang="en-US"/>
              <a:t>. Egy-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híresebb</a:t>
            </a:r>
            <a:r>
              <a:rPr lang="en-US"/>
              <a:t> </a:t>
            </a:r>
            <a:r>
              <a:rPr lang="en-US" err="1"/>
              <a:t>prédikátor</a:t>
            </a:r>
            <a:r>
              <a:rPr lang="en-US"/>
              <a:t> </a:t>
            </a:r>
            <a:r>
              <a:rPr lang="en-US" err="1"/>
              <a:t>fél</a:t>
            </a:r>
            <a:r>
              <a:rPr lang="en-US"/>
              <a:t> </a:t>
            </a:r>
            <a:r>
              <a:rPr lang="en-US" err="1"/>
              <a:t>Európát</a:t>
            </a:r>
            <a:r>
              <a:rPr lang="en-US"/>
              <a:t> </a:t>
            </a:r>
            <a:r>
              <a:rPr lang="en-US" err="1"/>
              <a:t>bejárta</a:t>
            </a:r>
            <a:r>
              <a:rPr lang="en-US"/>
              <a:t>. </a:t>
            </a:r>
            <a:r>
              <a:rPr lang="en-US" err="1"/>
              <a:t>Ilyen</a:t>
            </a:r>
            <a:r>
              <a:rPr lang="en-US"/>
              <a:t> </a:t>
            </a:r>
            <a:r>
              <a:rPr lang="en-US" err="1"/>
              <a:t>prédikátor</a:t>
            </a:r>
            <a:r>
              <a:rPr lang="en-US"/>
              <a:t> volt </a:t>
            </a:r>
            <a:r>
              <a:rPr lang="en-US" b="1" err="1"/>
              <a:t>Kapisztrán</a:t>
            </a:r>
            <a:r>
              <a:rPr lang="en-US" b="1"/>
              <a:t> </a:t>
            </a:r>
            <a:r>
              <a:rPr lang="en-US" err="1"/>
              <a:t>János</a:t>
            </a:r>
            <a:r>
              <a:rPr lang="en-US"/>
              <a:t> is, </a:t>
            </a:r>
            <a:r>
              <a:rPr lang="en-US" err="1"/>
              <a:t>aki</a:t>
            </a:r>
            <a:r>
              <a:rPr lang="en-US"/>
              <a:t> a </a:t>
            </a:r>
            <a:r>
              <a:rPr lang="en-US" err="1"/>
              <a:t>Nándorfehérvári</a:t>
            </a:r>
            <a:r>
              <a:rPr lang="en-US"/>
              <a:t> </a:t>
            </a:r>
            <a:r>
              <a:rPr lang="en-US" err="1"/>
              <a:t>csata</a:t>
            </a:r>
            <a:r>
              <a:rPr lang="en-US"/>
              <a:t> </a:t>
            </a:r>
            <a:r>
              <a:rPr lang="en-US" err="1"/>
              <a:t>előtt</a:t>
            </a:r>
            <a:r>
              <a:rPr lang="en-US"/>
              <a:t> </a:t>
            </a:r>
            <a:r>
              <a:rPr lang="en-US" err="1"/>
              <a:t>segített</a:t>
            </a:r>
            <a:r>
              <a:rPr lang="en-US"/>
              <a:t> a </a:t>
            </a:r>
            <a:r>
              <a:rPr lang="en-US" err="1"/>
              <a:t>magyar</a:t>
            </a:r>
            <a:r>
              <a:rPr lang="en-US"/>
              <a:t> </a:t>
            </a:r>
            <a:r>
              <a:rPr lang="en-US" err="1"/>
              <a:t>katonák</a:t>
            </a:r>
            <a:r>
              <a:rPr lang="en-US"/>
              <a:t> </a:t>
            </a:r>
            <a:r>
              <a:rPr lang="en-US" err="1"/>
              <a:t>toborzásában</a:t>
            </a:r>
            <a:r>
              <a:rPr lang="en-US"/>
              <a:t> </a:t>
            </a:r>
            <a:r>
              <a:rPr lang="en-US" err="1"/>
              <a:t>oszmánellenes</a:t>
            </a:r>
            <a:r>
              <a:rPr lang="en-US"/>
              <a:t> </a:t>
            </a:r>
            <a:r>
              <a:rPr lang="en-US" err="1"/>
              <a:t>beszédeivel</a:t>
            </a:r>
            <a:r>
              <a:rPr lang="en-US"/>
              <a:t>, </a:t>
            </a:r>
            <a:r>
              <a:rPr lang="en-US" err="1"/>
              <a:t>majd</a:t>
            </a:r>
            <a:r>
              <a:rPr lang="en-US"/>
              <a:t> a </a:t>
            </a:r>
            <a:r>
              <a:rPr lang="en-US" err="1"/>
              <a:t>csatában</a:t>
            </a:r>
            <a:r>
              <a:rPr lang="en-US"/>
              <a:t> </a:t>
            </a:r>
            <a:r>
              <a:rPr lang="en-US" err="1"/>
              <a:t>elesett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középkori</a:t>
            </a:r>
            <a:r>
              <a:rPr lang="en-US" dirty="0"/>
              <a:t> </a:t>
            </a:r>
            <a:r>
              <a:rPr lang="en-US" dirty="0" err="1"/>
              <a:t>utazók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 a </a:t>
            </a:r>
            <a:r>
              <a:rPr lang="en-US" dirty="0" err="1"/>
              <a:t>zarándokok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volt a </a:t>
            </a:r>
            <a:r>
              <a:rPr lang="en-US" dirty="0" err="1"/>
              <a:t>legnagyobb</a:t>
            </a:r>
            <a:r>
              <a:rPr lang="en-US" dirty="0"/>
              <a:t>. </a:t>
            </a:r>
            <a:r>
              <a:rPr lang="en-US" b="1" dirty="0" err="1"/>
              <a:t>Több</a:t>
            </a:r>
            <a:r>
              <a:rPr lang="en-US" b="1" dirty="0"/>
              <a:t> </a:t>
            </a:r>
            <a:r>
              <a:rPr lang="en-US" dirty="0" err="1"/>
              <a:t>társadalmi</a:t>
            </a:r>
            <a:r>
              <a:rPr lang="en-US" dirty="0"/>
              <a:t> </a:t>
            </a:r>
            <a:r>
              <a:rPr lang="en-US" dirty="0" err="1"/>
              <a:t>csoportból</a:t>
            </a:r>
            <a:r>
              <a:rPr lang="en-US" dirty="0"/>
              <a:t> </a:t>
            </a:r>
            <a:r>
              <a:rPr lang="en-US" dirty="0" err="1"/>
              <a:t>kerültek</a:t>
            </a:r>
            <a:r>
              <a:rPr lang="en-US" dirty="0"/>
              <a:t> ki, </a:t>
            </a:r>
            <a:r>
              <a:rPr lang="en-US" dirty="0" err="1"/>
              <a:t>bárók</a:t>
            </a:r>
            <a:r>
              <a:rPr lang="en-US" dirty="0"/>
              <a:t>, </a:t>
            </a:r>
            <a:r>
              <a:rPr lang="en-US" dirty="0" err="1"/>
              <a:t>nemesek</a:t>
            </a:r>
            <a:r>
              <a:rPr lang="en-US" dirty="0"/>
              <a:t>, </a:t>
            </a:r>
            <a:r>
              <a:rPr lang="en-US" dirty="0" err="1"/>
              <a:t>polgárok</a:t>
            </a:r>
            <a:r>
              <a:rPr lang="en-US" dirty="0"/>
              <a:t> </a:t>
            </a:r>
            <a:r>
              <a:rPr lang="en-US" dirty="0" err="1"/>
              <a:t>egyaránt</a:t>
            </a:r>
            <a:r>
              <a:rPr lang="en-US" dirty="0"/>
              <a:t> </a:t>
            </a:r>
            <a:r>
              <a:rPr lang="en-US" dirty="0" err="1"/>
              <a:t>zarándokoltak</a:t>
            </a:r>
            <a:r>
              <a:rPr lang="en-US" dirty="0"/>
              <a:t>. </a:t>
            </a:r>
            <a:endParaRPr lang="en-US"/>
          </a:p>
          <a:p>
            <a:r>
              <a:rPr lang="en-US" dirty="0" err="1"/>
              <a:t>Elsődleges</a:t>
            </a:r>
            <a:r>
              <a:rPr lang="en-US" dirty="0"/>
              <a:t> </a:t>
            </a:r>
            <a:r>
              <a:rPr lang="en-US" b="1" dirty="0" err="1"/>
              <a:t>úticéljuk</a:t>
            </a:r>
            <a:r>
              <a:rPr lang="en-US" b="1" dirty="0"/>
              <a:t> </a:t>
            </a:r>
            <a:r>
              <a:rPr lang="en-US" dirty="0" err="1"/>
              <a:t>nyilvánvalóan</a:t>
            </a:r>
            <a:r>
              <a:rPr lang="en-US" dirty="0"/>
              <a:t> a </a:t>
            </a:r>
            <a:r>
              <a:rPr lang="en-US" dirty="0" err="1"/>
              <a:t>Szentföld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 is </a:t>
            </a:r>
            <a:r>
              <a:rPr lang="en-US" b="1" dirty="0" err="1"/>
              <a:t>Jeruzsálem</a:t>
            </a:r>
            <a:r>
              <a:rPr lang="en-US" b="1" dirty="0"/>
              <a:t> </a:t>
            </a:r>
            <a:r>
              <a:rPr lang="en-US" dirty="0"/>
              <a:t>volt,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eljuthassanak</a:t>
            </a:r>
            <a:r>
              <a:rPr lang="en-US" dirty="0"/>
              <a:t>, </a:t>
            </a:r>
            <a:r>
              <a:rPr lang="en-US" dirty="0" err="1"/>
              <a:t>pápai</a:t>
            </a:r>
            <a:r>
              <a:rPr lang="en-US" dirty="0"/>
              <a:t> </a:t>
            </a:r>
            <a:r>
              <a:rPr lang="en-US" dirty="0" err="1"/>
              <a:t>engedélyre</a:t>
            </a:r>
            <a:r>
              <a:rPr lang="en-US" dirty="0"/>
              <a:t> volt </a:t>
            </a:r>
            <a:r>
              <a:rPr lang="en-US" dirty="0" err="1"/>
              <a:t>szükségük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 err="1"/>
              <a:t>Ezenkívül</a:t>
            </a:r>
            <a:r>
              <a:rPr lang="en-US" dirty="0"/>
              <a:t> </a:t>
            </a:r>
            <a:r>
              <a:rPr lang="en-US" dirty="0" err="1"/>
              <a:t>még</a:t>
            </a:r>
            <a:r>
              <a:rPr lang="en-US" dirty="0"/>
              <a:t> </a:t>
            </a:r>
            <a:r>
              <a:rPr lang="en-US" dirty="0" err="1"/>
              <a:t>népszerű</a:t>
            </a:r>
            <a:r>
              <a:rPr lang="en-US" dirty="0"/>
              <a:t> </a:t>
            </a:r>
            <a:r>
              <a:rPr lang="en-US" dirty="0" err="1"/>
              <a:t>kegyhely</a:t>
            </a:r>
            <a:r>
              <a:rPr lang="en-US" dirty="0"/>
              <a:t> volt</a:t>
            </a:r>
            <a:r>
              <a:rPr lang="en-US" b="1" dirty="0"/>
              <a:t> </a:t>
            </a:r>
            <a:r>
              <a:rPr lang="en-US" b="1" dirty="0" err="1"/>
              <a:t>Róma</a:t>
            </a:r>
            <a:r>
              <a:rPr lang="en-US" b="1" dirty="0"/>
              <a:t>, Santiago de Compostela, Mont Saint Michel.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</a:t>
            </a:r>
            <a:r>
              <a:rPr lang="en-US" b="1">
                <a:cs typeface="Calibri"/>
              </a:rPr>
              <a:t>vikingek </a:t>
            </a:r>
            <a:r>
              <a:rPr lang="en-US">
                <a:cs typeface="Calibri"/>
              </a:rPr>
              <a:t>a Skandináv-félszigetet a kora-középkorban benépesítő germán törzsek voltak. Korukhoz képest rendkívül </a:t>
            </a:r>
            <a:r>
              <a:rPr lang="en-US" b="1">
                <a:cs typeface="Calibri"/>
              </a:rPr>
              <a:t>fejlett </a:t>
            </a:r>
            <a:r>
              <a:rPr lang="en-US">
                <a:cs typeface="Calibri"/>
              </a:rPr>
              <a:t>hajózási technológiával rendelkeztek, amit ki is használtak, beutazták egész Európát, kereskedtek. Ők voltak a Hanza kereskedelmi útvonal kialakítói </a:t>
            </a:r>
            <a:r>
              <a:rPr lang="en-US" err="1">
                <a:cs typeface="Calibri"/>
              </a:rPr>
              <a:t>és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első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használói</a:t>
            </a:r>
            <a:r>
              <a:rPr lang="en-US">
                <a:cs typeface="Calibri"/>
              </a:rPr>
              <a:t>. 982-ben </a:t>
            </a:r>
            <a:r>
              <a:rPr lang="en-US" b="1" err="1">
                <a:cs typeface="Calibri"/>
              </a:rPr>
              <a:t>Vörös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Erik </a:t>
            </a:r>
            <a:r>
              <a:rPr lang="en-US" err="1">
                <a:cs typeface="Calibri"/>
              </a:rPr>
              <a:t>Izlandról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indulva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felfedezte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Grönlandot</a:t>
            </a:r>
            <a:r>
              <a:rPr lang="en-US">
                <a:cs typeface="Calibri"/>
              </a:rPr>
              <a:t>. </a:t>
            </a:r>
            <a:r>
              <a:rPr lang="en-US" b="1">
                <a:cs typeface="Calibri"/>
              </a:rPr>
              <a:t>Fia</a:t>
            </a:r>
            <a:r>
              <a:rPr lang="en-US">
                <a:cs typeface="Calibri"/>
              </a:rPr>
              <a:t>, Leif Eriksson pedig 1000-ben, 500 </a:t>
            </a:r>
            <a:r>
              <a:rPr lang="en-US" err="1">
                <a:cs typeface="Calibri"/>
              </a:rPr>
              <a:t>évvel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Kolombusz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Kristóf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előtt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eljutott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Észak-amerikába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és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elnevezte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azt</a:t>
            </a:r>
            <a:r>
              <a:rPr lang="en-US">
                <a:cs typeface="Calibri"/>
              </a:rPr>
              <a:t> ""</a:t>
            </a:r>
            <a:r>
              <a:rPr lang="en-US" i="1">
                <a:cs typeface="Calibri"/>
              </a:rPr>
              <a:t>Vinland"</a:t>
            </a:r>
            <a:r>
              <a:rPr lang="en-US">
                <a:cs typeface="Calibri"/>
              </a:rPr>
              <a:t>-</a:t>
            </a:r>
            <a:r>
              <a:rPr lang="en-US" err="1">
                <a:cs typeface="Calibri"/>
              </a:rPr>
              <a:t>nak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azaz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szőlőföldnek</a:t>
            </a:r>
            <a:r>
              <a:rPr lang="en-US">
                <a:cs typeface="Calibri"/>
              </a:rPr>
              <a:t>.  </a:t>
            </a:r>
          </a:p>
          <a:p>
            <a:r>
              <a:rPr lang="en-US" b="1">
                <a:cs typeface="Calibri"/>
              </a:rPr>
              <a:t>Marco </a:t>
            </a:r>
            <a:r>
              <a:rPr lang="en-US">
                <a:cs typeface="Calibri"/>
              </a:rPr>
              <a:t>Polo egy olasz kereskedőcsalád sarjaként 1270-ben néhány családtagjával együtt Kínába indult. Végül egy viszontagságos szárazföldi utazás után 5 évvel később megérkezett Sangtuba, ahol az uralkodó, </a:t>
            </a:r>
            <a:r>
              <a:rPr lang="en-US" b="1">
                <a:cs typeface="Calibri"/>
              </a:rPr>
              <a:t>Kubiláj </a:t>
            </a:r>
            <a:r>
              <a:rPr lang="en-US">
                <a:cs typeface="Calibri"/>
              </a:rPr>
              <a:t>nagykán fogadta. Ezután 17 évig a </a:t>
            </a:r>
            <a:r>
              <a:rPr lang="en-US" err="1">
                <a:cs typeface="Calibri"/>
              </a:rPr>
              <a:t>szolgálatában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maradt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idő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beutazta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egész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birodalmat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majd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hazatért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Velencébe</a:t>
            </a:r>
            <a:r>
              <a:rPr lang="en-US">
                <a:cs typeface="Calibri"/>
              </a:rPr>
              <a:t>. Ott </a:t>
            </a:r>
            <a:r>
              <a:rPr lang="en-US" err="1">
                <a:cs typeface="Calibri"/>
              </a:rPr>
              <a:t>egy</a:t>
            </a:r>
            <a:r>
              <a:rPr lang="en-US">
                <a:cs typeface="Calibri"/>
              </a:rPr>
              <a:t> </a:t>
            </a:r>
            <a:r>
              <a:rPr lang="en-US" b="1" err="1">
                <a:cs typeface="Calibri"/>
              </a:rPr>
              <a:t>Rustichello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nevű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itáliai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írónak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lediktálta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történetét</a:t>
            </a:r>
            <a:r>
              <a:rPr lang="en-US">
                <a:cs typeface="Calibri"/>
              </a:rPr>
              <a:t> és tapasztalatait. A történészek máig </a:t>
            </a:r>
            <a:r>
              <a:rPr lang="en-US" b="1">
                <a:cs typeface="Calibri"/>
              </a:rPr>
              <a:t>vitáznak </a:t>
            </a:r>
            <a:r>
              <a:rPr lang="en-US">
                <a:cs typeface="Calibri"/>
              </a:rPr>
              <a:t>azon, hogy Polo története igaz-e, vagy hogy mennyi igaz belőle. Annyi bizonyos, hogy a kalandjait megörökítő mű komoly hatást gyakorolt az európai kontinensre, a későbbi nagy földrajzi felfedezésekben is fontos szerepet játszott.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21860-DCA5-4903-901A-DA99F3B56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0373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859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513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516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814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78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340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514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30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448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96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8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navigator.hu" TargetMode="External"/><Relationship Id="rId7" Type="http://schemas.openxmlformats.org/officeDocument/2006/relationships/hyperlink" Target="http://Www.rubicon.h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rubicon.hu" TargetMode="External"/><Relationship Id="rId5" Type="http://schemas.openxmlformats.org/officeDocument/2006/relationships/hyperlink" Target="http://Www.kia.hu" TargetMode="External"/><Relationship Id="rId4" Type="http://schemas.openxmlformats.org/officeDocument/2006/relationships/hyperlink" Target="http://Www.multinavigator.h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Le_Mont-Saint-Michel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fotocommunity.de/photo/jerusalemtempelbergi-cazuephoto/3923324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endParaRPr lang="en-US" sz="4400"/>
          </a:p>
          <a:p>
            <a:pPr algn="l"/>
            <a:r>
              <a:rPr lang="en-US" sz="4400">
                <a:ea typeface="+mj-lt"/>
                <a:cs typeface="+mj-lt"/>
              </a:rPr>
              <a:t>Utazás a középkorban</a:t>
            </a:r>
            <a:endParaRPr lang="en-US" sz="440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D5FFD44-8961-401D-BA95-904A6BDA4D5E}"/>
              </a:ext>
            </a:extLst>
          </p:cNvPr>
          <p:cNvSpPr/>
          <p:nvPr/>
        </p:nvSpPr>
        <p:spPr>
          <a:xfrm>
            <a:off x="7078133" y="4521201"/>
            <a:ext cx="2252134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err="1">
                <a:solidFill>
                  <a:srgbClr val="FFFFFF"/>
                </a:solidFill>
              </a:rPr>
              <a:t>Kálmán</a:t>
            </a:r>
            <a:r>
              <a:rPr lang="en-US">
                <a:solidFill>
                  <a:srgbClr val="FFFFFF"/>
                </a:solidFill>
              </a:rPr>
              <a:t> Dani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Salomon </a:t>
            </a:r>
            <a:r>
              <a:rPr lang="en-US" err="1">
                <a:solidFill>
                  <a:srgbClr val="FFFFFF"/>
                </a:solidFill>
              </a:rPr>
              <a:t>Brúnó</a:t>
            </a:r>
            <a:endParaRPr lang="en-US"/>
          </a:p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B80BC282-DD1B-4F2B-947A-073FE69BD491}"/>
              </a:ext>
            </a:extLst>
          </p:cNvPr>
          <p:cNvCxnSpPr>
            <a:cxnSpLocks/>
          </p:cNvCxnSpPr>
          <p:nvPr/>
        </p:nvCxnSpPr>
        <p:spPr>
          <a:xfrm>
            <a:off x="7078133" y="4749800"/>
            <a:ext cx="0" cy="541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8222-5604-4CDF-B804-DB8C28A0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kern="1200">
                <a:latin typeface="+mj-lt"/>
                <a:ea typeface="+mj-ea"/>
                <a:cs typeface="+mj-cs"/>
              </a:rPr>
              <a:t>Köszönjük a figyelmet!</a:t>
            </a:r>
            <a:endParaRPr lang="hu-HU" kern="120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4693E6-E59B-4EC3-A1EA-E5A74E92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D1B90-E37D-4BE0-81C2-2AE6BF1CDECB}"/>
              </a:ext>
            </a:extLst>
          </p:cNvPr>
          <p:cNvSpPr txBox="1"/>
          <p:nvPr/>
        </p:nvSpPr>
        <p:spPr>
          <a:xfrm>
            <a:off x="321248" y="6857985"/>
            <a:ext cx="5306290" cy="133882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Az iránytű</a:t>
            </a:r>
            <a:r>
              <a:rPr lang="hu-HU">
                <a:ea typeface="+mn-lt"/>
                <a:cs typeface="+mn-lt"/>
              </a:rPr>
              <a:t>, </a:t>
            </a:r>
            <a:r>
              <a:rPr lang="hu-HU" err="1">
                <a:ea typeface="+mn-lt"/>
                <a:cs typeface="+mn-lt"/>
              </a:rPr>
              <a:t>n.d</a:t>
            </a:r>
            <a:r>
              <a:rPr lang="hu-HU">
                <a:ea typeface="+mn-lt"/>
                <a:cs typeface="+mn-lt"/>
              </a:rPr>
              <a:t>.: </a:t>
            </a:r>
            <a:r>
              <a:rPr lang="hu-HU" i="1">
                <a:ea typeface="+mn-lt"/>
                <a:cs typeface="+mn-lt"/>
              </a:rPr>
              <a:t>tudasbazis.sulinet.hu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Borhegyi, P.</a:t>
            </a:r>
            <a:r>
              <a:rPr lang="hu-HU">
                <a:ea typeface="+mn-lt"/>
                <a:cs typeface="+mn-lt"/>
              </a:rPr>
              <a:t>, 2020a: Okostankönyv</a:t>
            </a:r>
            <a:endParaRPr lang="hu-HU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Classen</a:t>
            </a:r>
            <a:r>
              <a:rPr lang="hu-HU" i="1">
                <a:ea typeface="+mn-lt"/>
                <a:cs typeface="+mn-lt"/>
              </a:rPr>
              <a:t>, A.</a:t>
            </a:r>
            <a:r>
              <a:rPr lang="hu-HU">
                <a:ea typeface="+mn-lt"/>
                <a:cs typeface="+mn-lt"/>
              </a:rPr>
              <a:t>, 2015: </a:t>
            </a:r>
            <a:r>
              <a:rPr lang="hu-HU" err="1">
                <a:ea typeface="+mn-lt"/>
                <a:cs typeface="+mn-lt"/>
              </a:rPr>
              <a:t>Streets</a:t>
            </a:r>
            <a:r>
              <a:rPr lang="hu-HU">
                <a:ea typeface="+mn-lt"/>
                <a:cs typeface="+mn-lt"/>
              </a:rPr>
              <a:t>, </a:t>
            </a:r>
            <a:r>
              <a:rPr lang="hu-HU" err="1">
                <a:ea typeface="+mn-lt"/>
                <a:cs typeface="+mn-lt"/>
              </a:rPr>
              <a:t>Bridges</a:t>
            </a:r>
            <a:r>
              <a:rPr lang="hu-HU">
                <a:ea typeface="+mn-lt"/>
                <a:cs typeface="+mn-lt"/>
              </a:rPr>
              <a:t>, and </a:t>
            </a:r>
            <a:r>
              <a:rPr lang="hu-HU" err="1">
                <a:ea typeface="+mn-lt"/>
                <a:cs typeface="+mn-lt"/>
              </a:rPr>
              <a:t>Travelers</a:t>
            </a:r>
            <a:r>
              <a:rPr lang="hu-HU">
                <a:ea typeface="+mn-lt"/>
                <a:cs typeface="+mn-lt"/>
              </a:rPr>
              <a:t>, In: </a:t>
            </a:r>
            <a:r>
              <a:rPr lang="hu-HU" err="1">
                <a:ea typeface="+mn-lt"/>
                <a:cs typeface="+mn-lt"/>
              </a:rPr>
              <a:t>Handbook</a:t>
            </a:r>
            <a:r>
              <a:rPr lang="hu-HU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Medieval</a:t>
            </a:r>
            <a:r>
              <a:rPr lang="hu-HU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Culture</a:t>
            </a:r>
            <a:r>
              <a:rPr lang="hu-HU">
                <a:ea typeface="+mn-lt"/>
                <a:cs typeface="+mn-lt"/>
              </a:rPr>
              <a:t> (</a:t>
            </a:r>
            <a:r>
              <a:rPr lang="hu-HU" err="1">
                <a:ea typeface="+mn-lt"/>
                <a:cs typeface="+mn-lt"/>
              </a:rPr>
              <a:t>ed</a:t>
            </a:r>
            <a:r>
              <a:rPr lang="hu-HU">
                <a:ea typeface="+mn-lt"/>
                <a:cs typeface="+mn-lt"/>
              </a:rPr>
              <a:t>. </a:t>
            </a:r>
            <a:r>
              <a:rPr lang="hu-HU" err="1">
                <a:ea typeface="+mn-lt"/>
                <a:cs typeface="+mn-lt"/>
              </a:rPr>
              <a:t>Classen</a:t>
            </a:r>
            <a:r>
              <a:rPr lang="hu-HU">
                <a:ea typeface="+mn-lt"/>
                <a:cs typeface="+mn-lt"/>
              </a:rPr>
              <a:t>, A.). De </a:t>
            </a:r>
            <a:r>
              <a:rPr lang="hu-HU" err="1">
                <a:ea typeface="+mn-lt"/>
                <a:cs typeface="+mn-lt"/>
              </a:rPr>
              <a:t>gruyter</a:t>
            </a:r>
            <a:r>
              <a:rPr lang="hu-HU">
                <a:ea typeface="+mn-lt"/>
                <a:cs typeface="+mn-lt"/>
              </a:rPr>
              <a:t>, 1511–1534.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CSUKOVITS, E.</a:t>
            </a:r>
            <a:r>
              <a:rPr lang="hu-HU">
                <a:ea typeface="+mn-lt"/>
                <a:cs typeface="+mn-lt"/>
              </a:rPr>
              <a:t>, 2003: CSUKOVITS ENIKÕ Középkori magyar zarándokok.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Dancs, Á.</a:t>
            </a:r>
            <a:r>
              <a:rPr lang="hu-HU">
                <a:ea typeface="+mn-lt"/>
                <a:cs typeface="+mn-lt"/>
              </a:rPr>
              <a:t>, 2004: Klió 2004/2/103.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Erzsébet, M.</a:t>
            </a:r>
            <a:r>
              <a:rPr lang="hu-HU">
                <a:ea typeface="+mn-lt"/>
                <a:cs typeface="+mn-lt"/>
              </a:rPr>
              <a:t>, 2009: A közlekedési eszközök fejlődése és a sebesség alakulása a középkortól a 20. század elejéig. </a:t>
            </a:r>
            <a:r>
              <a:rPr lang="hu-HU" i="1">
                <a:ea typeface="+mn-lt"/>
                <a:cs typeface="+mn-lt"/>
              </a:rPr>
              <a:t>MTA Könyvtár.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Harmat, Á.P.</a:t>
            </a:r>
            <a:r>
              <a:rPr lang="hu-HU">
                <a:ea typeface="+mn-lt"/>
                <a:cs typeface="+mn-lt"/>
              </a:rPr>
              <a:t>, 2015: Kik voltak a vikingek? </a:t>
            </a:r>
            <a:r>
              <a:rPr lang="hu-HU" i="1">
                <a:ea typeface="+mn-lt"/>
                <a:cs typeface="+mn-lt"/>
              </a:rPr>
              <a:t>tortenelemcikkek.hu</a:t>
            </a:r>
            <a:r>
              <a:rPr lang="hu-HU">
                <a:ea typeface="+mn-lt"/>
                <a:cs typeface="+mn-lt"/>
              </a:rPr>
              <a:t>,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Így népesítette be egy kétszeresen száműzött, forrófejű viking Grönlandot</a:t>
            </a:r>
            <a:r>
              <a:rPr lang="hu-HU">
                <a:ea typeface="+mn-lt"/>
                <a:cs typeface="+mn-lt"/>
              </a:rPr>
              <a:t>, 2018: </a:t>
            </a:r>
            <a:r>
              <a:rPr lang="hu-HU" i="1">
                <a:ea typeface="+mn-lt"/>
                <a:cs typeface="+mn-lt"/>
              </a:rPr>
              <a:t>Múlt-kor történelmi magazin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Környezet és kereskedelem: A viking kor (cikk)</a:t>
            </a:r>
            <a:r>
              <a:rPr lang="hu-HU">
                <a:ea typeface="+mn-lt"/>
                <a:cs typeface="+mn-lt"/>
              </a:rPr>
              <a:t>, </a:t>
            </a:r>
            <a:r>
              <a:rPr lang="hu-HU" err="1">
                <a:ea typeface="+mn-lt"/>
                <a:cs typeface="+mn-lt"/>
              </a:rPr>
              <a:t>n.d</a:t>
            </a:r>
            <a:r>
              <a:rPr lang="hu-HU">
                <a:ea typeface="+mn-lt"/>
                <a:cs typeface="+mn-lt"/>
              </a:rPr>
              <a:t>.: </a:t>
            </a:r>
            <a:r>
              <a:rPr lang="hu-HU" i="1" err="1">
                <a:ea typeface="+mn-lt"/>
                <a:cs typeface="+mn-lt"/>
              </a:rPr>
              <a:t>Khan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Academy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Magazin -A GPS előtörténete, avagy a tájékozódás története</a:t>
            </a:r>
            <a:r>
              <a:rPr lang="hu-HU">
                <a:ea typeface="+mn-lt"/>
                <a:cs typeface="+mn-lt"/>
              </a:rPr>
              <a:t>, 2009: </a:t>
            </a:r>
            <a:r>
              <a:rPr lang="hu-HU" i="1">
                <a:ea typeface="+mn-lt"/>
                <a:cs typeface="+mn-lt"/>
                <a:hlinkClick r:id="rId3"/>
              </a:rPr>
              <a:t>www</a:t>
            </a:r>
            <a:r>
              <a:rPr lang="hu-HU" i="1">
                <a:ea typeface="+mn-lt"/>
                <a:cs typeface="+mn-lt"/>
                <a:hlinkClick r:id="rId4"/>
              </a:rPr>
              <a:t>.multinavigator.hu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Marco Polo, a kereskedő, világutazó és útirajzíró</a:t>
            </a:r>
            <a:r>
              <a:rPr lang="hu-HU">
                <a:ea typeface="+mn-lt"/>
                <a:cs typeface="+mn-lt"/>
              </a:rPr>
              <a:t>, 2019: </a:t>
            </a:r>
            <a:r>
              <a:rPr lang="hu-HU" i="1">
                <a:ea typeface="+mn-lt"/>
                <a:cs typeface="+mn-lt"/>
              </a:rPr>
              <a:t>Cultura.hu</a:t>
            </a:r>
            <a:r>
              <a:rPr lang="hu-HU">
                <a:ea typeface="+mn-lt"/>
                <a:cs typeface="+mn-lt"/>
              </a:rPr>
              <a:t>,</a:t>
            </a:r>
            <a:endParaRPr lang="hu-HU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Munday</a:t>
            </a:r>
            <a:r>
              <a:rPr lang="hu-HU" i="1">
                <a:ea typeface="+mn-lt"/>
                <a:cs typeface="+mn-lt"/>
              </a:rPr>
              <a:t>, A.</a:t>
            </a:r>
            <a:r>
              <a:rPr lang="hu-HU">
                <a:ea typeface="+mn-lt"/>
                <a:cs typeface="+mn-lt"/>
              </a:rPr>
              <a:t>, 2017: </a:t>
            </a:r>
            <a:r>
              <a:rPr lang="hu-HU" err="1">
                <a:ea typeface="+mn-lt"/>
                <a:cs typeface="+mn-lt"/>
              </a:rPr>
              <a:t>Travelling</a:t>
            </a:r>
            <a:r>
              <a:rPr lang="hu-HU">
                <a:ea typeface="+mn-lt"/>
                <a:cs typeface="+mn-lt"/>
              </a:rPr>
              <a:t> In The </a:t>
            </a:r>
            <a:r>
              <a:rPr lang="hu-HU" err="1">
                <a:ea typeface="+mn-lt"/>
                <a:cs typeface="+mn-lt"/>
              </a:rPr>
              <a:t>Middle</a:t>
            </a:r>
            <a:r>
              <a:rPr lang="hu-HU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Ages</a:t>
            </a:r>
            <a:r>
              <a:rPr lang="hu-HU">
                <a:ea typeface="+mn-lt"/>
                <a:cs typeface="+mn-lt"/>
              </a:rPr>
              <a:t>. </a:t>
            </a:r>
            <a:r>
              <a:rPr lang="hu-HU" i="1">
                <a:ea typeface="+mn-lt"/>
                <a:cs typeface="+mn-lt"/>
              </a:rPr>
              <a:t>A </a:t>
            </a:r>
            <a:r>
              <a:rPr lang="hu-HU" i="1" err="1">
                <a:ea typeface="+mn-lt"/>
                <a:cs typeface="+mn-lt"/>
              </a:rPr>
              <a:t>Writer’s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Perspective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Nagy W., A.</a:t>
            </a:r>
            <a:r>
              <a:rPr lang="hu-HU">
                <a:ea typeface="+mn-lt"/>
                <a:cs typeface="+mn-lt"/>
              </a:rPr>
              <a:t>, 1990: Érzelmes utazások a “másik Magyarországon.” </a:t>
            </a:r>
            <a:r>
              <a:rPr lang="hu-HU" i="1">
                <a:ea typeface="+mn-lt"/>
                <a:cs typeface="+mn-lt"/>
              </a:rPr>
              <a:t>beszelo.c3.hu</a:t>
            </a:r>
            <a:endParaRPr lang="hu-HU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Petneki</a:t>
            </a:r>
            <a:r>
              <a:rPr lang="hu-HU" i="1">
                <a:ea typeface="+mn-lt"/>
                <a:cs typeface="+mn-lt"/>
              </a:rPr>
              <a:t>, Á.</a:t>
            </a:r>
            <a:r>
              <a:rPr lang="hu-HU">
                <a:ea typeface="+mn-lt"/>
                <a:cs typeface="+mn-lt"/>
              </a:rPr>
              <a:t>, 1993: Középkori </a:t>
            </a:r>
            <a:r>
              <a:rPr lang="hu-HU" err="1">
                <a:ea typeface="+mn-lt"/>
                <a:cs typeface="+mn-lt"/>
              </a:rPr>
              <a:t>utónjárók</a:t>
            </a:r>
            <a:r>
              <a:rPr lang="hu-HU">
                <a:ea typeface="+mn-lt"/>
                <a:cs typeface="+mn-lt"/>
              </a:rPr>
              <a:t>. </a:t>
            </a:r>
            <a:r>
              <a:rPr lang="hu-HU" i="1">
                <a:ea typeface="+mn-lt"/>
                <a:cs typeface="+mn-lt"/>
              </a:rPr>
              <a:t>Rubicon</a:t>
            </a:r>
            <a:r>
              <a:rPr lang="hu-HU">
                <a:ea typeface="+mn-lt"/>
                <a:cs typeface="+mn-lt"/>
              </a:rPr>
              <a:t>, </a:t>
            </a:r>
            <a:r>
              <a:rPr lang="hu-HU" i="1">
                <a:ea typeface="+mn-lt"/>
                <a:cs typeface="+mn-lt"/>
              </a:rPr>
              <a:t>IV</a:t>
            </a:r>
            <a:r>
              <a:rPr lang="hu-HU">
                <a:ea typeface="+mn-lt"/>
                <a:cs typeface="+mn-lt"/>
              </a:rPr>
              <a:t>, 5–8.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Puttevils</a:t>
            </a:r>
            <a:r>
              <a:rPr lang="hu-HU" i="1">
                <a:ea typeface="+mn-lt"/>
                <a:cs typeface="+mn-lt"/>
              </a:rPr>
              <a:t>, J.</a:t>
            </a:r>
            <a:r>
              <a:rPr lang="hu-HU">
                <a:ea typeface="+mn-lt"/>
                <a:cs typeface="+mn-lt"/>
              </a:rPr>
              <a:t>, 2015: </a:t>
            </a:r>
            <a:r>
              <a:rPr lang="hu-HU" err="1">
                <a:ea typeface="+mn-lt"/>
                <a:cs typeface="+mn-lt"/>
              </a:rPr>
              <a:t>Medieval</a:t>
            </a:r>
            <a:r>
              <a:rPr lang="hu-HU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merchants</a:t>
            </a:r>
            <a:r>
              <a:rPr lang="hu-HU">
                <a:ea typeface="+mn-lt"/>
                <a:cs typeface="+mn-lt"/>
              </a:rPr>
              <a:t>, In: </a:t>
            </a:r>
            <a:r>
              <a:rPr lang="hu-HU" err="1">
                <a:ea typeface="+mn-lt"/>
                <a:cs typeface="+mn-lt"/>
              </a:rPr>
              <a:t>Handbook</a:t>
            </a:r>
            <a:r>
              <a:rPr lang="hu-HU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Medieval</a:t>
            </a:r>
            <a:r>
              <a:rPr lang="hu-HU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Culture</a:t>
            </a:r>
            <a:r>
              <a:rPr lang="hu-HU">
                <a:ea typeface="+mn-lt"/>
                <a:cs typeface="+mn-lt"/>
              </a:rPr>
              <a:t> (</a:t>
            </a:r>
            <a:r>
              <a:rPr lang="hu-HU" err="1">
                <a:ea typeface="+mn-lt"/>
                <a:cs typeface="+mn-lt"/>
              </a:rPr>
              <a:t>ed</a:t>
            </a:r>
            <a:r>
              <a:rPr lang="hu-HU">
                <a:ea typeface="+mn-lt"/>
                <a:cs typeface="+mn-lt"/>
              </a:rPr>
              <a:t>. </a:t>
            </a:r>
            <a:r>
              <a:rPr lang="hu-HU" err="1">
                <a:ea typeface="+mn-lt"/>
                <a:cs typeface="+mn-lt"/>
              </a:rPr>
              <a:t>Classen</a:t>
            </a:r>
            <a:r>
              <a:rPr lang="hu-HU">
                <a:ea typeface="+mn-lt"/>
                <a:cs typeface="+mn-lt"/>
              </a:rPr>
              <a:t>, A.). De </a:t>
            </a:r>
            <a:r>
              <a:rPr lang="hu-HU" err="1">
                <a:ea typeface="+mn-lt"/>
                <a:cs typeface="+mn-lt"/>
              </a:rPr>
              <a:t>gruyter</a:t>
            </a:r>
            <a:r>
              <a:rPr lang="hu-HU">
                <a:ea typeface="+mn-lt"/>
                <a:cs typeface="+mn-lt"/>
              </a:rPr>
              <a:t>, 1039–1056.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Schmitz-Esser</a:t>
            </a:r>
            <a:r>
              <a:rPr lang="hu-HU" i="1">
                <a:ea typeface="+mn-lt"/>
                <a:cs typeface="+mn-lt"/>
              </a:rPr>
              <a:t>, R.</a:t>
            </a:r>
            <a:r>
              <a:rPr lang="hu-HU">
                <a:ea typeface="+mn-lt"/>
                <a:cs typeface="+mn-lt"/>
              </a:rPr>
              <a:t>, 2015: </a:t>
            </a:r>
            <a:r>
              <a:rPr lang="hu-HU" err="1">
                <a:ea typeface="+mn-lt"/>
                <a:cs typeface="+mn-lt"/>
              </a:rPr>
              <a:t>Travel</a:t>
            </a:r>
            <a:r>
              <a:rPr lang="hu-HU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Exploration</a:t>
            </a:r>
            <a:r>
              <a:rPr lang="hu-HU">
                <a:ea typeface="+mn-lt"/>
                <a:cs typeface="+mn-lt"/>
              </a:rPr>
              <a:t>, In: </a:t>
            </a:r>
            <a:r>
              <a:rPr lang="hu-HU" err="1">
                <a:ea typeface="+mn-lt"/>
                <a:cs typeface="+mn-lt"/>
              </a:rPr>
              <a:t>Handbook</a:t>
            </a:r>
            <a:r>
              <a:rPr lang="hu-HU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Medieval</a:t>
            </a:r>
            <a:r>
              <a:rPr lang="hu-HU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Culture</a:t>
            </a:r>
            <a:r>
              <a:rPr lang="hu-HU">
                <a:ea typeface="+mn-lt"/>
                <a:cs typeface="+mn-lt"/>
              </a:rPr>
              <a:t> (</a:t>
            </a:r>
            <a:r>
              <a:rPr lang="hu-HU" err="1">
                <a:ea typeface="+mn-lt"/>
                <a:cs typeface="+mn-lt"/>
              </a:rPr>
              <a:t>ed</a:t>
            </a:r>
            <a:r>
              <a:rPr lang="hu-HU">
                <a:ea typeface="+mn-lt"/>
                <a:cs typeface="+mn-lt"/>
              </a:rPr>
              <a:t>. </a:t>
            </a:r>
            <a:r>
              <a:rPr lang="hu-HU" err="1">
                <a:ea typeface="+mn-lt"/>
                <a:cs typeface="+mn-lt"/>
              </a:rPr>
              <a:t>Classen</a:t>
            </a:r>
            <a:r>
              <a:rPr lang="hu-HU">
                <a:ea typeface="+mn-lt"/>
                <a:cs typeface="+mn-lt"/>
              </a:rPr>
              <a:t>, A.). De </a:t>
            </a:r>
            <a:r>
              <a:rPr lang="hu-HU" err="1">
                <a:ea typeface="+mn-lt"/>
                <a:cs typeface="+mn-lt"/>
              </a:rPr>
              <a:t>gruyter</a:t>
            </a:r>
            <a:r>
              <a:rPr lang="hu-HU">
                <a:ea typeface="+mn-lt"/>
                <a:cs typeface="+mn-lt"/>
              </a:rPr>
              <a:t>, 1680–1704.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Smart</a:t>
            </a:r>
            <a:r>
              <a:rPr lang="hu-HU" i="1">
                <a:ea typeface="+mn-lt"/>
                <a:cs typeface="+mn-lt"/>
              </a:rPr>
              <a:t>, J.</a:t>
            </a:r>
            <a:r>
              <a:rPr lang="hu-HU">
                <a:ea typeface="+mn-lt"/>
                <a:cs typeface="+mn-lt"/>
              </a:rPr>
              <a:t>, 1994: “ZÖLD” TÖRTÖNELEM. </a:t>
            </a:r>
            <a:r>
              <a:rPr lang="hu-HU" i="1">
                <a:ea typeface="+mn-lt"/>
                <a:cs typeface="+mn-lt"/>
                <a:hlinkClick r:id="rId5"/>
              </a:rPr>
              <a:t>Www.kia.hu</a:t>
            </a:r>
            <a:r>
              <a:rPr lang="hu-HU">
                <a:ea typeface="+mn-lt"/>
                <a:cs typeface="+mn-lt"/>
              </a:rPr>
              <a:t>, (</a:t>
            </a:r>
            <a:r>
              <a:rPr lang="hu-HU" err="1">
                <a:ea typeface="+mn-lt"/>
                <a:cs typeface="+mn-lt"/>
              </a:rPr>
              <a:t>accessed</a:t>
            </a:r>
            <a:r>
              <a:rPr lang="hu-HU">
                <a:ea typeface="+mn-lt"/>
                <a:cs typeface="+mn-lt"/>
              </a:rPr>
              <a:t> 6.5.21).</a:t>
            </a:r>
            <a:endParaRPr lang="en-US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Szlatki</a:t>
            </a:r>
            <a:r>
              <a:rPr lang="hu-HU" i="1">
                <a:ea typeface="+mn-lt"/>
                <a:cs typeface="+mn-lt"/>
              </a:rPr>
              <a:t>, K.</a:t>
            </a:r>
            <a:r>
              <a:rPr lang="hu-HU">
                <a:ea typeface="+mn-lt"/>
                <a:cs typeface="+mn-lt"/>
              </a:rPr>
              <a:t>, 2000: Tengerhajózási térképek. </a:t>
            </a:r>
            <a:r>
              <a:rPr lang="hu-HU" i="1">
                <a:ea typeface="+mn-lt"/>
                <a:cs typeface="+mn-lt"/>
              </a:rPr>
              <a:t>lazarus.elte.hu</a:t>
            </a:r>
            <a:r>
              <a:rPr lang="hu-HU">
                <a:ea typeface="+mn-lt"/>
                <a:cs typeface="+mn-lt"/>
              </a:rPr>
              <a:t>,</a:t>
            </a:r>
            <a:endParaRPr lang="hu-HU"/>
          </a:p>
          <a:p>
            <a:pPr marL="342900" indent="-342900">
              <a:buAutoNum type="arabicPeriod"/>
            </a:pPr>
            <a:r>
              <a:rPr lang="hu-HU" i="1">
                <a:ea typeface="+mn-lt"/>
                <a:cs typeface="+mn-lt"/>
              </a:rPr>
              <a:t>Tarján M., T.</a:t>
            </a:r>
            <a:r>
              <a:rPr lang="hu-HU">
                <a:ea typeface="+mn-lt"/>
                <a:cs typeface="+mn-lt"/>
              </a:rPr>
              <a:t>, </a:t>
            </a:r>
            <a:r>
              <a:rPr lang="hu-HU" err="1">
                <a:ea typeface="+mn-lt"/>
                <a:cs typeface="+mn-lt"/>
              </a:rPr>
              <a:t>n.d</a:t>
            </a:r>
            <a:r>
              <a:rPr lang="hu-HU">
                <a:ea typeface="+mn-lt"/>
                <a:cs typeface="+mn-lt"/>
              </a:rPr>
              <a:t>.: 1324. január 8. Marco Polo halála. </a:t>
            </a:r>
            <a:r>
              <a:rPr lang="hu-HU" i="1">
                <a:ea typeface="+mn-lt"/>
                <a:cs typeface="+mn-lt"/>
                <a:hlinkClick r:id="rId6"/>
              </a:rPr>
              <a:t>www</a:t>
            </a:r>
            <a:r>
              <a:rPr lang="hu-HU" i="1">
                <a:ea typeface="+mn-lt"/>
                <a:cs typeface="+mn-lt"/>
                <a:hlinkClick r:id="rId7"/>
              </a:rPr>
              <a:t>.rubicon.hu</a:t>
            </a:r>
            <a:endParaRPr lang="hu-HU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Travel</a:t>
            </a:r>
            <a:r>
              <a:rPr lang="hu-HU" i="1">
                <a:ea typeface="+mn-lt"/>
                <a:cs typeface="+mn-lt"/>
              </a:rPr>
              <a:t> in </a:t>
            </a:r>
            <a:r>
              <a:rPr lang="hu-HU" i="1" err="1">
                <a:ea typeface="+mn-lt"/>
                <a:cs typeface="+mn-lt"/>
              </a:rPr>
              <a:t>the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middle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ages</a:t>
            </a:r>
            <a:r>
              <a:rPr lang="hu-HU">
                <a:ea typeface="+mn-lt"/>
                <a:cs typeface="+mn-lt"/>
              </a:rPr>
              <a:t>, 2011: </a:t>
            </a:r>
            <a:r>
              <a:rPr lang="hu-HU" i="1" err="1">
                <a:ea typeface="+mn-lt"/>
                <a:cs typeface="+mn-lt"/>
              </a:rPr>
              <a:t>Guillaume</a:t>
            </a:r>
            <a:r>
              <a:rPr lang="hu-HU" i="1">
                <a:ea typeface="+mn-lt"/>
                <a:cs typeface="+mn-lt"/>
              </a:rPr>
              <a:t> de </a:t>
            </a:r>
            <a:r>
              <a:rPr lang="hu-HU" i="1" err="1">
                <a:ea typeface="+mn-lt"/>
                <a:cs typeface="+mn-lt"/>
              </a:rPr>
              <a:t>Machaut</a:t>
            </a:r>
            <a:r>
              <a:rPr lang="hu-HU" i="1">
                <a:ea typeface="+mn-lt"/>
                <a:cs typeface="+mn-lt"/>
              </a:rPr>
              <a:t> (c. 1300-1377</a:t>
            </a:r>
            <a:endParaRPr lang="hu-HU"/>
          </a:p>
          <a:p>
            <a:pPr marL="342900" indent="-342900">
              <a:buAutoNum type="arabicPeriod"/>
            </a:pPr>
            <a:r>
              <a:rPr lang="hu-HU" i="1" err="1">
                <a:ea typeface="+mn-lt"/>
                <a:cs typeface="+mn-lt"/>
              </a:rPr>
              <a:t>Traveling</a:t>
            </a:r>
            <a:r>
              <a:rPr lang="hu-HU" i="1">
                <a:ea typeface="+mn-lt"/>
                <a:cs typeface="+mn-lt"/>
              </a:rPr>
              <a:t> in </a:t>
            </a:r>
            <a:r>
              <a:rPr lang="hu-HU" i="1" err="1">
                <a:ea typeface="+mn-lt"/>
                <a:cs typeface="+mn-lt"/>
              </a:rPr>
              <a:t>the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Middle</a:t>
            </a:r>
            <a:r>
              <a:rPr lang="hu-HU" i="1">
                <a:ea typeface="+mn-lt"/>
                <a:cs typeface="+mn-lt"/>
              </a:rPr>
              <a:t> </a:t>
            </a:r>
            <a:r>
              <a:rPr lang="hu-HU" i="1" err="1">
                <a:ea typeface="+mn-lt"/>
                <a:cs typeface="+mn-lt"/>
              </a:rPr>
              <a:t>Ages</a:t>
            </a:r>
            <a:r>
              <a:rPr lang="hu-HU" i="1">
                <a:ea typeface="+mn-lt"/>
                <a:cs typeface="+mn-lt"/>
              </a:rPr>
              <a:t> | Ramon </a:t>
            </a:r>
            <a:r>
              <a:rPr lang="hu-HU" i="1" err="1">
                <a:ea typeface="+mn-lt"/>
                <a:cs typeface="+mn-lt"/>
              </a:rPr>
              <a:t>Llull</a:t>
            </a:r>
            <a:r>
              <a:rPr lang="hu-HU">
                <a:ea typeface="+mn-lt"/>
                <a:cs typeface="+mn-lt"/>
              </a:rPr>
              <a:t>, 2021: </a:t>
            </a:r>
            <a:r>
              <a:rPr lang="hu-HU" i="1">
                <a:ea typeface="+mn-lt"/>
                <a:cs typeface="+mn-lt"/>
              </a:rPr>
              <a:t>rutasramonllull.com</a:t>
            </a:r>
            <a:endParaRPr lang="hu-HU"/>
          </a:p>
          <a:p>
            <a:pPr marL="342900" indent="-342900">
              <a:buAutoNum type="arabicPeriod"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79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2.08333E-7 -2.9909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4C8-E109-4E6E-8C8C-4FA72249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Utazási körülmények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0E08-DEA6-453A-908D-84162E78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97169"/>
            <a:ext cx="5151119" cy="761999"/>
          </a:xfrm>
        </p:spPr>
        <p:txBody>
          <a:bodyPr/>
          <a:lstStyle/>
          <a:p>
            <a:r>
              <a:rPr lang="hu-HU">
                <a:solidFill>
                  <a:srgbClr val="FFFFFF"/>
                </a:solidFill>
              </a:rPr>
              <a:t>Szárazföldön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7F57-09D4-4E48-BDD2-73559249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559170"/>
            <a:ext cx="5151119" cy="41838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Utakon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-&gt; Általában rossz minőség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-&gt; Ha nem, vámok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-&gt; Természeti akadályok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Rövid távon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Inkább nappal </a:t>
            </a:r>
          </a:p>
          <a:p>
            <a:pPr marL="0" indent="0">
              <a:buNone/>
            </a:pPr>
            <a:r>
              <a:rPr lang="hu-HU">
                <a:solidFill>
                  <a:srgbClr val="FFFFFF"/>
                </a:solidFill>
              </a:rPr>
              <a:t>-&gt; Éjjel veszélyek</a:t>
            </a:r>
          </a:p>
          <a:p>
            <a:pPr marL="0" indent="0">
              <a:buNone/>
            </a:pPr>
            <a:endParaRPr lang="hu-HU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hu-HU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4D940-5C24-4EF5-93E9-0FFA08C14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1797170"/>
            <a:ext cx="5151122" cy="761999"/>
          </a:xfrm>
        </p:spPr>
        <p:txBody>
          <a:bodyPr/>
          <a:lstStyle/>
          <a:p>
            <a:r>
              <a:rPr lang="hu-HU">
                <a:solidFill>
                  <a:srgbClr val="FFFFFF"/>
                </a:solidFill>
              </a:rPr>
              <a:t>Vízen</a:t>
            </a:r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BF2C0-6130-4D61-8EBC-9DC4ADA8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2559170"/>
            <a:ext cx="5151122" cy="3536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>
                <a:solidFill>
                  <a:srgbClr val="FFFFFF"/>
                </a:solidFill>
              </a:rPr>
              <a:t>Part mentén, folyókon</a:t>
            </a:r>
          </a:p>
          <a:p>
            <a:pPr marL="0" indent="0">
              <a:buNone/>
            </a:pPr>
            <a:r>
              <a:rPr lang="hu-HU" sz="2400">
                <a:solidFill>
                  <a:srgbClr val="FFFFFF"/>
                </a:solidFill>
              </a:rPr>
              <a:t>Hosszú távon </a:t>
            </a:r>
          </a:p>
          <a:p>
            <a:pPr marL="0" indent="0">
              <a:buNone/>
            </a:pPr>
            <a:r>
              <a:rPr lang="hu-HU" sz="2400">
                <a:solidFill>
                  <a:srgbClr val="FFFFFF"/>
                </a:solidFill>
              </a:rPr>
              <a:t>Kalózok, viharok</a:t>
            </a:r>
            <a:endParaRPr lang="hu-HU" sz="240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7" name="Picture 7" descr="A picture containing outdoor, rock, rocky, stone&#10;&#10;Description automatically generated">
            <a:extLst>
              <a:ext uri="{FF2B5EF4-FFF2-40B4-BE49-F238E27FC236}">
                <a16:creationId xmlns:a16="http://schemas.microsoft.com/office/drawing/2014/main" id="{69050E04-1C0F-42A3-A79C-670C591F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02" y="4260836"/>
            <a:ext cx="4339086" cy="2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9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B2717F0-FB31-4173-941A-2FFEBD974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1" r="20179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B5D5-EBEE-498A-8F17-FD16C91A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78" y="790754"/>
            <a:ext cx="5334000" cy="6009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b="1">
                <a:solidFill>
                  <a:srgbClr val="FFFFFF"/>
                </a:solidFill>
              </a:rPr>
              <a:t>Kíséret</a:t>
            </a:r>
          </a:p>
          <a:p>
            <a:r>
              <a:rPr lang="hu-HU" sz="2400" b="1">
                <a:solidFill>
                  <a:srgbClr val="FFFFFF"/>
                </a:solidFill>
                <a:ea typeface="+mn-lt"/>
                <a:cs typeface="+mn-lt"/>
              </a:rPr>
              <a:t>Költségek </a:t>
            </a:r>
            <a:endParaRPr lang="hu-HU" sz="2400">
              <a:solidFill>
                <a:srgbClr val="FFFFFF"/>
              </a:solidFill>
            </a:endParaRPr>
          </a:p>
          <a:p>
            <a:r>
              <a:rPr lang="hu-HU" sz="2400" b="1">
                <a:solidFill>
                  <a:srgbClr val="FFFFFF"/>
                </a:solidFill>
              </a:rPr>
              <a:t>Szállás:</a:t>
            </a: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Fogadók</a:t>
            </a:r>
            <a:endParaRPr lang="hu-HU" b="1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-&gt; Piszok, zsúfoltság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-&gt; Tehetősebbeknek nem ajánlott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Ispotályok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-&gt; Főleg zarándokok számára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Kolostorok, apátságok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-&gt; Csak zarándokoknak</a:t>
            </a:r>
            <a:endParaRPr lang="hu-HU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hu-HU" sz="2400">
              <a:solidFill>
                <a:srgbClr val="FFFFFF">
                  <a:alpha val="70000"/>
                </a:srgbClr>
              </a:solidFill>
            </a:endParaRPr>
          </a:p>
          <a:p>
            <a:endParaRPr lang="hu-HU" sz="24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2ADF-B282-4A72-AB56-78EB5D9E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59434"/>
            <a:ext cx="5334000" cy="1524000"/>
          </a:xfrm>
        </p:spPr>
        <p:txBody>
          <a:bodyPr>
            <a:normAutofit/>
          </a:bodyPr>
          <a:lstStyle/>
          <a:p>
            <a:r>
              <a:rPr lang="hu-HU" sz="3600"/>
              <a:t>Az utazás menete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EF53EC7-8E43-43F0-8B36-D96542D320B2}"/>
              </a:ext>
            </a:extLst>
          </p:cNvPr>
          <p:cNvSpPr/>
          <p:nvPr/>
        </p:nvSpPr>
        <p:spPr>
          <a:xfrm>
            <a:off x="8189257" y="786442"/>
            <a:ext cx="460074" cy="10495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51D58-AD60-4D73-87EF-A2CB86817619}"/>
              </a:ext>
            </a:extLst>
          </p:cNvPr>
          <p:cNvSpPr txBox="1"/>
          <p:nvPr/>
        </p:nvSpPr>
        <p:spPr>
          <a:xfrm>
            <a:off x="8763540" y="1129162"/>
            <a:ext cx="32895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Vagyontól</a:t>
            </a:r>
            <a:r>
              <a:rPr lang="en-US" sz="2400" dirty="0"/>
              <a:t> </a:t>
            </a:r>
            <a:r>
              <a:rPr lang="en-US" sz="2400" dirty="0" err="1"/>
              <a:t>függően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541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3CED-D2D1-4B12-8E3F-B3E15D0C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Tájékozódás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F919-5AF6-4DAC-9D2B-E19A9AD9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70298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rgbClr val="FFFFFF"/>
                </a:solidFill>
                <a:ea typeface="+mn-lt"/>
                <a:cs typeface="+mn-lt"/>
              </a:rPr>
              <a:t>Csillagok</a:t>
            </a:r>
            <a:endParaRPr lang="hu-HU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  <a:ea typeface="+mn-lt"/>
                <a:cs typeface="+mn-lt"/>
              </a:rPr>
              <a:t>Iránytű</a:t>
            </a:r>
            <a:endParaRPr lang="hu-HU">
              <a:solidFill>
                <a:srgbClr val="FFFFFF"/>
              </a:solidFill>
            </a:endParaRPr>
          </a:p>
          <a:p>
            <a:r>
              <a:rPr lang="hu-HU">
                <a:solidFill>
                  <a:srgbClr val="FFFFFF"/>
                </a:solidFill>
              </a:rPr>
              <a:t>Portolánok</a:t>
            </a:r>
            <a:endParaRPr lang="hu-HU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340A9611-D906-4546-98EA-94E0BD86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6" y="2131788"/>
            <a:ext cx="9069236" cy="287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7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F8692-C901-411A-B612-BE50BE6B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565585" cy="2286000"/>
          </a:xfrm>
        </p:spPr>
        <p:txBody>
          <a:bodyPr anchor="t">
            <a:normAutofit/>
          </a:bodyPr>
          <a:lstStyle/>
          <a:p>
            <a:r>
              <a:rPr lang="hu-HU" i="1"/>
              <a:t>Kik utaztak?</a:t>
            </a:r>
            <a:br>
              <a:rPr lang="hu-HU"/>
            </a:br>
            <a:r>
              <a:rPr lang="hu-HU" b="1">
                <a:ea typeface="+mj-lt"/>
                <a:cs typeface="+mj-lt"/>
              </a:rPr>
              <a:t>Uralkodók</a:t>
            </a:r>
            <a:endParaRPr lang="en-US" b="1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0F73229-074A-47BF-82AC-6828F3E4C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55140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372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6C719F9-402A-43B8-A93B-7B185BD70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DB3B614-E9D9-4321-8947-B1F7B4AFF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78C63FD-5D5C-4713-8F16-1742F46DA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9BBFB85-0E8F-4DCD-A466-F234B4D04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3047-D43F-4C35-95F0-708E5221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Transz-regionális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utak</a:t>
            </a:r>
            <a:endParaRPr lang="en-US" sz="2400" dirty="0" err="1">
              <a:ea typeface="+mn-lt"/>
              <a:cs typeface="+mn-lt"/>
            </a:endParaRPr>
          </a:p>
          <a:p>
            <a:pPr>
              <a:lnSpc>
                <a:spcPct val="114999"/>
              </a:lnSpc>
            </a:pPr>
            <a:r>
              <a:rPr lang="en-US" sz="2400" dirty="0" err="1">
                <a:solidFill>
                  <a:srgbClr val="FFFFFF"/>
                </a:solidFill>
              </a:rPr>
              <a:t>Luxuscikkeket</a:t>
            </a:r>
            <a:r>
              <a:rPr lang="en-US" sz="2400" dirty="0">
                <a:solidFill>
                  <a:srgbClr val="FFFFFF"/>
                </a:solidFill>
              </a:rPr>
              <a:t> </a:t>
            </a:r>
            <a:r>
              <a:rPr lang="en-US" sz="2400" dirty="0" err="1">
                <a:solidFill>
                  <a:srgbClr val="FFFFFF"/>
                </a:solidFill>
              </a:rPr>
              <a:t>árultak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solidFill>
                  <a:srgbClr val="FFFFFF"/>
                </a:solidFill>
              </a:rPr>
              <a:t>-&gt; Profit</a:t>
            </a:r>
            <a:endParaRPr lang="hu-HU" dirty="0">
              <a:solidFill>
                <a:srgbClr val="FFFFFF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Kereskedelmi 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útvonalak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-&gt; Hanza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-&gt; </a:t>
            </a:r>
            <a:r>
              <a:rPr lang="en-US" sz="2400" dirty="0" err="1">
                <a:solidFill>
                  <a:srgbClr val="FFFFFF"/>
                </a:solidFill>
              </a:rPr>
              <a:t>Levantei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Champagne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7B399-65FE-4D4D-9E7F-4F7C8BD9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hu-HU" sz="3200" i="1">
                <a:ea typeface="+mj-lt"/>
                <a:cs typeface="+mj-lt"/>
              </a:rPr>
              <a:t>Kik utaztak?</a:t>
            </a:r>
            <a:br>
              <a:rPr lang="hu-HU" sz="3200" i="1">
                <a:ea typeface="+mj-lt"/>
                <a:cs typeface="+mj-lt"/>
              </a:rPr>
            </a:br>
            <a:r>
              <a:rPr lang="hu-HU" sz="3200" b="1">
                <a:ea typeface="+mj-lt"/>
                <a:cs typeface="+mj-lt"/>
              </a:rPr>
              <a:t>Kereskedők</a:t>
            </a:r>
            <a:endParaRPr lang="en-US" sz="320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06F9AD77-37D0-4842-89E2-967D3C7BE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05"/>
          <a:stretch/>
        </p:blipFill>
        <p:spPr>
          <a:xfrm>
            <a:off x="4643888" y="766078"/>
            <a:ext cx="7332453" cy="51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4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39A3CA8-62D6-4862-B9D6-2E068B8BB0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4142" r="-1" b="13820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EF75-83A7-45A0-B7AB-C1D35C92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314754"/>
            <a:ext cx="5736566" cy="3824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FFFFFF"/>
                </a:solidFill>
              </a:rPr>
              <a:t>Püspökök</a:t>
            </a:r>
            <a:r>
              <a:rPr lang="en-US" sz="2800" b="1">
                <a:solidFill>
                  <a:srgbClr val="FFFFFF"/>
                </a:solidFill>
              </a:rPr>
              <a:t>:</a:t>
            </a:r>
            <a:endParaRPr lang="en-US" sz="2800">
              <a:solidFill>
                <a:srgbClr val="FFFFFF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600" i="1" err="1">
                <a:solidFill>
                  <a:srgbClr val="FFFFFF"/>
                </a:solidFill>
              </a:rPr>
              <a:t>Visitatio</a:t>
            </a:r>
            <a:r>
              <a:rPr lang="en-US" sz="2600" i="1">
                <a:solidFill>
                  <a:srgbClr val="FFFFFF"/>
                </a:solidFill>
              </a:rPr>
              <a:t> </a:t>
            </a:r>
            <a:r>
              <a:rPr lang="en-US" sz="2600" i="1" err="1">
                <a:solidFill>
                  <a:srgbClr val="FFFFFF"/>
                </a:solidFill>
              </a:rPr>
              <a:t>liminun</a:t>
            </a:r>
            <a:r>
              <a:rPr lang="en-US" sz="2600" i="1">
                <a:solidFill>
                  <a:srgbClr val="FFFFFF"/>
                </a:solidFill>
              </a:rPr>
              <a:t> </a:t>
            </a:r>
            <a:r>
              <a:rPr lang="en-US" sz="2600" i="1" err="1">
                <a:solidFill>
                  <a:srgbClr val="FFFFFF"/>
                </a:solidFill>
              </a:rPr>
              <a:t>Apostolorum</a:t>
            </a:r>
            <a:r>
              <a:rPr lang="en-US" sz="2600" i="1">
                <a:solidFill>
                  <a:srgbClr val="FFFFFF"/>
                </a:solidFill>
              </a:rPr>
              <a:t> </a:t>
            </a:r>
            <a:endParaRPr lang="en-US" sz="260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FFFFFF"/>
                </a:solidFill>
              </a:rPr>
              <a:t>Koldulórendek</a:t>
            </a:r>
            <a:r>
              <a:rPr lang="en-US" sz="2800">
                <a:solidFill>
                  <a:srgbClr val="FFFFFF"/>
                </a:solidFill>
              </a:rPr>
              <a:t> -&gt;</a:t>
            </a:r>
            <a:r>
              <a:rPr lang="en-US" sz="2800" b="1" err="1">
                <a:solidFill>
                  <a:srgbClr val="FFFFFF"/>
                </a:solidFill>
              </a:rPr>
              <a:t>Prédikátorok</a:t>
            </a:r>
            <a:r>
              <a:rPr lang="en-US" sz="2800" b="1">
                <a:solidFill>
                  <a:srgbClr val="FFFFFF"/>
                </a:solidFill>
              </a:rPr>
              <a:t>:</a:t>
            </a:r>
            <a:endParaRPr lang="en-US" sz="2800">
              <a:solidFill>
                <a:srgbClr val="FFFFFF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600" err="1">
                <a:solidFill>
                  <a:srgbClr val="FFFFFF"/>
                </a:solidFill>
              </a:rPr>
              <a:t>Kapisztrán</a:t>
            </a:r>
            <a:r>
              <a:rPr lang="en-US" sz="2600">
                <a:solidFill>
                  <a:srgbClr val="FFFFFF"/>
                </a:solidFill>
              </a:rPr>
              <a:t> </a:t>
            </a:r>
            <a:r>
              <a:rPr lang="en-US" sz="2600" err="1">
                <a:solidFill>
                  <a:srgbClr val="FFFFFF"/>
                </a:solidFill>
              </a:rPr>
              <a:t>János</a:t>
            </a:r>
            <a:endParaRPr lang="en-US" sz="2600">
              <a:solidFill>
                <a:srgbClr val="FFFFFF"/>
              </a:solidFill>
            </a:endParaRPr>
          </a:p>
          <a:p>
            <a:endParaRPr lang="en-US" sz="2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49F53-B2DC-4C67-B479-17C14A7D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/>
              <a:t>Kik utaztak?</a:t>
            </a:r>
            <a:br>
              <a:rPr lang="en-US" i="1"/>
            </a:br>
            <a:r>
              <a:rPr lang="en-US" b="1"/>
              <a:t>Egyházi emberek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9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0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72">
            <a:extLst>
              <a:ext uri="{FF2B5EF4-FFF2-40B4-BE49-F238E27FC236}">
                <a16:creationId xmlns:a16="http://schemas.microsoft.com/office/drawing/2014/main" id="{88AEB386-E5B1-42AC-85F6-7997D095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036" name="Group 74">
            <a:extLst>
              <a:ext uri="{FF2B5EF4-FFF2-40B4-BE49-F238E27FC236}">
                <a16:creationId xmlns:a16="http://schemas.microsoft.com/office/drawing/2014/main" id="{4E336394-A5A6-474D-8996-16E44FB07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E067BBF-F482-4B63-8F21-4D701453F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6F907B-412C-49D5-BD00-1D65A4921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3A06-5229-4933-9988-357E80C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5425"/>
            <a:ext cx="3268121" cy="4250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Vegyes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társaság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Úti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célok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lnSpc>
                <a:spcPct val="115000"/>
              </a:lnSpc>
            </a:pPr>
            <a:r>
              <a:rPr lang="en-US" i="1" dirty="0" err="1">
                <a:solidFill>
                  <a:srgbClr val="FFFFFF"/>
                </a:solidFill>
                <a:ea typeface="+mn-lt"/>
                <a:cs typeface="+mn-lt"/>
              </a:rPr>
              <a:t>Jeruzsálem</a:t>
            </a:r>
            <a:br>
              <a:rPr lang="en-US" i="1" dirty="0">
                <a:ea typeface="+mn-lt"/>
                <a:cs typeface="+mn-lt"/>
              </a:rPr>
            </a:b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-&gt;</a:t>
            </a:r>
            <a:r>
              <a:rPr lang="en-US" i="1" dirty="0" err="1">
                <a:solidFill>
                  <a:srgbClr val="FFFFFF"/>
                </a:solidFill>
                <a:ea typeface="+mn-lt"/>
                <a:cs typeface="+mn-lt"/>
              </a:rPr>
              <a:t>engedély</a:t>
            </a:r>
            <a:endParaRPr lang="en-US" dirty="0" err="1">
              <a:ea typeface="+mn-lt"/>
              <a:cs typeface="+mn-lt"/>
            </a:endParaRPr>
          </a:p>
          <a:p>
            <a:pPr lvl="1">
              <a:lnSpc>
                <a:spcPct val="115000"/>
              </a:lnSpc>
            </a:pPr>
            <a:r>
              <a:rPr lang="en-US" i="1" err="1">
                <a:ea typeface="+mn-lt"/>
                <a:cs typeface="+mn-lt"/>
              </a:rPr>
              <a:t>Róma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15000"/>
              </a:lnSpc>
            </a:pP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Santiago de Compostela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lnSpc>
                <a:spcPct val="115000"/>
              </a:lnSpc>
            </a:pP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Mont St. Michel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B8DC-F2B1-42C9-AB65-0AD4737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" y="748259"/>
            <a:ext cx="3048000" cy="2299741"/>
          </a:xfrm>
        </p:spPr>
        <p:txBody>
          <a:bodyPr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i="1">
                <a:ea typeface="+mj-lt"/>
                <a:cs typeface="+mj-lt"/>
              </a:rPr>
              <a:t>Kik utaztak?</a:t>
            </a:r>
            <a:br>
              <a:rPr lang="en-US" sz="3200" i="1">
                <a:ea typeface="+mj-lt"/>
                <a:cs typeface="+mj-lt"/>
              </a:rPr>
            </a:br>
            <a:r>
              <a:rPr lang="en-US" sz="3200" b="1">
                <a:ea typeface="+mj-lt"/>
                <a:cs typeface="+mj-lt"/>
              </a:rPr>
              <a:t>Zarándokok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2C1915-B932-4BEB-94A1-AA6FA0C7C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607" r="6607"/>
          <a:stretch/>
        </p:blipFill>
        <p:spPr>
          <a:xfrm>
            <a:off x="4572005" y="762001"/>
            <a:ext cx="3268122" cy="2501216"/>
          </a:xfrm>
          <a:prstGeom prst="rect">
            <a:avLst/>
          </a:prstGeom>
        </p:spPr>
      </p:pic>
      <p:pic>
        <p:nvPicPr>
          <p:cNvPr id="1026" name="Picture 2" descr="Santiago de Compostela • Magic Journey">
            <a:extLst>
              <a:ext uri="{FF2B5EF4-FFF2-40B4-BE49-F238E27FC236}">
                <a16:creationId xmlns:a16="http://schemas.microsoft.com/office/drawing/2014/main" id="{97973E80-4F03-4D0D-9606-97C5A3D0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0985" y="3579964"/>
            <a:ext cx="2501216" cy="25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A38EC57-C6CE-4330-8430-D51403AA0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0"/>
          <a:stretch/>
        </p:blipFill>
        <p:spPr>
          <a:xfrm>
            <a:off x="8238229" y="644280"/>
            <a:ext cx="3268128" cy="25012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465B3E2-5F35-4C27-BCC5-BFE2D87B4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251" r="13251"/>
          <a:stretch/>
        </p:blipFill>
        <p:spPr>
          <a:xfrm>
            <a:off x="8161866" y="3584961"/>
            <a:ext cx="3268133" cy="25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3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21CA-5096-4F39-BF70-CB702052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13472"/>
            <a:ext cx="5334000" cy="41263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2400" b="1">
                <a:solidFill>
                  <a:srgbClr val="FFFFFF"/>
                </a:solidFill>
              </a:rPr>
              <a:t>Vikingek:</a:t>
            </a:r>
            <a:r>
              <a:rPr lang="hu-HU" sz="2400">
                <a:solidFill>
                  <a:srgbClr val="FFFFFF"/>
                </a:solidFill>
              </a:rPr>
              <a:t> 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Fejlett hajózás</a:t>
            </a: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Vörös Erik -&gt; Grönland</a:t>
            </a:r>
            <a:endParaRPr lang="hu-HU" sz="2800">
              <a:solidFill>
                <a:srgbClr val="FFFFFF">
                  <a:alpha val="70000"/>
                </a:srgbClr>
              </a:solidFill>
            </a:endParaRPr>
          </a:p>
          <a:p>
            <a:pPr marL="457200" lvl="1" indent="0">
              <a:buNone/>
            </a:pPr>
            <a:r>
              <a:rPr lang="hu-HU" err="1">
                <a:solidFill>
                  <a:srgbClr val="FFFFFF"/>
                </a:solidFill>
              </a:rPr>
              <a:t>Leif</a:t>
            </a:r>
            <a:r>
              <a:rPr lang="hu-HU">
                <a:solidFill>
                  <a:srgbClr val="FFFFFF"/>
                </a:solidFill>
              </a:rPr>
              <a:t> </a:t>
            </a:r>
            <a:r>
              <a:rPr lang="hu-HU" err="1">
                <a:solidFill>
                  <a:srgbClr val="FFFFFF"/>
                </a:solidFill>
              </a:rPr>
              <a:t>Eriksson</a:t>
            </a:r>
            <a:r>
              <a:rPr lang="hu-HU">
                <a:solidFill>
                  <a:srgbClr val="FFFFFF"/>
                </a:solidFill>
              </a:rPr>
              <a:t> -&gt; Amerika </a:t>
            </a:r>
            <a:endParaRPr lang="hu-HU" sz="2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hu-HU" sz="2400" b="1">
                <a:solidFill>
                  <a:srgbClr val="FFFFFF"/>
                </a:solidFill>
              </a:rPr>
              <a:t>Marco Polo </a:t>
            </a:r>
            <a:r>
              <a:rPr lang="hu-HU" sz="2400">
                <a:solidFill>
                  <a:srgbClr val="FFFFFF"/>
                </a:solidFill>
              </a:rPr>
              <a:t>-&gt; Kína</a:t>
            </a:r>
          </a:p>
          <a:p>
            <a:pPr marL="457200" lvl="1" indent="0">
              <a:buNone/>
            </a:pPr>
            <a:r>
              <a:rPr lang="hu-HU" err="1">
                <a:solidFill>
                  <a:srgbClr val="FFFFFF"/>
                </a:solidFill>
              </a:rPr>
              <a:t>Kubiláj</a:t>
            </a:r>
            <a:r>
              <a:rPr lang="hu-HU">
                <a:solidFill>
                  <a:srgbClr val="FFFFFF"/>
                </a:solidFill>
              </a:rPr>
              <a:t> kán</a:t>
            </a:r>
          </a:p>
          <a:p>
            <a:pPr marL="457200" lvl="1" indent="0">
              <a:buNone/>
            </a:pPr>
            <a:r>
              <a:rPr lang="hu-HU" err="1">
                <a:solidFill>
                  <a:srgbClr val="FFFFFF"/>
                </a:solidFill>
              </a:rPr>
              <a:t>Rustichello</a:t>
            </a:r>
            <a:endParaRPr lang="hu-HU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hu-HU">
                <a:solidFill>
                  <a:srgbClr val="FFFFFF"/>
                </a:solidFill>
              </a:rPr>
              <a:t>Viták a hitelességéről</a:t>
            </a:r>
          </a:p>
          <a:p>
            <a:pPr marL="0" indent="0">
              <a:buNone/>
            </a:pPr>
            <a:endParaRPr lang="hu-HU" sz="24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E2BE9-65D1-4BD6-89EE-C10F478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hu-HU" sz="3200"/>
              <a:t>Híres középkori utazások</a:t>
            </a: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D44A3688-6BFE-44A4-A0F9-C46142A4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8" y="2445514"/>
            <a:ext cx="5837208" cy="3955714"/>
          </a:xfrm>
          <a:prstGeom prst="rect">
            <a:avLst/>
          </a:prstGeom>
        </p:spPr>
      </p:pic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EBDE96F0-6413-4C0E-9756-7DCFCA9AD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29" y="2240618"/>
            <a:ext cx="5460520" cy="38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8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 Utazás a középkorban</vt:lpstr>
      <vt:lpstr>Utazási körülmények</vt:lpstr>
      <vt:lpstr>Az utazás menete</vt:lpstr>
      <vt:lpstr>Tájékozódás</vt:lpstr>
      <vt:lpstr>Kik utaztak? Uralkodók</vt:lpstr>
      <vt:lpstr>Kik utaztak? Kereskedők</vt:lpstr>
      <vt:lpstr>Kik utaztak? Egyházi emberek </vt:lpstr>
      <vt:lpstr>Kik utaztak? Zarándokok</vt:lpstr>
      <vt:lpstr>Híres középkori utazások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revision>104</cp:revision>
  <dcterms:created xsi:type="dcterms:W3CDTF">2021-06-05T09:07:49Z</dcterms:created>
  <dcterms:modified xsi:type="dcterms:W3CDTF">2021-06-10T06:58:47Z</dcterms:modified>
</cp:coreProperties>
</file>