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2952-AC8D-48A9-81DB-4DC33E936EE9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C099-8B84-4719-B57B-296874B9F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018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2952-AC8D-48A9-81DB-4DC33E936EE9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C099-8B84-4719-B57B-296874B9F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14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2952-AC8D-48A9-81DB-4DC33E936EE9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C099-8B84-4719-B57B-296874B9F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2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2952-AC8D-48A9-81DB-4DC33E936EE9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C099-8B84-4719-B57B-296874B9F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179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2952-AC8D-48A9-81DB-4DC33E936EE9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C099-8B84-4719-B57B-296874B9F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559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2952-AC8D-48A9-81DB-4DC33E936EE9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C099-8B84-4719-B57B-296874B9F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716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2952-AC8D-48A9-81DB-4DC33E936EE9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C099-8B84-4719-B57B-296874B9F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52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2952-AC8D-48A9-81DB-4DC33E936EE9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C099-8B84-4719-B57B-296874B9F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24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2952-AC8D-48A9-81DB-4DC33E936EE9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C099-8B84-4719-B57B-296874B9F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2952-AC8D-48A9-81DB-4DC33E936EE9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C099-8B84-4719-B57B-296874B9F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9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2952-AC8D-48A9-81DB-4DC33E936EE9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C099-8B84-4719-B57B-296874B9F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62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E2952-AC8D-48A9-81DB-4DC33E936EE9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CC099-8B84-4719-B57B-296874B9F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59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 w="19050">
            <a:solidFill>
              <a:srgbClr val="C00000"/>
            </a:solidFill>
          </a:ln>
        </p:spPr>
        <p:txBody>
          <a:bodyPr>
            <a:normAutofit fontScale="90000"/>
          </a:bodyPr>
          <a:lstStyle/>
          <a:p>
            <a:r>
              <a:rPr lang="en-US" cap="all" dirty="0">
                <a:solidFill>
                  <a:srgbClr val="C00000"/>
                </a:solidFill>
              </a:rPr>
              <a:t>HYBRIS: </a:t>
            </a:r>
            <a:r>
              <a:rPr lang="en-US" cap="all" dirty="0" smtClean="0">
                <a:solidFill>
                  <a:srgbClr val="C00000"/>
                </a:solidFill>
              </a:rPr>
              <a:t>Cache</a:t>
            </a:r>
            <a:br>
              <a:rPr lang="en-US" cap="all" dirty="0" smtClean="0">
                <a:solidFill>
                  <a:srgbClr val="C00000"/>
                </a:solidFill>
              </a:rPr>
            </a:br>
            <a:r>
              <a:rPr lang="en-US" cap="all" dirty="0" smtClean="0">
                <a:solidFill>
                  <a:srgbClr val="C00000"/>
                </a:solidFill>
              </a:rPr>
              <a:t>week 7</a:t>
            </a:r>
            <a:r>
              <a:rPr lang="en-US" cap="all" dirty="0"/>
              <a:t/>
            </a:r>
            <a:br>
              <a:rPr lang="en-US" cap="all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41894"/>
          </a:xfrm>
        </p:spPr>
        <p:txBody>
          <a:bodyPr>
            <a:normAutofit fontScale="92500" lnSpcReduction="10000"/>
          </a:bodyPr>
          <a:lstStyle/>
          <a:p>
            <a:endParaRPr lang="en-US" cap="all" dirty="0"/>
          </a:p>
          <a:p>
            <a:pPr algn="l"/>
            <a:r>
              <a:rPr lang="en-US" dirty="0" smtClean="0"/>
              <a:t>Task 7.6 - </a:t>
            </a:r>
            <a:r>
              <a:rPr lang="en-US" dirty="0" smtClean="0"/>
              <a:t>(Cache): </a:t>
            </a:r>
            <a:endParaRPr lang="en-US" dirty="0" smtClean="0"/>
          </a:p>
          <a:p>
            <a:pPr algn="l"/>
            <a:r>
              <a:rPr lang="en-US" dirty="0" smtClean="0"/>
              <a:t>Task 1: </a:t>
            </a:r>
            <a:r>
              <a:rPr lang="en-US" dirty="0"/>
              <a:t>Find out how to clear all cache regions using HAC.</a:t>
            </a:r>
          </a:p>
          <a:p>
            <a:pPr algn="l"/>
            <a:r>
              <a:rPr lang="en-US" dirty="0"/>
              <a:t>Implement the following tasks programmatically (using Hybris cache API):</a:t>
            </a:r>
          </a:p>
          <a:p>
            <a:pPr algn="l"/>
            <a:r>
              <a:rPr lang="en-US" dirty="0"/>
              <a:t>invalidation of certain item</a:t>
            </a:r>
          </a:p>
          <a:p>
            <a:pPr algn="l"/>
            <a:r>
              <a:rPr lang="en-US" dirty="0"/>
              <a:t>clear particular region (Entity region)</a:t>
            </a:r>
          </a:p>
          <a:p>
            <a:pPr algn="l"/>
            <a:r>
              <a:rPr lang="en-US" dirty="0"/>
              <a:t>clear all regions at the same time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060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418" y="1630392"/>
            <a:ext cx="10759591" cy="276046"/>
          </a:xfrm>
        </p:spPr>
        <p:txBody>
          <a:bodyPr>
            <a:normAutofit fontScale="90000"/>
          </a:bodyPr>
          <a:lstStyle/>
          <a:p>
            <a:r>
              <a:rPr lang="en-US" sz="1600" dirty="0" smtClean="0">
                <a:latin typeface="Bookman Old Style" panose="02050604050505020204" pitchFamily="18" charset="0"/>
              </a:rPr>
              <a:t>To invalidate items and to clear caches I built up a UI with a forms where the user is able to give the parameters and fire the actions.</a:t>
            </a:r>
            <a:br>
              <a:rPr lang="en-US" sz="1600" dirty="0" smtClean="0">
                <a:latin typeface="Bookman Old Style" panose="02050604050505020204" pitchFamily="18" charset="0"/>
              </a:rPr>
            </a:br>
            <a:r>
              <a:rPr lang="en-US" sz="1600" dirty="0">
                <a:latin typeface="Bookman Old Style" panose="02050604050505020204" pitchFamily="18" charset="0"/>
              </a:rPr>
              <a:t/>
            </a:r>
            <a:br>
              <a:rPr lang="en-US" sz="1600" dirty="0">
                <a:latin typeface="Bookman Old Style" panose="02050604050505020204" pitchFamily="18" charset="0"/>
              </a:rPr>
            </a:br>
            <a:r>
              <a:rPr lang="en-US" sz="1600" dirty="0">
                <a:solidFill>
                  <a:srgbClr val="FF0000"/>
                </a:solidFill>
                <a:latin typeface="Bookman Old Style" panose="02050604050505020204" pitchFamily="18" charset="0"/>
              </a:rPr>
              <a:t/>
            </a:r>
            <a:br>
              <a:rPr lang="en-US" sz="1600" dirty="0">
                <a:solidFill>
                  <a:srgbClr val="FF0000"/>
                </a:solidFill>
                <a:latin typeface="Bookman Old Style" panose="02050604050505020204" pitchFamily="18" charset="0"/>
              </a:rPr>
            </a:br>
            <a:r>
              <a:rPr lang="en-US" sz="1600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/>
            </a:r>
            <a:br>
              <a:rPr lang="en-US" sz="1600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</a:br>
            <a:r>
              <a:rPr lang="en-US" sz="1600" dirty="0">
                <a:latin typeface="Bookman Old Style" panose="02050604050505020204" pitchFamily="18" charset="0"/>
              </a:rPr>
              <a:t/>
            </a:r>
            <a:br>
              <a:rPr lang="en-US" sz="1600" dirty="0">
                <a:latin typeface="Bookman Old Style" panose="02050604050505020204" pitchFamily="18" charset="0"/>
              </a:rPr>
            </a:br>
            <a:endParaRPr lang="en-US" sz="1600" dirty="0">
              <a:solidFill>
                <a:srgbClr val="C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42180" y="230189"/>
            <a:ext cx="11564069" cy="6842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Implementation details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7537939" y="4273062"/>
            <a:ext cx="4744693" cy="2385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942" y="1888192"/>
            <a:ext cx="10429067" cy="496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621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9706" y="1630391"/>
            <a:ext cx="4154303" cy="3372930"/>
          </a:xfrm>
        </p:spPr>
        <p:txBody>
          <a:bodyPr>
            <a:normAutofit fontScale="90000"/>
          </a:bodyPr>
          <a:lstStyle/>
          <a:p>
            <a:r>
              <a:rPr lang="en-US" sz="1600" dirty="0" smtClean="0">
                <a:latin typeface="Bookman Old Style" panose="02050604050505020204" pitchFamily="18" charset="0"/>
              </a:rPr>
              <a:t>The form of clear cache contains a prepopulated drop-down list with the available cache regions.</a:t>
            </a:r>
            <a:br>
              <a:rPr lang="en-US" sz="1600" dirty="0" smtClean="0">
                <a:latin typeface="Bookman Old Style" panose="02050604050505020204" pitchFamily="18" charset="0"/>
              </a:rPr>
            </a:br>
            <a:r>
              <a:rPr lang="en-US" sz="1600" dirty="0">
                <a:latin typeface="Bookman Old Style" panose="02050604050505020204" pitchFamily="18" charset="0"/>
              </a:rPr>
              <a:t/>
            </a:r>
            <a:br>
              <a:rPr lang="en-US" sz="1600" dirty="0">
                <a:latin typeface="Bookman Old Style" panose="02050604050505020204" pitchFamily="18" charset="0"/>
              </a:rPr>
            </a:br>
            <a:r>
              <a:rPr lang="en-US" sz="1600" dirty="0" smtClean="0">
                <a:latin typeface="Bookman Old Style" panose="02050604050505020204" pitchFamily="18" charset="0"/>
              </a:rPr>
              <a:t>After choosing one of them the user is able to clear the cache.</a:t>
            </a:r>
            <a:br>
              <a:rPr lang="en-US" sz="1600" dirty="0" smtClean="0">
                <a:latin typeface="Bookman Old Style" panose="02050604050505020204" pitchFamily="18" charset="0"/>
              </a:rPr>
            </a:br>
            <a:r>
              <a:rPr lang="en-US" sz="1600" dirty="0">
                <a:latin typeface="Bookman Old Style" panose="02050604050505020204" pitchFamily="18" charset="0"/>
              </a:rPr>
              <a:t/>
            </a:r>
            <a:br>
              <a:rPr lang="en-US" sz="1600" dirty="0">
                <a:latin typeface="Bookman Old Style" panose="02050604050505020204" pitchFamily="18" charset="0"/>
              </a:rPr>
            </a:br>
            <a:r>
              <a:rPr lang="en-US" sz="1600" dirty="0" smtClean="0">
                <a:latin typeface="Bookman Old Style" panose="02050604050505020204" pitchFamily="18" charset="0"/>
              </a:rPr>
              <a:t>I used the </a:t>
            </a:r>
            <a:r>
              <a:rPr lang="en-US" sz="1600" dirty="0" err="1" smtClean="0">
                <a:solidFill>
                  <a:srgbClr val="FF0000"/>
                </a:solidFill>
                <a:latin typeface="Bookman Old Style" panose="02050604050505020204" pitchFamily="18" charset="0"/>
              </a:rPr>
              <a:t>de.hybris.platform.regioncache.region.CacheRegionProvider</a:t>
            </a:r>
            <a:r>
              <a:rPr lang="en-US" sz="1600" dirty="0" smtClean="0">
                <a:latin typeface="Bookman Old Style" panose="02050604050505020204" pitchFamily="18" charset="0"/>
              </a:rPr>
              <a:t> class to get the cache regions.</a:t>
            </a:r>
            <a:br>
              <a:rPr lang="en-US" sz="1600" dirty="0" smtClean="0">
                <a:latin typeface="Bookman Old Style" panose="02050604050505020204" pitchFamily="18" charset="0"/>
              </a:rPr>
            </a:br>
            <a:r>
              <a:rPr lang="en-US" sz="1600" dirty="0" smtClean="0">
                <a:latin typeface="Bookman Old Style" panose="02050604050505020204" pitchFamily="18" charset="0"/>
              </a:rPr>
              <a:t/>
            </a:r>
            <a:br>
              <a:rPr lang="en-US" sz="1600" dirty="0" smtClean="0">
                <a:latin typeface="Bookman Old Style" panose="02050604050505020204" pitchFamily="18" charset="0"/>
              </a:rPr>
            </a:br>
            <a:r>
              <a:rPr lang="en-US" sz="1600" dirty="0" smtClean="0">
                <a:latin typeface="Bookman Old Style" panose="02050604050505020204" pitchFamily="18" charset="0"/>
              </a:rPr>
              <a:t>Once a cache gets selected, I invoked its </a:t>
            </a:r>
            <a:r>
              <a:rPr lang="en-US" sz="1600" dirty="0" err="1">
                <a:solidFill>
                  <a:srgbClr val="FF0000"/>
                </a:solidFill>
                <a:latin typeface="Bookman Old Style" panose="02050604050505020204" pitchFamily="18" charset="0"/>
              </a:rPr>
              <a:t>clearCache</a:t>
            </a:r>
            <a:r>
              <a:rPr lang="en-US" sz="1600" dirty="0">
                <a:solidFill>
                  <a:srgbClr val="FF0000"/>
                </a:solidFill>
                <a:latin typeface="Bookman Old Style" panose="02050604050505020204" pitchFamily="18" charset="0"/>
              </a:rPr>
              <a:t> method</a:t>
            </a:r>
            <a:r>
              <a:rPr lang="en-US" sz="1600" dirty="0">
                <a:latin typeface="Bookman Old Style" panose="02050604050505020204" pitchFamily="18" charset="0"/>
              </a:rPr>
              <a:t>.</a:t>
            </a:r>
            <a:r>
              <a:rPr lang="en-US" sz="1600" dirty="0">
                <a:latin typeface="Bookman Old Style" panose="02050604050505020204" pitchFamily="18" charset="0"/>
              </a:rPr>
              <a:t/>
            </a:r>
            <a:br>
              <a:rPr lang="en-US" sz="1600" dirty="0">
                <a:latin typeface="Bookman Old Style" panose="02050604050505020204" pitchFamily="18" charset="0"/>
              </a:rPr>
            </a:br>
            <a:r>
              <a:rPr lang="en-US" sz="1600" dirty="0">
                <a:latin typeface="Bookman Old Style" panose="02050604050505020204" pitchFamily="18" charset="0"/>
              </a:rPr>
              <a:t/>
            </a:r>
            <a:br>
              <a:rPr lang="en-US" sz="1600" dirty="0">
                <a:latin typeface="Bookman Old Style" panose="02050604050505020204" pitchFamily="18" charset="0"/>
              </a:rPr>
            </a:br>
            <a:endParaRPr lang="en-US" sz="1600" dirty="0">
              <a:solidFill>
                <a:srgbClr val="C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42180" y="230189"/>
            <a:ext cx="11564069" cy="6842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Implementation details – clear cache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7537939" y="4273062"/>
            <a:ext cx="4744693" cy="2385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985" y="2026488"/>
            <a:ext cx="395287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602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9706" y="1630391"/>
            <a:ext cx="4154303" cy="3372930"/>
          </a:xfrm>
        </p:spPr>
        <p:txBody>
          <a:bodyPr>
            <a:normAutofit/>
          </a:bodyPr>
          <a:lstStyle/>
          <a:p>
            <a:r>
              <a:rPr lang="en-US" sz="1600" dirty="0" smtClean="0">
                <a:latin typeface="Bookman Old Style" panose="02050604050505020204" pitchFamily="18" charset="0"/>
              </a:rPr>
              <a:t>My solution is able to invalidate products and medias only.</a:t>
            </a:r>
            <a:br>
              <a:rPr lang="en-US" sz="1600" dirty="0" smtClean="0">
                <a:latin typeface="Bookman Old Style" panose="02050604050505020204" pitchFamily="18" charset="0"/>
              </a:rPr>
            </a:br>
            <a:r>
              <a:rPr lang="en-US" sz="1600" dirty="0">
                <a:latin typeface="Bookman Old Style" panose="02050604050505020204" pitchFamily="18" charset="0"/>
              </a:rPr>
              <a:t/>
            </a:r>
            <a:br>
              <a:rPr lang="en-US" sz="1600" dirty="0">
                <a:latin typeface="Bookman Old Style" panose="02050604050505020204" pitchFamily="18" charset="0"/>
              </a:rPr>
            </a:br>
            <a:r>
              <a:rPr lang="en-US" sz="1600" dirty="0" smtClean="0">
                <a:latin typeface="Bookman Old Style" panose="02050604050505020204" pitchFamily="18" charset="0"/>
              </a:rPr>
              <a:t>The user is able to give the name/code of the media and the product they want to invalidate.</a:t>
            </a:r>
            <a:br>
              <a:rPr lang="en-US" sz="1600" dirty="0" smtClean="0">
                <a:latin typeface="Bookman Old Style" panose="02050604050505020204" pitchFamily="18" charset="0"/>
              </a:rPr>
            </a:br>
            <a:r>
              <a:rPr lang="en-US" sz="1600" dirty="0" smtClean="0">
                <a:latin typeface="Bookman Old Style" panose="02050604050505020204" pitchFamily="18" charset="0"/>
              </a:rPr>
              <a:t>I look up the product/media with </a:t>
            </a:r>
            <a:r>
              <a:rPr lang="en-US" sz="1600" dirty="0" err="1">
                <a:solidFill>
                  <a:srgbClr val="FF0000"/>
                </a:solidFill>
                <a:latin typeface="Bookman Old Style" panose="02050604050505020204" pitchFamily="18" charset="0"/>
              </a:rPr>
              <a:t>de.hybris.platform.servicelayer.search.FlexibleSearchService</a:t>
            </a:r>
            <a:r>
              <a:rPr lang="en-US" sz="1600" dirty="0">
                <a:latin typeface="Bookman Old Style" panose="02050604050505020204" pitchFamily="18" charset="0"/>
              </a:rPr>
              <a:t/>
            </a:r>
            <a:br>
              <a:rPr lang="en-US" sz="1600" dirty="0">
                <a:latin typeface="Bookman Old Style" panose="02050604050505020204" pitchFamily="18" charset="0"/>
              </a:rPr>
            </a:br>
            <a:r>
              <a:rPr lang="en-US" sz="1600" dirty="0" smtClean="0">
                <a:latin typeface="Bookman Old Style" panose="02050604050505020204" pitchFamily="18" charset="0"/>
              </a:rPr>
              <a:t/>
            </a:r>
            <a:br>
              <a:rPr lang="en-US" sz="1600" dirty="0" smtClean="0">
                <a:latin typeface="Bookman Old Style" panose="02050604050505020204" pitchFamily="18" charset="0"/>
              </a:rPr>
            </a:br>
            <a:r>
              <a:rPr lang="en-US" sz="1600" dirty="0" smtClean="0">
                <a:latin typeface="Bookman Old Style" panose="02050604050505020204" pitchFamily="18" charset="0"/>
              </a:rPr>
              <a:t>Once I found the item, I invoke the </a:t>
            </a:r>
            <a:r>
              <a:rPr lang="en-US" sz="1600" dirty="0" err="1" smtClean="0">
                <a:solidFill>
                  <a:srgbClr val="FF0000"/>
                </a:solidFill>
                <a:latin typeface="Bookman Old Style" panose="02050604050505020204" pitchFamily="18" charset="0"/>
              </a:rPr>
              <a:t>invalidateCache</a:t>
            </a:r>
            <a:r>
              <a:rPr lang="en-US" sz="1600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(PK) </a:t>
            </a:r>
            <a:r>
              <a:rPr lang="en-US" sz="1600" dirty="0" smtClean="0">
                <a:latin typeface="Bookman Old Style" panose="02050604050505020204" pitchFamily="18" charset="0"/>
              </a:rPr>
              <a:t>method of the </a:t>
            </a:r>
            <a:r>
              <a:rPr lang="en-US" sz="1600" dirty="0" err="1">
                <a:solidFill>
                  <a:srgbClr val="FF0000"/>
                </a:solidFill>
                <a:latin typeface="Bookman Old Style" panose="02050604050505020204" pitchFamily="18" charset="0"/>
              </a:rPr>
              <a:t>de.hybris.platform.util.Utilities</a:t>
            </a:r>
            <a:r>
              <a:rPr lang="en-US" sz="1600" dirty="0">
                <a:solidFill>
                  <a:srgbClr val="FF0000"/>
                </a:solidFill>
                <a:latin typeface="Bookman Old Style" panose="02050604050505020204" pitchFamily="18" charset="0"/>
              </a:rPr>
              <a:t> class</a:t>
            </a:r>
            <a:r>
              <a:rPr lang="en-US" sz="1600" dirty="0">
                <a:latin typeface="Bookman Old Style" panose="02050604050505020204" pitchFamily="18" charset="0"/>
              </a:rPr>
              <a:t>.</a:t>
            </a:r>
            <a:endParaRPr lang="en-US" sz="1600" dirty="0">
              <a:latin typeface="Bookman Old Style" panose="020506040505050202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42180" y="230189"/>
            <a:ext cx="11564069" cy="6842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Implementation details – invalidate items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7537939" y="4273062"/>
            <a:ext cx="4744693" cy="2385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292" y="2296333"/>
            <a:ext cx="45053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336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</TotalTime>
  <Words>120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Bookman Old Style</vt:lpstr>
      <vt:lpstr>Calibri</vt:lpstr>
      <vt:lpstr>Calibri Light</vt:lpstr>
      <vt:lpstr>Office Theme</vt:lpstr>
      <vt:lpstr>HYBRIS: Cache week 7 </vt:lpstr>
      <vt:lpstr>To invalidate items and to clear caches I built up a UI with a forms where the user is able to give the parameters and fire the actions.     </vt:lpstr>
      <vt:lpstr>The form of clear cache contains a prepopulated drop-down list with the available cache regions.  After choosing one of them the user is able to clear the cache.  I used the de.hybris.platform.regioncache.region.CacheRegionProvider class to get the cache regions.  Once a cache gets selected, I invoked its clearCache method.  </vt:lpstr>
      <vt:lpstr>My solution is able to invalidate products and medias only.  The user is able to give the name/code of the media and the product they want to invalidate. I look up the product/media with de.hybris.platform.servicelayer.search.FlexibleSearchService  Once I found the item, I invoke the invalidateCache(PK) method of the de.hybris.platform.util.Utilities class.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Trestyanszki</dc:creator>
  <cp:lastModifiedBy>Peter Trestyanszki</cp:lastModifiedBy>
  <cp:revision>117</cp:revision>
  <dcterms:created xsi:type="dcterms:W3CDTF">2017-11-26T09:31:07Z</dcterms:created>
  <dcterms:modified xsi:type="dcterms:W3CDTF">2018-01-13T14:43:03Z</dcterms:modified>
</cp:coreProperties>
</file>