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7" r:id="rId7"/>
    <p:sldId id="259" r:id="rId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2BE33-CB9D-4F41-A069-55FBA2E3D275}" v="3" dt="2020-11-02T05:55:32.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6" autoAdjust="0"/>
    <p:restoredTop sz="94660"/>
  </p:normalViewPr>
  <p:slideViewPr>
    <p:cSldViewPr snapToGrid="0">
      <p:cViewPr varScale="1">
        <p:scale>
          <a:sx n="65" d="100"/>
          <a:sy n="65" d="100"/>
        </p:scale>
        <p:origin x="518"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autels Israel Study Trip" userId="b164cf87-9e27-483d-96be-d558d6a89ad0" providerId="ADAL" clId="{CBC2BE33-CB9D-4F41-A069-55FBA2E3D275}"/>
    <pc:docChg chg="undo custSel modSld">
      <pc:chgData name="Desautels Israel Study Trip" userId="b164cf87-9e27-483d-96be-d558d6a89ad0" providerId="ADAL" clId="{CBC2BE33-CB9D-4F41-A069-55FBA2E3D275}" dt="2020-11-02T05:56:50.251" v="381" actId="1036"/>
      <pc:docMkLst>
        <pc:docMk/>
      </pc:docMkLst>
      <pc:sldChg chg="addSp delSp modSp">
        <pc:chgData name="Desautels Israel Study Trip" userId="b164cf87-9e27-483d-96be-d558d6a89ad0" providerId="ADAL" clId="{CBC2BE33-CB9D-4F41-A069-55FBA2E3D275}" dt="2020-11-02T05:56:50.251" v="381" actId="1036"/>
        <pc:sldMkLst>
          <pc:docMk/>
          <pc:sldMk cId="2110773135" sldId="257"/>
        </pc:sldMkLst>
        <pc:spChg chg="mod">
          <ac:chgData name="Desautels Israel Study Trip" userId="b164cf87-9e27-483d-96be-d558d6a89ad0" providerId="ADAL" clId="{CBC2BE33-CB9D-4F41-A069-55FBA2E3D275}" dt="2020-11-02T05:56:50.251" v="381" actId="1036"/>
          <ac:spMkLst>
            <pc:docMk/>
            <pc:sldMk cId="2110773135" sldId="257"/>
            <ac:spMk id="52" creationId="{BB553178-3D24-4B0E-A44A-E48747E9370E}"/>
          </ac:spMkLst>
        </pc:spChg>
        <pc:picChg chg="add mod modCrop">
          <ac:chgData name="Desautels Israel Study Trip" userId="b164cf87-9e27-483d-96be-d558d6a89ad0" providerId="ADAL" clId="{CBC2BE33-CB9D-4F41-A069-55FBA2E3D275}" dt="2020-11-02T05:56:42.254" v="361" actId="1036"/>
          <ac:picMkLst>
            <pc:docMk/>
            <pc:sldMk cId="2110773135" sldId="257"/>
            <ac:picMk id="3" creationId="{ED1D9CD6-78FE-4AA5-99CA-9ED10487F6A5}"/>
          </ac:picMkLst>
        </pc:picChg>
        <pc:picChg chg="del mod">
          <ac:chgData name="Desautels Israel Study Trip" userId="b164cf87-9e27-483d-96be-d558d6a89ad0" providerId="ADAL" clId="{CBC2BE33-CB9D-4F41-A069-55FBA2E3D275}" dt="2020-11-02T05:55:14.820" v="298" actId="478"/>
          <ac:picMkLst>
            <pc:docMk/>
            <pc:sldMk cId="2110773135" sldId="257"/>
            <ac:picMk id="55" creationId="{6CA0B692-E00A-4D4C-A789-3D8A3B7C4B64}"/>
          </ac:picMkLst>
        </pc:picChg>
      </pc:sldChg>
      <pc:sldChg chg="addSp delSp modSp">
        <pc:chgData name="Desautels Israel Study Trip" userId="b164cf87-9e27-483d-96be-d558d6a89ad0" providerId="ADAL" clId="{CBC2BE33-CB9D-4F41-A069-55FBA2E3D275}" dt="2020-11-02T05:55:09.133" v="296" actId="1035"/>
        <pc:sldMkLst>
          <pc:docMk/>
          <pc:sldMk cId="1151188242" sldId="259"/>
        </pc:sldMkLst>
        <pc:spChg chg="mod">
          <ac:chgData name="Desautels Israel Study Trip" userId="b164cf87-9e27-483d-96be-d558d6a89ad0" providerId="ADAL" clId="{CBC2BE33-CB9D-4F41-A069-55FBA2E3D275}" dt="2020-11-02T05:53:11.792" v="85" actId="1035"/>
          <ac:spMkLst>
            <pc:docMk/>
            <pc:sldMk cId="1151188242" sldId="259"/>
            <ac:spMk id="49" creationId="{7C01DCA1-8815-472B-A822-DF545939D263}"/>
          </ac:spMkLst>
        </pc:spChg>
        <pc:spChg chg="mod">
          <ac:chgData name="Desautels Israel Study Trip" userId="b164cf87-9e27-483d-96be-d558d6a89ad0" providerId="ADAL" clId="{CBC2BE33-CB9D-4F41-A069-55FBA2E3D275}" dt="2020-11-02T05:53:51.282" v="166" actId="20577"/>
          <ac:spMkLst>
            <pc:docMk/>
            <pc:sldMk cId="1151188242" sldId="259"/>
            <ac:spMk id="52" creationId="{DA048C9A-6420-46A7-A11D-63136774BEF3}"/>
          </ac:spMkLst>
        </pc:spChg>
        <pc:grpChg chg="mod">
          <ac:chgData name="Desautels Israel Study Trip" userId="b164cf87-9e27-483d-96be-d558d6a89ad0" providerId="ADAL" clId="{CBC2BE33-CB9D-4F41-A069-55FBA2E3D275}" dt="2020-11-02T05:54:35.384" v="250" actId="1037"/>
          <ac:grpSpMkLst>
            <pc:docMk/>
            <pc:sldMk cId="1151188242" sldId="259"/>
            <ac:grpSpMk id="10" creationId="{D8C28C92-9452-451E-8558-2920121C5855}"/>
          </ac:grpSpMkLst>
        </pc:grpChg>
        <pc:grpChg chg="mod">
          <ac:chgData name="Desautels Israel Study Trip" userId="b164cf87-9e27-483d-96be-d558d6a89ad0" providerId="ADAL" clId="{CBC2BE33-CB9D-4F41-A069-55FBA2E3D275}" dt="2020-11-02T05:54:35.384" v="250" actId="1037"/>
          <ac:grpSpMkLst>
            <pc:docMk/>
            <pc:sldMk cId="1151188242" sldId="259"/>
            <ac:grpSpMk id="23" creationId="{6AFB9536-D78B-4FBC-8ABD-F98923F0A21E}"/>
          </ac:grpSpMkLst>
        </pc:grpChg>
        <pc:grpChg chg="mod">
          <ac:chgData name="Desautels Israel Study Trip" userId="b164cf87-9e27-483d-96be-d558d6a89ad0" providerId="ADAL" clId="{CBC2BE33-CB9D-4F41-A069-55FBA2E3D275}" dt="2020-11-02T05:54:35.384" v="250" actId="1037"/>
          <ac:grpSpMkLst>
            <pc:docMk/>
            <pc:sldMk cId="1151188242" sldId="259"/>
            <ac:grpSpMk id="26" creationId="{8364274B-D191-4150-93D2-91EB529E7EF0}"/>
          </ac:grpSpMkLst>
        </pc:grpChg>
        <pc:grpChg chg="mod">
          <ac:chgData name="Desautels Israel Study Trip" userId="b164cf87-9e27-483d-96be-d558d6a89ad0" providerId="ADAL" clId="{CBC2BE33-CB9D-4F41-A069-55FBA2E3D275}" dt="2020-11-02T05:54:35.384" v="250" actId="1037"/>
          <ac:grpSpMkLst>
            <pc:docMk/>
            <pc:sldMk cId="1151188242" sldId="259"/>
            <ac:grpSpMk id="29" creationId="{C46B9191-26A0-4FD4-8738-9A12E94157A1}"/>
          </ac:grpSpMkLst>
        </pc:grpChg>
        <pc:grpChg chg="mod">
          <ac:chgData name="Desautels Israel Study Trip" userId="b164cf87-9e27-483d-96be-d558d6a89ad0" providerId="ADAL" clId="{CBC2BE33-CB9D-4F41-A069-55FBA2E3D275}" dt="2020-11-02T05:54:35.384" v="250" actId="1037"/>
          <ac:grpSpMkLst>
            <pc:docMk/>
            <pc:sldMk cId="1151188242" sldId="259"/>
            <ac:grpSpMk id="32" creationId="{2D724FCC-F328-46BE-853A-8B1F7DBF66C8}"/>
          </ac:grpSpMkLst>
        </pc:grpChg>
        <pc:grpChg chg="mod">
          <ac:chgData name="Desautels Israel Study Trip" userId="b164cf87-9e27-483d-96be-d558d6a89ad0" providerId="ADAL" clId="{CBC2BE33-CB9D-4F41-A069-55FBA2E3D275}" dt="2020-11-02T05:55:09.133" v="296" actId="1035"/>
          <ac:grpSpMkLst>
            <pc:docMk/>
            <pc:sldMk cId="1151188242" sldId="259"/>
            <ac:grpSpMk id="35" creationId="{9B4497C7-68A9-4E10-827D-9E63FCDE88AF}"/>
          </ac:grpSpMkLst>
        </pc:grpChg>
        <pc:grpChg chg="mod">
          <ac:chgData name="Desautels Israel Study Trip" userId="b164cf87-9e27-483d-96be-d558d6a89ad0" providerId="ADAL" clId="{CBC2BE33-CB9D-4F41-A069-55FBA2E3D275}" dt="2020-11-02T05:55:03.817" v="287" actId="1036"/>
          <ac:grpSpMkLst>
            <pc:docMk/>
            <pc:sldMk cId="1151188242" sldId="259"/>
            <ac:grpSpMk id="38" creationId="{02542708-3527-4892-9EB9-3D1DC10CF8F6}"/>
          </ac:grpSpMkLst>
        </pc:grpChg>
        <pc:grpChg chg="mod">
          <ac:chgData name="Desautels Israel Study Trip" userId="b164cf87-9e27-483d-96be-d558d6a89ad0" providerId="ADAL" clId="{CBC2BE33-CB9D-4F41-A069-55FBA2E3D275}" dt="2020-11-02T05:54:35.384" v="250" actId="1037"/>
          <ac:grpSpMkLst>
            <pc:docMk/>
            <pc:sldMk cId="1151188242" sldId="259"/>
            <ac:grpSpMk id="41" creationId="{4265FAD0-2EA2-4245-BDDD-94FFA1396B7D}"/>
          </ac:grpSpMkLst>
        </pc:grpChg>
        <pc:grpChg chg="mod">
          <ac:chgData name="Desautels Israel Study Trip" userId="b164cf87-9e27-483d-96be-d558d6a89ad0" providerId="ADAL" clId="{CBC2BE33-CB9D-4F41-A069-55FBA2E3D275}" dt="2020-11-02T05:54:54.393" v="272" actId="1036"/>
          <ac:grpSpMkLst>
            <pc:docMk/>
            <pc:sldMk cId="1151188242" sldId="259"/>
            <ac:grpSpMk id="44" creationId="{B25B2F95-B085-476D-BD8A-E7E7AA0F9901}"/>
          </ac:grpSpMkLst>
        </pc:grpChg>
        <pc:grpChg chg="mod">
          <ac:chgData name="Desautels Israel Study Trip" userId="b164cf87-9e27-483d-96be-d558d6a89ad0" providerId="ADAL" clId="{CBC2BE33-CB9D-4F41-A069-55FBA2E3D275}" dt="2020-11-02T05:54:46.499" v="261" actId="1035"/>
          <ac:grpSpMkLst>
            <pc:docMk/>
            <pc:sldMk cId="1151188242" sldId="259"/>
            <ac:grpSpMk id="47" creationId="{CC3A66A7-5D30-4E03-8418-F2A4E6B64888}"/>
          </ac:grpSpMkLst>
        </pc:grpChg>
        <pc:grpChg chg="add mod">
          <ac:chgData name="Desautels Israel Study Trip" userId="b164cf87-9e27-483d-96be-d558d6a89ad0" providerId="ADAL" clId="{CBC2BE33-CB9D-4F41-A069-55FBA2E3D275}" dt="2020-11-02T05:54:35.384" v="250" actId="1037"/>
          <ac:grpSpMkLst>
            <pc:docMk/>
            <pc:sldMk cId="1151188242" sldId="259"/>
            <ac:grpSpMk id="50" creationId="{1009C8FE-6B48-4BE9-984A-4AF6BBBF44BD}"/>
          </ac:grpSpMkLst>
        </pc:grpChg>
        <pc:picChg chg="del">
          <ac:chgData name="Desautels Israel Study Trip" userId="b164cf87-9e27-483d-96be-d558d6a89ad0" providerId="ADAL" clId="{CBC2BE33-CB9D-4F41-A069-55FBA2E3D275}" dt="2020-11-02T05:49:20.411" v="0" actId="478"/>
          <ac:picMkLst>
            <pc:docMk/>
            <pc:sldMk cId="1151188242" sldId="259"/>
            <ac:picMk id="3" creationId="{216B0E2D-338C-4DFE-B2A3-C11CC9F199B5}"/>
          </ac:picMkLst>
        </pc:picChg>
        <pc:picChg chg="add mod modCrop">
          <ac:chgData name="Desautels Israel Study Trip" userId="b164cf87-9e27-483d-96be-d558d6a89ad0" providerId="ADAL" clId="{CBC2BE33-CB9D-4F41-A069-55FBA2E3D275}" dt="2020-11-02T05:54:35.384" v="250" actId="1037"/>
          <ac:picMkLst>
            <pc:docMk/>
            <pc:sldMk cId="1151188242" sldId="259"/>
            <ac:picMk id="5" creationId="{645B28F2-C8E4-4E5E-93A9-EFB13DBCAD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8205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90483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307592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77035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77411-B723-4FFA-B575-15E27B9FE7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21958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77411-B723-4FFA-B575-15E27B9FE7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418555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77411-B723-4FFA-B575-15E27B9FE784}"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21715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77411-B723-4FFA-B575-15E27B9FE784}"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99437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77411-B723-4FFA-B575-15E27B9FE784}"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386486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77411-B723-4FFA-B575-15E27B9FE7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426833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77411-B723-4FFA-B575-15E27B9FE7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56079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77411-B723-4FFA-B575-15E27B9FE784}" type="datetimeFigureOut">
              <a:rPr lang="en-US" smtClean="0"/>
              <a:t>11/2/2020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64373-C155-480E-B7D5-A240C1F6219C}" type="slidenum">
              <a:rPr lang="en-US" smtClean="0"/>
              <a:t>‹#›</a:t>
            </a:fld>
            <a:endParaRPr lang="en-US"/>
          </a:p>
        </p:txBody>
      </p:sp>
    </p:spTree>
    <p:extLst>
      <p:ext uri="{BB962C8B-B14F-4D97-AF65-F5344CB8AC3E}">
        <p14:creationId xmlns:p14="http://schemas.microsoft.com/office/powerpoint/2010/main" val="2908340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2. </a:t>
            </a:r>
            <a:r>
              <a:rPr lang="en-US" sz="1200" dirty="0"/>
              <a:t>Effects on equilibrium female share of the total applicant pool from gender differences in reapplication (g, horizontal axis) and the baseline reapplication rate (b, vertical axis) plotted as a contour plot. The female share of first-time applicants (p) in the figure is 0.30, or 30%. The rejection rate experienced by all applicants (r) in this figure is 0.70, or 70%. Each contour line in the panel represents a 1 percentage point change (0.01) from the initial female share of first-time applicants (p=0.30). </a:t>
            </a:r>
          </a:p>
        </p:txBody>
      </p:sp>
      <p:pic>
        <p:nvPicPr>
          <p:cNvPr id="41" name="Picture 40" descr="Chart&#10;&#10;Description automatically generated">
            <a:extLst>
              <a:ext uri="{FF2B5EF4-FFF2-40B4-BE49-F238E27FC236}">
                <a16:creationId xmlns:a16="http://schemas.microsoft.com/office/drawing/2014/main" id="{D541C5F7-FDA3-41BC-A3DE-9A5CB82CB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1429804"/>
            <a:ext cx="6667500" cy="4286250"/>
          </a:xfrm>
          <a:prstGeom prst="rect">
            <a:avLst/>
          </a:prstGeom>
        </p:spPr>
      </p:pic>
      <p:sp>
        <p:nvSpPr>
          <p:cNvPr id="42" name="TextBox 41">
            <a:extLst>
              <a:ext uri="{FF2B5EF4-FFF2-40B4-BE49-F238E27FC236}">
                <a16:creationId xmlns:a16="http://schemas.microsoft.com/office/drawing/2014/main" id="{70D8D6E1-A4EA-4EF5-A7C0-E909FAE31777}"/>
              </a:ext>
            </a:extLst>
          </p:cNvPr>
          <p:cNvSpPr txBox="1"/>
          <p:nvPr/>
        </p:nvSpPr>
        <p:spPr>
          <a:xfrm>
            <a:off x="3611034" y="5486400"/>
            <a:ext cx="2508444" cy="276999"/>
          </a:xfrm>
          <a:prstGeom prst="rect">
            <a:avLst/>
          </a:prstGeom>
          <a:solidFill>
            <a:schemeClr val="bg1"/>
          </a:solidFill>
        </p:spPr>
        <p:txBody>
          <a:bodyPr wrap="none" rtlCol="0">
            <a:spAutoFit/>
          </a:bodyPr>
          <a:lstStyle/>
          <a:p>
            <a:r>
              <a:rPr lang="en-US" sz="1200" i="1" dirty="0"/>
              <a:t>g</a:t>
            </a:r>
            <a:r>
              <a:rPr lang="en-US" sz="1200" dirty="0"/>
              <a:t>: gender differences in reapplication</a:t>
            </a:r>
          </a:p>
        </p:txBody>
      </p:sp>
      <p:sp>
        <p:nvSpPr>
          <p:cNvPr id="43" name="TextBox 42">
            <a:extLst>
              <a:ext uri="{FF2B5EF4-FFF2-40B4-BE49-F238E27FC236}">
                <a16:creationId xmlns:a16="http://schemas.microsoft.com/office/drawing/2014/main" id="{AE35114C-06C6-4285-A245-C8055A9B13EF}"/>
              </a:ext>
            </a:extLst>
          </p:cNvPr>
          <p:cNvSpPr txBox="1"/>
          <p:nvPr/>
        </p:nvSpPr>
        <p:spPr>
          <a:xfrm>
            <a:off x="1176867" y="2525915"/>
            <a:ext cx="369332" cy="1903983"/>
          </a:xfrm>
          <a:prstGeom prst="rect">
            <a:avLst/>
          </a:prstGeom>
          <a:solidFill>
            <a:schemeClr val="bg1"/>
          </a:solidFill>
        </p:spPr>
        <p:txBody>
          <a:bodyPr vert="vert270" wrap="none" rtlCol="0">
            <a:spAutoFit/>
          </a:bodyPr>
          <a:lstStyle/>
          <a:p>
            <a:r>
              <a:rPr lang="en-US" sz="1200" i="1" dirty="0"/>
              <a:t>b</a:t>
            </a:r>
            <a:r>
              <a:rPr lang="en-US" sz="1200" dirty="0"/>
              <a:t>: baseline reapplication rate</a:t>
            </a:r>
          </a:p>
        </p:txBody>
      </p:sp>
    </p:spTree>
    <p:extLst>
      <p:ext uri="{BB962C8B-B14F-4D97-AF65-F5344CB8AC3E}">
        <p14:creationId xmlns:p14="http://schemas.microsoft.com/office/powerpoint/2010/main" val="32936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3. </a:t>
            </a:r>
            <a:r>
              <a:rPr lang="en-US" sz="1200" dirty="0"/>
              <a:t>Effects on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1 percentage point change (0.01) from the initial female share of first-time applicants (p) for the panel. </a:t>
            </a:r>
          </a:p>
        </p:txBody>
      </p:sp>
      <p:pic>
        <p:nvPicPr>
          <p:cNvPr id="7" name="Picture 6" descr="A picture containing calendar&#10;&#10;Description automatically generated">
            <a:extLst>
              <a:ext uri="{FF2B5EF4-FFF2-40B4-BE49-F238E27FC236}">
                <a16:creationId xmlns:a16="http://schemas.microsoft.com/office/drawing/2014/main" id="{2E0C7EB1-FCBF-4B03-8155-60C7B892A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850" y="1690689"/>
            <a:ext cx="6667500" cy="4286250"/>
          </a:xfrm>
          <a:prstGeom prst="rect">
            <a:avLst/>
          </a:prstGeom>
        </p:spPr>
      </p:pic>
      <p:grpSp>
        <p:nvGrpSpPr>
          <p:cNvPr id="8" name="Group 7">
            <a:extLst>
              <a:ext uri="{FF2B5EF4-FFF2-40B4-BE49-F238E27FC236}">
                <a16:creationId xmlns:a16="http://schemas.microsoft.com/office/drawing/2014/main" id="{EB680435-D864-43D8-84E6-8CF7364F299E}"/>
              </a:ext>
            </a:extLst>
          </p:cNvPr>
          <p:cNvGrpSpPr/>
          <p:nvPr/>
        </p:nvGrpSpPr>
        <p:grpSpPr>
          <a:xfrm>
            <a:off x="846959" y="4161364"/>
            <a:ext cx="553998" cy="585093"/>
            <a:chOff x="1879602" y="5615517"/>
            <a:chExt cx="553998" cy="1028700"/>
          </a:xfrm>
        </p:grpSpPr>
        <p:cxnSp>
          <p:nvCxnSpPr>
            <p:cNvPr id="9" name="Straight Arrow Connector 8">
              <a:extLst>
                <a:ext uri="{FF2B5EF4-FFF2-40B4-BE49-F238E27FC236}">
                  <a16:creationId xmlns:a16="http://schemas.microsoft.com/office/drawing/2014/main" id="{7B321110-BFDB-4E74-BACE-01430F377389}"/>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2835C7-A9A9-4256-96A7-EB582AE04AAD}"/>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11" name="Group 10">
            <a:extLst>
              <a:ext uri="{FF2B5EF4-FFF2-40B4-BE49-F238E27FC236}">
                <a16:creationId xmlns:a16="http://schemas.microsoft.com/office/drawing/2014/main" id="{82F48F8C-ED1B-429D-BA28-3B074641772F}"/>
              </a:ext>
            </a:extLst>
          </p:cNvPr>
          <p:cNvGrpSpPr/>
          <p:nvPr/>
        </p:nvGrpSpPr>
        <p:grpSpPr>
          <a:xfrm>
            <a:off x="846959" y="4898968"/>
            <a:ext cx="553998" cy="651176"/>
            <a:chOff x="1879602" y="5615517"/>
            <a:chExt cx="553998" cy="1028700"/>
          </a:xfrm>
        </p:grpSpPr>
        <p:cxnSp>
          <p:nvCxnSpPr>
            <p:cNvPr id="12" name="Straight Arrow Connector 11">
              <a:extLst>
                <a:ext uri="{FF2B5EF4-FFF2-40B4-BE49-F238E27FC236}">
                  <a16:creationId xmlns:a16="http://schemas.microsoft.com/office/drawing/2014/main" id="{F3E39858-BA6D-4712-AEC1-79F063E60A82}"/>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FFC94D-8DB2-40DA-A433-3D2945A0DCF8}"/>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14" name="Group 13">
            <a:extLst>
              <a:ext uri="{FF2B5EF4-FFF2-40B4-BE49-F238E27FC236}">
                <a16:creationId xmlns:a16="http://schemas.microsoft.com/office/drawing/2014/main" id="{9B7BBCB2-2813-4093-B30E-099E2895746D}"/>
              </a:ext>
            </a:extLst>
          </p:cNvPr>
          <p:cNvGrpSpPr/>
          <p:nvPr/>
        </p:nvGrpSpPr>
        <p:grpSpPr>
          <a:xfrm>
            <a:off x="846959" y="3423759"/>
            <a:ext cx="553998" cy="585093"/>
            <a:chOff x="1879602" y="5615517"/>
            <a:chExt cx="553998" cy="1028700"/>
          </a:xfrm>
        </p:grpSpPr>
        <p:cxnSp>
          <p:nvCxnSpPr>
            <p:cNvPr id="15" name="Straight Arrow Connector 14">
              <a:extLst>
                <a:ext uri="{FF2B5EF4-FFF2-40B4-BE49-F238E27FC236}">
                  <a16:creationId xmlns:a16="http://schemas.microsoft.com/office/drawing/2014/main" id="{CB90CCDA-C4D6-459F-90D1-7E817E81DDB0}"/>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C8D05E-F3C8-4BAB-B185-5CC79BA20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17" name="Group 16">
            <a:extLst>
              <a:ext uri="{FF2B5EF4-FFF2-40B4-BE49-F238E27FC236}">
                <a16:creationId xmlns:a16="http://schemas.microsoft.com/office/drawing/2014/main" id="{F4643504-41A1-426C-9F3F-14AE99D113E4}"/>
              </a:ext>
            </a:extLst>
          </p:cNvPr>
          <p:cNvGrpSpPr/>
          <p:nvPr/>
        </p:nvGrpSpPr>
        <p:grpSpPr>
          <a:xfrm>
            <a:off x="846959" y="2725096"/>
            <a:ext cx="553998" cy="585093"/>
            <a:chOff x="1879602" y="5615517"/>
            <a:chExt cx="553998" cy="1028700"/>
          </a:xfrm>
        </p:grpSpPr>
        <p:cxnSp>
          <p:nvCxnSpPr>
            <p:cNvPr id="18" name="Straight Arrow Connector 17">
              <a:extLst>
                <a:ext uri="{FF2B5EF4-FFF2-40B4-BE49-F238E27FC236}">
                  <a16:creationId xmlns:a16="http://schemas.microsoft.com/office/drawing/2014/main" id="{EEFCA324-5A6E-4440-B164-07DAB55AB751}"/>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A2647F-AB6C-4730-AF89-6C9A2445C91C}"/>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20" name="Group 19">
            <a:extLst>
              <a:ext uri="{FF2B5EF4-FFF2-40B4-BE49-F238E27FC236}">
                <a16:creationId xmlns:a16="http://schemas.microsoft.com/office/drawing/2014/main" id="{5E76780C-F08A-405F-AFE7-73BB7408DDF8}"/>
              </a:ext>
            </a:extLst>
          </p:cNvPr>
          <p:cNvGrpSpPr/>
          <p:nvPr/>
        </p:nvGrpSpPr>
        <p:grpSpPr>
          <a:xfrm>
            <a:off x="846959" y="1971279"/>
            <a:ext cx="553998" cy="585093"/>
            <a:chOff x="1879602" y="5615517"/>
            <a:chExt cx="553998" cy="1028700"/>
          </a:xfrm>
        </p:grpSpPr>
        <p:cxnSp>
          <p:nvCxnSpPr>
            <p:cNvPr id="21" name="Straight Arrow Connector 20">
              <a:extLst>
                <a:ext uri="{FF2B5EF4-FFF2-40B4-BE49-F238E27FC236}">
                  <a16:creationId xmlns:a16="http://schemas.microsoft.com/office/drawing/2014/main" id="{5C986784-9743-4496-B87D-D91E8E564C0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93BF43-B383-4EF4-A896-86B70FDA3D57}"/>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grpSp>
        <p:nvGrpSpPr>
          <p:cNvPr id="23" name="Group 22">
            <a:extLst>
              <a:ext uri="{FF2B5EF4-FFF2-40B4-BE49-F238E27FC236}">
                <a16:creationId xmlns:a16="http://schemas.microsoft.com/office/drawing/2014/main" id="{DE76CB12-BB74-4BAC-A0FC-AF8A182A4D8D}"/>
              </a:ext>
            </a:extLst>
          </p:cNvPr>
          <p:cNvGrpSpPr/>
          <p:nvPr/>
        </p:nvGrpSpPr>
        <p:grpSpPr>
          <a:xfrm>
            <a:off x="1608662" y="5831071"/>
            <a:ext cx="1028701" cy="461665"/>
            <a:chOff x="1824566" y="6032498"/>
            <a:chExt cx="1028701" cy="461665"/>
          </a:xfrm>
        </p:grpSpPr>
        <p:cxnSp>
          <p:nvCxnSpPr>
            <p:cNvPr id="24" name="Straight Arrow Connector 23">
              <a:extLst>
                <a:ext uri="{FF2B5EF4-FFF2-40B4-BE49-F238E27FC236}">
                  <a16:creationId xmlns:a16="http://schemas.microsoft.com/office/drawing/2014/main" id="{DFAFE287-9021-4E77-8B95-E27CBABBB686}"/>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419C4FA-59DF-47CE-956F-FA55F90D3DDF}"/>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6" name="Group 25">
            <a:extLst>
              <a:ext uri="{FF2B5EF4-FFF2-40B4-BE49-F238E27FC236}">
                <a16:creationId xmlns:a16="http://schemas.microsoft.com/office/drawing/2014/main" id="{88BEC52C-3EB7-4AA0-B716-B68565DD7DE2}"/>
              </a:ext>
            </a:extLst>
          </p:cNvPr>
          <p:cNvGrpSpPr/>
          <p:nvPr/>
        </p:nvGrpSpPr>
        <p:grpSpPr>
          <a:xfrm>
            <a:off x="2916762" y="5831070"/>
            <a:ext cx="1028701" cy="461665"/>
            <a:chOff x="1824566" y="6032498"/>
            <a:chExt cx="1028701" cy="461665"/>
          </a:xfrm>
        </p:grpSpPr>
        <p:cxnSp>
          <p:nvCxnSpPr>
            <p:cNvPr id="27" name="Straight Arrow Connector 26">
              <a:extLst>
                <a:ext uri="{FF2B5EF4-FFF2-40B4-BE49-F238E27FC236}">
                  <a16:creationId xmlns:a16="http://schemas.microsoft.com/office/drawing/2014/main" id="{304035CF-1AC9-4985-91A8-F605D9F18D45}"/>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381355F-EB61-437A-A3AC-161E578C2DAC}"/>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9" name="Group 28">
            <a:extLst>
              <a:ext uri="{FF2B5EF4-FFF2-40B4-BE49-F238E27FC236}">
                <a16:creationId xmlns:a16="http://schemas.microsoft.com/office/drawing/2014/main" id="{156D22DD-006C-4925-BB48-65D6569CCB48}"/>
              </a:ext>
            </a:extLst>
          </p:cNvPr>
          <p:cNvGrpSpPr/>
          <p:nvPr/>
        </p:nvGrpSpPr>
        <p:grpSpPr>
          <a:xfrm>
            <a:off x="4144429" y="5831070"/>
            <a:ext cx="1028701" cy="461665"/>
            <a:chOff x="1824566" y="6032498"/>
            <a:chExt cx="1028701" cy="461665"/>
          </a:xfrm>
        </p:grpSpPr>
        <p:cxnSp>
          <p:nvCxnSpPr>
            <p:cNvPr id="30" name="Straight Arrow Connector 29">
              <a:extLst>
                <a:ext uri="{FF2B5EF4-FFF2-40B4-BE49-F238E27FC236}">
                  <a16:creationId xmlns:a16="http://schemas.microsoft.com/office/drawing/2014/main" id="{0C0C4CAF-CE28-4A7C-97CF-306938F6D37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FA9EC13-329D-49D6-8236-63E8401D5FD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grpSp>
        <p:nvGrpSpPr>
          <p:cNvPr id="32" name="Group 31">
            <a:extLst>
              <a:ext uri="{FF2B5EF4-FFF2-40B4-BE49-F238E27FC236}">
                <a16:creationId xmlns:a16="http://schemas.microsoft.com/office/drawing/2014/main" id="{99FA8751-7578-44AA-949F-19A028BFAE75}"/>
              </a:ext>
            </a:extLst>
          </p:cNvPr>
          <p:cNvGrpSpPr/>
          <p:nvPr/>
        </p:nvGrpSpPr>
        <p:grpSpPr>
          <a:xfrm>
            <a:off x="5325529" y="5831070"/>
            <a:ext cx="1028701" cy="461665"/>
            <a:chOff x="1824566" y="6032498"/>
            <a:chExt cx="1028701" cy="461665"/>
          </a:xfrm>
        </p:grpSpPr>
        <p:cxnSp>
          <p:nvCxnSpPr>
            <p:cNvPr id="33" name="Straight Arrow Connector 32">
              <a:extLst>
                <a:ext uri="{FF2B5EF4-FFF2-40B4-BE49-F238E27FC236}">
                  <a16:creationId xmlns:a16="http://schemas.microsoft.com/office/drawing/2014/main" id="{B30A8721-2282-4726-9678-E2DDCB877C3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CB65C75-FA3A-4321-A113-FE409B664DCA}"/>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5" name="Group 34">
            <a:extLst>
              <a:ext uri="{FF2B5EF4-FFF2-40B4-BE49-F238E27FC236}">
                <a16:creationId xmlns:a16="http://schemas.microsoft.com/office/drawing/2014/main" id="{B3E2C5F7-501B-4F80-9CD1-1B6EA9F84C6D}"/>
              </a:ext>
            </a:extLst>
          </p:cNvPr>
          <p:cNvGrpSpPr/>
          <p:nvPr/>
        </p:nvGrpSpPr>
        <p:grpSpPr>
          <a:xfrm>
            <a:off x="6557429" y="5831069"/>
            <a:ext cx="1028701" cy="461665"/>
            <a:chOff x="1824566" y="6032498"/>
            <a:chExt cx="1028701" cy="461665"/>
          </a:xfrm>
        </p:grpSpPr>
        <p:cxnSp>
          <p:nvCxnSpPr>
            <p:cNvPr id="36" name="Straight Arrow Connector 35">
              <a:extLst>
                <a:ext uri="{FF2B5EF4-FFF2-40B4-BE49-F238E27FC236}">
                  <a16:creationId xmlns:a16="http://schemas.microsoft.com/office/drawing/2014/main" id="{7E0ADFE2-908D-4786-9556-5C6ACEDBC058}"/>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5E0F6AF-4AC2-44A7-9233-367222D06F65}"/>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spTree>
    <p:extLst>
      <p:ext uri="{BB962C8B-B14F-4D97-AF65-F5344CB8AC3E}">
        <p14:creationId xmlns:p14="http://schemas.microsoft.com/office/powerpoint/2010/main" val="76039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4. Model effects in terms of equivalent sex bias. </a:t>
            </a:r>
            <a:r>
              <a:rPr lang="en-US" sz="1200" dirty="0"/>
              <a:t>Contour plot of the </a:t>
            </a:r>
            <a:r>
              <a:rPr lang="en-US" sz="1200" b="1" dirty="0"/>
              <a:t>Odds Ratio (OR) </a:t>
            </a:r>
            <a:r>
              <a:rPr lang="en-US" sz="1200" dirty="0"/>
              <a:t>of male-favoring selection bias that yields the same equilibrium female share of selected first-time applicants as the equilibrium female share of the total applicant pool from model parameters. The vertical axis is gender differences in reapplication (g), and the vertical axis is the baseline reapplication rate (b). Female share of first-time applicants (p) for this figure is set at 0.30 or 30%, and the rejection rate experienced by all applicants (r) is set at 0.70 or 70%. Each contour line in the figure represents a 0.1 change in the OR from an unbiased OR of 1. </a:t>
            </a:r>
          </a:p>
        </p:txBody>
      </p:sp>
      <p:sp>
        <p:nvSpPr>
          <p:cNvPr id="52" name="TextBox 51">
            <a:extLst>
              <a:ext uri="{FF2B5EF4-FFF2-40B4-BE49-F238E27FC236}">
                <a16:creationId xmlns:a16="http://schemas.microsoft.com/office/drawing/2014/main" id="{BB553178-3D24-4B0E-A44A-E48747E9370E}"/>
              </a:ext>
            </a:extLst>
          </p:cNvPr>
          <p:cNvSpPr txBox="1"/>
          <p:nvPr/>
        </p:nvSpPr>
        <p:spPr>
          <a:xfrm>
            <a:off x="3348585" y="5783923"/>
            <a:ext cx="2508444" cy="276999"/>
          </a:xfrm>
          <a:prstGeom prst="rect">
            <a:avLst/>
          </a:prstGeom>
          <a:solidFill>
            <a:schemeClr val="bg1"/>
          </a:solidFill>
        </p:spPr>
        <p:txBody>
          <a:bodyPr wrap="none" rtlCol="0">
            <a:spAutoFit/>
          </a:bodyPr>
          <a:lstStyle/>
          <a:p>
            <a:r>
              <a:rPr lang="en-US" sz="1200" i="1" dirty="0"/>
              <a:t>g</a:t>
            </a:r>
            <a:r>
              <a:rPr lang="en-US" sz="1200" dirty="0"/>
              <a:t>: gender differences in reapplication</a:t>
            </a:r>
          </a:p>
        </p:txBody>
      </p:sp>
      <p:sp>
        <p:nvSpPr>
          <p:cNvPr id="53" name="TextBox 52">
            <a:extLst>
              <a:ext uri="{FF2B5EF4-FFF2-40B4-BE49-F238E27FC236}">
                <a16:creationId xmlns:a16="http://schemas.microsoft.com/office/drawing/2014/main" id="{3BE7DB67-6AA7-4999-B8CF-23AA688BB0FD}"/>
              </a:ext>
            </a:extLst>
          </p:cNvPr>
          <p:cNvSpPr txBox="1"/>
          <p:nvPr/>
        </p:nvSpPr>
        <p:spPr>
          <a:xfrm>
            <a:off x="846685" y="2525915"/>
            <a:ext cx="369332" cy="1903983"/>
          </a:xfrm>
          <a:prstGeom prst="rect">
            <a:avLst/>
          </a:prstGeom>
          <a:solidFill>
            <a:schemeClr val="bg1"/>
          </a:solidFill>
        </p:spPr>
        <p:txBody>
          <a:bodyPr vert="vert270" wrap="none" rtlCol="0">
            <a:spAutoFit/>
          </a:bodyPr>
          <a:lstStyle/>
          <a:p>
            <a:r>
              <a:rPr lang="en-US" sz="1200" i="1" dirty="0"/>
              <a:t>b</a:t>
            </a:r>
            <a:r>
              <a:rPr lang="en-US" sz="1200" dirty="0"/>
              <a:t>: baseline reapplication rate</a:t>
            </a:r>
          </a:p>
        </p:txBody>
      </p:sp>
      <p:pic>
        <p:nvPicPr>
          <p:cNvPr id="3" name="Picture 2" descr="Chart, radar chart, sunburst chart&#10;&#10;Description automatically generated">
            <a:extLst>
              <a:ext uri="{FF2B5EF4-FFF2-40B4-BE49-F238E27FC236}">
                <a16:creationId xmlns:a16="http://schemas.microsoft.com/office/drawing/2014/main" id="{ED1D9CD6-78FE-4AA5-99CA-9ED10487F6A5}"/>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4338" r="1155" b="5070"/>
          <a:stretch/>
        </p:blipFill>
        <p:spPr>
          <a:xfrm>
            <a:off x="1216013" y="1535055"/>
            <a:ext cx="6923752" cy="4271300"/>
          </a:xfrm>
          <a:prstGeom prst="rect">
            <a:avLst/>
          </a:prstGeom>
        </p:spPr>
      </p:pic>
    </p:spTree>
    <p:extLst>
      <p:ext uri="{BB962C8B-B14F-4D97-AF65-F5344CB8AC3E}">
        <p14:creationId xmlns:p14="http://schemas.microsoft.com/office/powerpoint/2010/main" val="211077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5. </a:t>
            </a:r>
            <a:r>
              <a:rPr lang="en-US" sz="1200" dirty="0"/>
              <a:t>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0.1 change in the OR from an unbiased OR of 1. </a:t>
            </a:r>
          </a:p>
        </p:txBody>
      </p:sp>
      <p:grpSp>
        <p:nvGrpSpPr>
          <p:cNvPr id="10" name="Group 9">
            <a:extLst>
              <a:ext uri="{FF2B5EF4-FFF2-40B4-BE49-F238E27FC236}">
                <a16:creationId xmlns:a16="http://schemas.microsoft.com/office/drawing/2014/main" id="{D8C28C92-9452-451E-8558-2920121C5855}"/>
              </a:ext>
            </a:extLst>
          </p:cNvPr>
          <p:cNvGrpSpPr/>
          <p:nvPr/>
        </p:nvGrpSpPr>
        <p:grpSpPr>
          <a:xfrm>
            <a:off x="1565232" y="5699839"/>
            <a:ext cx="1028701" cy="461665"/>
            <a:chOff x="1824566" y="6032498"/>
            <a:chExt cx="1028701" cy="461665"/>
          </a:xfrm>
        </p:grpSpPr>
        <p:cxnSp>
          <p:nvCxnSpPr>
            <p:cNvPr id="8" name="Straight Arrow Connector 7">
              <a:extLst>
                <a:ext uri="{FF2B5EF4-FFF2-40B4-BE49-F238E27FC236}">
                  <a16:creationId xmlns:a16="http://schemas.microsoft.com/office/drawing/2014/main" id="{9084F9C8-1732-4B21-A64C-BF95D5983E5A}"/>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B8F885-F0E2-4553-BC61-6C87D3281720}"/>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3" name="Group 22">
            <a:extLst>
              <a:ext uri="{FF2B5EF4-FFF2-40B4-BE49-F238E27FC236}">
                <a16:creationId xmlns:a16="http://schemas.microsoft.com/office/drawing/2014/main" id="{6AFB9536-D78B-4FBC-8ABD-F98923F0A21E}"/>
              </a:ext>
            </a:extLst>
          </p:cNvPr>
          <p:cNvGrpSpPr/>
          <p:nvPr/>
        </p:nvGrpSpPr>
        <p:grpSpPr>
          <a:xfrm>
            <a:off x="2998592" y="5699838"/>
            <a:ext cx="1028701" cy="461665"/>
            <a:chOff x="1824566" y="6032498"/>
            <a:chExt cx="1028701" cy="461665"/>
          </a:xfrm>
        </p:grpSpPr>
        <p:cxnSp>
          <p:nvCxnSpPr>
            <p:cNvPr id="24" name="Straight Arrow Connector 23">
              <a:extLst>
                <a:ext uri="{FF2B5EF4-FFF2-40B4-BE49-F238E27FC236}">
                  <a16:creationId xmlns:a16="http://schemas.microsoft.com/office/drawing/2014/main" id="{E4248553-1EAC-4972-9BDF-D269EAC84997}"/>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4BA518-4165-461F-940C-3182CD547302}"/>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6" name="Group 25">
            <a:extLst>
              <a:ext uri="{FF2B5EF4-FFF2-40B4-BE49-F238E27FC236}">
                <a16:creationId xmlns:a16="http://schemas.microsoft.com/office/drawing/2014/main" id="{8364274B-D191-4150-93D2-91EB529E7EF0}"/>
              </a:ext>
            </a:extLst>
          </p:cNvPr>
          <p:cNvGrpSpPr/>
          <p:nvPr/>
        </p:nvGrpSpPr>
        <p:grpSpPr>
          <a:xfrm>
            <a:off x="4073482" y="4883559"/>
            <a:ext cx="1028701" cy="461665"/>
            <a:chOff x="1824566" y="6032498"/>
            <a:chExt cx="1028701" cy="461665"/>
          </a:xfrm>
        </p:grpSpPr>
        <p:cxnSp>
          <p:nvCxnSpPr>
            <p:cNvPr id="27" name="Straight Arrow Connector 26">
              <a:extLst>
                <a:ext uri="{FF2B5EF4-FFF2-40B4-BE49-F238E27FC236}">
                  <a16:creationId xmlns:a16="http://schemas.microsoft.com/office/drawing/2014/main" id="{61B78FC7-C4AE-4083-B5F6-2722DD984B16}"/>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49082B-E905-40AA-9970-A91F2435119A}"/>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grpSp>
        <p:nvGrpSpPr>
          <p:cNvPr id="29" name="Group 28">
            <a:extLst>
              <a:ext uri="{FF2B5EF4-FFF2-40B4-BE49-F238E27FC236}">
                <a16:creationId xmlns:a16="http://schemas.microsoft.com/office/drawing/2014/main" id="{C46B9191-26A0-4FD4-8738-9A12E94157A1}"/>
              </a:ext>
            </a:extLst>
          </p:cNvPr>
          <p:cNvGrpSpPr/>
          <p:nvPr/>
        </p:nvGrpSpPr>
        <p:grpSpPr>
          <a:xfrm>
            <a:off x="5783941" y="5699838"/>
            <a:ext cx="1028701" cy="461665"/>
            <a:chOff x="1824566" y="6032498"/>
            <a:chExt cx="1028701" cy="461665"/>
          </a:xfrm>
        </p:grpSpPr>
        <p:cxnSp>
          <p:nvCxnSpPr>
            <p:cNvPr id="30" name="Straight Arrow Connector 29">
              <a:extLst>
                <a:ext uri="{FF2B5EF4-FFF2-40B4-BE49-F238E27FC236}">
                  <a16:creationId xmlns:a16="http://schemas.microsoft.com/office/drawing/2014/main" id="{3C29DD71-F722-4B65-BC5D-60949D7B5A90}"/>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65C23D0-505E-4973-884A-B772740A5716}"/>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2" name="Group 31">
            <a:extLst>
              <a:ext uri="{FF2B5EF4-FFF2-40B4-BE49-F238E27FC236}">
                <a16:creationId xmlns:a16="http://schemas.microsoft.com/office/drawing/2014/main" id="{2D724FCC-F328-46BE-853A-8B1F7DBF66C8}"/>
              </a:ext>
            </a:extLst>
          </p:cNvPr>
          <p:cNvGrpSpPr/>
          <p:nvPr/>
        </p:nvGrpSpPr>
        <p:grpSpPr>
          <a:xfrm>
            <a:off x="7222520" y="5699837"/>
            <a:ext cx="1028701" cy="461665"/>
            <a:chOff x="1824566" y="6032498"/>
            <a:chExt cx="1028701" cy="461665"/>
          </a:xfrm>
        </p:grpSpPr>
        <p:cxnSp>
          <p:nvCxnSpPr>
            <p:cNvPr id="33" name="Straight Arrow Connector 32">
              <a:extLst>
                <a:ext uri="{FF2B5EF4-FFF2-40B4-BE49-F238E27FC236}">
                  <a16:creationId xmlns:a16="http://schemas.microsoft.com/office/drawing/2014/main" id="{DE0A51E9-F0D2-4AE2-B50A-B17E9C9D5C9E}"/>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C4E772A-33C0-4BC9-B1CE-EA1DBA65476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grpSp>
        <p:nvGrpSpPr>
          <p:cNvPr id="35" name="Group 34">
            <a:extLst>
              <a:ext uri="{FF2B5EF4-FFF2-40B4-BE49-F238E27FC236}">
                <a16:creationId xmlns:a16="http://schemas.microsoft.com/office/drawing/2014/main" id="{9B4497C7-68A9-4E10-827D-9E63FCDE88AF}"/>
              </a:ext>
            </a:extLst>
          </p:cNvPr>
          <p:cNvGrpSpPr/>
          <p:nvPr/>
        </p:nvGrpSpPr>
        <p:grpSpPr>
          <a:xfrm>
            <a:off x="807756" y="4071597"/>
            <a:ext cx="553998" cy="585093"/>
            <a:chOff x="1879602" y="5615517"/>
            <a:chExt cx="553998" cy="1028700"/>
          </a:xfrm>
        </p:grpSpPr>
        <p:cxnSp>
          <p:nvCxnSpPr>
            <p:cNvPr id="36" name="Straight Arrow Connector 35">
              <a:extLst>
                <a:ext uri="{FF2B5EF4-FFF2-40B4-BE49-F238E27FC236}">
                  <a16:creationId xmlns:a16="http://schemas.microsoft.com/office/drawing/2014/main" id="{ACBB6CB2-64D5-4156-870A-2BE0B70E3FE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936E9E-54AB-4417-B29B-8532457C713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38" name="Group 37">
            <a:extLst>
              <a:ext uri="{FF2B5EF4-FFF2-40B4-BE49-F238E27FC236}">
                <a16:creationId xmlns:a16="http://schemas.microsoft.com/office/drawing/2014/main" id="{02542708-3527-4892-9EB9-3D1DC10CF8F6}"/>
              </a:ext>
            </a:extLst>
          </p:cNvPr>
          <p:cNvGrpSpPr/>
          <p:nvPr/>
        </p:nvGrpSpPr>
        <p:grpSpPr>
          <a:xfrm>
            <a:off x="807756" y="4896883"/>
            <a:ext cx="553998" cy="651176"/>
            <a:chOff x="1879602" y="5615517"/>
            <a:chExt cx="553998" cy="1028700"/>
          </a:xfrm>
        </p:grpSpPr>
        <p:cxnSp>
          <p:nvCxnSpPr>
            <p:cNvPr id="39" name="Straight Arrow Connector 38">
              <a:extLst>
                <a:ext uri="{FF2B5EF4-FFF2-40B4-BE49-F238E27FC236}">
                  <a16:creationId xmlns:a16="http://schemas.microsoft.com/office/drawing/2014/main" id="{C8775638-CF3B-45EA-A9F9-4FA263E4CA9C}"/>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F5493E-9D4C-4075-90C3-0F33D1A25765}"/>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41" name="Group 40">
            <a:extLst>
              <a:ext uri="{FF2B5EF4-FFF2-40B4-BE49-F238E27FC236}">
                <a16:creationId xmlns:a16="http://schemas.microsoft.com/office/drawing/2014/main" id="{4265FAD0-2EA2-4245-BDDD-94FFA1396B7D}"/>
              </a:ext>
            </a:extLst>
          </p:cNvPr>
          <p:cNvGrpSpPr/>
          <p:nvPr/>
        </p:nvGrpSpPr>
        <p:grpSpPr>
          <a:xfrm>
            <a:off x="807756" y="3271362"/>
            <a:ext cx="553998" cy="585093"/>
            <a:chOff x="1879602" y="5615517"/>
            <a:chExt cx="553998" cy="1028700"/>
          </a:xfrm>
        </p:grpSpPr>
        <p:cxnSp>
          <p:nvCxnSpPr>
            <p:cNvPr id="42" name="Straight Arrow Connector 41">
              <a:extLst>
                <a:ext uri="{FF2B5EF4-FFF2-40B4-BE49-F238E27FC236}">
                  <a16:creationId xmlns:a16="http://schemas.microsoft.com/office/drawing/2014/main" id="{52874A2A-A225-4636-9364-266690B26CCE}"/>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C227746-E2F1-428C-9DDD-55E995792426}"/>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44" name="Group 43">
            <a:extLst>
              <a:ext uri="{FF2B5EF4-FFF2-40B4-BE49-F238E27FC236}">
                <a16:creationId xmlns:a16="http://schemas.microsoft.com/office/drawing/2014/main" id="{B25B2F95-B085-476D-BD8A-E7E7AA0F9901}"/>
              </a:ext>
            </a:extLst>
          </p:cNvPr>
          <p:cNvGrpSpPr/>
          <p:nvPr/>
        </p:nvGrpSpPr>
        <p:grpSpPr>
          <a:xfrm>
            <a:off x="807756" y="2485017"/>
            <a:ext cx="553998" cy="585093"/>
            <a:chOff x="1879602" y="5615517"/>
            <a:chExt cx="553998" cy="1028700"/>
          </a:xfrm>
        </p:grpSpPr>
        <p:cxnSp>
          <p:nvCxnSpPr>
            <p:cNvPr id="45" name="Straight Arrow Connector 44">
              <a:extLst>
                <a:ext uri="{FF2B5EF4-FFF2-40B4-BE49-F238E27FC236}">
                  <a16:creationId xmlns:a16="http://schemas.microsoft.com/office/drawing/2014/main" id="{75C6DFCB-BC27-4042-8DE5-4495E39FDB3B}"/>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D3445C7-5290-4065-979E-CD5F8607C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47" name="Group 46">
            <a:extLst>
              <a:ext uri="{FF2B5EF4-FFF2-40B4-BE49-F238E27FC236}">
                <a16:creationId xmlns:a16="http://schemas.microsoft.com/office/drawing/2014/main" id="{CC3A66A7-5D30-4E03-8418-F2A4E6B64888}"/>
              </a:ext>
            </a:extLst>
          </p:cNvPr>
          <p:cNvGrpSpPr/>
          <p:nvPr/>
        </p:nvGrpSpPr>
        <p:grpSpPr>
          <a:xfrm>
            <a:off x="807756" y="1674833"/>
            <a:ext cx="553998" cy="585113"/>
            <a:chOff x="1879602" y="5615487"/>
            <a:chExt cx="553998" cy="1028730"/>
          </a:xfrm>
        </p:grpSpPr>
        <p:cxnSp>
          <p:nvCxnSpPr>
            <p:cNvPr id="48" name="Straight Arrow Connector 47">
              <a:extLst>
                <a:ext uri="{FF2B5EF4-FFF2-40B4-BE49-F238E27FC236}">
                  <a16:creationId xmlns:a16="http://schemas.microsoft.com/office/drawing/2014/main" id="{F851001F-445F-4C84-B9DC-5A0B6C38CB44}"/>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C01DCA1-8815-472B-A822-DF545939D263}"/>
                </a:ext>
              </a:extLst>
            </p:cNvPr>
            <p:cNvSpPr txBox="1"/>
            <p:nvPr/>
          </p:nvSpPr>
          <p:spPr>
            <a:xfrm>
              <a:off x="1879602" y="5615487"/>
              <a:ext cx="553998" cy="1028693"/>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pic>
        <p:nvPicPr>
          <p:cNvPr id="5" name="Picture 4" descr="A picture containing orange&#10;&#10;Description automatically generated">
            <a:extLst>
              <a:ext uri="{FF2B5EF4-FFF2-40B4-BE49-F238E27FC236}">
                <a16:creationId xmlns:a16="http://schemas.microsoft.com/office/drawing/2014/main" id="{645B28F2-C8E4-4E5E-93A9-EFB13DBCADF3}"/>
              </a:ext>
            </a:extLst>
          </p:cNvPr>
          <p:cNvPicPr>
            <a:picLocks noChangeAspect="1"/>
          </p:cNvPicPr>
          <p:nvPr/>
        </p:nvPicPr>
        <p:blipFill rotWithShape="1">
          <a:blip r:embed="rId2">
            <a:extLst>
              <a:ext uri="{28A0092B-C50C-407E-A947-70E740481C1C}">
                <a14:useLocalDpi xmlns:a14="http://schemas.microsoft.com/office/drawing/2010/main" val="0"/>
              </a:ext>
            </a:extLst>
          </a:blip>
          <a:srcRect l="2123" t="2292" b="2080"/>
          <a:stretch/>
        </p:blipFill>
        <p:spPr>
          <a:xfrm>
            <a:off x="1341690" y="1566154"/>
            <a:ext cx="7008310" cy="4120442"/>
          </a:xfrm>
          <a:prstGeom prst="rect">
            <a:avLst/>
          </a:prstGeom>
        </p:spPr>
      </p:pic>
      <p:grpSp>
        <p:nvGrpSpPr>
          <p:cNvPr id="50" name="Group 49">
            <a:extLst>
              <a:ext uri="{FF2B5EF4-FFF2-40B4-BE49-F238E27FC236}">
                <a16:creationId xmlns:a16="http://schemas.microsoft.com/office/drawing/2014/main" id="{1009C8FE-6B48-4BE9-984A-4AF6BBBF44BD}"/>
              </a:ext>
            </a:extLst>
          </p:cNvPr>
          <p:cNvGrpSpPr/>
          <p:nvPr/>
        </p:nvGrpSpPr>
        <p:grpSpPr>
          <a:xfrm>
            <a:off x="4403592" y="5698872"/>
            <a:ext cx="1028701" cy="461665"/>
            <a:chOff x="1824566" y="6032498"/>
            <a:chExt cx="1028701" cy="461665"/>
          </a:xfrm>
        </p:grpSpPr>
        <p:cxnSp>
          <p:nvCxnSpPr>
            <p:cNvPr id="51" name="Straight Arrow Connector 50">
              <a:extLst>
                <a:ext uri="{FF2B5EF4-FFF2-40B4-BE49-F238E27FC236}">
                  <a16:creationId xmlns:a16="http://schemas.microsoft.com/office/drawing/2014/main" id="{672F3D2A-ED39-40D2-B9BB-83DAB6E03D80}"/>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048C9A-6420-46A7-A11D-63136774BEF3}"/>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spTree>
    <p:extLst>
      <p:ext uri="{BB962C8B-B14F-4D97-AF65-F5344CB8AC3E}">
        <p14:creationId xmlns:p14="http://schemas.microsoft.com/office/powerpoint/2010/main" val="11511882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C705D902B8F64CAAF02653EF81F96A" ma:contentTypeVersion="15" ma:contentTypeDescription="Create a new document." ma:contentTypeScope="" ma:versionID="e85ae2bf280e7931939e5edb77f424fe">
  <xsd:schema xmlns:xsd="http://www.w3.org/2001/XMLSchema" xmlns:xs="http://www.w3.org/2001/XMLSchema" xmlns:p="http://schemas.microsoft.com/office/2006/metadata/properties" xmlns:ns3="50d52fa3-2d4f-4d98-80c2-cb68fcf96e06" xmlns:ns4="c8386d2e-91e1-414a-9b55-bdf3a933a2ad" targetNamespace="http://schemas.microsoft.com/office/2006/metadata/properties" ma:root="true" ma:fieldsID="593bc4ba48c9a954e89662f0bb31e6b7" ns3:_="" ns4:_="">
    <xsd:import namespace="50d52fa3-2d4f-4d98-80c2-cb68fcf96e06"/>
    <xsd:import namespace="c8386d2e-91e1-414a-9b55-bdf3a933a2a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d52fa3-2d4f-4d98-80c2-cb68fcf96e0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8386d2e-91e1-414a-9b55-bdf3a933a2a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2DE22F-D1CC-4F65-BDA8-91C99FBD566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76F748-4E36-4C88-9EC3-2C6019768886}">
  <ds:schemaRefs>
    <ds:schemaRef ds:uri="http://schemas.microsoft.com/sharepoint/v3/contenttype/forms"/>
  </ds:schemaRefs>
</ds:datastoreItem>
</file>

<file path=customXml/itemProps3.xml><?xml version="1.0" encoding="utf-8"?>
<ds:datastoreItem xmlns:ds="http://schemas.openxmlformats.org/officeDocument/2006/customXml" ds:itemID="{8486E7BC-F911-4829-9AD9-F7F985B1A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d52fa3-2d4f-4d98-80c2-cb68fcf96e06"/>
    <ds:schemaRef ds:uri="c8386d2e-91e1-414a-9b55-bdf3a933a2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351</TotalTime>
  <Words>581</Words>
  <Application>Microsoft Office PowerPoint</Application>
  <PresentationFormat>Letter Paper (8.5x11 in)</PresentationFormat>
  <Paragraphs>50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Figure 2. Effects on equilibrium female share of the total applicant pool from gender differences in reapplication (g, horizontal axis) and the baseline reapplication rate (b, vertical axis) plotted as a contour plot. The female share of first-time applicants (p) in the figure is 0.30, or 30%. The rejection rate experienced by all applicants (r) in this figure is 0.70, or 70%. Each contour line in the panel represents a 1 percentage point change (0.01) from the initial female share of first-time applicants (p=0.30). </vt:lpstr>
      <vt:lpstr>Figure 3. Effects on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1 percentage point change (0.01) from the initial female share of first-time applicants (p) for the panel. </vt:lpstr>
      <vt:lpstr>Figure 4. Model effects in terms of equivalent sex bias. Contour plot of the Odds Ratio (OR) of male-favoring selection bias that yields the same equilibrium female share of selected first-time applicants as the equilibrium female share of the total applicant pool from model parameters. The vertical axis is gender differences in reapplication (g), and the vertical axis is the baseline reapplication rate (b). Female share of first-time applicants (p) for this figure is set at 0.30 or 30%, and the rejection rate experienced by all applicants (r) is set at 0.70 or 70%. Each contour line in the figure represents a 0.1 change in the OR from an unbiased OR of 1. </vt:lpstr>
      <vt:lpstr>Figure 5. 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0.1 change in the OR from an unbiased OR of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dc:title>
  <dc:creator>B Rubineau</dc:creator>
  <cp:lastModifiedBy>Brian Rubineau</cp:lastModifiedBy>
  <cp:revision>7</cp:revision>
  <dcterms:created xsi:type="dcterms:W3CDTF">2020-10-06T23:04:03Z</dcterms:created>
  <dcterms:modified xsi:type="dcterms:W3CDTF">2020-11-02T05:56:57Z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0x010100A0C705D902B8F64CAAF02653EF81F96A</vt:lpwstr>
  </property>
</Properties>
</file>