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677" r:id="rId2"/>
    <p:sldId id="680" r:id="rId3"/>
    <p:sldId id="665" r:id="rId4"/>
    <p:sldId id="666" r:id="rId5"/>
    <p:sldId id="667" r:id="rId6"/>
    <p:sldId id="632" r:id="rId7"/>
    <p:sldId id="564" r:id="rId8"/>
    <p:sldId id="383" r:id="rId9"/>
    <p:sldId id="678" r:id="rId10"/>
    <p:sldId id="671" r:id="rId11"/>
    <p:sldId id="668" r:id="rId12"/>
    <p:sldId id="672" r:id="rId13"/>
    <p:sldId id="674" r:id="rId14"/>
    <p:sldId id="670" r:id="rId15"/>
    <p:sldId id="360" r:id="rId16"/>
    <p:sldId id="410" r:id="rId17"/>
    <p:sldId id="676" r:id="rId18"/>
    <p:sldId id="421" r:id="rId19"/>
    <p:sldId id="423" r:id="rId20"/>
    <p:sldId id="664" r:id="rId21"/>
    <p:sldId id="425" r:id="rId22"/>
    <p:sldId id="675" r:id="rId23"/>
    <p:sldId id="6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2"/>
    <p:restoredTop sz="94619"/>
  </p:normalViewPr>
  <p:slideViewPr>
    <p:cSldViewPr snapToGrid="0" snapToObjects="1">
      <p:cViewPr>
        <p:scale>
          <a:sx n="106" d="100"/>
          <a:sy n="106" d="100"/>
        </p:scale>
        <p:origin x="6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04B-4F3A-A94F-8E8F-F40BD814916B}" type="datetimeFigureOut">
              <a:rPr lang="tr-TR" smtClean="0"/>
              <a:t>14.06.2020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067B8-0DB7-8F4B-B819-526318798A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60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4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91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16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944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92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DA6DF-085C-8A4F-8487-15EAB360B49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48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7AD-3D2B-BF47-A741-E340B663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4E6DF-E9C4-B649-B1FB-3785675D1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8258B-95CB-CF4E-98DD-BC28C237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2DC3F-B213-F140-9D03-C11E700E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6E95-88A4-2D4C-9648-3597FAB3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46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FFE-41DD-DA47-90AA-45AE9918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C5691-EAF6-F042-8620-200E30D2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8914-52D2-5948-A5A9-656E2187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B8CB-08DD-764F-BA93-EFD3CBE9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761F-0A27-6143-B0A5-B456159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0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B766B-D335-7D4B-AEEE-0595B29B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68E90-4B19-CB46-8D2B-C7FFF048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FD23-6F45-3846-BCD2-79B1976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51C4-ED92-DB40-88F1-AC91E436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8A3-9D2A-2E4F-A3DD-AEE96CB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524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C46C-2669-DE4E-968E-3302B73F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6F4F-1AD3-964B-BACD-33FFA425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F932-06C1-844F-B8E6-3657112F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D732-279A-984D-94E3-34DC1938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12EB-4EA9-FE4A-B44D-65250BF2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27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7E55-9091-8749-BB1F-D4966C0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667F5-C426-1D47-9CE4-2FDA5508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D99-6E20-0443-BDD8-4F76E976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A82F-31B1-0347-92B1-E4110FBA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3C3C-24AC-D044-9CE8-EF41C493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580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7871-1E1F-E44A-BAB2-D5519E12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628-0AA0-E04E-9C96-85D728C3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D1AEB-966F-3B44-9802-FB43028F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02BE-C601-5D4F-B152-67EC3811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3BDE3-3898-4143-ACCD-C378595F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67C77-67EC-7448-99CA-6DA09BA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E0BF-3A3C-7641-9452-F6D6C5D7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557B2-E951-2D47-9AB9-AE3DDF8F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C69B-8336-894E-AD55-5E2C4A0F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A12BA-BA6D-0F4C-B42B-6852E2F9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7DC49-3409-824A-806A-99E2D3A41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CE083-66C5-1F40-99D8-D8063A21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515A-4B3C-3B49-90AF-12BB4D01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25343-C556-A344-8434-F71544D7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6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30E9-9669-054A-B60D-4BCF574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323BC-9AF8-714E-B703-69873D1C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A792-E7D5-E449-BBF0-C91358AA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4E8D-9E63-3746-9BC2-BF96EA2C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9415-29F3-204A-844A-2FCEF4AF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8773E-829E-514A-8A59-A864CC5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A33ED-1923-DA44-890A-A72A67CC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996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FB46-44E3-3F45-AE9D-8E324BE6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3CD-6B88-8A4C-A3B1-ED0C8A74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490FA-5A81-BC46-BF22-35F13A2B1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2DD2-F571-E446-9522-4E0072AC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E999B-3453-6E4D-9AD9-F157830C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45994-F4CF-494D-8722-506219D2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95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3EC9-5963-9049-8B15-90630360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E3A76-9668-C245-95F7-770B7F0FF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C5A0D-502E-0B48-AC8A-5A55BD37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1BCB-5F52-AF4A-BA96-B7097062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6DC3D-CA44-EA4A-B4E2-AAF6D8FB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D020-3394-C844-90F7-DE441C8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87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7529-FE3C-EB45-9C65-9CA9A0B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4F278-28F5-1D42-AE53-49FE2AB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C5031-4A03-774F-A3FE-A76D252A3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3D28-467F-C148-83E9-49EB7D1339D5}" type="datetimeFigureOut">
              <a:rPr lang="tr-TR" smtClean="0"/>
              <a:t>12.06.2020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F014-D8B0-024E-B1A1-91B2BB7C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E5C0-2305-C04A-90B1-F0662C4B8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54D8-D650-6A42-A0E4-BBFA5AD4605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0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18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7" Type="http://schemas.openxmlformats.org/officeDocument/2006/relationships/image" Target="../media/image2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tiff"/><Relationship Id="rId5" Type="http://schemas.openxmlformats.org/officeDocument/2006/relationships/image" Target="../media/image13.tiff"/><Relationship Id="rId4" Type="http://schemas.openxmlformats.org/officeDocument/2006/relationships/image" Target="../media/image3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19.tiff"/><Relationship Id="rId4" Type="http://schemas.openxmlformats.org/officeDocument/2006/relationships/image" Target="../media/image2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19.tiff"/><Relationship Id="rId4" Type="http://schemas.openxmlformats.org/officeDocument/2006/relationships/image" Target="../media/image21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19.tiff"/><Relationship Id="rId4" Type="http://schemas.openxmlformats.org/officeDocument/2006/relationships/image" Target="../media/image2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7" Type="http://schemas.openxmlformats.org/officeDocument/2006/relationships/image" Target="../media/image1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19.tiff"/><Relationship Id="rId4" Type="http://schemas.openxmlformats.org/officeDocument/2006/relationships/image" Target="../media/image21.tif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image" Target="../media/image6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E67E9-A4FB-0745-A4E9-F2C915FE3D80}"/>
              </a:ext>
            </a:extLst>
          </p:cNvPr>
          <p:cNvSpPr txBox="1"/>
          <p:nvPr/>
        </p:nvSpPr>
        <p:spPr>
          <a:xfrm>
            <a:off x="2634916" y="1106905"/>
            <a:ext cx="3019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/>
              <a:t>VPC Türkçe L</a:t>
            </a:r>
            <a:r>
              <a:rPr lang="en-US" sz="3600" dirty="0"/>
              <a:t>a</a:t>
            </a:r>
            <a:r>
              <a:rPr lang="en-TR" sz="3600" dirty="0"/>
              <a:t>b</a:t>
            </a:r>
          </a:p>
          <a:p>
            <a:r>
              <a:rPr lang="en-TR" sz="3600" dirty="0"/>
              <a:t>Osvaldo</a:t>
            </a:r>
          </a:p>
          <a:p>
            <a:r>
              <a:rPr lang="en-TR" sz="3600" dirty="0"/>
              <a:t>17/06/2020</a:t>
            </a:r>
          </a:p>
        </p:txBody>
      </p:sp>
    </p:spTree>
    <p:extLst>
      <p:ext uri="{BB962C8B-B14F-4D97-AF65-F5344CB8AC3E}">
        <p14:creationId xmlns:p14="http://schemas.microsoft.com/office/powerpoint/2010/main" val="355559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1D3AEF-B574-FB4F-AB5D-E7FE8DAFDA36}"/>
              </a:ext>
            </a:extLst>
          </p:cNvPr>
          <p:cNvSpPr/>
          <p:nvPr/>
        </p:nvSpPr>
        <p:spPr>
          <a:xfrm>
            <a:off x="4139381" y="2193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tr-TR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tr-T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labVPC</a:t>
            </a:r>
            <a:endParaRPr lang="tr-T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IPv4 CIDR </a:t>
            </a:r>
            <a:r>
              <a:rPr lang="tr-TR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en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A3FD5-00ED-624A-B9D1-05DDC1665D10}"/>
              </a:ext>
            </a:extLst>
          </p:cNvPr>
          <p:cNvSpPr txBox="1"/>
          <p:nvPr/>
        </p:nvSpPr>
        <p:spPr>
          <a:xfrm>
            <a:off x="467033" y="1755058"/>
            <a:ext cx="3082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i="1" dirty="0"/>
              <a:t>Name </a:t>
            </a:r>
            <a:r>
              <a:rPr lang="tr-TR" i="1" dirty="0" err="1"/>
              <a:t>tag</a:t>
            </a:r>
            <a:r>
              <a:rPr lang="tr-TR" dirty="0"/>
              <a:t>: </a:t>
            </a:r>
            <a:r>
              <a:rPr lang="tr-TR" b="1" dirty="0" err="1"/>
              <a:t>publicA</a:t>
            </a:r>
            <a:endParaRPr lang="en-TR" dirty="0"/>
          </a:p>
          <a:p>
            <a:pPr lvl="0"/>
            <a:r>
              <a:rPr lang="tr-TR" i="1" dirty="0"/>
              <a:t>VPC</a:t>
            </a:r>
            <a:r>
              <a:rPr lang="tr-TR" dirty="0"/>
              <a:t>: </a:t>
            </a:r>
            <a:r>
              <a:rPr lang="tr-TR" b="1" dirty="0" err="1"/>
              <a:t>labVPC</a:t>
            </a:r>
            <a:endParaRPr lang="en-TR" dirty="0"/>
          </a:p>
          <a:p>
            <a:pPr lvl="0"/>
            <a:r>
              <a:rPr lang="tr-TR" i="1" dirty="0" err="1"/>
              <a:t>Availability</a:t>
            </a:r>
            <a:r>
              <a:rPr lang="tr-TR" i="1" dirty="0"/>
              <a:t> </a:t>
            </a:r>
            <a:r>
              <a:rPr lang="tr-TR" i="1" dirty="0" err="1"/>
              <a:t>Zone</a:t>
            </a:r>
            <a:r>
              <a:rPr lang="tr-TR" dirty="0"/>
              <a:t>: </a:t>
            </a:r>
            <a:r>
              <a:rPr lang="tr-TR" b="1" dirty="0"/>
              <a:t>us-east-1a</a:t>
            </a:r>
            <a:endParaRPr lang="en-TR" dirty="0"/>
          </a:p>
          <a:p>
            <a:pPr lvl="0"/>
            <a:r>
              <a:rPr lang="tr-TR" i="1" dirty="0"/>
              <a:t>IPv4 CIDR </a:t>
            </a:r>
            <a:r>
              <a:rPr lang="tr-TR" i="1" dirty="0" err="1"/>
              <a:t>block</a:t>
            </a:r>
            <a:r>
              <a:rPr lang="tr-TR" dirty="0"/>
              <a:t>: </a:t>
            </a:r>
            <a:r>
              <a:rPr lang="tr-TR" b="1" dirty="0"/>
              <a:t>10.0.1.0/24</a:t>
            </a:r>
            <a:endParaRPr lang="en-TR" dirty="0"/>
          </a:p>
          <a:p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B6269-93DD-6B4A-AF7C-D07233B242D0}"/>
              </a:ext>
            </a:extLst>
          </p:cNvPr>
          <p:cNvSpPr txBox="1"/>
          <p:nvPr/>
        </p:nvSpPr>
        <p:spPr>
          <a:xfrm>
            <a:off x="467033" y="3232386"/>
            <a:ext cx="1338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r-TR" b="1" dirty="0" err="1"/>
              <a:t>privateA</a:t>
            </a:r>
            <a:endParaRPr lang="en-TR" dirty="0"/>
          </a:p>
          <a:p>
            <a:pPr lvl="0"/>
            <a:r>
              <a:rPr lang="tr-TR" b="1" dirty="0" err="1"/>
              <a:t>labVPC</a:t>
            </a:r>
            <a:endParaRPr lang="en-TR" dirty="0"/>
          </a:p>
          <a:p>
            <a:pPr lvl="0"/>
            <a:r>
              <a:rPr lang="tr-TR" b="1" dirty="0"/>
              <a:t>us-east-1a</a:t>
            </a:r>
            <a:endParaRPr lang="en-TR" dirty="0"/>
          </a:p>
          <a:p>
            <a:r>
              <a:rPr lang="tr-TR" b="1" dirty="0"/>
              <a:t>10.0.2.0/24</a:t>
            </a:r>
            <a:r>
              <a:rPr lang="en-TR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8ED29-70FA-1C44-A067-E192834A3C3A}"/>
              </a:ext>
            </a:extLst>
          </p:cNvPr>
          <p:cNvSpPr/>
          <p:nvPr/>
        </p:nvSpPr>
        <p:spPr>
          <a:xfrm>
            <a:off x="4139381" y="1755058"/>
            <a:ext cx="34560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PublicB</a:t>
            </a:r>
            <a:endParaRPr lang="en-US" b="1" dirty="0"/>
          </a:p>
          <a:p>
            <a:r>
              <a:rPr lang="en-US" b="1" dirty="0" err="1"/>
              <a:t>labVPC</a:t>
            </a:r>
            <a:endParaRPr lang="en-US" b="1" dirty="0"/>
          </a:p>
          <a:p>
            <a:r>
              <a:rPr lang="en-US" b="1" dirty="0"/>
              <a:t>us-east-1b</a:t>
            </a:r>
          </a:p>
          <a:p>
            <a:r>
              <a:rPr lang="en-US" b="1" dirty="0"/>
              <a:t>10.0.4.0/24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9E493-F762-8144-8E46-D6E8C4310C04}"/>
              </a:ext>
            </a:extLst>
          </p:cNvPr>
          <p:cNvSpPr/>
          <p:nvPr/>
        </p:nvSpPr>
        <p:spPr>
          <a:xfrm>
            <a:off x="4139381" y="32323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PrivateB</a:t>
            </a:r>
            <a:endParaRPr lang="en-US" b="1" dirty="0"/>
          </a:p>
          <a:p>
            <a:r>
              <a:rPr lang="en-US" b="1" dirty="0" err="1"/>
              <a:t>labVPC</a:t>
            </a:r>
            <a:endParaRPr lang="en-US" b="1" dirty="0"/>
          </a:p>
          <a:p>
            <a:r>
              <a:rPr lang="en-US" b="1" dirty="0"/>
              <a:t>us-east-1b</a:t>
            </a:r>
          </a:p>
          <a:p>
            <a:r>
              <a:rPr lang="en-US" b="1" dirty="0"/>
              <a:t>10.0.5.0/24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522825-3BC3-3C4F-8E74-DD475A89F81F}"/>
              </a:ext>
            </a:extLst>
          </p:cNvPr>
          <p:cNvSpPr/>
          <p:nvPr/>
        </p:nvSpPr>
        <p:spPr>
          <a:xfrm>
            <a:off x="8229601" y="17550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PublicC</a:t>
            </a:r>
            <a:endParaRPr lang="en-US" b="1" dirty="0"/>
          </a:p>
          <a:p>
            <a:r>
              <a:rPr lang="en-US" b="1" dirty="0" err="1"/>
              <a:t>labVPC</a:t>
            </a:r>
            <a:endParaRPr lang="en-US" b="1" dirty="0"/>
          </a:p>
          <a:p>
            <a:r>
              <a:rPr lang="en-US" b="1" dirty="0"/>
              <a:t>us-east-1c</a:t>
            </a:r>
          </a:p>
          <a:p>
            <a:r>
              <a:rPr lang="en-US" b="1" dirty="0"/>
              <a:t>10.0.7.0/24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DCBACC-D64D-4940-8F60-2EE5F396E892}"/>
              </a:ext>
            </a:extLst>
          </p:cNvPr>
          <p:cNvSpPr/>
          <p:nvPr/>
        </p:nvSpPr>
        <p:spPr>
          <a:xfrm>
            <a:off x="8229601" y="32323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PrivateC</a:t>
            </a:r>
            <a:endParaRPr lang="en-US" b="1" dirty="0"/>
          </a:p>
          <a:p>
            <a:r>
              <a:rPr lang="en-US" b="1" dirty="0" err="1"/>
              <a:t>labVPC</a:t>
            </a:r>
            <a:endParaRPr lang="en-US" b="1" dirty="0"/>
          </a:p>
          <a:p>
            <a:r>
              <a:rPr lang="en-US" b="1" dirty="0"/>
              <a:t>us-east-1c</a:t>
            </a:r>
          </a:p>
          <a:p>
            <a:r>
              <a:rPr lang="en-US" b="1" dirty="0"/>
              <a:t>10.0.8.0/24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8565F4-946A-C640-A8BD-AF552298250F}"/>
              </a:ext>
            </a:extLst>
          </p:cNvPr>
          <p:cNvSpPr/>
          <p:nvPr/>
        </p:nvSpPr>
        <p:spPr>
          <a:xfrm>
            <a:off x="447368" y="1445643"/>
            <a:ext cx="3269226" cy="3318086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5565B5-40CA-6F47-8DAB-FD68A3C4C63C}"/>
              </a:ext>
            </a:extLst>
          </p:cNvPr>
          <p:cNvSpPr/>
          <p:nvPr/>
        </p:nvSpPr>
        <p:spPr>
          <a:xfrm>
            <a:off x="4127091" y="1468098"/>
            <a:ext cx="3269226" cy="3318086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09F5BF-29DA-9B41-A7E4-58AEE383808E}"/>
              </a:ext>
            </a:extLst>
          </p:cNvPr>
          <p:cNvSpPr/>
          <p:nvPr/>
        </p:nvSpPr>
        <p:spPr>
          <a:xfrm>
            <a:off x="8050165" y="1468098"/>
            <a:ext cx="3269226" cy="3318086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B0488-5EA7-3B42-BD0E-9B8875BF5438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447368" y="3104686"/>
            <a:ext cx="326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0A738-8AD5-DE43-8B80-DEE6F2B477DA}"/>
              </a:ext>
            </a:extLst>
          </p:cNvPr>
          <p:cNvCxnSpPr/>
          <p:nvPr/>
        </p:nvCxnSpPr>
        <p:spPr>
          <a:xfrm>
            <a:off x="4139381" y="3110085"/>
            <a:ext cx="326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628B98-D8DD-BA48-A1A5-7757E83FD08A}"/>
              </a:ext>
            </a:extLst>
          </p:cNvPr>
          <p:cNvCxnSpPr/>
          <p:nvPr/>
        </p:nvCxnSpPr>
        <p:spPr>
          <a:xfrm>
            <a:off x="8050165" y="3102378"/>
            <a:ext cx="3269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60A285-62E9-AA44-A640-170F383444A4}"/>
              </a:ext>
            </a:extLst>
          </p:cNvPr>
          <p:cNvSpPr/>
          <p:nvPr/>
        </p:nvSpPr>
        <p:spPr>
          <a:xfrm>
            <a:off x="204016" y="1142688"/>
            <a:ext cx="11540615" cy="5495954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FE3AE-8F36-3044-8DCC-664A045EB025}"/>
              </a:ext>
            </a:extLst>
          </p:cNvPr>
          <p:cNvSpPr txBox="1"/>
          <p:nvPr/>
        </p:nvSpPr>
        <p:spPr>
          <a:xfrm>
            <a:off x="1231857" y="6113357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us-east-1a</a:t>
            </a:r>
            <a:endParaRPr lang="en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1D6D5A-E3C2-1A4C-9920-1CA3215CB62E}"/>
              </a:ext>
            </a:extLst>
          </p:cNvPr>
          <p:cNvSpPr txBox="1"/>
          <p:nvPr/>
        </p:nvSpPr>
        <p:spPr>
          <a:xfrm>
            <a:off x="5050088" y="6148364"/>
            <a:ext cx="115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us-east-1b</a:t>
            </a:r>
            <a:endParaRPr lang="en-T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64C03-0A10-1A45-8E6A-DECE82B1AF7C}"/>
              </a:ext>
            </a:extLst>
          </p:cNvPr>
          <p:cNvSpPr txBox="1"/>
          <p:nvPr/>
        </p:nvSpPr>
        <p:spPr>
          <a:xfrm>
            <a:off x="9100198" y="6079508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us-east-1c</a:t>
            </a:r>
            <a:endParaRPr lang="en-TR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D66AD3-8BF5-CA45-9D47-3278661B3FB4}"/>
              </a:ext>
            </a:extLst>
          </p:cNvPr>
          <p:cNvSpPr/>
          <p:nvPr/>
        </p:nvSpPr>
        <p:spPr>
          <a:xfrm>
            <a:off x="521928" y="4832396"/>
            <a:ext cx="3120106" cy="123985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0AA8D-6F95-D14A-94A8-0A69D2CD1E52}"/>
              </a:ext>
            </a:extLst>
          </p:cNvPr>
          <p:cNvSpPr txBox="1"/>
          <p:nvPr/>
        </p:nvSpPr>
        <p:spPr>
          <a:xfrm>
            <a:off x="690721" y="4891428"/>
            <a:ext cx="326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/>
              <a:t>Yedek…</a:t>
            </a:r>
            <a:endParaRPr lang="en-TR" dirty="0"/>
          </a:p>
          <a:p>
            <a:pPr lvl="0"/>
            <a:r>
              <a:rPr lang="tr-TR" b="1" dirty="0" err="1"/>
              <a:t>labVPC</a:t>
            </a:r>
            <a:endParaRPr lang="en-TR" dirty="0"/>
          </a:p>
          <a:p>
            <a:pPr lvl="0"/>
            <a:r>
              <a:rPr lang="tr-TR" b="1" dirty="0"/>
              <a:t>us-east-1a</a:t>
            </a:r>
            <a:endParaRPr lang="en-TR" dirty="0"/>
          </a:p>
          <a:p>
            <a:r>
              <a:rPr lang="tr-TR" b="1" dirty="0"/>
              <a:t>10.0.3.0/24</a:t>
            </a:r>
            <a:r>
              <a:rPr lang="en-TR" dirty="0"/>
              <a:t> </a:t>
            </a:r>
          </a:p>
          <a:p>
            <a:endParaRPr lang="en-TR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9E36367-54FB-FD4C-8A9F-BFB3EF82819B}"/>
              </a:ext>
            </a:extLst>
          </p:cNvPr>
          <p:cNvSpPr/>
          <p:nvPr/>
        </p:nvSpPr>
        <p:spPr>
          <a:xfrm>
            <a:off x="4201651" y="4836758"/>
            <a:ext cx="3120106" cy="123985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16CF9-4481-514D-BF88-918762517BAB}"/>
              </a:ext>
            </a:extLst>
          </p:cNvPr>
          <p:cNvSpPr txBox="1"/>
          <p:nvPr/>
        </p:nvSpPr>
        <p:spPr>
          <a:xfrm>
            <a:off x="4385532" y="4880299"/>
            <a:ext cx="326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/>
              <a:t>Yedek…</a:t>
            </a:r>
            <a:endParaRPr lang="en-TR" dirty="0"/>
          </a:p>
          <a:p>
            <a:pPr lvl="0"/>
            <a:r>
              <a:rPr lang="tr-TR" b="1" dirty="0" err="1"/>
              <a:t>labVPC</a:t>
            </a:r>
            <a:endParaRPr lang="en-TR" dirty="0"/>
          </a:p>
          <a:p>
            <a:pPr lvl="0"/>
            <a:r>
              <a:rPr lang="tr-TR" b="1" dirty="0"/>
              <a:t>us-east-1b</a:t>
            </a:r>
            <a:endParaRPr lang="en-TR" dirty="0"/>
          </a:p>
          <a:p>
            <a:r>
              <a:rPr lang="tr-TR" b="1" dirty="0"/>
              <a:t>10.0.6.0/24</a:t>
            </a:r>
            <a:r>
              <a:rPr lang="en-TR" dirty="0"/>
              <a:t>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9059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655C6D0-D4DD-9B41-B186-A578E86B16A5}"/>
              </a:ext>
            </a:extLst>
          </p:cNvPr>
          <p:cNvSpPr/>
          <p:nvPr/>
        </p:nvSpPr>
        <p:spPr>
          <a:xfrm>
            <a:off x="3972492" y="2046869"/>
            <a:ext cx="4358872" cy="1092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b="1" dirty="0">
                <a:solidFill>
                  <a:srgbClr val="FFC000"/>
                </a:solidFill>
              </a:rPr>
              <a:t>3 </a:t>
            </a:r>
            <a:r>
              <a:rPr lang="tr-TR" sz="3200" b="1" dirty="0" err="1">
                <a:solidFill>
                  <a:srgbClr val="FFC000"/>
                </a:solidFill>
              </a:rPr>
              <a:t>Public</a:t>
            </a:r>
            <a:r>
              <a:rPr lang="tr-TR" sz="3200" b="1" dirty="0">
                <a:solidFill>
                  <a:srgbClr val="FFC000"/>
                </a:solidFill>
              </a:rPr>
              <a:t> </a:t>
            </a:r>
            <a:r>
              <a:rPr lang="tr-TR" sz="3200" b="1" dirty="0">
                <a:solidFill>
                  <a:schemeClr val="tx1"/>
                </a:solidFill>
              </a:rPr>
              <a:t>3 </a:t>
            </a:r>
            <a:r>
              <a:rPr lang="tr-TR" sz="3200" b="1" dirty="0" err="1">
                <a:solidFill>
                  <a:schemeClr val="tx1"/>
                </a:solidFill>
              </a:rPr>
              <a:t>Private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bg1"/>
                </a:solidFill>
              </a:rPr>
              <a:t>Subnets</a:t>
            </a:r>
            <a:endParaRPr lang="tr-TR" sz="3200" b="1" dirty="0">
              <a:solidFill>
                <a:schemeClr val="bg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09C74D2-DAA5-B844-989B-FDA07F8B19A5}"/>
              </a:ext>
            </a:extLst>
          </p:cNvPr>
          <p:cNvSpPr/>
          <p:nvPr/>
        </p:nvSpPr>
        <p:spPr>
          <a:xfrm>
            <a:off x="233757" y="-145188"/>
            <a:ext cx="5006672" cy="1335356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sz="2400" b="1" dirty="0">
              <a:solidFill>
                <a:schemeClr val="bg1"/>
              </a:solidFill>
            </a:endParaRP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tr-TR" sz="2400" b="1" dirty="0">
                <a:solidFill>
                  <a:srgbClr val="FF0000"/>
                </a:solidFill>
              </a:rPr>
              <a:t>1- </a:t>
            </a:r>
            <a:r>
              <a:rPr lang="tr-TR" sz="2400" b="1" dirty="0" err="1">
                <a:solidFill>
                  <a:srgbClr val="FF0000"/>
                </a:solidFill>
              </a:rPr>
              <a:t>All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are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assosiated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with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Default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Route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Table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rgbClr val="FF0000"/>
                </a:solidFill>
              </a:rPr>
              <a:t>Implicitly</a:t>
            </a:r>
            <a:endParaRPr lang="tr-TR" sz="2400" b="1" dirty="0">
              <a:solidFill>
                <a:srgbClr val="FF0000"/>
              </a:solidFill>
            </a:endParaRPr>
          </a:p>
          <a:p>
            <a:endParaRPr lang="tr-TR" sz="2400" b="1" dirty="0">
              <a:solidFill>
                <a:prstClr val="white"/>
              </a:solidFill>
            </a:endParaRPr>
          </a:p>
          <a:p>
            <a:endParaRPr lang="tr-TR" sz="1600" b="1" dirty="0">
              <a:solidFill>
                <a:schemeClr val="bg1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0F9FF62-0E02-AB4D-B6C5-8E47251A59C8}"/>
              </a:ext>
            </a:extLst>
          </p:cNvPr>
          <p:cNvSpPr/>
          <p:nvPr/>
        </p:nvSpPr>
        <p:spPr>
          <a:xfrm rot="3046635">
            <a:off x="5181790" y="3297364"/>
            <a:ext cx="681255" cy="871974"/>
          </a:xfrm>
          <a:prstGeom prst="downArrow">
            <a:avLst>
              <a:gd name="adj1" fmla="val 3927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A2E07-CD44-604B-AE2D-7307DE35F9E6}"/>
              </a:ext>
            </a:extLst>
          </p:cNvPr>
          <p:cNvSpPr txBox="1"/>
          <p:nvPr/>
        </p:nvSpPr>
        <p:spPr>
          <a:xfrm>
            <a:off x="7354847" y="141158"/>
            <a:ext cx="42199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2- B</a:t>
            </a:r>
            <a:r>
              <a:rPr lang="en-TR" sz="2800" dirty="0">
                <a:solidFill>
                  <a:srgbClr val="FF0000"/>
                </a:solidFill>
              </a:rPr>
              <a:t>y default </a:t>
            </a:r>
            <a:r>
              <a:rPr lang="en-TR" sz="2800" dirty="0"/>
              <a:t>all subnets are</a:t>
            </a:r>
          </a:p>
          <a:p>
            <a:r>
              <a:rPr lang="en-TR" sz="2800" dirty="0">
                <a:solidFill>
                  <a:srgbClr val="FF0000"/>
                </a:solidFill>
              </a:rPr>
              <a:t> PUBLIC  !!!!!!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3ECF8-68AA-514B-B63F-3E7F61DD1D24}"/>
              </a:ext>
            </a:extLst>
          </p:cNvPr>
          <p:cNvSpPr txBox="1"/>
          <p:nvPr/>
        </p:nvSpPr>
        <p:spPr>
          <a:xfrm>
            <a:off x="9464816" y="618211"/>
            <a:ext cx="303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accent1"/>
                </a:solidFill>
              </a:rPr>
              <a:t>a.</a:t>
            </a:r>
            <a:r>
              <a:rPr lang="en-US" sz="2400" b="1" dirty="0">
                <a:solidFill>
                  <a:schemeClr val="accent1"/>
                </a:solidFill>
              </a:rPr>
              <a:t>L</a:t>
            </a:r>
            <a:r>
              <a:rPr lang="en-TR" sz="2400" b="1" dirty="0">
                <a:solidFill>
                  <a:schemeClr val="accent1"/>
                </a:solidFill>
              </a:rPr>
              <a:t>ocal</a:t>
            </a:r>
          </a:p>
          <a:p>
            <a:r>
              <a:rPr lang="en-TR" sz="2400" b="1" dirty="0">
                <a:solidFill>
                  <a:schemeClr val="accent1"/>
                </a:solidFill>
              </a:rPr>
              <a:t>b.0000/0   &gt;&gt;&gt;&gt;IGW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4F7EA-AAF1-0443-AD97-8786B28EF1E4}"/>
              </a:ext>
            </a:extLst>
          </p:cNvPr>
          <p:cNvSpPr txBox="1"/>
          <p:nvPr/>
        </p:nvSpPr>
        <p:spPr>
          <a:xfrm>
            <a:off x="274625" y="5576133"/>
            <a:ext cx="5408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800" dirty="0"/>
              <a:t>C</a:t>
            </a:r>
            <a:r>
              <a:rPr lang="en-TR" sz="2800" dirty="0"/>
              <a:t>reate new route table only for </a:t>
            </a:r>
            <a:r>
              <a:rPr lang="en-TR" sz="2800" i="1" dirty="0"/>
              <a:t>Private</a:t>
            </a:r>
            <a:r>
              <a:rPr lang="en-TR" sz="2800" dirty="0"/>
              <a:t> Subnets and put them in it </a:t>
            </a:r>
            <a:r>
              <a:rPr lang="en-TR" sz="2800" dirty="0">
                <a:solidFill>
                  <a:srgbClr val="00B050"/>
                </a:solidFill>
              </a:rPr>
              <a:t>(</a:t>
            </a:r>
            <a:r>
              <a:rPr lang="en-TR" sz="2800" b="1" dirty="0">
                <a:solidFill>
                  <a:srgbClr val="00B050"/>
                </a:solidFill>
              </a:rPr>
              <a:t>Explictliy</a:t>
            </a:r>
            <a:r>
              <a:rPr lang="en-TR" sz="2800" dirty="0">
                <a:solidFill>
                  <a:srgbClr val="00B050"/>
                </a:solidFill>
              </a:rPr>
              <a:t>)</a:t>
            </a:r>
            <a:endParaRPr lang="en-TR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49D76-028F-884A-ACDA-52492B19F305}"/>
              </a:ext>
            </a:extLst>
          </p:cNvPr>
          <p:cNvSpPr txBox="1"/>
          <p:nvPr/>
        </p:nvSpPr>
        <p:spPr>
          <a:xfrm>
            <a:off x="1909748" y="3292412"/>
            <a:ext cx="2062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</a:t>
            </a:r>
            <a:r>
              <a:rPr lang="en-TR" sz="4000" dirty="0">
                <a:solidFill>
                  <a:srgbClr val="FF0000"/>
                </a:solidFill>
              </a:rPr>
              <a:t>ption-</a:t>
            </a:r>
            <a:r>
              <a:rPr lang="en-TR" sz="4400" dirty="0">
                <a:solidFill>
                  <a:srgbClr val="FF0000"/>
                </a:solidFill>
              </a:rPr>
              <a:t>1</a:t>
            </a:r>
            <a:endParaRPr lang="en-T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A04D1-369E-AC4D-86A2-A2D532DE9C63}"/>
              </a:ext>
            </a:extLst>
          </p:cNvPr>
          <p:cNvSpPr txBox="1"/>
          <p:nvPr/>
        </p:nvSpPr>
        <p:spPr>
          <a:xfrm>
            <a:off x="233757" y="4292022"/>
            <a:ext cx="58947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TR" sz="2800" dirty="0"/>
              <a:t>Keep </a:t>
            </a:r>
            <a:r>
              <a:rPr lang="en-TR" sz="2800" i="1" dirty="0"/>
              <a:t>Public</a:t>
            </a:r>
            <a:r>
              <a:rPr lang="en-TR" sz="2800" dirty="0"/>
              <a:t> in default route table</a:t>
            </a:r>
          </a:p>
          <a:p>
            <a:r>
              <a:rPr lang="en-TR" sz="2800" dirty="0"/>
              <a:t> </a:t>
            </a:r>
            <a:r>
              <a:rPr lang="en-TR" sz="2800" dirty="0">
                <a:solidFill>
                  <a:srgbClr val="FF0000"/>
                </a:solidFill>
              </a:rPr>
              <a:t>(</a:t>
            </a:r>
            <a:r>
              <a:rPr lang="en-TR" sz="2800" b="1" dirty="0">
                <a:solidFill>
                  <a:srgbClr val="FF0000"/>
                </a:solidFill>
              </a:rPr>
              <a:t>Implicitly) </a:t>
            </a:r>
            <a:r>
              <a:rPr lang="en-TR" sz="2800" b="1" dirty="0">
                <a:solidFill>
                  <a:schemeClr val="accent6"/>
                </a:solidFill>
              </a:rPr>
              <a:t>(</a:t>
            </a:r>
            <a:r>
              <a:rPr lang="en-TR" sz="2800" b="1" dirty="0">
                <a:solidFill>
                  <a:srgbClr val="FF0000"/>
                </a:solidFill>
              </a:rPr>
              <a:t>If you want </a:t>
            </a:r>
            <a:r>
              <a:rPr lang="en-TR" sz="2800" dirty="0"/>
              <a:t>put them in it </a:t>
            </a:r>
          </a:p>
          <a:p>
            <a:r>
              <a:rPr lang="en-TR" sz="2800" dirty="0">
                <a:solidFill>
                  <a:srgbClr val="00B050"/>
                </a:solidFill>
              </a:rPr>
              <a:t>(</a:t>
            </a:r>
            <a:r>
              <a:rPr lang="en-TR" sz="2800" b="1" dirty="0">
                <a:solidFill>
                  <a:srgbClr val="00B050"/>
                </a:solidFill>
              </a:rPr>
              <a:t>Explictliy</a:t>
            </a:r>
            <a:r>
              <a:rPr lang="en-TR" sz="2800" dirty="0">
                <a:solidFill>
                  <a:srgbClr val="00B050"/>
                </a:solidFill>
              </a:rPr>
              <a:t>)</a:t>
            </a:r>
            <a:endParaRPr lang="en-TR" sz="2800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EF648A-E46A-2C41-A3D8-59F1BEEB2F23}"/>
              </a:ext>
            </a:extLst>
          </p:cNvPr>
          <p:cNvSpPr txBox="1"/>
          <p:nvPr/>
        </p:nvSpPr>
        <p:spPr>
          <a:xfrm>
            <a:off x="8087748" y="3292411"/>
            <a:ext cx="2062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</a:t>
            </a:r>
            <a:r>
              <a:rPr lang="en-TR" sz="4000" dirty="0">
                <a:solidFill>
                  <a:srgbClr val="FF0000"/>
                </a:solidFill>
              </a:rPr>
              <a:t>ption-</a:t>
            </a:r>
            <a:r>
              <a:rPr lang="en-TR" sz="4400" dirty="0">
                <a:solidFill>
                  <a:srgbClr val="FF0000"/>
                </a:solidFill>
              </a:rPr>
              <a:t>2</a:t>
            </a:r>
            <a:endParaRPr lang="en-TR" sz="28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5A13FA-AAE7-B949-A75E-F0AD6207CCD9}"/>
              </a:ext>
            </a:extLst>
          </p:cNvPr>
          <p:cNvSpPr txBox="1"/>
          <p:nvPr/>
        </p:nvSpPr>
        <p:spPr>
          <a:xfrm>
            <a:off x="6508762" y="4200358"/>
            <a:ext cx="54086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</a:t>
            </a:r>
            <a:r>
              <a:rPr lang="en-TR" sz="2800" dirty="0"/>
              <a:t>reate new route table for </a:t>
            </a:r>
            <a:r>
              <a:rPr lang="en-TR" sz="2800" i="1" dirty="0"/>
              <a:t>Public Subnets </a:t>
            </a:r>
            <a:r>
              <a:rPr lang="en-TR" sz="2800" dirty="0"/>
              <a:t>and put them in it </a:t>
            </a:r>
            <a:r>
              <a:rPr lang="en-TR" sz="2800" dirty="0">
                <a:solidFill>
                  <a:srgbClr val="00B050"/>
                </a:solidFill>
              </a:rPr>
              <a:t>(</a:t>
            </a:r>
            <a:r>
              <a:rPr lang="en-TR" sz="2800" b="1" dirty="0">
                <a:solidFill>
                  <a:srgbClr val="00B050"/>
                </a:solidFill>
              </a:rPr>
              <a:t>Explictliy)</a:t>
            </a:r>
          </a:p>
          <a:p>
            <a:pPr marL="514350" indent="-514350">
              <a:buFontTx/>
              <a:buAutoNum type="arabicPeriod"/>
            </a:pPr>
            <a:r>
              <a:rPr lang="en-US" sz="2400" dirty="0"/>
              <a:t>C</a:t>
            </a:r>
            <a:r>
              <a:rPr lang="en-TR" sz="2800" dirty="0"/>
              <a:t>reate new route table for </a:t>
            </a:r>
            <a:r>
              <a:rPr lang="en-TR" sz="2800" i="1" dirty="0"/>
              <a:t>Private Subnets </a:t>
            </a:r>
            <a:r>
              <a:rPr lang="en-TR" sz="2800" dirty="0"/>
              <a:t>and put them in it </a:t>
            </a:r>
            <a:r>
              <a:rPr lang="en-TR" sz="2800" b="1" dirty="0">
                <a:solidFill>
                  <a:srgbClr val="00B050"/>
                </a:solidFill>
              </a:rPr>
              <a:t>(Explictliy)</a:t>
            </a:r>
          </a:p>
          <a:p>
            <a:pPr marL="514350" indent="-514350">
              <a:buAutoNum type="arabicPeriod"/>
            </a:pPr>
            <a:endParaRPr lang="en-TR" sz="2400" dirty="0">
              <a:solidFill>
                <a:srgbClr val="00B050"/>
              </a:solidFill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99E88357-868F-6746-BBAE-5DF35F37D1A8}"/>
              </a:ext>
            </a:extLst>
          </p:cNvPr>
          <p:cNvSpPr/>
          <p:nvPr/>
        </p:nvSpPr>
        <p:spPr>
          <a:xfrm rot="18763134">
            <a:off x="6216938" y="3278140"/>
            <a:ext cx="681255" cy="871974"/>
          </a:xfrm>
          <a:prstGeom prst="downArrow">
            <a:avLst>
              <a:gd name="adj1" fmla="val 39274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907C2-77D2-A842-8161-C9DF8ECC2238}"/>
              </a:ext>
            </a:extLst>
          </p:cNvPr>
          <p:cNvSpPr txBox="1"/>
          <p:nvPr/>
        </p:nvSpPr>
        <p:spPr>
          <a:xfrm>
            <a:off x="5001725" y="952627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Conclusion</a:t>
            </a:r>
            <a:endParaRPr lang="en-TR" sz="3200" dirty="0">
              <a:solidFill>
                <a:srgbClr val="00B05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EB2064F-48CE-7949-9AC8-7EF669F30450}"/>
              </a:ext>
            </a:extLst>
          </p:cNvPr>
          <p:cNvSpPr/>
          <p:nvPr/>
        </p:nvSpPr>
        <p:spPr>
          <a:xfrm>
            <a:off x="0" y="160638"/>
            <a:ext cx="12192000" cy="1335356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8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F749FA6-4419-A74A-81E7-9072124771E9}"/>
              </a:ext>
            </a:extLst>
          </p:cNvPr>
          <p:cNvSpPr/>
          <p:nvPr/>
        </p:nvSpPr>
        <p:spPr>
          <a:xfrm>
            <a:off x="7832170" y="4321921"/>
            <a:ext cx="4359830" cy="1059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chemeClr val="bg1"/>
                </a:solidFill>
              </a:rPr>
              <a:t>Route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Table</a:t>
            </a:r>
            <a:r>
              <a:rPr lang="tr-TR" sz="2400" b="1" dirty="0">
                <a:solidFill>
                  <a:schemeClr val="bg1"/>
                </a:solidFill>
              </a:rPr>
              <a:t> of </a:t>
            </a:r>
            <a:r>
              <a:rPr lang="tr-TR" sz="2400" b="1" dirty="0" err="1">
                <a:solidFill>
                  <a:schemeClr val="bg1"/>
                </a:solidFill>
              </a:rPr>
              <a:t>Private</a:t>
            </a:r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3 </a:t>
            </a:r>
            <a:r>
              <a:rPr lang="tr-TR" sz="2400" b="1" dirty="0" err="1">
                <a:solidFill>
                  <a:schemeClr val="tx1"/>
                </a:solidFill>
              </a:rPr>
              <a:t>Private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85F3F1-481F-0343-B494-FD53CB4D7283}"/>
              </a:ext>
            </a:extLst>
          </p:cNvPr>
          <p:cNvSpPr/>
          <p:nvPr/>
        </p:nvSpPr>
        <p:spPr>
          <a:xfrm>
            <a:off x="83335" y="5768314"/>
            <a:ext cx="4359830" cy="1059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chemeClr val="bg1"/>
                </a:solidFill>
              </a:rPr>
              <a:t>Default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Route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Table</a:t>
            </a:r>
            <a:r>
              <a:rPr lang="tr-TR" sz="2400" b="1" dirty="0">
                <a:solidFill>
                  <a:schemeClr val="bg1"/>
                </a:solidFill>
              </a:rPr>
              <a:t> of VPC</a:t>
            </a:r>
          </a:p>
          <a:p>
            <a:pPr algn="ctr"/>
            <a:r>
              <a:rPr lang="tr-TR" sz="2400" b="1" dirty="0">
                <a:solidFill>
                  <a:srgbClr val="FFC000"/>
                </a:solidFill>
              </a:rPr>
              <a:t>3 </a:t>
            </a:r>
            <a:r>
              <a:rPr lang="tr-TR" sz="2400" b="1" dirty="0" err="1">
                <a:solidFill>
                  <a:srgbClr val="FFC000"/>
                </a:solidFill>
              </a:rPr>
              <a:t>Public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Subnets</a:t>
            </a:r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655C6D0-D4DD-9B41-B186-A578E86B16A5}"/>
              </a:ext>
            </a:extLst>
          </p:cNvPr>
          <p:cNvSpPr/>
          <p:nvPr/>
        </p:nvSpPr>
        <p:spPr>
          <a:xfrm>
            <a:off x="4271840" y="74868"/>
            <a:ext cx="4358872" cy="7858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>
                <a:solidFill>
                  <a:schemeClr val="bg1"/>
                </a:solidFill>
              </a:rPr>
              <a:t>              </a:t>
            </a:r>
            <a:r>
              <a:rPr lang="tr-TR" sz="2400" b="1" dirty="0" err="1">
                <a:solidFill>
                  <a:schemeClr val="bg1"/>
                </a:solidFill>
              </a:rPr>
              <a:t>Create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>
                <a:solidFill>
                  <a:srgbClr val="FFC000"/>
                </a:solidFill>
              </a:rPr>
              <a:t>3 </a:t>
            </a:r>
            <a:r>
              <a:rPr lang="tr-TR" sz="2400" b="1" dirty="0" err="1">
                <a:solidFill>
                  <a:srgbClr val="FFC000"/>
                </a:solidFill>
              </a:rPr>
              <a:t>Public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and</a:t>
            </a:r>
            <a:endParaRPr lang="tr-TR" sz="2400" b="1" dirty="0">
              <a:solidFill>
                <a:srgbClr val="FFC000"/>
              </a:solidFill>
            </a:endParaRP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                          3 </a:t>
            </a:r>
            <a:r>
              <a:rPr lang="tr-TR" sz="2400" b="1" dirty="0" err="1">
                <a:solidFill>
                  <a:schemeClr val="tx1"/>
                </a:solidFill>
              </a:rPr>
              <a:t>Private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Subnets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CCA9A2-54F0-3249-BCA2-101B25AB59F8}"/>
              </a:ext>
            </a:extLst>
          </p:cNvPr>
          <p:cNvSpPr/>
          <p:nvPr/>
        </p:nvSpPr>
        <p:spPr>
          <a:xfrm>
            <a:off x="302171" y="4364211"/>
            <a:ext cx="4359829" cy="938723"/>
          </a:xfrm>
          <a:prstGeom prst="roundRect">
            <a:avLst/>
          </a:prstGeom>
          <a:solidFill>
            <a:srgbClr val="FFD57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rgbClr val="0070C0"/>
                </a:solidFill>
              </a:rPr>
              <a:t>Modify</a:t>
            </a:r>
            <a:r>
              <a:rPr lang="tr-TR" sz="2400" b="1" dirty="0">
                <a:solidFill>
                  <a:srgbClr val="0070C0"/>
                </a:solidFill>
              </a:rPr>
              <a:t> Auto-</a:t>
            </a:r>
            <a:r>
              <a:rPr lang="tr-TR" sz="2400" b="1" dirty="0" err="1">
                <a:solidFill>
                  <a:srgbClr val="0070C0"/>
                </a:solidFill>
              </a:rPr>
              <a:t>Assign</a:t>
            </a:r>
            <a:r>
              <a:rPr lang="tr-TR" sz="2400" b="1" dirty="0">
                <a:solidFill>
                  <a:srgbClr val="0070C0"/>
                </a:solidFill>
              </a:rPr>
              <a:t> IP </a:t>
            </a:r>
            <a:r>
              <a:rPr lang="tr-TR" sz="2400" b="1" dirty="0" err="1">
                <a:solidFill>
                  <a:srgbClr val="0070C0"/>
                </a:solidFill>
              </a:rPr>
              <a:t>Settings-Subnet</a:t>
            </a:r>
            <a:r>
              <a:rPr lang="tr-TR" sz="2400" b="1" dirty="0">
                <a:solidFill>
                  <a:srgbClr val="0070C0"/>
                </a:solidFill>
              </a:rPr>
              <a:t> Action Menu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AE6655-2EA8-DF4F-93AF-2BA26DCA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54" t="23879" r="11271" b="33161"/>
          <a:stretch/>
        </p:blipFill>
        <p:spPr>
          <a:xfrm>
            <a:off x="11505922" y="4849396"/>
            <a:ext cx="540953" cy="485211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F13A26-2E79-934D-B31A-7DD89884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3755373" y="6302426"/>
            <a:ext cx="516467" cy="46324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5" name="Down Arrow 24">
            <a:extLst>
              <a:ext uri="{FF2B5EF4-FFF2-40B4-BE49-F238E27FC236}">
                <a16:creationId xmlns:a16="http://schemas.microsoft.com/office/drawing/2014/main" id="{36D206DD-711A-4A45-A678-610B318D21E7}"/>
              </a:ext>
            </a:extLst>
          </p:cNvPr>
          <p:cNvSpPr/>
          <p:nvPr/>
        </p:nvSpPr>
        <p:spPr>
          <a:xfrm>
            <a:off x="2068678" y="2705507"/>
            <a:ext cx="403319" cy="3510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36A39BD-3DC7-6A45-8B35-CF31E327B754}"/>
              </a:ext>
            </a:extLst>
          </p:cNvPr>
          <p:cNvSpPr/>
          <p:nvPr/>
        </p:nvSpPr>
        <p:spPr>
          <a:xfrm>
            <a:off x="2068678" y="4007067"/>
            <a:ext cx="403319" cy="3510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0F9FF62-0E02-AB4D-B6C5-8E47251A59C8}"/>
              </a:ext>
            </a:extLst>
          </p:cNvPr>
          <p:cNvSpPr/>
          <p:nvPr/>
        </p:nvSpPr>
        <p:spPr>
          <a:xfrm rot="2750829">
            <a:off x="5550807" y="877557"/>
            <a:ext cx="403319" cy="7030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80B647F0-CEBF-0546-9F6D-1432177AE106}"/>
              </a:ext>
            </a:extLst>
          </p:cNvPr>
          <p:cNvSpPr/>
          <p:nvPr/>
        </p:nvSpPr>
        <p:spPr>
          <a:xfrm>
            <a:off x="2068678" y="5364870"/>
            <a:ext cx="403319" cy="3510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FB2CB9C-874E-614E-B187-AEFF5EAC23FA}"/>
              </a:ext>
            </a:extLst>
          </p:cNvPr>
          <p:cNvSpPr/>
          <p:nvPr/>
        </p:nvSpPr>
        <p:spPr>
          <a:xfrm>
            <a:off x="8039914" y="1820877"/>
            <a:ext cx="3664866" cy="819692"/>
          </a:xfrm>
          <a:prstGeom prst="roundRect">
            <a:avLst/>
          </a:prstGeom>
          <a:solidFill>
            <a:srgbClr val="FFD57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rgbClr val="0070C0"/>
                </a:solidFill>
              </a:rPr>
              <a:t>Crate</a:t>
            </a:r>
            <a:r>
              <a:rPr lang="tr-TR" sz="2400" b="1" dirty="0">
                <a:solidFill>
                  <a:srgbClr val="0070C0"/>
                </a:solidFill>
              </a:rPr>
              <a:t> a </a:t>
            </a:r>
            <a:r>
              <a:rPr lang="tr-TR" sz="2400" b="1" dirty="0" err="1">
                <a:solidFill>
                  <a:srgbClr val="0070C0"/>
                </a:solidFill>
              </a:rPr>
              <a:t>new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Route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Table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for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Private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BEC9282-1745-554B-9730-66D10923D478}"/>
              </a:ext>
            </a:extLst>
          </p:cNvPr>
          <p:cNvSpPr/>
          <p:nvPr/>
        </p:nvSpPr>
        <p:spPr>
          <a:xfrm>
            <a:off x="8054987" y="3020109"/>
            <a:ext cx="3914196" cy="803872"/>
          </a:xfrm>
          <a:prstGeom prst="roundRect">
            <a:avLst/>
          </a:prstGeom>
          <a:solidFill>
            <a:srgbClr val="FFD57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rgbClr val="0070C0"/>
              </a:solidFill>
            </a:endParaRPr>
          </a:p>
          <a:p>
            <a:pPr algn="ctr"/>
            <a:r>
              <a:rPr lang="tr-TR" sz="2400" b="1" dirty="0" err="1">
                <a:solidFill>
                  <a:srgbClr val="0070C0"/>
                </a:solidFill>
              </a:rPr>
              <a:t>Associate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>
                <a:solidFill>
                  <a:schemeClr val="tx1"/>
                </a:solidFill>
              </a:rPr>
              <a:t>3 </a:t>
            </a:r>
            <a:r>
              <a:rPr lang="tr-TR" sz="2400" b="1" dirty="0" err="1">
                <a:solidFill>
                  <a:schemeClr val="tx1"/>
                </a:solidFill>
              </a:rPr>
              <a:t>Private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r>
              <a:rPr lang="tr-TR" sz="2400" b="1" dirty="0">
                <a:solidFill>
                  <a:schemeClr val="tx1"/>
                </a:solidFill>
              </a:rPr>
              <a:t>  </a:t>
            </a:r>
            <a:r>
              <a:rPr lang="tr-TR" sz="2400" b="1" dirty="0" err="1">
                <a:solidFill>
                  <a:srgbClr val="0070C0"/>
                </a:solidFill>
              </a:rPr>
              <a:t>with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Private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Route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Table</a:t>
            </a:r>
            <a:endParaRPr lang="tr-TR" sz="2400" b="1" dirty="0">
              <a:solidFill>
                <a:srgbClr val="0070C0"/>
              </a:solidFill>
            </a:endParaRPr>
          </a:p>
          <a:p>
            <a:pPr algn="ctr"/>
            <a:endParaRPr lang="tr-TR" sz="2400" b="1" dirty="0">
              <a:solidFill>
                <a:srgbClr val="0070C0"/>
              </a:solidFill>
            </a:endParaRP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6B01BE25-3EE8-4849-A6F6-95FAF89A8FC0}"/>
              </a:ext>
            </a:extLst>
          </p:cNvPr>
          <p:cNvSpPr/>
          <p:nvPr/>
        </p:nvSpPr>
        <p:spPr>
          <a:xfrm>
            <a:off x="9767080" y="2684175"/>
            <a:ext cx="403319" cy="3510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BA48AEE9-0003-5C4A-A4CD-F5F88ED43956}"/>
              </a:ext>
            </a:extLst>
          </p:cNvPr>
          <p:cNvSpPr/>
          <p:nvPr/>
        </p:nvSpPr>
        <p:spPr>
          <a:xfrm>
            <a:off x="9824991" y="3912042"/>
            <a:ext cx="403319" cy="35108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8A91A8-2FE8-6B47-B0AC-B6D3BEAD775E}"/>
              </a:ext>
            </a:extLst>
          </p:cNvPr>
          <p:cNvSpPr/>
          <p:nvPr/>
        </p:nvSpPr>
        <p:spPr>
          <a:xfrm>
            <a:off x="557790" y="1740602"/>
            <a:ext cx="3664866" cy="938724"/>
          </a:xfrm>
          <a:prstGeom prst="roundRect">
            <a:avLst/>
          </a:prstGeom>
          <a:solidFill>
            <a:srgbClr val="FFD57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rgbClr val="0070C0"/>
                </a:solidFill>
              </a:rPr>
              <a:t>Crate</a:t>
            </a:r>
            <a:r>
              <a:rPr lang="tr-TR" sz="2400" b="1" dirty="0">
                <a:solidFill>
                  <a:srgbClr val="0070C0"/>
                </a:solidFill>
              </a:rPr>
              <a:t> a </a:t>
            </a:r>
            <a:r>
              <a:rPr lang="tr-TR" sz="2400" b="1" dirty="0" err="1">
                <a:solidFill>
                  <a:srgbClr val="0070C0"/>
                </a:solidFill>
              </a:rPr>
              <a:t>new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Route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Table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for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Public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endParaRPr lang="tr-TR" sz="24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644571-EA9D-8448-BE25-40E3BE6F3CE5}"/>
              </a:ext>
            </a:extLst>
          </p:cNvPr>
          <p:cNvSpPr/>
          <p:nvPr/>
        </p:nvSpPr>
        <p:spPr>
          <a:xfrm>
            <a:off x="302171" y="3068685"/>
            <a:ext cx="3914196" cy="803872"/>
          </a:xfrm>
          <a:prstGeom prst="roundRect">
            <a:avLst/>
          </a:prstGeom>
          <a:solidFill>
            <a:srgbClr val="FFD579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400" b="1" dirty="0">
              <a:solidFill>
                <a:srgbClr val="0070C0"/>
              </a:solidFill>
            </a:endParaRPr>
          </a:p>
          <a:p>
            <a:pPr algn="ctr"/>
            <a:r>
              <a:rPr lang="tr-TR" sz="2400" b="1" dirty="0" err="1">
                <a:solidFill>
                  <a:srgbClr val="0070C0"/>
                </a:solidFill>
              </a:rPr>
              <a:t>Associate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>
                <a:solidFill>
                  <a:schemeClr val="tx1"/>
                </a:solidFill>
              </a:rPr>
              <a:t>3 </a:t>
            </a:r>
            <a:r>
              <a:rPr lang="tr-TR" sz="2400" b="1" dirty="0" err="1">
                <a:solidFill>
                  <a:schemeClr val="tx1"/>
                </a:solidFill>
              </a:rPr>
              <a:t>Public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r>
              <a:rPr lang="tr-TR" sz="2400" b="1" dirty="0">
                <a:solidFill>
                  <a:schemeClr val="tx1"/>
                </a:solidFill>
              </a:rPr>
              <a:t>  </a:t>
            </a:r>
            <a:r>
              <a:rPr lang="tr-TR" sz="2400" b="1" dirty="0" err="1">
                <a:solidFill>
                  <a:srgbClr val="0070C0"/>
                </a:solidFill>
              </a:rPr>
              <a:t>with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Public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Route</a:t>
            </a:r>
            <a:r>
              <a:rPr lang="tr-TR" sz="2400" b="1" dirty="0">
                <a:solidFill>
                  <a:srgbClr val="0070C0"/>
                </a:solidFill>
              </a:rPr>
              <a:t> </a:t>
            </a:r>
            <a:r>
              <a:rPr lang="tr-TR" sz="2400" b="1" dirty="0" err="1">
                <a:solidFill>
                  <a:srgbClr val="0070C0"/>
                </a:solidFill>
              </a:rPr>
              <a:t>Table</a:t>
            </a:r>
            <a:endParaRPr lang="tr-TR" sz="2400" b="1" dirty="0">
              <a:solidFill>
                <a:srgbClr val="0070C0"/>
              </a:solidFill>
            </a:endParaRPr>
          </a:p>
          <a:p>
            <a:pPr algn="ctr"/>
            <a:endParaRPr lang="tr-TR" sz="2400" b="1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F36F3-5A9A-634C-B4B6-D1D41237C09D}"/>
              </a:ext>
            </a:extLst>
          </p:cNvPr>
          <p:cNvSpPr txBox="1"/>
          <p:nvPr/>
        </p:nvSpPr>
        <p:spPr>
          <a:xfrm>
            <a:off x="4216367" y="1920188"/>
            <a:ext cx="2071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chemeClr val="accent1"/>
                </a:solidFill>
              </a:rPr>
              <a:t>a.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TR" b="1" dirty="0">
                <a:solidFill>
                  <a:schemeClr val="accent1"/>
                </a:solidFill>
              </a:rPr>
              <a:t>ocal</a:t>
            </a:r>
          </a:p>
          <a:p>
            <a:r>
              <a:rPr lang="en-TR" b="1" dirty="0">
                <a:solidFill>
                  <a:schemeClr val="accent1"/>
                </a:solidFill>
              </a:rPr>
              <a:t>b.0000/0   &gt;&gt;&gt;&gt;IGW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40611-EC38-BA49-B3B3-87EF44CC0C5A}"/>
              </a:ext>
            </a:extLst>
          </p:cNvPr>
          <p:cNvSpPr txBox="1"/>
          <p:nvPr/>
        </p:nvSpPr>
        <p:spPr>
          <a:xfrm>
            <a:off x="7223028" y="1986405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chemeClr val="accent1"/>
                </a:solidFill>
              </a:rPr>
              <a:t>a.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TR" b="1" dirty="0">
                <a:solidFill>
                  <a:schemeClr val="accent1"/>
                </a:solidFill>
              </a:rPr>
              <a:t>ocal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AC80B8-C5C3-FE45-9BAC-4E8650940DD8}"/>
              </a:ext>
            </a:extLst>
          </p:cNvPr>
          <p:cNvSpPr txBox="1"/>
          <p:nvPr/>
        </p:nvSpPr>
        <p:spPr>
          <a:xfrm>
            <a:off x="83335" y="-62739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Option-2</a:t>
            </a:r>
            <a:endParaRPr lang="en-TR" sz="2800" dirty="0">
              <a:solidFill>
                <a:schemeClr val="accent6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153054D-478F-1B4D-BA36-F2616B0D6D0D}"/>
              </a:ext>
            </a:extLst>
          </p:cNvPr>
          <p:cNvSpPr/>
          <p:nvPr/>
        </p:nvSpPr>
        <p:spPr>
          <a:xfrm rot="18925209">
            <a:off x="7021368" y="845358"/>
            <a:ext cx="403319" cy="703059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1C4F6-86C8-4C49-AE2A-8CEEFD6A85F3}"/>
              </a:ext>
            </a:extLst>
          </p:cNvPr>
          <p:cNvSpPr txBox="1"/>
          <p:nvPr/>
        </p:nvSpPr>
        <p:spPr>
          <a:xfrm>
            <a:off x="1435147" y="945520"/>
            <a:ext cx="2016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u="sng" dirty="0">
                <a:solidFill>
                  <a:srgbClr val="FF0000"/>
                </a:solidFill>
              </a:rPr>
              <a:t>Public Steps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D83AA-E674-054F-BCF6-6EA139FB9352}"/>
              </a:ext>
            </a:extLst>
          </p:cNvPr>
          <p:cNvSpPr txBox="1"/>
          <p:nvPr/>
        </p:nvSpPr>
        <p:spPr>
          <a:xfrm>
            <a:off x="9085868" y="1004326"/>
            <a:ext cx="2147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u="sng" dirty="0">
                <a:solidFill>
                  <a:srgbClr val="FF0000"/>
                </a:solidFill>
              </a:rPr>
              <a:t>Private Steps </a:t>
            </a:r>
          </a:p>
        </p:txBody>
      </p:sp>
    </p:spTree>
    <p:extLst>
      <p:ext uri="{BB962C8B-B14F-4D97-AF65-F5344CB8AC3E}">
        <p14:creationId xmlns:p14="http://schemas.microsoft.com/office/powerpoint/2010/main" val="364931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F52AEE-D49E-8D4C-B275-8423E02B9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4" t="10439" r="14400" b="10895"/>
          <a:stretch/>
        </p:blipFill>
        <p:spPr>
          <a:xfrm>
            <a:off x="5491162" y="564137"/>
            <a:ext cx="1209676" cy="1260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169E25-605A-0346-93B1-347AEB94AC81}"/>
              </a:ext>
            </a:extLst>
          </p:cNvPr>
          <p:cNvSpPr txBox="1"/>
          <p:nvPr/>
        </p:nvSpPr>
        <p:spPr>
          <a:xfrm>
            <a:off x="2785177" y="2184678"/>
            <a:ext cx="2601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in P</a:t>
            </a:r>
            <a:r>
              <a:rPr lang="en-TR" sz="2000" dirty="0"/>
              <a:t>ublic Subnet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117A7-2BE7-C245-81B4-6F4A8C9A1D66}"/>
              </a:ext>
            </a:extLst>
          </p:cNvPr>
          <p:cNvSpPr txBox="1"/>
          <p:nvPr/>
        </p:nvSpPr>
        <p:spPr>
          <a:xfrm>
            <a:off x="4465341" y="30374"/>
            <a:ext cx="349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/>
              <a:t>Launching an Instance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A9E92-EC3A-E641-9A19-5252016AD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99"/>
          <a:stretch/>
        </p:blipFill>
        <p:spPr>
          <a:xfrm rot="17773137">
            <a:off x="8314955" y="2292458"/>
            <a:ext cx="3327400" cy="2068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E26E4D-B6FF-0348-AA81-8E261159F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092"/>
          <a:stretch/>
        </p:blipFill>
        <p:spPr>
          <a:xfrm>
            <a:off x="550368" y="4148298"/>
            <a:ext cx="2368279" cy="1443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5880DB-7FE9-4942-B71F-ED4764577B4A}"/>
              </a:ext>
            </a:extLst>
          </p:cNvPr>
          <p:cNvSpPr txBox="1"/>
          <p:nvPr/>
        </p:nvSpPr>
        <p:spPr>
          <a:xfrm>
            <a:off x="8403563" y="3142165"/>
            <a:ext cx="10647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TR" dirty="0"/>
              <a:t>Private IP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BD0620-75B1-2847-9DD4-A3BCA5818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97" r="19270" b="15599"/>
          <a:stretch/>
        </p:blipFill>
        <p:spPr>
          <a:xfrm rot="14040054" flipV="1">
            <a:off x="815983" y="2045867"/>
            <a:ext cx="1773258" cy="2190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EFBCCF-FFBD-AD4C-82CF-336BB92BE8FE}"/>
              </a:ext>
            </a:extLst>
          </p:cNvPr>
          <p:cNvSpPr txBox="1"/>
          <p:nvPr/>
        </p:nvSpPr>
        <p:spPr>
          <a:xfrm>
            <a:off x="2121128" y="2815665"/>
            <a:ext cx="10647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TR" dirty="0"/>
              <a:t>Private 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CF97D-3A68-CB4C-B460-7B7B848D960B}"/>
              </a:ext>
            </a:extLst>
          </p:cNvPr>
          <p:cNvSpPr txBox="1"/>
          <p:nvPr/>
        </p:nvSpPr>
        <p:spPr>
          <a:xfrm>
            <a:off x="204962" y="3748278"/>
            <a:ext cx="19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VPC CIDR Pool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C7BFA-8880-A44E-B901-CBB3E51BBAF0}"/>
              </a:ext>
            </a:extLst>
          </p:cNvPr>
          <p:cNvSpPr txBox="1"/>
          <p:nvPr/>
        </p:nvSpPr>
        <p:spPr>
          <a:xfrm>
            <a:off x="269564" y="5597605"/>
            <a:ext cx="183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AWS IP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B334A-F15E-EA4A-B1D6-189533183B75}"/>
              </a:ext>
            </a:extLst>
          </p:cNvPr>
          <p:cNvSpPr txBox="1"/>
          <p:nvPr/>
        </p:nvSpPr>
        <p:spPr>
          <a:xfrm>
            <a:off x="2352686" y="4209943"/>
            <a:ext cx="9797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1"/>
                </a:solidFill>
              </a:rPr>
              <a:t>Public IP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6FC47E-B0B4-5340-8CF9-C26788BE4A73}"/>
              </a:ext>
            </a:extLst>
          </p:cNvPr>
          <p:cNvCxnSpPr>
            <a:cxnSpLocks/>
          </p:cNvCxnSpPr>
          <p:nvPr/>
        </p:nvCxnSpPr>
        <p:spPr>
          <a:xfrm flipH="1">
            <a:off x="5491162" y="1877554"/>
            <a:ext cx="294019" cy="28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0EF3D-19CC-D34D-93E7-ABA74F7F5511}"/>
              </a:ext>
            </a:extLst>
          </p:cNvPr>
          <p:cNvCxnSpPr>
            <a:cxnSpLocks/>
          </p:cNvCxnSpPr>
          <p:nvPr/>
        </p:nvCxnSpPr>
        <p:spPr>
          <a:xfrm>
            <a:off x="6230525" y="1816911"/>
            <a:ext cx="272937" cy="26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F0C3900-B45C-B74A-B856-2FD9946832C4}"/>
              </a:ext>
            </a:extLst>
          </p:cNvPr>
          <p:cNvSpPr txBox="1"/>
          <p:nvPr/>
        </p:nvSpPr>
        <p:spPr>
          <a:xfrm>
            <a:off x="2723722" y="3429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/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E44FFE-2135-DE47-9E6D-44FBDDBF62F4}"/>
              </a:ext>
            </a:extLst>
          </p:cNvPr>
          <p:cNvSpPr txBox="1"/>
          <p:nvPr/>
        </p:nvSpPr>
        <p:spPr>
          <a:xfrm>
            <a:off x="9556479" y="3782942"/>
            <a:ext cx="19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/>
              <a:t>VPC CIDR Pool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CAB7C-DB28-1B4F-92CA-3DBA2DA56822}"/>
              </a:ext>
            </a:extLst>
          </p:cNvPr>
          <p:cNvSpPr txBox="1"/>
          <p:nvPr/>
        </p:nvSpPr>
        <p:spPr>
          <a:xfrm>
            <a:off x="6363169" y="2083630"/>
            <a:ext cx="3193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in </a:t>
            </a:r>
            <a:r>
              <a:rPr lang="tr-TR" sz="2400" dirty="0" err="1"/>
              <a:t>Private</a:t>
            </a:r>
            <a:r>
              <a:rPr lang="tr-TR" sz="2400" dirty="0"/>
              <a:t> </a:t>
            </a:r>
            <a:r>
              <a:rPr lang="en-TR" sz="2400" dirty="0"/>
              <a:t>Subnet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203DC-8200-B748-BDAF-CFE6B21F104F}"/>
              </a:ext>
            </a:extLst>
          </p:cNvPr>
          <p:cNvSpPr txBox="1"/>
          <p:nvPr/>
        </p:nvSpPr>
        <p:spPr>
          <a:xfrm>
            <a:off x="2723722" y="4846164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(Auto Asssign IP )</a:t>
            </a:r>
          </a:p>
        </p:txBody>
      </p:sp>
    </p:spTree>
    <p:extLst>
      <p:ext uri="{BB962C8B-B14F-4D97-AF65-F5344CB8AC3E}">
        <p14:creationId xmlns:p14="http://schemas.microsoft.com/office/powerpoint/2010/main" val="69269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F749FA6-4419-A74A-81E7-9072124771E9}"/>
              </a:ext>
            </a:extLst>
          </p:cNvPr>
          <p:cNvSpPr/>
          <p:nvPr/>
        </p:nvSpPr>
        <p:spPr>
          <a:xfrm>
            <a:off x="1282722" y="5552766"/>
            <a:ext cx="4359830" cy="1059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chemeClr val="tx1"/>
                </a:solidFill>
              </a:rPr>
              <a:t>Private</a:t>
            </a:r>
            <a:r>
              <a:rPr lang="tr-TR" sz="2400" b="1" dirty="0">
                <a:solidFill>
                  <a:schemeClr val="tx1"/>
                </a:solidFill>
              </a:rPr>
              <a:t> </a:t>
            </a:r>
            <a:r>
              <a:rPr lang="tr-TR" sz="2400" b="1" dirty="0" err="1">
                <a:solidFill>
                  <a:schemeClr val="tx1"/>
                </a:solidFill>
              </a:rPr>
              <a:t>Subnets</a:t>
            </a:r>
            <a:endParaRPr lang="tr-TR" sz="2400" b="1" dirty="0">
              <a:solidFill>
                <a:schemeClr val="tx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Internet Connectivity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E85F3F1-481F-0343-B494-FD53CB4D7283}"/>
              </a:ext>
            </a:extLst>
          </p:cNvPr>
          <p:cNvSpPr/>
          <p:nvPr/>
        </p:nvSpPr>
        <p:spPr>
          <a:xfrm>
            <a:off x="6913665" y="5539887"/>
            <a:ext cx="4359830" cy="10592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rgbClr val="FFC000"/>
                </a:solidFill>
              </a:rPr>
              <a:t>Public</a:t>
            </a:r>
            <a:r>
              <a:rPr lang="tr-TR" sz="2400" b="1" dirty="0">
                <a:solidFill>
                  <a:srgbClr val="FFC000"/>
                </a:solidFill>
              </a:rPr>
              <a:t> </a:t>
            </a:r>
            <a:r>
              <a:rPr lang="tr-TR" sz="2400" b="1" dirty="0" err="1">
                <a:solidFill>
                  <a:srgbClr val="FFC000"/>
                </a:solidFill>
              </a:rPr>
              <a:t>Subnets</a:t>
            </a:r>
            <a:endParaRPr lang="tr-TR" sz="2400" b="1" dirty="0">
              <a:solidFill>
                <a:schemeClr val="bg1"/>
              </a:solidFill>
            </a:endParaRPr>
          </a:p>
          <a:p>
            <a:pPr algn="ctr"/>
            <a:r>
              <a:rPr lang="tr-TR" sz="2400" b="1" dirty="0">
                <a:solidFill>
                  <a:schemeClr val="bg1"/>
                </a:solidFill>
              </a:rPr>
              <a:t>Internet Connectivity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AE6655-2EA8-DF4F-93AF-2BA26DCA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54" t="23879" r="11271" b="33161"/>
          <a:stretch/>
        </p:blipFill>
        <p:spPr>
          <a:xfrm>
            <a:off x="4815136" y="6082414"/>
            <a:ext cx="540953" cy="485211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F13A26-2E79-934D-B31A-7DD89884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" t="23863" r="61115" b="33177"/>
          <a:stretch/>
        </p:blipFill>
        <p:spPr>
          <a:xfrm>
            <a:off x="10509077" y="6073462"/>
            <a:ext cx="516467" cy="46324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C9F66B-BDA6-0E49-9B09-51CA1AEED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51"/>
          <a:stretch/>
        </p:blipFill>
        <p:spPr>
          <a:xfrm>
            <a:off x="4815136" y="112133"/>
            <a:ext cx="3577750" cy="30408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E6DAC3-E63A-F547-82CB-73F9EE9E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308" y="3427147"/>
            <a:ext cx="5292272" cy="2081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3480D-13D9-1B4E-8602-DBF58C44D58D}"/>
              </a:ext>
            </a:extLst>
          </p:cNvPr>
          <p:cNvSpPr txBox="1"/>
          <p:nvPr/>
        </p:nvSpPr>
        <p:spPr>
          <a:xfrm>
            <a:off x="5642552" y="2405293"/>
            <a:ext cx="230223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TR" sz="3200" dirty="0"/>
              <a:t>Route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D7D16-64BE-1048-A8AF-FE462007A360}"/>
              </a:ext>
            </a:extLst>
          </p:cNvPr>
          <p:cNvSpPr txBox="1"/>
          <p:nvPr/>
        </p:nvSpPr>
        <p:spPr>
          <a:xfrm>
            <a:off x="5642552" y="4856814"/>
            <a:ext cx="1501809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R" sz="2800" dirty="0"/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105719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4B355D7-89B0-5F44-BCE5-F8BEF21368B4}"/>
              </a:ext>
            </a:extLst>
          </p:cNvPr>
          <p:cNvSpPr/>
          <p:nvPr/>
        </p:nvSpPr>
        <p:spPr>
          <a:xfrm>
            <a:off x="1125613" y="2628317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C1A283-050D-7944-8FF0-AF47B2FE494A}"/>
              </a:ext>
            </a:extLst>
          </p:cNvPr>
          <p:cNvCxnSpPr>
            <a:cxnSpLocks/>
          </p:cNvCxnSpPr>
          <p:nvPr/>
        </p:nvCxnSpPr>
        <p:spPr>
          <a:xfrm flipV="1">
            <a:off x="1946742" y="3647409"/>
            <a:ext cx="3025125" cy="1162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723332"/>
            <a:ext cx="10358655" cy="580461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7323055" y="823372"/>
            <a:ext cx="26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Avaliability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7491616" y="2810974"/>
            <a:ext cx="3923790" cy="201661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7890916" y="4433441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tr-TR" sz="2400" b="1" dirty="0">
                <a:solidFill>
                  <a:srgbClr val="0070C0"/>
                </a:solidFill>
                <a:latin typeface="Calibri" panose="020F0502020204030204"/>
              </a:rPr>
              <a:t>P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ublic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655C6D0-D4DD-9B41-B186-A578E86B16A5}"/>
              </a:ext>
            </a:extLst>
          </p:cNvPr>
          <p:cNvSpPr/>
          <p:nvPr/>
        </p:nvSpPr>
        <p:spPr>
          <a:xfrm>
            <a:off x="2201440" y="654056"/>
            <a:ext cx="1848150" cy="754752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10.10.0.0/16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486FE-63D2-7043-825D-B3974298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57" y="3152535"/>
            <a:ext cx="871463" cy="90083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4FFFB2-077A-E649-B599-A75FBF4ED777}"/>
              </a:ext>
            </a:extLst>
          </p:cNvPr>
          <p:cNvSpPr txBox="1"/>
          <p:nvPr/>
        </p:nvSpPr>
        <p:spPr>
          <a:xfrm>
            <a:off x="837786" y="4006310"/>
            <a:ext cx="1256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53E079-4254-5C44-8F0A-A2643AB303E0}"/>
              </a:ext>
            </a:extLst>
          </p:cNvPr>
          <p:cNvSpPr txBox="1"/>
          <p:nvPr/>
        </p:nvSpPr>
        <p:spPr>
          <a:xfrm>
            <a:off x="3501035" y="4120825"/>
            <a:ext cx="132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BC736-A6E8-5546-967B-A724CD8DC540}"/>
              </a:ext>
            </a:extLst>
          </p:cNvPr>
          <p:cNvSpPr txBox="1"/>
          <p:nvPr/>
        </p:nvSpPr>
        <p:spPr>
          <a:xfrm>
            <a:off x="7628497" y="4053701"/>
            <a:ext cx="189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Security </a:t>
            </a:r>
            <a:r>
              <a:rPr kumimoji="0" lang="tr-TR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  <a:r>
              <a:rPr kumimoji="0" lang="tr-T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2" name="Chevron 71">
            <a:extLst>
              <a:ext uri="{FF2B5EF4-FFF2-40B4-BE49-F238E27FC236}">
                <a16:creationId xmlns:a16="http://schemas.microsoft.com/office/drawing/2014/main" id="{84BAC661-633E-724C-BA48-B20634AA25A1}"/>
              </a:ext>
            </a:extLst>
          </p:cNvPr>
          <p:cNvSpPr/>
          <p:nvPr/>
        </p:nvSpPr>
        <p:spPr>
          <a:xfrm rot="21394276">
            <a:off x="3471255" y="3543750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586562DF-8053-364F-A4DE-14E404091FBB}"/>
              </a:ext>
            </a:extLst>
          </p:cNvPr>
          <p:cNvSpPr/>
          <p:nvPr/>
        </p:nvSpPr>
        <p:spPr>
          <a:xfrm rot="21394276">
            <a:off x="2172059" y="3551490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B85237-D812-F540-9FD7-6DDFBD5616B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009914" y="3597006"/>
            <a:ext cx="4727223" cy="304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78912AF8-4D77-DB42-8FD3-0C3375B3F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925" y="3269376"/>
            <a:ext cx="465127" cy="70738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048A3D-A5AD-4543-98C6-BD808F937708}"/>
              </a:ext>
            </a:extLst>
          </p:cNvPr>
          <p:cNvSpPr/>
          <p:nvPr/>
        </p:nvSpPr>
        <p:spPr>
          <a:xfrm>
            <a:off x="9737137" y="3262636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D64885-DCEF-6D4F-A15B-6F38263B2118}"/>
              </a:ext>
            </a:extLst>
          </p:cNvPr>
          <p:cNvSpPr/>
          <p:nvPr/>
        </p:nvSpPr>
        <p:spPr>
          <a:xfrm>
            <a:off x="9797940" y="3429457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D0C4A022-DFA3-334B-B95B-02816D42472E}"/>
              </a:ext>
            </a:extLst>
          </p:cNvPr>
          <p:cNvSpPr/>
          <p:nvPr/>
        </p:nvSpPr>
        <p:spPr>
          <a:xfrm rot="21394276">
            <a:off x="6432295" y="3504702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47874B-B3A8-D946-A6C4-B55E3E1C7F4A}"/>
              </a:ext>
            </a:extLst>
          </p:cNvPr>
          <p:cNvSpPr txBox="1"/>
          <p:nvPr/>
        </p:nvSpPr>
        <p:spPr>
          <a:xfrm>
            <a:off x="592688" y="2643659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5D4830-3AD5-7C4F-9F91-FCDCAE11841D}"/>
              </a:ext>
            </a:extLst>
          </p:cNvPr>
          <p:cNvSpPr txBox="1"/>
          <p:nvPr/>
        </p:nvSpPr>
        <p:spPr>
          <a:xfrm>
            <a:off x="3569570" y="2658023"/>
            <a:ext cx="1323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6277B2-0066-C44D-BC17-CBB84B59C608}"/>
              </a:ext>
            </a:extLst>
          </p:cNvPr>
          <p:cNvSpPr txBox="1"/>
          <p:nvPr/>
        </p:nvSpPr>
        <p:spPr>
          <a:xfrm>
            <a:off x="7868500" y="2956962"/>
            <a:ext cx="1323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7F377F7-C56D-0149-9F3A-2C6CD2627BB5}"/>
              </a:ext>
            </a:extLst>
          </p:cNvPr>
          <p:cNvSpPr/>
          <p:nvPr/>
        </p:nvSpPr>
        <p:spPr>
          <a:xfrm>
            <a:off x="3985836" y="2630677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193717-A916-D946-ABFF-0FA9E8DB3C67}"/>
              </a:ext>
            </a:extLst>
          </p:cNvPr>
          <p:cNvSpPr txBox="1"/>
          <p:nvPr/>
        </p:nvSpPr>
        <p:spPr>
          <a:xfrm>
            <a:off x="3478144" y="2632751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1A51267-6AF0-934F-924B-7876F0147562}"/>
              </a:ext>
            </a:extLst>
          </p:cNvPr>
          <p:cNvSpPr/>
          <p:nvPr/>
        </p:nvSpPr>
        <p:spPr>
          <a:xfrm>
            <a:off x="8360761" y="2864938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580586-1948-DC48-A627-60224825F2D7}"/>
              </a:ext>
            </a:extLst>
          </p:cNvPr>
          <p:cNvSpPr txBox="1"/>
          <p:nvPr/>
        </p:nvSpPr>
        <p:spPr>
          <a:xfrm>
            <a:off x="7825773" y="2855437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9F54F9A-9780-E74E-8306-A3B4443E0956}"/>
              </a:ext>
            </a:extLst>
          </p:cNvPr>
          <p:cNvSpPr/>
          <p:nvPr/>
        </p:nvSpPr>
        <p:spPr>
          <a:xfrm>
            <a:off x="3827963" y="3826582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10.10.3.0/24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BF4EBA-C5AB-144C-A1C8-CA8976A64C93}"/>
              </a:ext>
            </a:extLst>
          </p:cNvPr>
          <p:cNvSpPr/>
          <p:nvPr/>
        </p:nvSpPr>
        <p:spPr>
          <a:xfrm>
            <a:off x="4913239" y="4244356"/>
            <a:ext cx="20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Access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40CF4BA-11B3-8144-A127-74248CA8BE5D}"/>
              </a:ext>
            </a:extLst>
          </p:cNvPr>
          <p:cNvSpPr/>
          <p:nvPr/>
        </p:nvSpPr>
        <p:spPr>
          <a:xfrm rot="21394276">
            <a:off x="9085418" y="3485997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91B38E-677A-0E4A-9207-E668D18A8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845" y="3250306"/>
            <a:ext cx="820884" cy="848868"/>
          </a:xfrm>
          <a:prstGeom prst="rect">
            <a:avLst/>
          </a:prstGeom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561AB3EB-C24D-A64C-AB08-73DE1C48A79B}"/>
              </a:ext>
            </a:extLst>
          </p:cNvPr>
          <p:cNvSpPr/>
          <p:nvPr/>
        </p:nvSpPr>
        <p:spPr>
          <a:xfrm>
            <a:off x="5751355" y="2670236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B0291B-87E3-C84B-AE07-27FBD100778C}"/>
              </a:ext>
            </a:extLst>
          </p:cNvPr>
          <p:cNvSpPr txBox="1"/>
          <p:nvPr/>
        </p:nvSpPr>
        <p:spPr>
          <a:xfrm>
            <a:off x="5215252" y="2637732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4FFB5E0-3D00-7F4B-9573-2B3B2FD52FDE}"/>
              </a:ext>
            </a:extLst>
          </p:cNvPr>
          <p:cNvSpPr/>
          <p:nvPr/>
        </p:nvSpPr>
        <p:spPr>
          <a:xfrm>
            <a:off x="3830235" y="3569548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10.10.020/24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36ACBDB-275F-8F4D-AC7F-B3119382EA01}"/>
              </a:ext>
            </a:extLst>
          </p:cNvPr>
          <p:cNvSpPr/>
          <p:nvPr/>
        </p:nvSpPr>
        <p:spPr>
          <a:xfrm>
            <a:off x="3830234" y="3339846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10.10.1.0/24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A20265E-F6B2-E64F-88C9-DEFFEC4315B5}"/>
              </a:ext>
            </a:extLst>
          </p:cNvPr>
          <p:cNvSpPr/>
          <p:nvPr/>
        </p:nvSpPr>
        <p:spPr>
          <a:xfrm>
            <a:off x="341753" y="2152909"/>
            <a:ext cx="4668161" cy="32805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31C6B0F-6873-1141-A177-B75DDFD4B664}"/>
              </a:ext>
            </a:extLst>
          </p:cNvPr>
          <p:cNvSpPr/>
          <p:nvPr/>
        </p:nvSpPr>
        <p:spPr>
          <a:xfrm>
            <a:off x="5260668" y="2125641"/>
            <a:ext cx="4668161" cy="3280530"/>
          </a:xfrm>
          <a:prstGeom prst="roundRect">
            <a:avLst/>
          </a:prstGeom>
          <a:solidFill>
            <a:schemeClr val="accent6">
              <a:alpha val="2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6DFF6-CC1E-DC48-B943-4877BAB2459A}"/>
              </a:ext>
            </a:extLst>
          </p:cNvPr>
          <p:cNvSpPr txBox="1"/>
          <p:nvPr/>
        </p:nvSpPr>
        <p:spPr>
          <a:xfrm>
            <a:off x="2094201" y="5475010"/>
            <a:ext cx="178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Transport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7A09A5-6BB2-A840-98A4-FD070D7C77E8}"/>
              </a:ext>
            </a:extLst>
          </p:cNvPr>
          <p:cNvSpPr txBox="1"/>
          <p:nvPr/>
        </p:nvSpPr>
        <p:spPr>
          <a:xfrm>
            <a:off x="5662119" y="547915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F2496-286D-6C4E-BA2C-78EB6D5CE9E9}"/>
              </a:ext>
            </a:extLst>
          </p:cNvPr>
          <p:cNvSpPr txBox="1"/>
          <p:nvPr/>
        </p:nvSpPr>
        <p:spPr>
          <a:xfrm>
            <a:off x="4845709" y="1190673"/>
            <a:ext cx="133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R" dirty="0"/>
              <a:t>ubnet bas</a:t>
            </a:r>
          </a:p>
          <a:p>
            <a:r>
              <a:rPr lang="en-US" dirty="0"/>
              <a:t>I</a:t>
            </a:r>
            <a:r>
              <a:rPr lang="en-TR" dirty="0"/>
              <a:t>nstace base</a:t>
            </a:r>
          </a:p>
        </p:txBody>
      </p:sp>
    </p:spTree>
    <p:extLst>
      <p:ext uri="{BB962C8B-B14F-4D97-AF65-F5344CB8AC3E}">
        <p14:creationId xmlns:p14="http://schemas.microsoft.com/office/powerpoint/2010/main" val="401121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809762-E242-1446-B94F-1DF7CAE16B24}"/>
              </a:ext>
            </a:extLst>
          </p:cNvPr>
          <p:cNvSpPr/>
          <p:nvPr/>
        </p:nvSpPr>
        <p:spPr>
          <a:xfrm>
            <a:off x="6151772" y="2231224"/>
            <a:ext cx="2660978" cy="3237268"/>
          </a:xfrm>
          <a:prstGeom prst="round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A37FA0-E157-A949-B43F-8E8454AC151C}"/>
              </a:ext>
            </a:extLst>
          </p:cNvPr>
          <p:cNvSpPr txBox="1"/>
          <p:nvPr/>
        </p:nvSpPr>
        <p:spPr>
          <a:xfrm>
            <a:off x="10290445" y="5587419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75AD3F-A0A6-5042-AD6F-B2E6B24B855F}"/>
              </a:ext>
            </a:extLst>
          </p:cNvPr>
          <p:cNvSpPr txBox="1"/>
          <p:nvPr/>
        </p:nvSpPr>
        <p:spPr>
          <a:xfrm>
            <a:off x="10846222" y="5825275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FF92C0B-8367-D440-AD8D-0812261BDAF4}"/>
              </a:ext>
            </a:extLst>
          </p:cNvPr>
          <p:cNvSpPr/>
          <p:nvPr/>
        </p:nvSpPr>
        <p:spPr>
          <a:xfrm>
            <a:off x="5910187" y="1476098"/>
            <a:ext cx="5403327" cy="4230249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B82EC5-FBF9-F04D-9873-A4AA976926F1}"/>
              </a:ext>
            </a:extLst>
          </p:cNvPr>
          <p:cNvSpPr txBox="1"/>
          <p:nvPr/>
        </p:nvSpPr>
        <p:spPr>
          <a:xfrm>
            <a:off x="6172402" y="1753266"/>
            <a:ext cx="266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>
                <a:solidFill>
                  <a:srgbClr val="0070C0"/>
                </a:solidFill>
              </a:rPr>
              <a:t>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55CCE5-3E4A-484D-913A-7CE7CBBF26F0}"/>
              </a:ext>
            </a:extLst>
          </p:cNvPr>
          <p:cNvSpPr/>
          <p:nvPr/>
        </p:nvSpPr>
        <p:spPr>
          <a:xfrm>
            <a:off x="9227474" y="3099775"/>
            <a:ext cx="20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>
                <a:solidFill>
                  <a:srgbClr val="0070C0"/>
                </a:solidFill>
              </a:rPr>
              <a:t>Network Access </a:t>
            </a:r>
          </a:p>
          <a:p>
            <a:pPr algn="ctr"/>
            <a:r>
              <a:rPr lang="tr-TR" sz="2000" b="1">
                <a:solidFill>
                  <a:srgbClr val="0070C0"/>
                </a:solidFill>
              </a:rPr>
              <a:t>Control List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226C7-6E9F-B64E-A5BE-6BD20FC4231C}"/>
              </a:ext>
            </a:extLst>
          </p:cNvPr>
          <p:cNvSpPr txBox="1"/>
          <p:nvPr/>
        </p:nvSpPr>
        <p:spPr>
          <a:xfrm>
            <a:off x="6556039" y="4996197"/>
            <a:ext cx="189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Security </a:t>
            </a:r>
            <a:r>
              <a:rPr lang="tr-TR" err="1"/>
              <a:t>Group</a:t>
            </a:r>
            <a:r>
              <a:rPr lang="tr-TR"/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356C85-4A55-814D-8B66-0A8EA5EE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28" y="4354019"/>
            <a:ext cx="681785" cy="6421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701C5D-6371-0146-BAFF-BC4C2C72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667" y="1970674"/>
            <a:ext cx="1077419" cy="1114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6F4D21-F7E4-834D-94F4-C25330F3277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5739" y="832547"/>
            <a:ext cx="1252239" cy="1252239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F1B42741-8F8C-D74C-9D02-3CFD25B104BA}"/>
              </a:ext>
            </a:extLst>
          </p:cNvPr>
          <p:cNvSpPr/>
          <p:nvPr/>
        </p:nvSpPr>
        <p:spPr>
          <a:xfrm rot="16200000">
            <a:off x="8958119" y="2368707"/>
            <a:ext cx="538710" cy="447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6E5EFD4-5836-9744-8F75-53BFFF9E2067}"/>
              </a:ext>
            </a:extLst>
          </p:cNvPr>
          <p:cNvSpPr/>
          <p:nvPr/>
        </p:nvSpPr>
        <p:spPr>
          <a:xfrm>
            <a:off x="7162000" y="3776093"/>
            <a:ext cx="538710" cy="447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F00E127-3DE3-814A-8F80-C9371339C4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594" t="10439" r="14400" b="10895"/>
          <a:stretch/>
        </p:blipFill>
        <p:spPr>
          <a:xfrm>
            <a:off x="7035567" y="2306384"/>
            <a:ext cx="751946" cy="8698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17CB5DB-F9E9-A74D-8A7A-190C96B4584C}"/>
              </a:ext>
            </a:extLst>
          </p:cNvPr>
          <p:cNvSpPr/>
          <p:nvPr/>
        </p:nvSpPr>
        <p:spPr>
          <a:xfrm>
            <a:off x="6818280" y="3259941"/>
            <a:ext cx="1369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70C0"/>
                </a:solidFill>
              </a:rPr>
              <a:t>EC2 </a:t>
            </a:r>
            <a:r>
              <a:rPr lang="tr-TR" b="1" dirty="0" err="1">
                <a:solidFill>
                  <a:srgbClr val="0070C0"/>
                </a:solidFill>
              </a:rPr>
              <a:t>instance</a:t>
            </a:r>
            <a:endParaRPr lang="tr-TR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B81E5-BC87-8D43-B22B-ADC4C6C6FED3}"/>
              </a:ext>
            </a:extLst>
          </p:cNvPr>
          <p:cNvSpPr txBox="1"/>
          <p:nvPr/>
        </p:nvSpPr>
        <p:spPr>
          <a:xfrm>
            <a:off x="569923" y="2838245"/>
            <a:ext cx="48199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solidFill>
                  <a:schemeClr val="accent1"/>
                </a:solidFill>
              </a:rPr>
              <a:t>Subnet </a:t>
            </a:r>
            <a:r>
              <a:rPr lang="en-TR" sz="2800" dirty="0"/>
              <a:t>obeys the </a:t>
            </a:r>
            <a:r>
              <a:rPr lang="en-TR" sz="2800" dirty="0">
                <a:solidFill>
                  <a:srgbClr val="FF0000"/>
                </a:solidFill>
              </a:rPr>
              <a:t>NACL rules</a:t>
            </a:r>
          </a:p>
          <a:p>
            <a:endParaRPr lang="en-TR" sz="2800" dirty="0"/>
          </a:p>
          <a:p>
            <a:r>
              <a:rPr lang="en-TR" sz="2800" dirty="0">
                <a:solidFill>
                  <a:schemeClr val="accent1"/>
                </a:solidFill>
              </a:rPr>
              <a:t>EC2 </a:t>
            </a:r>
            <a:r>
              <a:rPr lang="en-TR" sz="2800" dirty="0"/>
              <a:t>obeys </a:t>
            </a:r>
            <a:r>
              <a:rPr lang="en-TR" sz="2800" dirty="0">
                <a:solidFill>
                  <a:srgbClr val="FF0000"/>
                </a:solidFill>
              </a:rPr>
              <a:t>NACL </a:t>
            </a:r>
            <a:r>
              <a:rPr lang="en-TR" sz="2800" dirty="0"/>
              <a:t>and </a:t>
            </a:r>
            <a:r>
              <a:rPr lang="en-TR" sz="2800" dirty="0">
                <a:solidFill>
                  <a:srgbClr val="FF0000"/>
                </a:solidFill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TR" sz="2800" dirty="0">
                <a:solidFill>
                  <a:srgbClr val="FF0000"/>
                </a:solidFill>
              </a:rPr>
              <a:t>c. Group</a:t>
            </a:r>
          </a:p>
        </p:txBody>
      </p:sp>
    </p:spTree>
    <p:extLst>
      <p:ext uri="{BB962C8B-B14F-4D97-AF65-F5344CB8AC3E}">
        <p14:creationId xmlns:p14="http://schemas.microsoft.com/office/powerpoint/2010/main" val="389634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7EEDD53-661E-0447-AEAC-B0965748B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52966"/>
              </p:ext>
            </p:extLst>
          </p:nvPr>
        </p:nvGraphicFramePr>
        <p:xfrm>
          <a:off x="3929580" y="792225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053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13BC9F68-0E88-4C4F-A754-22EB603FC989}"/>
              </a:ext>
            </a:extLst>
          </p:cNvPr>
          <p:cNvSpPr txBox="1"/>
          <p:nvPr/>
        </p:nvSpPr>
        <p:spPr>
          <a:xfrm>
            <a:off x="3648717" y="199206"/>
            <a:ext cx="419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sz="2800" dirty="0" err="1">
                <a:solidFill>
                  <a:schemeClr val="accent6"/>
                </a:solidFill>
              </a:rPr>
              <a:t>inbound</a:t>
            </a:r>
            <a:r>
              <a:rPr lang="tr-TR" sz="2800" dirty="0">
                <a:solidFill>
                  <a:schemeClr val="accent6"/>
                </a:solidFill>
              </a:rPr>
              <a:t> 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C89084-B7E6-AC46-AD2B-E7CDF68C6063}"/>
              </a:ext>
            </a:extLst>
          </p:cNvPr>
          <p:cNvSpPr txBox="1"/>
          <p:nvPr/>
        </p:nvSpPr>
        <p:spPr>
          <a:xfrm>
            <a:off x="657000" y="3228945"/>
            <a:ext cx="350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</a:t>
            </a:r>
            <a:r>
              <a:rPr lang="tr-TR" sz="3200" dirty="0" err="1">
                <a:solidFill>
                  <a:schemeClr val="accent6"/>
                </a:solidFill>
              </a:rPr>
              <a:t>inbound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B4CCB-27C1-6E4D-949B-B9861D1EA4AE}"/>
              </a:ext>
            </a:extLst>
          </p:cNvPr>
          <p:cNvSpPr txBox="1"/>
          <p:nvPr/>
        </p:nvSpPr>
        <p:spPr>
          <a:xfrm>
            <a:off x="7255854" y="2965690"/>
            <a:ext cx="350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</a:t>
            </a:r>
            <a:r>
              <a:rPr lang="tr-TR" sz="3200" dirty="0" err="1">
                <a:solidFill>
                  <a:srgbClr val="FF0000"/>
                </a:solidFill>
              </a:rPr>
              <a:t>outbound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E35919ED-0655-BE4E-A43C-12C6DE118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36939"/>
              </p:ext>
            </p:extLst>
          </p:nvPr>
        </p:nvGraphicFramePr>
        <p:xfrm>
          <a:off x="351645" y="3764080"/>
          <a:ext cx="4879278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Rule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Allow</a:t>
                      </a:r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Deny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 </a:t>
                      </a:r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Traffic</a:t>
                      </a:r>
                      <a:endParaRPr lang="tr-TR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95F5FCD4-113A-734C-BB0F-512AB8FD6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0815"/>
              </p:ext>
            </p:extLst>
          </p:nvPr>
        </p:nvGraphicFramePr>
        <p:xfrm>
          <a:off x="6531866" y="3540432"/>
          <a:ext cx="4879278" cy="3233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860398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773891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Rule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Allow</a:t>
                      </a:r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Deny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Custom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TCP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32768 -65535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 </a:t>
                      </a:r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Traffic</a:t>
                      </a:r>
                      <a:endParaRPr lang="tr-TR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6A22E02-F043-014F-84B7-FBBAF6AFA2DC}"/>
              </a:ext>
            </a:extLst>
          </p:cNvPr>
          <p:cNvSpPr/>
          <p:nvPr/>
        </p:nvSpPr>
        <p:spPr>
          <a:xfrm>
            <a:off x="5349270" y="4570393"/>
            <a:ext cx="978408" cy="97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8E113-6657-AA4D-9273-BC6C43653D9A}"/>
              </a:ext>
            </a:extLst>
          </p:cNvPr>
          <p:cNvSpPr txBox="1"/>
          <p:nvPr/>
        </p:nvSpPr>
        <p:spPr>
          <a:xfrm>
            <a:off x="3133928" y="353094"/>
            <a:ext cx="110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(Statefull)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5620E3-7A0F-674B-B7BC-FB902D9F816C}"/>
              </a:ext>
            </a:extLst>
          </p:cNvPr>
          <p:cNvSpPr txBox="1"/>
          <p:nvPr/>
        </p:nvSpPr>
        <p:spPr>
          <a:xfrm>
            <a:off x="6366587" y="3152000"/>
            <a:ext cx="11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(Stateless)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7B8053-515C-3B4A-8A3E-01C3CAE00D27}"/>
              </a:ext>
            </a:extLst>
          </p:cNvPr>
          <p:cNvSpPr txBox="1"/>
          <p:nvPr/>
        </p:nvSpPr>
        <p:spPr>
          <a:xfrm>
            <a:off x="3821531" y="3336666"/>
            <a:ext cx="115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(Stateless)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0E31F-D3FE-AC41-A8AB-FA52B4A60269}"/>
              </a:ext>
            </a:extLst>
          </p:cNvPr>
          <p:cNvSpPr txBox="1"/>
          <p:nvPr/>
        </p:nvSpPr>
        <p:spPr>
          <a:xfrm>
            <a:off x="7596257" y="1441976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chemeClr val="accent6"/>
                </a:solidFill>
              </a:rPr>
              <a:t>ALLOW Only</a:t>
            </a:r>
          </a:p>
        </p:txBody>
      </p:sp>
    </p:spTree>
    <p:extLst>
      <p:ext uri="{BB962C8B-B14F-4D97-AF65-F5344CB8AC3E}">
        <p14:creationId xmlns:p14="http://schemas.microsoft.com/office/powerpoint/2010/main" val="305860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C7FA797-D3A2-1643-9863-A6252CDDD2C3}"/>
              </a:ext>
            </a:extLst>
          </p:cNvPr>
          <p:cNvSpPr/>
          <p:nvPr/>
        </p:nvSpPr>
        <p:spPr>
          <a:xfrm>
            <a:off x="2887911" y="240570"/>
            <a:ext cx="9069807" cy="250249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BB130-98F4-384C-BD8F-C420A2B19360}"/>
              </a:ext>
            </a:extLst>
          </p:cNvPr>
          <p:cNvSpPr/>
          <p:nvPr/>
        </p:nvSpPr>
        <p:spPr>
          <a:xfrm>
            <a:off x="2707739" y="2083877"/>
            <a:ext cx="129155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D1891AA-EF1C-5B44-B7AA-D727209F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63108"/>
              </p:ext>
            </p:extLst>
          </p:nvPr>
        </p:nvGraphicFramePr>
        <p:xfrm>
          <a:off x="2626490" y="3708400"/>
          <a:ext cx="6111110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832">
                  <a:extLst>
                    <a:ext uri="{9D8B030D-6E8A-4147-A177-3AD203B41FA5}">
                      <a16:colId xmlns:a16="http://schemas.microsoft.com/office/drawing/2014/main" val="2139788009"/>
                    </a:ext>
                  </a:extLst>
                </a:gridCol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endParaRPr lang="tr-TR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 </a:t>
                      </a:r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Traffic</a:t>
                      </a:r>
                      <a:endParaRPr lang="tr-TR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07" name="TextBox 306">
            <a:extLst>
              <a:ext uri="{FF2B5EF4-FFF2-40B4-BE49-F238E27FC236}">
                <a16:creationId xmlns:a16="http://schemas.microsoft.com/office/drawing/2014/main" id="{97761B9E-DC06-E447-BF51-D025BF6100B1}"/>
              </a:ext>
            </a:extLst>
          </p:cNvPr>
          <p:cNvSpPr txBox="1"/>
          <p:nvPr/>
        </p:nvSpPr>
        <p:spPr>
          <a:xfrm>
            <a:off x="2354192" y="3674461"/>
            <a:ext cx="14948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CEE743D-46D2-5B40-B8C4-8BB88FA3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76222"/>
              </p:ext>
            </p:extLst>
          </p:nvPr>
        </p:nvGraphicFramePr>
        <p:xfrm>
          <a:off x="5060549" y="611752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Range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0533"/>
                  </a:ext>
                </a:extLst>
              </a:tr>
            </a:tbl>
          </a:graphicData>
        </a:graphic>
      </p:graphicFrame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58FCEB0-B625-F841-AC78-FA7D45262F61}"/>
              </a:ext>
            </a:extLst>
          </p:cNvPr>
          <p:cNvCxnSpPr>
            <a:cxnSpLocks/>
            <a:endCxn id="153" idx="2"/>
          </p:cNvCxnSpPr>
          <p:nvPr/>
        </p:nvCxnSpPr>
        <p:spPr>
          <a:xfrm flipH="1">
            <a:off x="3486895" y="4558972"/>
            <a:ext cx="345508" cy="2372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487EAA-D6FA-FF49-BFA2-E8F6B9D459A6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 flipV="1">
            <a:off x="4569840" y="1605468"/>
            <a:ext cx="474536" cy="10722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BBCC1B5-0AC0-B74B-A4E7-E350DD4937A7}"/>
              </a:ext>
            </a:extLst>
          </p:cNvPr>
          <p:cNvCxnSpPr>
            <a:cxnSpLocks/>
          </p:cNvCxnSpPr>
          <p:nvPr/>
        </p:nvCxnSpPr>
        <p:spPr>
          <a:xfrm flipH="1" flipV="1">
            <a:off x="8679388" y="1602382"/>
            <a:ext cx="273638" cy="709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C44BF96-AB25-504A-806E-ADC22E18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59" y="137388"/>
            <a:ext cx="1342715" cy="9714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A37FA0-E157-A949-B43F-8E8454AC151C}"/>
              </a:ext>
            </a:extLst>
          </p:cNvPr>
          <p:cNvSpPr txBox="1"/>
          <p:nvPr/>
        </p:nvSpPr>
        <p:spPr>
          <a:xfrm>
            <a:off x="10290445" y="5587419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2226C7-6E9F-B64E-A5BE-6BD20FC4231C}"/>
              </a:ext>
            </a:extLst>
          </p:cNvPr>
          <p:cNvSpPr txBox="1"/>
          <p:nvPr/>
        </p:nvSpPr>
        <p:spPr>
          <a:xfrm>
            <a:off x="5341915" y="249163"/>
            <a:ext cx="3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inbound</a:t>
            </a:r>
            <a:r>
              <a:rPr lang="tr-TR" dirty="0"/>
              <a:t>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C97BC-0F66-5847-BBC3-AB0E1217C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F07CEC-6BD4-814A-B76C-3FA22309D962}"/>
              </a:ext>
            </a:extLst>
          </p:cNvPr>
          <p:cNvSpPr txBox="1"/>
          <p:nvPr/>
        </p:nvSpPr>
        <p:spPr>
          <a:xfrm>
            <a:off x="4960802" y="3327381"/>
            <a:ext cx="35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in/</a:t>
            </a:r>
            <a:r>
              <a:rPr lang="tr-TR" dirty="0" err="1"/>
              <a:t>outbound</a:t>
            </a:r>
            <a:endParaRPr lang="tr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7EC43-83C4-024B-BFE4-D4E4A210F5B6}"/>
              </a:ext>
            </a:extLst>
          </p:cNvPr>
          <p:cNvSpPr txBox="1"/>
          <p:nvPr/>
        </p:nvSpPr>
        <p:spPr>
          <a:xfrm>
            <a:off x="102734" y="1164917"/>
            <a:ext cx="2405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sz="1900" dirty="0"/>
              <a:t>PC IP: 7.8.9.10/32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64B1AE-CE1C-DC49-9446-A4AAEC15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50803"/>
              </p:ext>
            </p:extLst>
          </p:nvPr>
        </p:nvGraphicFramePr>
        <p:xfrm>
          <a:off x="233649" y="1616590"/>
          <a:ext cx="227531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8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1717223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</a:tblGrid>
              <a:tr h="31129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38749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r>
                        <a:rPr lang="tr-TR" sz="1800" b="1" dirty="0">
                          <a:solidFill>
                            <a:srgbClr val="FF7E79"/>
                          </a:solidFill>
                        </a:rPr>
                        <a:t>-Port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HTTP-80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 lCMP-IPv4 -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 lang="tr-T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HTTPS-443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Msql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Auro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. 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3789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4D3913-7586-8D43-9DC3-153A88A3E823}"/>
              </a:ext>
            </a:extLst>
          </p:cNvPr>
          <p:cNvSpPr txBox="1"/>
          <p:nvPr/>
        </p:nvSpPr>
        <p:spPr>
          <a:xfrm>
            <a:off x="731561" y="740489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User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F13F350-2904-3841-9CED-9ABCFF24B2BA}"/>
              </a:ext>
            </a:extLst>
          </p:cNvPr>
          <p:cNvSpPr/>
          <p:nvPr/>
        </p:nvSpPr>
        <p:spPr>
          <a:xfrm>
            <a:off x="3486895" y="4464612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1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1FFDA00-EFCD-B544-9771-94B0E0D655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10" t="23863" r="61115" b="33177"/>
          <a:stretch/>
        </p:blipFill>
        <p:spPr>
          <a:xfrm>
            <a:off x="4277201" y="1474226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C1627B9-64E2-BA45-B66B-23C1F8367503}"/>
              </a:ext>
            </a:extLst>
          </p:cNvPr>
          <p:cNvCxnSpPr>
            <a:cxnSpLocks/>
          </p:cNvCxnSpPr>
          <p:nvPr/>
        </p:nvCxnSpPr>
        <p:spPr>
          <a:xfrm>
            <a:off x="8958328" y="1616590"/>
            <a:ext cx="24464" cy="342158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F567D46-759E-3D46-8540-A5061BF01672}"/>
              </a:ext>
            </a:extLst>
          </p:cNvPr>
          <p:cNvSpPr/>
          <p:nvPr/>
        </p:nvSpPr>
        <p:spPr>
          <a:xfrm>
            <a:off x="8880694" y="4904588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91949E6-578E-4342-B1AC-0452166A6834}"/>
              </a:ext>
            </a:extLst>
          </p:cNvPr>
          <p:cNvSpPr/>
          <p:nvPr/>
        </p:nvSpPr>
        <p:spPr>
          <a:xfrm>
            <a:off x="8864888" y="1506914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1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BFCD473-A298-AB45-B727-142C524CA8A0}"/>
              </a:ext>
            </a:extLst>
          </p:cNvPr>
          <p:cNvCxnSpPr>
            <a:cxnSpLocks/>
          </p:cNvCxnSpPr>
          <p:nvPr/>
        </p:nvCxnSpPr>
        <p:spPr>
          <a:xfrm flipH="1">
            <a:off x="3619510" y="5088421"/>
            <a:ext cx="257136" cy="0"/>
          </a:xfrm>
          <a:prstGeom prst="line">
            <a:avLst/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B211F3EB-9BAF-FB43-9C81-BF1F760943A7}"/>
              </a:ext>
            </a:extLst>
          </p:cNvPr>
          <p:cNvSpPr/>
          <p:nvPr/>
        </p:nvSpPr>
        <p:spPr>
          <a:xfrm>
            <a:off x="3515987" y="4985237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1</a:t>
            </a:r>
          </a:p>
        </p:txBody>
      </p:sp>
      <p:sp>
        <p:nvSpPr>
          <p:cNvPr id="256" name="Chevron 255">
            <a:extLst>
              <a:ext uri="{FF2B5EF4-FFF2-40B4-BE49-F238E27FC236}">
                <a16:creationId xmlns:a16="http://schemas.microsoft.com/office/drawing/2014/main" id="{D1D0946A-768A-4D41-989D-843ACE6D765E}"/>
              </a:ext>
            </a:extLst>
          </p:cNvPr>
          <p:cNvSpPr/>
          <p:nvPr/>
        </p:nvSpPr>
        <p:spPr>
          <a:xfrm rot="5400000">
            <a:off x="3503621" y="3021383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0" name="Chevron 259">
            <a:extLst>
              <a:ext uri="{FF2B5EF4-FFF2-40B4-BE49-F238E27FC236}">
                <a16:creationId xmlns:a16="http://schemas.microsoft.com/office/drawing/2014/main" id="{D50E7451-65F4-8B44-9F5C-3CFEDA11258F}"/>
              </a:ext>
            </a:extLst>
          </p:cNvPr>
          <p:cNvSpPr/>
          <p:nvPr/>
        </p:nvSpPr>
        <p:spPr>
          <a:xfrm rot="16200000">
            <a:off x="8869711" y="2955670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AED9C96-B41B-4D4C-86FA-35F0FF3F1155}"/>
              </a:ext>
            </a:extLst>
          </p:cNvPr>
          <p:cNvSpPr txBox="1"/>
          <p:nvPr/>
        </p:nvSpPr>
        <p:spPr>
          <a:xfrm>
            <a:off x="3297390" y="876734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EC2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CEE4C82D-0474-1B47-AEF7-12603A8B325D}"/>
              </a:ext>
            </a:extLst>
          </p:cNvPr>
          <p:cNvSpPr/>
          <p:nvPr/>
        </p:nvSpPr>
        <p:spPr>
          <a:xfrm>
            <a:off x="4733985" y="1483141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1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941C9E9-8732-D34C-89A0-6919D500857D}"/>
              </a:ext>
            </a:extLst>
          </p:cNvPr>
          <p:cNvCxnSpPr>
            <a:cxnSpLocks/>
          </p:cNvCxnSpPr>
          <p:nvPr/>
        </p:nvCxnSpPr>
        <p:spPr>
          <a:xfrm flipH="1">
            <a:off x="8723523" y="5035872"/>
            <a:ext cx="250144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D98DA9-C56D-1945-B2D3-DB94129F2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800" y="4335249"/>
            <a:ext cx="2262334" cy="23328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7B6021-0BFB-AA45-885D-5B9631022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8558" y="240570"/>
            <a:ext cx="1480026" cy="173650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65A9747-0A69-E144-BD1C-407E3B2D7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110824" y="557896"/>
            <a:ext cx="1566724" cy="1736504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748FEAC-84A1-0C42-A523-455C9974050C}"/>
              </a:ext>
            </a:extLst>
          </p:cNvPr>
          <p:cNvCxnSpPr>
            <a:cxnSpLocks/>
          </p:cNvCxnSpPr>
          <p:nvPr/>
        </p:nvCxnSpPr>
        <p:spPr>
          <a:xfrm>
            <a:off x="3613340" y="2477127"/>
            <a:ext cx="10310" cy="2530412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D3433E-6375-0945-91A2-C4689B22D1FC}"/>
              </a:ext>
            </a:extLst>
          </p:cNvPr>
          <p:cNvCxnSpPr>
            <a:cxnSpLocks/>
          </p:cNvCxnSpPr>
          <p:nvPr/>
        </p:nvCxnSpPr>
        <p:spPr>
          <a:xfrm flipV="1">
            <a:off x="2515046" y="2505101"/>
            <a:ext cx="1104380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C7384E-74BC-604B-8EF9-B7613DAA229C}"/>
              </a:ext>
            </a:extLst>
          </p:cNvPr>
          <p:cNvSpPr txBox="1"/>
          <p:nvPr/>
        </p:nvSpPr>
        <p:spPr>
          <a:xfrm>
            <a:off x="10343944" y="2219846"/>
            <a:ext cx="121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/>
              <a:t>Subnet</a:t>
            </a:r>
          </a:p>
        </p:txBody>
      </p:sp>
    </p:spTree>
    <p:extLst>
      <p:ext uri="{BB962C8B-B14F-4D97-AF65-F5344CB8AC3E}">
        <p14:creationId xmlns:p14="http://schemas.microsoft.com/office/powerpoint/2010/main" val="373293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1E88FB3-DB5D-A144-BCB7-29341F33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2" y="4251352"/>
            <a:ext cx="2901589" cy="23328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472663A-96CB-A04F-9C3F-6E0425D25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10824" y="557896"/>
            <a:ext cx="1566724" cy="1736504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D1891AA-EF1C-5B44-B7AA-D727209F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58212"/>
              </p:ext>
            </p:extLst>
          </p:nvPr>
        </p:nvGraphicFramePr>
        <p:xfrm>
          <a:off x="2626490" y="3708400"/>
          <a:ext cx="6111110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832">
                  <a:extLst>
                    <a:ext uri="{9D8B030D-6E8A-4147-A177-3AD203B41FA5}">
                      <a16:colId xmlns:a16="http://schemas.microsoft.com/office/drawing/2014/main" val="2139788009"/>
                    </a:ext>
                  </a:extLst>
                </a:gridCol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07" name="TextBox 306">
            <a:extLst>
              <a:ext uri="{FF2B5EF4-FFF2-40B4-BE49-F238E27FC236}">
                <a16:creationId xmlns:a16="http://schemas.microsoft.com/office/drawing/2014/main" id="{97761B9E-DC06-E447-BF51-D025BF6100B1}"/>
              </a:ext>
            </a:extLst>
          </p:cNvPr>
          <p:cNvSpPr txBox="1"/>
          <p:nvPr/>
        </p:nvSpPr>
        <p:spPr>
          <a:xfrm>
            <a:off x="2354192" y="3674461"/>
            <a:ext cx="14948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CEE743D-46D2-5B40-B8C4-8BB88FA3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64084"/>
              </p:ext>
            </p:extLst>
          </p:nvPr>
        </p:nvGraphicFramePr>
        <p:xfrm>
          <a:off x="5060549" y="611752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27728"/>
                  </a:ext>
                </a:extLst>
              </a:tr>
            </a:tbl>
          </a:graphicData>
        </a:graphic>
      </p:graphicFrame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58FCEB0-B625-F841-AC78-FA7D45262F61}"/>
              </a:ext>
            </a:extLst>
          </p:cNvPr>
          <p:cNvCxnSpPr>
            <a:cxnSpLocks/>
          </p:cNvCxnSpPr>
          <p:nvPr/>
        </p:nvCxnSpPr>
        <p:spPr>
          <a:xfrm flipH="1">
            <a:off x="3420161" y="4558972"/>
            <a:ext cx="456485" cy="788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C44BF96-AB25-504A-806E-ADC22E189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9" y="137388"/>
            <a:ext cx="1342715" cy="9714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A37FA0-E157-A949-B43F-8E8454AC151C}"/>
              </a:ext>
            </a:extLst>
          </p:cNvPr>
          <p:cNvSpPr txBox="1"/>
          <p:nvPr/>
        </p:nvSpPr>
        <p:spPr>
          <a:xfrm>
            <a:off x="10290445" y="5587419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75AD3F-A0A6-5042-AD6F-B2E6B24B855F}"/>
              </a:ext>
            </a:extLst>
          </p:cNvPr>
          <p:cNvSpPr txBox="1"/>
          <p:nvPr/>
        </p:nvSpPr>
        <p:spPr>
          <a:xfrm>
            <a:off x="10846222" y="5825275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C97BC-0F66-5847-BBC3-AB0E1217C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77EC43-83C4-024B-BFE4-D4E4A210F5B6}"/>
              </a:ext>
            </a:extLst>
          </p:cNvPr>
          <p:cNvSpPr txBox="1"/>
          <p:nvPr/>
        </p:nvSpPr>
        <p:spPr>
          <a:xfrm>
            <a:off x="102734" y="1164917"/>
            <a:ext cx="2405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sz="1900"/>
              <a:t> User IP: 7.8.9.10/32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64B1AE-CE1C-DC49-9446-A4AAEC15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60193"/>
              </p:ext>
            </p:extLst>
          </p:nvPr>
        </p:nvGraphicFramePr>
        <p:xfrm>
          <a:off x="233649" y="1616590"/>
          <a:ext cx="227531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8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1717223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</a:tblGrid>
              <a:tr h="31129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38749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HTTP-80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All lCMP-IPv4 -All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HTTPS-443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Msql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Auro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. 3306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50972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4D3913-7586-8D43-9DC3-153A88A3E823}"/>
              </a:ext>
            </a:extLst>
          </p:cNvPr>
          <p:cNvSpPr txBox="1"/>
          <p:nvPr/>
        </p:nvSpPr>
        <p:spPr>
          <a:xfrm>
            <a:off x="731561" y="740489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User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3CDB984-BCB8-A148-8EC7-90BE43A25189}"/>
              </a:ext>
            </a:extLst>
          </p:cNvPr>
          <p:cNvSpPr/>
          <p:nvPr/>
        </p:nvSpPr>
        <p:spPr>
          <a:xfrm>
            <a:off x="3283626" y="4457098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2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95CCC3-1854-724B-B3CB-B03C1D5A8661}"/>
              </a:ext>
            </a:extLst>
          </p:cNvPr>
          <p:cNvCxnSpPr>
            <a:cxnSpLocks/>
          </p:cNvCxnSpPr>
          <p:nvPr/>
        </p:nvCxnSpPr>
        <p:spPr>
          <a:xfrm>
            <a:off x="9301907" y="1242755"/>
            <a:ext cx="267" cy="323664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E5F2824-C23A-6C42-820C-CA3D2066F9BA}"/>
              </a:ext>
            </a:extLst>
          </p:cNvPr>
          <p:cNvCxnSpPr>
            <a:cxnSpLocks/>
            <a:stCxn id="199" idx="2"/>
          </p:cNvCxnSpPr>
          <p:nvPr/>
        </p:nvCxnSpPr>
        <p:spPr>
          <a:xfrm flipH="1" flipV="1">
            <a:off x="8692121" y="1279096"/>
            <a:ext cx="514150" cy="3058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9BE6E2F-7DA2-C146-8A6B-FF93C326FD50}"/>
              </a:ext>
            </a:extLst>
          </p:cNvPr>
          <p:cNvCxnSpPr>
            <a:cxnSpLocks/>
            <a:stCxn id="188" idx="2"/>
          </p:cNvCxnSpPr>
          <p:nvPr/>
        </p:nvCxnSpPr>
        <p:spPr>
          <a:xfrm flipH="1">
            <a:off x="8744970" y="4465254"/>
            <a:ext cx="463034" cy="1036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BE514ED0-A616-C148-92F1-505D0E152366}"/>
              </a:ext>
            </a:extLst>
          </p:cNvPr>
          <p:cNvSpPr/>
          <p:nvPr/>
        </p:nvSpPr>
        <p:spPr>
          <a:xfrm>
            <a:off x="9208004" y="4347174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2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97452E9-958F-A242-A150-1CD17CC8AB0A}"/>
              </a:ext>
            </a:extLst>
          </p:cNvPr>
          <p:cNvSpPr/>
          <p:nvPr/>
        </p:nvSpPr>
        <p:spPr>
          <a:xfrm>
            <a:off x="9206271" y="1164074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2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EF62AF1D-667C-5A43-8DF6-D222458881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254" t="23879" r="11271" b="33161"/>
          <a:stretch/>
        </p:blipFill>
        <p:spPr>
          <a:xfrm>
            <a:off x="4274115" y="1094800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255" name="Chevron 254">
            <a:extLst>
              <a:ext uri="{FF2B5EF4-FFF2-40B4-BE49-F238E27FC236}">
                <a16:creationId xmlns:a16="http://schemas.microsoft.com/office/drawing/2014/main" id="{F86BB4CF-2E97-0049-9267-479375F59EE1}"/>
              </a:ext>
            </a:extLst>
          </p:cNvPr>
          <p:cNvSpPr/>
          <p:nvPr/>
        </p:nvSpPr>
        <p:spPr>
          <a:xfrm rot="5400000">
            <a:off x="3263189" y="3021582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1" name="Chevron 260">
            <a:extLst>
              <a:ext uri="{FF2B5EF4-FFF2-40B4-BE49-F238E27FC236}">
                <a16:creationId xmlns:a16="http://schemas.microsoft.com/office/drawing/2014/main" id="{D1D432C0-0C9D-AB47-B579-6D922616584D}"/>
              </a:ext>
            </a:extLst>
          </p:cNvPr>
          <p:cNvSpPr/>
          <p:nvPr/>
        </p:nvSpPr>
        <p:spPr>
          <a:xfrm rot="16200000">
            <a:off x="9220423" y="2969898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059BA33-C08B-9346-A57A-AAB2EB737FC6}"/>
              </a:ext>
            </a:extLst>
          </p:cNvPr>
          <p:cNvCxnSpPr>
            <a:cxnSpLocks/>
            <a:endCxn id="159" idx="3"/>
          </p:cNvCxnSpPr>
          <p:nvPr/>
        </p:nvCxnSpPr>
        <p:spPr>
          <a:xfrm flipH="1" flipV="1">
            <a:off x="4579746" y="1231869"/>
            <a:ext cx="480804" cy="32538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AED9C96-B41B-4D4C-86FA-35F0FF3F1155}"/>
              </a:ext>
            </a:extLst>
          </p:cNvPr>
          <p:cNvSpPr txBox="1"/>
          <p:nvPr/>
        </p:nvSpPr>
        <p:spPr>
          <a:xfrm>
            <a:off x="3305947" y="874061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EC2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4E7B516-D595-7A44-A3B5-9CA23F91CE56}"/>
              </a:ext>
            </a:extLst>
          </p:cNvPr>
          <p:cNvSpPr/>
          <p:nvPr/>
        </p:nvSpPr>
        <p:spPr>
          <a:xfrm>
            <a:off x="4743645" y="1113789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2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F81F2A74-50E3-834B-A8B6-E85606DB5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558" y="240570"/>
            <a:ext cx="1480026" cy="1736504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5D994EC-1165-7349-9732-F6C0DC0D421F}"/>
              </a:ext>
            </a:extLst>
          </p:cNvPr>
          <p:cNvSpPr/>
          <p:nvPr/>
        </p:nvSpPr>
        <p:spPr>
          <a:xfrm>
            <a:off x="2887911" y="240570"/>
            <a:ext cx="9069807" cy="250249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CC61613-E768-444A-B500-D54896656C8E}"/>
              </a:ext>
            </a:extLst>
          </p:cNvPr>
          <p:cNvSpPr/>
          <p:nvPr/>
        </p:nvSpPr>
        <p:spPr>
          <a:xfrm>
            <a:off x="2707739" y="2083877"/>
            <a:ext cx="129155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249681A-1300-5441-B907-BD490B7AC4E0}"/>
              </a:ext>
            </a:extLst>
          </p:cNvPr>
          <p:cNvCxnSpPr>
            <a:cxnSpLocks/>
          </p:cNvCxnSpPr>
          <p:nvPr/>
        </p:nvCxnSpPr>
        <p:spPr>
          <a:xfrm>
            <a:off x="2508960" y="2841402"/>
            <a:ext cx="855341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0152E86-3179-CE45-B6F4-D0C7657E8016}"/>
              </a:ext>
            </a:extLst>
          </p:cNvPr>
          <p:cNvCxnSpPr>
            <a:cxnSpLocks/>
          </p:cNvCxnSpPr>
          <p:nvPr/>
        </p:nvCxnSpPr>
        <p:spPr>
          <a:xfrm flipH="1">
            <a:off x="3364301" y="2841402"/>
            <a:ext cx="2" cy="164139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20B304-F213-E844-8597-EE442FF982CD}"/>
              </a:ext>
            </a:extLst>
          </p:cNvPr>
          <p:cNvSpPr txBox="1"/>
          <p:nvPr/>
        </p:nvSpPr>
        <p:spPr>
          <a:xfrm>
            <a:off x="4960802" y="3327381"/>
            <a:ext cx="35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in/</a:t>
            </a:r>
            <a:r>
              <a:rPr lang="tr-TR" dirty="0" err="1"/>
              <a:t>outbound</a:t>
            </a:r>
            <a:endParaRPr lang="tr-T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3F7A2A-FE0E-544B-BF57-BE526693884B}"/>
              </a:ext>
            </a:extLst>
          </p:cNvPr>
          <p:cNvSpPr txBox="1"/>
          <p:nvPr/>
        </p:nvSpPr>
        <p:spPr>
          <a:xfrm>
            <a:off x="5341915" y="249163"/>
            <a:ext cx="3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inbound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160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98043F-A318-C04C-B05C-AEFEEB40637F}"/>
              </a:ext>
            </a:extLst>
          </p:cNvPr>
          <p:cNvSpPr/>
          <p:nvPr/>
        </p:nvSpPr>
        <p:spPr>
          <a:xfrm>
            <a:off x="2005413" y="1512834"/>
            <a:ext cx="2915103" cy="436336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4A2B-FAB1-184E-9CB8-DE286EAD0B74}"/>
              </a:ext>
            </a:extLst>
          </p:cNvPr>
          <p:cNvSpPr txBox="1"/>
          <p:nvPr/>
        </p:nvSpPr>
        <p:spPr>
          <a:xfrm>
            <a:off x="2221592" y="183824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Finance:</a:t>
            </a:r>
            <a:r>
              <a:rPr lang="en-TR" dirty="0"/>
              <a:t> 10.10.</a:t>
            </a:r>
            <a:r>
              <a:rPr lang="en-TR" dirty="0">
                <a:solidFill>
                  <a:schemeClr val="accent1"/>
                </a:solidFill>
              </a:rPr>
              <a:t>1</a:t>
            </a:r>
            <a:r>
              <a:rPr lang="en-TR" dirty="0"/>
              <a:t>.0/24</a:t>
            </a:r>
            <a:endParaRPr lang="en-TR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47AF1-3E3D-D240-9929-D04AF1EDFBE3}"/>
              </a:ext>
            </a:extLst>
          </p:cNvPr>
          <p:cNvSpPr txBox="1"/>
          <p:nvPr/>
        </p:nvSpPr>
        <p:spPr>
          <a:xfrm>
            <a:off x="2268612" y="2998926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IT:    </a:t>
            </a:r>
            <a:r>
              <a:rPr lang="en-TR" dirty="0"/>
              <a:t>10.10.</a:t>
            </a:r>
            <a:r>
              <a:rPr lang="en-TR" dirty="0">
                <a:solidFill>
                  <a:schemeClr val="accent1"/>
                </a:solidFill>
              </a:rPr>
              <a:t>2</a:t>
            </a:r>
            <a:r>
              <a:rPr lang="en-TR" dirty="0"/>
              <a:t>.0/24</a:t>
            </a:r>
            <a:endParaRPr lang="en-TR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DF47C-BA4B-2B48-B9F6-CCD558D16893}"/>
              </a:ext>
            </a:extLst>
          </p:cNvPr>
          <p:cNvSpPr txBox="1"/>
          <p:nvPr/>
        </p:nvSpPr>
        <p:spPr>
          <a:xfrm>
            <a:off x="2221592" y="3960649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Supply:</a:t>
            </a:r>
            <a:r>
              <a:rPr lang="en-TR" dirty="0"/>
              <a:t> 10.10.</a:t>
            </a:r>
            <a:r>
              <a:rPr lang="en-TR" dirty="0">
                <a:solidFill>
                  <a:schemeClr val="accent1"/>
                </a:solidFill>
              </a:rPr>
              <a:t>3</a:t>
            </a:r>
            <a:r>
              <a:rPr lang="en-TR" dirty="0"/>
              <a:t>.0/24</a:t>
            </a:r>
            <a:endParaRPr lang="en-TR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15F0C-0EFE-2D4C-981D-25D12104C34D}"/>
              </a:ext>
            </a:extLst>
          </p:cNvPr>
          <p:cNvSpPr txBox="1"/>
          <p:nvPr/>
        </p:nvSpPr>
        <p:spPr>
          <a:xfrm>
            <a:off x="2192397" y="4954012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Marketing:</a:t>
            </a:r>
            <a:r>
              <a:rPr lang="en-TR" dirty="0"/>
              <a:t> 10.10.</a:t>
            </a:r>
            <a:r>
              <a:rPr lang="en-TR" dirty="0">
                <a:solidFill>
                  <a:schemeClr val="accent1"/>
                </a:solidFill>
              </a:rPr>
              <a:t>4</a:t>
            </a:r>
            <a:r>
              <a:rPr lang="en-TR" dirty="0"/>
              <a:t>.0/24</a:t>
            </a:r>
            <a:endParaRPr lang="en-TR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1F5AF7-E88E-544C-9967-4ED550221BFA}"/>
              </a:ext>
            </a:extLst>
          </p:cNvPr>
          <p:cNvCxnSpPr>
            <a:cxnSpLocks/>
          </p:cNvCxnSpPr>
          <p:nvPr/>
        </p:nvCxnSpPr>
        <p:spPr>
          <a:xfrm>
            <a:off x="2005413" y="2656516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B5184E-1600-2340-AAD3-F940D5E4AF43}"/>
              </a:ext>
            </a:extLst>
          </p:cNvPr>
          <p:cNvCxnSpPr>
            <a:cxnSpLocks/>
          </p:cNvCxnSpPr>
          <p:nvPr/>
        </p:nvCxnSpPr>
        <p:spPr>
          <a:xfrm>
            <a:off x="2005413" y="3793533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E6180C-E18A-FE4C-B4F7-5694933C154B}"/>
              </a:ext>
            </a:extLst>
          </p:cNvPr>
          <p:cNvCxnSpPr>
            <a:cxnSpLocks/>
          </p:cNvCxnSpPr>
          <p:nvPr/>
        </p:nvCxnSpPr>
        <p:spPr>
          <a:xfrm>
            <a:off x="2005413" y="4608985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0DD2F19-3BAE-0043-B2AA-68721FB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46" y="887762"/>
            <a:ext cx="939933" cy="93993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70CD916-025E-4D4F-9C9D-153E16ED875B}"/>
              </a:ext>
            </a:extLst>
          </p:cNvPr>
          <p:cNvSpPr txBox="1"/>
          <p:nvPr/>
        </p:nvSpPr>
        <p:spPr>
          <a:xfrm>
            <a:off x="8392478" y="110298"/>
            <a:ext cx="20810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r>
              <a:rPr lang="en-TR" sz="2000" dirty="0">
                <a:solidFill>
                  <a:schemeClr val="accent1"/>
                </a:solidFill>
              </a:rPr>
              <a:t>CIDR:</a:t>
            </a:r>
            <a:r>
              <a:rPr lang="en-TR" sz="2000" dirty="0"/>
              <a:t>10.10.0.0/16</a:t>
            </a:r>
          </a:p>
          <a:p>
            <a:endParaRPr lang="en-TR" sz="2000" b="1" dirty="0">
              <a:solidFill>
                <a:srgbClr val="FF0000"/>
              </a:solidFill>
            </a:endParaRPr>
          </a:p>
          <a:p>
            <a:endParaRPr lang="en-TR" sz="2000" b="1" dirty="0">
              <a:solidFill>
                <a:srgbClr val="FF0000"/>
              </a:solidFill>
            </a:endParaRPr>
          </a:p>
          <a:p>
            <a:r>
              <a:rPr lang="en-TR" sz="2000" b="1" dirty="0">
                <a:solidFill>
                  <a:srgbClr val="FF0000"/>
                </a:solidFill>
              </a:rPr>
              <a:t>10.10.0.0 </a:t>
            </a:r>
          </a:p>
          <a:p>
            <a:r>
              <a:rPr lang="en-TR" sz="2000" b="1" dirty="0"/>
              <a:t>10.10.0.1</a:t>
            </a:r>
          </a:p>
          <a:p>
            <a:r>
              <a:rPr lang="en-TR" sz="2000" b="1" dirty="0"/>
              <a:t>10.10.0.2</a:t>
            </a:r>
          </a:p>
          <a:p>
            <a:r>
              <a:rPr lang="en-TR" sz="2000" b="1" dirty="0"/>
              <a:t>10.10.0.3</a:t>
            </a:r>
          </a:p>
          <a:p>
            <a:r>
              <a:rPr lang="en-TR" sz="2000" b="1" dirty="0"/>
              <a:t>……</a:t>
            </a:r>
          </a:p>
          <a:p>
            <a:r>
              <a:rPr lang="en-TR" sz="2000" b="1" dirty="0"/>
              <a:t>…….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10.10.255.255</a:t>
            </a:r>
            <a:endParaRPr lang="en-TR" sz="2000" dirty="0">
              <a:solidFill>
                <a:srgbClr val="FF0000"/>
              </a:solidFill>
            </a:endParaRPr>
          </a:p>
        </p:txBody>
      </p:sp>
      <p:sp>
        <p:nvSpPr>
          <p:cNvPr id="132" name="Right Brace 131">
            <a:extLst>
              <a:ext uri="{FF2B5EF4-FFF2-40B4-BE49-F238E27FC236}">
                <a16:creationId xmlns:a16="http://schemas.microsoft.com/office/drawing/2014/main" id="{BB42D48E-7C18-ED46-936B-E623689E7B18}"/>
              </a:ext>
            </a:extLst>
          </p:cNvPr>
          <p:cNvSpPr/>
          <p:nvPr/>
        </p:nvSpPr>
        <p:spPr>
          <a:xfrm>
            <a:off x="9875705" y="1166485"/>
            <a:ext cx="415453" cy="1936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F5AE7-2B0B-4D43-9B20-73CCEB5E2A47}"/>
              </a:ext>
            </a:extLst>
          </p:cNvPr>
          <p:cNvSpPr txBox="1"/>
          <p:nvPr/>
        </p:nvSpPr>
        <p:spPr>
          <a:xfrm>
            <a:off x="10425185" y="196164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65.000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B42D3A8-7DD6-FC4A-9DBA-CD29DAD456F7}"/>
              </a:ext>
            </a:extLst>
          </p:cNvPr>
          <p:cNvSpPr txBox="1"/>
          <p:nvPr/>
        </p:nvSpPr>
        <p:spPr>
          <a:xfrm>
            <a:off x="5096273" y="3687901"/>
            <a:ext cx="287476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endParaRPr lang="en-TR" sz="2000" dirty="0">
              <a:solidFill>
                <a:srgbClr val="FF0000"/>
              </a:solidFill>
            </a:endParaRPr>
          </a:p>
          <a:p>
            <a:r>
              <a:rPr lang="en-TR" sz="2000" dirty="0">
                <a:solidFill>
                  <a:srgbClr val="FF0000"/>
                </a:solidFill>
              </a:rPr>
              <a:t>Subnet</a:t>
            </a:r>
            <a:r>
              <a:rPr lang="en-TR" sz="2000" dirty="0">
                <a:solidFill>
                  <a:schemeClr val="accent1"/>
                </a:solidFill>
              </a:rPr>
              <a:t> CIDR:10.10.</a:t>
            </a:r>
            <a:r>
              <a:rPr lang="en-TR" sz="2000" dirty="0">
                <a:solidFill>
                  <a:srgbClr val="FF0000"/>
                </a:solidFill>
              </a:rPr>
              <a:t>3</a:t>
            </a:r>
            <a:r>
              <a:rPr lang="en-TR" sz="2000" dirty="0">
                <a:solidFill>
                  <a:schemeClr val="accent1"/>
                </a:solidFill>
              </a:rPr>
              <a:t>.0/24</a:t>
            </a:r>
          </a:p>
          <a:p>
            <a:endParaRPr lang="en-TR" sz="2000" dirty="0">
              <a:solidFill>
                <a:schemeClr val="accent1"/>
              </a:solidFill>
            </a:endParaRPr>
          </a:p>
          <a:p>
            <a:r>
              <a:rPr lang="en-TR" sz="2000" b="1" dirty="0">
                <a:solidFill>
                  <a:srgbClr val="FF0000"/>
                </a:solidFill>
              </a:rPr>
              <a:t>10.10.</a:t>
            </a:r>
            <a:r>
              <a:rPr lang="en-TR" sz="2000" b="1" dirty="0">
                <a:solidFill>
                  <a:schemeClr val="accent1"/>
                </a:solidFill>
              </a:rPr>
              <a:t>1</a:t>
            </a:r>
            <a:r>
              <a:rPr lang="en-TR" sz="2000" b="1" dirty="0">
                <a:solidFill>
                  <a:srgbClr val="FF0000"/>
                </a:solidFill>
              </a:rPr>
              <a:t>.0 </a:t>
            </a:r>
          </a:p>
          <a:p>
            <a:r>
              <a:rPr lang="en-TR" sz="2000" b="1" dirty="0"/>
              <a:t>10.10.1.1</a:t>
            </a:r>
          </a:p>
          <a:p>
            <a:r>
              <a:rPr lang="en-TR" sz="2000" b="1" dirty="0"/>
              <a:t>10.10.1.2</a:t>
            </a:r>
          </a:p>
          <a:p>
            <a:r>
              <a:rPr lang="en-TR" sz="2000" b="1" dirty="0"/>
              <a:t>10.10.1.3</a:t>
            </a:r>
          </a:p>
          <a:p>
            <a:r>
              <a:rPr lang="en-TR" sz="2000" b="1" dirty="0"/>
              <a:t>……</a:t>
            </a:r>
          </a:p>
          <a:p>
            <a:r>
              <a:rPr lang="en-TR" sz="2000" b="1" dirty="0"/>
              <a:t>…….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10.10.1.255</a:t>
            </a:r>
            <a:endParaRPr lang="en-TR" sz="2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F014E-8B95-4542-8A19-1D7BB4C3C339}"/>
              </a:ext>
            </a:extLst>
          </p:cNvPr>
          <p:cNvSpPr txBox="1"/>
          <p:nvPr/>
        </p:nvSpPr>
        <p:spPr>
          <a:xfrm>
            <a:off x="2386700" y="962229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accent1"/>
                </a:solidFill>
              </a:rPr>
              <a:t>CIDR:</a:t>
            </a:r>
            <a:r>
              <a:rPr lang="en-TR" dirty="0"/>
              <a:t>10.10.0.0/16</a:t>
            </a:r>
          </a:p>
          <a:p>
            <a:endParaRPr lang="en-TR" dirty="0"/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730EB44A-A8DC-B942-A0D0-422803CB1A4A}"/>
              </a:ext>
            </a:extLst>
          </p:cNvPr>
          <p:cNvSpPr/>
          <p:nvPr/>
        </p:nvSpPr>
        <p:spPr>
          <a:xfrm>
            <a:off x="6648801" y="4870371"/>
            <a:ext cx="415453" cy="1936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6491B-8438-B74A-8592-531436A900A6}"/>
              </a:ext>
            </a:extLst>
          </p:cNvPr>
          <p:cNvSpPr txBox="1"/>
          <p:nvPr/>
        </p:nvSpPr>
        <p:spPr>
          <a:xfrm>
            <a:off x="7084735" y="558217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256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34EAFDC-FA0D-2549-A583-B64D1D93303B}"/>
              </a:ext>
            </a:extLst>
          </p:cNvPr>
          <p:cNvSpPr/>
          <p:nvPr/>
        </p:nvSpPr>
        <p:spPr>
          <a:xfrm>
            <a:off x="4349097" y="989084"/>
            <a:ext cx="3625056" cy="310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2522796F-B433-8C41-B5C0-C512814726EE}"/>
              </a:ext>
            </a:extLst>
          </p:cNvPr>
          <p:cNvSpPr/>
          <p:nvPr/>
        </p:nvSpPr>
        <p:spPr>
          <a:xfrm>
            <a:off x="4611031" y="3914528"/>
            <a:ext cx="48524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47BB106-DD29-AC4D-8D4E-709E78E85BD1}"/>
              </a:ext>
            </a:extLst>
          </p:cNvPr>
          <p:cNvSpPr/>
          <p:nvPr/>
        </p:nvSpPr>
        <p:spPr>
          <a:xfrm>
            <a:off x="4150548" y="2991080"/>
            <a:ext cx="1457718" cy="53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47441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EBD467F5-B778-D542-9125-11B75BEE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2" y="4251352"/>
            <a:ext cx="2901589" cy="23328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25E2BC1-5420-9243-B8E5-FB2303CC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10824" y="557896"/>
            <a:ext cx="1566724" cy="173650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AEFFD4A-D940-8B4A-AB2A-B4F66A96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558" y="240570"/>
            <a:ext cx="1480026" cy="1736504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D1891AA-EF1C-5B44-B7AA-D727209F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17630"/>
              </p:ext>
            </p:extLst>
          </p:nvPr>
        </p:nvGraphicFramePr>
        <p:xfrm>
          <a:off x="2626490" y="3708400"/>
          <a:ext cx="6111110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832">
                  <a:extLst>
                    <a:ext uri="{9D8B030D-6E8A-4147-A177-3AD203B41FA5}">
                      <a16:colId xmlns:a16="http://schemas.microsoft.com/office/drawing/2014/main" val="2139788009"/>
                    </a:ext>
                  </a:extLst>
                </a:gridCol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07" name="TextBox 306">
            <a:extLst>
              <a:ext uri="{FF2B5EF4-FFF2-40B4-BE49-F238E27FC236}">
                <a16:creationId xmlns:a16="http://schemas.microsoft.com/office/drawing/2014/main" id="{97761B9E-DC06-E447-BF51-D025BF6100B1}"/>
              </a:ext>
            </a:extLst>
          </p:cNvPr>
          <p:cNvSpPr txBox="1"/>
          <p:nvPr/>
        </p:nvSpPr>
        <p:spPr>
          <a:xfrm>
            <a:off x="2354192" y="3674461"/>
            <a:ext cx="14948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CEE743D-46D2-5B40-B8C4-8BB88FA3C69E}"/>
              </a:ext>
            </a:extLst>
          </p:cNvPr>
          <p:cNvGraphicFramePr>
            <a:graphicFrameLocks noGrp="1"/>
          </p:cNvGraphicFramePr>
          <p:nvPr/>
        </p:nvGraphicFramePr>
        <p:xfrm>
          <a:off x="5060549" y="611752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25772"/>
                  </a:ext>
                </a:extLst>
              </a:tr>
            </a:tbl>
          </a:graphicData>
        </a:graphic>
      </p:graphicFrame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6BCE3FF-89CA-C843-8B7F-9471EC3D2969}"/>
              </a:ext>
            </a:extLst>
          </p:cNvPr>
          <p:cNvCxnSpPr>
            <a:cxnSpLocks/>
          </p:cNvCxnSpPr>
          <p:nvPr/>
        </p:nvCxnSpPr>
        <p:spPr>
          <a:xfrm flipH="1">
            <a:off x="3099247" y="5608967"/>
            <a:ext cx="777399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C44BF96-AB25-504A-806E-ADC22E189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9" y="137388"/>
            <a:ext cx="1342715" cy="97143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A37FA0-E157-A949-B43F-8E8454AC151C}"/>
              </a:ext>
            </a:extLst>
          </p:cNvPr>
          <p:cNvSpPr txBox="1"/>
          <p:nvPr/>
        </p:nvSpPr>
        <p:spPr>
          <a:xfrm>
            <a:off x="10290445" y="5587419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75AD3F-A0A6-5042-AD6F-B2E6B24B855F}"/>
              </a:ext>
            </a:extLst>
          </p:cNvPr>
          <p:cNvSpPr txBox="1"/>
          <p:nvPr/>
        </p:nvSpPr>
        <p:spPr>
          <a:xfrm>
            <a:off x="10846222" y="5825275"/>
            <a:ext cx="1480026" cy="758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C97BC-0F66-5847-BBC3-AB0E1217C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77EC43-83C4-024B-BFE4-D4E4A210F5B6}"/>
              </a:ext>
            </a:extLst>
          </p:cNvPr>
          <p:cNvSpPr txBox="1"/>
          <p:nvPr/>
        </p:nvSpPr>
        <p:spPr>
          <a:xfrm>
            <a:off x="102734" y="1164917"/>
            <a:ext cx="2405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sz="1900" dirty="0"/>
              <a:t> User IP: 7.8.9.10/32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64B1AE-CE1C-DC49-9446-A4AAEC15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99716"/>
              </p:ext>
            </p:extLst>
          </p:nvPr>
        </p:nvGraphicFramePr>
        <p:xfrm>
          <a:off x="233649" y="1616590"/>
          <a:ext cx="227531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8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1717223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</a:tblGrid>
              <a:tr h="31129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38749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Type-Port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HTTP-80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 lCMP-IPv4 -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 lang="tr-T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HTTPS-443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Msql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Auro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. 3306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65307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4D3913-7586-8D43-9DC3-153A88A3E823}"/>
              </a:ext>
            </a:extLst>
          </p:cNvPr>
          <p:cNvSpPr txBox="1"/>
          <p:nvPr/>
        </p:nvSpPr>
        <p:spPr>
          <a:xfrm>
            <a:off x="731561" y="740489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User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EEC1EF-18B4-AF47-8895-B8556E1CC90F}"/>
              </a:ext>
            </a:extLst>
          </p:cNvPr>
          <p:cNvCxnSpPr>
            <a:cxnSpLocks/>
          </p:cNvCxnSpPr>
          <p:nvPr/>
        </p:nvCxnSpPr>
        <p:spPr>
          <a:xfrm flipV="1">
            <a:off x="2508960" y="3178922"/>
            <a:ext cx="587716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3D0F6D4-88A1-C94E-893C-5FC98CF0094F}"/>
              </a:ext>
            </a:extLst>
          </p:cNvPr>
          <p:cNvCxnSpPr>
            <a:cxnSpLocks/>
          </p:cNvCxnSpPr>
          <p:nvPr/>
        </p:nvCxnSpPr>
        <p:spPr>
          <a:xfrm>
            <a:off x="3096563" y="3167771"/>
            <a:ext cx="10961" cy="237892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BA119080-B245-FF47-98A8-84168C7949EA}"/>
              </a:ext>
            </a:extLst>
          </p:cNvPr>
          <p:cNvSpPr/>
          <p:nvPr/>
        </p:nvSpPr>
        <p:spPr>
          <a:xfrm>
            <a:off x="3014609" y="5501523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3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EB24D7A-6A11-D04F-954E-E56A90D3D2C0}"/>
              </a:ext>
            </a:extLst>
          </p:cNvPr>
          <p:cNvCxnSpPr>
            <a:cxnSpLocks/>
            <a:endCxn id="203" idx="3"/>
          </p:cNvCxnSpPr>
          <p:nvPr/>
        </p:nvCxnSpPr>
        <p:spPr>
          <a:xfrm flipH="1" flipV="1">
            <a:off x="4568697" y="1994687"/>
            <a:ext cx="475679" cy="7207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B7FF8E18-0580-9F46-85A1-F45BFB49953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10" t="23863" r="61115" b="33177"/>
          <a:stretch/>
        </p:blipFill>
        <p:spPr>
          <a:xfrm>
            <a:off x="4276058" y="1863445"/>
            <a:ext cx="292639" cy="262484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C990261-F068-B840-A3C4-84D97AC0DAF7}"/>
              </a:ext>
            </a:extLst>
          </p:cNvPr>
          <p:cNvCxnSpPr>
            <a:cxnSpLocks/>
          </p:cNvCxnSpPr>
          <p:nvPr/>
        </p:nvCxnSpPr>
        <p:spPr>
          <a:xfrm flipH="1">
            <a:off x="8744970" y="5587419"/>
            <a:ext cx="952914" cy="188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D22DFDD-277E-B94E-99DE-269DA3C17250}"/>
              </a:ext>
            </a:extLst>
          </p:cNvPr>
          <p:cNvCxnSpPr>
            <a:cxnSpLocks/>
          </p:cNvCxnSpPr>
          <p:nvPr/>
        </p:nvCxnSpPr>
        <p:spPr>
          <a:xfrm>
            <a:off x="9673857" y="1970442"/>
            <a:ext cx="24027" cy="362036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57877E6-F4F4-A849-815A-1584E53BCFA7}"/>
              </a:ext>
            </a:extLst>
          </p:cNvPr>
          <p:cNvCxnSpPr>
            <a:cxnSpLocks/>
          </p:cNvCxnSpPr>
          <p:nvPr/>
        </p:nvCxnSpPr>
        <p:spPr>
          <a:xfrm flipH="1">
            <a:off x="8692120" y="2001894"/>
            <a:ext cx="928604" cy="0"/>
          </a:xfrm>
          <a:prstGeom prst="line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05461824-731F-F946-9908-EA6FE53A9AE4}"/>
              </a:ext>
            </a:extLst>
          </p:cNvPr>
          <p:cNvSpPr/>
          <p:nvPr/>
        </p:nvSpPr>
        <p:spPr>
          <a:xfrm>
            <a:off x="9573901" y="1912271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3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CE4D186-6F21-4D4B-BF75-3EB9F8987891}"/>
              </a:ext>
            </a:extLst>
          </p:cNvPr>
          <p:cNvSpPr/>
          <p:nvPr/>
        </p:nvSpPr>
        <p:spPr>
          <a:xfrm>
            <a:off x="9588893" y="5475833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3</a:t>
            </a:r>
          </a:p>
        </p:txBody>
      </p:sp>
      <p:sp>
        <p:nvSpPr>
          <p:cNvPr id="254" name="Chevron 253">
            <a:extLst>
              <a:ext uri="{FF2B5EF4-FFF2-40B4-BE49-F238E27FC236}">
                <a16:creationId xmlns:a16="http://schemas.microsoft.com/office/drawing/2014/main" id="{2B7C0B5E-08D7-4A46-ACEB-EE2E5A8CB225}"/>
              </a:ext>
            </a:extLst>
          </p:cNvPr>
          <p:cNvSpPr/>
          <p:nvPr/>
        </p:nvSpPr>
        <p:spPr>
          <a:xfrm rot="5400000">
            <a:off x="3005961" y="3531258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62" name="Chevron 261">
            <a:extLst>
              <a:ext uri="{FF2B5EF4-FFF2-40B4-BE49-F238E27FC236}">
                <a16:creationId xmlns:a16="http://schemas.microsoft.com/office/drawing/2014/main" id="{EF826060-4EA2-9A44-8A9A-7D6581C2B821}"/>
              </a:ext>
            </a:extLst>
          </p:cNvPr>
          <p:cNvSpPr/>
          <p:nvPr/>
        </p:nvSpPr>
        <p:spPr>
          <a:xfrm rot="16200000">
            <a:off x="9589058" y="2962709"/>
            <a:ext cx="186374" cy="12633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AED9C96-B41B-4D4C-86FA-35F0FF3F1155}"/>
              </a:ext>
            </a:extLst>
          </p:cNvPr>
          <p:cNvSpPr txBox="1"/>
          <p:nvPr/>
        </p:nvSpPr>
        <p:spPr>
          <a:xfrm>
            <a:off x="3305947" y="874061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EC2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4D398DBA-06FE-5A44-B1D0-97B93D7D6049}"/>
              </a:ext>
            </a:extLst>
          </p:cNvPr>
          <p:cNvSpPr/>
          <p:nvPr/>
        </p:nvSpPr>
        <p:spPr>
          <a:xfrm>
            <a:off x="4730458" y="1876607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3E640A5-E717-0145-AA01-ED9BAF3F0F98}"/>
              </a:ext>
            </a:extLst>
          </p:cNvPr>
          <p:cNvCxnSpPr>
            <a:cxnSpLocks/>
          </p:cNvCxnSpPr>
          <p:nvPr/>
        </p:nvCxnSpPr>
        <p:spPr>
          <a:xfrm flipH="1">
            <a:off x="3107524" y="5104874"/>
            <a:ext cx="777399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251FA0-65AB-764E-940A-4E13241506DB}"/>
              </a:ext>
            </a:extLst>
          </p:cNvPr>
          <p:cNvCxnSpPr>
            <a:cxnSpLocks/>
          </p:cNvCxnSpPr>
          <p:nvPr/>
        </p:nvCxnSpPr>
        <p:spPr>
          <a:xfrm flipH="1">
            <a:off x="3107524" y="4577336"/>
            <a:ext cx="777399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813FD3DC-0C37-0948-AB71-58CD54F92EDE}"/>
              </a:ext>
            </a:extLst>
          </p:cNvPr>
          <p:cNvSpPr/>
          <p:nvPr/>
        </p:nvSpPr>
        <p:spPr>
          <a:xfrm>
            <a:off x="2999029" y="4457175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0BA679B-3C9B-1B45-99AD-4A6E7F8C9125}"/>
              </a:ext>
            </a:extLst>
          </p:cNvPr>
          <p:cNvSpPr/>
          <p:nvPr/>
        </p:nvSpPr>
        <p:spPr>
          <a:xfrm>
            <a:off x="2998625" y="4966649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3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996F0CA-731B-1D43-B4DE-E039F6063086}"/>
              </a:ext>
            </a:extLst>
          </p:cNvPr>
          <p:cNvSpPr/>
          <p:nvPr/>
        </p:nvSpPr>
        <p:spPr>
          <a:xfrm>
            <a:off x="2887911" y="240570"/>
            <a:ext cx="9069807" cy="250249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FC0B45-EED2-6043-8F40-79A150E78C95}"/>
              </a:ext>
            </a:extLst>
          </p:cNvPr>
          <p:cNvSpPr txBox="1"/>
          <p:nvPr/>
        </p:nvSpPr>
        <p:spPr>
          <a:xfrm>
            <a:off x="5341915" y="249163"/>
            <a:ext cx="3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inbound</a:t>
            </a:r>
            <a:r>
              <a:rPr lang="tr-TR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245082-3C6F-5F4A-A345-084B9E5BF667}"/>
              </a:ext>
            </a:extLst>
          </p:cNvPr>
          <p:cNvSpPr txBox="1"/>
          <p:nvPr/>
        </p:nvSpPr>
        <p:spPr>
          <a:xfrm>
            <a:off x="4856767" y="3274351"/>
            <a:ext cx="35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in/</a:t>
            </a:r>
            <a:r>
              <a:rPr lang="tr-TR" dirty="0" err="1"/>
              <a:t>outbound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6678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55A51808-A232-E84C-B502-C0DB0A31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2" y="4251352"/>
            <a:ext cx="2901589" cy="23328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9D049FE-E409-0D4B-AA13-0C626CEC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10824" y="557896"/>
            <a:ext cx="1566724" cy="173650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D5CB1C-5F7C-5546-92DB-F72CEC92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558" y="240570"/>
            <a:ext cx="1480026" cy="1736504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D1891AA-EF1C-5B44-B7AA-D727209F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7106"/>
              </p:ext>
            </p:extLst>
          </p:nvPr>
        </p:nvGraphicFramePr>
        <p:xfrm>
          <a:off x="2626490" y="3708400"/>
          <a:ext cx="6111110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832">
                  <a:extLst>
                    <a:ext uri="{9D8B030D-6E8A-4147-A177-3AD203B41FA5}">
                      <a16:colId xmlns:a16="http://schemas.microsoft.com/office/drawing/2014/main" val="2139788009"/>
                    </a:ext>
                  </a:extLst>
                </a:gridCol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07" name="TextBox 306">
            <a:extLst>
              <a:ext uri="{FF2B5EF4-FFF2-40B4-BE49-F238E27FC236}">
                <a16:creationId xmlns:a16="http://schemas.microsoft.com/office/drawing/2014/main" id="{97761B9E-DC06-E447-BF51-D025BF6100B1}"/>
              </a:ext>
            </a:extLst>
          </p:cNvPr>
          <p:cNvSpPr txBox="1"/>
          <p:nvPr/>
        </p:nvSpPr>
        <p:spPr>
          <a:xfrm>
            <a:off x="2354192" y="3674461"/>
            <a:ext cx="14948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CEE743D-46D2-5B40-B8C4-8BB88FA3C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9933"/>
              </p:ext>
            </p:extLst>
          </p:nvPr>
        </p:nvGraphicFramePr>
        <p:xfrm>
          <a:off x="5060549" y="611752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25772"/>
                  </a:ext>
                </a:extLst>
              </a:tr>
            </a:tbl>
          </a:graphicData>
        </a:graphic>
      </p:graphicFrame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EAB1BF-7E42-EF4D-BEC1-3E2EF529B71E}"/>
              </a:ext>
            </a:extLst>
          </p:cNvPr>
          <p:cNvCxnSpPr>
            <a:cxnSpLocks/>
          </p:cNvCxnSpPr>
          <p:nvPr/>
        </p:nvCxnSpPr>
        <p:spPr>
          <a:xfrm flipH="1">
            <a:off x="2804948" y="60412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C44BF96-AB25-504A-806E-ADC22E189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9" y="137388"/>
            <a:ext cx="1342715" cy="9714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8C97BC-0F66-5847-BBC3-AB0E1217C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77EC43-83C4-024B-BFE4-D4E4A210F5B6}"/>
              </a:ext>
            </a:extLst>
          </p:cNvPr>
          <p:cNvSpPr txBox="1"/>
          <p:nvPr/>
        </p:nvSpPr>
        <p:spPr>
          <a:xfrm>
            <a:off x="102734" y="1164917"/>
            <a:ext cx="2405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sz="1900" dirty="0"/>
              <a:t> User IP: 7.8.9.10/32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64B1AE-CE1C-DC49-9446-A4AAEC15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88924"/>
              </p:ext>
            </p:extLst>
          </p:nvPr>
        </p:nvGraphicFramePr>
        <p:xfrm>
          <a:off x="233649" y="1616590"/>
          <a:ext cx="227531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8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1717223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</a:tblGrid>
              <a:tr h="31129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38749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r>
                        <a:rPr lang="tr-TR" sz="1800" b="1" dirty="0">
                          <a:solidFill>
                            <a:srgbClr val="FF7E79"/>
                          </a:solidFill>
                        </a:rPr>
                        <a:t>-Port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 lCMP-IPv4 -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 lang="tr-T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HTTPS-443</a:t>
                      </a:r>
                    </a:p>
                  </a:txBody>
                  <a:tcPr>
                    <a:solidFill>
                      <a:srgbClr val="FFF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Msql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Auro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. 3306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15118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4D3913-7586-8D43-9DC3-153A88A3E823}"/>
              </a:ext>
            </a:extLst>
          </p:cNvPr>
          <p:cNvSpPr txBox="1"/>
          <p:nvPr/>
        </p:nvSpPr>
        <p:spPr>
          <a:xfrm>
            <a:off x="731561" y="740489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User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F1A785-36FB-4746-A15B-7421EBBC323E}"/>
              </a:ext>
            </a:extLst>
          </p:cNvPr>
          <p:cNvCxnSpPr>
            <a:cxnSpLocks/>
          </p:cNvCxnSpPr>
          <p:nvPr/>
        </p:nvCxnSpPr>
        <p:spPr>
          <a:xfrm>
            <a:off x="2517843" y="3554023"/>
            <a:ext cx="266175" cy="230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AE3C80B-911D-5648-803C-CD6B48D2C8F1}"/>
              </a:ext>
            </a:extLst>
          </p:cNvPr>
          <p:cNvCxnSpPr>
            <a:cxnSpLocks/>
          </p:cNvCxnSpPr>
          <p:nvPr/>
        </p:nvCxnSpPr>
        <p:spPr>
          <a:xfrm>
            <a:off x="2784018" y="3542872"/>
            <a:ext cx="18157" cy="2431294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8C79EFF-D03E-DF44-ABA3-2BF7CFBE2F3F}"/>
              </a:ext>
            </a:extLst>
          </p:cNvPr>
          <p:cNvSpPr/>
          <p:nvPr/>
        </p:nvSpPr>
        <p:spPr>
          <a:xfrm>
            <a:off x="2709260" y="5918411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/>
              <a:t>4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1AEDAF5-A34A-E94E-B4EE-6008653B616F}"/>
              </a:ext>
            </a:extLst>
          </p:cNvPr>
          <p:cNvCxnSpPr>
            <a:cxnSpLocks/>
          </p:cNvCxnSpPr>
          <p:nvPr/>
        </p:nvCxnSpPr>
        <p:spPr>
          <a:xfrm flipH="1">
            <a:off x="8740966" y="6018273"/>
            <a:ext cx="952914" cy="188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7E911103-361F-3148-BBC5-A03B479C22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254" t="23879" r="11271" b="33161"/>
          <a:stretch/>
        </p:blipFill>
        <p:spPr>
          <a:xfrm>
            <a:off x="9529170" y="5872266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1AED9C96-B41B-4D4C-86FA-35F0FF3F1155}"/>
              </a:ext>
            </a:extLst>
          </p:cNvPr>
          <p:cNvSpPr txBox="1"/>
          <p:nvPr/>
        </p:nvSpPr>
        <p:spPr>
          <a:xfrm>
            <a:off x="3305947" y="874061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EC2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C7A5F6B-A410-E245-81D6-51273A37C406}"/>
              </a:ext>
            </a:extLst>
          </p:cNvPr>
          <p:cNvSpPr/>
          <p:nvPr/>
        </p:nvSpPr>
        <p:spPr>
          <a:xfrm>
            <a:off x="9149596" y="5880876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950074-9E70-0E46-9DD5-C10262230843}"/>
              </a:ext>
            </a:extLst>
          </p:cNvPr>
          <p:cNvCxnSpPr>
            <a:cxnSpLocks/>
          </p:cNvCxnSpPr>
          <p:nvPr/>
        </p:nvCxnSpPr>
        <p:spPr>
          <a:xfrm flipH="1">
            <a:off x="2817426" y="55840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392F75-2623-F249-857F-6F87C0EA5D6E}"/>
              </a:ext>
            </a:extLst>
          </p:cNvPr>
          <p:cNvCxnSpPr>
            <a:cxnSpLocks/>
          </p:cNvCxnSpPr>
          <p:nvPr/>
        </p:nvCxnSpPr>
        <p:spPr>
          <a:xfrm flipH="1">
            <a:off x="2817426" y="5033023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C03184-AFC7-FC43-B981-529C994C1241}"/>
              </a:ext>
            </a:extLst>
          </p:cNvPr>
          <p:cNvCxnSpPr>
            <a:cxnSpLocks/>
          </p:cNvCxnSpPr>
          <p:nvPr/>
        </p:nvCxnSpPr>
        <p:spPr>
          <a:xfrm flipH="1">
            <a:off x="2817426" y="45172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74E8DBE-4EAF-274B-8A5D-4733B495D4D7}"/>
              </a:ext>
            </a:extLst>
          </p:cNvPr>
          <p:cNvSpPr/>
          <p:nvPr/>
        </p:nvSpPr>
        <p:spPr>
          <a:xfrm>
            <a:off x="2691103" y="4410205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2847A37-0709-2E4F-972F-489CF555F9CB}"/>
              </a:ext>
            </a:extLst>
          </p:cNvPr>
          <p:cNvSpPr/>
          <p:nvPr/>
        </p:nvSpPr>
        <p:spPr>
          <a:xfrm>
            <a:off x="2687112" y="5431758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3BBBE97-3A02-4B46-8E2F-3EF903263C85}"/>
              </a:ext>
            </a:extLst>
          </p:cNvPr>
          <p:cNvSpPr/>
          <p:nvPr/>
        </p:nvSpPr>
        <p:spPr>
          <a:xfrm>
            <a:off x="2679380" y="4927799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4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11C4F52-2B0E-B544-A4AA-5DAD0FC277A3}"/>
              </a:ext>
            </a:extLst>
          </p:cNvPr>
          <p:cNvSpPr/>
          <p:nvPr/>
        </p:nvSpPr>
        <p:spPr>
          <a:xfrm>
            <a:off x="2887911" y="240570"/>
            <a:ext cx="9069807" cy="250249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F94FA2-8AD4-4B43-971E-870626B0775C}"/>
              </a:ext>
            </a:extLst>
          </p:cNvPr>
          <p:cNvSpPr txBox="1"/>
          <p:nvPr/>
        </p:nvSpPr>
        <p:spPr>
          <a:xfrm>
            <a:off x="5341915" y="249163"/>
            <a:ext cx="3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inbound</a:t>
            </a:r>
            <a:r>
              <a:rPr lang="tr-TR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E5F474-3366-2A4C-B22E-C111AD12DFA8}"/>
              </a:ext>
            </a:extLst>
          </p:cNvPr>
          <p:cNvSpPr txBox="1"/>
          <p:nvPr/>
        </p:nvSpPr>
        <p:spPr>
          <a:xfrm>
            <a:off x="4856767" y="3274351"/>
            <a:ext cx="35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in/</a:t>
            </a:r>
            <a:r>
              <a:rPr lang="tr-TR" dirty="0" err="1"/>
              <a:t>outbound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2028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55A51808-A232-E84C-B502-C0DB0A31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2" y="4251352"/>
            <a:ext cx="2901589" cy="23328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9D049FE-E409-0D4B-AA13-0C626CEC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10824" y="557896"/>
            <a:ext cx="1566724" cy="173650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D5CB1C-5F7C-5546-92DB-F72CEC924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558" y="240570"/>
            <a:ext cx="1480026" cy="1736504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D1891AA-EF1C-5B44-B7AA-D727209F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35669"/>
              </p:ext>
            </p:extLst>
          </p:nvPr>
        </p:nvGraphicFramePr>
        <p:xfrm>
          <a:off x="2626490" y="3708400"/>
          <a:ext cx="6111110" cy="2894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832">
                  <a:extLst>
                    <a:ext uri="{9D8B030D-6E8A-4147-A177-3AD203B41FA5}">
                      <a16:colId xmlns:a16="http://schemas.microsoft.com/office/drawing/2014/main" val="2139788009"/>
                    </a:ext>
                  </a:extLst>
                </a:gridCol>
                <a:gridCol w="54857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507212"/>
                    </a:ext>
                  </a:extLst>
                </a:gridCol>
              </a:tblGrid>
              <a:tr h="536204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7E79"/>
                          </a:solidFill>
                        </a:rPr>
                        <a:t>Source/</a:t>
                      </a:r>
                    </a:p>
                    <a:p>
                      <a:r>
                        <a:rPr lang="tr-TR" sz="1400" b="1" dirty="0" err="1">
                          <a:solidFill>
                            <a:srgbClr val="FF7E79"/>
                          </a:solidFill>
                        </a:rPr>
                        <a:t>Destination</a:t>
                      </a:r>
                      <a:endParaRPr lang="tr-TR" sz="1400" b="1" dirty="0">
                        <a:solidFill>
                          <a:srgbClr val="FF7E7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Allow/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Deny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00B050"/>
                          </a:solidFill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409676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endParaRPr lang="tr-TR" sz="1400" b="1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 </a:t>
                      </a:r>
                      <a:r>
                        <a:rPr lang="tr-TR" sz="1400" b="1" dirty="0" err="1">
                          <a:solidFill>
                            <a:schemeClr val="accent1"/>
                          </a:solidFill>
                        </a:rPr>
                        <a:t>Traffic</a:t>
                      </a:r>
                      <a:endParaRPr lang="tr-TR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rgbClr val="FF0000"/>
                          </a:solidFill>
                        </a:rPr>
                        <a:t>DENY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01630"/>
                  </a:ext>
                </a:extLst>
              </a:tr>
            </a:tbl>
          </a:graphicData>
        </a:graphic>
      </p:graphicFrame>
      <p:sp>
        <p:nvSpPr>
          <p:cNvPr id="307" name="TextBox 306">
            <a:extLst>
              <a:ext uri="{FF2B5EF4-FFF2-40B4-BE49-F238E27FC236}">
                <a16:creationId xmlns:a16="http://schemas.microsoft.com/office/drawing/2014/main" id="{97761B9E-DC06-E447-BF51-D025BF6100B1}"/>
              </a:ext>
            </a:extLst>
          </p:cNvPr>
          <p:cNvSpPr txBox="1"/>
          <p:nvPr/>
        </p:nvSpPr>
        <p:spPr>
          <a:xfrm>
            <a:off x="2354192" y="3674461"/>
            <a:ext cx="1494876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  <a:p>
            <a:endParaRPr lang="tr-TR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CEE743D-46D2-5B40-B8C4-8BB88FA3C69E}"/>
              </a:ext>
            </a:extLst>
          </p:cNvPr>
          <p:cNvGraphicFramePr>
            <a:graphicFrameLocks noGrp="1"/>
          </p:cNvGraphicFramePr>
          <p:nvPr/>
        </p:nvGraphicFramePr>
        <p:xfrm>
          <a:off x="5060549" y="611752"/>
          <a:ext cx="3637401" cy="200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16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69629622"/>
                    </a:ext>
                  </a:extLst>
                </a:gridCol>
                <a:gridCol w="669073">
                  <a:extLst>
                    <a:ext uri="{9D8B030D-6E8A-4147-A177-3AD203B41FA5}">
                      <a16:colId xmlns:a16="http://schemas.microsoft.com/office/drawing/2014/main" val="1127129935"/>
                    </a:ext>
                  </a:extLst>
                </a:gridCol>
                <a:gridCol w="1103971">
                  <a:extLst>
                    <a:ext uri="{9D8B030D-6E8A-4147-A177-3AD203B41FA5}">
                      <a16:colId xmlns:a16="http://schemas.microsoft.com/office/drawing/2014/main" val="3543515745"/>
                    </a:ext>
                  </a:extLst>
                </a:gridCol>
              </a:tblGrid>
              <a:tr h="310911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Port</a:t>
                      </a:r>
                    </a:p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rgbClr val="FF7E79"/>
                          </a:solidFill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1.2.3.4/32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283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 ICMP-IPv4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ICMP(1)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>
                          <a:solidFill>
                            <a:schemeClr val="accent1"/>
                          </a:solidFill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0.0.0.0/0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63290"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TCP(6)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>
                          <a:solidFill>
                            <a:schemeClr val="accent1"/>
                          </a:solidFill>
                        </a:rPr>
                        <a:t>7.8.9.10/32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025772"/>
                  </a:ext>
                </a:extLst>
              </a:tr>
            </a:tbl>
          </a:graphicData>
        </a:graphic>
      </p:graphicFrame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1EAB1BF-7E42-EF4D-BEC1-3E2EF529B71E}"/>
              </a:ext>
            </a:extLst>
          </p:cNvPr>
          <p:cNvCxnSpPr>
            <a:cxnSpLocks/>
          </p:cNvCxnSpPr>
          <p:nvPr/>
        </p:nvCxnSpPr>
        <p:spPr>
          <a:xfrm flipH="1">
            <a:off x="2804948" y="60412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C44BF96-AB25-504A-806E-ADC22E189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59" y="137388"/>
            <a:ext cx="1342715" cy="9714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18C97BC-0F66-5847-BBC3-AB0E1217CD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594" t="10439" r="14400" b="10895"/>
          <a:stretch/>
        </p:blipFill>
        <p:spPr>
          <a:xfrm>
            <a:off x="3067236" y="420317"/>
            <a:ext cx="1117215" cy="12923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77EC43-83C4-024B-BFE4-D4E4A210F5B6}"/>
              </a:ext>
            </a:extLst>
          </p:cNvPr>
          <p:cNvSpPr txBox="1"/>
          <p:nvPr/>
        </p:nvSpPr>
        <p:spPr>
          <a:xfrm>
            <a:off x="102734" y="1164917"/>
            <a:ext cx="2405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sz="1900" dirty="0"/>
              <a:t> User IP: 7.8.9.10/32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B64B1AE-CE1C-DC49-9446-A4AAEC15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2614"/>
              </p:ext>
            </p:extLst>
          </p:nvPr>
        </p:nvGraphicFramePr>
        <p:xfrm>
          <a:off x="233649" y="1616590"/>
          <a:ext cx="2275311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88">
                  <a:extLst>
                    <a:ext uri="{9D8B030D-6E8A-4147-A177-3AD203B41FA5}">
                      <a16:colId xmlns:a16="http://schemas.microsoft.com/office/drawing/2014/main" val="2638917822"/>
                    </a:ext>
                  </a:extLst>
                </a:gridCol>
                <a:gridCol w="1717223">
                  <a:extLst>
                    <a:ext uri="{9D8B030D-6E8A-4147-A177-3AD203B41FA5}">
                      <a16:colId xmlns:a16="http://schemas.microsoft.com/office/drawing/2014/main" val="3724504051"/>
                    </a:ext>
                  </a:extLst>
                </a:gridCol>
              </a:tblGrid>
              <a:tr h="311297">
                <a:tc gridSpan="2">
                  <a:txBody>
                    <a:bodyPr/>
                    <a:lstStyle/>
                    <a:p>
                      <a:pPr algn="ctr"/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Connection Request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38749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800" b="1">
                          <a:solidFill>
                            <a:srgbClr val="FF7E79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srgbClr val="FF7E79"/>
                          </a:solidFill>
                        </a:rPr>
                        <a:t>Type</a:t>
                      </a:r>
                      <a:r>
                        <a:rPr lang="tr-TR" sz="1800" b="1" dirty="0">
                          <a:solidFill>
                            <a:srgbClr val="FF7E79"/>
                          </a:solidFill>
                        </a:rPr>
                        <a:t>-Port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8443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SSH-22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5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2424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 lCMP-IPv4 -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All</a:t>
                      </a:r>
                      <a:endParaRPr lang="tr-TR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72301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HTTPS-443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10868"/>
                  </a:ext>
                </a:extLst>
              </a:tr>
              <a:tr h="327109"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Msql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tr-TR" sz="1600" b="1" dirty="0" err="1">
                          <a:solidFill>
                            <a:schemeClr val="accent1"/>
                          </a:solidFill>
                        </a:rPr>
                        <a:t>Auro</a:t>
                      </a:r>
                      <a:r>
                        <a:rPr lang="tr-TR" sz="1600" b="1" dirty="0">
                          <a:solidFill>
                            <a:schemeClr val="accent1"/>
                          </a:solidFill>
                        </a:rPr>
                        <a:t>. 3306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115118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4D3913-7586-8D43-9DC3-153A88A3E823}"/>
              </a:ext>
            </a:extLst>
          </p:cNvPr>
          <p:cNvSpPr txBox="1"/>
          <p:nvPr/>
        </p:nvSpPr>
        <p:spPr>
          <a:xfrm>
            <a:off x="731561" y="740489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User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F1A785-36FB-4746-A15B-7421EBBC323E}"/>
              </a:ext>
            </a:extLst>
          </p:cNvPr>
          <p:cNvCxnSpPr>
            <a:cxnSpLocks/>
          </p:cNvCxnSpPr>
          <p:nvPr/>
        </p:nvCxnSpPr>
        <p:spPr>
          <a:xfrm>
            <a:off x="2502592" y="3912748"/>
            <a:ext cx="266175" cy="230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AE3C80B-911D-5648-803C-CD6B48D2C8F1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2776041" y="3912748"/>
            <a:ext cx="41385" cy="239508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18C79EFF-D03E-DF44-ABA3-2BF7CFBE2F3F}"/>
              </a:ext>
            </a:extLst>
          </p:cNvPr>
          <p:cNvSpPr/>
          <p:nvPr/>
        </p:nvSpPr>
        <p:spPr>
          <a:xfrm>
            <a:off x="2704017" y="6307829"/>
            <a:ext cx="226817" cy="23616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1AEDAF5-A34A-E94E-B4EE-6008653B616F}"/>
              </a:ext>
            </a:extLst>
          </p:cNvPr>
          <p:cNvCxnSpPr>
            <a:cxnSpLocks/>
          </p:cNvCxnSpPr>
          <p:nvPr/>
        </p:nvCxnSpPr>
        <p:spPr>
          <a:xfrm flipH="1">
            <a:off x="8732078" y="6424026"/>
            <a:ext cx="952914" cy="188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7E911103-361F-3148-BBC5-A03B479C22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254" t="23879" r="11271" b="33161"/>
          <a:stretch/>
        </p:blipFill>
        <p:spPr>
          <a:xfrm>
            <a:off x="9588555" y="6269851"/>
            <a:ext cx="305631" cy="274138"/>
          </a:xfrm>
          <a:prstGeom prst="rect">
            <a:avLst/>
          </a:prstGeom>
          <a:effectLst>
            <a:outerShdw blurRad="482600" dist="50800" dir="5400000" algn="ctr" rotWithShape="0">
              <a:schemeClr val="bg1"/>
            </a:outerShdw>
            <a:reflection endPos="0" dist="50800" dir="5400000" sy="-100000" algn="bl" rotWithShape="0"/>
          </a:effectLst>
        </p:spPr>
      </p:pic>
      <p:sp>
        <p:nvSpPr>
          <p:cNvPr id="280" name="TextBox 279">
            <a:extLst>
              <a:ext uri="{FF2B5EF4-FFF2-40B4-BE49-F238E27FC236}">
                <a16:creationId xmlns:a16="http://schemas.microsoft.com/office/drawing/2014/main" id="{1AED9C96-B41B-4D4C-86FA-35F0FF3F1155}"/>
              </a:ext>
            </a:extLst>
          </p:cNvPr>
          <p:cNvSpPr txBox="1"/>
          <p:nvPr/>
        </p:nvSpPr>
        <p:spPr>
          <a:xfrm>
            <a:off x="3305947" y="874061"/>
            <a:ext cx="974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/>
              <a:t> EC2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FC7A5F6B-A410-E245-81D6-51273A37C406}"/>
              </a:ext>
            </a:extLst>
          </p:cNvPr>
          <p:cNvSpPr/>
          <p:nvPr/>
        </p:nvSpPr>
        <p:spPr>
          <a:xfrm>
            <a:off x="9110824" y="6309637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950074-9E70-0E46-9DD5-C10262230843}"/>
              </a:ext>
            </a:extLst>
          </p:cNvPr>
          <p:cNvCxnSpPr>
            <a:cxnSpLocks/>
          </p:cNvCxnSpPr>
          <p:nvPr/>
        </p:nvCxnSpPr>
        <p:spPr>
          <a:xfrm flipH="1">
            <a:off x="2817426" y="55840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392F75-2623-F249-857F-6F87C0EA5D6E}"/>
              </a:ext>
            </a:extLst>
          </p:cNvPr>
          <p:cNvCxnSpPr>
            <a:cxnSpLocks/>
          </p:cNvCxnSpPr>
          <p:nvPr/>
        </p:nvCxnSpPr>
        <p:spPr>
          <a:xfrm flipH="1">
            <a:off x="2817426" y="5033023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C03184-AFC7-FC43-B981-529C994C1241}"/>
              </a:ext>
            </a:extLst>
          </p:cNvPr>
          <p:cNvCxnSpPr>
            <a:cxnSpLocks/>
          </p:cNvCxnSpPr>
          <p:nvPr/>
        </p:nvCxnSpPr>
        <p:spPr>
          <a:xfrm flipH="1">
            <a:off x="2817426" y="4517208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F74E8DBE-4EAF-274B-8A5D-4733B495D4D7}"/>
              </a:ext>
            </a:extLst>
          </p:cNvPr>
          <p:cNvSpPr/>
          <p:nvPr/>
        </p:nvSpPr>
        <p:spPr>
          <a:xfrm>
            <a:off x="2691103" y="4410205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2847A37-0709-2E4F-972F-489CF555F9CB}"/>
              </a:ext>
            </a:extLst>
          </p:cNvPr>
          <p:cNvSpPr/>
          <p:nvPr/>
        </p:nvSpPr>
        <p:spPr>
          <a:xfrm>
            <a:off x="2687112" y="5431758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3BBBE97-3A02-4B46-8E2F-3EF903263C85}"/>
              </a:ext>
            </a:extLst>
          </p:cNvPr>
          <p:cNvSpPr/>
          <p:nvPr/>
        </p:nvSpPr>
        <p:spPr>
          <a:xfrm>
            <a:off x="2679380" y="4927799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11C4F52-2B0E-B544-A4AA-5DAD0FC277A3}"/>
              </a:ext>
            </a:extLst>
          </p:cNvPr>
          <p:cNvSpPr/>
          <p:nvPr/>
        </p:nvSpPr>
        <p:spPr>
          <a:xfrm>
            <a:off x="2887911" y="240570"/>
            <a:ext cx="9069807" cy="2502496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F94FA2-8AD4-4B43-971E-870626B0775C}"/>
              </a:ext>
            </a:extLst>
          </p:cNvPr>
          <p:cNvSpPr txBox="1"/>
          <p:nvPr/>
        </p:nvSpPr>
        <p:spPr>
          <a:xfrm>
            <a:off x="5341915" y="249163"/>
            <a:ext cx="302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Security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inbound</a:t>
            </a:r>
            <a:r>
              <a:rPr lang="tr-TR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2E5F474-3366-2A4C-B22E-C111AD12DFA8}"/>
              </a:ext>
            </a:extLst>
          </p:cNvPr>
          <p:cNvSpPr txBox="1"/>
          <p:nvPr/>
        </p:nvSpPr>
        <p:spPr>
          <a:xfrm>
            <a:off x="4856767" y="3274351"/>
            <a:ext cx="350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tr-TR" dirty="0"/>
              <a:t> Network ACL in/</a:t>
            </a:r>
            <a:r>
              <a:rPr lang="tr-TR" dirty="0" err="1"/>
              <a:t>outbound</a:t>
            </a:r>
            <a:endParaRPr lang="tr-T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0E8148-7BE2-2B49-82A5-E0AA4B70B20D}"/>
              </a:ext>
            </a:extLst>
          </p:cNvPr>
          <p:cNvCxnSpPr>
            <a:cxnSpLocks/>
          </p:cNvCxnSpPr>
          <p:nvPr/>
        </p:nvCxnSpPr>
        <p:spPr>
          <a:xfrm flipH="1">
            <a:off x="2790126" y="6448440"/>
            <a:ext cx="1031642" cy="0"/>
          </a:xfrm>
          <a:prstGeom prst="line">
            <a:avLst/>
          </a:prstGeom>
          <a:ln w="2540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6E0B9F7-29F5-BD43-8E92-78871180AC0F}"/>
              </a:ext>
            </a:extLst>
          </p:cNvPr>
          <p:cNvSpPr/>
          <p:nvPr/>
        </p:nvSpPr>
        <p:spPr>
          <a:xfrm>
            <a:off x="2704851" y="5931335"/>
            <a:ext cx="226817" cy="23616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845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2216-2E2F-604D-9F2A-7DFF7390C810}"/>
              </a:ext>
            </a:extLst>
          </p:cNvPr>
          <p:cNvSpPr/>
          <p:nvPr/>
        </p:nvSpPr>
        <p:spPr>
          <a:xfrm>
            <a:off x="2879558" y="58468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Ephemeral 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portlar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ise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bilgisayarın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istemci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rolü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ile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yer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aldığı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durumlarda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 </a:t>
            </a:r>
            <a:r>
              <a:rPr lang="en-US" dirty="0" err="1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kullanılmaktadır</a:t>
            </a:r>
            <a:r>
              <a:rPr lang="en-US" dirty="0">
                <a:solidFill>
                  <a:srgbClr val="292929"/>
                </a:solidFill>
                <a:highlight>
                  <a:srgbClr val="FFFF00"/>
                </a:highlight>
                <a:latin typeface="medium-content-serif-font"/>
              </a:rPr>
              <a:t>.</a:t>
            </a:r>
            <a:endParaRPr lang="en-US" b="0" i="0" dirty="0">
              <a:solidFill>
                <a:srgbClr val="292929"/>
              </a:solidFill>
              <a:effectLst/>
              <a:highlight>
                <a:srgbClr val="FFFF00"/>
              </a:highlight>
              <a:latin typeface="medium-content-serif-fon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4ADE9-FCF1-9F4B-BFF4-A7282D28036C}"/>
              </a:ext>
            </a:extLst>
          </p:cNvPr>
          <p:cNvSpPr txBox="1"/>
          <p:nvPr/>
        </p:nvSpPr>
        <p:spPr>
          <a:xfrm>
            <a:off x="9553073" y="264694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2768 -65535</a:t>
            </a:r>
          </a:p>
          <a:p>
            <a:endParaRPr lang="en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9AF8A-87D4-EE40-BD2B-6E76720AD890}"/>
              </a:ext>
            </a:extLst>
          </p:cNvPr>
          <p:cNvSpPr/>
          <p:nvPr/>
        </p:nvSpPr>
        <p:spPr>
          <a:xfrm>
            <a:off x="1217499" y="1031341"/>
            <a:ext cx="10068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A141B"/>
                </a:solidFill>
                <a:latin typeface="Noto Sans"/>
              </a:rPr>
              <a:t>NACLs are stateless. This means that you are required to have a rule for inbound AND outbound traffic. So, if you want to allow your EC2 instance to serve HTTP traffic, you will need to allow port 80 inbound and ports 1024 – 65535 outbound. But where 1024 – 65535 came from. </a:t>
            </a: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  <a:p>
            <a:r>
              <a:rPr lang="en-US" dirty="0">
                <a:solidFill>
                  <a:srgbClr val="0A141B"/>
                </a:solidFill>
                <a:latin typeface="Noto Sans"/>
              </a:rPr>
              <a:t>The ports 1024 – 65535 are called the “ephemeral ports”. </a:t>
            </a: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  <a:p>
            <a:r>
              <a:rPr lang="en-US" dirty="0">
                <a:solidFill>
                  <a:srgbClr val="0A141B"/>
                </a:solidFill>
                <a:latin typeface="Noto Sans"/>
              </a:rPr>
              <a:t>These ports are randomly selected to allow return traffic for a request. So, if a request comes to the server on port 80, the request also specifies a random port between 1024 – 65535 for the return traffic. </a:t>
            </a: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  <a:p>
            <a:endParaRPr lang="en-US" dirty="0">
              <a:solidFill>
                <a:srgbClr val="0A141B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7365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98043F-A318-C04C-B05C-AEFEEB40637F}"/>
              </a:ext>
            </a:extLst>
          </p:cNvPr>
          <p:cNvSpPr/>
          <p:nvPr/>
        </p:nvSpPr>
        <p:spPr>
          <a:xfrm>
            <a:off x="1597398" y="996114"/>
            <a:ext cx="2915103" cy="574471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6EA6A87-5F9B-B942-BA55-E00C0F537C65}"/>
              </a:ext>
            </a:extLst>
          </p:cNvPr>
          <p:cNvSpPr/>
          <p:nvPr/>
        </p:nvSpPr>
        <p:spPr>
          <a:xfrm>
            <a:off x="6611893" y="1057132"/>
            <a:ext cx="2922939" cy="5622674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4D6EAD9-9D0B-F445-AAC4-E03C8B02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67" y="646281"/>
            <a:ext cx="1070561" cy="1070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97E39E-9CD0-454D-9DA7-354296709B90}"/>
              </a:ext>
            </a:extLst>
          </p:cNvPr>
          <p:cNvSpPr txBox="1"/>
          <p:nvPr/>
        </p:nvSpPr>
        <p:spPr>
          <a:xfrm>
            <a:off x="2314982" y="6175410"/>
            <a:ext cx="106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Vestel</a:t>
            </a:r>
            <a:endParaRPr lang="en-TR" sz="28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C48B2-C3A5-AF40-A7C4-CE1B9369286F}"/>
              </a:ext>
            </a:extLst>
          </p:cNvPr>
          <p:cNvSpPr txBox="1"/>
          <p:nvPr/>
        </p:nvSpPr>
        <p:spPr>
          <a:xfrm>
            <a:off x="7415319" y="6163159"/>
            <a:ext cx="137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solidFill>
                  <a:schemeClr val="accent1"/>
                </a:solidFill>
              </a:rPr>
              <a:t>Account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84A2B-FAB1-184E-9CB8-DE286EAD0B74}"/>
              </a:ext>
            </a:extLst>
          </p:cNvPr>
          <p:cNvSpPr txBox="1"/>
          <p:nvPr/>
        </p:nvSpPr>
        <p:spPr>
          <a:xfrm>
            <a:off x="1755566" y="170685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Finance:</a:t>
            </a:r>
            <a:r>
              <a:rPr lang="en-TR" dirty="0">
                <a:solidFill>
                  <a:schemeClr val="accent1"/>
                </a:solidFill>
              </a:rPr>
              <a:t>10-19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47AF1-3E3D-D240-9929-D04AF1EDFBE3}"/>
              </a:ext>
            </a:extLst>
          </p:cNvPr>
          <p:cNvSpPr txBox="1"/>
          <p:nvPr/>
        </p:nvSpPr>
        <p:spPr>
          <a:xfrm>
            <a:off x="1821833" y="3028527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IT</a:t>
            </a:r>
            <a:r>
              <a:rPr lang="en-TR" dirty="0">
                <a:solidFill>
                  <a:srgbClr val="FF0000"/>
                </a:solidFill>
              </a:rPr>
              <a:t>:</a:t>
            </a:r>
            <a:r>
              <a:rPr lang="en-TR" dirty="0">
                <a:solidFill>
                  <a:srgbClr val="0070C0"/>
                </a:solidFill>
              </a:rPr>
              <a:t>20-29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DF47C-BA4B-2B48-B9F6-CCD558D16893}"/>
              </a:ext>
            </a:extLst>
          </p:cNvPr>
          <p:cNvSpPr txBox="1"/>
          <p:nvPr/>
        </p:nvSpPr>
        <p:spPr>
          <a:xfrm>
            <a:off x="1755566" y="402295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Supply:</a:t>
            </a:r>
            <a:r>
              <a:rPr lang="en-TR" dirty="0">
                <a:solidFill>
                  <a:schemeClr val="accent1"/>
                </a:solidFill>
              </a:rPr>
              <a:t>30-39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15F0C-0EFE-2D4C-981D-25D12104C34D}"/>
              </a:ext>
            </a:extLst>
          </p:cNvPr>
          <p:cNvSpPr txBox="1"/>
          <p:nvPr/>
        </p:nvSpPr>
        <p:spPr>
          <a:xfrm>
            <a:off x="1696879" y="4838411"/>
            <a:ext cx="174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Marketing:</a:t>
            </a:r>
            <a:r>
              <a:rPr lang="en-US" dirty="0">
                <a:solidFill>
                  <a:schemeClr val="accent1"/>
                </a:solidFill>
              </a:rPr>
              <a:t>40-49</a:t>
            </a:r>
            <a:endParaRPr lang="en-TR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12BD6-9E47-BA4B-B743-13A594BDF95F}"/>
              </a:ext>
            </a:extLst>
          </p:cNvPr>
          <p:cNvSpPr txBox="1"/>
          <p:nvPr/>
        </p:nvSpPr>
        <p:spPr>
          <a:xfrm>
            <a:off x="2137332" y="2020711"/>
            <a:ext cx="341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Manager : </a:t>
            </a:r>
            <a:r>
              <a:rPr lang="en-TR" dirty="0">
                <a:solidFill>
                  <a:schemeClr val="accent1"/>
                </a:solidFill>
              </a:rPr>
              <a:t>10      </a:t>
            </a:r>
            <a:r>
              <a:rPr lang="en-TR" dirty="0">
                <a:solidFill>
                  <a:srgbClr val="FF0000"/>
                </a:solidFill>
              </a:rPr>
              <a:t>(0216-324-54-43) </a:t>
            </a:r>
          </a:p>
          <a:p>
            <a:r>
              <a:rPr lang="en-US" dirty="0"/>
              <a:t>V</a:t>
            </a:r>
            <a:r>
              <a:rPr lang="en-TR" dirty="0"/>
              <a:t>ice-manger:</a:t>
            </a:r>
            <a:r>
              <a:rPr lang="en-TR" dirty="0">
                <a:solidFill>
                  <a:schemeClr val="accent1"/>
                </a:solidFill>
              </a:rPr>
              <a:t>11</a:t>
            </a:r>
            <a:r>
              <a:rPr lang="en-TR" dirty="0"/>
              <a:t> </a:t>
            </a:r>
            <a:r>
              <a:rPr lang="en-TR" dirty="0">
                <a:solidFill>
                  <a:srgbClr val="FF0000"/>
                </a:solidFill>
              </a:rPr>
              <a:t>(0216-324-54-46)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079C3B-D29F-AE49-B1B1-64E6F23F4E91}"/>
              </a:ext>
            </a:extLst>
          </p:cNvPr>
          <p:cNvSpPr txBox="1"/>
          <p:nvPr/>
        </p:nvSpPr>
        <p:spPr>
          <a:xfrm>
            <a:off x="2137332" y="3288974"/>
            <a:ext cx="1507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Devoloper: </a:t>
            </a:r>
            <a:r>
              <a:rPr lang="en-TR" dirty="0">
                <a:solidFill>
                  <a:schemeClr val="accent1"/>
                </a:solidFill>
              </a:rPr>
              <a:t>20</a:t>
            </a:r>
          </a:p>
          <a:p>
            <a:r>
              <a:rPr lang="en-TR" dirty="0"/>
              <a:t>Database: </a:t>
            </a:r>
            <a:r>
              <a:rPr lang="en-TR" dirty="0">
                <a:solidFill>
                  <a:schemeClr val="accent1"/>
                </a:solidFill>
              </a:rPr>
              <a:t>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FA2C9D-76DD-8F4D-A3E8-E338326E2D54}"/>
              </a:ext>
            </a:extLst>
          </p:cNvPr>
          <p:cNvSpPr txBox="1"/>
          <p:nvPr/>
        </p:nvSpPr>
        <p:spPr>
          <a:xfrm>
            <a:off x="2216684" y="4348775"/>
            <a:ext cx="137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Manager :</a:t>
            </a:r>
            <a:r>
              <a:rPr lang="en-TR" dirty="0">
                <a:solidFill>
                  <a:schemeClr val="accent1"/>
                </a:solidFill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97CB-EC25-8A4F-8508-858FCE5D6001}"/>
              </a:ext>
            </a:extLst>
          </p:cNvPr>
          <p:cNvSpPr txBox="1"/>
          <p:nvPr/>
        </p:nvSpPr>
        <p:spPr>
          <a:xfrm>
            <a:off x="2210979" y="5235037"/>
            <a:ext cx="14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Manager: </a:t>
            </a:r>
            <a:r>
              <a:rPr lang="en-TR" dirty="0">
                <a:solidFill>
                  <a:schemeClr val="accent1"/>
                </a:solidFill>
              </a:rPr>
              <a:t>40 </a:t>
            </a:r>
            <a:r>
              <a:rPr lang="en-TR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BE2701-236B-7E4F-A8FD-1C493A63A4F5}"/>
              </a:ext>
            </a:extLst>
          </p:cNvPr>
          <p:cNvSpPr txBox="1"/>
          <p:nvPr/>
        </p:nvSpPr>
        <p:spPr>
          <a:xfrm>
            <a:off x="2218580" y="5603312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Employee </a:t>
            </a:r>
            <a:r>
              <a:rPr lang="en-TR" dirty="0">
                <a:solidFill>
                  <a:schemeClr val="accent1"/>
                </a:solidFill>
              </a:rPr>
              <a:t>41: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1F5AF7-E88E-544C-9967-4ED550221BFA}"/>
              </a:ext>
            </a:extLst>
          </p:cNvPr>
          <p:cNvCxnSpPr>
            <a:cxnSpLocks/>
          </p:cNvCxnSpPr>
          <p:nvPr/>
        </p:nvCxnSpPr>
        <p:spPr>
          <a:xfrm>
            <a:off x="1597398" y="2885942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B5184E-1600-2340-AAD3-F940D5E4AF43}"/>
              </a:ext>
            </a:extLst>
          </p:cNvPr>
          <p:cNvCxnSpPr>
            <a:cxnSpLocks/>
          </p:cNvCxnSpPr>
          <p:nvPr/>
        </p:nvCxnSpPr>
        <p:spPr>
          <a:xfrm>
            <a:off x="1597398" y="4022959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E6180C-E18A-FE4C-B4F7-5694933C154B}"/>
              </a:ext>
            </a:extLst>
          </p:cNvPr>
          <p:cNvCxnSpPr>
            <a:cxnSpLocks/>
          </p:cNvCxnSpPr>
          <p:nvPr/>
        </p:nvCxnSpPr>
        <p:spPr>
          <a:xfrm>
            <a:off x="1597398" y="4838411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3D0F96-11AB-BB4C-A05D-EF26188DE4A2}"/>
              </a:ext>
            </a:extLst>
          </p:cNvPr>
          <p:cNvCxnSpPr>
            <a:cxnSpLocks/>
          </p:cNvCxnSpPr>
          <p:nvPr/>
        </p:nvCxnSpPr>
        <p:spPr>
          <a:xfrm>
            <a:off x="1597398" y="6105622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D16C345-4B46-D244-AD6F-D02B73029F30}"/>
              </a:ext>
            </a:extLst>
          </p:cNvPr>
          <p:cNvSpPr txBox="1"/>
          <p:nvPr/>
        </p:nvSpPr>
        <p:spPr>
          <a:xfrm>
            <a:off x="1189092" y="149628"/>
            <a:ext cx="4117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pPr algn="ctr"/>
            <a:r>
              <a:rPr lang="en-TR" dirty="0"/>
              <a:t>Internal Phone Number Range: </a:t>
            </a:r>
          </a:p>
          <a:p>
            <a:pPr algn="ctr"/>
            <a:r>
              <a:rPr lang="en-TR" dirty="0">
                <a:solidFill>
                  <a:srgbClr val="FF0000"/>
                </a:solidFill>
              </a:rPr>
              <a:t>10-100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0DD2F19-3BAE-0043-B2AA-68721FB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96" y="636418"/>
            <a:ext cx="939933" cy="93993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2E4B3C9-9C30-D249-92FB-F7E1130C0FB8}"/>
              </a:ext>
            </a:extLst>
          </p:cNvPr>
          <p:cNvSpPr txBox="1"/>
          <p:nvPr/>
        </p:nvSpPr>
        <p:spPr>
          <a:xfrm>
            <a:off x="7023376" y="103461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pPr algn="ctr"/>
            <a:r>
              <a:rPr lang="en-TR" dirty="0">
                <a:solidFill>
                  <a:schemeClr val="accent1"/>
                </a:solidFill>
              </a:rPr>
              <a:t>VPC </a:t>
            </a:r>
          </a:p>
          <a:p>
            <a:pPr algn="ctr"/>
            <a:r>
              <a:rPr lang="en-TR" dirty="0">
                <a:solidFill>
                  <a:schemeClr val="accent1"/>
                </a:solidFill>
              </a:rPr>
              <a:t>CIDR:</a:t>
            </a:r>
            <a:r>
              <a:rPr lang="en-TR" dirty="0"/>
              <a:t>10.10.0.0/16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93193C-4377-2548-B988-359F9A5D59A9}"/>
              </a:ext>
            </a:extLst>
          </p:cNvPr>
          <p:cNvCxnSpPr>
            <a:cxnSpLocks/>
          </p:cNvCxnSpPr>
          <p:nvPr/>
        </p:nvCxnSpPr>
        <p:spPr>
          <a:xfrm>
            <a:off x="1556174" y="1659305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5DAAF8-EF4E-A24E-8809-618DA8FB12B5}"/>
              </a:ext>
            </a:extLst>
          </p:cNvPr>
          <p:cNvSpPr txBox="1"/>
          <p:nvPr/>
        </p:nvSpPr>
        <p:spPr>
          <a:xfrm>
            <a:off x="6779485" y="1813072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Subnet A:</a:t>
            </a:r>
            <a:endParaRPr lang="en-TR" dirty="0">
              <a:solidFill>
                <a:schemeClr val="accent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71430B-EEF5-5F4A-9DF9-F8E1A1FC2BF1}"/>
              </a:ext>
            </a:extLst>
          </p:cNvPr>
          <p:cNvCxnSpPr>
            <a:cxnSpLocks/>
          </p:cNvCxnSpPr>
          <p:nvPr/>
        </p:nvCxnSpPr>
        <p:spPr>
          <a:xfrm>
            <a:off x="6580093" y="1765518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4301D994-909B-2548-B205-7E0CC456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78" y="1098662"/>
            <a:ext cx="596894" cy="506381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383E54B-0726-C042-AD09-01F18B6B697A}"/>
              </a:ext>
            </a:extLst>
          </p:cNvPr>
          <p:cNvSpPr/>
          <p:nvPr/>
        </p:nvSpPr>
        <p:spPr>
          <a:xfrm>
            <a:off x="3480687" y="3271177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(---) ***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2F962F-BBC8-0B4F-94F7-7FE622200873}"/>
              </a:ext>
            </a:extLst>
          </p:cNvPr>
          <p:cNvSpPr/>
          <p:nvPr/>
        </p:nvSpPr>
        <p:spPr>
          <a:xfrm>
            <a:off x="3509554" y="435122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(0216-324-54-78)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4DAFA8E-8115-6E44-99E9-6D6CB00A9B38}"/>
              </a:ext>
            </a:extLst>
          </p:cNvPr>
          <p:cNvSpPr/>
          <p:nvPr/>
        </p:nvSpPr>
        <p:spPr>
          <a:xfrm>
            <a:off x="3397304" y="5202515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(0216-324-54-57)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A99780-EBE0-1F4D-8F54-012198AC9091}"/>
              </a:ext>
            </a:extLst>
          </p:cNvPr>
          <p:cNvSpPr/>
          <p:nvPr/>
        </p:nvSpPr>
        <p:spPr>
          <a:xfrm>
            <a:off x="3532558" y="5626333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(0216-324-54-81)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506C63-66F6-9A4E-9015-ADE65D356BD2}"/>
              </a:ext>
            </a:extLst>
          </p:cNvPr>
          <p:cNvSpPr txBox="1"/>
          <p:nvPr/>
        </p:nvSpPr>
        <p:spPr>
          <a:xfrm>
            <a:off x="3464841" y="36551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(---)***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2EFC6A8-7CA0-6041-9F5C-CFD322B5569E}"/>
              </a:ext>
            </a:extLst>
          </p:cNvPr>
          <p:cNvSpPr/>
          <p:nvPr/>
        </p:nvSpPr>
        <p:spPr>
          <a:xfrm>
            <a:off x="4257282" y="2907074"/>
            <a:ext cx="773270" cy="53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VIP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B64BA82-0DFA-2740-AC92-446950F78A26}"/>
              </a:ext>
            </a:extLst>
          </p:cNvPr>
          <p:cNvSpPr/>
          <p:nvPr/>
        </p:nvSpPr>
        <p:spPr>
          <a:xfrm>
            <a:off x="9140361" y="4263782"/>
            <a:ext cx="773270" cy="53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VIP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913A35F-06F0-E142-8496-9083DC3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88" y="2056173"/>
            <a:ext cx="306420" cy="25995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5FBEB8C-065B-1546-BEF9-D00843BF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088" y="2378110"/>
            <a:ext cx="306420" cy="25995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E91F4830-1359-8445-A51D-F0338552B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8" y="3361137"/>
            <a:ext cx="306420" cy="25995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C6B656C-55CF-7C4F-AC4A-FE43AA83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87" y="3663873"/>
            <a:ext cx="306420" cy="25995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CA8F038-E7ED-F443-941C-F232DA36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86" y="4426447"/>
            <a:ext cx="306420" cy="25995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320BFC4-B57B-C744-A054-E65612CF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22" y="5316064"/>
            <a:ext cx="306420" cy="25995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249C118-E2AA-CF40-99C7-E54B1752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22" y="5693657"/>
            <a:ext cx="306420" cy="25995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5BBF1EBF-A83F-FA4B-AFC6-232CEA205E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7023376" y="2130568"/>
            <a:ext cx="440981" cy="45949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BDA6977-6BBB-384A-8907-98992E9A8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7040898" y="2674817"/>
            <a:ext cx="440981" cy="459497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C6E875-5D71-DC48-AD28-09CB3EE1B8D4}"/>
              </a:ext>
            </a:extLst>
          </p:cNvPr>
          <p:cNvCxnSpPr>
            <a:cxnSpLocks/>
          </p:cNvCxnSpPr>
          <p:nvPr/>
        </p:nvCxnSpPr>
        <p:spPr>
          <a:xfrm>
            <a:off x="6611893" y="3370128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FFB55A8-ED63-AF41-82B7-80AFC2AEA341}"/>
              </a:ext>
            </a:extLst>
          </p:cNvPr>
          <p:cNvSpPr/>
          <p:nvPr/>
        </p:nvSpPr>
        <p:spPr>
          <a:xfrm>
            <a:off x="7754332" y="1832236"/>
            <a:ext cx="261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Subnet</a:t>
            </a:r>
            <a:r>
              <a:rPr lang="en-TR" dirty="0">
                <a:solidFill>
                  <a:schemeClr val="accent1"/>
                </a:solidFill>
              </a:rPr>
              <a:t> CIDR:10.10.</a:t>
            </a:r>
            <a:r>
              <a:rPr lang="en-TR" dirty="0">
                <a:solidFill>
                  <a:srgbClr val="FF0000"/>
                </a:solidFill>
              </a:rPr>
              <a:t>1</a:t>
            </a:r>
            <a:r>
              <a:rPr lang="en-TR" dirty="0">
                <a:solidFill>
                  <a:schemeClr val="accent1"/>
                </a:solidFill>
              </a:rPr>
              <a:t>.0/24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E1134DF-CBF5-0042-B8D1-73C32CE4A5F3}"/>
              </a:ext>
            </a:extLst>
          </p:cNvPr>
          <p:cNvCxnSpPr>
            <a:cxnSpLocks/>
          </p:cNvCxnSpPr>
          <p:nvPr/>
        </p:nvCxnSpPr>
        <p:spPr>
          <a:xfrm>
            <a:off x="6619729" y="4919565"/>
            <a:ext cx="2915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DA9EB9E-63F7-D04C-A736-358AA3B973A6}"/>
              </a:ext>
            </a:extLst>
          </p:cNvPr>
          <p:cNvSpPr/>
          <p:nvPr/>
        </p:nvSpPr>
        <p:spPr>
          <a:xfrm>
            <a:off x="7413391" y="21495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Private IP :10.7.1.216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CAB5EB-A273-F34D-84BA-6B4A6387B4FB}"/>
              </a:ext>
            </a:extLst>
          </p:cNvPr>
          <p:cNvSpPr txBox="1"/>
          <p:nvPr/>
        </p:nvSpPr>
        <p:spPr>
          <a:xfrm>
            <a:off x="9526996" y="2149587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(</a:t>
            </a:r>
            <a:r>
              <a:rPr lang="en-TR" dirty="0">
                <a:solidFill>
                  <a:srgbClr val="FF0000"/>
                </a:solidFill>
              </a:rPr>
              <a:t>Public I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TR" dirty="0">
                <a:solidFill>
                  <a:srgbClr val="FF0000"/>
                </a:solidFill>
              </a:rPr>
              <a:t> : 54.223.34.56)</a:t>
            </a:r>
          </a:p>
          <a:p>
            <a:endParaRPr lang="en-TR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32B5AD-69BC-544E-AA80-807FF9C5678D}"/>
              </a:ext>
            </a:extLst>
          </p:cNvPr>
          <p:cNvSpPr/>
          <p:nvPr/>
        </p:nvSpPr>
        <p:spPr>
          <a:xfrm>
            <a:off x="7224269" y="37701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Private IP :10.7.2.201 </a:t>
            </a:r>
            <a:r>
              <a:rPr lang="en-US" dirty="0">
                <a:solidFill>
                  <a:srgbClr val="FF0000"/>
                </a:solidFill>
              </a:rPr>
              <a:t>Public :----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D3A32E-617F-854F-A6C8-EF38C5B97B7D}"/>
              </a:ext>
            </a:extLst>
          </p:cNvPr>
          <p:cNvSpPr txBox="1"/>
          <p:nvPr/>
        </p:nvSpPr>
        <p:spPr>
          <a:xfrm>
            <a:off x="6811121" y="3386778"/>
            <a:ext cx="109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Subnet B:</a:t>
            </a:r>
            <a:endParaRPr lang="en-TR" dirty="0">
              <a:solidFill>
                <a:schemeClr val="accent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BF9327-FA42-1042-8F29-F8B8467E0A5C}"/>
              </a:ext>
            </a:extLst>
          </p:cNvPr>
          <p:cNvSpPr/>
          <p:nvPr/>
        </p:nvSpPr>
        <p:spPr>
          <a:xfrm>
            <a:off x="7850996" y="3368458"/>
            <a:ext cx="2610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Subnet</a:t>
            </a:r>
            <a:r>
              <a:rPr lang="en-TR" dirty="0">
                <a:solidFill>
                  <a:schemeClr val="accent1"/>
                </a:solidFill>
              </a:rPr>
              <a:t> CIDR:10.10.</a:t>
            </a:r>
            <a:r>
              <a:rPr lang="en-TR" dirty="0">
                <a:solidFill>
                  <a:srgbClr val="FF0000"/>
                </a:solidFill>
              </a:rPr>
              <a:t>2</a:t>
            </a:r>
            <a:r>
              <a:rPr lang="en-TR" dirty="0">
                <a:solidFill>
                  <a:schemeClr val="accent1"/>
                </a:solidFill>
              </a:rPr>
              <a:t>.0/24</a:t>
            </a: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34C64D52-3F66-E247-9D86-D9909CF94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16" y="3787013"/>
            <a:ext cx="626247" cy="62624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BFE99CDC-15F5-FA48-A82F-29EB6E723BA4}"/>
              </a:ext>
            </a:extLst>
          </p:cNvPr>
          <p:cNvSpPr txBox="1"/>
          <p:nvPr/>
        </p:nvSpPr>
        <p:spPr>
          <a:xfrm>
            <a:off x="6613546" y="5007360"/>
            <a:ext cx="108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00B050"/>
                </a:solidFill>
              </a:rPr>
              <a:t>Subnet C:</a:t>
            </a:r>
            <a:endParaRPr lang="en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D5B6EE60-C047-0740-8406-B3D5BEE7E157}"/>
              </a:ext>
            </a:extLst>
          </p:cNvPr>
          <p:cNvSpPr txBox="1"/>
          <p:nvPr/>
        </p:nvSpPr>
        <p:spPr>
          <a:xfrm>
            <a:off x="7758883" y="4641929"/>
            <a:ext cx="360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Private IP: Internal phone num</a:t>
            </a:r>
          </a:p>
          <a:p>
            <a:r>
              <a:rPr lang="en-TR" dirty="0"/>
              <a:t>Public 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4501A-A3CA-E34D-A4D7-1509754A8980}"/>
              </a:ext>
            </a:extLst>
          </p:cNvPr>
          <p:cNvSpPr txBox="1"/>
          <p:nvPr/>
        </p:nvSpPr>
        <p:spPr>
          <a:xfrm>
            <a:off x="0" y="68849"/>
            <a:ext cx="6522949" cy="31227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98043F-A318-C04C-B05C-AEFEEB40637F}"/>
              </a:ext>
            </a:extLst>
          </p:cNvPr>
          <p:cNvSpPr/>
          <p:nvPr/>
        </p:nvSpPr>
        <p:spPr>
          <a:xfrm>
            <a:off x="7311104" y="955593"/>
            <a:ext cx="4114783" cy="556016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6E4236-AD6E-7A4B-86EF-42FAA097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055" y="604638"/>
            <a:ext cx="1070561" cy="107056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99B6B-C8A7-DC42-AFAC-89E6775FCD50}"/>
              </a:ext>
            </a:extLst>
          </p:cNvPr>
          <p:cNvSpPr txBox="1"/>
          <p:nvPr/>
        </p:nvSpPr>
        <p:spPr>
          <a:xfrm>
            <a:off x="7794696" y="514258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3533A-EC08-BB48-A98C-5C609351D773}"/>
              </a:ext>
            </a:extLst>
          </p:cNvPr>
          <p:cNvSpPr txBox="1"/>
          <p:nvPr/>
        </p:nvSpPr>
        <p:spPr>
          <a:xfrm>
            <a:off x="3803691" y="68849"/>
            <a:ext cx="208101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r>
              <a:rPr lang="en-TR" sz="2000" dirty="0">
                <a:solidFill>
                  <a:schemeClr val="accent1"/>
                </a:solidFill>
              </a:rPr>
              <a:t>CIDR:</a:t>
            </a:r>
            <a:r>
              <a:rPr lang="en-TR" sz="2000" dirty="0"/>
              <a:t>10.10.0.0/16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10.10.0.0 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10.10.0.1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10.10.0.2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10.10.0.3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…….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10.10.255.255</a:t>
            </a:r>
            <a:endParaRPr lang="en-TR" sz="2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BD92D-C831-9D45-BFF4-2275B445F83D}"/>
              </a:ext>
            </a:extLst>
          </p:cNvPr>
          <p:cNvSpPr txBox="1"/>
          <p:nvPr/>
        </p:nvSpPr>
        <p:spPr>
          <a:xfrm>
            <a:off x="7641814" y="1826099"/>
            <a:ext cx="310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Public Subnet</a:t>
            </a:r>
            <a:r>
              <a:rPr lang="en-TR" sz="2000" dirty="0"/>
              <a:t>=</a:t>
            </a:r>
            <a:r>
              <a:rPr lang="en-US" sz="2000" dirty="0">
                <a:solidFill>
                  <a:schemeClr val="accent1"/>
                </a:solidFill>
              </a:rPr>
              <a:t> department</a:t>
            </a:r>
            <a:r>
              <a:rPr lang="en-TR" sz="20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44F0C6-E04A-2440-95FA-38BAB55304F2}"/>
              </a:ext>
            </a:extLst>
          </p:cNvPr>
          <p:cNvSpPr txBox="1"/>
          <p:nvPr/>
        </p:nvSpPr>
        <p:spPr>
          <a:xfrm>
            <a:off x="372893" y="91765"/>
            <a:ext cx="32662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pPr algn="ctr"/>
            <a:r>
              <a:rPr lang="en-TR" sz="2000" dirty="0">
                <a:solidFill>
                  <a:schemeClr val="accent1"/>
                </a:solidFill>
              </a:rPr>
              <a:t>Phone Number range: </a:t>
            </a:r>
            <a:r>
              <a:rPr lang="en-TR" sz="2000" dirty="0"/>
              <a:t>10-100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12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13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205A8-0E36-1147-8086-2563B61BC960}"/>
              </a:ext>
            </a:extLst>
          </p:cNvPr>
          <p:cNvSpPr txBox="1"/>
          <p:nvPr/>
        </p:nvSpPr>
        <p:spPr>
          <a:xfrm>
            <a:off x="7717166" y="4223631"/>
            <a:ext cx="3524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Private Subnet</a:t>
            </a:r>
            <a:r>
              <a:rPr lang="en-TR" sz="2000" dirty="0"/>
              <a:t>= </a:t>
            </a:r>
            <a:r>
              <a:rPr lang="en-TR" sz="2000" dirty="0">
                <a:solidFill>
                  <a:schemeClr val="accent1"/>
                </a:solidFill>
              </a:rPr>
              <a:t>VIP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1F0515-24F9-6D48-8E8E-35ABC471B89B}"/>
              </a:ext>
            </a:extLst>
          </p:cNvPr>
          <p:cNvSpPr txBox="1"/>
          <p:nvPr/>
        </p:nvSpPr>
        <p:spPr>
          <a:xfrm>
            <a:off x="7805415" y="2247180"/>
            <a:ext cx="3107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Private IP: Internal phone num.</a:t>
            </a:r>
          </a:p>
          <a:p>
            <a:r>
              <a:rPr lang="en-TR" dirty="0"/>
              <a:t>Public IP: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E9578C-A3EB-0848-AA29-1D7C74A3FD44}"/>
              </a:ext>
            </a:extLst>
          </p:cNvPr>
          <p:cNvSpPr txBox="1"/>
          <p:nvPr/>
        </p:nvSpPr>
        <p:spPr>
          <a:xfrm>
            <a:off x="3662391" y="3841960"/>
            <a:ext cx="28747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r>
              <a:rPr lang="en-TR" sz="2000" dirty="0">
                <a:solidFill>
                  <a:srgbClr val="FF0000"/>
                </a:solidFill>
              </a:rPr>
              <a:t>Subnet</a:t>
            </a:r>
            <a:r>
              <a:rPr lang="en-TR" sz="2000" dirty="0">
                <a:solidFill>
                  <a:schemeClr val="accent1"/>
                </a:solidFill>
              </a:rPr>
              <a:t> CIDR:10.10.</a:t>
            </a:r>
            <a:r>
              <a:rPr lang="en-TR" sz="2000" dirty="0">
                <a:solidFill>
                  <a:srgbClr val="FF0000"/>
                </a:solidFill>
              </a:rPr>
              <a:t>1</a:t>
            </a:r>
            <a:r>
              <a:rPr lang="en-TR" sz="2000" dirty="0">
                <a:solidFill>
                  <a:schemeClr val="accent1"/>
                </a:solidFill>
              </a:rPr>
              <a:t>.0/24</a:t>
            </a:r>
          </a:p>
          <a:p>
            <a:endParaRPr lang="en-TR" sz="2000" dirty="0">
              <a:solidFill>
                <a:schemeClr val="accent1"/>
              </a:solidFill>
            </a:endParaRPr>
          </a:p>
          <a:p>
            <a:r>
              <a:rPr lang="en-TR" sz="2000" b="1" dirty="0">
                <a:solidFill>
                  <a:srgbClr val="FF0000"/>
                </a:solidFill>
              </a:rPr>
              <a:t>10.10.</a:t>
            </a:r>
            <a:r>
              <a:rPr lang="en-TR" sz="2000" b="1" dirty="0">
                <a:solidFill>
                  <a:schemeClr val="accent1"/>
                </a:solidFill>
              </a:rPr>
              <a:t>1</a:t>
            </a:r>
            <a:r>
              <a:rPr lang="en-TR" sz="2000" b="1" dirty="0">
                <a:solidFill>
                  <a:srgbClr val="FF0000"/>
                </a:solidFill>
              </a:rPr>
              <a:t>.0 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</a:t>
            </a:r>
            <a:r>
              <a:rPr lang="en-TR" sz="2000" b="1" dirty="0">
                <a:solidFill>
                  <a:schemeClr val="accent1"/>
                </a:solidFill>
              </a:rPr>
              <a:t>1</a:t>
            </a:r>
            <a:r>
              <a:rPr lang="en-TR" sz="2000" b="1" dirty="0">
                <a:solidFill>
                  <a:srgbClr val="FF0000"/>
                </a:solidFill>
              </a:rPr>
              <a:t>.1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</a:t>
            </a:r>
            <a:r>
              <a:rPr lang="en-TR" sz="2000" b="1" dirty="0">
                <a:solidFill>
                  <a:schemeClr val="accent1"/>
                </a:solidFill>
              </a:rPr>
              <a:t>1</a:t>
            </a:r>
            <a:r>
              <a:rPr lang="en-TR" sz="2000" b="1" dirty="0">
                <a:solidFill>
                  <a:srgbClr val="FF0000"/>
                </a:solidFill>
              </a:rPr>
              <a:t>.2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</a:t>
            </a:r>
            <a:r>
              <a:rPr lang="en-TR" sz="2000" b="1" dirty="0">
                <a:solidFill>
                  <a:schemeClr val="accent1"/>
                </a:solidFill>
              </a:rPr>
              <a:t>1</a:t>
            </a:r>
            <a:r>
              <a:rPr lang="en-TR" sz="2000" b="1" dirty="0">
                <a:solidFill>
                  <a:srgbClr val="FF0000"/>
                </a:solidFill>
              </a:rPr>
              <a:t>.3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……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…….</a:t>
            </a:r>
          </a:p>
          <a:p>
            <a:r>
              <a:rPr lang="en-TR" sz="2000" b="1" dirty="0">
                <a:solidFill>
                  <a:srgbClr val="FF0000"/>
                </a:solidFill>
              </a:rPr>
              <a:t>10.10.1.255</a:t>
            </a:r>
            <a:endParaRPr lang="en-TR" sz="20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CA01F-D9DD-7040-B1AB-9A33FBAAC701}"/>
              </a:ext>
            </a:extLst>
          </p:cNvPr>
          <p:cNvSpPr txBox="1"/>
          <p:nvPr/>
        </p:nvSpPr>
        <p:spPr>
          <a:xfrm>
            <a:off x="2666868" y="96637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AC2E97-9609-DC4C-88C8-DDB4E183C25C}"/>
              </a:ext>
            </a:extLst>
          </p:cNvPr>
          <p:cNvSpPr txBox="1"/>
          <p:nvPr/>
        </p:nvSpPr>
        <p:spPr>
          <a:xfrm>
            <a:off x="0" y="3825394"/>
            <a:ext cx="31452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>
              <a:defRPr sz="2400"/>
            </a:lvl1pPr>
          </a:lstStyle>
          <a:p>
            <a:pPr algn="ctr"/>
            <a:r>
              <a:rPr lang="en-TR" sz="2000" dirty="0">
                <a:solidFill>
                  <a:schemeClr val="accent1"/>
                </a:solidFill>
              </a:rPr>
              <a:t>Department Number range: </a:t>
            </a:r>
          </a:p>
          <a:p>
            <a:pPr algn="ctr"/>
            <a:endParaRPr lang="en-TR" sz="2000" dirty="0">
              <a:solidFill>
                <a:srgbClr val="FF0000"/>
              </a:solidFill>
            </a:endParaRP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10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11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12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en-TR" sz="20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550B0-8AD6-FB43-8A90-3DB34B632C73}"/>
              </a:ext>
            </a:extLst>
          </p:cNvPr>
          <p:cNvSpPr txBox="1"/>
          <p:nvPr/>
        </p:nvSpPr>
        <p:spPr>
          <a:xfrm>
            <a:off x="2977446" y="465072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600" dirty="0"/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3AEF28-D0B6-9246-B61C-44433CEDAAD9}"/>
              </a:ext>
            </a:extLst>
          </p:cNvPr>
          <p:cNvSpPr txBox="1"/>
          <p:nvPr/>
        </p:nvSpPr>
        <p:spPr>
          <a:xfrm>
            <a:off x="445081" y="2729912"/>
            <a:ext cx="4725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/>
                </a:solidFill>
              </a:rPr>
              <a:t>Internal Phone Num.      :    </a:t>
            </a:r>
            <a:r>
              <a:rPr lang="en-TR" sz="2400" dirty="0">
                <a:solidFill>
                  <a:srgbClr val="00B050"/>
                </a:solidFill>
              </a:rPr>
              <a:t>Private IP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97D721-6B29-6A4A-9073-3E046AA65245}"/>
              </a:ext>
            </a:extLst>
          </p:cNvPr>
          <p:cNvSpPr txBox="1"/>
          <p:nvPr/>
        </p:nvSpPr>
        <p:spPr>
          <a:xfrm>
            <a:off x="-1049719" y="2847372"/>
            <a:ext cx="6414988" cy="31227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DDCAA-290D-3644-9045-C08E0FF6C81D}"/>
              </a:ext>
            </a:extLst>
          </p:cNvPr>
          <p:cNvSpPr txBox="1"/>
          <p:nvPr/>
        </p:nvSpPr>
        <p:spPr>
          <a:xfrm>
            <a:off x="5752298" y="121471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65. 000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EF52358-C269-8847-AFE4-7751624E2BCC}"/>
              </a:ext>
            </a:extLst>
          </p:cNvPr>
          <p:cNvSpPr/>
          <p:nvPr/>
        </p:nvSpPr>
        <p:spPr>
          <a:xfrm>
            <a:off x="5395330" y="454140"/>
            <a:ext cx="415453" cy="1936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724D9633-1497-A346-B4AD-864CC3F98171}"/>
              </a:ext>
            </a:extLst>
          </p:cNvPr>
          <p:cNvSpPr/>
          <p:nvPr/>
        </p:nvSpPr>
        <p:spPr>
          <a:xfrm flipH="1">
            <a:off x="917981" y="512802"/>
            <a:ext cx="415453" cy="1936504"/>
          </a:xfrm>
          <a:prstGeom prst="rightBrace">
            <a:avLst>
              <a:gd name="adj1" fmla="val 8333"/>
              <a:gd name="adj2" fmla="val 46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455F90-ECBE-AB4C-8F70-13AE6B9E967F}"/>
              </a:ext>
            </a:extLst>
          </p:cNvPr>
          <p:cNvSpPr txBox="1"/>
          <p:nvPr/>
        </p:nvSpPr>
        <p:spPr>
          <a:xfrm>
            <a:off x="70041" y="12147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90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6A11040-78B2-8045-83F4-124D6B38E823}"/>
              </a:ext>
            </a:extLst>
          </p:cNvPr>
          <p:cNvSpPr/>
          <p:nvPr/>
        </p:nvSpPr>
        <p:spPr>
          <a:xfrm>
            <a:off x="5202483" y="4584604"/>
            <a:ext cx="415453" cy="1936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1DF69C-5C17-044E-BF62-F29F45C9C7CF}"/>
              </a:ext>
            </a:extLst>
          </p:cNvPr>
          <p:cNvSpPr txBox="1"/>
          <p:nvPr/>
        </p:nvSpPr>
        <p:spPr>
          <a:xfrm>
            <a:off x="5759346" y="53681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251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C8D91-D19E-0744-AB85-E6CB622B9F80}"/>
              </a:ext>
            </a:extLst>
          </p:cNvPr>
          <p:cNvSpPr txBox="1"/>
          <p:nvPr/>
        </p:nvSpPr>
        <p:spPr>
          <a:xfrm>
            <a:off x="382257" y="53404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9714A3D1-C885-9143-A87B-B3ED0E9B1F04}"/>
              </a:ext>
            </a:extLst>
          </p:cNvPr>
          <p:cNvSpPr/>
          <p:nvPr/>
        </p:nvSpPr>
        <p:spPr>
          <a:xfrm flipH="1">
            <a:off x="949872" y="4579257"/>
            <a:ext cx="415453" cy="1936504"/>
          </a:xfrm>
          <a:prstGeom prst="rightBrace">
            <a:avLst>
              <a:gd name="adj1" fmla="val 8333"/>
              <a:gd name="adj2" fmla="val 461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C5CC99-CC56-CA42-9A6E-49DA691301C1}"/>
              </a:ext>
            </a:extLst>
          </p:cNvPr>
          <p:cNvSpPr/>
          <p:nvPr/>
        </p:nvSpPr>
        <p:spPr>
          <a:xfrm>
            <a:off x="10426892" y="5237288"/>
            <a:ext cx="773270" cy="539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VIP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3A145F-14A8-FC43-BA1C-FD468D396B54}"/>
              </a:ext>
            </a:extLst>
          </p:cNvPr>
          <p:cNvSpPr/>
          <p:nvPr/>
        </p:nvSpPr>
        <p:spPr>
          <a:xfrm>
            <a:off x="7525566" y="1681169"/>
            <a:ext cx="3642031" cy="16219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08054684-4705-AB4E-9C3D-1D02FD232F9E}"/>
              </a:ext>
            </a:extLst>
          </p:cNvPr>
          <p:cNvSpPr/>
          <p:nvPr/>
        </p:nvSpPr>
        <p:spPr>
          <a:xfrm>
            <a:off x="7641814" y="3768298"/>
            <a:ext cx="3642031" cy="1621918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BC914-73C3-9249-AAF4-D30A482BB363}"/>
              </a:ext>
            </a:extLst>
          </p:cNvPr>
          <p:cNvCxnSpPr>
            <a:cxnSpLocks/>
          </p:cNvCxnSpPr>
          <p:nvPr/>
        </p:nvCxnSpPr>
        <p:spPr>
          <a:xfrm>
            <a:off x="7717166" y="5087578"/>
            <a:ext cx="12353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821B563-A1C0-E54C-9241-FBFFAD672C80}"/>
              </a:ext>
            </a:extLst>
          </p:cNvPr>
          <p:cNvSpPr/>
          <p:nvPr/>
        </p:nvSpPr>
        <p:spPr>
          <a:xfrm>
            <a:off x="8823598" y="2490832"/>
            <a:ext cx="2088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R" dirty="0"/>
              <a:t>External phone num</a:t>
            </a:r>
          </a:p>
        </p:txBody>
      </p:sp>
    </p:spTree>
    <p:extLst>
      <p:ext uri="{BB962C8B-B14F-4D97-AF65-F5344CB8AC3E}">
        <p14:creationId xmlns:p14="http://schemas.microsoft.com/office/powerpoint/2010/main" val="310927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E3151-F4AE-A346-98BE-C960C305342B}"/>
              </a:ext>
            </a:extLst>
          </p:cNvPr>
          <p:cNvSpPr txBox="1"/>
          <p:nvPr/>
        </p:nvSpPr>
        <p:spPr>
          <a:xfrm>
            <a:off x="311783" y="2598003"/>
            <a:ext cx="11779450" cy="830997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use </a:t>
            </a:r>
            <a:r>
              <a:rPr lang="en-US" sz="2400" dirty="0">
                <a:solidFill>
                  <a:schemeClr val="accent6"/>
                </a:solidFill>
              </a:rPr>
              <a:t>private IPv4 </a:t>
            </a:r>
            <a:r>
              <a:rPr lang="en-US" sz="2400" dirty="0"/>
              <a:t>addresses for </a:t>
            </a:r>
            <a:r>
              <a:rPr lang="en-US" sz="2400" dirty="0">
                <a:solidFill>
                  <a:srgbClr val="FF0000"/>
                </a:solidFill>
              </a:rPr>
              <a:t>communication</a:t>
            </a:r>
            <a:r>
              <a:rPr lang="en-US" sz="2400" dirty="0"/>
              <a:t> between instances </a:t>
            </a:r>
            <a:r>
              <a:rPr lang="en-US" sz="2400" dirty="0">
                <a:solidFill>
                  <a:srgbClr val="FF0000"/>
                </a:solidFill>
              </a:rPr>
              <a:t>in the same VPC.</a:t>
            </a:r>
            <a:endParaRPr lang="en-TR" sz="2400" dirty="0"/>
          </a:p>
          <a:p>
            <a:r>
              <a:rPr lang="en-US" sz="2400" dirty="0"/>
              <a:t>You can use </a:t>
            </a:r>
            <a:r>
              <a:rPr lang="en-US" sz="2400" dirty="0">
                <a:solidFill>
                  <a:schemeClr val="accent6"/>
                </a:solidFill>
              </a:rPr>
              <a:t>public addresses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communication </a:t>
            </a:r>
            <a:r>
              <a:rPr lang="en-US" sz="2400" dirty="0"/>
              <a:t>between your instances and the </a:t>
            </a:r>
            <a:r>
              <a:rPr lang="en-US" sz="2400" dirty="0">
                <a:solidFill>
                  <a:srgbClr val="FF0000"/>
                </a:solidFill>
              </a:rPr>
              <a:t>Internet.</a:t>
            </a:r>
            <a:endParaRPr lang="en-T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0C289-E6C4-C54E-ABC1-122C95C51307}"/>
              </a:ext>
            </a:extLst>
          </p:cNvPr>
          <p:cNvSpPr txBox="1"/>
          <p:nvPr/>
        </p:nvSpPr>
        <p:spPr>
          <a:xfrm>
            <a:off x="206274" y="520207"/>
            <a:ext cx="11779450" cy="1569660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VPC :</a:t>
            </a:r>
          </a:p>
          <a:p>
            <a:endParaRPr lang="en-US" sz="2400" dirty="0"/>
          </a:p>
          <a:p>
            <a:r>
              <a:rPr lang="en-US" sz="2400" dirty="0"/>
              <a:t>- I</a:t>
            </a:r>
            <a:r>
              <a:rPr lang="en-TR" sz="2400" dirty="0"/>
              <a:t>ç teşkilatlamayı oluşturmak-kümelemek(Subnets)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Teşkilat</a:t>
            </a:r>
            <a:r>
              <a:rPr lang="en-US" sz="2400" dirty="0"/>
              <a:t>/</a:t>
            </a:r>
            <a:r>
              <a:rPr lang="en-US" sz="2400" dirty="0" err="1"/>
              <a:t>kümelerin</a:t>
            </a:r>
            <a:r>
              <a:rPr lang="en-US" sz="2400" dirty="0"/>
              <a:t> </a:t>
            </a:r>
            <a:r>
              <a:rPr lang="tr-TR" sz="2400" dirty="0"/>
              <a:t>rehber </a:t>
            </a:r>
            <a:r>
              <a:rPr lang="en-TR" sz="2400" dirty="0"/>
              <a:t>numarası aralıklarını ve aralıklarını belirlemek (CIDR)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0E3A2-0A31-9B49-84AF-0656EC6934BE}"/>
              </a:ext>
            </a:extLst>
          </p:cNvPr>
          <p:cNvSpPr txBox="1"/>
          <p:nvPr/>
        </p:nvSpPr>
        <p:spPr>
          <a:xfrm>
            <a:off x="206275" y="3749457"/>
            <a:ext cx="11779449" cy="3108543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TR" sz="2800" dirty="0"/>
              <a:t>nstance in Public  Subnet : Public IP </a:t>
            </a:r>
          </a:p>
          <a:p>
            <a:r>
              <a:rPr lang="en-TR" sz="2800" dirty="0"/>
              <a:t>		              	    Private IP</a:t>
            </a:r>
          </a:p>
          <a:p>
            <a:endParaRPr lang="en-TR" sz="2800" dirty="0"/>
          </a:p>
          <a:p>
            <a:r>
              <a:rPr lang="en-TR" sz="2800" dirty="0"/>
              <a:t>Instance in Private Subnet: </a:t>
            </a:r>
            <a:r>
              <a:rPr lang="en-TR" sz="2800" dirty="0">
                <a:solidFill>
                  <a:srgbClr val="FF0000"/>
                </a:solidFill>
              </a:rPr>
              <a:t>Only </a:t>
            </a:r>
            <a:r>
              <a:rPr lang="en-TR" sz="2800" dirty="0"/>
              <a:t>Private IP </a:t>
            </a:r>
          </a:p>
          <a:p>
            <a:endParaRPr lang="en-TR" sz="2800" dirty="0"/>
          </a:p>
          <a:p>
            <a:r>
              <a:rPr lang="en-TR" sz="2800" dirty="0">
                <a:solidFill>
                  <a:srgbClr val="FF0000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TR" sz="2800" dirty="0">
                <a:solidFill>
                  <a:srgbClr val="FF0000"/>
                </a:solidFill>
              </a:rPr>
              <a:t>f you don’t change the default settings)***</a:t>
            </a:r>
          </a:p>
          <a:p>
            <a:endParaRPr lang="en-TR" sz="2800" dirty="0"/>
          </a:p>
        </p:txBody>
      </p:sp>
    </p:spTree>
    <p:extLst>
      <p:ext uri="{BB962C8B-B14F-4D97-AF65-F5344CB8AC3E}">
        <p14:creationId xmlns:p14="http://schemas.microsoft.com/office/powerpoint/2010/main" val="270947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DB9E4D-BC70-2A4B-A0FF-6D9454957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3" t="13615" r="13370" b="8902"/>
          <a:stretch/>
        </p:blipFill>
        <p:spPr>
          <a:xfrm>
            <a:off x="7351024" y="179572"/>
            <a:ext cx="1419882" cy="12528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00ACAB7-06C6-4E42-B9AE-FF617E203961}"/>
              </a:ext>
            </a:extLst>
          </p:cNvPr>
          <p:cNvSpPr txBox="1"/>
          <p:nvPr/>
        </p:nvSpPr>
        <p:spPr>
          <a:xfrm>
            <a:off x="9754567" y="2308496"/>
            <a:ext cx="44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98043F-A318-C04C-B05C-AEFEEB40637F}"/>
              </a:ext>
            </a:extLst>
          </p:cNvPr>
          <p:cNvSpPr/>
          <p:nvPr/>
        </p:nvSpPr>
        <p:spPr>
          <a:xfrm>
            <a:off x="163089" y="2495112"/>
            <a:ext cx="11607382" cy="4179682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6E4236-AD6E-7A4B-86EF-42FAA0970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931" y="2320424"/>
            <a:ext cx="1070561" cy="107056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99B6B-C8A7-DC42-AFAC-89E6775FCD50}"/>
              </a:ext>
            </a:extLst>
          </p:cNvPr>
          <p:cNvSpPr txBox="1"/>
          <p:nvPr/>
        </p:nvSpPr>
        <p:spPr>
          <a:xfrm>
            <a:off x="202316" y="20731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157239-70BE-A84E-A8F0-4E5BEC70593A}"/>
              </a:ext>
            </a:extLst>
          </p:cNvPr>
          <p:cNvSpPr txBox="1"/>
          <p:nvPr/>
        </p:nvSpPr>
        <p:spPr>
          <a:xfrm>
            <a:off x="3585413" y="4969149"/>
            <a:ext cx="256820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Card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Costumer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List&amp;info-email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082024-AAB1-1A46-89B9-91A6812B31DC}"/>
              </a:ext>
            </a:extLst>
          </p:cNvPr>
          <p:cNvSpPr/>
          <p:nvPr/>
        </p:nvSpPr>
        <p:spPr>
          <a:xfrm>
            <a:off x="8341433" y="4120166"/>
            <a:ext cx="537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57B2C31-0D18-DA41-867D-269E96580B64}"/>
              </a:ext>
            </a:extLst>
          </p:cNvPr>
          <p:cNvSpPr/>
          <p:nvPr/>
        </p:nvSpPr>
        <p:spPr>
          <a:xfrm>
            <a:off x="3534963" y="3412224"/>
            <a:ext cx="2524218" cy="302394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4A080-5ACD-FD4F-A060-7C12A7E39755}"/>
              </a:ext>
            </a:extLst>
          </p:cNvPr>
          <p:cNvSpPr txBox="1"/>
          <p:nvPr/>
        </p:nvSpPr>
        <p:spPr>
          <a:xfrm>
            <a:off x="3784460" y="5866513"/>
            <a:ext cx="20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1424725-9AC8-B145-B781-89211EAC0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6869955" y="3468449"/>
            <a:ext cx="2143025" cy="22330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FC8C50-BE72-974A-8485-C91FC1D6A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479" y="4028597"/>
            <a:ext cx="906972" cy="906972"/>
          </a:xfrm>
          <a:prstGeom prst="rect">
            <a:avLst/>
          </a:prstGeom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6F6796B-F1C5-9C4F-891D-1EBE610D6D40}"/>
              </a:ext>
            </a:extLst>
          </p:cNvPr>
          <p:cNvSpPr/>
          <p:nvPr/>
        </p:nvSpPr>
        <p:spPr>
          <a:xfrm>
            <a:off x="6651961" y="3367609"/>
            <a:ext cx="2524218" cy="302394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5B598-4934-0F4B-AC2C-82DF516548AB}"/>
              </a:ext>
            </a:extLst>
          </p:cNvPr>
          <p:cNvSpPr txBox="1"/>
          <p:nvPr/>
        </p:nvSpPr>
        <p:spPr>
          <a:xfrm>
            <a:off x="6869955" y="5918140"/>
            <a:ext cx="192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TR" dirty="0"/>
              <a:t>Public Subnet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FC1A8DA-2547-3441-AD25-40DA27261E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4006997" y="3552127"/>
            <a:ext cx="1589074" cy="1655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34A8EC-E116-154F-A95E-65684F0CB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027" y="4073434"/>
            <a:ext cx="682747" cy="6827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492FAF-0832-8D43-B65F-3D43CCA6195A}"/>
              </a:ext>
            </a:extLst>
          </p:cNvPr>
          <p:cNvCxnSpPr>
            <a:cxnSpLocks/>
          </p:cNvCxnSpPr>
          <p:nvPr/>
        </p:nvCxnSpPr>
        <p:spPr>
          <a:xfrm flipH="1">
            <a:off x="5485560" y="4584953"/>
            <a:ext cx="15661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C0E88C-6630-5143-906C-BFD13D2ED83A}"/>
              </a:ext>
            </a:extLst>
          </p:cNvPr>
          <p:cNvCxnSpPr>
            <a:cxnSpLocks/>
          </p:cNvCxnSpPr>
          <p:nvPr/>
        </p:nvCxnSpPr>
        <p:spPr>
          <a:xfrm>
            <a:off x="8060965" y="1313270"/>
            <a:ext cx="0" cy="1888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755628-2B7A-8D4D-826F-57472EA3B740}"/>
              </a:ext>
            </a:extLst>
          </p:cNvPr>
          <p:cNvSpPr txBox="1"/>
          <p:nvPr/>
        </p:nvSpPr>
        <p:spPr>
          <a:xfrm>
            <a:off x="2815346" y="4133531"/>
            <a:ext cx="3430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Private IPs</a:t>
            </a:r>
          </a:p>
          <a:p>
            <a:r>
              <a:rPr lang="en-US" dirty="0">
                <a:solidFill>
                  <a:srgbClr val="FF0000"/>
                </a:solidFill>
              </a:rPr>
              <a:t>10.7.1.216</a:t>
            </a:r>
          </a:p>
          <a:p>
            <a:endParaRPr lang="en-T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E67C7-4B7D-E547-BAB6-E36224D1A4C9}"/>
              </a:ext>
            </a:extLst>
          </p:cNvPr>
          <p:cNvSpPr txBox="1"/>
          <p:nvPr/>
        </p:nvSpPr>
        <p:spPr>
          <a:xfrm>
            <a:off x="2803841" y="4634226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R" dirty="0"/>
          </a:p>
          <a:p>
            <a:r>
              <a:rPr lang="en-TR" dirty="0">
                <a:solidFill>
                  <a:schemeClr val="accent1"/>
                </a:solidFill>
              </a:rPr>
              <a:t>Public I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TR" dirty="0"/>
              <a:t> </a:t>
            </a:r>
            <a:r>
              <a:rPr lang="en-TR" dirty="0">
                <a:solidFill>
                  <a:srgbClr val="FF0000"/>
                </a:solidFill>
              </a:rPr>
              <a:t>---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6377F-32D7-6943-97DF-DF1BB01A6D78}"/>
              </a:ext>
            </a:extLst>
          </p:cNvPr>
          <p:cNvSpPr txBox="1"/>
          <p:nvPr/>
        </p:nvSpPr>
        <p:spPr>
          <a:xfrm>
            <a:off x="9270615" y="4075237"/>
            <a:ext cx="3430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IPs</a:t>
            </a:r>
          </a:p>
          <a:p>
            <a:r>
              <a:rPr lang="en-US" dirty="0">
                <a:solidFill>
                  <a:schemeClr val="accent1"/>
                </a:solidFill>
              </a:rPr>
              <a:t>10.7.2.35</a:t>
            </a:r>
          </a:p>
          <a:p>
            <a:endParaRPr lang="en-T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51DB2-8935-5C4C-B221-455AEF41BFB3}"/>
              </a:ext>
            </a:extLst>
          </p:cNvPr>
          <p:cNvSpPr txBox="1"/>
          <p:nvPr/>
        </p:nvSpPr>
        <p:spPr>
          <a:xfrm>
            <a:off x="9276211" y="4990947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Public I</a:t>
            </a:r>
            <a:r>
              <a:rPr lang="en-US" dirty="0"/>
              <a:t>p</a:t>
            </a:r>
            <a:r>
              <a:rPr lang="en-TR" dirty="0"/>
              <a:t>s : </a:t>
            </a:r>
            <a:r>
              <a:rPr lang="en-TR" dirty="0">
                <a:solidFill>
                  <a:schemeClr val="accent1"/>
                </a:solidFill>
              </a:rPr>
              <a:t>54.223.34.56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6E716-B9F7-134B-BF0D-26721323D183}"/>
              </a:ext>
            </a:extLst>
          </p:cNvPr>
          <p:cNvSpPr txBox="1"/>
          <p:nvPr/>
        </p:nvSpPr>
        <p:spPr>
          <a:xfrm>
            <a:off x="6717677" y="29431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10.7.</a:t>
            </a:r>
            <a:r>
              <a:rPr lang="en-TR" dirty="0">
                <a:solidFill>
                  <a:srgbClr val="FF0000"/>
                </a:solidFill>
              </a:rPr>
              <a:t>2</a:t>
            </a:r>
            <a:r>
              <a:rPr lang="en-TR" dirty="0"/>
              <a:t>.0/24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A68AE-5931-D245-B7A4-2699B44CEA0F}"/>
              </a:ext>
            </a:extLst>
          </p:cNvPr>
          <p:cNvSpPr txBox="1"/>
          <p:nvPr/>
        </p:nvSpPr>
        <p:spPr>
          <a:xfrm>
            <a:off x="4136436" y="292178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10.7.</a:t>
            </a:r>
            <a:r>
              <a:rPr lang="en-TR" dirty="0">
                <a:solidFill>
                  <a:srgbClr val="FF0000"/>
                </a:solidFill>
              </a:rPr>
              <a:t>1</a:t>
            </a:r>
            <a:r>
              <a:rPr lang="en-TR" dirty="0"/>
              <a:t>.0/24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92A0415-6B40-8F48-8C6B-9A9C5C89F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4" t="10439" r="14400" b="10895"/>
          <a:stretch/>
        </p:blipFill>
        <p:spPr>
          <a:xfrm>
            <a:off x="736004" y="3481254"/>
            <a:ext cx="1209676" cy="12604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6E2EA7-49D5-0644-867C-9E05E90E7EEE}"/>
              </a:ext>
            </a:extLst>
          </p:cNvPr>
          <p:cNvSpPr txBox="1"/>
          <p:nvPr/>
        </p:nvSpPr>
        <p:spPr>
          <a:xfrm>
            <a:off x="642569" y="5023257"/>
            <a:ext cx="121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Messenger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5922C45-97AB-ED45-8B35-47F540BA4FDF}"/>
              </a:ext>
            </a:extLst>
          </p:cNvPr>
          <p:cNvSpPr/>
          <p:nvPr/>
        </p:nvSpPr>
        <p:spPr>
          <a:xfrm>
            <a:off x="318171" y="3334206"/>
            <a:ext cx="1851289" cy="3023941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873250-5644-204A-BA9A-F736DB37EB74}"/>
              </a:ext>
            </a:extLst>
          </p:cNvPr>
          <p:cNvSpPr txBox="1"/>
          <p:nvPr/>
        </p:nvSpPr>
        <p:spPr>
          <a:xfrm>
            <a:off x="346243" y="5750060"/>
            <a:ext cx="192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TR" dirty="0"/>
              <a:t>Public Subnet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04FB62-ADBA-8447-97E6-B068BEDC8E50}"/>
              </a:ext>
            </a:extLst>
          </p:cNvPr>
          <p:cNvCxnSpPr>
            <a:cxnSpLocks/>
          </p:cNvCxnSpPr>
          <p:nvPr/>
        </p:nvCxnSpPr>
        <p:spPr>
          <a:xfrm>
            <a:off x="2169460" y="3837701"/>
            <a:ext cx="13655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A53242D-1F56-B54A-9563-181C9D78CE10}"/>
              </a:ext>
            </a:extLst>
          </p:cNvPr>
          <p:cNvCxnSpPr>
            <a:cxnSpLocks/>
          </p:cNvCxnSpPr>
          <p:nvPr/>
        </p:nvCxnSpPr>
        <p:spPr>
          <a:xfrm flipV="1">
            <a:off x="1666789" y="2044554"/>
            <a:ext cx="0" cy="126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3299B5-81DB-724D-ABF3-BFC37C7ED707}"/>
              </a:ext>
            </a:extLst>
          </p:cNvPr>
          <p:cNvCxnSpPr>
            <a:cxnSpLocks/>
          </p:cNvCxnSpPr>
          <p:nvPr/>
        </p:nvCxnSpPr>
        <p:spPr>
          <a:xfrm flipV="1">
            <a:off x="8247912" y="1313270"/>
            <a:ext cx="0" cy="1769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4A0180-0753-E446-ADB6-610A424AE3FC}"/>
              </a:ext>
            </a:extLst>
          </p:cNvPr>
          <p:cNvSpPr txBox="1"/>
          <p:nvPr/>
        </p:nvSpPr>
        <p:spPr>
          <a:xfrm>
            <a:off x="5236342" y="1850516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/>
              <a:t>10.7.0.0/16</a:t>
            </a:r>
          </a:p>
        </p:txBody>
      </p:sp>
    </p:spTree>
    <p:extLst>
      <p:ext uri="{BB962C8B-B14F-4D97-AF65-F5344CB8AC3E}">
        <p14:creationId xmlns:p14="http://schemas.microsoft.com/office/powerpoint/2010/main" val="210082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854B6-1D61-3B4D-88BB-C3AEA4D3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5832" y="235974"/>
            <a:ext cx="8904480" cy="648838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B795E14-1063-6F4A-8E30-8D69AC8CAE55}"/>
              </a:ext>
            </a:extLst>
          </p:cNvPr>
          <p:cNvSpPr/>
          <p:nvPr/>
        </p:nvSpPr>
        <p:spPr>
          <a:xfrm>
            <a:off x="1617197" y="1035422"/>
            <a:ext cx="6988921" cy="1223684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B1FE63-192C-A74E-8200-706EC5B8E772}"/>
              </a:ext>
            </a:extLst>
          </p:cNvPr>
          <p:cNvSpPr/>
          <p:nvPr/>
        </p:nvSpPr>
        <p:spPr>
          <a:xfrm>
            <a:off x="1617197" y="4791634"/>
            <a:ext cx="6988921" cy="1223684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7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428EC50-8EAE-7040-939E-CE93C2263EA8}"/>
              </a:ext>
            </a:extLst>
          </p:cNvPr>
          <p:cNvSpPr/>
          <p:nvPr/>
        </p:nvSpPr>
        <p:spPr>
          <a:xfrm>
            <a:off x="2659860" y="221373"/>
            <a:ext cx="2565752" cy="78583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chemeClr val="bg1"/>
                </a:solidFill>
              </a:rPr>
              <a:t>Create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>
                <a:solidFill>
                  <a:srgbClr val="FFC000"/>
                </a:solidFill>
              </a:rPr>
              <a:t>VPC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79A5524-04AA-5A4E-990A-180C5A5A5AE0}"/>
              </a:ext>
            </a:extLst>
          </p:cNvPr>
          <p:cNvSpPr/>
          <p:nvPr/>
        </p:nvSpPr>
        <p:spPr>
          <a:xfrm>
            <a:off x="2659860" y="1229410"/>
            <a:ext cx="2565752" cy="78583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>
                <a:solidFill>
                  <a:schemeClr val="bg1"/>
                </a:solidFill>
              </a:rPr>
              <a:t>Create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>
                <a:solidFill>
                  <a:srgbClr val="FFC000"/>
                </a:solidFill>
              </a:rPr>
              <a:t>IGW</a:t>
            </a: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951C988-604E-D241-A419-2E85630BDF77}"/>
              </a:ext>
            </a:extLst>
          </p:cNvPr>
          <p:cNvSpPr/>
          <p:nvPr/>
        </p:nvSpPr>
        <p:spPr>
          <a:xfrm>
            <a:off x="2659860" y="2137901"/>
            <a:ext cx="2661502" cy="100470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IGW Action Menu: </a:t>
            </a:r>
            <a:r>
              <a:rPr lang="tr-TR" sz="2400" b="1" dirty="0" err="1">
                <a:solidFill>
                  <a:srgbClr val="FFC000"/>
                </a:solidFill>
              </a:rPr>
              <a:t>Attach</a:t>
            </a:r>
            <a:r>
              <a:rPr lang="tr-TR" sz="2400" b="1" dirty="0">
                <a:solidFill>
                  <a:srgbClr val="FFC000"/>
                </a:solidFill>
              </a:rPr>
              <a:t> IGW </a:t>
            </a:r>
            <a:r>
              <a:rPr lang="tr-TR" sz="2400" b="1" dirty="0" err="1">
                <a:solidFill>
                  <a:schemeClr val="accent4"/>
                </a:solidFill>
              </a:rPr>
              <a:t>to</a:t>
            </a:r>
            <a:r>
              <a:rPr lang="tr-TR" sz="2400" b="1" dirty="0">
                <a:solidFill>
                  <a:schemeClr val="accent4"/>
                </a:solidFill>
              </a:rPr>
              <a:t> VPC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B6A3973-D1E8-994D-A3F4-D42AE0225A49}"/>
              </a:ext>
            </a:extLst>
          </p:cNvPr>
          <p:cNvSpPr/>
          <p:nvPr/>
        </p:nvSpPr>
        <p:spPr>
          <a:xfrm>
            <a:off x="2247670" y="4461710"/>
            <a:ext cx="3492282" cy="113475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Set </a:t>
            </a:r>
            <a:r>
              <a:rPr lang="tr-TR" sz="2400" b="1" dirty="0" err="1">
                <a:solidFill>
                  <a:schemeClr val="bg1"/>
                </a:solidFill>
              </a:rPr>
              <a:t>the</a:t>
            </a:r>
            <a:r>
              <a:rPr lang="tr-TR" sz="2400" b="1" dirty="0">
                <a:solidFill>
                  <a:schemeClr val="bg1"/>
                </a:solidFill>
              </a:rPr>
              <a:t> VPC </a:t>
            </a:r>
            <a:r>
              <a:rPr lang="tr-TR" sz="2400" b="1" dirty="0" err="1">
                <a:solidFill>
                  <a:schemeClr val="bg1"/>
                </a:solidFill>
              </a:rPr>
              <a:t>Route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Table</a:t>
            </a:r>
            <a:r>
              <a:rPr lang="tr-TR" sz="24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tr-TR" sz="2400" b="1" dirty="0">
                <a:solidFill>
                  <a:srgbClr val="FFC000"/>
                </a:solidFill>
              </a:rPr>
              <a:t>00000:/0 &gt;    IGW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E7D29CE-B290-2D40-A005-25FC212F4065}"/>
              </a:ext>
            </a:extLst>
          </p:cNvPr>
          <p:cNvSpPr/>
          <p:nvPr/>
        </p:nvSpPr>
        <p:spPr>
          <a:xfrm>
            <a:off x="2241270" y="3265258"/>
            <a:ext cx="3498682" cy="1004702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VPC Action Menu:</a:t>
            </a:r>
          </a:p>
          <a:p>
            <a:pPr algn="ctr"/>
            <a:r>
              <a:rPr lang="tr-TR" sz="2400" b="1" dirty="0" err="1">
                <a:solidFill>
                  <a:schemeClr val="accent4"/>
                </a:solidFill>
              </a:rPr>
              <a:t>Edit</a:t>
            </a:r>
            <a:r>
              <a:rPr lang="tr-TR" sz="2400" b="1" dirty="0">
                <a:solidFill>
                  <a:schemeClr val="accent4"/>
                </a:solidFill>
              </a:rPr>
              <a:t> DNS </a:t>
            </a:r>
            <a:r>
              <a:rPr lang="tr-TR" sz="2400" b="1" dirty="0" err="1">
                <a:solidFill>
                  <a:schemeClr val="accent4"/>
                </a:solidFill>
              </a:rPr>
              <a:t>Hostname</a:t>
            </a:r>
            <a:endParaRPr lang="tr-TR" sz="2400" b="1" dirty="0">
              <a:solidFill>
                <a:schemeClr val="accent4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D3AEF-B574-FB4F-AB5D-E7FE8DAFDA36}"/>
              </a:ext>
            </a:extLst>
          </p:cNvPr>
          <p:cNvSpPr/>
          <p:nvPr/>
        </p:nvSpPr>
        <p:spPr>
          <a:xfrm>
            <a:off x="6233652" y="3510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tr-TR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tr-T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labVPC</a:t>
            </a:r>
            <a:endParaRPr lang="tr-TR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tr-TR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IPv4 CIDR </a:t>
            </a:r>
            <a:r>
              <a:rPr lang="tr-TR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tr-T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tr-TR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10.0.0.0/16</a:t>
            </a:r>
            <a:endParaRPr lang="en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AE4338-56AF-E042-8C97-68059CB09A39}"/>
              </a:ext>
            </a:extLst>
          </p:cNvPr>
          <p:cNvSpPr/>
          <p:nvPr/>
        </p:nvSpPr>
        <p:spPr>
          <a:xfrm>
            <a:off x="1014603" y="5788210"/>
            <a:ext cx="6079736" cy="71874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>
                <a:solidFill>
                  <a:schemeClr val="bg1"/>
                </a:solidFill>
              </a:rPr>
              <a:t>Name </a:t>
            </a:r>
            <a:r>
              <a:rPr lang="tr-TR" sz="2400" b="1" dirty="0" err="1">
                <a:solidFill>
                  <a:schemeClr val="bg1"/>
                </a:solidFill>
              </a:rPr>
              <a:t>Default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Route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Table</a:t>
            </a:r>
            <a:r>
              <a:rPr lang="tr-TR" sz="2400" b="1" dirty="0">
                <a:solidFill>
                  <a:schemeClr val="bg1"/>
                </a:solidFill>
              </a:rPr>
              <a:t>: </a:t>
            </a:r>
            <a:r>
              <a:rPr lang="tr-TR" sz="2400" b="1" dirty="0" err="1">
                <a:solidFill>
                  <a:schemeClr val="accent4"/>
                </a:solidFill>
              </a:rPr>
              <a:t>default-labvpc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36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4B355D7-89B0-5F44-BCE5-F8BEF21368B4}"/>
              </a:ext>
            </a:extLst>
          </p:cNvPr>
          <p:cNvSpPr/>
          <p:nvPr/>
        </p:nvSpPr>
        <p:spPr>
          <a:xfrm>
            <a:off x="1125613" y="2628317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C1A283-050D-7944-8FF0-AF47B2FE494A}"/>
              </a:ext>
            </a:extLst>
          </p:cNvPr>
          <p:cNvCxnSpPr>
            <a:cxnSpLocks/>
          </p:cNvCxnSpPr>
          <p:nvPr/>
        </p:nvCxnSpPr>
        <p:spPr>
          <a:xfrm flipV="1">
            <a:off x="1946742" y="3647409"/>
            <a:ext cx="3025125" cy="1162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A76B8-31C8-D54D-B41B-8F93E83B2690}"/>
              </a:ext>
            </a:extLst>
          </p:cNvPr>
          <p:cNvSpPr/>
          <p:nvPr/>
        </p:nvSpPr>
        <p:spPr>
          <a:xfrm>
            <a:off x="1473958" y="723332"/>
            <a:ext cx="10358655" cy="5804610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F39919-19CC-8C4F-9E71-90031A82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8" y="462424"/>
            <a:ext cx="1070561" cy="1070561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1749351-CE01-F042-B52A-F8897AF40B20}"/>
              </a:ext>
            </a:extLst>
          </p:cNvPr>
          <p:cNvSpPr/>
          <p:nvPr/>
        </p:nvSpPr>
        <p:spPr>
          <a:xfrm>
            <a:off x="914402" y="364316"/>
            <a:ext cx="11043315" cy="6261433"/>
          </a:xfrm>
          <a:prstGeom prst="round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680183-D752-8044-8C78-5289C95F3AD4}"/>
              </a:ext>
            </a:extLst>
          </p:cNvPr>
          <p:cNvSpPr/>
          <p:nvPr/>
        </p:nvSpPr>
        <p:spPr>
          <a:xfrm>
            <a:off x="261579" y="122830"/>
            <a:ext cx="11793946" cy="6600727"/>
          </a:xfrm>
          <a:prstGeom prst="roundRect">
            <a:avLst/>
          </a:prstGeom>
          <a:noFill/>
          <a:ln w="3492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93C8D-A4EF-EA48-8244-81BAF13032CA}"/>
              </a:ext>
            </a:extLst>
          </p:cNvPr>
          <p:cNvSpPr txBox="1"/>
          <p:nvPr/>
        </p:nvSpPr>
        <p:spPr>
          <a:xfrm>
            <a:off x="1675776" y="142456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EBD7-597D-AE4B-A878-67A5A4CC62A4}"/>
              </a:ext>
            </a:extLst>
          </p:cNvPr>
          <p:cNvSpPr txBox="1"/>
          <p:nvPr/>
        </p:nvSpPr>
        <p:spPr>
          <a:xfrm>
            <a:off x="576127" y="990372"/>
            <a:ext cx="8266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</a:t>
            </a:r>
          </a:p>
        </p:txBody>
      </p:sp>
      <p:pic>
        <p:nvPicPr>
          <p:cNvPr id="21" name="Picture 20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18BBA14C-0FD0-4341-8525-CE161E31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2" y="24337"/>
            <a:ext cx="791562" cy="5393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91CC196-9D21-7B4B-B791-0479E51286A0}"/>
              </a:ext>
            </a:extLst>
          </p:cNvPr>
          <p:cNvSpPr txBox="1"/>
          <p:nvPr/>
        </p:nvSpPr>
        <p:spPr>
          <a:xfrm>
            <a:off x="44492" y="538666"/>
            <a:ext cx="726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0323579-9309-CF45-9500-07D91E6CF5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3369" t="12389" r="21636" b="16574"/>
          <a:stretch/>
        </p:blipFill>
        <p:spPr>
          <a:xfrm>
            <a:off x="914402" y="535326"/>
            <a:ext cx="450488" cy="527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A9700-C3DF-BE44-B1C9-02DEA68BCF04}"/>
              </a:ext>
            </a:extLst>
          </p:cNvPr>
          <p:cNvCxnSpPr>
            <a:cxnSpLocks/>
          </p:cNvCxnSpPr>
          <p:nvPr/>
        </p:nvCxnSpPr>
        <p:spPr>
          <a:xfrm>
            <a:off x="924298" y="799300"/>
            <a:ext cx="0" cy="1357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DF86E08-11B3-1C47-B796-97FDCAF81CE0}"/>
              </a:ext>
            </a:extLst>
          </p:cNvPr>
          <p:cNvSpPr txBox="1"/>
          <p:nvPr/>
        </p:nvSpPr>
        <p:spPr>
          <a:xfrm>
            <a:off x="7323055" y="823372"/>
            <a:ext cx="269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Avaliability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1-a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1412BA1-5BFB-F340-8C75-BA34768E028E}"/>
              </a:ext>
            </a:extLst>
          </p:cNvPr>
          <p:cNvSpPr/>
          <p:nvPr/>
        </p:nvSpPr>
        <p:spPr>
          <a:xfrm>
            <a:off x="7491616" y="2810974"/>
            <a:ext cx="3923790" cy="2016619"/>
          </a:xfrm>
          <a:prstGeom prst="round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AEF89-B463-1848-A974-8695D27C62F9}"/>
              </a:ext>
            </a:extLst>
          </p:cNvPr>
          <p:cNvSpPr txBox="1"/>
          <p:nvPr/>
        </p:nvSpPr>
        <p:spPr>
          <a:xfrm>
            <a:off x="13251976" y="-245660"/>
            <a:ext cx="184731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4DC621-C7B4-8241-B33B-B91A8FB59B3A}"/>
              </a:ext>
            </a:extLst>
          </p:cNvPr>
          <p:cNvSpPr txBox="1"/>
          <p:nvPr/>
        </p:nvSpPr>
        <p:spPr>
          <a:xfrm>
            <a:off x="7890916" y="4433441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lang="tr-TR" sz="2400" b="1" dirty="0">
                <a:solidFill>
                  <a:srgbClr val="0070C0"/>
                </a:solidFill>
                <a:latin typeface="Calibri" panose="020F0502020204030204"/>
              </a:rPr>
              <a:t>P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ublic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655C6D0-D4DD-9B41-B186-A578E86B16A5}"/>
              </a:ext>
            </a:extLst>
          </p:cNvPr>
          <p:cNvSpPr/>
          <p:nvPr/>
        </p:nvSpPr>
        <p:spPr>
          <a:xfrm>
            <a:off x="2201440" y="654056"/>
            <a:ext cx="1848150" cy="754752"/>
          </a:xfrm>
          <a:prstGeom prst="roundRect">
            <a:avLst/>
          </a:prstGeom>
          <a:noFill/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10.10.0.0/16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91486FE-63D2-7043-825D-B3974298A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57" y="3152535"/>
            <a:ext cx="871463" cy="90083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C4FFFB2-077A-E649-B599-A75FBF4ED777}"/>
              </a:ext>
            </a:extLst>
          </p:cNvPr>
          <p:cNvSpPr txBox="1"/>
          <p:nvPr/>
        </p:nvSpPr>
        <p:spPr>
          <a:xfrm>
            <a:off x="837786" y="4006310"/>
            <a:ext cx="1256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Gateway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53E079-4254-5C44-8F0A-A2643AB303E0}"/>
              </a:ext>
            </a:extLst>
          </p:cNvPr>
          <p:cNvSpPr txBox="1"/>
          <p:nvPr/>
        </p:nvSpPr>
        <p:spPr>
          <a:xfrm>
            <a:off x="3501035" y="4120825"/>
            <a:ext cx="132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BC736-A6E8-5546-967B-A724CD8DC540}"/>
              </a:ext>
            </a:extLst>
          </p:cNvPr>
          <p:cNvSpPr txBox="1"/>
          <p:nvPr/>
        </p:nvSpPr>
        <p:spPr>
          <a:xfrm>
            <a:off x="7628497" y="4053701"/>
            <a:ext cx="1893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Security </a:t>
            </a:r>
            <a:r>
              <a:rPr kumimoji="0" lang="tr-TR" sz="20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</a:t>
            </a:r>
            <a:r>
              <a:rPr kumimoji="0" lang="tr-T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72" name="Chevron 71">
            <a:extLst>
              <a:ext uri="{FF2B5EF4-FFF2-40B4-BE49-F238E27FC236}">
                <a16:creationId xmlns:a16="http://schemas.microsoft.com/office/drawing/2014/main" id="{84BAC661-633E-724C-BA48-B20634AA25A1}"/>
              </a:ext>
            </a:extLst>
          </p:cNvPr>
          <p:cNvSpPr/>
          <p:nvPr/>
        </p:nvSpPr>
        <p:spPr>
          <a:xfrm rot="21394276">
            <a:off x="3471255" y="3543750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Chevron 72">
            <a:extLst>
              <a:ext uri="{FF2B5EF4-FFF2-40B4-BE49-F238E27FC236}">
                <a16:creationId xmlns:a16="http://schemas.microsoft.com/office/drawing/2014/main" id="{586562DF-8053-364F-A4DE-14E404091FBB}"/>
              </a:ext>
            </a:extLst>
          </p:cNvPr>
          <p:cNvSpPr/>
          <p:nvPr/>
        </p:nvSpPr>
        <p:spPr>
          <a:xfrm rot="21394276">
            <a:off x="2172059" y="3551490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B85237-D812-F540-9FD7-6DDFBD5616B3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009914" y="3597006"/>
            <a:ext cx="4727223" cy="3047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78912AF8-4D77-DB42-8FD3-0C3375B3F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8925" y="3269376"/>
            <a:ext cx="465127" cy="70738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048A3D-A5AD-4543-98C6-BD808F937708}"/>
              </a:ext>
            </a:extLst>
          </p:cNvPr>
          <p:cNvSpPr/>
          <p:nvPr/>
        </p:nvSpPr>
        <p:spPr>
          <a:xfrm>
            <a:off x="9737137" y="3262636"/>
            <a:ext cx="668740" cy="668740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D64885-DCEF-6D4F-A15B-6F38263B2118}"/>
              </a:ext>
            </a:extLst>
          </p:cNvPr>
          <p:cNvSpPr/>
          <p:nvPr/>
        </p:nvSpPr>
        <p:spPr>
          <a:xfrm>
            <a:off x="9797940" y="3429457"/>
            <a:ext cx="537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EC2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D0C4A022-DFA3-334B-B95B-02816D42472E}"/>
              </a:ext>
            </a:extLst>
          </p:cNvPr>
          <p:cNvSpPr/>
          <p:nvPr/>
        </p:nvSpPr>
        <p:spPr>
          <a:xfrm rot="21394276">
            <a:off x="6432295" y="3504702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47874B-B3A8-D946-A6C4-B55E3E1C7F4A}"/>
              </a:ext>
            </a:extLst>
          </p:cNvPr>
          <p:cNvSpPr txBox="1"/>
          <p:nvPr/>
        </p:nvSpPr>
        <p:spPr>
          <a:xfrm>
            <a:off x="592688" y="2643659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5D4830-3AD5-7C4F-9F91-FCDCAE11841D}"/>
              </a:ext>
            </a:extLst>
          </p:cNvPr>
          <p:cNvSpPr txBox="1"/>
          <p:nvPr/>
        </p:nvSpPr>
        <p:spPr>
          <a:xfrm>
            <a:off x="3569570" y="2658023"/>
            <a:ext cx="1323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6277B2-0066-C44D-BC17-CBB84B59C608}"/>
              </a:ext>
            </a:extLst>
          </p:cNvPr>
          <p:cNvSpPr txBox="1"/>
          <p:nvPr/>
        </p:nvSpPr>
        <p:spPr>
          <a:xfrm>
            <a:off x="7868500" y="2956962"/>
            <a:ext cx="1323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7F377F7-C56D-0149-9F3A-2C6CD2627BB5}"/>
              </a:ext>
            </a:extLst>
          </p:cNvPr>
          <p:cNvSpPr/>
          <p:nvPr/>
        </p:nvSpPr>
        <p:spPr>
          <a:xfrm>
            <a:off x="3985836" y="2630677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193717-A916-D946-ABFF-0FA9E8DB3C67}"/>
              </a:ext>
            </a:extLst>
          </p:cNvPr>
          <p:cNvSpPr txBox="1"/>
          <p:nvPr/>
        </p:nvSpPr>
        <p:spPr>
          <a:xfrm>
            <a:off x="3478144" y="2632751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1A51267-6AF0-934F-924B-7876F0147562}"/>
              </a:ext>
            </a:extLst>
          </p:cNvPr>
          <p:cNvSpPr/>
          <p:nvPr/>
        </p:nvSpPr>
        <p:spPr>
          <a:xfrm>
            <a:off x="8360761" y="2864938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580586-1948-DC48-A627-60224825F2D7}"/>
              </a:ext>
            </a:extLst>
          </p:cNvPr>
          <p:cNvSpPr txBox="1"/>
          <p:nvPr/>
        </p:nvSpPr>
        <p:spPr>
          <a:xfrm>
            <a:off x="7825773" y="2855437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4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9F54F9A-9780-E74E-8306-A3B4443E0956}"/>
              </a:ext>
            </a:extLst>
          </p:cNvPr>
          <p:cNvSpPr/>
          <p:nvPr/>
        </p:nvSpPr>
        <p:spPr>
          <a:xfrm>
            <a:off x="3827963" y="3826582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10.10.3.0/24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BF4EBA-C5AB-144C-A1C8-CA8976A64C93}"/>
              </a:ext>
            </a:extLst>
          </p:cNvPr>
          <p:cNvSpPr/>
          <p:nvPr/>
        </p:nvSpPr>
        <p:spPr>
          <a:xfrm>
            <a:off x="4913239" y="4244356"/>
            <a:ext cx="2086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Access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40CF4BA-11B3-8144-A127-74248CA8BE5D}"/>
              </a:ext>
            </a:extLst>
          </p:cNvPr>
          <p:cNvSpPr/>
          <p:nvPr/>
        </p:nvSpPr>
        <p:spPr>
          <a:xfrm rot="21394276">
            <a:off x="9085418" y="3485997"/>
            <a:ext cx="276344" cy="215077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91B38E-677A-0E4A-9207-E668D18A8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845" y="3250306"/>
            <a:ext cx="820884" cy="848868"/>
          </a:xfrm>
          <a:prstGeom prst="rect">
            <a:avLst/>
          </a:prstGeom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561AB3EB-C24D-A64C-AB08-73DE1C48A79B}"/>
              </a:ext>
            </a:extLst>
          </p:cNvPr>
          <p:cNvSpPr/>
          <p:nvPr/>
        </p:nvSpPr>
        <p:spPr>
          <a:xfrm>
            <a:off x="5751355" y="2670236"/>
            <a:ext cx="381864" cy="380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B0291B-87E3-C84B-AE07-27FBD100778C}"/>
              </a:ext>
            </a:extLst>
          </p:cNvPr>
          <p:cNvSpPr txBox="1"/>
          <p:nvPr/>
        </p:nvSpPr>
        <p:spPr>
          <a:xfrm>
            <a:off x="5215252" y="2637732"/>
            <a:ext cx="141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ctr">
              <a:defRPr sz="20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4FFB5E0-3D00-7F4B-9573-2B3B2FD52FDE}"/>
              </a:ext>
            </a:extLst>
          </p:cNvPr>
          <p:cNvSpPr/>
          <p:nvPr/>
        </p:nvSpPr>
        <p:spPr>
          <a:xfrm>
            <a:off x="3830235" y="3569548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10.10.020/24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36ACBDB-275F-8F4D-AC7F-B3119382EA01}"/>
              </a:ext>
            </a:extLst>
          </p:cNvPr>
          <p:cNvSpPr/>
          <p:nvPr/>
        </p:nvSpPr>
        <p:spPr>
          <a:xfrm>
            <a:off x="3830234" y="3339846"/>
            <a:ext cx="899677" cy="19909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10.10.1.0/24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A20265E-F6B2-E64F-88C9-DEFFEC4315B5}"/>
              </a:ext>
            </a:extLst>
          </p:cNvPr>
          <p:cNvSpPr/>
          <p:nvPr/>
        </p:nvSpPr>
        <p:spPr>
          <a:xfrm>
            <a:off x="341753" y="2152909"/>
            <a:ext cx="4668161" cy="32805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6DFF6-CC1E-DC48-B943-4877BAB2459A}"/>
              </a:ext>
            </a:extLst>
          </p:cNvPr>
          <p:cNvSpPr txBox="1"/>
          <p:nvPr/>
        </p:nvSpPr>
        <p:spPr>
          <a:xfrm>
            <a:off x="2094201" y="5475010"/>
            <a:ext cx="178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Transport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7A09A5-6BB2-A840-98A4-FD070D7C77E8}"/>
              </a:ext>
            </a:extLst>
          </p:cNvPr>
          <p:cNvSpPr txBox="1"/>
          <p:nvPr/>
        </p:nvSpPr>
        <p:spPr>
          <a:xfrm>
            <a:off x="5662119" y="547915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3200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60781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23104</TotalTime>
  <Words>1783</Words>
  <Application>Microsoft Macintosh PowerPoint</Application>
  <PresentationFormat>Widescreen</PresentationFormat>
  <Paragraphs>891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medium-content-serif-font</vt:lpstr>
      <vt:lpstr>Noto Sans</vt:lpstr>
      <vt:lpstr>Symbol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osvaldo@clarusway.com</dc:creator>
  <cp:lastModifiedBy>osvaldo@clarusway.com</cp:lastModifiedBy>
  <cp:revision>179</cp:revision>
  <dcterms:created xsi:type="dcterms:W3CDTF">2020-05-11T18:07:22Z</dcterms:created>
  <dcterms:modified xsi:type="dcterms:W3CDTF">2020-06-17T22:27:17Z</dcterms:modified>
</cp:coreProperties>
</file>