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568" r:id="rId2"/>
    <p:sldId id="644" r:id="rId3"/>
    <p:sldId id="647" r:id="rId4"/>
    <p:sldId id="650" r:id="rId5"/>
    <p:sldId id="651" r:id="rId6"/>
    <p:sldId id="646" r:id="rId7"/>
    <p:sldId id="649" r:id="rId8"/>
    <p:sldId id="648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9"/>
    <p:restoredTop sz="94619"/>
  </p:normalViewPr>
  <p:slideViewPr>
    <p:cSldViewPr snapToGrid="0" snapToObjects="1">
      <p:cViewPr varScale="1">
        <p:scale>
          <a:sx n="114" d="100"/>
          <a:sy n="114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0F04B-4F3A-A94F-8E8F-F40BD814916B}" type="datetimeFigureOut">
              <a:rPr lang="tr-TR" smtClean="0"/>
              <a:t>17.05.2020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067B8-0DB7-8F4B-B819-526318798A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60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9EA3-6A70-0F4D-829B-C527444C4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770A3-2260-7840-8968-62D8D3CEF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43346-B018-144B-8388-D7631093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16.05.2020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8AEF-4BFA-2F41-88DA-3AC5C492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82045-2C56-074F-A12B-68B976E7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378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493F-2F3F-CE4F-9233-A8C0D9B5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0ED3F-DCD4-C545-8458-FA1D2BC56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7ED7-A81C-624D-BAB8-F0D2301E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16.05.2020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89018-A24E-874F-ADE8-08EFEF39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E668-1469-7843-9D95-665B7D48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446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C5B94-1978-EE42-BCF1-A61BD9C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DE2DC-39FA-6448-AB70-B538145D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1D293-3BC8-B74A-A138-5ED319C2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16.05.2020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F5EF8-2283-5A44-B368-E27E4F27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54F7-85D3-4A40-B9FE-A39C308C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97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74B7-B9D3-CB47-8C3F-30AE58E8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F5DD-9FA0-694E-A177-60F83123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D732-0AEE-D748-B9BA-9D63CF4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16.05.2020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BEC6E-8F5E-6D44-B81B-44FA0DF0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EF0F-2349-5A41-B72B-7CCA8C03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082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9AD8-4954-0545-9CC0-3EB172D5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9173-9AD0-2741-AD85-690A77B75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7B61-A030-6440-BFC6-D5B76B6B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16.05.2020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9C2E4-C3C5-B349-93B4-0C3D40C2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0D653-1A82-694D-8C80-990482D7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57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58EB-1A95-DD4F-B957-3FC42224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F3A5-5939-D74F-9E44-48A8CE3F5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36AB6-D824-A448-90A9-B24B5B6D3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2E745-35C3-C941-918D-2D99ECEF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16.05.2020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DA00A-1F9F-2848-A1FD-32567A2A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256E3-F3E3-9346-9246-44E3F15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621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87-0295-D544-945F-1870F29E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F488E-7C54-3E43-A572-AECAEE8A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0F06D-FF4E-B143-95E9-12DD0D64F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B0488-3744-364D-9149-C772ACBAC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005BF-1BCF-D64D-9C7A-B6C53E6A1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DA619-AB99-D247-B298-F9772FF5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16.05.2020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42EB2-4F51-0F4C-B60A-4F1F81A7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FEAA4-EF15-144A-91F0-A7FE7C24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741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A7C7-1923-CE4A-9881-4B365248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D8D27-DFDA-AE4E-A324-B035CCE6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16.05.2020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5EC6B-B742-A04F-94CE-5BEB837D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B9FB6-0832-B941-A5B5-46547094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01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D8B0E-CF94-D54B-8AD0-EF8A0C93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16.05.2020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436D9-44E3-684A-8175-D632556F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05705-3935-D54A-9659-43289966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61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CE79-38EC-B443-BD39-7BEB2195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FED8-FEFD-8743-9819-A41278B93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40D12-5A6C-F149-A79D-0783DBE0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17286-C905-4845-8C7F-D2B95E01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16.05.2020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FA06F-CD69-C04B-9060-09A8F8AD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09285-E359-F946-B6B5-9925CA02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472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AFA8-8F33-014A-B483-7C60D013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6F0F7-B179-AC4D-8A34-9791D47F4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3ECB2-EF86-F440-98E0-1D9E7B483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73210-952F-5A4D-B782-1D8BE1D5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16.05.2020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DCA0B-2B6D-B543-ACFE-8FC7FAE2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E6528-FE3F-0443-87EF-6F73476F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608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3DDAF-5304-F645-93CA-3FE50723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3A25B-8D3A-4548-B36F-1DDA84FF0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21CD2-9498-664B-95A4-039466F7C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79B54-2950-1042-988D-8162422116D6}" type="datetimeFigureOut">
              <a:t>16.05.2020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AA283-7DC9-0641-BBFE-BD4EB87D5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2B73-C749-BF47-862C-374B905FD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90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9CF671-4F48-0740-9AAA-FF41CF0099D2}"/>
              </a:ext>
            </a:extLst>
          </p:cNvPr>
          <p:cNvCxnSpPr>
            <a:cxnSpLocks/>
          </p:cNvCxnSpPr>
          <p:nvPr/>
        </p:nvCxnSpPr>
        <p:spPr>
          <a:xfrm flipH="1" flipV="1">
            <a:off x="6136943" y="1126973"/>
            <a:ext cx="1" cy="96968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E3D0811-8F7D-834B-BBFA-F475F85BEF4C}"/>
              </a:ext>
            </a:extLst>
          </p:cNvPr>
          <p:cNvSpPr/>
          <p:nvPr/>
        </p:nvSpPr>
        <p:spPr>
          <a:xfrm>
            <a:off x="1546571" y="3383736"/>
            <a:ext cx="3395209" cy="686893"/>
          </a:xfrm>
          <a:prstGeom prst="roundRect">
            <a:avLst/>
          </a:prstGeom>
          <a:solidFill>
            <a:srgbClr val="E9EAF2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400" b="1" kern="0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Physically</a:t>
            </a:r>
            <a:r>
              <a:rPr lang="tr-TR" sz="2400" b="1" kern="0" dirty="0">
                <a:solidFill>
                  <a:srgbClr val="FFFFFF"/>
                </a:solidFill>
                <a:latin typeface="Calibri" panose="020F0502020204030204"/>
                <a:cs typeface="Arial"/>
              </a:rPr>
              <a:t> </a:t>
            </a:r>
            <a:r>
              <a:rPr lang="tr-TR" sz="2400" b="1" kern="0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Associated</a:t>
            </a:r>
            <a:endParaRPr lang="tr-TR" sz="2400" b="1" kern="0" dirty="0">
              <a:solidFill>
                <a:srgbClr val="FFFFFF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79548-5508-444F-9D69-D28671F4A9EB}"/>
              </a:ext>
            </a:extLst>
          </p:cNvPr>
          <p:cNvSpPr txBox="1"/>
          <p:nvPr/>
        </p:nvSpPr>
        <p:spPr>
          <a:xfrm>
            <a:off x="1487131" y="2627534"/>
            <a:ext cx="3982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 err="1">
                <a:solidFill>
                  <a:srgbClr val="3778FF"/>
                </a:solidFill>
              </a:rPr>
              <a:t>Attaching-outside</a:t>
            </a:r>
            <a:r>
              <a:rPr lang="tr-TR" sz="4000" dirty="0">
                <a:solidFill>
                  <a:srgbClr val="3778FF"/>
                </a:solidFill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B109C1-CE85-1646-AFC9-0A7216C049FF}"/>
              </a:ext>
            </a:extLst>
          </p:cNvPr>
          <p:cNvSpPr txBox="1"/>
          <p:nvPr/>
        </p:nvSpPr>
        <p:spPr>
          <a:xfrm>
            <a:off x="7435512" y="2677023"/>
            <a:ext cx="3269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2400">
                <a:solidFill>
                  <a:srgbClr val="3778FF"/>
                </a:solidFill>
              </a:defRPr>
            </a:lvl1pPr>
          </a:lstStyle>
          <a:p>
            <a:r>
              <a:rPr lang="tr-TR" sz="3600" dirty="0" err="1"/>
              <a:t>Mounting</a:t>
            </a:r>
            <a:r>
              <a:rPr lang="tr-TR" sz="3600" dirty="0"/>
              <a:t>-inside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AE87C8B4-FDE0-7149-9C16-2733CB1854F5}"/>
              </a:ext>
            </a:extLst>
          </p:cNvPr>
          <p:cNvSpPr/>
          <p:nvPr/>
        </p:nvSpPr>
        <p:spPr>
          <a:xfrm>
            <a:off x="5134000" y="3047945"/>
            <a:ext cx="1919735" cy="913150"/>
          </a:xfrm>
          <a:prstGeom prst="diamond">
            <a:avLst/>
          </a:prstGeom>
          <a:solidFill>
            <a:srgbClr val="8F8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sz="160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B81F38-DF20-2B4F-BAF1-8732005C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14" t="7582" r="41386" b="4255"/>
          <a:stretch/>
        </p:blipFill>
        <p:spPr>
          <a:xfrm>
            <a:off x="5512598" y="26571"/>
            <a:ext cx="1299018" cy="1585243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0DFC7C3-B4E7-0F4E-8432-4EBF64552CE8}"/>
              </a:ext>
            </a:extLst>
          </p:cNvPr>
          <p:cNvSpPr/>
          <p:nvPr/>
        </p:nvSpPr>
        <p:spPr>
          <a:xfrm>
            <a:off x="1546571" y="4208915"/>
            <a:ext cx="3395209" cy="686893"/>
          </a:xfrm>
          <a:prstGeom prst="roundRect">
            <a:avLst/>
          </a:prstGeom>
          <a:solidFill>
            <a:srgbClr val="E9EAF2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400" b="1" kern="0" dirty="0">
                <a:solidFill>
                  <a:srgbClr val="FFFFFF"/>
                </a:solidFill>
                <a:latin typeface="Calibri" panose="020F0502020204030204"/>
                <a:cs typeface="Arial"/>
              </a:rPr>
              <a:t>AWS M. Console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6F8B112-A1D6-2945-BC77-EF4CF39E9A72}"/>
              </a:ext>
            </a:extLst>
          </p:cNvPr>
          <p:cNvSpPr/>
          <p:nvPr/>
        </p:nvSpPr>
        <p:spPr>
          <a:xfrm>
            <a:off x="7209101" y="3383736"/>
            <a:ext cx="3395209" cy="686893"/>
          </a:xfrm>
          <a:prstGeom prst="roundRect">
            <a:avLst/>
          </a:prstGeom>
          <a:solidFill>
            <a:srgbClr val="E9EAF2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400" b="1" kern="0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Turn</a:t>
            </a:r>
            <a:r>
              <a:rPr lang="tr-TR" sz="2400" b="1" kern="0" dirty="0">
                <a:solidFill>
                  <a:srgbClr val="FFFFFF"/>
                </a:solidFill>
                <a:latin typeface="Calibri" panose="020F0502020204030204"/>
                <a:cs typeface="Arial"/>
              </a:rPr>
              <a:t> </a:t>
            </a:r>
            <a:r>
              <a:rPr lang="tr-TR" sz="2400" b="1" kern="0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the</a:t>
            </a:r>
            <a:r>
              <a:rPr lang="tr-TR" sz="2400" b="1" kern="0" dirty="0">
                <a:solidFill>
                  <a:srgbClr val="FFFFFF"/>
                </a:solidFill>
                <a:latin typeface="Calibri" panose="020F0502020204030204"/>
                <a:cs typeface="Arial"/>
              </a:rPr>
              <a:t> </a:t>
            </a:r>
            <a:r>
              <a:rPr lang="tr-TR" sz="2400" b="1" kern="0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system</a:t>
            </a:r>
            <a:r>
              <a:rPr lang="tr-TR" sz="2400" b="1" kern="0" dirty="0">
                <a:solidFill>
                  <a:srgbClr val="FFFFFF"/>
                </a:solidFill>
                <a:latin typeface="Calibri" panose="020F0502020204030204"/>
                <a:cs typeface="Arial"/>
              </a:rPr>
              <a:t> 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669038F-F91E-1641-A917-DE29F7F3C8E9}"/>
              </a:ext>
            </a:extLst>
          </p:cNvPr>
          <p:cNvSpPr/>
          <p:nvPr/>
        </p:nvSpPr>
        <p:spPr>
          <a:xfrm>
            <a:off x="7209100" y="4188972"/>
            <a:ext cx="3395209" cy="686893"/>
          </a:xfrm>
          <a:prstGeom prst="roundRect">
            <a:avLst/>
          </a:prstGeom>
          <a:solidFill>
            <a:srgbClr val="E9EAF2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400" b="1" kern="0" dirty="0">
                <a:solidFill>
                  <a:srgbClr val="FFFFFF"/>
                </a:solidFill>
                <a:latin typeface="Calibri" panose="020F0502020204030204"/>
                <a:cs typeface="Arial"/>
              </a:rPr>
              <a:t>Terminal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6472-0A13-7645-95ED-20CB37C61193}"/>
              </a:ext>
            </a:extLst>
          </p:cNvPr>
          <p:cNvSpPr/>
          <p:nvPr/>
        </p:nvSpPr>
        <p:spPr>
          <a:xfrm>
            <a:off x="1546570" y="5035909"/>
            <a:ext cx="3395209" cy="68689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400" dirty="0" err="1">
                <a:solidFill>
                  <a:schemeClr val="lt1"/>
                </a:solidFill>
              </a:rPr>
              <a:t>lsblk</a:t>
            </a:r>
            <a:r>
              <a:rPr lang="tr-TR" sz="2400" dirty="0">
                <a:solidFill>
                  <a:schemeClr val="lt1"/>
                </a:solidFill>
              </a:rPr>
              <a:t>: </a:t>
            </a:r>
          </a:p>
          <a:p>
            <a:pPr algn="ctr"/>
            <a:r>
              <a:rPr lang="tr-TR" sz="2400" dirty="0" err="1">
                <a:solidFill>
                  <a:schemeClr val="lt1"/>
                </a:solidFill>
              </a:rPr>
              <a:t>df</a:t>
            </a:r>
            <a:r>
              <a:rPr lang="tr-TR" sz="2400" dirty="0">
                <a:solidFill>
                  <a:schemeClr val="lt1"/>
                </a:solidFill>
              </a:rPr>
              <a:t> -h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886130E-3E46-3542-A8A9-181C27120D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0" t="23863" r="61115" b="33177"/>
          <a:stretch/>
        </p:blipFill>
        <p:spPr>
          <a:xfrm>
            <a:off x="3842019" y="5071182"/>
            <a:ext cx="292639" cy="262484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F2ADD26-F791-7E4D-B2F6-E826689D4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54" t="23879" r="11271" b="33161"/>
          <a:stretch/>
        </p:blipFill>
        <p:spPr>
          <a:xfrm>
            <a:off x="3829027" y="5409384"/>
            <a:ext cx="305631" cy="274138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8E60D94-F2B3-A844-AB28-FD8C95042BD7}"/>
              </a:ext>
            </a:extLst>
          </p:cNvPr>
          <p:cNvSpPr/>
          <p:nvPr/>
        </p:nvSpPr>
        <p:spPr>
          <a:xfrm>
            <a:off x="7209099" y="5827482"/>
            <a:ext cx="3395209" cy="68689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400" dirty="0"/>
              <a:t>             </a:t>
            </a:r>
            <a:r>
              <a:rPr lang="tr-TR" sz="2400" dirty="0" err="1"/>
              <a:t>lsblk</a:t>
            </a:r>
            <a:r>
              <a:rPr lang="tr-TR" sz="2400" dirty="0"/>
              <a:t>: </a:t>
            </a:r>
          </a:p>
          <a:p>
            <a:pPr algn="ctr"/>
            <a:r>
              <a:rPr lang="tr-TR" sz="2400" dirty="0"/>
              <a:t>            </a:t>
            </a:r>
            <a:r>
              <a:rPr lang="tr-TR" sz="2400" dirty="0" err="1"/>
              <a:t>df</a:t>
            </a:r>
            <a:r>
              <a:rPr lang="tr-TR" sz="2400" dirty="0"/>
              <a:t> –h: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FF8F906-EE8D-5C43-BBB1-A69E4060F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0" t="23863" r="61115" b="33177"/>
          <a:stretch/>
        </p:blipFill>
        <p:spPr>
          <a:xfrm>
            <a:off x="9743426" y="5862755"/>
            <a:ext cx="292639" cy="262484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2A416F8-F4DF-204F-9473-034E77FE6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0" t="23863" r="61115" b="33177"/>
          <a:stretch/>
        </p:blipFill>
        <p:spPr>
          <a:xfrm>
            <a:off x="9743425" y="6232572"/>
            <a:ext cx="292639" cy="262484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4A6282-BDDA-5042-BC81-06C3CE031211}"/>
              </a:ext>
            </a:extLst>
          </p:cNvPr>
          <p:cNvSpPr txBox="1"/>
          <p:nvPr/>
        </p:nvSpPr>
        <p:spPr>
          <a:xfrm>
            <a:off x="7224236" y="5831625"/>
            <a:ext cx="18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(</a:t>
            </a:r>
            <a:r>
              <a:rPr lang="tr-TR" dirty="0" err="1">
                <a:solidFill>
                  <a:schemeClr val="bg1"/>
                </a:solidFill>
              </a:rPr>
              <a:t>Mounting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point</a:t>
            </a:r>
            <a:r>
              <a:rPr lang="tr-T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D9BE8B-F066-BB44-97CE-3ECF2D680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546" y="478367"/>
            <a:ext cx="2865595" cy="2028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30158C-CD63-5C45-B1FD-F3CFCE863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194" y="432817"/>
            <a:ext cx="3048224" cy="2028455"/>
          </a:xfrm>
          <a:prstGeom prst="rect">
            <a:avLst/>
          </a:prstGeom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354AFFC-F67A-4243-ADC2-8E1139C7EE99}"/>
              </a:ext>
            </a:extLst>
          </p:cNvPr>
          <p:cNvSpPr/>
          <p:nvPr/>
        </p:nvSpPr>
        <p:spPr>
          <a:xfrm>
            <a:off x="7209099" y="4996629"/>
            <a:ext cx="3395209" cy="686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400" dirty="0" err="1"/>
              <a:t>Must</a:t>
            </a:r>
            <a:r>
              <a:rPr lang="tr-TR" sz="2400" dirty="0"/>
              <a:t> be </a:t>
            </a:r>
            <a:r>
              <a:rPr lang="tr-TR" sz="2400" dirty="0" err="1"/>
              <a:t>Formated</a:t>
            </a:r>
            <a:r>
              <a:rPr lang="tr-TR" sz="2400" dirty="0"/>
              <a:t> </a:t>
            </a:r>
            <a:r>
              <a:rPr lang="tr-TR" sz="2400" dirty="0" err="1"/>
              <a:t>if</a:t>
            </a:r>
            <a:r>
              <a:rPr lang="tr-TR" sz="2400" dirty="0"/>
              <a:t> not</a:t>
            </a:r>
          </a:p>
        </p:txBody>
      </p:sp>
    </p:spTree>
    <p:extLst>
      <p:ext uri="{BB962C8B-B14F-4D97-AF65-F5344CB8AC3E}">
        <p14:creationId xmlns:p14="http://schemas.microsoft.com/office/powerpoint/2010/main" val="234799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9B81F38-DF20-2B4F-BAF1-8732005C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14" t="7582" r="41386" b="4255"/>
          <a:stretch/>
        </p:blipFill>
        <p:spPr>
          <a:xfrm>
            <a:off x="3893166" y="1415719"/>
            <a:ext cx="1299018" cy="15852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86130E-3E46-3542-A8A9-181C27120D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0" t="23863" r="61115" b="33177"/>
          <a:stretch/>
        </p:blipFill>
        <p:spPr>
          <a:xfrm>
            <a:off x="7314149" y="3213414"/>
            <a:ext cx="292639" cy="262484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F2ADD26-F791-7E4D-B2F6-E826689D4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54" t="23879" r="11271" b="33161"/>
          <a:stretch/>
        </p:blipFill>
        <p:spPr>
          <a:xfrm>
            <a:off x="9585452" y="3176807"/>
            <a:ext cx="305631" cy="274138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48D7A7-948E-E144-9795-0335B0E0E9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94" t="10439" r="14400" b="10895"/>
          <a:stretch/>
        </p:blipFill>
        <p:spPr>
          <a:xfrm>
            <a:off x="1530604" y="1209628"/>
            <a:ext cx="1299018" cy="15026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115C2A-80B9-5F4E-AED9-7E22D3C70579}"/>
              </a:ext>
            </a:extLst>
          </p:cNvPr>
          <p:cNvSpPr txBox="1"/>
          <p:nvPr/>
        </p:nvSpPr>
        <p:spPr>
          <a:xfrm>
            <a:off x="3130068" y="1623566"/>
            <a:ext cx="445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/>
              <a:t>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D90C7-746F-4944-B719-87FFA9FF0706}"/>
              </a:ext>
            </a:extLst>
          </p:cNvPr>
          <p:cNvSpPr txBox="1"/>
          <p:nvPr/>
        </p:nvSpPr>
        <p:spPr>
          <a:xfrm>
            <a:off x="2118080" y="1746675"/>
            <a:ext cx="649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</a:rPr>
              <a:t>EC2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A5FFE-A931-1649-9689-CB9105C17849}"/>
              </a:ext>
            </a:extLst>
          </p:cNvPr>
          <p:cNvSpPr txBox="1"/>
          <p:nvPr/>
        </p:nvSpPr>
        <p:spPr>
          <a:xfrm>
            <a:off x="5626088" y="174667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/>
              <a:t>=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1307238-4D2D-C94A-A758-A24A8EC31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0914" t="7582" r="41386" b="4255"/>
          <a:stretch/>
        </p:blipFill>
        <p:spPr>
          <a:xfrm>
            <a:off x="6562287" y="1363248"/>
            <a:ext cx="1299018" cy="15852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A55219E-4AC1-2F40-910D-469A4A887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14" t="7582" r="41386" b="4255"/>
          <a:stretch/>
        </p:blipFill>
        <p:spPr>
          <a:xfrm>
            <a:off x="8585566" y="1363248"/>
            <a:ext cx="1299018" cy="15852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769337-6C9E-0746-8A85-32A7870AF889}"/>
              </a:ext>
            </a:extLst>
          </p:cNvPr>
          <p:cNvSpPr txBox="1"/>
          <p:nvPr/>
        </p:nvSpPr>
        <p:spPr>
          <a:xfrm>
            <a:off x="6409007" y="2620223"/>
            <a:ext cx="16916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</a:rPr>
              <a:t>Root</a:t>
            </a:r>
            <a:endParaRPr lang="tr-T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16149-5679-BF42-B666-38C93D8A7BB0}"/>
              </a:ext>
            </a:extLst>
          </p:cNvPr>
          <p:cNvSpPr txBox="1"/>
          <p:nvPr/>
        </p:nvSpPr>
        <p:spPr>
          <a:xfrm>
            <a:off x="6275546" y="3200231"/>
            <a:ext cx="102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Format 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867B5-F5CA-6644-96CA-A906DD501C6B}"/>
              </a:ext>
            </a:extLst>
          </p:cNvPr>
          <p:cNvSpPr txBox="1"/>
          <p:nvPr/>
        </p:nvSpPr>
        <p:spPr>
          <a:xfrm>
            <a:off x="6293018" y="3640777"/>
            <a:ext cx="11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Partition</a:t>
            </a:r>
            <a:r>
              <a:rPr lang="tr-TR" dirty="0"/>
              <a:t>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54187-D32B-6945-BEEA-B86D956EC700}"/>
              </a:ext>
            </a:extLst>
          </p:cNvPr>
          <p:cNvSpPr txBox="1"/>
          <p:nvPr/>
        </p:nvSpPr>
        <p:spPr>
          <a:xfrm>
            <a:off x="2570651" y="3021581"/>
            <a:ext cx="1900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/>
              <a:t>Atttaching</a:t>
            </a:r>
            <a:endParaRPr lang="tr-TR" sz="32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BF72F96-8CEE-8947-86ED-DF9E1AAD4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0" t="23863" r="61115" b="33177"/>
          <a:stretch/>
        </p:blipFill>
        <p:spPr>
          <a:xfrm>
            <a:off x="7314149" y="3675570"/>
            <a:ext cx="292639" cy="262484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3F5D60-C22C-724A-B8EB-77FF13A76D02}"/>
              </a:ext>
            </a:extLst>
          </p:cNvPr>
          <p:cNvSpPr txBox="1"/>
          <p:nvPr/>
        </p:nvSpPr>
        <p:spPr>
          <a:xfrm>
            <a:off x="6275546" y="4205466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Mounted</a:t>
            </a:r>
            <a:r>
              <a:rPr lang="tr-TR" dirty="0"/>
              <a:t>: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D5D3FBA-9AA4-9444-8F98-C9F331E98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0" t="23863" r="61115" b="33177"/>
          <a:stretch/>
        </p:blipFill>
        <p:spPr>
          <a:xfrm>
            <a:off x="7357306" y="4207621"/>
            <a:ext cx="292639" cy="262484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26EF49C-18DD-2841-AF3B-EEB3C4F97590}"/>
              </a:ext>
            </a:extLst>
          </p:cNvPr>
          <p:cNvSpPr txBox="1"/>
          <p:nvPr/>
        </p:nvSpPr>
        <p:spPr>
          <a:xfrm>
            <a:off x="8510185" y="3159990"/>
            <a:ext cx="102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Format :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72631C-C22D-2E49-AF6B-A30FDAB5BD35}"/>
              </a:ext>
            </a:extLst>
          </p:cNvPr>
          <p:cNvSpPr txBox="1"/>
          <p:nvPr/>
        </p:nvSpPr>
        <p:spPr>
          <a:xfrm>
            <a:off x="8477584" y="3654486"/>
            <a:ext cx="11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Partition</a:t>
            </a:r>
            <a:r>
              <a:rPr lang="tr-TR" dirty="0"/>
              <a:t>: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055863-7A5D-4B4B-BDD1-AF5A61CC098C}"/>
              </a:ext>
            </a:extLst>
          </p:cNvPr>
          <p:cNvSpPr txBox="1"/>
          <p:nvPr/>
        </p:nvSpPr>
        <p:spPr>
          <a:xfrm>
            <a:off x="8510185" y="4141793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Mounted</a:t>
            </a:r>
            <a:r>
              <a:rPr lang="tr-TR" dirty="0"/>
              <a:t>: 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F198EFD-1FA5-C44D-8CF2-D806D02F0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54" t="23879" r="11271" b="33161"/>
          <a:stretch/>
        </p:blipFill>
        <p:spPr>
          <a:xfrm>
            <a:off x="9585451" y="3669743"/>
            <a:ext cx="305631" cy="274138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EDADFF1-C520-6549-AD2C-1FA9FC78C3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54" t="23879" r="11271" b="33161"/>
          <a:stretch/>
        </p:blipFill>
        <p:spPr>
          <a:xfrm>
            <a:off x="9611833" y="4189390"/>
            <a:ext cx="305631" cy="274138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E7E3137-36C7-794B-A0D3-1DC6868F525F}"/>
              </a:ext>
            </a:extLst>
          </p:cNvPr>
          <p:cNvSpPr txBox="1"/>
          <p:nvPr/>
        </p:nvSpPr>
        <p:spPr>
          <a:xfrm>
            <a:off x="7962410" y="1672598"/>
            <a:ext cx="445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0B7086-E634-6E43-A53E-8A9C70BA3AE3}"/>
              </a:ext>
            </a:extLst>
          </p:cNvPr>
          <p:cNvSpPr txBox="1"/>
          <p:nvPr/>
        </p:nvSpPr>
        <p:spPr>
          <a:xfrm>
            <a:off x="9965337" y="3606356"/>
            <a:ext cx="98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</a:t>
            </a:r>
            <a:r>
              <a:rPr lang="tr-TR" dirty="0" err="1"/>
              <a:t>optinal</a:t>
            </a:r>
            <a:r>
              <a:rPr lang="tr-TR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1AB5-56C8-A048-9DA2-969F11E88AA6}"/>
              </a:ext>
            </a:extLst>
          </p:cNvPr>
          <p:cNvSpPr txBox="1"/>
          <p:nvPr/>
        </p:nvSpPr>
        <p:spPr>
          <a:xfrm>
            <a:off x="9967389" y="4141793"/>
            <a:ext cx="196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No </a:t>
            </a:r>
            <a:r>
              <a:rPr lang="tr-TR" dirty="0" err="1"/>
              <a:t>mounting</a:t>
            </a:r>
            <a:r>
              <a:rPr lang="tr-TR" dirty="0"/>
              <a:t> </a:t>
            </a:r>
            <a:r>
              <a:rPr lang="tr-TR" dirty="0" err="1"/>
              <a:t>point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180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E3D0811-8F7D-834B-BBFA-F475F85BEF4C}"/>
              </a:ext>
            </a:extLst>
          </p:cNvPr>
          <p:cNvSpPr/>
          <p:nvPr/>
        </p:nvSpPr>
        <p:spPr>
          <a:xfrm>
            <a:off x="4095004" y="4148638"/>
            <a:ext cx="3395209" cy="942044"/>
          </a:xfrm>
          <a:prstGeom prst="roundRect">
            <a:avLst/>
          </a:prstGeom>
          <a:solidFill>
            <a:srgbClr val="AA88C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Volume </a:t>
            </a:r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unmount</a:t>
            </a:r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 olur; bilgi kalır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B109C1-CE85-1646-AFC9-0A7216C049FF}"/>
              </a:ext>
            </a:extLst>
          </p:cNvPr>
          <p:cNvSpPr txBox="1"/>
          <p:nvPr/>
        </p:nvSpPr>
        <p:spPr>
          <a:xfrm>
            <a:off x="4269851" y="526662"/>
            <a:ext cx="2706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2400">
                <a:solidFill>
                  <a:srgbClr val="3778FF"/>
                </a:solidFill>
              </a:defRPr>
            </a:lvl1pPr>
          </a:lstStyle>
          <a:p>
            <a:r>
              <a:rPr lang="tr-TR" sz="3600" dirty="0" err="1"/>
              <a:t>Instance</a:t>
            </a:r>
            <a:r>
              <a:rPr lang="tr-TR" sz="3600" dirty="0"/>
              <a:t> Stop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0DFC7C3-B4E7-0F4E-8432-4EBF64552CE8}"/>
              </a:ext>
            </a:extLst>
          </p:cNvPr>
          <p:cNvSpPr/>
          <p:nvPr/>
        </p:nvSpPr>
        <p:spPr>
          <a:xfrm>
            <a:off x="4034333" y="1658031"/>
            <a:ext cx="3395209" cy="972989"/>
          </a:xfrm>
          <a:prstGeom prst="roundRect">
            <a:avLst/>
          </a:prstGeom>
          <a:solidFill>
            <a:srgbClr val="AA88C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Volume </a:t>
            </a:r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unmount</a:t>
            </a:r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 olur; bilgi silinir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6F8B112-A1D6-2945-BC77-EF4CF39E9A72}"/>
              </a:ext>
            </a:extLst>
          </p:cNvPr>
          <p:cNvSpPr/>
          <p:nvPr/>
        </p:nvSpPr>
        <p:spPr>
          <a:xfrm>
            <a:off x="4095004" y="5388701"/>
            <a:ext cx="3395209" cy="1072729"/>
          </a:xfrm>
          <a:prstGeom prst="roundRect">
            <a:avLst/>
          </a:prstGeom>
          <a:solidFill>
            <a:srgbClr val="AA88C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Volume </a:t>
            </a:r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mount</a:t>
            </a:r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 kalır; bilgi kalır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6472-0A13-7645-95ED-20CB37C61193}"/>
              </a:ext>
            </a:extLst>
          </p:cNvPr>
          <p:cNvSpPr/>
          <p:nvPr/>
        </p:nvSpPr>
        <p:spPr>
          <a:xfrm>
            <a:off x="4085054" y="2777890"/>
            <a:ext cx="3395209" cy="1072729"/>
          </a:xfrm>
          <a:prstGeom prst="roundRect">
            <a:avLst/>
          </a:prstGeom>
          <a:solidFill>
            <a:srgbClr val="AA88C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Volume </a:t>
            </a:r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mount</a:t>
            </a:r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 kalır; bilgi silinir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03456-E394-FB48-9F35-D82EFB3393C6}"/>
              </a:ext>
            </a:extLst>
          </p:cNvPr>
          <p:cNvSpPr txBox="1"/>
          <p:nvPr/>
        </p:nvSpPr>
        <p:spPr>
          <a:xfrm>
            <a:off x="3496844" y="2038285"/>
            <a:ext cx="333746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CBEA8-6E00-004E-ADD4-BA29BC6C335D}"/>
              </a:ext>
            </a:extLst>
          </p:cNvPr>
          <p:cNvSpPr txBox="1"/>
          <p:nvPr/>
        </p:nvSpPr>
        <p:spPr>
          <a:xfrm>
            <a:off x="3496844" y="3228945"/>
            <a:ext cx="324128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96884-6C80-3F48-BC98-6BA49E1B2DA3}"/>
              </a:ext>
            </a:extLst>
          </p:cNvPr>
          <p:cNvSpPr txBox="1"/>
          <p:nvPr/>
        </p:nvSpPr>
        <p:spPr>
          <a:xfrm>
            <a:off x="3513297" y="4419605"/>
            <a:ext cx="320922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F8515-162B-B04F-8043-336CFC7F707D}"/>
              </a:ext>
            </a:extLst>
          </p:cNvPr>
          <p:cNvSpPr txBox="1"/>
          <p:nvPr/>
        </p:nvSpPr>
        <p:spPr>
          <a:xfrm>
            <a:off x="3489962" y="5545494"/>
            <a:ext cx="341760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4155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A6999B-FBE9-6546-A40B-C7A8C207AC4C}"/>
              </a:ext>
            </a:extLst>
          </p:cNvPr>
          <p:cNvSpPr/>
          <p:nvPr/>
        </p:nvSpPr>
        <p:spPr>
          <a:xfrm>
            <a:off x="591402" y="510737"/>
            <a:ext cx="112139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/>
              <a:t>Bir dosyanın bir disk üzerinde nasıl saklandığı , nasıl yerleştirildiği ve bir bilgisayarın dosyaları yönetebilmek için erişimi nasıl sağladığını kontrol eden sisteme dosya sistemi </a:t>
            </a:r>
            <a:r>
              <a:rPr lang="tr-TR" sz="3200" dirty="0">
                <a:solidFill>
                  <a:srgbClr val="FF0000"/>
                </a:solidFill>
              </a:rPr>
              <a:t>(file </a:t>
            </a:r>
            <a:r>
              <a:rPr lang="tr-TR" sz="3200" dirty="0" err="1">
                <a:solidFill>
                  <a:srgbClr val="FF0000"/>
                </a:solidFill>
              </a:rPr>
              <a:t>system</a:t>
            </a:r>
            <a:r>
              <a:rPr lang="tr-TR" sz="3200" dirty="0">
                <a:solidFill>
                  <a:srgbClr val="FF0000"/>
                </a:solidFill>
              </a:rPr>
              <a:t>) </a:t>
            </a:r>
            <a:r>
              <a:rPr lang="tr-TR" sz="3200" dirty="0"/>
              <a:t>denir.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D0561-C3F8-8D4F-9AD6-70E4B5A7B6C4}"/>
              </a:ext>
            </a:extLst>
          </p:cNvPr>
          <p:cNvSpPr txBox="1"/>
          <p:nvPr/>
        </p:nvSpPr>
        <p:spPr>
          <a:xfrm>
            <a:off x="591402" y="2772814"/>
            <a:ext cx="11213911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tr-TR"/>
            </a:defPPr>
            <a:lvl1pPr>
              <a:defRPr sz="3600"/>
            </a:lvl1pPr>
          </a:lstStyle>
          <a:p>
            <a:r>
              <a:rPr lang="tr-TR" sz="3200" dirty="0"/>
              <a:t>Dosyalara yer sağlanması, boş alanların izlenmesi, ve erişimin en hızlı olacağı biçimde düzenlenmesi, dosya sisteminin görevleridir.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847F66-876C-5B4E-9CD8-BEDDBE41546E}"/>
              </a:ext>
            </a:extLst>
          </p:cNvPr>
          <p:cNvSpPr/>
          <p:nvPr/>
        </p:nvSpPr>
        <p:spPr>
          <a:xfrm>
            <a:off x="591402" y="4447802"/>
            <a:ext cx="1158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/>
              <a:t>NTFS (New </a:t>
            </a:r>
            <a:r>
              <a:rPr lang="tr-TR" sz="3200" dirty="0" err="1"/>
              <a:t>Technology</a:t>
            </a:r>
            <a:r>
              <a:rPr lang="tr-TR" sz="3200" dirty="0"/>
              <a:t> File </a:t>
            </a:r>
            <a:r>
              <a:rPr lang="tr-TR" sz="3200" dirty="0" err="1"/>
              <a:t>System</a:t>
            </a:r>
            <a:r>
              <a:rPr lang="tr-TR" sz="3200" dirty="0"/>
              <a:t>) HPFS (High </a:t>
            </a:r>
            <a:r>
              <a:rPr lang="tr-TR" sz="3200" dirty="0" err="1"/>
              <a:t>Performance</a:t>
            </a:r>
            <a:r>
              <a:rPr lang="tr-TR" sz="3200" dirty="0"/>
              <a:t> File </a:t>
            </a:r>
            <a:r>
              <a:rPr lang="tr-TR" sz="3200" dirty="0" err="1"/>
              <a:t>System</a:t>
            </a:r>
            <a:r>
              <a:rPr lang="tr-TR" sz="3200" dirty="0"/>
              <a:t>), DOS, FAT 16/32, HFS (Macintosh </a:t>
            </a:r>
            <a:r>
              <a:rPr lang="tr-TR" sz="3200" dirty="0" err="1"/>
              <a:t>Hierarchical</a:t>
            </a:r>
            <a:r>
              <a:rPr lang="tr-TR" sz="3200" dirty="0"/>
              <a:t> File </a:t>
            </a:r>
            <a:r>
              <a:rPr lang="tr-TR" sz="3200" dirty="0" err="1"/>
              <a:t>System</a:t>
            </a:r>
            <a:r>
              <a:rPr lang="tr-TR" sz="3200" dirty="0"/>
              <a:t>), ISO 9660 (CD-ROM), </a:t>
            </a:r>
            <a:r>
              <a:rPr lang="tr-TR" sz="3200" dirty="0" err="1">
                <a:solidFill>
                  <a:srgbClr val="FF0000"/>
                </a:solidFill>
              </a:rPr>
              <a:t>Ext</a:t>
            </a:r>
            <a:r>
              <a:rPr lang="tr-TR" sz="3200" dirty="0"/>
              <a:t> (</a:t>
            </a:r>
            <a:r>
              <a:rPr lang="tr-TR" sz="3200" dirty="0" err="1"/>
              <a:t>Extended</a:t>
            </a:r>
            <a:r>
              <a:rPr lang="tr-TR" sz="3200" dirty="0"/>
              <a:t> File </a:t>
            </a:r>
            <a:r>
              <a:rPr lang="tr-TR" sz="3200" dirty="0" err="1"/>
              <a:t>System</a:t>
            </a:r>
            <a:r>
              <a:rPr lang="tr-T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322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6664ED-408C-F144-A7EF-CC8AA9F740ED}"/>
              </a:ext>
            </a:extLst>
          </p:cNvPr>
          <p:cNvSpPr/>
          <p:nvPr/>
        </p:nvSpPr>
        <p:spPr>
          <a:xfrm>
            <a:off x="395787" y="2528248"/>
            <a:ext cx="9580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222222"/>
                </a:solidFill>
                <a:latin typeface="arial" panose="020B0604020202020204" pitchFamily="34" charset="0"/>
              </a:rPr>
              <a:t>nofail</a:t>
            </a:r>
            <a:r>
              <a:rPr lang="tr-TR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tr-TR" dirty="0" err="1">
                <a:solidFill>
                  <a:srgbClr val="222222"/>
                </a:solidFill>
                <a:latin typeface="arial" panose="020B0604020202020204" pitchFamily="34" charset="0"/>
              </a:rPr>
              <a:t>allows</a:t>
            </a:r>
            <a:r>
              <a:rPr lang="tr-T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dirty="0" err="1">
                <a:solidFill>
                  <a:srgbClr val="222222"/>
                </a:solidFill>
                <a:latin typeface="arial" panose="020B0604020202020204" pitchFamily="34" charset="0"/>
              </a:rPr>
              <a:t>the</a:t>
            </a:r>
            <a:r>
              <a:rPr lang="tr-T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dirty="0" err="1">
                <a:solidFill>
                  <a:srgbClr val="222222"/>
                </a:solidFill>
                <a:latin typeface="arial" panose="020B0604020202020204" pitchFamily="34" charset="0"/>
              </a:rPr>
              <a:t>boot</a:t>
            </a:r>
            <a:r>
              <a:rPr lang="tr-T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dirty="0" err="1">
                <a:solidFill>
                  <a:srgbClr val="222222"/>
                </a:solidFill>
                <a:latin typeface="arial" panose="020B0604020202020204" pitchFamily="34" charset="0"/>
              </a:rPr>
              <a:t>sequence</a:t>
            </a:r>
            <a:r>
              <a:rPr lang="tr-T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dirty="0" err="1">
                <a:solidFill>
                  <a:srgbClr val="222222"/>
                </a:solidFill>
                <a:latin typeface="arial" panose="020B0604020202020204" pitchFamily="34" charset="0"/>
              </a:rPr>
              <a:t>to</a:t>
            </a:r>
            <a:r>
              <a:rPr lang="tr-T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dirty="0" err="1">
                <a:solidFill>
                  <a:srgbClr val="222222"/>
                </a:solidFill>
                <a:latin typeface="arial" panose="020B0604020202020204" pitchFamily="34" charset="0"/>
              </a:rPr>
              <a:t>continue</a:t>
            </a:r>
            <a:r>
              <a:rPr lang="tr-T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b="1" dirty="0" err="1">
                <a:solidFill>
                  <a:srgbClr val="222222"/>
                </a:solidFill>
                <a:latin typeface="arial" panose="020B0604020202020204" pitchFamily="34" charset="0"/>
              </a:rPr>
              <a:t>even</a:t>
            </a:r>
            <a:r>
              <a:rPr lang="tr-TR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b="1" dirty="0" err="1">
                <a:solidFill>
                  <a:srgbClr val="222222"/>
                </a:solidFill>
                <a:latin typeface="arial" panose="020B0604020202020204" pitchFamily="34" charset="0"/>
              </a:rPr>
              <a:t>if</a:t>
            </a:r>
            <a:r>
              <a:rPr lang="tr-TR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b="1" dirty="0" err="1">
                <a:solidFill>
                  <a:srgbClr val="222222"/>
                </a:solidFill>
                <a:latin typeface="arial" panose="020B0604020202020204" pitchFamily="34" charset="0"/>
              </a:rPr>
              <a:t>the</a:t>
            </a:r>
            <a:r>
              <a:rPr lang="tr-TR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b="1" dirty="0" err="1">
                <a:solidFill>
                  <a:srgbClr val="222222"/>
                </a:solidFill>
                <a:latin typeface="arial" panose="020B0604020202020204" pitchFamily="34" charset="0"/>
              </a:rPr>
              <a:t>drive</a:t>
            </a:r>
            <a:r>
              <a:rPr lang="tr-TR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b="1" dirty="0" err="1">
                <a:solidFill>
                  <a:srgbClr val="222222"/>
                </a:solidFill>
                <a:latin typeface="arial" panose="020B0604020202020204" pitchFamily="34" charset="0"/>
              </a:rPr>
              <a:t>fails</a:t>
            </a:r>
            <a:r>
              <a:rPr lang="tr-TR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dirty="0" err="1">
                <a:solidFill>
                  <a:srgbClr val="222222"/>
                </a:solidFill>
                <a:latin typeface="arial" panose="020B0604020202020204" pitchFamily="34" charset="0"/>
              </a:rPr>
              <a:t>to</a:t>
            </a:r>
            <a:r>
              <a:rPr lang="tr-T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dirty="0" err="1">
                <a:solidFill>
                  <a:srgbClr val="222222"/>
                </a:solidFill>
                <a:latin typeface="arial" panose="020B0604020202020204" pitchFamily="34" charset="0"/>
              </a:rPr>
              <a:t>mount</a:t>
            </a:r>
            <a:r>
              <a:rPr lang="tr-T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endParaRPr lang="tr-T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tr-TR" b="1" dirty="0" err="1"/>
              <a:t>noatime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tell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filesystem</a:t>
            </a:r>
            <a:r>
              <a:rPr lang="tr-TR" dirty="0"/>
              <a:t> </a:t>
            </a:r>
            <a:r>
              <a:rPr lang="tr-TR" b="1" dirty="0"/>
              <a:t>not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record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last</a:t>
            </a:r>
            <a:r>
              <a:rPr lang="tr-TR" b="1" dirty="0"/>
              <a:t> </a:t>
            </a:r>
            <a:r>
              <a:rPr lang="tr-TR" b="1" dirty="0" err="1"/>
              <a:t>accessed</a:t>
            </a:r>
            <a:r>
              <a:rPr lang="tr-TR" b="1" dirty="0"/>
              <a:t> </a:t>
            </a:r>
            <a:r>
              <a:rPr lang="tr-TR" b="1" dirty="0" err="1"/>
              <a:t>date</a:t>
            </a:r>
            <a:r>
              <a:rPr lang="tr-TR" b="1" dirty="0"/>
              <a:t> </a:t>
            </a:r>
            <a:r>
              <a:rPr lang="tr-TR" dirty="0"/>
              <a:t>of </a:t>
            </a:r>
            <a:r>
              <a:rPr lang="tr-TR" dirty="0" err="1"/>
              <a:t>the</a:t>
            </a:r>
            <a:r>
              <a:rPr lang="tr-TR" dirty="0"/>
              <a:t> file. it </a:t>
            </a:r>
            <a:r>
              <a:rPr lang="tr-TR" dirty="0" err="1"/>
              <a:t>increases</a:t>
            </a:r>
            <a:r>
              <a:rPr lang="tr-TR" dirty="0"/>
              <a:t> </a:t>
            </a:r>
            <a:r>
              <a:rPr lang="tr-TR" dirty="0" err="1"/>
              <a:t>speed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2751A-4B87-7745-AF8B-C788EF692844}"/>
              </a:ext>
            </a:extLst>
          </p:cNvPr>
          <p:cNvSpPr txBox="1"/>
          <p:nvPr/>
        </p:nvSpPr>
        <p:spPr>
          <a:xfrm>
            <a:off x="395787" y="197507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>
                <a:solidFill>
                  <a:srgbClr val="FF0000"/>
                </a:solidFill>
              </a:rPr>
              <a:t>option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E001E-D71B-C644-ABC4-7F92760DB33A}"/>
              </a:ext>
            </a:extLst>
          </p:cNvPr>
          <p:cNvSpPr/>
          <p:nvPr/>
        </p:nvSpPr>
        <p:spPr>
          <a:xfrm>
            <a:off x="395786" y="3776386"/>
            <a:ext cx="915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solidFill>
                  <a:srgbClr val="FF0000"/>
                </a:solidFill>
              </a:rPr>
              <a:t>dump</a:t>
            </a:r>
            <a:endParaRPr lang="tr-TR" sz="2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7611F-1C70-D748-B14E-1E7BD197CF68}"/>
              </a:ext>
            </a:extLst>
          </p:cNvPr>
          <p:cNvSpPr txBox="1"/>
          <p:nvPr/>
        </p:nvSpPr>
        <p:spPr>
          <a:xfrm>
            <a:off x="422684" y="4790407"/>
            <a:ext cx="54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fsck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A61309-B1FA-E647-A113-B9C683ABFF21}"/>
              </a:ext>
            </a:extLst>
          </p:cNvPr>
          <p:cNvSpPr txBox="1"/>
          <p:nvPr/>
        </p:nvSpPr>
        <p:spPr>
          <a:xfrm>
            <a:off x="395786" y="4238051"/>
            <a:ext cx="618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Enable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disable</a:t>
            </a:r>
            <a:r>
              <a:rPr lang="tr-TR" dirty="0"/>
              <a:t> </a:t>
            </a:r>
            <a:r>
              <a:rPr lang="tr-TR" b="1" dirty="0" err="1"/>
              <a:t>backing</a:t>
            </a:r>
            <a:r>
              <a:rPr lang="tr-TR" b="1" dirty="0"/>
              <a:t> </a:t>
            </a:r>
            <a:r>
              <a:rPr lang="tr-TR" b="1" dirty="0" err="1"/>
              <a:t>up</a:t>
            </a:r>
            <a:r>
              <a:rPr lang="tr-TR" b="1" dirty="0"/>
              <a:t> </a:t>
            </a:r>
            <a:r>
              <a:rPr lang="tr-TR" dirty="0"/>
              <a:t>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/</a:t>
            </a:r>
            <a:r>
              <a:rPr lang="tr-TR" dirty="0" err="1"/>
              <a:t>partition</a:t>
            </a:r>
            <a:r>
              <a:rPr lang="tr-TR" dirty="0"/>
              <a:t>. 0 , </a:t>
            </a:r>
            <a:r>
              <a:rPr lang="tr-TR" dirty="0" err="1"/>
              <a:t>disables</a:t>
            </a:r>
            <a:endParaRPr 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F36F-057E-2E4B-A9CA-6EE0896C7F6C}"/>
              </a:ext>
            </a:extLst>
          </p:cNvPr>
          <p:cNvSpPr txBox="1"/>
          <p:nvPr/>
        </p:nvSpPr>
        <p:spPr>
          <a:xfrm>
            <a:off x="395786" y="5080000"/>
            <a:ext cx="11191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Sets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b="1" dirty="0" err="1"/>
              <a:t>filesystem</a:t>
            </a:r>
            <a:r>
              <a:rPr lang="tr-TR" b="1" dirty="0"/>
              <a:t> </a:t>
            </a:r>
            <a:r>
              <a:rPr lang="tr-TR" b="1" dirty="0" err="1"/>
              <a:t>checks</a:t>
            </a:r>
            <a:r>
              <a:rPr lang="tr-TR" b="1" dirty="0"/>
              <a:t> </a:t>
            </a:r>
            <a:r>
              <a:rPr lang="tr-TR" dirty="0"/>
              <a:t>at </a:t>
            </a:r>
            <a:r>
              <a:rPr lang="tr-TR" dirty="0" err="1"/>
              <a:t>boot</a:t>
            </a:r>
            <a:r>
              <a:rPr lang="tr-TR" dirty="0"/>
              <a:t> time;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 err="1"/>
              <a:t>root</a:t>
            </a:r>
            <a:r>
              <a:rPr lang="tr-TR" b="1" dirty="0"/>
              <a:t> </a:t>
            </a:r>
            <a:r>
              <a:rPr lang="tr-TR" b="1" dirty="0" err="1"/>
              <a:t>device</a:t>
            </a:r>
            <a:r>
              <a:rPr lang="tr-TR" b="1" dirty="0"/>
              <a:t> it </a:t>
            </a:r>
            <a:r>
              <a:rPr lang="tr-TR" b="1" dirty="0" err="1"/>
              <a:t>should</a:t>
            </a:r>
            <a:r>
              <a:rPr lang="tr-TR" b="1" dirty="0"/>
              <a:t> be 1</a:t>
            </a:r>
            <a:r>
              <a:rPr lang="tr-TR" dirty="0"/>
              <a:t>.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other</a:t>
            </a:r>
            <a:r>
              <a:rPr lang="tr-TR" b="1" dirty="0"/>
              <a:t> </a:t>
            </a:r>
            <a:r>
              <a:rPr lang="tr-TR" b="1" dirty="0" err="1"/>
              <a:t>partitions</a:t>
            </a:r>
            <a:r>
              <a:rPr lang="tr-TR" b="1" dirty="0"/>
              <a:t> </a:t>
            </a:r>
            <a:r>
              <a:rPr lang="tr-TR" dirty="0"/>
              <a:t>it </a:t>
            </a:r>
            <a:r>
              <a:rPr lang="tr-TR" dirty="0" err="1"/>
              <a:t>should</a:t>
            </a:r>
            <a:r>
              <a:rPr lang="tr-TR" dirty="0"/>
              <a:t> be 2, </a:t>
            </a:r>
            <a:r>
              <a:rPr lang="tr-TR" dirty="0" err="1"/>
              <a:t>or</a:t>
            </a:r>
            <a:r>
              <a:rPr lang="tr-TR" dirty="0"/>
              <a:t> </a:t>
            </a:r>
            <a:r>
              <a:rPr lang="tr-TR" b="1" dirty="0"/>
              <a:t>0 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disable</a:t>
            </a:r>
            <a:r>
              <a:rPr lang="tr-TR" dirty="0"/>
              <a:t> </a:t>
            </a:r>
            <a:r>
              <a:rPr lang="tr-TR" dirty="0" err="1"/>
              <a:t>checking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0 = Do not </a:t>
            </a:r>
            <a:r>
              <a:rPr lang="tr-TR" dirty="0" err="1"/>
              <a:t>check</a:t>
            </a:r>
            <a:r>
              <a:rPr lang="tr-TR" dirty="0"/>
              <a:t>.</a:t>
            </a:r>
          </a:p>
          <a:p>
            <a:r>
              <a:rPr lang="tr-TR" dirty="0"/>
              <a:t>1 = First file </a:t>
            </a:r>
            <a:r>
              <a:rPr lang="tr-TR" dirty="0" err="1"/>
              <a:t>system</a:t>
            </a:r>
            <a:r>
              <a:rPr lang="tr-TR" dirty="0"/>
              <a:t> (</a:t>
            </a:r>
            <a:r>
              <a:rPr lang="tr-TR" dirty="0" err="1"/>
              <a:t>partition</a:t>
            </a:r>
            <a:r>
              <a:rPr lang="tr-TR" dirty="0"/>
              <a:t>)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check</a:t>
            </a:r>
            <a:r>
              <a:rPr lang="tr-TR" dirty="0"/>
              <a:t>; / (</a:t>
            </a:r>
            <a:r>
              <a:rPr lang="tr-TR" dirty="0" err="1"/>
              <a:t>root</a:t>
            </a:r>
            <a:r>
              <a:rPr lang="tr-TR" dirty="0"/>
              <a:t> </a:t>
            </a:r>
            <a:r>
              <a:rPr lang="tr-TR" dirty="0" err="1"/>
              <a:t>partition</a:t>
            </a:r>
            <a:r>
              <a:rPr lang="tr-TR" dirty="0"/>
              <a:t>) </a:t>
            </a:r>
            <a:r>
              <a:rPr lang="tr-TR" dirty="0" err="1"/>
              <a:t>should</a:t>
            </a:r>
            <a:r>
              <a:rPr lang="tr-TR" dirty="0"/>
              <a:t> be set </a:t>
            </a:r>
            <a:r>
              <a:rPr lang="tr-TR" dirty="0" err="1"/>
              <a:t>to</a:t>
            </a:r>
            <a:r>
              <a:rPr lang="tr-TR" dirty="0"/>
              <a:t> 1.</a:t>
            </a:r>
          </a:p>
          <a:p>
            <a:r>
              <a:rPr lang="tr-TR" dirty="0"/>
              <a:t>2 =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filesystems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checked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33EFD2-BA40-6843-A67D-09FEAC4A6A24}"/>
              </a:ext>
            </a:extLst>
          </p:cNvPr>
          <p:cNvSpPr/>
          <p:nvPr/>
        </p:nvSpPr>
        <p:spPr>
          <a:xfrm>
            <a:off x="395787" y="822740"/>
            <a:ext cx="11191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2EAEBB"/>
                </a:solidFill>
                <a:latin typeface="Menlo" panose="020B0609030804020204" pitchFamily="49" charset="0"/>
              </a:rPr>
              <a:t>UUID</a:t>
            </a:r>
            <a:r>
              <a:rPr lang="tr-TR" sz="1400" dirty="0">
                <a:solidFill>
                  <a:srgbClr val="C1651C"/>
                </a:solidFill>
                <a:latin typeface="Menlo" panose="020B0609030804020204" pitchFamily="49" charset="0"/>
              </a:rPr>
              <a:t>=</a:t>
            </a:r>
            <a:r>
              <a:rPr lang="tr-TR" sz="1400" dirty="0">
                <a:solidFill>
                  <a:srgbClr val="B42419"/>
                </a:solidFill>
                <a:latin typeface="Menlo" panose="020B0609030804020204" pitchFamily="49" charset="0"/>
              </a:rPr>
              <a:t>55da5202-8008-43e8-8ade-2572319d9185</a:t>
            </a:r>
            <a:r>
              <a:rPr lang="tr-TR" sz="1400" dirty="0">
                <a:solidFill>
                  <a:srgbClr val="000000"/>
                </a:solidFill>
                <a:latin typeface="Menlo" panose="020B0609030804020204" pitchFamily="49" charset="0"/>
              </a:rPr>
              <a:t>     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/           </a:t>
            </a:r>
            <a:r>
              <a:rPr lang="tr-TR" dirty="0" err="1">
                <a:solidFill>
                  <a:srgbClr val="2FB41D"/>
                </a:solidFill>
                <a:latin typeface="Menlo" panose="020B0609030804020204" pitchFamily="49" charset="0"/>
              </a:rPr>
              <a:t>xfs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tr-TR" dirty="0" err="1">
                <a:solidFill>
                  <a:srgbClr val="2FB41D"/>
                </a:solidFill>
                <a:latin typeface="Menlo" panose="020B0609030804020204" pitchFamily="49" charset="0"/>
              </a:rPr>
              <a:t>defaults</a:t>
            </a:r>
            <a:r>
              <a:rPr lang="tr-TR" dirty="0" err="1">
                <a:solidFill>
                  <a:srgbClr val="C1651C"/>
                </a:solidFill>
                <a:latin typeface="Menlo" panose="020B0609030804020204" pitchFamily="49" charset="0"/>
              </a:rPr>
              <a:t>,noatime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    </a:t>
            </a:r>
            <a:r>
              <a:rPr lang="tr-TR" dirty="0">
                <a:solidFill>
                  <a:srgbClr val="B42419"/>
                </a:solidFill>
                <a:latin typeface="Menlo" panose="020B0609030804020204" pitchFamily="49" charset="0"/>
              </a:rPr>
              <a:t>1   1</a:t>
            </a:r>
          </a:p>
          <a:p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/dev/</a:t>
            </a:r>
            <a:r>
              <a:rPr lang="tr-TR" dirty="0" err="1">
                <a:solidFill>
                  <a:srgbClr val="000000"/>
                </a:solidFill>
                <a:latin typeface="Menlo" panose="020B0609030804020204" pitchFamily="49" charset="0"/>
              </a:rPr>
              <a:t>xvdf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                          /mp3        </a:t>
            </a:r>
            <a:r>
              <a:rPr lang="tr-TR" dirty="0">
                <a:solidFill>
                  <a:srgbClr val="2FB41D"/>
                </a:solidFill>
                <a:latin typeface="Menlo" panose="020B0609030804020204" pitchFamily="49" charset="0"/>
              </a:rPr>
              <a:t>ext4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tr-TR" dirty="0" err="1">
                <a:solidFill>
                  <a:srgbClr val="2FB41D"/>
                </a:solidFill>
                <a:latin typeface="Menlo" panose="020B0609030804020204" pitchFamily="49" charset="0"/>
              </a:rPr>
              <a:t>defaults</a:t>
            </a:r>
            <a:r>
              <a:rPr lang="tr-TR" dirty="0" err="1">
                <a:solidFill>
                  <a:srgbClr val="C1651C"/>
                </a:solidFill>
                <a:latin typeface="Menlo" panose="020B0609030804020204" pitchFamily="49" charset="0"/>
              </a:rPr>
              <a:t>,</a:t>
            </a:r>
            <a:r>
              <a:rPr lang="tr-TR" dirty="0" err="1">
                <a:solidFill>
                  <a:srgbClr val="2FB41D"/>
                </a:solidFill>
                <a:latin typeface="Menlo" panose="020B0609030804020204" pitchFamily="49" charset="0"/>
              </a:rPr>
              <a:t>nofail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     </a:t>
            </a:r>
            <a:r>
              <a:rPr lang="tr-TR" dirty="0">
                <a:solidFill>
                  <a:srgbClr val="B42419"/>
                </a:solidFill>
                <a:latin typeface="Menlo" panose="020B0609030804020204" pitchFamily="49" charset="0"/>
              </a:rPr>
              <a:t>0   0</a:t>
            </a:r>
            <a:endParaRPr lang="tr-T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996FF8-C407-6847-B39C-7E63A222C891}"/>
              </a:ext>
            </a:extLst>
          </p:cNvPr>
          <p:cNvSpPr/>
          <p:nvPr/>
        </p:nvSpPr>
        <p:spPr>
          <a:xfrm>
            <a:off x="508194" y="397116"/>
            <a:ext cx="114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&lt;</a:t>
            </a:r>
            <a:r>
              <a:rPr lang="tr-TR" dirty="0" err="1">
                <a:solidFill>
                  <a:schemeClr val="accent1"/>
                </a:solidFill>
              </a:rPr>
              <a:t>device</a:t>
            </a:r>
            <a:r>
              <a:rPr lang="tr-TR" dirty="0">
                <a:solidFill>
                  <a:schemeClr val="accent1"/>
                </a:solidFill>
              </a:rPr>
              <a:t>&gt;                                                                          &lt;</a:t>
            </a:r>
            <a:r>
              <a:rPr lang="tr-TR" dirty="0" err="1">
                <a:solidFill>
                  <a:schemeClr val="accent1"/>
                </a:solidFill>
              </a:rPr>
              <a:t>dir</a:t>
            </a:r>
            <a:r>
              <a:rPr lang="tr-TR" dirty="0">
                <a:solidFill>
                  <a:schemeClr val="accent1"/>
                </a:solidFill>
              </a:rPr>
              <a:t>&gt;                        &lt;</a:t>
            </a:r>
            <a:r>
              <a:rPr lang="tr-TR" dirty="0" err="1">
                <a:solidFill>
                  <a:schemeClr val="accent1"/>
                </a:solidFill>
              </a:rPr>
              <a:t>type</a:t>
            </a:r>
            <a:r>
              <a:rPr lang="tr-TR" dirty="0">
                <a:solidFill>
                  <a:schemeClr val="accent1"/>
                </a:solidFill>
              </a:rPr>
              <a:t>&gt;         &lt;</a:t>
            </a:r>
            <a:r>
              <a:rPr lang="tr-TR" dirty="0" err="1">
                <a:solidFill>
                  <a:schemeClr val="accent1"/>
                </a:solidFill>
              </a:rPr>
              <a:t>options</a:t>
            </a:r>
            <a:r>
              <a:rPr lang="tr-TR" dirty="0">
                <a:solidFill>
                  <a:schemeClr val="accent1"/>
                </a:solidFill>
              </a:rPr>
              <a:t>&gt;                         &lt;</a:t>
            </a:r>
            <a:r>
              <a:rPr lang="tr-TR" dirty="0" err="1">
                <a:solidFill>
                  <a:schemeClr val="accent1"/>
                </a:solidFill>
              </a:rPr>
              <a:t>dump</a:t>
            </a:r>
            <a:r>
              <a:rPr lang="tr-TR" dirty="0">
                <a:solidFill>
                  <a:schemeClr val="accent1"/>
                </a:solidFill>
              </a:rPr>
              <a:t>&gt; &lt;</a:t>
            </a:r>
            <a:r>
              <a:rPr lang="tr-TR" dirty="0" err="1">
                <a:solidFill>
                  <a:schemeClr val="accent1"/>
                </a:solidFill>
              </a:rPr>
              <a:t>fsck</a:t>
            </a:r>
            <a:r>
              <a:rPr lang="tr-TR" dirty="0">
                <a:solidFill>
                  <a:schemeClr val="accent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1596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775C20-A89D-674A-8767-41F51457A3FD}"/>
              </a:ext>
            </a:extLst>
          </p:cNvPr>
          <p:cNvSpPr/>
          <p:nvPr/>
        </p:nvSpPr>
        <p:spPr>
          <a:xfrm>
            <a:off x="3531881" y="3958395"/>
            <a:ext cx="3769413" cy="204718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000" b="1" dirty="0">
                <a:solidFill>
                  <a:prstClr val="white"/>
                </a:solidFill>
                <a:latin typeface="Calibri" panose="020F0502020204030204"/>
                <a:cs typeface="Arial"/>
              </a:rPr>
              <a:t>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79548-5508-444F-9D69-D28671F4A9EB}"/>
              </a:ext>
            </a:extLst>
          </p:cNvPr>
          <p:cNvSpPr txBox="1"/>
          <p:nvPr/>
        </p:nvSpPr>
        <p:spPr>
          <a:xfrm>
            <a:off x="3303637" y="219355"/>
            <a:ext cx="2698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>
                <a:solidFill>
                  <a:schemeClr val="accent1"/>
                </a:solidFill>
              </a:rPr>
              <a:t>No </a:t>
            </a:r>
            <a:r>
              <a:rPr lang="tr-TR" sz="4000" dirty="0" err="1">
                <a:solidFill>
                  <a:schemeClr val="accent1"/>
                </a:solidFill>
              </a:rPr>
              <a:t>Partition</a:t>
            </a:r>
            <a:endParaRPr lang="tr-TR" sz="4000" dirty="0">
              <a:solidFill>
                <a:schemeClr val="accent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6472-0A13-7645-95ED-20CB37C61193}"/>
              </a:ext>
            </a:extLst>
          </p:cNvPr>
          <p:cNvSpPr/>
          <p:nvPr/>
        </p:nvSpPr>
        <p:spPr>
          <a:xfrm>
            <a:off x="3515178" y="2175342"/>
            <a:ext cx="3861038" cy="686893"/>
          </a:xfrm>
          <a:prstGeom prst="roundRect">
            <a:avLst/>
          </a:prstGeom>
          <a:solidFill>
            <a:srgbClr val="AA88C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Lsblk</a:t>
            </a:r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: </a:t>
            </a:r>
          </a:p>
          <a:p>
            <a:pPr algn="ctr" defTabSz="1219170"/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Df</a:t>
            </a:r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 -h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886130E-3E46-3542-A8A9-181C27120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0" t="23863" r="61115" b="33177"/>
          <a:stretch/>
        </p:blipFill>
        <p:spPr>
          <a:xfrm>
            <a:off x="5963927" y="2210615"/>
            <a:ext cx="292639" cy="262484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F2ADD26-F791-7E4D-B2F6-E826689D4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54" t="23879" r="11271" b="33161"/>
          <a:stretch/>
        </p:blipFill>
        <p:spPr>
          <a:xfrm>
            <a:off x="5950935" y="2548817"/>
            <a:ext cx="305631" cy="274138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8E60D94-F2B3-A844-AB28-FD8C95042BD7}"/>
              </a:ext>
            </a:extLst>
          </p:cNvPr>
          <p:cNvSpPr/>
          <p:nvPr/>
        </p:nvSpPr>
        <p:spPr>
          <a:xfrm>
            <a:off x="3531881" y="3958395"/>
            <a:ext cx="3172317" cy="216964"/>
          </a:xfrm>
          <a:prstGeom prst="roundRect">
            <a:avLst/>
          </a:prstGeom>
          <a:solidFill>
            <a:srgbClr val="AA88C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C04A3-AAFB-1F40-B36C-C47B13ECAC7B}"/>
              </a:ext>
            </a:extLst>
          </p:cNvPr>
          <p:cNvSpPr txBox="1"/>
          <p:nvPr/>
        </p:nvSpPr>
        <p:spPr>
          <a:xfrm>
            <a:off x="5930244" y="219355"/>
            <a:ext cx="1857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 err="1">
                <a:solidFill>
                  <a:schemeClr val="accent1"/>
                </a:solidFill>
              </a:rPr>
              <a:t>Resizing</a:t>
            </a:r>
            <a:endParaRPr lang="tr-TR" sz="4000" dirty="0">
              <a:solidFill>
                <a:schemeClr val="accent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756E07C-B97D-244A-A095-A43227C90F4D}"/>
              </a:ext>
            </a:extLst>
          </p:cNvPr>
          <p:cNvSpPr/>
          <p:nvPr/>
        </p:nvSpPr>
        <p:spPr>
          <a:xfrm>
            <a:off x="3531881" y="3037075"/>
            <a:ext cx="3861038" cy="686893"/>
          </a:xfrm>
          <a:prstGeom prst="roundRect">
            <a:avLst/>
          </a:prstGeom>
          <a:solidFill>
            <a:srgbClr val="AA88C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tr-TR" sz="2000" b="1" dirty="0">
              <a:solidFill>
                <a:srgbClr val="FFFFFF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38E538-DBAC-B34D-BBBB-4A0B835B2E24}"/>
              </a:ext>
            </a:extLst>
          </p:cNvPr>
          <p:cNvSpPr/>
          <p:nvPr/>
        </p:nvSpPr>
        <p:spPr>
          <a:xfrm>
            <a:off x="3674167" y="3186206"/>
            <a:ext cx="3631122" cy="369332"/>
          </a:xfrm>
          <a:prstGeom prst="rect">
            <a:avLst/>
          </a:prstGeom>
          <a:solidFill>
            <a:srgbClr val="AA88C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sudo</a:t>
            </a:r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 resize2fs /dev/</a:t>
            </a:r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xvdf</a:t>
            </a:r>
            <a:endParaRPr lang="tr-TR" sz="2000" b="1" dirty="0">
              <a:solidFill>
                <a:srgbClr val="FFFFFF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616A3-60ED-8141-90D6-B5946D8CAED1}"/>
              </a:ext>
            </a:extLst>
          </p:cNvPr>
          <p:cNvSpPr txBox="1"/>
          <p:nvPr/>
        </p:nvSpPr>
        <p:spPr>
          <a:xfrm>
            <a:off x="2975212" y="2334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F3CBF4-821E-B24E-8463-CBFC10A640C8}"/>
              </a:ext>
            </a:extLst>
          </p:cNvPr>
          <p:cNvSpPr txBox="1"/>
          <p:nvPr/>
        </p:nvSpPr>
        <p:spPr>
          <a:xfrm>
            <a:off x="2990295" y="329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C7809-FACC-F148-B6AD-990A4E3F328A}"/>
              </a:ext>
            </a:extLst>
          </p:cNvPr>
          <p:cNvSpPr txBox="1"/>
          <p:nvPr/>
        </p:nvSpPr>
        <p:spPr>
          <a:xfrm>
            <a:off x="2975212" y="507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A9E174-90C5-8D41-A02D-610D881F6B2A}"/>
              </a:ext>
            </a:extLst>
          </p:cNvPr>
          <p:cNvSpPr txBox="1"/>
          <p:nvPr/>
        </p:nvSpPr>
        <p:spPr>
          <a:xfrm>
            <a:off x="4763068" y="427416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5 </a:t>
            </a:r>
            <a:r>
              <a:rPr lang="tr-TR" dirty="0" err="1"/>
              <a:t>gb</a:t>
            </a:r>
            <a:endParaRPr lang="tr-T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5D2AE8-DC08-8B4F-8D27-0F405746E46C}"/>
              </a:ext>
            </a:extLst>
          </p:cNvPr>
          <p:cNvSpPr txBox="1"/>
          <p:nvPr/>
        </p:nvSpPr>
        <p:spPr>
          <a:xfrm>
            <a:off x="6564572" y="4216395"/>
            <a:ext cx="5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1gb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55D8E8-32F5-BF4E-96BD-F5DE01685F72}"/>
              </a:ext>
            </a:extLst>
          </p:cNvPr>
          <p:cNvSpPr txBox="1"/>
          <p:nvPr/>
        </p:nvSpPr>
        <p:spPr>
          <a:xfrm>
            <a:off x="6338452" y="2108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10CB9-1468-0148-A84A-9430EFB5472B}"/>
              </a:ext>
            </a:extLst>
          </p:cNvPr>
          <p:cNvSpPr txBox="1"/>
          <p:nvPr/>
        </p:nvSpPr>
        <p:spPr>
          <a:xfrm>
            <a:off x="6344003" y="2518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5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6DD8DDD-173A-0740-8C32-A8BE1738C62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 rot="5400000">
            <a:off x="5512752" y="4435809"/>
            <a:ext cx="609640" cy="655689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B8C18-B6D4-AD46-9409-72F2C7B9C417}"/>
              </a:ext>
            </a:extLst>
          </p:cNvPr>
          <p:cNvSpPr/>
          <p:nvPr/>
        </p:nvSpPr>
        <p:spPr>
          <a:xfrm>
            <a:off x="3504858" y="5159475"/>
            <a:ext cx="3888061" cy="287025"/>
          </a:xfrm>
          <a:prstGeom prst="roundRect">
            <a:avLst/>
          </a:prstGeom>
          <a:solidFill>
            <a:srgbClr val="AA88C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           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C425AC-0490-9F4C-A07F-94BC732490E3}"/>
              </a:ext>
            </a:extLst>
          </p:cNvPr>
          <p:cNvSpPr txBox="1"/>
          <p:nvPr/>
        </p:nvSpPr>
        <p:spPr>
          <a:xfrm>
            <a:off x="7978482" y="2021486"/>
            <a:ext cx="35538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r-TR" sz="2400" dirty="0" err="1"/>
              <a:t>Enlarge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file  </a:t>
            </a:r>
            <a:r>
              <a:rPr lang="tr-TR" sz="2400" dirty="0" err="1"/>
              <a:t>system</a:t>
            </a:r>
            <a:endParaRPr lang="tr-TR" sz="2400" dirty="0"/>
          </a:p>
          <a:p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>
                <a:solidFill>
                  <a:srgbClr val="FF0000"/>
                </a:solidFill>
              </a:rPr>
              <a:t>unmounted</a:t>
            </a:r>
            <a:r>
              <a:rPr lang="tr-TR" sz="2400" dirty="0">
                <a:solidFill>
                  <a:srgbClr val="FF0000"/>
                </a:solidFill>
              </a:rPr>
              <a:t> </a:t>
            </a:r>
            <a:r>
              <a:rPr lang="tr-TR" sz="2400" dirty="0" err="1">
                <a:solidFill>
                  <a:srgbClr val="FF0000"/>
                </a:solidFill>
              </a:rPr>
              <a:t>part</a:t>
            </a:r>
            <a:endParaRPr lang="tr-TR" sz="2400" dirty="0">
              <a:solidFill>
                <a:srgbClr val="FF0000"/>
              </a:solidFill>
            </a:endParaRPr>
          </a:p>
          <a:p>
            <a:endParaRPr lang="tr-TR" sz="2400" dirty="0"/>
          </a:p>
          <a:p>
            <a:pPr marL="342900" indent="-342900">
              <a:buFontTx/>
              <a:buChar char="-"/>
            </a:pPr>
            <a:r>
              <a:rPr lang="tr-TR" sz="2400" dirty="0" err="1">
                <a:solidFill>
                  <a:srgbClr val="FF0000"/>
                </a:solidFill>
              </a:rPr>
              <a:t>Save</a:t>
            </a:r>
            <a:r>
              <a:rPr lang="tr-TR" sz="2400" dirty="0">
                <a:solidFill>
                  <a:srgbClr val="FF0000"/>
                </a:solidFill>
              </a:rPr>
              <a:t> </a:t>
            </a:r>
            <a:r>
              <a:rPr lang="tr-TR" sz="2400" dirty="0" err="1">
                <a:solidFill>
                  <a:srgbClr val="FF0000"/>
                </a:solidFill>
              </a:rPr>
              <a:t>your</a:t>
            </a:r>
            <a:r>
              <a:rPr lang="tr-TR" sz="2400" dirty="0">
                <a:solidFill>
                  <a:srgbClr val="FF0000"/>
                </a:solidFill>
              </a:rPr>
              <a:t> data****</a:t>
            </a:r>
          </a:p>
          <a:p>
            <a:pPr marL="342900" indent="-342900">
              <a:buFontTx/>
              <a:buChar char="-"/>
            </a:pPr>
            <a:endParaRPr lang="tr-TR" sz="2400" dirty="0">
              <a:solidFill>
                <a:srgbClr val="FF0000"/>
              </a:solidFill>
            </a:endParaRPr>
          </a:p>
          <a:p>
            <a:r>
              <a:rPr lang="tr-TR" sz="2400" dirty="0"/>
              <a:t>- </a:t>
            </a:r>
            <a:r>
              <a:rPr lang="tr-TR" sz="2400" dirty="0" err="1"/>
              <a:t>Change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format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newly</a:t>
            </a:r>
            <a:r>
              <a:rPr lang="tr-TR" sz="2400" dirty="0"/>
              <a:t> </a:t>
            </a:r>
            <a:r>
              <a:rPr lang="tr-TR" sz="2400" dirty="0" err="1"/>
              <a:t>added</a:t>
            </a:r>
            <a:r>
              <a:rPr lang="tr-TR" sz="2400" dirty="0"/>
              <a:t> </a:t>
            </a:r>
            <a:r>
              <a:rPr lang="tr-TR" sz="2400" dirty="0" err="1"/>
              <a:t>volume</a:t>
            </a:r>
            <a:endParaRPr lang="tr-TR" sz="2400" dirty="0"/>
          </a:p>
          <a:p>
            <a:r>
              <a:rPr lang="tr-TR" sz="2400" dirty="0" err="1"/>
              <a:t>into</a:t>
            </a:r>
            <a:r>
              <a:rPr lang="tr-TR" sz="2400" dirty="0"/>
              <a:t>  format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previous</a:t>
            </a:r>
            <a:r>
              <a:rPr lang="tr-TR" sz="2400" dirty="0"/>
              <a:t> size has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EA5DD75-1EB9-0B47-9195-5C873961A5C9}"/>
              </a:ext>
            </a:extLst>
          </p:cNvPr>
          <p:cNvSpPr/>
          <p:nvPr/>
        </p:nvSpPr>
        <p:spPr>
          <a:xfrm>
            <a:off x="3504858" y="1184075"/>
            <a:ext cx="3907812" cy="686893"/>
          </a:xfrm>
          <a:prstGeom prst="roundRect">
            <a:avLst/>
          </a:prstGeom>
          <a:solidFill>
            <a:srgbClr val="AA88C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Modify</a:t>
            </a:r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 </a:t>
            </a:r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from</a:t>
            </a:r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 </a:t>
            </a:r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console</a:t>
            </a:r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 </a:t>
            </a:r>
          </a:p>
          <a:p>
            <a:pPr algn="ctr" defTabSz="1219170"/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from</a:t>
            </a:r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 5 </a:t>
            </a:r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to</a:t>
            </a:r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 6 </a:t>
            </a:r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gb</a:t>
            </a:r>
            <a:endParaRPr lang="tr-TR" sz="2000" b="1" dirty="0">
              <a:solidFill>
                <a:srgbClr val="FFFFFF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5DDD1D-27FD-D14E-83A8-5660EE17F6FC}"/>
              </a:ext>
            </a:extLst>
          </p:cNvPr>
          <p:cNvSpPr txBox="1"/>
          <p:nvPr/>
        </p:nvSpPr>
        <p:spPr>
          <a:xfrm>
            <a:off x="5416587" y="506847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6 </a:t>
            </a:r>
            <a:r>
              <a:rPr lang="tr-TR" dirty="0" err="1">
                <a:solidFill>
                  <a:schemeClr val="bg1"/>
                </a:solidFill>
              </a:rPr>
              <a:t>gb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BF1E66-62FF-3649-A358-DA1B1E730632}"/>
              </a:ext>
            </a:extLst>
          </p:cNvPr>
          <p:cNvSpPr txBox="1"/>
          <p:nvPr/>
        </p:nvSpPr>
        <p:spPr>
          <a:xfrm>
            <a:off x="6858832" y="230356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065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079548-5508-444F-9D69-D28671F4A9EB}"/>
              </a:ext>
            </a:extLst>
          </p:cNvPr>
          <p:cNvSpPr txBox="1"/>
          <p:nvPr/>
        </p:nvSpPr>
        <p:spPr>
          <a:xfrm>
            <a:off x="8257545" y="525432"/>
            <a:ext cx="325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 err="1">
                <a:solidFill>
                  <a:schemeClr val="accent1"/>
                </a:solidFill>
              </a:rPr>
              <a:t>Make</a:t>
            </a:r>
            <a:r>
              <a:rPr lang="tr-TR" sz="4000" dirty="0">
                <a:solidFill>
                  <a:schemeClr val="accent1"/>
                </a:solidFill>
              </a:rPr>
              <a:t> </a:t>
            </a:r>
            <a:r>
              <a:rPr lang="tr-TR" sz="4000" dirty="0" err="1">
                <a:solidFill>
                  <a:schemeClr val="accent1"/>
                </a:solidFill>
              </a:rPr>
              <a:t>Partition</a:t>
            </a:r>
            <a:endParaRPr lang="tr-TR" sz="4000" dirty="0">
              <a:solidFill>
                <a:schemeClr val="accent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6472-0A13-7645-95ED-20CB37C61193}"/>
              </a:ext>
            </a:extLst>
          </p:cNvPr>
          <p:cNvSpPr/>
          <p:nvPr/>
        </p:nvSpPr>
        <p:spPr>
          <a:xfrm>
            <a:off x="7905697" y="2693957"/>
            <a:ext cx="3861038" cy="6868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400" dirty="0" err="1"/>
              <a:t>Make</a:t>
            </a:r>
            <a:r>
              <a:rPr lang="tr-TR" sz="2400" dirty="0"/>
              <a:t> </a:t>
            </a:r>
            <a:r>
              <a:rPr lang="tr-TR" sz="2400" dirty="0" err="1"/>
              <a:t>partition</a:t>
            </a:r>
            <a:endParaRPr lang="tr-T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616A3-60ED-8141-90D6-B5946D8CAED1}"/>
              </a:ext>
            </a:extLst>
          </p:cNvPr>
          <p:cNvSpPr txBox="1"/>
          <p:nvPr/>
        </p:nvSpPr>
        <p:spPr>
          <a:xfrm>
            <a:off x="7365731" y="1930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F3CBF4-821E-B24E-8463-CBFC10A640C8}"/>
              </a:ext>
            </a:extLst>
          </p:cNvPr>
          <p:cNvSpPr txBox="1"/>
          <p:nvPr/>
        </p:nvSpPr>
        <p:spPr>
          <a:xfrm>
            <a:off x="7359457" y="2966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C7809-FACC-F148-B6AD-990A4E3F328A}"/>
              </a:ext>
            </a:extLst>
          </p:cNvPr>
          <p:cNvSpPr txBox="1"/>
          <p:nvPr/>
        </p:nvSpPr>
        <p:spPr>
          <a:xfrm>
            <a:off x="7359457" y="3947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EA5DD75-1EB9-0B47-9195-5C873961A5C9}"/>
              </a:ext>
            </a:extLst>
          </p:cNvPr>
          <p:cNvSpPr/>
          <p:nvPr/>
        </p:nvSpPr>
        <p:spPr>
          <a:xfrm>
            <a:off x="7895377" y="1702690"/>
            <a:ext cx="3907812" cy="68689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400" dirty="0" err="1"/>
              <a:t>umount</a:t>
            </a:r>
            <a:endParaRPr lang="tr-TR" sz="24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102168D-665E-734D-B958-C6392E994FD1}"/>
              </a:ext>
            </a:extLst>
          </p:cNvPr>
          <p:cNvSpPr/>
          <p:nvPr/>
        </p:nvSpPr>
        <p:spPr>
          <a:xfrm>
            <a:off x="7952471" y="4707193"/>
            <a:ext cx="3907812" cy="6868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400" dirty="0" err="1"/>
              <a:t>mount</a:t>
            </a:r>
            <a:endParaRPr lang="tr-TR" sz="2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242FBD9-66CF-7049-B039-AC88EB0A18D4}"/>
              </a:ext>
            </a:extLst>
          </p:cNvPr>
          <p:cNvSpPr/>
          <p:nvPr/>
        </p:nvSpPr>
        <p:spPr>
          <a:xfrm>
            <a:off x="7952471" y="3700575"/>
            <a:ext cx="3861038" cy="6868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400" dirty="0"/>
              <a:t>Format </a:t>
            </a:r>
            <a:r>
              <a:rPr lang="tr-TR" sz="2400" dirty="0" err="1"/>
              <a:t>the</a:t>
            </a:r>
            <a:r>
              <a:rPr lang="tr-TR" sz="2400" dirty="0"/>
              <a:t>  </a:t>
            </a:r>
            <a:r>
              <a:rPr lang="tr-TR" sz="2400" dirty="0" err="1"/>
              <a:t>partition</a:t>
            </a:r>
            <a:endParaRPr lang="tr-TR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C7C854-9533-A74B-BCB4-C9AF2F7AE912}"/>
              </a:ext>
            </a:extLst>
          </p:cNvPr>
          <p:cNvSpPr txBox="1"/>
          <p:nvPr/>
        </p:nvSpPr>
        <p:spPr>
          <a:xfrm>
            <a:off x="7329727" y="4861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7079E61-7B23-734E-BB0E-66D1DDDA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 rot="5400000">
            <a:off x="9817269" y="5690787"/>
            <a:ext cx="609640" cy="65568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6EA459C-34DB-7945-A4D0-1346F03A01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93" t="13615" r="13370" b="8902"/>
          <a:stretch/>
        </p:blipFill>
        <p:spPr>
          <a:xfrm>
            <a:off x="859053" y="833824"/>
            <a:ext cx="3248923" cy="2866751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EC2AC8C-89B1-5045-A897-61C7A6E45CFE}"/>
              </a:ext>
            </a:extLst>
          </p:cNvPr>
          <p:cNvCxnSpPr>
            <a:cxnSpLocks/>
          </p:cNvCxnSpPr>
          <p:nvPr/>
        </p:nvCxnSpPr>
        <p:spPr>
          <a:xfrm>
            <a:off x="1296538" y="3675081"/>
            <a:ext cx="854444" cy="368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BD94F6F-03A2-2F4D-BFC8-C3066FBDE84D}"/>
              </a:ext>
            </a:extLst>
          </p:cNvPr>
          <p:cNvSpPr/>
          <p:nvPr/>
        </p:nvSpPr>
        <p:spPr>
          <a:xfrm>
            <a:off x="824726" y="3537171"/>
            <a:ext cx="3907812" cy="335228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000" b="1" dirty="0">
                <a:solidFill>
                  <a:prstClr val="white"/>
                </a:solidFill>
                <a:latin typeface="Calibri" panose="020F0502020204030204"/>
                <a:cs typeface="Arial"/>
              </a:rPr>
              <a:t>128 </a:t>
            </a:r>
            <a:r>
              <a:rPr lang="tr-TR" sz="2000" b="1" dirty="0" err="1">
                <a:solidFill>
                  <a:prstClr val="white"/>
                </a:solidFill>
                <a:latin typeface="Calibri" panose="020F0502020204030204"/>
                <a:cs typeface="Arial"/>
              </a:rPr>
              <a:t>gb</a:t>
            </a:r>
            <a:endParaRPr lang="tr-TR" sz="2000" b="1" dirty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557646A-8D76-DE4B-A89E-6AE5A98162ED}"/>
              </a:ext>
            </a:extLst>
          </p:cNvPr>
          <p:cNvSpPr/>
          <p:nvPr/>
        </p:nvSpPr>
        <p:spPr>
          <a:xfrm>
            <a:off x="2449555" y="5394086"/>
            <a:ext cx="1235341" cy="335228"/>
          </a:xfrm>
          <a:prstGeom prst="roundRect">
            <a:avLst/>
          </a:prstGeom>
          <a:solidFill>
            <a:srgbClr val="AA88C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C=28 </a:t>
            </a:r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gb</a:t>
            </a:r>
            <a:endParaRPr lang="tr-TR" sz="2000" b="1" dirty="0">
              <a:solidFill>
                <a:srgbClr val="FFFFFF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D7D62-F090-4A49-B721-297783687C13}"/>
              </a:ext>
            </a:extLst>
          </p:cNvPr>
          <p:cNvSpPr txBox="1"/>
          <p:nvPr/>
        </p:nvSpPr>
        <p:spPr>
          <a:xfrm>
            <a:off x="231712" y="3619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C037E-FB10-B847-9F5A-4A6487A85986}"/>
              </a:ext>
            </a:extLst>
          </p:cNvPr>
          <p:cNvSpPr txBox="1"/>
          <p:nvPr/>
        </p:nvSpPr>
        <p:spPr>
          <a:xfrm>
            <a:off x="231712" y="4965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C19326C-D8CB-E444-8139-50C480AF69E2}"/>
              </a:ext>
            </a:extLst>
          </p:cNvPr>
          <p:cNvCxnSpPr>
            <a:cxnSpLocks/>
          </p:cNvCxnSpPr>
          <p:nvPr/>
        </p:nvCxnSpPr>
        <p:spPr>
          <a:xfrm>
            <a:off x="1595111" y="5150490"/>
            <a:ext cx="854444" cy="368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7581192-9FB4-3542-995C-34E53D8D091F}"/>
              </a:ext>
            </a:extLst>
          </p:cNvPr>
          <p:cNvSpPr/>
          <p:nvPr/>
        </p:nvSpPr>
        <p:spPr>
          <a:xfrm>
            <a:off x="2449555" y="5827621"/>
            <a:ext cx="2108797" cy="335228"/>
          </a:xfrm>
          <a:prstGeom prst="roundRect">
            <a:avLst/>
          </a:prstGeom>
          <a:solidFill>
            <a:srgbClr val="E9EAF2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400" b="1" kern="0" dirty="0">
                <a:solidFill>
                  <a:srgbClr val="FFFFFF"/>
                </a:solidFill>
                <a:latin typeface="Calibri" panose="020F0502020204030204"/>
                <a:cs typeface="Arial"/>
              </a:rPr>
              <a:t>D=100 </a:t>
            </a:r>
            <a:r>
              <a:rPr lang="tr-TR" sz="2400" b="1" kern="0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gb</a:t>
            </a:r>
            <a:endParaRPr lang="tr-TR" sz="2400" b="1" kern="0" dirty="0">
              <a:solidFill>
                <a:srgbClr val="FFFFFF"/>
              </a:solidFill>
              <a:latin typeface="Calibri" panose="020F0502020204030204"/>
              <a:cs typeface="Arial"/>
            </a:endParaRP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AACDA75-92B5-2541-B3D8-47A9445FF9B1}"/>
              </a:ext>
            </a:extLst>
          </p:cNvPr>
          <p:cNvCxnSpPr>
            <a:cxnSpLocks/>
          </p:cNvCxnSpPr>
          <p:nvPr/>
        </p:nvCxnSpPr>
        <p:spPr>
          <a:xfrm>
            <a:off x="1613360" y="5240872"/>
            <a:ext cx="817945" cy="650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8F8C6F1-B39B-A848-BC85-1E3356AD59E5}"/>
              </a:ext>
            </a:extLst>
          </p:cNvPr>
          <p:cNvSpPr/>
          <p:nvPr/>
        </p:nvSpPr>
        <p:spPr>
          <a:xfrm>
            <a:off x="2188188" y="3913633"/>
            <a:ext cx="3907812" cy="335228"/>
          </a:xfrm>
          <a:prstGeom prst="roundRect">
            <a:avLst/>
          </a:prstGeom>
          <a:solidFill>
            <a:srgbClr val="AA88C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C=128 </a:t>
            </a:r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gb</a:t>
            </a:r>
            <a:endParaRPr lang="tr-TR" sz="2000" b="1" dirty="0">
              <a:solidFill>
                <a:srgbClr val="FFFFFF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857F84A-CDCC-494E-875B-B5ACA29739C5}"/>
              </a:ext>
            </a:extLst>
          </p:cNvPr>
          <p:cNvSpPr/>
          <p:nvPr/>
        </p:nvSpPr>
        <p:spPr>
          <a:xfrm>
            <a:off x="781522" y="4960551"/>
            <a:ext cx="3907812" cy="335228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000" b="1" dirty="0">
                <a:solidFill>
                  <a:prstClr val="white"/>
                </a:solidFill>
                <a:latin typeface="Calibri" panose="020F0502020204030204"/>
                <a:cs typeface="Arial"/>
              </a:rPr>
              <a:t>128 </a:t>
            </a:r>
            <a:r>
              <a:rPr lang="tr-TR" sz="2000" b="1" dirty="0" err="1">
                <a:solidFill>
                  <a:prstClr val="white"/>
                </a:solidFill>
                <a:latin typeface="Calibri" panose="020F0502020204030204"/>
                <a:cs typeface="Arial"/>
              </a:rPr>
              <a:t>gb</a:t>
            </a:r>
            <a:endParaRPr lang="tr-TR" sz="2000" b="1" dirty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025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7511E56-FFED-674F-8ED0-3F6795BBE4E1}"/>
              </a:ext>
            </a:extLst>
          </p:cNvPr>
          <p:cNvSpPr/>
          <p:nvPr/>
        </p:nvSpPr>
        <p:spPr>
          <a:xfrm>
            <a:off x="238131" y="3383460"/>
            <a:ext cx="3707178" cy="316786"/>
          </a:xfrm>
          <a:prstGeom prst="roundRect">
            <a:avLst/>
          </a:prstGeom>
          <a:noFill/>
          <a:ln w="222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400" dirty="0"/>
              <a:t>        xvdf1     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775C20-A89D-674A-8767-41F51457A3FD}"/>
              </a:ext>
            </a:extLst>
          </p:cNvPr>
          <p:cNvSpPr/>
          <p:nvPr/>
        </p:nvSpPr>
        <p:spPr>
          <a:xfrm>
            <a:off x="844284" y="3367070"/>
            <a:ext cx="3123023" cy="3425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400" dirty="0"/>
              <a:t>        xvdf1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79548-5508-444F-9D69-D28671F4A9EB}"/>
              </a:ext>
            </a:extLst>
          </p:cNvPr>
          <p:cNvSpPr txBox="1"/>
          <p:nvPr/>
        </p:nvSpPr>
        <p:spPr>
          <a:xfrm>
            <a:off x="4013323" y="219355"/>
            <a:ext cx="1980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 err="1">
                <a:solidFill>
                  <a:schemeClr val="accent1"/>
                </a:solidFill>
              </a:rPr>
              <a:t>Partition</a:t>
            </a:r>
            <a:endParaRPr lang="tr-TR" sz="4000" dirty="0">
              <a:solidFill>
                <a:schemeClr val="accent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6472-0A13-7645-95ED-20CB37C61193}"/>
              </a:ext>
            </a:extLst>
          </p:cNvPr>
          <p:cNvSpPr/>
          <p:nvPr/>
        </p:nvSpPr>
        <p:spPr>
          <a:xfrm>
            <a:off x="1319192" y="2202353"/>
            <a:ext cx="1561038" cy="40173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400" dirty="0" err="1">
                <a:solidFill>
                  <a:schemeClr val="bg1"/>
                </a:solidFill>
              </a:rPr>
              <a:t>Lsblk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8E60D94-F2B3-A844-AB28-FD8C95042BD7}"/>
              </a:ext>
            </a:extLst>
          </p:cNvPr>
          <p:cNvSpPr/>
          <p:nvPr/>
        </p:nvSpPr>
        <p:spPr>
          <a:xfrm>
            <a:off x="254114" y="2918652"/>
            <a:ext cx="3691194" cy="316786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400" dirty="0"/>
              <a:t>   </a:t>
            </a:r>
            <a:r>
              <a:rPr lang="tr-TR" sz="2400" dirty="0" err="1"/>
              <a:t>xvdf</a:t>
            </a:r>
            <a:endParaRPr lang="tr-T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C04A3-AAFB-1F40-B36C-C47B13ECAC7B}"/>
              </a:ext>
            </a:extLst>
          </p:cNvPr>
          <p:cNvSpPr txBox="1"/>
          <p:nvPr/>
        </p:nvSpPr>
        <p:spPr>
          <a:xfrm>
            <a:off x="5926515" y="219355"/>
            <a:ext cx="1857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 err="1">
                <a:solidFill>
                  <a:schemeClr val="accent1"/>
                </a:solidFill>
              </a:rPr>
              <a:t>Resizing</a:t>
            </a:r>
            <a:endParaRPr lang="tr-TR" sz="4000" dirty="0">
              <a:solidFill>
                <a:schemeClr val="accent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756E07C-B97D-244A-A095-A43227C90F4D}"/>
              </a:ext>
            </a:extLst>
          </p:cNvPr>
          <p:cNvSpPr/>
          <p:nvPr/>
        </p:nvSpPr>
        <p:spPr>
          <a:xfrm>
            <a:off x="254114" y="4695917"/>
            <a:ext cx="3861038" cy="68689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A9E174-90C5-8D41-A02D-610D881F6B2A}"/>
              </a:ext>
            </a:extLst>
          </p:cNvPr>
          <p:cNvSpPr txBox="1"/>
          <p:nvPr/>
        </p:nvSpPr>
        <p:spPr>
          <a:xfrm>
            <a:off x="3381890" y="3370061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5 </a:t>
            </a:r>
            <a:r>
              <a:rPr lang="tr-TR" dirty="0" err="1"/>
              <a:t>gb</a:t>
            </a:r>
            <a:endParaRPr lang="tr-TR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6DD8DDD-173A-0740-8C32-A8BE1738C62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 rot="5400000">
            <a:off x="1794890" y="3888551"/>
            <a:ext cx="609640" cy="655689"/>
          </a:xfrm>
          <a:prstGeom prst="rect">
            <a:avLst/>
          </a:prstGeom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EA5DD75-1EB9-0B47-9195-5C873961A5C9}"/>
              </a:ext>
            </a:extLst>
          </p:cNvPr>
          <p:cNvSpPr/>
          <p:nvPr/>
        </p:nvSpPr>
        <p:spPr>
          <a:xfrm>
            <a:off x="3912149" y="1148841"/>
            <a:ext cx="3907812" cy="686893"/>
          </a:xfrm>
          <a:prstGeom prst="roundRect">
            <a:avLst/>
          </a:prstGeom>
          <a:solidFill>
            <a:srgbClr val="AA88C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Modify</a:t>
            </a:r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 </a:t>
            </a:r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from</a:t>
            </a:r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 </a:t>
            </a:r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console</a:t>
            </a:r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 </a:t>
            </a:r>
          </a:p>
          <a:p>
            <a:pPr algn="ctr" defTabSz="1219170"/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from</a:t>
            </a:r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 5 </a:t>
            </a:r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to</a:t>
            </a:r>
            <a:r>
              <a:rPr lang="tr-TR" sz="2000" b="1" dirty="0">
                <a:solidFill>
                  <a:srgbClr val="FFFFFF"/>
                </a:solidFill>
                <a:latin typeface="Calibri" panose="020F0502020204030204"/>
                <a:cs typeface="Arial"/>
              </a:rPr>
              <a:t> 6 </a:t>
            </a:r>
            <a:r>
              <a:rPr lang="tr-TR" sz="2000" b="1" dirty="0" err="1">
                <a:solidFill>
                  <a:srgbClr val="FFFFFF"/>
                </a:solidFill>
                <a:latin typeface="Calibri" panose="020F0502020204030204"/>
                <a:cs typeface="Arial"/>
              </a:rPr>
              <a:t>gb</a:t>
            </a:r>
            <a:endParaRPr lang="tr-TR" sz="2000" b="1" dirty="0">
              <a:solidFill>
                <a:srgbClr val="FFFFFF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5DDD1D-27FD-D14E-83A8-5660EE17F6FC}"/>
              </a:ext>
            </a:extLst>
          </p:cNvPr>
          <p:cNvSpPr txBox="1"/>
          <p:nvPr/>
        </p:nvSpPr>
        <p:spPr>
          <a:xfrm>
            <a:off x="3381890" y="289538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6 </a:t>
            </a:r>
            <a:r>
              <a:rPr lang="tr-TR" dirty="0" err="1"/>
              <a:t>gb</a:t>
            </a:r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B39158-423E-8542-8A13-308BBE943B78}"/>
              </a:ext>
            </a:extLst>
          </p:cNvPr>
          <p:cNvSpPr/>
          <p:nvPr/>
        </p:nvSpPr>
        <p:spPr>
          <a:xfrm>
            <a:off x="471072" y="4767567"/>
            <a:ext cx="3516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/>
              <a:t>sudo</a:t>
            </a:r>
            <a:r>
              <a:rPr lang="tr-TR" sz="2400" dirty="0"/>
              <a:t> </a:t>
            </a:r>
            <a:r>
              <a:rPr lang="tr-TR" sz="2400" dirty="0" err="1"/>
              <a:t>growpart</a:t>
            </a:r>
            <a:r>
              <a:rPr lang="tr-TR" sz="2400" dirty="0"/>
              <a:t> /dev/</a:t>
            </a:r>
            <a:r>
              <a:rPr lang="tr-TR" sz="2400" dirty="0" err="1"/>
              <a:t>xvdf</a:t>
            </a:r>
            <a:r>
              <a:rPr lang="tr-TR" sz="2400" dirty="0"/>
              <a:t>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F96ED-AFDD-BC49-815C-AF3223E3E853}"/>
              </a:ext>
            </a:extLst>
          </p:cNvPr>
          <p:cNvSpPr txBox="1"/>
          <p:nvPr/>
        </p:nvSpPr>
        <p:spPr>
          <a:xfrm>
            <a:off x="238130" y="5933756"/>
            <a:ext cx="565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/>
              <a:t>Equel</a:t>
            </a:r>
            <a:r>
              <a:rPr lang="tr-TR" sz="3200" dirty="0"/>
              <a:t>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4400" dirty="0">
                <a:solidFill>
                  <a:schemeClr val="accent1"/>
                </a:solidFill>
              </a:rPr>
              <a:t>size</a:t>
            </a:r>
            <a:r>
              <a:rPr lang="tr-TR" sz="3200" dirty="0">
                <a:solidFill>
                  <a:schemeClr val="accent2"/>
                </a:solidFill>
              </a:rPr>
              <a:t> </a:t>
            </a:r>
            <a:r>
              <a:rPr lang="tr-TR" sz="3200" dirty="0"/>
              <a:t>of </a:t>
            </a:r>
            <a:r>
              <a:rPr lang="tr-TR" sz="3200" dirty="0">
                <a:solidFill>
                  <a:srgbClr val="FF0000"/>
                </a:solidFill>
              </a:rPr>
              <a:t>xvdf1</a:t>
            </a:r>
            <a:r>
              <a:rPr lang="tr-TR" sz="3200" dirty="0"/>
              <a:t> </a:t>
            </a:r>
            <a:r>
              <a:rPr lang="tr-TR" sz="3200" dirty="0" err="1"/>
              <a:t>to</a:t>
            </a:r>
            <a:r>
              <a:rPr lang="tr-TR" sz="3200" dirty="0"/>
              <a:t> </a:t>
            </a:r>
            <a:r>
              <a:rPr lang="tr-TR" sz="3200" dirty="0" err="1">
                <a:solidFill>
                  <a:schemeClr val="accent1"/>
                </a:solidFill>
              </a:rPr>
              <a:t>xvdf</a:t>
            </a:r>
            <a:endParaRPr lang="tr-TR" sz="320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E2D4F-FBD6-0944-8BFB-445A909893DA}"/>
              </a:ext>
            </a:extLst>
          </p:cNvPr>
          <p:cNvSpPr txBox="1"/>
          <p:nvPr/>
        </p:nvSpPr>
        <p:spPr>
          <a:xfrm>
            <a:off x="5913303" y="5933756"/>
            <a:ext cx="6647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/>
              <a:t>Equel</a:t>
            </a:r>
            <a:r>
              <a:rPr lang="tr-TR" sz="3200" dirty="0"/>
              <a:t>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4400" dirty="0">
                <a:solidFill>
                  <a:schemeClr val="accent1"/>
                </a:solidFill>
              </a:rPr>
              <a:t>format</a:t>
            </a:r>
            <a:r>
              <a:rPr lang="tr-TR" sz="3200" dirty="0">
                <a:solidFill>
                  <a:schemeClr val="accent2"/>
                </a:solidFill>
              </a:rPr>
              <a:t> </a:t>
            </a:r>
            <a:r>
              <a:rPr lang="tr-TR" sz="3200" dirty="0"/>
              <a:t>of </a:t>
            </a:r>
            <a:r>
              <a:rPr lang="tr-TR" sz="3200" dirty="0">
                <a:solidFill>
                  <a:srgbClr val="FF0000"/>
                </a:solidFill>
              </a:rPr>
              <a:t>xvdf1</a:t>
            </a:r>
            <a:r>
              <a:rPr lang="tr-TR" sz="3200" dirty="0"/>
              <a:t> </a:t>
            </a:r>
            <a:r>
              <a:rPr lang="tr-TR" sz="3200" dirty="0" err="1"/>
              <a:t>to</a:t>
            </a:r>
            <a:r>
              <a:rPr lang="tr-TR" sz="3200" dirty="0"/>
              <a:t> </a:t>
            </a:r>
            <a:r>
              <a:rPr lang="tr-TR" sz="3200" dirty="0" err="1">
                <a:solidFill>
                  <a:schemeClr val="accent1"/>
                </a:solidFill>
              </a:rPr>
              <a:t>xvdf</a:t>
            </a:r>
            <a:endParaRPr lang="tr-TR" sz="3200" dirty="0">
              <a:solidFill>
                <a:schemeClr val="accent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A48A549-B749-F042-A32D-A35502955F53}"/>
              </a:ext>
            </a:extLst>
          </p:cNvPr>
          <p:cNvSpPr/>
          <p:nvPr/>
        </p:nvSpPr>
        <p:spPr>
          <a:xfrm>
            <a:off x="8193173" y="3354639"/>
            <a:ext cx="3123023" cy="2870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400" dirty="0"/>
              <a:t>        xvdf1     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6989C74-BA79-0847-B2A4-447AE0ED7A3C}"/>
              </a:ext>
            </a:extLst>
          </p:cNvPr>
          <p:cNvSpPr/>
          <p:nvPr/>
        </p:nvSpPr>
        <p:spPr>
          <a:xfrm>
            <a:off x="8668081" y="2176274"/>
            <a:ext cx="1561038" cy="40173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400" dirty="0" err="1">
                <a:solidFill>
                  <a:schemeClr val="bg1"/>
                </a:solidFill>
              </a:rPr>
              <a:t>df</a:t>
            </a:r>
            <a:r>
              <a:rPr lang="tr-TR" sz="2400" dirty="0">
                <a:solidFill>
                  <a:schemeClr val="bg1"/>
                </a:solidFill>
              </a:rPr>
              <a:t> -h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44A9466-21A6-FF43-A23F-CAF02DB72534}"/>
              </a:ext>
            </a:extLst>
          </p:cNvPr>
          <p:cNvSpPr/>
          <p:nvPr/>
        </p:nvSpPr>
        <p:spPr>
          <a:xfrm>
            <a:off x="7603003" y="2892573"/>
            <a:ext cx="3691194" cy="316786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400" dirty="0"/>
              <a:t>   </a:t>
            </a:r>
            <a:r>
              <a:rPr lang="tr-TR" sz="2400" dirty="0" err="1"/>
              <a:t>xvdf</a:t>
            </a:r>
            <a:endParaRPr lang="tr-TR" sz="2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BB5244E-46BF-284D-A850-9743F250C0A4}"/>
              </a:ext>
            </a:extLst>
          </p:cNvPr>
          <p:cNvSpPr/>
          <p:nvPr/>
        </p:nvSpPr>
        <p:spPr>
          <a:xfrm>
            <a:off x="7603003" y="4669838"/>
            <a:ext cx="3861038" cy="68689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sz="32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203FC17-A187-8C4A-A304-2332F37D7DE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 rot="5400000">
            <a:off x="9143779" y="3862472"/>
            <a:ext cx="609640" cy="65568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73C8902-58EF-9A4E-AF9F-502F55D41A7A}"/>
              </a:ext>
            </a:extLst>
          </p:cNvPr>
          <p:cNvSpPr/>
          <p:nvPr/>
        </p:nvSpPr>
        <p:spPr>
          <a:xfrm>
            <a:off x="7819961" y="4741488"/>
            <a:ext cx="3516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/>
              <a:t>sudo</a:t>
            </a:r>
            <a:r>
              <a:rPr lang="tr-TR" sz="2400" dirty="0"/>
              <a:t> resize2fs /dev/xvdf1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C78A2-0171-B143-B7BF-4F551BBBB2A7}"/>
              </a:ext>
            </a:extLst>
          </p:cNvPr>
          <p:cNvSpPr txBox="1"/>
          <p:nvPr/>
        </p:nvSpPr>
        <p:spPr>
          <a:xfrm>
            <a:off x="4155755" y="4384736"/>
            <a:ext cx="14718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/>
              <a:t>!!!!!!!!</a:t>
            </a:r>
          </a:p>
          <a:p>
            <a:r>
              <a:rPr lang="tr-TR" sz="2800" dirty="0"/>
              <a:t>f </a:t>
            </a:r>
            <a:r>
              <a:rPr lang="tr-TR" sz="2800" dirty="0" err="1">
                <a:solidFill>
                  <a:schemeClr val="accent1"/>
                </a:solidFill>
              </a:rPr>
              <a:t>space</a:t>
            </a:r>
            <a:r>
              <a:rPr lang="tr-TR" sz="2800" dirty="0"/>
              <a:t> 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C0791D-3486-1543-9779-D31D333E9290}"/>
              </a:ext>
            </a:extLst>
          </p:cNvPr>
          <p:cNvCxnSpPr>
            <a:cxnSpLocks/>
          </p:cNvCxnSpPr>
          <p:nvPr/>
        </p:nvCxnSpPr>
        <p:spPr>
          <a:xfrm flipH="1">
            <a:off x="5895192" y="2036947"/>
            <a:ext cx="18111" cy="482105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98CEF24-EE55-AE47-8C70-2F5C2B4828A6}"/>
              </a:ext>
            </a:extLst>
          </p:cNvPr>
          <p:cNvSpPr/>
          <p:nvPr/>
        </p:nvSpPr>
        <p:spPr>
          <a:xfrm>
            <a:off x="1319191" y="5532018"/>
            <a:ext cx="1561038" cy="40173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400" dirty="0" err="1">
                <a:solidFill>
                  <a:schemeClr val="bg1"/>
                </a:solidFill>
              </a:rPr>
              <a:t>Lsblk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F7261A6-89B3-5540-985F-C2F9FD3ABB07}"/>
              </a:ext>
            </a:extLst>
          </p:cNvPr>
          <p:cNvSpPr/>
          <p:nvPr/>
        </p:nvSpPr>
        <p:spPr>
          <a:xfrm>
            <a:off x="8753003" y="5523311"/>
            <a:ext cx="1561038" cy="40173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400" dirty="0" err="1">
                <a:solidFill>
                  <a:schemeClr val="bg1"/>
                </a:solidFill>
              </a:rPr>
              <a:t>df</a:t>
            </a:r>
            <a:r>
              <a:rPr lang="tr-TR" sz="2400" dirty="0">
                <a:solidFill>
                  <a:schemeClr val="bg1"/>
                </a:solidFill>
              </a:rPr>
              <a:t> -h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EB7BFD1-C6E5-5141-9F68-94CAC2F78EE9}"/>
              </a:ext>
            </a:extLst>
          </p:cNvPr>
          <p:cNvSpPr/>
          <p:nvPr/>
        </p:nvSpPr>
        <p:spPr>
          <a:xfrm>
            <a:off x="7603003" y="3369125"/>
            <a:ext cx="485279" cy="29400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400" dirty="0"/>
              <a:t>?     </a:t>
            </a:r>
          </a:p>
        </p:txBody>
      </p:sp>
    </p:spTree>
    <p:extLst>
      <p:ext uri="{BB962C8B-B14F-4D97-AF65-F5344CB8AC3E}">
        <p14:creationId xmlns:p14="http://schemas.microsoft.com/office/powerpoint/2010/main" val="368893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7424</TotalTime>
  <Words>496</Words>
  <Application>Microsoft Macintosh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osvaldo@clarusway.com</dc:creator>
  <cp:lastModifiedBy>osvaldo@clarusway.com</cp:lastModifiedBy>
  <cp:revision>56</cp:revision>
  <dcterms:created xsi:type="dcterms:W3CDTF">2020-05-11T18:07:22Z</dcterms:created>
  <dcterms:modified xsi:type="dcterms:W3CDTF">2020-05-18T20:50:51Z</dcterms:modified>
</cp:coreProperties>
</file>