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ambria Math"/>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77D4A0-9FCE-4D29-AFF8-471F13E14496}">
  <a:tblStyle styleId="{1E77D4A0-9FCE-4D29-AFF8-471F13E1449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mbriaMath-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96fc9154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896fc9154c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896fc9154c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96fc915b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96fc915b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896fc915b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96fc9141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96fc9141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96fc91417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Python notebook code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96fc9141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6fc91417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896fc91417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6fc914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96fc9141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896fc9141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96fc9141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6fc9141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896fc9141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ş"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Dikey Metin"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Slaydı"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ölüm Üstbilgisi"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ki İçerik"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Karşılaştırma"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alnızca Başlık"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İçerik"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lı Resi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lms.clarusway.com/mod/lesson/view.php?id=1052"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3"/>
          <p:cNvPicPr preferRelativeResize="0"/>
          <p:nvPr/>
        </p:nvPicPr>
        <p:blipFill>
          <a:blip r:embed="rId3">
            <a:alphaModFix/>
          </a:blip>
          <a:stretch>
            <a:fillRect/>
          </a:stretch>
        </p:blipFill>
        <p:spPr>
          <a:xfrm>
            <a:off x="4133875" y="2075325"/>
            <a:ext cx="2968850" cy="2707350"/>
          </a:xfrm>
          <a:prstGeom prst="rect">
            <a:avLst/>
          </a:prstGeom>
          <a:noFill/>
          <a:ln>
            <a:noFill/>
          </a:ln>
        </p:spPr>
      </p:pic>
      <p:sp>
        <p:nvSpPr>
          <p:cNvPr id="90" name="Google Shape;90;p13"/>
          <p:cNvSpPr txBox="1"/>
          <p:nvPr/>
        </p:nvSpPr>
        <p:spPr>
          <a:xfrm>
            <a:off x="2025900" y="604475"/>
            <a:ext cx="7187700" cy="13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C27BA0"/>
                </a:solidFill>
                <a:latin typeface="Calibri"/>
                <a:ea typeface="Calibri"/>
                <a:cs typeface="Calibri"/>
                <a:sym typeface="Calibri"/>
              </a:rPr>
              <a:t>Clarusway Group Mentoring</a:t>
            </a:r>
            <a:endParaRPr sz="3600">
              <a:solidFill>
                <a:srgbClr val="C27BA0"/>
              </a:solidFill>
              <a:latin typeface="Calibri"/>
              <a:ea typeface="Calibri"/>
              <a:cs typeface="Calibri"/>
              <a:sym typeface="Calibri"/>
            </a:endParaRPr>
          </a:p>
          <a:p>
            <a:pPr indent="0" lvl="0" marL="0" rtl="0" algn="ctr">
              <a:spcBef>
                <a:spcPts val="0"/>
              </a:spcBef>
              <a:spcAft>
                <a:spcPts val="0"/>
              </a:spcAft>
              <a:buNone/>
            </a:pPr>
            <a:r>
              <a:rPr lang="en-US" sz="3600">
                <a:solidFill>
                  <a:srgbClr val="C27BA0"/>
                </a:solidFill>
                <a:latin typeface="Calibri"/>
                <a:ea typeface="Calibri"/>
                <a:cs typeface="Calibri"/>
                <a:sym typeface="Calibri"/>
              </a:rPr>
              <a:t>(Week 2)</a:t>
            </a:r>
            <a:endParaRPr sz="3600">
              <a:solidFill>
                <a:srgbClr val="C27BA0"/>
              </a:solidFill>
              <a:latin typeface="Calibri"/>
              <a:ea typeface="Calibri"/>
              <a:cs typeface="Calibri"/>
              <a:sym typeface="Calibri"/>
            </a:endParaRPr>
          </a:p>
          <a:p>
            <a:pPr indent="0" lvl="0" marL="0" rtl="0" algn="ctr">
              <a:spcBef>
                <a:spcPts val="0"/>
              </a:spcBef>
              <a:spcAft>
                <a:spcPts val="0"/>
              </a:spcAft>
              <a:buNone/>
            </a:pPr>
            <a:r>
              <a:t/>
            </a:r>
            <a:endParaRPr sz="3600">
              <a:solidFill>
                <a:srgbClr val="C27BA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nvSpPr>
        <p:spPr>
          <a:xfrm>
            <a:off x="2242050" y="395650"/>
            <a:ext cx="6726000" cy="6813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FFFFFF"/>
                </a:solidFill>
                <a:latin typeface="Calibri"/>
                <a:ea typeface="Calibri"/>
                <a:cs typeface="Calibri"/>
                <a:sym typeface="Calibri"/>
              </a:rPr>
              <a:t>QUESTIONS</a:t>
            </a:r>
            <a:endParaRPr sz="2800">
              <a:solidFill>
                <a:srgbClr val="FFFFFF"/>
              </a:solidFill>
              <a:latin typeface="Calibri"/>
              <a:ea typeface="Calibri"/>
              <a:cs typeface="Calibri"/>
              <a:sym typeface="Calibri"/>
            </a:endParaRPr>
          </a:p>
        </p:txBody>
      </p:sp>
      <p:sp>
        <p:nvSpPr>
          <p:cNvPr id="189" name="Google Shape;189;p22"/>
          <p:cNvSpPr txBox="1"/>
          <p:nvPr/>
        </p:nvSpPr>
        <p:spPr>
          <a:xfrm>
            <a:off x="604475" y="1274875"/>
            <a:ext cx="11221200" cy="50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5. </a:t>
            </a:r>
            <a:r>
              <a:rPr lang="en-US" sz="1800">
                <a:solidFill>
                  <a:srgbClr val="FF0000"/>
                </a:solidFill>
                <a:latin typeface="Calibri"/>
                <a:ea typeface="Calibri"/>
                <a:cs typeface="Calibri"/>
                <a:sym typeface="Calibri"/>
              </a:rPr>
              <a:t>What is the parts of the Compuational Thinking? Please explain briefly.</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000">
              <a:solidFill>
                <a:srgbClr val="FF0000"/>
              </a:solidFill>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rPr b="1" lang="en-US" sz="1700">
                <a:latin typeface="Calibri"/>
                <a:ea typeface="Calibri"/>
                <a:cs typeface="Calibri"/>
                <a:sym typeface="Calibri"/>
              </a:rPr>
              <a:t>Cevap:  ; </a:t>
            </a:r>
            <a:r>
              <a:rPr lang="en-US" sz="1700">
                <a:latin typeface="Calibri"/>
                <a:ea typeface="Calibri"/>
                <a:cs typeface="Calibri"/>
                <a:sym typeface="Calibri"/>
              </a:rPr>
              <a:t>	</a:t>
            </a:r>
            <a:r>
              <a:rPr lang="en-US">
                <a:highlight>
                  <a:srgbClr val="FFFFFF"/>
                </a:highlight>
              </a:rPr>
              <a:t>Pillars of Computational Thinking</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1550">
                <a:highlight>
                  <a:srgbClr val="FFFFFF"/>
                </a:highlight>
              </a:rPr>
              <a:t>Computational Thinking is made up of four parts:</a:t>
            </a:r>
            <a:endParaRPr sz="1550">
              <a:highlight>
                <a:srgbClr val="FFFFFF"/>
              </a:highlight>
            </a:endParaRPr>
          </a:p>
          <a:p>
            <a:pPr indent="-327025" lvl="0" marL="457200" rtl="0" algn="l">
              <a:lnSpc>
                <a:spcPct val="115000"/>
              </a:lnSpc>
              <a:spcBef>
                <a:spcPts val="1200"/>
              </a:spcBef>
              <a:spcAft>
                <a:spcPts val="0"/>
              </a:spcAft>
              <a:buClr>
                <a:srgbClr val="000000"/>
              </a:buClr>
              <a:buSzPts val="1550"/>
              <a:buAutoNum type="arabicPeriod"/>
            </a:pPr>
            <a:r>
              <a:rPr lang="en-US" sz="1550">
                <a:highlight>
                  <a:srgbClr val="FFFFFF"/>
                </a:highlight>
              </a:rPr>
              <a:t>Decomposition: Breaking down data, processes, or problems into smaller, manageable parts</a:t>
            </a:r>
            <a:endParaRPr sz="1550">
              <a:highlight>
                <a:srgbClr val="FFFFFF"/>
              </a:highlight>
            </a:endParaRPr>
          </a:p>
          <a:p>
            <a:pPr indent="-327025" lvl="0" marL="457200" rtl="0" algn="l">
              <a:lnSpc>
                <a:spcPct val="115000"/>
              </a:lnSpc>
              <a:spcBef>
                <a:spcPts val="0"/>
              </a:spcBef>
              <a:spcAft>
                <a:spcPts val="0"/>
              </a:spcAft>
              <a:buClr>
                <a:srgbClr val="000000"/>
              </a:buClr>
              <a:buSzPts val="1550"/>
              <a:buAutoNum type="arabicPeriod"/>
            </a:pPr>
            <a:r>
              <a:rPr lang="en-US" sz="1550">
                <a:highlight>
                  <a:srgbClr val="FFFFFF"/>
                </a:highlight>
              </a:rPr>
              <a:t>Pattern Recognition: Observing patterns, trends, and regularities in data</a:t>
            </a:r>
            <a:endParaRPr sz="1550">
              <a:highlight>
                <a:srgbClr val="FFFFFF"/>
              </a:highlight>
            </a:endParaRPr>
          </a:p>
          <a:p>
            <a:pPr indent="-327025" lvl="0" marL="457200" rtl="0" algn="l">
              <a:lnSpc>
                <a:spcPct val="115000"/>
              </a:lnSpc>
              <a:spcBef>
                <a:spcPts val="0"/>
              </a:spcBef>
              <a:spcAft>
                <a:spcPts val="0"/>
              </a:spcAft>
              <a:buClr>
                <a:srgbClr val="000000"/>
              </a:buClr>
              <a:buSzPts val="1550"/>
              <a:buAutoNum type="arabicPeriod"/>
            </a:pPr>
            <a:r>
              <a:rPr lang="en-US" sz="1550">
                <a:highlight>
                  <a:srgbClr val="FFFFFF"/>
                </a:highlight>
              </a:rPr>
              <a:t>Abstraction: Focusing on important parts only, ignoring irrelevant details</a:t>
            </a:r>
            <a:endParaRPr sz="1550">
              <a:highlight>
                <a:srgbClr val="FFFFFF"/>
              </a:highlight>
            </a:endParaRPr>
          </a:p>
          <a:p>
            <a:pPr indent="-327025" lvl="0" marL="457200" rtl="0" algn="l">
              <a:lnSpc>
                <a:spcPct val="115000"/>
              </a:lnSpc>
              <a:spcBef>
                <a:spcPts val="0"/>
              </a:spcBef>
              <a:spcAft>
                <a:spcPts val="0"/>
              </a:spcAft>
              <a:buClr>
                <a:srgbClr val="000000"/>
              </a:buClr>
              <a:buSzPts val="1550"/>
              <a:buAutoNum type="arabicPeriod"/>
            </a:pPr>
            <a:r>
              <a:rPr lang="en-US" sz="1550">
                <a:highlight>
                  <a:srgbClr val="FFFFFF"/>
                </a:highlight>
              </a:rPr>
              <a:t>Algorithm Design: Developing the step by step instructions for solving this and similar problems</a:t>
            </a:r>
            <a:endParaRPr sz="1550">
              <a:highlight>
                <a:srgbClr val="FFFFFF"/>
              </a:highlight>
            </a:endParaRPr>
          </a:p>
          <a:p>
            <a:pPr indent="0" lvl="0" marL="0" rtl="0" algn="l">
              <a:spcBef>
                <a:spcPts val="120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p:txBody>
      </p:sp>
      <p:pic>
        <p:nvPicPr>
          <p:cNvPr id="190" name="Google Shape;190;p22"/>
          <p:cNvPicPr preferRelativeResize="0"/>
          <p:nvPr/>
        </p:nvPicPr>
        <p:blipFill>
          <a:blip r:embed="rId3">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nvSpPr>
        <p:spPr>
          <a:xfrm>
            <a:off x="2242050" y="395650"/>
            <a:ext cx="6726000" cy="6813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FFFFFF"/>
                </a:solidFill>
                <a:latin typeface="Calibri"/>
                <a:ea typeface="Calibri"/>
                <a:cs typeface="Calibri"/>
                <a:sym typeface="Calibri"/>
              </a:rPr>
              <a:t>QUESTIONS</a:t>
            </a:r>
            <a:endParaRPr sz="2800">
              <a:solidFill>
                <a:srgbClr val="FFFFFF"/>
              </a:solidFill>
              <a:latin typeface="Calibri"/>
              <a:ea typeface="Calibri"/>
              <a:cs typeface="Calibri"/>
              <a:sym typeface="Calibri"/>
            </a:endParaRPr>
          </a:p>
        </p:txBody>
      </p:sp>
      <p:sp>
        <p:nvSpPr>
          <p:cNvPr id="197" name="Google Shape;197;p23"/>
          <p:cNvSpPr txBox="1"/>
          <p:nvPr/>
        </p:nvSpPr>
        <p:spPr>
          <a:xfrm>
            <a:off x="604475" y="1274875"/>
            <a:ext cx="11221200" cy="50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6.  Server nedir? Server tipleri nelerdir? Kısaca açıklayınız</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Cevap:  ; 	</a:t>
            </a:r>
            <a:r>
              <a:rPr b="1" lang="en-US" sz="1600">
                <a:latin typeface="Calibri"/>
                <a:ea typeface="Calibri"/>
                <a:cs typeface="Calibri"/>
                <a:sym typeface="Calibri"/>
              </a:rPr>
              <a:t>Server</a:t>
            </a:r>
            <a:r>
              <a:rPr lang="en-US" sz="1600">
                <a:latin typeface="Calibri"/>
                <a:ea typeface="Calibri"/>
                <a:cs typeface="Calibri"/>
                <a:sym typeface="Calibri"/>
              </a:rPr>
              <a:t>: Servers are computers that provide data to other computers</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r>
              <a:rPr b="1" lang="en-US" sz="1600">
                <a:latin typeface="Calibri"/>
                <a:ea typeface="Calibri"/>
                <a:cs typeface="Calibri"/>
                <a:sym typeface="Calibri"/>
              </a:rPr>
              <a:t>Web Server:</a:t>
            </a:r>
            <a:r>
              <a:rPr lang="en-US" sz="1600">
                <a:latin typeface="Calibri"/>
                <a:ea typeface="Calibri"/>
                <a:cs typeface="Calibri"/>
                <a:sym typeface="Calibri"/>
              </a:rPr>
              <a:t> Every website works on servers. They host websites; such as Apache or Microsoft IIS(Internet Information Service They also hold web documents and makes them available for viewing by remote browsers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457200" lvl="0" marL="0" rtl="0" algn="l">
              <a:spcBef>
                <a:spcPts val="0"/>
              </a:spcBef>
              <a:spcAft>
                <a:spcPts val="0"/>
              </a:spcAft>
              <a:buNone/>
            </a:pPr>
            <a:r>
              <a:rPr b="1" lang="en-US" sz="1600">
                <a:latin typeface="Calibri"/>
                <a:ea typeface="Calibri"/>
                <a:cs typeface="Calibri"/>
                <a:sym typeface="Calibri"/>
              </a:rPr>
              <a:t>Mail Servers: </a:t>
            </a:r>
            <a:r>
              <a:rPr lang="en-US" sz="1600">
                <a:latin typeface="Calibri"/>
                <a:ea typeface="Calibri"/>
                <a:cs typeface="Calibri"/>
                <a:sym typeface="Calibri"/>
              </a:rPr>
              <a:t>is aserver that handles and makes them available for viewing by remote browsers</a:t>
            </a:r>
            <a:endParaRPr sz="1600">
              <a:latin typeface="Calibri"/>
              <a:ea typeface="Calibri"/>
              <a:cs typeface="Calibri"/>
              <a:sym typeface="Calibri"/>
            </a:endParaRPr>
          </a:p>
          <a:p>
            <a:pPr indent="457200" lvl="0" marL="0" rtl="0" algn="l">
              <a:spcBef>
                <a:spcPts val="0"/>
              </a:spcBef>
              <a:spcAft>
                <a:spcPts val="0"/>
              </a:spcAft>
              <a:buNone/>
            </a:pPr>
            <a:r>
              <a:rPr b="1" lang="en-US" sz="1600">
                <a:latin typeface="Calibri"/>
                <a:ea typeface="Calibri"/>
                <a:cs typeface="Calibri"/>
                <a:sym typeface="Calibri"/>
              </a:rPr>
              <a:t>SMTP: </a:t>
            </a:r>
            <a:r>
              <a:rPr lang="en-US" sz="1600">
                <a:latin typeface="Calibri"/>
                <a:ea typeface="Calibri"/>
                <a:cs typeface="Calibri"/>
                <a:sym typeface="Calibri"/>
              </a:rPr>
              <a:t>When you press the ‘sent button in your email app, the program will connect to a server on the network / Internet that is called an SMTP (Simple Mail Transfer Protocol)</a:t>
            </a:r>
            <a:endParaRPr sz="1600">
              <a:latin typeface="Calibri"/>
              <a:ea typeface="Calibri"/>
              <a:cs typeface="Calibri"/>
              <a:sym typeface="Calibri"/>
            </a:endParaRPr>
          </a:p>
          <a:p>
            <a:pPr indent="457200" lvl="0" marL="0" rtl="0" algn="l">
              <a:spcBef>
                <a:spcPts val="0"/>
              </a:spcBef>
              <a:spcAft>
                <a:spcPts val="0"/>
              </a:spcAft>
              <a:buNone/>
            </a:pPr>
            <a:r>
              <a:rPr b="1" lang="en-US" sz="1600">
                <a:latin typeface="Calibri"/>
                <a:ea typeface="Calibri"/>
                <a:cs typeface="Calibri"/>
                <a:sym typeface="Calibri"/>
              </a:rPr>
              <a:t>POP3:</a:t>
            </a:r>
            <a:r>
              <a:rPr lang="en-US" sz="1600">
                <a:latin typeface="Calibri"/>
                <a:ea typeface="Calibri"/>
                <a:cs typeface="Calibri"/>
                <a:sym typeface="Calibri"/>
              </a:rPr>
              <a:t> </a:t>
            </a:r>
            <a:r>
              <a:rPr lang="en-US" sz="1450">
                <a:highlight>
                  <a:srgbClr val="FFFFFF"/>
                </a:highlight>
              </a:rPr>
              <a:t>When you download e-mails to your mail program the program will connect to a server on the network / Internet that is known as a POP3 (Post Office Protocol version 3) server.</a:t>
            </a:r>
            <a:r>
              <a:rPr lang="en-US" sz="1600">
                <a:latin typeface="Calibri"/>
                <a:ea typeface="Calibri"/>
                <a:cs typeface="Calibri"/>
                <a:sym typeface="Calibri"/>
              </a:rPr>
              <a:t>(Post Office Protocol version 3)</a:t>
            </a:r>
            <a:endParaRPr sz="1600">
              <a:latin typeface="Calibri"/>
              <a:ea typeface="Calibri"/>
              <a:cs typeface="Calibri"/>
              <a:sym typeface="Calibri"/>
            </a:endParaRPr>
          </a:p>
          <a:p>
            <a:pPr indent="457200" lvl="0" marL="0" rtl="0" algn="l">
              <a:spcBef>
                <a:spcPts val="0"/>
              </a:spcBef>
              <a:spcAft>
                <a:spcPts val="0"/>
              </a:spcAft>
              <a:buNone/>
            </a:pPr>
            <a:r>
              <a:rPr b="1" lang="en-US" sz="1450">
                <a:highlight>
                  <a:srgbClr val="FFFFFF"/>
                </a:highlight>
              </a:rPr>
              <a:t>IMAP: </a:t>
            </a:r>
            <a:r>
              <a:rPr lang="en-US" sz="1450">
                <a:highlight>
                  <a:srgbClr val="FFFFFF"/>
                </a:highlight>
              </a:rPr>
              <a:t>(Internet Message Access Protocol) is a method of accessing and storing mail on a mail server. IMAP allows you to access your email wherever you are, from any device. When you read an email message using IMAP, you aren't actually downloading or storing it on your computer; instead, you're reading it from the email service.</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457200" lvl="0" marL="0" rtl="0" algn="l">
              <a:spcBef>
                <a:spcPts val="0"/>
              </a:spcBef>
              <a:spcAft>
                <a:spcPts val="0"/>
              </a:spcAft>
              <a:buNone/>
            </a:pPr>
            <a:r>
              <a:rPr b="1" lang="en-US">
                <a:highlight>
                  <a:srgbClr val="FFFFFF"/>
                </a:highlight>
              </a:rPr>
              <a:t>File Server: </a:t>
            </a:r>
            <a:r>
              <a:rPr lang="en-US" sz="1450">
                <a:highlight>
                  <a:srgbClr val="FFFFFF"/>
                </a:highlight>
              </a:rPr>
              <a:t>A file server (or fileserver) is a computer attached to a network that provides a location for shared disk access, i.e. storage of computer </a:t>
            </a:r>
            <a:r>
              <a:rPr lang="en-US" sz="1450">
                <a:highlight>
                  <a:srgbClr val="FFFFFF"/>
                </a:highlight>
                <a:uFill>
                  <a:noFill/>
                </a:uFill>
                <a:hlinkClick r:id="rId3"/>
              </a:rPr>
              <a:t>files</a:t>
            </a:r>
            <a:r>
              <a:rPr lang="en-US" sz="1450">
                <a:highlight>
                  <a:srgbClr val="FFFFFF"/>
                </a:highlight>
              </a:rPr>
              <a:t> (such as text, image, sound, video) that can be accessed by the workstations that are able to reach the computer that shares the access through a computer network.</a:t>
            </a:r>
            <a:endParaRPr sz="1450">
              <a:highlight>
                <a:srgbClr val="FFFFFF"/>
              </a:highlight>
            </a:endParaRPr>
          </a:p>
          <a:p>
            <a:pPr indent="0" lvl="0" marL="0" rtl="0" algn="l">
              <a:spcBef>
                <a:spcPts val="0"/>
              </a:spcBef>
              <a:spcAft>
                <a:spcPts val="0"/>
              </a:spcAft>
              <a:buNone/>
            </a:pPr>
            <a:r>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p:txBody>
      </p:sp>
      <p:pic>
        <p:nvPicPr>
          <p:cNvPr id="198" name="Google Shape;198;p23"/>
          <p:cNvPicPr preferRelativeResize="0"/>
          <p:nvPr/>
        </p:nvPicPr>
        <p:blipFill>
          <a:blip r:embed="rId4">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13152" r="8976" t="0"/>
          <a:stretch/>
        </p:blipFill>
        <p:spPr>
          <a:xfrm>
            <a:off x="7800975" y="365125"/>
            <a:ext cx="3552825" cy="6096000"/>
          </a:xfrm>
          <a:prstGeom prst="rect">
            <a:avLst/>
          </a:prstGeom>
          <a:noFill/>
          <a:ln>
            <a:noFill/>
          </a:ln>
        </p:spPr>
      </p:pic>
      <p:sp>
        <p:nvSpPr>
          <p:cNvPr id="96" name="Google Shape;96;p14"/>
          <p:cNvSpPr/>
          <p:nvPr/>
        </p:nvSpPr>
        <p:spPr>
          <a:xfrm>
            <a:off x="7294788" y="996044"/>
            <a:ext cx="1955347"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97" name="Google Shape;97;p14"/>
          <p:cNvSpPr/>
          <p:nvPr/>
        </p:nvSpPr>
        <p:spPr>
          <a:xfrm>
            <a:off x="7294789" y="2329091"/>
            <a:ext cx="154713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98" name="Google Shape;98;p14"/>
          <p:cNvSpPr/>
          <p:nvPr/>
        </p:nvSpPr>
        <p:spPr>
          <a:xfrm>
            <a:off x="7294789" y="3662592"/>
            <a:ext cx="1081768"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99" name="Google Shape;99;p14"/>
          <p:cNvSpPr/>
          <p:nvPr/>
        </p:nvSpPr>
        <p:spPr>
          <a:xfrm>
            <a:off x="7294789" y="5058685"/>
            <a:ext cx="72662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00" name="Google Shape;100;p14"/>
          <p:cNvSpPr/>
          <p:nvPr/>
        </p:nvSpPr>
        <p:spPr>
          <a:xfrm>
            <a:off x="7294787" y="1845129"/>
            <a:ext cx="1628777"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p:nvPr/>
        </p:nvSpPr>
        <p:spPr>
          <a:xfrm>
            <a:off x="7294788" y="3244849"/>
            <a:ext cx="1253220"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4"/>
          <p:cNvSpPr/>
          <p:nvPr/>
        </p:nvSpPr>
        <p:spPr>
          <a:xfrm>
            <a:off x="7294788" y="4644569"/>
            <a:ext cx="787855"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03" name="Google Shape;103;p14"/>
          <p:cNvGraphicFramePr/>
          <p:nvPr/>
        </p:nvGraphicFramePr>
        <p:xfrm>
          <a:off x="144461" y="178714"/>
          <a:ext cx="3000000" cy="3000000"/>
        </p:xfrm>
        <a:graphic>
          <a:graphicData uri="http://schemas.openxmlformats.org/drawingml/2006/table">
            <a:tbl>
              <a:tblPr bandRow="1" firstRow="1">
                <a:noFill/>
                <a:tableStyleId>{1E77D4A0-9FCE-4D29-AFF8-471F13E14496}</a:tableStyleId>
              </a:tblPr>
              <a:tblGrid>
                <a:gridCol w="1378350"/>
                <a:gridCol w="1378350"/>
                <a:gridCol w="1378350"/>
                <a:gridCol w="1378350"/>
              </a:tblGrid>
              <a:tr h="468800">
                <a:tc>
                  <a:txBody>
                    <a:bodyPr/>
                    <a:lstStyle/>
                    <a:p>
                      <a:pPr indent="0" lvl="0" marL="0" marR="0" rtl="0" algn="ctr">
                        <a:spcBef>
                          <a:spcPts val="0"/>
                        </a:spcBef>
                        <a:spcAft>
                          <a:spcPts val="0"/>
                        </a:spcAft>
                        <a:buNone/>
                      </a:pPr>
                      <a:r>
                        <a:rPr lang="en-US" sz="1800" u="none" cap="none" strike="noStrike"/>
                        <a:t>Floor</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Base</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Roof</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Total</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15</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40</a:t>
                      </a:r>
                      <a:endParaRPr sz="1800" u="none" cap="none" strike="noStrike"/>
                    </a:p>
                  </a:txBody>
                  <a:tcPr marT="45725" marB="45725" marR="91450" marL="91450" anchor="ctr"/>
                </a:tc>
              </a:tr>
            </a:tbl>
          </a:graphicData>
        </a:graphic>
      </p:graphicFrame>
      <p:sp>
        <p:nvSpPr>
          <p:cNvPr id="104" name="Google Shape;104;p14"/>
          <p:cNvSpPr txBox="1"/>
          <p:nvPr/>
        </p:nvSpPr>
        <p:spPr>
          <a:xfrm>
            <a:off x="155121" y="2994871"/>
            <a:ext cx="3638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F: Floor	B: Base	R: Roof	T:Total</a:t>
            </a:r>
            <a:endParaRPr sz="1800">
              <a:solidFill>
                <a:schemeClr val="dk1"/>
              </a:solidFill>
              <a:latin typeface="Cambria Math"/>
              <a:ea typeface="Cambria Math"/>
              <a:cs typeface="Cambria Math"/>
              <a:sym typeface="Cambria Math"/>
            </a:endParaRPr>
          </a:p>
        </p:txBody>
      </p:sp>
      <p:sp>
        <p:nvSpPr>
          <p:cNvPr id="105" name="Google Shape;105;p14"/>
          <p:cNvSpPr txBox="1"/>
          <p:nvPr/>
        </p:nvSpPr>
        <p:spPr>
          <a:xfrm>
            <a:off x="155122" y="3581401"/>
            <a:ext cx="60144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B  =</a:t>
            </a:r>
            <a:endParaRPr sz="1800">
              <a:solidFill>
                <a:schemeClr val="dk1"/>
              </a:solidFill>
              <a:latin typeface="Cambria Math"/>
              <a:ea typeface="Cambria Math"/>
              <a:cs typeface="Cambria Math"/>
              <a:sym typeface="Cambria Math"/>
            </a:endParaRPr>
          </a:p>
        </p:txBody>
      </p:sp>
      <p:sp>
        <p:nvSpPr>
          <p:cNvPr id="106" name="Google Shape;106;p14"/>
          <p:cNvSpPr txBox="1"/>
          <p:nvPr/>
        </p:nvSpPr>
        <p:spPr>
          <a:xfrm>
            <a:off x="155122" y="4216921"/>
            <a:ext cx="60305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R  =</a:t>
            </a:r>
            <a:endParaRPr sz="1800">
              <a:solidFill>
                <a:schemeClr val="dk1"/>
              </a:solidFill>
              <a:latin typeface="Cambria Math"/>
              <a:ea typeface="Cambria Math"/>
              <a:cs typeface="Cambria Math"/>
              <a:sym typeface="Cambria Math"/>
            </a:endParaRPr>
          </a:p>
        </p:txBody>
      </p:sp>
      <p:sp>
        <p:nvSpPr>
          <p:cNvPr id="107" name="Google Shape;107;p14"/>
          <p:cNvSpPr txBox="1"/>
          <p:nvPr/>
        </p:nvSpPr>
        <p:spPr>
          <a:xfrm>
            <a:off x="696313" y="3479076"/>
            <a:ext cx="1182440" cy="52578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08" name="Google Shape;108;p14"/>
          <p:cNvSpPr txBox="1"/>
          <p:nvPr/>
        </p:nvSpPr>
        <p:spPr>
          <a:xfrm>
            <a:off x="686037" y="4274063"/>
            <a:ext cx="1182440" cy="276999"/>
          </a:xfrm>
          <a:prstGeom prst="rect">
            <a:avLst/>
          </a:prstGeom>
          <a:blipFill rotWithShape="1">
            <a:blip r:embed="rId5">
              <a:alphaModFix/>
            </a:blip>
            <a:stretch>
              <a:fillRect b="-32607" l="-4638" r="-6699" t="-217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09" name="Google Shape;109;p14"/>
          <p:cNvSpPr txBox="1"/>
          <p:nvPr/>
        </p:nvSpPr>
        <p:spPr>
          <a:xfrm>
            <a:off x="155121" y="4879038"/>
            <a:ext cx="14318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T  = B + R =</a:t>
            </a:r>
            <a:endParaRPr sz="1800">
              <a:solidFill>
                <a:schemeClr val="dk1"/>
              </a:solidFill>
              <a:latin typeface="Cambria Math"/>
              <a:ea typeface="Cambria Math"/>
              <a:cs typeface="Cambria Math"/>
              <a:sym typeface="Cambria Math"/>
            </a:endParaRPr>
          </a:p>
        </p:txBody>
      </p:sp>
      <p:sp>
        <p:nvSpPr>
          <p:cNvPr id="110" name="Google Shape;110;p14"/>
          <p:cNvSpPr txBox="1"/>
          <p:nvPr/>
        </p:nvSpPr>
        <p:spPr>
          <a:xfrm>
            <a:off x="1547266" y="4800811"/>
            <a:ext cx="864404" cy="553998"/>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111" name="Google Shape;111;p14"/>
          <p:cNvPicPr preferRelativeResize="0"/>
          <p:nvPr/>
        </p:nvPicPr>
        <p:blipFill>
          <a:blip r:embed="rId7">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5"/>
          <p:cNvPicPr preferRelativeResize="0"/>
          <p:nvPr/>
        </p:nvPicPr>
        <p:blipFill rotWithShape="1">
          <a:blip r:embed="rId3">
            <a:alphaModFix/>
          </a:blip>
          <a:srcRect b="0" l="13152" r="8976" t="0"/>
          <a:stretch/>
        </p:blipFill>
        <p:spPr>
          <a:xfrm>
            <a:off x="7800975" y="365125"/>
            <a:ext cx="3552825" cy="6096000"/>
          </a:xfrm>
          <a:prstGeom prst="rect">
            <a:avLst/>
          </a:prstGeom>
          <a:noFill/>
          <a:ln>
            <a:noFill/>
          </a:ln>
        </p:spPr>
      </p:pic>
      <p:sp>
        <p:nvSpPr>
          <p:cNvPr id="118" name="Google Shape;118;p15"/>
          <p:cNvSpPr/>
          <p:nvPr/>
        </p:nvSpPr>
        <p:spPr>
          <a:xfrm>
            <a:off x="7294788" y="996044"/>
            <a:ext cx="1955347"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19" name="Google Shape;119;p15"/>
          <p:cNvSpPr/>
          <p:nvPr/>
        </p:nvSpPr>
        <p:spPr>
          <a:xfrm>
            <a:off x="7294789" y="2329091"/>
            <a:ext cx="154713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20" name="Google Shape;120;p15"/>
          <p:cNvSpPr/>
          <p:nvPr/>
        </p:nvSpPr>
        <p:spPr>
          <a:xfrm>
            <a:off x="7294789" y="3662592"/>
            <a:ext cx="1081768"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21" name="Google Shape;121;p15"/>
          <p:cNvSpPr/>
          <p:nvPr/>
        </p:nvSpPr>
        <p:spPr>
          <a:xfrm>
            <a:off x="7294789" y="5058685"/>
            <a:ext cx="72662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22" name="Google Shape;122;p15"/>
          <p:cNvSpPr/>
          <p:nvPr/>
        </p:nvSpPr>
        <p:spPr>
          <a:xfrm>
            <a:off x="7294787" y="1845129"/>
            <a:ext cx="1628777"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5"/>
          <p:cNvSpPr/>
          <p:nvPr/>
        </p:nvSpPr>
        <p:spPr>
          <a:xfrm>
            <a:off x="7294788" y="3244849"/>
            <a:ext cx="1253220"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5"/>
          <p:cNvSpPr/>
          <p:nvPr/>
        </p:nvSpPr>
        <p:spPr>
          <a:xfrm>
            <a:off x="7294788" y="4644569"/>
            <a:ext cx="787855"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25" name="Google Shape;125;p15"/>
          <p:cNvGraphicFramePr/>
          <p:nvPr/>
        </p:nvGraphicFramePr>
        <p:xfrm>
          <a:off x="144461" y="178714"/>
          <a:ext cx="3000000" cy="3000000"/>
        </p:xfrm>
        <a:graphic>
          <a:graphicData uri="http://schemas.openxmlformats.org/drawingml/2006/table">
            <a:tbl>
              <a:tblPr bandRow="1" firstRow="1">
                <a:noFill/>
                <a:tableStyleId>{1E77D4A0-9FCE-4D29-AFF8-471F13E14496}</a:tableStyleId>
              </a:tblPr>
              <a:tblGrid>
                <a:gridCol w="1378350"/>
                <a:gridCol w="1378350"/>
                <a:gridCol w="1378350"/>
                <a:gridCol w="1378350"/>
              </a:tblGrid>
              <a:tr h="468800">
                <a:tc>
                  <a:txBody>
                    <a:bodyPr/>
                    <a:lstStyle/>
                    <a:p>
                      <a:pPr indent="0" lvl="0" marL="0" marR="0" rtl="0" algn="ctr">
                        <a:spcBef>
                          <a:spcPts val="0"/>
                        </a:spcBef>
                        <a:spcAft>
                          <a:spcPts val="0"/>
                        </a:spcAft>
                        <a:buNone/>
                      </a:pPr>
                      <a:r>
                        <a:rPr lang="en-US" sz="1800" u="none" cap="none" strike="noStrike"/>
                        <a:t>Floor</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Base</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Roof</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Total</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7</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15</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4</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26</a:t>
                      </a:r>
                      <a:endParaRPr sz="1800" u="none" cap="none" strike="noStrike"/>
                    </a:p>
                  </a:txBody>
                  <a:tcPr marT="45725" marB="45725" marR="91450" marL="91450" anchor="ctr"/>
                </a:tc>
              </a:tr>
              <a:tr h="468800">
                <a:tc>
                  <a:txBody>
                    <a:bodyPr/>
                    <a:lstStyle/>
                    <a:p>
                      <a:pPr indent="0" lvl="0" marL="0" marR="0" rtl="0" algn="ctr">
                        <a:spcBef>
                          <a:spcPts val="0"/>
                        </a:spcBef>
                        <a:spcAft>
                          <a:spcPts val="0"/>
                        </a:spcAft>
                        <a:buNone/>
                      </a:pPr>
                      <a:r>
                        <a:rPr lang="en-US" sz="1800" u="none" cap="none" strike="noStrike"/>
                        <a:t>5</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10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40</a:t>
                      </a:r>
                      <a:endParaRPr sz="1800" u="none" cap="none" strike="noStrike"/>
                    </a:p>
                  </a:txBody>
                  <a:tcPr marT="45725" marB="45725" marR="91450" marL="91450" anchor="ctr"/>
                </a:tc>
              </a:tr>
            </a:tbl>
          </a:graphicData>
        </a:graphic>
      </p:graphicFrame>
      <p:sp>
        <p:nvSpPr>
          <p:cNvPr id="126" name="Google Shape;126;p15"/>
          <p:cNvSpPr txBox="1"/>
          <p:nvPr/>
        </p:nvSpPr>
        <p:spPr>
          <a:xfrm>
            <a:off x="155121" y="2994871"/>
            <a:ext cx="363881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mbria Math"/>
                <a:ea typeface="Cambria Math"/>
                <a:cs typeface="Cambria Math"/>
                <a:sym typeface="Cambria Math"/>
              </a:rPr>
              <a:t>F: Floor	B: Base	R: Roof	T:Total</a:t>
            </a:r>
            <a:endParaRPr sz="1800">
              <a:solidFill>
                <a:schemeClr val="dk1"/>
              </a:solidFill>
              <a:latin typeface="Cambria Math"/>
              <a:ea typeface="Cambria Math"/>
              <a:cs typeface="Cambria Math"/>
              <a:sym typeface="Cambria Math"/>
            </a:endParaRPr>
          </a:p>
        </p:txBody>
      </p:sp>
      <p:sp>
        <p:nvSpPr>
          <p:cNvPr id="127" name="Google Shape;127;p15"/>
          <p:cNvSpPr txBox="1"/>
          <p:nvPr/>
        </p:nvSpPr>
        <p:spPr>
          <a:xfrm>
            <a:off x="155121" y="3540435"/>
            <a:ext cx="5502728"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Pseudocode-1</a:t>
            </a:r>
            <a:endParaRPr/>
          </a:p>
          <a:p>
            <a:pPr indent="0" lvl="0" marL="0" marR="0" rtl="0" algn="l">
              <a:spcBef>
                <a:spcPts val="0"/>
              </a:spcBef>
              <a:spcAft>
                <a:spcPts val="0"/>
              </a:spcAft>
              <a:buNone/>
            </a:pP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 INPUT “Enter floor count”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CALCULATE </a:t>
            </a:r>
            <a:r>
              <a:rPr lang="en-US" sz="1800">
                <a:solidFill>
                  <a:srgbClr val="2F5496"/>
                </a:solidFill>
                <a:latin typeface="Arial"/>
                <a:ea typeface="Arial"/>
                <a:cs typeface="Arial"/>
                <a:sym typeface="Arial"/>
              </a:rPr>
              <a:t>b</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X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-1)/2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CALCULATE </a:t>
            </a:r>
            <a:r>
              <a:rPr lang="en-US" sz="1800">
                <a:solidFill>
                  <a:srgbClr val="2F5496"/>
                </a:solidFill>
                <a:latin typeface="Arial"/>
                <a:ea typeface="Arial"/>
                <a:cs typeface="Arial"/>
                <a:sym typeface="Arial"/>
              </a:rPr>
              <a:t>r</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X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CALCULATE </a:t>
            </a:r>
            <a:r>
              <a:rPr lang="en-US" sz="1800">
                <a:solidFill>
                  <a:srgbClr val="2F5496"/>
                </a:solidFill>
                <a:latin typeface="Arial"/>
                <a:ea typeface="Arial"/>
                <a:cs typeface="Arial"/>
                <a:sym typeface="Arial"/>
              </a:rPr>
              <a:t>t</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b</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r</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“Cards needed for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“is:”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a:t>
            </a:r>
            <a:r>
              <a:rPr lang="en-US" sz="1800">
                <a:solidFill>
                  <a:srgbClr val="2F5496"/>
                </a:solidFill>
                <a:latin typeface="Arial"/>
                <a:ea typeface="Arial"/>
                <a:cs typeface="Arial"/>
                <a:sym typeface="Arial"/>
              </a:rPr>
              <a:t>b</a:t>
            </a:r>
            <a:r>
              <a:rPr lang="en-US" sz="1800">
                <a:solidFill>
                  <a:schemeClr val="dk1"/>
                </a:solidFill>
                <a:latin typeface="Arial"/>
                <a:ea typeface="Arial"/>
                <a:cs typeface="Arial"/>
                <a:sym typeface="Arial"/>
              </a:rPr>
              <a:t> “pieces for Base”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a:t>
            </a:r>
            <a:r>
              <a:rPr lang="en-US" sz="1800">
                <a:solidFill>
                  <a:srgbClr val="2F5496"/>
                </a:solidFill>
                <a:latin typeface="Arial"/>
                <a:ea typeface="Arial"/>
                <a:cs typeface="Arial"/>
                <a:sym typeface="Arial"/>
              </a:rPr>
              <a:t>r</a:t>
            </a:r>
            <a:r>
              <a:rPr lang="en-US" sz="1800">
                <a:solidFill>
                  <a:schemeClr val="dk1"/>
                </a:solidFill>
                <a:latin typeface="Arial"/>
                <a:ea typeface="Arial"/>
                <a:cs typeface="Arial"/>
                <a:sym typeface="Arial"/>
              </a:rPr>
              <a:t> “pieces for Roofs”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a:t>
            </a:r>
            <a:r>
              <a:rPr lang="en-US" sz="1800">
                <a:solidFill>
                  <a:srgbClr val="2F5496"/>
                </a:solidFill>
                <a:latin typeface="Arial"/>
                <a:ea typeface="Arial"/>
                <a:cs typeface="Arial"/>
                <a:sym typeface="Arial"/>
              </a:rPr>
              <a:t>t</a:t>
            </a:r>
            <a:r>
              <a:rPr lang="en-US" sz="1800">
                <a:solidFill>
                  <a:schemeClr val="dk1"/>
                </a:solidFill>
                <a:latin typeface="Arial"/>
                <a:ea typeface="Arial"/>
                <a:cs typeface="Arial"/>
                <a:sym typeface="Arial"/>
              </a:rPr>
              <a:t> “pieces total”</a:t>
            </a:r>
            <a:endParaRPr sz="1800">
              <a:solidFill>
                <a:schemeClr val="dk1"/>
              </a:solidFill>
              <a:latin typeface="Arial"/>
              <a:ea typeface="Arial"/>
              <a:cs typeface="Arial"/>
              <a:sym typeface="Arial"/>
            </a:endParaRPr>
          </a:p>
        </p:txBody>
      </p:sp>
      <p:pic>
        <p:nvPicPr>
          <p:cNvPr id="128" name="Google Shape;128;p15"/>
          <p:cNvPicPr preferRelativeResize="0"/>
          <p:nvPr/>
        </p:nvPicPr>
        <p:blipFill>
          <a:blip r:embed="rId4">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6"/>
          <p:cNvPicPr preferRelativeResize="0"/>
          <p:nvPr/>
        </p:nvPicPr>
        <p:blipFill rotWithShape="1">
          <a:blip r:embed="rId3">
            <a:alphaModFix/>
          </a:blip>
          <a:srcRect b="0" l="13152" r="8976" t="0"/>
          <a:stretch/>
        </p:blipFill>
        <p:spPr>
          <a:xfrm>
            <a:off x="7800975" y="365125"/>
            <a:ext cx="3552825" cy="6096000"/>
          </a:xfrm>
          <a:prstGeom prst="rect">
            <a:avLst/>
          </a:prstGeom>
          <a:noFill/>
          <a:ln>
            <a:noFill/>
          </a:ln>
        </p:spPr>
      </p:pic>
      <p:sp>
        <p:nvSpPr>
          <p:cNvPr id="134" name="Google Shape;134;p16"/>
          <p:cNvSpPr/>
          <p:nvPr/>
        </p:nvSpPr>
        <p:spPr>
          <a:xfrm>
            <a:off x="7294788" y="996044"/>
            <a:ext cx="1955347"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35" name="Google Shape;135;p16"/>
          <p:cNvSpPr/>
          <p:nvPr/>
        </p:nvSpPr>
        <p:spPr>
          <a:xfrm>
            <a:off x="7294789" y="2329091"/>
            <a:ext cx="154713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
        <p:nvSpPr>
          <p:cNvPr id="136" name="Google Shape;136;p16"/>
          <p:cNvSpPr/>
          <p:nvPr/>
        </p:nvSpPr>
        <p:spPr>
          <a:xfrm>
            <a:off x="7294789" y="3662592"/>
            <a:ext cx="1081768"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p:txBody>
      </p:sp>
      <p:sp>
        <p:nvSpPr>
          <p:cNvPr id="137" name="Google Shape;137;p16"/>
          <p:cNvSpPr/>
          <p:nvPr/>
        </p:nvSpPr>
        <p:spPr>
          <a:xfrm>
            <a:off x="7294789" y="5058685"/>
            <a:ext cx="726622" cy="702128"/>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38" name="Google Shape;138;p16"/>
          <p:cNvSpPr/>
          <p:nvPr/>
        </p:nvSpPr>
        <p:spPr>
          <a:xfrm>
            <a:off x="7294787" y="1845129"/>
            <a:ext cx="1628777"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6"/>
          <p:cNvSpPr/>
          <p:nvPr/>
        </p:nvSpPr>
        <p:spPr>
          <a:xfrm>
            <a:off x="7294788" y="3244849"/>
            <a:ext cx="1253220"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6"/>
          <p:cNvSpPr/>
          <p:nvPr/>
        </p:nvSpPr>
        <p:spPr>
          <a:xfrm>
            <a:off x="7294788" y="4644569"/>
            <a:ext cx="787855" cy="336552"/>
          </a:xfrm>
          <a:prstGeom prst="rightArrow">
            <a:avLst>
              <a:gd fmla="val 50000" name="adj1"/>
              <a:gd fmla="val 50000" name="adj2"/>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6"/>
          <p:cNvSpPr txBox="1"/>
          <p:nvPr/>
        </p:nvSpPr>
        <p:spPr>
          <a:xfrm>
            <a:off x="236764" y="217571"/>
            <a:ext cx="6882493"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Pseudocode-2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SET </a:t>
            </a:r>
            <a:r>
              <a:rPr lang="en-US" sz="1800">
                <a:solidFill>
                  <a:srgbClr val="2F5496"/>
                </a:solidFill>
                <a:latin typeface="Arial"/>
                <a:ea typeface="Arial"/>
                <a:cs typeface="Arial"/>
                <a:sym typeface="Arial"/>
              </a:rPr>
              <a:t>card_limit</a:t>
            </a:r>
            <a:r>
              <a:rPr lang="en-US" sz="1800">
                <a:solidFill>
                  <a:schemeClr val="dk1"/>
                </a:solidFill>
                <a:latin typeface="Arial"/>
                <a:ea typeface="Arial"/>
                <a:cs typeface="Arial"/>
                <a:sym typeface="Arial"/>
              </a:rPr>
              <a:t> = 104 </a:t>
            </a:r>
            <a:r>
              <a:rPr i="1" lang="en-US" sz="1800">
                <a:solidFill>
                  <a:srgbClr val="00B050"/>
                </a:solidFill>
                <a:latin typeface="Arial"/>
                <a:ea typeface="Arial"/>
                <a:cs typeface="Arial"/>
                <a:sym typeface="Arial"/>
              </a:rPr>
              <a:t># 2x52 pieces</a:t>
            </a:r>
            <a:endParaRPr i="1" sz="1800">
              <a:solidFill>
                <a:srgbClr val="00B05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SET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SET </a:t>
            </a:r>
            <a:r>
              <a:rPr lang="en-US" sz="1800">
                <a:solidFill>
                  <a:srgbClr val="2F5496"/>
                </a:solidFill>
                <a:latin typeface="Arial"/>
                <a:ea typeface="Arial"/>
                <a:cs typeface="Arial"/>
                <a:sym typeface="Arial"/>
              </a:rPr>
              <a:t>t</a:t>
            </a:r>
            <a:r>
              <a:rPr lang="en-US" sz="1800">
                <a:solidFill>
                  <a:schemeClr val="dk1"/>
                </a:solidFill>
                <a:latin typeface="Arial"/>
                <a:ea typeface="Arial"/>
                <a:cs typeface="Arial"/>
                <a:sym typeface="Arial"/>
              </a:rPr>
              <a:t> = 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WHILE </a:t>
            </a:r>
            <a:r>
              <a:rPr lang="en-US" sz="1800">
                <a:solidFill>
                  <a:srgbClr val="2F5496"/>
                </a:solidFill>
                <a:latin typeface="Arial"/>
                <a:ea typeface="Arial"/>
                <a:cs typeface="Arial"/>
                <a:sym typeface="Arial"/>
              </a:rPr>
              <a:t>t</a:t>
            </a:r>
            <a:r>
              <a:rPr lang="en-US" sz="1800">
                <a:solidFill>
                  <a:schemeClr val="dk1"/>
                </a:solidFill>
                <a:latin typeface="Arial"/>
                <a:ea typeface="Arial"/>
                <a:cs typeface="Arial"/>
                <a:sym typeface="Arial"/>
              </a:rPr>
              <a:t> &lt;= </a:t>
            </a:r>
            <a:r>
              <a:rPr lang="en-US" sz="1800">
                <a:solidFill>
                  <a:srgbClr val="2F5496"/>
                </a:solidFill>
                <a:latin typeface="Arial"/>
                <a:ea typeface="Arial"/>
                <a:cs typeface="Arial"/>
                <a:sym typeface="Arial"/>
              </a:rPr>
              <a:t>card_limit</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BEGIN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2F5496"/>
                </a:solidFill>
                <a:latin typeface="Arial"/>
                <a:ea typeface="Arial"/>
                <a:cs typeface="Arial"/>
                <a:sym typeface="Arial"/>
              </a:rPr>
              <a:t>b</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X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-1)/2</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2F5496"/>
                </a:solidFill>
                <a:latin typeface="Arial"/>
                <a:ea typeface="Arial"/>
                <a:cs typeface="Arial"/>
                <a:sym typeface="Arial"/>
              </a:rPr>
              <a:t>r</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X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2F5496"/>
                </a:solidFill>
                <a:latin typeface="Arial"/>
                <a:ea typeface="Arial"/>
                <a:cs typeface="Arial"/>
                <a:sym typeface="Arial"/>
              </a:rPr>
              <a:t>t</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b</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r</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+ 1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END</a:t>
            </a:r>
            <a:endParaRPr/>
          </a:p>
          <a:p>
            <a:pPr indent="0" lvl="0" marL="0" marR="0" rtl="0" algn="l">
              <a:spcBef>
                <a:spcPts val="0"/>
              </a:spcBef>
              <a:spcAft>
                <a:spcPts val="0"/>
              </a:spcAft>
              <a:buNone/>
            </a:pPr>
            <a:r>
              <a:rPr lang="en-US" sz="1800">
                <a:solidFill>
                  <a:srgbClr val="2F5496"/>
                </a:solidFill>
                <a:latin typeface="Arial"/>
                <a:ea typeface="Arial"/>
                <a:cs typeface="Arial"/>
                <a:sym typeface="Arial"/>
              </a:rPr>
              <a:t>fm</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a:t>
            </a:r>
            <a:r>
              <a:rPr lang="en-US" sz="1800">
                <a:solidFill>
                  <a:schemeClr val="dk1"/>
                </a:solidFill>
                <a:latin typeface="Arial"/>
                <a:ea typeface="Arial"/>
                <a:cs typeface="Arial"/>
                <a:sym typeface="Arial"/>
              </a:rPr>
              <a:t> – 1</a:t>
            </a:r>
            <a:endParaRPr/>
          </a:p>
          <a:p>
            <a:pPr indent="0" lvl="0" marL="0" marR="0" rtl="0" algn="l">
              <a:spcBef>
                <a:spcPts val="0"/>
              </a:spcBef>
              <a:spcAft>
                <a:spcPts val="0"/>
              </a:spcAft>
              <a:buNone/>
            </a:pPr>
            <a:r>
              <a:rPr lang="en-US" sz="1800">
                <a:solidFill>
                  <a:srgbClr val="2F5496"/>
                </a:solidFill>
                <a:latin typeface="Arial"/>
                <a:ea typeface="Arial"/>
                <a:cs typeface="Arial"/>
                <a:sym typeface="Arial"/>
              </a:rPr>
              <a:t>used_cards</a:t>
            </a:r>
            <a:r>
              <a:rPr lang="en-US" sz="1800">
                <a:solidFill>
                  <a:schemeClr val="dk1"/>
                </a:solidFill>
                <a:latin typeface="Arial"/>
                <a:ea typeface="Arial"/>
                <a:cs typeface="Arial"/>
                <a:sym typeface="Arial"/>
              </a:rPr>
              <a:t> = (3*</a:t>
            </a:r>
            <a:r>
              <a:rPr lang="en-US" sz="1800">
                <a:solidFill>
                  <a:srgbClr val="2F5496"/>
                </a:solidFill>
                <a:latin typeface="Arial"/>
                <a:ea typeface="Arial"/>
                <a:cs typeface="Arial"/>
                <a:sym typeface="Arial"/>
              </a:rPr>
              <a:t>fm</a:t>
            </a:r>
            <a:r>
              <a:rPr lang="en-US" sz="1800">
                <a:solidFill>
                  <a:schemeClr val="dk1"/>
                </a:solidFill>
                <a:latin typeface="Arial"/>
                <a:ea typeface="Arial"/>
                <a:cs typeface="Arial"/>
                <a:sym typeface="Arial"/>
              </a:rPr>
              <a:t>*</a:t>
            </a:r>
            <a:r>
              <a:rPr lang="en-US" sz="1800">
                <a:solidFill>
                  <a:srgbClr val="2F5496"/>
                </a:solidFill>
                <a:latin typeface="Arial"/>
                <a:ea typeface="Arial"/>
                <a:cs typeface="Arial"/>
                <a:sym typeface="Arial"/>
              </a:rPr>
              <a:t>fm</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fm</a:t>
            </a:r>
            <a:r>
              <a:rPr lang="en-US" sz="1800">
                <a:solidFill>
                  <a:schemeClr val="dk1"/>
                </a:solidFill>
                <a:latin typeface="Arial"/>
                <a:ea typeface="Arial"/>
                <a:cs typeface="Arial"/>
                <a:sym typeface="Arial"/>
              </a:rPr>
              <a:t>)/2</a:t>
            </a:r>
            <a:endParaRPr/>
          </a:p>
          <a:p>
            <a:pPr indent="0" lvl="0" marL="0" marR="0" rtl="0" algn="l">
              <a:spcBef>
                <a:spcPts val="0"/>
              </a:spcBef>
              <a:spcAft>
                <a:spcPts val="0"/>
              </a:spcAft>
              <a:buNone/>
            </a:pPr>
            <a:r>
              <a:rPr lang="en-US" sz="1800">
                <a:solidFill>
                  <a:srgbClr val="2F5496"/>
                </a:solidFill>
                <a:latin typeface="Arial"/>
                <a:ea typeface="Arial"/>
                <a:cs typeface="Arial"/>
                <a:sym typeface="Arial"/>
              </a:rPr>
              <a:t>remaining_cards</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card_limit</a:t>
            </a:r>
            <a:r>
              <a:rPr lang="en-US" sz="1800">
                <a:solidFill>
                  <a:schemeClr val="dk1"/>
                </a:solidFill>
                <a:latin typeface="Arial"/>
                <a:ea typeface="Arial"/>
                <a:cs typeface="Arial"/>
                <a:sym typeface="Arial"/>
              </a:rPr>
              <a:t> – </a:t>
            </a:r>
            <a:r>
              <a:rPr lang="en-US" sz="1800">
                <a:solidFill>
                  <a:srgbClr val="2F5496"/>
                </a:solidFill>
                <a:latin typeface="Arial"/>
                <a:ea typeface="Arial"/>
                <a:cs typeface="Arial"/>
                <a:sym typeface="Arial"/>
              </a:rPr>
              <a:t>used_cards</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“Using ” </a:t>
            </a:r>
            <a:r>
              <a:rPr lang="en-US" sz="1800">
                <a:solidFill>
                  <a:srgbClr val="2F5496"/>
                </a:solidFill>
                <a:latin typeface="Arial"/>
                <a:ea typeface="Arial"/>
                <a:cs typeface="Arial"/>
                <a:sym typeface="Arial"/>
              </a:rPr>
              <a:t>card_limit</a:t>
            </a:r>
            <a:r>
              <a:rPr lang="en-US" sz="1800">
                <a:solidFill>
                  <a:schemeClr val="dk1"/>
                </a:solidFill>
                <a:latin typeface="Arial"/>
                <a:ea typeface="Arial"/>
                <a:cs typeface="Arial"/>
                <a:sym typeface="Arial"/>
              </a:rPr>
              <a:t> “cards”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“Maximum floor is ” </a:t>
            </a:r>
            <a:r>
              <a:rPr lang="en-US" sz="1800">
                <a:solidFill>
                  <a:srgbClr val="2F5496"/>
                </a:solidFill>
                <a:latin typeface="Arial"/>
                <a:ea typeface="Arial"/>
                <a:cs typeface="Arial"/>
                <a:sym typeface="Arial"/>
              </a:rPr>
              <a:t>fm</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“Needed card count is” </a:t>
            </a:r>
            <a:r>
              <a:rPr lang="en-US" sz="1800">
                <a:solidFill>
                  <a:srgbClr val="2F5496"/>
                </a:solidFill>
                <a:latin typeface="Arial"/>
                <a:ea typeface="Arial"/>
                <a:cs typeface="Arial"/>
                <a:sym typeface="Arial"/>
              </a:rPr>
              <a:t>used_cards</a:t>
            </a:r>
            <a:endParaRPr sz="1800">
              <a:solidFill>
                <a:srgbClr val="2F5496"/>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PRINT </a:t>
            </a:r>
            <a:r>
              <a:rPr lang="en-US" sz="1800">
                <a:solidFill>
                  <a:srgbClr val="2F5496"/>
                </a:solidFill>
                <a:latin typeface="Arial"/>
                <a:ea typeface="Arial"/>
                <a:cs typeface="Arial"/>
                <a:sym typeface="Arial"/>
              </a:rPr>
              <a:t>remaining_cards</a:t>
            </a:r>
            <a:r>
              <a:rPr lang="en-US" sz="1800">
                <a:solidFill>
                  <a:schemeClr val="dk1"/>
                </a:solidFill>
                <a:latin typeface="Arial"/>
                <a:ea typeface="Arial"/>
                <a:cs typeface="Arial"/>
                <a:sym typeface="Arial"/>
              </a:rPr>
              <a:t> “cards will remain”</a:t>
            </a:r>
            <a:endParaRPr sz="1800">
              <a:solidFill>
                <a:schemeClr val="dk1"/>
              </a:solidFill>
              <a:latin typeface="Arial"/>
              <a:ea typeface="Arial"/>
              <a:cs typeface="Arial"/>
              <a:sym typeface="Arial"/>
            </a:endParaRPr>
          </a:p>
        </p:txBody>
      </p:sp>
      <p:pic>
        <p:nvPicPr>
          <p:cNvPr id="142" name="Google Shape;142;p16"/>
          <p:cNvPicPr preferRelativeResize="0"/>
          <p:nvPr/>
        </p:nvPicPr>
        <p:blipFill>
          <a:blip r:embed="rId4">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0" t="0"/>
          <a:stretch/>
        </p:blipFill>
        <p:spPr>
          <a:xfrm>
            <a:off x="261937" y="287875"/>
            <a:ext cx="4352925" cy="2962275"/>
          </a:xfrm>
          <a:prstGeom prst="rect">
            <a:avLst/>
          </a:prstGeom>
          <a:noFill/>
          <a:ln>
            <a:noFill/>
          </a:ln>
        </p:spPr>
      </p:pic>
      <p:sp>
        <p:nvSpPr>
          <p:cNvPr id="148" name="Google Shape;148;p17"/>
          <p:cNvSpPr txBox="1"/>
          <p:nvPr/>
        </p:nvSpPr>
        <p:spPr>
          <a:xfrm>
            <a:off x="4923693" y="287875"/>
            <a:ext cx="550343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Pseudocode-1</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f = int(input("Enter floor count"))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b = f * (f-1)/2</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r = f * (f+1)</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t = b + r</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print("Cards needed for %d floor is:" % f)</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print("%d pieces for base," % b)</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print("%d pieces for roofs," % r)</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print("%d pieces total." % t)</a:t>
            </a:r>
            <a:endParaRPr sz="1800">
              <a:solidFill>
                <a:schemeClr val="dk1"/>
              </a:solidFill>
              <a:latin typeface="Consolas"/>
              <a:ea typeface="Consolas"/>
              <a:cs typeface="Consolas"/>
              <a:sym typeface="Consolas"/>
            </a:endParaRPr>
          </a:p>
        </p:txBody>
      </p:sp>
      <p:pic>
        <p:nvPicPr>
          <p:cNvPr id="149" name="Google Shape;149;p17"/>
          <p:cNvPicPr preferRelativeResize="0"/>
          <p:nvPr/>
        </p:nvPicPr>
        <p:blipFill>
          <a:blip r:embed="rId4">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nvSpPr>
        <p:spPr>
          <a:xfrm>
            <a:off x="5148776" y="121846"/>
            <a:ext cx="6136616"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onsolas"/>
                <a:ea typeface="Consolas"/>
                <a:cs typeface="Consolas"/>
                <a:sym typeface="Consolas"/>
              </a:rPr>
              <a:t># Pseudocode-2</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card_limit = 104 # 2x52 pieces</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f = 1</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t = 0</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while t&lt;= card_limit: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b = f * (f-1)/2</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r = f * (f+1)</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t = b + r</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    f = f + 1</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fm = f - 2</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used_cards = (3*fm*fm + fm)/2</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remaining_cards = card_limit - used_cards</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print("Using %d cards:" % card_limit)</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print("maximum floor is %d," %fm)</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print("needed card count is %d," % used_cards)</a:t>
            </a:r>
            <a:endParaRPr/>
          </a:p>
          <a:p>
            <a:pPr indent="0" lvl="0" marL="0" marR="0" rtl="0" algn="l">
              <a:spcBef>
                <a:spcPts val="0"/>
              </a:spcBef>
              <a:spcAft>
                <a:spcPts val="0"/>
              </a:spcAft>
              <a:buNone/>
            </a:pPr>
            <a:r>
              <a:rPr lang="en-US" sz="1800">
                <a:solidFill>
                  <a:schemeClr val="dk1"/>
                </a:solidFill>
                <a:latin typeface="Consolas"/>
                <a:ea typeface="Consolas"/>
                <a:cs typeface="Consolas"/>
                <a:sym typeface="Consolas"/>
              </a:rPr>
              <a:t>print("%d cards will remain" % remaining_cards)</a:t>
            </a:r>
            <a:endParaRPr sz="1800">
              <a:solidFill>
                <a:schemeClr val="dk1"/>
              </a:solidFill>
              <a:latin typeface="Consolas"/>
              <a:ea typeface="Consolas"/>
              <a:cs typeface="Consolas"/>
              <a:sym typeface="Consolas"/>
            </a:endParaRPr>
          </a:p>
        </p:txBody>
      </p:sp>
      <p:pic>
        <p:nvPicPr>
          <p:cNvPr id="155" name="Google Shape;155;p18"/>
          <p:cNvPicPr preferRelativeResize="0"/>
          <p:nvPr/>
        </p:nvPicPr>
        <p:blipFill rotWithShape="1">
          <a:blip r:embed="rId3">
            <a:alphaModFix/>
          </a:blip>
          <a:srcRect b="0" l="0" r="0" t="0"/>
          <a:stretch/>
        </p:blipFill>
        <p:spPr>
          <a:xfrm>
            <a:off x="189768" y="121846"/>
            <a:ext cx="4733925" cy="5038725"/>
          </a:xfrm>
          <a:prstGeom prst="rect">
            <a:avLst/>
          </a:prstGeom>
          <a:noFill/>
          <a:ln>
            <a:noFill/>
          </a:ln>
        </p:spPr>
      </p:pic>
      <p:pic>
        <p:nvPicPr>
          <p:cNvPr id="156" name="Google Shape;156;p18"/>
          <p:cNvPicPr preferRelativeResize="0"/>
          <p:nvPr/>
        </p:nvPicPr>
        <p:blipFill>
          <a:blip r:embed="rId4">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nvSpPr>
        <p:spPr>
          <a:xfrm>
            <a:off x="2242050" y="395650"/>
            <a:ext cx="6726000" cy="6813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FFFFFF"/>
                </a:solidFill>
                <a:latin typeface="Calibri"/>
                <a:ea typeface="Calibri"/>
                <a:cs typeface="Calibri"/>
                <a:sym typeface="Calibri"/>
              </a:rPr>
              <a:t>QUESTIONS</a:t>
            </a:r>
            <a:endParaRPr sz="2800">
              <a:solidFill>
                <a:srgbClr val="FFFFFF"/>
              </a:solidFill>
              <a:latin typeface="Calibri"/>
              <a:ea typeface="Calibri"/>
              <a:cs typeface="Calibri"/>
              <a:sym typeface="Calibri"/>
            </a:endParaRPr>
          </a:p>
        </p:txBody>
      </p:sp>
      <p:sp>
        <p:nvSpPr>
          <p:cNvPr id="163" name="Google Shape;163;p19"/>
          <p:cNvSpPr txBox="1"/>
          <p:nvPr/>
        </p:nvSpPr>
        <p:spPr>
          <a:xfrm>
            <a:off x="604475" y="1274875"/>
            <a:ext cx="11221200" cy="50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00FF"/>
                </a:solidFill>
                <a:latin typeface="Calibri"/>
                <a:ea typeface="Calibri"/>
                <a:cs typeface="Calibri"/>
                <a:sym typeface="Calibri"/>
              </a:rPr>
              <a:t>Warm up Questions:)</a:t>
            </a:r>
            <a:endParaRPr sz="1800">
              <a:solidFill>
                <a:srgbClr val="0000FF"/>
              </a:solidFill>
              <a:latin typeface="Calibri"/>
              <a:ea typeface="Calibri"/>
              <a:cs typeface="Calibri"/>
              <a:sym typeface="Calibri"/>
            </a:endParaRPr>
          </a:p>
          <a:p>
            <a:pPr indent="0" lvl="0" marL="0" rtl="0" algn="l">
              <a:spcBef>
                <a:spcPts val="0"/>
              </a:spcBef>
              <a:spcAft>
                <a:spcPts val="0"/>
              </a:spcAft>
              <a:buNone/>
            </a:pPr>
            <a:r>
              <a:t/>
            </a:r>
            <a:endParaRPr sz="1800">
              <a:solidFill>
                <a:srgbClr val="0000FF"/>
              </a:solidFill>
              <a:latin typeface="Calibri"/>
              <a:ea typeface="Calibri"/>
              <a:cs typeface="Calibri"/>
              <a:sym typeface="Calibri"/>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 </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p:txBody>
      </p:sp>
      <p:pic>
        <p:nvPicPr>
          <p:cNvPr id="164" name="Google Shape;164;p19"/>
          <p:cNvPicPr preferRelativeResize="0"/>
          <p:nvPr/>
        </p:nvPicPr>
        <p:blipFill rotWithShape="1">
          <a:blip r:embed="rId3">
            <a:alphaModFix/>
          </a:blip>
          <a:srcRect b="2477" l="0" r="0" t="0"/>
          <a:stretch/>
        </p:blipFill>
        <p:spPr>
          <a:xfrm>
            <a:off x="789450" y="1791450"/>
            <a:ext cx="6048375" cy="3901575"/>
          </a:xfrm>
          <a:prstGeom prst="rect">
            <a:avLst/>
          </a:prstGeom>
          <a:noFill/>
          <a:ln>
            <a:noFill/>
          </a:ln>
        </p:spPr>
      </p:pic>
      <p:pic>
        <p:nvPicPr>
          <p:cNvPr id="165" name="Google Shape;165;p19"/>
          <p:cNvPicPr preferRelativeResize="0"/>
          <p:nvPr/>
        </p:nvPicPr>
        <p:blipFill>
          <a:blip r:embed="rId4">
            <a:alphaModFix/>
          </a:blip>
          <a:stretch>
            <a:fillRect/>
          </a:stretch>
        </p:blipFill>
        <p:spPr>
          <a:xfrm>
            <a:off x="5732213" y="2681288"/>
            <a:ext cx="5724525" cy="1781175"/>
          </a:xfrm>
          <a:prstGeom prst="rect">
            <a:avLst/>
          </a:prstGeom>
          <a:noFill/>
          <a:ln>
            <a:noFill/>
          </a:ln>
        </p:spPr>
      </p:pic>
      <p:pic>
        <p:nvPicPr>
          <p:cNvPr id="166" name="Google Shape;166;p19"/>
          <p:cNvPicPr preferRelativeResize="0"/>
          <p:nvPr/>
        </p:nvPicPr>
        <p:blipFill>
          <a:blip r:embed="rId5">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nvSpPr>
        <p:spPr>
          <a:xfrm>
            <a:off x="2242050" y="395650"/>
            <a:ext cx="6726000" cy="6813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FFFFFF"/>
                </a:solidFill>
                <a:latin typeface="Calibri"/>
                <a:ea typeface="Calibri"/>
                <a:cs typeface="Calibri"/>
                <a:sym typeface="Calibri"/>
              </a:rPr>
              <a:t>QUESTIONS</a:t>
            </a:r>
            <a:endParaRPr sz="2800">
              <a:solidFill>
                <a:srgbClr val="FFFFFF"/>
              </a:solidFill>
              <a:latin typeface="Calibri"/>
              <a:ea typeface="Calibri"/>
              <a:cs typeface="Calibri"/>
              <a:sym typeface="Calibri"/>
            </a:endParaRPr>
          </a:p>
        </p:txBody>
      </p:sp>
      <p:sp>
        <p:nvSpPr>
          <p:cNvPr id="173" name="Google Shape;173;p20"/>
          <p:cNvSpPr txBox="1"/>
          <p:nvPr/>
        </p:nvSpPr>
        <p:spPr>
          <a:xfrm>
            <a:off x="604475" y="1274875"/>
            <a:ext cx="11221200" cy="509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Scrum rolleri nelerdir? Kısaca açıklayınız</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Cevap: </a:t>
            </a:r>
            <a:r>
              <a:rPr lang="en-US" sz="1600">
                <a:latin typeface="Calibri"/>
                <a:ea typeface="Calibri"/>
                <a:cs typeface="Calibri"/>
                <a:sym typeface="Calibri"/>
              </a:rPr>
              <a:t>	</a:t>
            </a:r>
            <a:r>
              <a:rPr b="1" lang="en-US" sz="1600">
                <a:latin typeface="Calibri"/>
                <a:ea typeface="Calibri"/>
                <a:cs typeface="Calibri"/>
                <a:sym typeface="Calibri"/>
              </a:rPr>
              <a:t>Product Owner; </a:t>
            </a:r>
            <a:r>
              <a:rPr lang="en-US" sz="1600">
                <a:latin typeface="Calibri"/>
                <a:ea typeface="Calibri"/>
                <a:cs typeface="Calibri"/>
                <a:sym typeface="Calibri"/>
              </a:rPr>
              <a:t>is the business representative in the team and speaks for the needs</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a:t>
            </a:r>
            <a:r>
              <a:rPr b="1" lang="en-US" sz="1600">
                <a:latin typeface="Calibri"/>
                <a:ea typeface="Calibri"/>
                <a:cs typeface="Calibri"/>
                <a:sym typeface="Calibri"/>
              </a:rPr>
              <a:t>Scrum Master; </a:t>
            </a:r>
            <a:r>
              <a:rPr lang="en-US" sz="1600">
                <a:latin typeface="Calibri"/>
                <a:ea typeface="Calibri"/>
                <a:cs typeface="Calibri"/>
                <a:sym typeface="Calibri"/>
              </a:rPr>
              <a:t>   a. Coachs the team, protects the team from organizational distractions</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b. Helps team members focus on what they do</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c. has an enabling role in a scrum team</a:t>
            </a:r>
            <a:endParaRPr sz="1600">
              <a:latin typeface="Calibri"/>
              <a:ea typeface="Calibri"/>
              <a:cs typeface="Calibri"/>
              <a:sym typeface="Calibri"/>
            </a:endParaRPr>
          </a:p>
          <a:p>
            <a:pPr indent="457200" lvl="0" marL="0" rtl="0" algn="l">
              <a:spcBef>
                <a:spcPts val="0"/>
              </a:spcBef>
              <a:spcAft>
                <a:spcPts val="0"/>
              </a:spcAft>
              <a:buNone/>
            </a:pPr>
            <a:r>
              <a:t/>
            </a:r>
            <a:endParaRPr sz="1600">
              <a:latin typeface="Calibri"/>
              <a:ea typeface="Calibri"/>
              <a:cs typeface="Calibri"/>
              <a:sym typeface="Calibri"/>
            </a:endParaRPr>
          </a:p>
          <a:p>
            <a:pPr indent="457200" lvl="0" marL="457200" rtl="0" algn="l">
              <a:spcBef>
                <a:spcPts val="0"/>
              </a:spcBef>
              <a:spcAft>
                <a:spcPts val="0"/>
              </a:spcAft>
              <a:buNone/>
            </a:pPr>
            <a:r>
              <a:rPr b="1" lang="en-US" sz="1600">
                <a:latin typeface="Calibri"/>
                <a:ea typeface="Calibri"/>
                <a:cs typeface="Calibri"/>
                <a:sym typeface="Calibri"/>
              </a:rPr>
              <a:t>Development Team; </a:t>
            </a:r>
            <a:r>
              <a:rPr lang="en-US" sz="1600">
                <a:latin typeface="Calibri"/>
                <a:ea typeface="Calibri"/>
                <a:cs typeface="Calibri"/>
                <a:sym typeface="Calibri"/>
              </a:rPr>
              <a:t>	a. The team who works on project (Developer (Frontend-Backend), Tester, Data Analysist etc)</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b. There is a project manager to lead them</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c.Disiplin and integrity are the key terms for successful team</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42900" lvl="0" marL="457200" rtl="0" algn="l">
              <a:spcBef>
                <a:spcPts val="0"/>
              </a:spcBef>
              <a:spcAft>
                <a:spcPts val="0"/>
              </a:spcAft>
              <a:buClr>
                <a:srgbClr val="FF0000"/>
              </a:buClr>
              <a:buSzPts val="1800"/>
              <a:buFont typeface="Calibri"/>
              <a:buAutoNum type="arabicPeriod"/>
            </a:pPr>
            <a:r>
              <a:rPr lang="en-US" sz="1800">
                <a:solidFill>
                  <a:srgbClr val="FF0000"/>
                </a:solidFill>
                <a:latin typeface="Calibri"/>
                <a:ea typeface="Calibri"/>
                <a:cs typeface="Calibri"/>
                <a:sym typeface="Calibri"/>
              </a:rPr>
              <a:t>Epik nedir ? Örnek veriniz?</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Cevap: </a:t>
            </a:r>
            <a:r>
              <a:rPr lang="en-US" sz="1600">
                <a:latin typeface="Calibri"/>
                <a:ea typeface="Calibri"/>
                <a:cs typeface="Calibri"/>
                <a:sym typeface="Calibri"/>
              </a:rPr>
              <a:t> 	a. An epic refers to a set of jobs that cannot be easily achieved in a single sprint</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b. İt can be take months to perform an epic</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c. They must be divided into multiple user stories before being worked on</a:t>
            </a:r>
            <a:endParaRPr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Example: </a:t>
            </a:r>
            <a:r>
              <a:rPr lang="en-US" sz="1600">
                <a:latin typeface="Calibri"/>
                <a:ea typeface="Calibri"/>
                <a:cs typeface="Calibri"/>
                <a:sym typeface="Calibri"/>
              </a:rPr>
              <a:t> As a web site, we want to extra security precaution as authentication system on mobile phone</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p:txBody>
      </p:sp>
      <p:pic>
        <p:nvPicPr>
          <p:cNvPr id="174" name="Google Shape;174;p20"/>
          <p:cNvPicPr preferRelativeResize="0"/>
          <p:nvPr/>
        </p:nvPicPr>
        <p:blipFill>
          <a:blip r:embed="rId3">
            <a:alphaModFix/>
          </a:blip>
          <a:stretch>
            <a:fillRect/>
          </a:stretch>
        </p:blipFill>
        <p:spPr>
          <a:xfrm>
            <a:off x="11353793" y="6093624"/>
            <a:ext cx="838200" cy="764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nvSpPr>
        <p:spPr>
          <a:xfrm>
            <a:off x="2242050" y="395650"/>
            <a:ext cx="6726000" cy="681300"/>
          </a:xfrm>
          <a:prstGeom prst="rect">
            <a:avLst/>
          </a:prstGeom>
          <a:solidFill>
            <a:srgbClr val="C27BA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rgbClr val="FFFFFF"/>
                </a:solidFill>
                <a:latin typeface="Calibri"/>
                <a:ea typeface="Calibri"/>
                <a:cs typeface="Calibri"/>
                <a:sym typeface="Calibri"/>
              </a:rPr>
              <a:t>QUESTIONS</a:t>
            </a:r>
            <a:endParaRPr sz="2800">
              <a:solidFill>
                <a:srgbClr val="FFFFFF"/>
              </a:solidFill>
              <a:latin typeface="Calibri"/>
              <a:ea typeface="Calibri"/>
              <a:cs typeface="Calibri"/>
              <a:sym typeface="Calibri"/>
            </a:endParaRPr>
          </a:p>
        </p:txBody>
      </p:sp>
      <p:sp>
        <p:nvSpPr>
          <p:cNvPr id="181" name="Google Shape;181;p21"/>
          <p:cNvSpPr txBox="1"/>
          <p:nvPr/>
        </p:nvSpPr>
        <p:spPr>
          <a:xfrm>
            <a:off x="604475" y="1274875"/>
            <a:ext cx="11221200" cy="54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3. Scrum’da geçen ceremoniler(meetingler) nelerdir? Kısaca açıklayınız</a:t>
            </a:r>
            <a:endParaRPr sz="1600">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Cevap: </a:t>
            </a:r>
            <a:r>
              <a:rPr lang="en-US" sz="1600">
                <a:latin typeface="Calibri"/>
                <a:ea typeface="Calibri"/>
                <a:cs typeface="Calibri"/>
                <a:sym typeface="Calibri"/>
              </a:rPr>
              <a:t>	</a:t>
            </a:r>
            <a:r>
              <a:rPr b="1" lang="en-US" sz="1600">
                <a:latin typeface="Calibri"/>
                <a:ea typeface="Calibri"/>
                <a:cs typeface="Calibri"/>
                <a:sym typeface="Calibri"/>
              </a:rPr>
              <a:t>Sprint Planning; </a:t>
            </a:r>
            <a:r>
              <a:rPr lang="en-US" sz="1600">
                <a:latin typeface="Calibri"/>
                <a:ea typeface="Calibri"/>
                <a:cs typeface="Calibri"/>
                <a:sym typeface="Calibri"/>
              </a:rPr>
              <a:t>a. takes place at the start of each sprint and all the scrum roles take part in this meeting</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b. The scrum team decides the scope and goals of the sprint</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c. The product owner presents to the team the prioritized list of the user stories from the product backlog</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selected stories constitute the sprint backlog</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a:t>
            </a:r>
            <a:r>
              <a:rPr b="1" lang="en-US" sz="1600">
                <a:latin typeface="Calibri"/>
                <a:ea typeface="Calibri"/>
                <a:cs typeface="Calibri"/>
                <a:sym typeface="Calibri"/>
              </a:rPr>
              <a:t>Grooming Meeting;   </a:t>
            </a:r>
            <a:r>
              <a:rPr lang="en-US" sz="1600">
                <a:latin typeface="Calibri"/>
                <a:ea typeface="Calibri"/>
                <a:cs typeface="Calibri"/>
                <a:sym typeface="Calibri"/>
              </a:rPr>
              <a:t> a. is held to review the backlog and to ensure the backlog contains the appropriate items</a:t>
            </a:r>
            <a:endParaRPr sz="1600">
              <a:latin typeface="Calibri"/>
              <a:ea typeface="Calibri"/>
              <a:cs typeface="Calibri"/>
              <a:sym typeface="Calibri"/>
            </a:endParaRPr>
          </a:p>
          <a:p>
            <a:pPr indent="0" lvl="0" marL="0" rtl="0" algn="l">
              <a:spcBef>
                <a:spcPts val="0"/>
              </a:spcBef>
              <a:spcAft>
                <a:spcPts val="0"/>
              </a:spcAft>
              <a:buNone/>
            </a:pPr>
            <a:r>
              <a:rPr lang="en-US" sz="1600">
                <a:latin typeface="Calibri"/>
                <a:ea typeface="Calibri"/>
                <a:cs typeface="Calibri"/>
                <a:sym typeface="Calibri"/>
              </a:rPr>
              <a:t>						b. The product owner, scrum master and some or all the development team participate in it</a:t>
            </a:r>
            <a:endParaRPr sz="1600">
              <a:latin typeface="Calibri"/>
              <a:ea typeface="Calibri"/>
              <a:cs typeface="Calibri"/>
              <a:sym typeface="Calibri"/>
            </a:endParaRPr>
          </a:p>
          <a:p>
            <a:pPr indent="457200" lvl="0" marL="457200" rtl="0" algn="l">
              <a:spcBef>
                <a:spcPts val="0"/>
              </a:spcBef>
              <a:spcAft>
                <a:spcPts val="0"/>
              </a:spcAft>
              <a:buNone/>
            </a:pPr>
            <a:r>
              <a:rPr b="1" lang="en-US" sz="1600">
                <a:latin typeface="Calibri"/>
                <a:ea typeface="Calibri"/>
                <a:cs typeface="Calibri"/>
                <a:sym typeface="Calibri"/>
              </a:rPr>
              <a:t>Daily Standup Meeting; </a:t>
            </a:r>
            <a:r>
              <a:rPr lang="en-US" sz="1600">
                <a:latin typeface="Calibri"/>
                <a:ea typeface="Calibri"/>
                <a:cs typeface="Calibri"/>
                <a:sym typeface="Calibri"/>
              </a:rPr>
              <a:t>	a. is an internal meeting for the development team</a:t>
            </a:r>
            <a:endParaRPr sz="1600">
              <a:latin typeface="Calibri"/>
              <a:ea typeface="Calibri"/>
              <a:cs typeface="Calibri"/>
              <a:sym typeface="Calibri"/>
            </a:endParaRPr>
          </a:p>
          <a:p>
            <a:pPr indent="0" lvl="0" marL="3200400" rtl="0" algn="l">
              <a:spcBef>
                <a:spcPts val="0"/>
              </a:spcBef>
              <a:spcAft>
                <a:spcPts val="0"/>
              </a:spcAft>
              <a:buNone/>
            </a:pPr>
            <a:r>
              <a:rPr lang="en-US" sz="1600">
                <a:latin typeface="Calibri"/>
                <a:ea typeface="Calibri"/>
                <a:cs typeface="Calibri"/>
                <a:sym typeface="Calibri"/>
              </a:rPr>
              <a:t>b. The members of development team explain; what they complete yesterday, what will focus on today, What are the things impending them</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c.it lasts maximum 15 mins </a:t>
            </a:r>
            <a:endParaRPr sz="1600">
              <a:latin typeface="Calibri"/>
              <a:ea typeface="Calibri"/>
              <a:cs typeface="Calibri"/>
              <a:sym typeface="Calibri"/>
            </a:endParaRPr>
          </a:p>
          <a:p>
            <a:pPr indent="457200" lvl="0" marL="0" rtl="0" algn="l">
              <a:spcBef>
                <a:spcPts val="0"/>
              </a:spcBef>
              <a:spcAft>
                <a:spcPts val="0"/>
              </a:spcAft>
              <a:buNone/>
            </a:pPr>
            <a:r>
              <a:rPr lang="en-US" sz="1600">
                <a:latin typeface="Calibri"/>
                <a:ea typeface="Calibri"/>
                <a:cs typeface="Calibri"/>
                <a:sym typeface="Calibri"/>
              </a:rPr>
              <a:t>	</a:t>
            </a:r>
            <a:r>
              <a:rPr b="1" lang="en-US" sz="1600">
                <a:latin typeface="Calibri"/>
                <a:ea typeface="Calibri"/>
                <a:cs typeface="Calibri"/>
                <a:sym typeface="Calibri"/>
              </a:rPr>
              <a:t>Sprint Retrospective; </a:t>
            </a:r>
            <a:r>
              <a:rPr lang="en-US" sz="1450">
                <a:highlight>
                  <a:srgbClr val="FFFFFF"/>
                </a:highlight>
              </a:rPr>
              <a:t>Like sprint review meetings this meeting is also held at the end of each sprint. The attendees of this meeting are the development team, the scrum master and the product owner. In this meeting, all the participants discuss: What went well in the previous sprint? What didn’t work well? What are the improvement areas to increase team performance?</a:t>
            </a:r>
            <a:endParaRPr sz="1450">
              <a:highlight>
                <a:srgbClr val="FFFFFF"/>
              </a:highlight>
            </a:endParaRPr>
          </a:p>
          <a:p>
            <a:pPr indent="457200" lvl="0" marL="0" rtl="0" algn="l">
              <a:spcBef>
                <a:spcPts val="0"/>
              </a:spcBef>
              <a:spcAft>
                <a:spcPts val="0"/>
              </a:spcAft>
              <a:buNone/>
            </a:pPr>
            <a:r>
              <a:t/>
            </a:r>
            <a:endParaRPr sz="1450">
              <a:highlight>
                <a:srgbClr val="FFFFFF"/>
              </a:highlight>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4. Product Backlog nedir?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600">
                <a:solidFill>
                  <a:srgbClr val="FF0000"/>
                </a:solidFill>
                <a:latin typeface="Calibri"/>
                <a:ea typeface="Calibri"/>
                <a:cs typeface="Calibri"/>
                <a:sym typeface="Calibri"/>
              </a:rPr>
              <a:t>Cevap: </a:t>
            </a:r>
            <a:r>
              <a:rPr lang="en-US" sz="1600">
                <a:latin typeface="Calibri"/>
                <a:ea typeface="Calibri"/>
                <a:cs typeface="Calibri"/>
                <a:sym typeface="Calibri"/>
              </a:rPr>
              <a:t> 	The product backlog refers to the list of everything that needs to be done to complete the project.</a:t>
            </a:r>
            <a:endParaRPr sz="1600">
              <a:latin typeface="Calibri"/>
              <a:ea typeface="Calibri"/>
              <a:cs typeface="Calibri"/>
              <a:sym typeface="Calibri"/>
            </a:endParaRPr>
          </a:p>
          <a:p>
            <a:pPr indent="0" lvl="0" marL="914400" rtl="0" algn="l">
              <a:spcBef>
                <a:spcPts val="0"/>
              </a:spcBef>
              <a:spcAft>
                <a:spcPts val="0"/>
              </a:spcAft>
              <a:buNone/>
            </a:pPr>
            <a:r>
              <a:rPr lang="en-US" sz="1600">
                <a:latin typeface="Calibri"/>
                <a:ea typeface="Calibri"/>
                <a:cs typeface="Calibri"/>
                <a:sym typeface="Calibri"/>
              </a:rPr>
              <a:t>The product owner fulfills the responsibility by creating the product backlog, prioritizing the requiriments in the product backlog list and constantly updating the list	</a:t>
            </a:r>
            <a:endParaRPr sz="1600">
              <a:latin typeface="Calibri"/>
              <a:ea typeface="Calibri"/>
              <a:cs typeface="Calibri"/>
              <a:sym typeface="Calibri"/>
            </a:endParaRPr>
          </a:p>
          <a:p>
            <a:pPr indent="0" lvl="0" marL="45720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457200" lvl="0" marL="1828800" rtl="0" algn="l">
              <a:spcBef>
                <a:spcPts val="0"/>
              </a:spcBef>
              <a:spcAft>
                <a:spcPts val="0"/>
              </a:spcAft>
              <a:buNone/>
            </a:pPr>
            <a:r>
              <a:rPr lang="en-US" sz="1600">
                <a:latin typeface="Calibri"/>
                <a:ea typeface="Calibri"/>
                <a:cs typeface="Calibri"/>
                <a:sym typeface="Calibri"/>
              </a:rPr>
              <a:t> </a:t>
            </a:r>
            <a:endParaRPr sz="1600">
              <a:latin typeface="Calibri"/>
              <a:ea typeface="Calibri"/>
              <a:cs typeface="Calibri"/>
              <a:sym typeface="Calibri"/>
            </a:endParaRPr>
          </a:p>
        </p:txBody>
      </p:sp>
      <p:pic>
        <p:nvPicPr>
          <p:cNvPr id="182" name="Google Shape;182;p21"/>
          <p:cNvPicPr preferRelativeResize="0"/>
          <p:nvPr/>
        </p:nvPicPr>
        <p:blipFill>
          <a:blip r:embed="rId3">
            <a:alphaModFix/>
          </a:blip>
          <a:stretch>
            <a:fillRect/>
          </a:stretch>
        </p:blipFill>
        <p:spPr>
          <a:xfrm>
            <a:off x="11353793" y="6093624"/>
            <a:ext cx="838200" cy="7643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