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64" r:id="rId4"/>
    <p:sldId id="265" r:id="rId5"/>
    <p:sldId id="266" r:id="rId6"/>
    <p:sldId id="259" r:id="rId7"/>
    <p:sldId id="260" r:id="rId8"/>
    <p:sldId id="261" r:id="rId9"/>
    <p:sldId id="262" r:id="rId10"/>
    <p:sldId id="268" r:id="rId11"/>
    <p:sldId id="270" r:id="rId12"/>
    <p:sldId id="271" r:id="rId13"/>
    <p:sldId id="272" r:id="rId14"/>
    <p:sldId id="273" r:id="rId15"/>
    <p:sldId id="277" r:id="rId16"/>
    <p:sldId id="278" r:id="rId17"/>
    <p:sldId id="279" r:id="rId18"/>
    <p:sldId id="282" r:id="rId19"/>
    <p:sldId id="283" r:id="rId20"/>
    <p:sldId id="284" r:id="rId21"/>
    <p:sldId id="280" r:id="rId22"/>
    <p:sldId id="281" r:id="rId23"/>
  </p:sldIdLst>
  <p:sldSz cx="12192000" cy="6858000"/>
  <p:notesSz cx="6858000" cy="9144000"/>
  <p:embeddedFontLst>
    <p:embeddedFont>
      <p:font typeface="Corbel" panose="020B050302020402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LACZY6adjx4liFIOU6VxT13ZM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59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36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00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876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759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955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691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54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75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20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03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44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94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1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cu01.arping.m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cu01.arping.m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jnotes.com/devtools/8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lipse.org/downloads/packages/install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#jdk18-windo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274618" y="1122363"/>
            <a:ext cx="102985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Corbel"/>
              <a:buNone/>
            </a:pPr>
            <a:r>
              <a:rPr lang="zh-TW" sz="6500" b="1"/>
              <a:t>程式設計(一)</a:t>
            </a:r>
            <a:br>
              <a:rPr lang="zh-TW" sz="6500" b="1"/>
            </a:br>
            <a:r>
              <a:rPr lang="zh-TW" sz="6500" b="1"/>
              <a:t>實習課課程說明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3248891" y="4213950"/>
            <a:ext cx="569421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zh-TW" dirty="0">
                <a:solidFill>
                  <a:srgbClr val="FFE397"/>
                </a:solidFill>
              </a:rPr>
              <a:t>實習課助教:董臻 老師</a:t>
            </a:r>
            <a:endParaRPr dirty="0">
              <a:solidFill>
                <a:srgbClr val="FFE397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zh-TW" dirty="0">
                <a:solidFill>
                  <a:srgbClr val="FFE397"/>
                </a:solidFill>
              </a:rPr>
              <a:t>聯繫方式: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zh-TW" dirty="0">
                <a:solidFill>
                  <a:srgbClr val="FFE397"/>
                </a:solidFill>
              </a:rPr>
              <a:t>資管系辦公室S504-1，分機:3323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zh-TW">
                <a:solidFill>
                  <a:srgbClr val="FFE397"/>
                </a:solidFill>
              </a:rPr>
              <a:t>電子郵件</a:t>
            </a:r>
            <a:r>
              <a:rPr lang="zh-TW" smtClean="0">
                <a:solidFill>
                  <a:srgbClr val="FFE397"/>
                </a:solidFill>
              </a:rPr>
              <a:t>:janetung@mail</a:t>
            </a:r>
            <a:r>
              <a:rPr lang="zh-TW">
                <a:solidFill>
                  <a:srgbClr val="FFE397"/>
                </a:solidFill>
              </a:rPr>
              <a:t>.mcu.edu.tw</a:t>
            </a:r>
            <a:endParaRPr dirty="0">
              <a:solidFill>
                <a:srgbClr val="FFE39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411019" y="1422398"/>
            <a:ext cx="11354914" cy="4036293"/>
            <a:chOff x="364837" y="341743"/>
            <a:chExt cx="11354914" cy="403629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/>
            <a:srcRect r="4338"/>
            <a:stretch/>
          </p:blipFill>
          <p:spPr>
            <a:xfrm>
              <a:off x="364837" y="341743"/>
              <a:ext cx="11354914" cy="403629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43345" y="3288145"/>
              <a:ext cx="9476509" cy="4525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96291" y="1907307"/>
              <a:ext cx="831274" cy="4525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11019" y="729931"/>
            <a:ext cx="681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下載</a:t>
            </a:r>
            <a:r>
              <a:rPr lang="en-US" altLang="zh-TW" sz="2800" dirty="0" smtClean="0"/>
              <a:t>Java</a:t>
            </a:r>
            <a:r>
              <a:rPr lang="zh-TW" altLang="en-US" sz="2800" dirty="0" smtClean="0"/>
              <a:t>編譯器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Windows</a:t>
            </a:r>
            <a:r>
              <a:rPr lang="zh-TW" altLang="en-US" sz="2800" dirty="0" smtClean="0"/>
              <a:t>版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253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665016" y="1609638"/>
            <a:ext cx="4238625" cy="2962275"/>
            <a:chOff x="1256144" y="1896444"/>
            <a:chExt cx="4238625" cy="29622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6144" y="1896444"/>
              <a:ext cx="4238625" cy="296227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339271" y="2155061"/>
              <a:ext cx="1560945" cy="34636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475673" y="775701"/>
            <a:ext cx="314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下載並儲存於</a:t>
            </a:r>
            <a:r>
              <a:rPr lang="en-US" altLang="zh-TW" sz="2800" dirty="0" smtClean="0"/>
              <a:t>D</a:t>
            </a:r>
            <a:r>
              <a:rPr lang="zh-TW" altLang="en-US" sz="2800" dirty="0" smtClean="0"/>
              <a:t>槽</a:t>
            </a:r>
            <a:endParaRPr lang="zh-TW" altLang="en-US" sz="28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716713" y="360052"/>
            <a:ext cx="4006705" cy="3148444"/>
            <a:chOff x="6716713" y="360052"/>
            <a:chExt cx="4006705" cy="3148444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6713" y="360052"/>
              <a:ext cx="4006705" cy="3148444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8991221" y="3090776"/>
              <a:ext cx="1008114" cy="41772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879" y="3641300"/>
            <a:ext cx="4123539" cy="314828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8991221" y="6371869"/>
            <a:ext cx="1008114" cy="417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170545" y="5491864"/>
            <a:ext cx="4333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連按兩次</a:t>
            </a:r>
            <a:r>
              <a:rPr lang="en-US" altLang="zh-TW" sz="2800" dirty="0"/>
              <a:t>Next</a:t>
            </a:r>
            <a:r>
              <a:rPr lang="zh-TW" altLang="en-US" sz="2800" dirty="0" smtClean="0"/>
              <a:t>後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安裝完成就可以</a:t>
            </a:r>
            <a:r>
              <a:rPr lang="en-US" altLang="zh-TW" sz="2800" dirty="0" smtClean="0"/>
              <a:t>Close</a:t>
            </a:r>
            <a:r>
              <a:rPr lang="zh-TW" altLang="en-US" sz="2800" dirty="0" smtClean="0"/>
              <a:t>了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10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5836" y="284087"/>
            <a:ext cx="668012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SzPts val="2000"/>
            </a:pPr>
            <a:r>
              <a:rPr lang="zh-TW" altLang="en-US" sz="2800" dirty="0"/>
              <a:t>複製檔案位置</a:t>
            </a:r>
            <a:r>
              <a:rPr lang="en-US" altLang="zh-TW" sz="2800" dirty="0"/>
              <a:t>(bin</a:t>
            </a:r>
            <a:r>
              <a:rPr lang="en-US" altLang="zh-TW" sz="2800" dirty="0" smtClean="0"/>
              <a:t>)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SzPts val="2000"/>
            </a:pPr>
            <a:r>
              <a:rPr lang="en-US" altLang="zh-TW" sz="1800" dirty="0"/>
              <a:t>C:\Program </a:t>
            </a:r>
            <a:r>
              <a:rPr lang="en-US" altLang="zh-TW" sz="1800" dirty="0" smtClean="0"/>
              <a:t>Files\Java\</a:t>
            </a:r>
            <a:r>
              <a:rPr lang="en-US" altLang="zh-TW" sz="1800" dirty="0" err="1" smtClean="0"/>
              <a:t>jdk</a:t>
            </a:r>
            <a:r>
              <a:rPr lang="en-US" altLang="zh-TW" sz="1800" dirty="0"/>
              <a:t>(</a:t>
            </a:r>
            <a:r>
              <a:rPr lang="zh-TW" altLang="en-US" sz="1800" dirty="0" smtClean="0"/>
              <a:t>你</a:t>
            </a:r>
            <a:r>
              <a:rPr lang="zh-TW" altLang="en-US" sz="1800" dirty="0"/>
              <a:t>所下載的</a:t>
            </a:r>
            <a:r>
              <a:rPr lang="en-US" altLang="zh-TW" sz="1800" dirty="0" err="1"/>
              <a:t>jdk</a:t>
            </a:r>
            <a:r>
              <a:rPr lang="zh-TW" altLang="en-US" sz="1800" dirty="0" smtClean="0"/>
              <a:t>版本</a:t>
            </a:r>
            <a:r>
              <a:rPr lang="en-US" altLang="zh-TW" sz="1800" dirty="0" smtClean="0"/>
              <a:t>)\bin</a:t>
            </a:r>
            <a:endParaRPr lang="en-US" altLang="zh-TW" sz="3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36" y="1696533"/>
            <a:ext cx="8779814" cy="7956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81452" y="1921163"/>
            <a:ext cx="720439" cy="3463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0621" y="3570676"/>
            <a:ext cx="1542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複製連結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2818838" y="2878570"/>
            <a:ext cx="5479457" cy="3209926"/>
            <a:chOff x="3188293" y="2638425"/>
            <a:chExt cx="5479457" cy="3209926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89" t="17891" r="46729" b="51405"/>
            <a:stretch/>
          </p:blipFill>
          <p:spPr>
            <a:xfrm>
              <a:off x="3188293" y="2638425"/>
              <a:ext cx="5479457" cy="320992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4569128" y="4648352"/>
              <a:ext cx="3168076" cy="40494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338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1890" y="538141"/>
            <a:ext cx="10086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SzPts val="2000"/>
            </a:pPr>
            <a:r>
              <a:rPr lang="zh-TW" altLang="en-US" sz="2400" b="1" dirty="0">
                <a:solidFill>
                  <a:srgbClr val="FF0000"/>
                </a:solidFill>
              </a:rPr>
              <a:t>本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機設定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-&gt;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系統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關於</a:t>
            </a:r>
            <a:r>
              <a:rPr lang="en-US" altLang="zh-TW" sz="2400" dirty="0"/>
              <a:t>) -&gt; </a:t>
            </a:r>
            <a:r>
              <a:rPr lang="zh-TW" altLang="en-US" sz="2400" dirty="0"/>
              <a:t>進階系統設定 </a:t>
            </a:r>
            <a:r>
              <a:rPr lang="en-US" altLang="zh-TW" sz="2400" dirty="0"/>
              <a:t>-&gt; </a:t>
            </a:r>
            <a:r>
              <a:rPr lang="zh-TW" altLang="en-US" sz="2400" dirty="0"/>
              <a:t>環境變數 </a:t>
            </a:r>
            <a:r>
              <a:rPr lang="en-US" altLang="zh-TW" sz="2400" dirty="0"/>
              <a:t>-&gt; Path (</a:t>
            </a:r>
            <a:r>
              <a:rPr lang="zh-TW" altLang="en-US" sz="2400" dirty="0"/>
              <a:t>系統變數</a:t>
            </a:r>
            <a:r>
              <a:rPr lang="en-US" altLang="zh-TW" sz="2400" dirty="0"/>
              <a:t>)-&gt; </a:t>
            </a:r>
            <a:r>
              <a:rPr lang="zh-TW" altLang="en-US" sz="2400" dirty="0"/>
              <a:t>新增 </a:t>
            </a:r>
            <a:r>
              <a:rPr lang="en-US" altLang="zh-TW" sz="2400" dirty="0"/>
              <a:t>-&gt; </a:t>
            </a:r>
            <a:r>
              <a:rPr lang="zh-TW" altLang="en-US" sz="2400" dirty="0"/>
              <a:t>貼上檔案位置 </a:t>
            </a:r>
            <a:r>
              <a:rPr lang="en-US" altLang="zh-TW" sz="2400" dirty="0"/>
              <a:t>-&gt; </a:t>
            </a:r>
            <a:r>
              <a:rPr lang="zh-TW" altLang="en-US" sz="2400" dirty="0"/>
              <a:t>確定 </a:t>
            </a:r>
            <a:r>
              <a:rPr lang="en-US" altLang="zh-TW" sz="2400" dirty="0"/>
              <a:t>-&gt; </a:t>
            </a:r>
            <a:r>
              <a:rPr lang="zh-TW" altLang="en-US" sz="2400" dirty="0"/>
              <a:t>確定 </a:t>
            </a:r>
            <a:r>
              <a:rPr lang="en-US" altLang="zh-TW" sz="2400" dirty="0"/>
              <a:t>-&gt; </a:t>
            </a:r>
            <a:r>
              <a:rPr lang="zh-TW" altLang="en-US" sz="2400" dirty="0"/>
              <a:t>確定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82387" y="2082360"/>
            <a:ext cx="10453687" cy="3825866"/>
            <a:chOff x="1276350" y="2784324"/>
            <a:chExt cx="10453687" cy="3825866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6350" y="2784324"/>
              <a:ext cx="10453687" cy="3825866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433440" y="4291369"/>
              <a:ext cx="1877129" cy="5882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38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77294" y="1091986"/>
            <a:ext cx="11691432" cy="5721715"/>
            <a:chOff x="260422" y="1091986"/>
            <a:chExt cx="11691432" cy="572171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/>
            <a:srcRect b="1573"/>
            <a:stretch/>
          </p:blipFill>
          <p:spPr>
            <a:xfrm>
              <a:off x="415636" y="1091986"/>
              <a:ext cx="11536218" cy="572171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260422" y="6299373"/>
              <a:ext cx="1152741" cy="3600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44364" y="3159009"/>
              <a:ext cx="1108363" cy="30462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572654" y="75793"/>
            <a:ext cx="100861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SzPts val="2000"/>
            </a:pPr>
            <a:r>
              <a:rPr lang="zh-TW" altLang="en-US" sz="2000" dirty="0">
                <a:solidFill>
                  <a:schemeClr val="tx1"/>
                </a:solidFill>
              </a:rPr>
              <a:t>本</a:t>
            </a:r>
            <a:r>
              <a:rPr lang="zh-TW" altLang="en-US" sz="2000" dirty="0" smtClean="0">
                <a:solidFill>
                  <a:schemeClr val="tx1"/>
                </a:solidFill>
              </a:rPr>
              <a:t>機設定</a:t>
            </a:r>
            <a:r>
              <a:rPr lang="en-US" altLang="zh-TW" sz="2000" dirty="0" smtClean="0">
                <a:solidFill>
                  <a:schemeClr val="tx1"/>
                </a:solidFill>
              </a:rPr>
              <a:t>-&gt;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系統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關於</a:t>
            </a:r>
            <a:r>
              <a:rPr lang="en-US" altLang="zh-TW" sz="2000" b="1" dirty="0">
                <a:solidFill>
                  <a:srgbClr val="FF0000"/>
                </a:solidFill>
              </a:rPr>
              <a:t>) </a:t>
            </a:r>
            <a:r>
              <a:rPr lang="en-US" altLang="zh-TW" sz="2000" dirty="0"/>
              <a:t>-&gt; </a:t>
            </a:r>
            <a:r>
              <a:rPr lang="zh-TW" altLang="en-US" sz="2000" b="1" dirty="0">
                <a:solidFill>
                  <a:srgbClr val="FF0000"/>
                </a:solidFill>
              </a:rPr>
              <a:t>進階系統設定</a:t>
            </a:r>
            <a:r>
              <a:rPr lang="zh-TW" altLang="en-US" sz="2000" dirty="0"/>
              <a:t> </a:t>
            </a:r>
            <a:r>
              <a:rPr lang="en-US" altLang="zh-TW" sz="2000" dirty="0"/>
              <a:t>-&gt; </a:t>
            </a:r>
            <a:r>
              <a:rPr lang="zh-TW" altLang="en-US" sz="2000" dirty="0"/>
              <a:t>環境變數 </a:t>
            </a:r>
            <a:r>
              <a:rPr lang="en-US" altLang="zh-TW" sz="2000" dirty="0"/>
              <a:t>-&gt; Path (</a:t>
            </a:r>
            <a:r>
              <a:rPr lang="zh-TW" altLang="en-US" sz="2000" dirty="0"/>
              <a:t>系統變數</a:t>
            </a:r>
            <a:r>
              <a:rPr lang="en-US" altLang="zh-TW" sz="2000" dirty="0"/>
              <a:t>)-&gt; </a:t>
            </a:r>
            <a:r>
              <a:rPr lang="zh-TW" altLang="en-US" sz="2000" dirty="0"/>
              <a:t>新增 </a:t>
            </a:r>
            <a:r>
              <a:rPr lang="en-US" altLang="zh-TW" sz="2000" dirty="0"/>
              <a:t>-&gt; </a:t>
            </a:r>
            <a:r>
              <a:rPr lang="zh-TW" altLang="en-US" sz="2000" dirty="0"/>
              <a:t>貼上檔案位置 </a:t>
            </a:r>
            <a:r>
              <a:rPr lang="en-US" altLang="zh-TW" sz="2000" dirty="0"/>
              <a:t>-&gt; </a:t>
            </a:r>
            <a:r>
              <a:rPr lang="zh-TW" altLang="en-US" sz="2000" dirty="0"/>
              <a:t>確定 </a:t>
            </a:r>
            <a:r>
              <a:rPr lang="en-US" altLang="zh-TW" sz="2000" dirty="0"/>
              <a:t>-&gt; </a:t>
            </a:r>
            <a:r>
              <a:rPr lang="zh-TW" altLang="en-US" sz="2000" dirty="0"/>
              <a:t>確定 </a:t>
            </a:r>
            <a:r>
              <a:rPr lang="en-US" altLang="zh-TW" sz="2000" dirty="0"/>
              <a:t>-&gt; </a:t>
            </a:r>
            <a:r>
              <a:rPr lang="zh-TW" altLang="en-US" sz="2000" dirty="0"/>
              <a:t>確定</a:t>
            </a:r>
          </a:p>
        </p:txBody>
      </p:sp>
    </p:spTree>
    <p:extLst>
      <p:ext uri="{BB962C8B-B14F-4D97-AF65-F5344CB8AC3E}">
        <p14:creationId xmlns:p14="http://schemas.microsoft.com/office/powerpoint/2010/main" val="121006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654" y="75793"/>
            <a:ext cx="100861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SzPts val="2000"/>
            </a:pPr>
            <a:r>
              <a:rPr lang="zh-TW" altLang="en-US" sz="2000" dirty="0">
                <a:solidFill>
                  <a:schemeClr val="tx1"/>
                </a:solidFill>
              </a:rPr>
              <a:t>本</a:t>
            </a:r>
            <a:r>
              <a:rPr lang="zh-TW" altLang="en-US" sz="2000" dirty="0" smtClean="0">
                <a:solidFill>
                  <a:schemeClr val="tx1"/>
                </a:solidFill>
              </a:rPr>
              <a:t>機設定</a:t>
            </a:r>
            <a:r>
              <a:rPr lang="en-US" altLang="zh-TW" sz="2000" dirty="0" smtClean="0">
                <a:solidFill>
                  <a:schemeClr val="tx1"/>
                </a:solidFill>
              </a:rPr>
              <a:t>-&gt;</a:t>
            </a:r>
            <a:r>
              <a:rPr lang="zh-TW" altLang="en-US" sz="2000" dirty="0" smtClean="0">
                <a:solidFill>
                  <a:schemeClr val="tx1"/>
                </a:solidFill>
              </a:rPr>
              <a:t>系統</a:t>
            </a:r>
            <a:r>
              <a:rPr lang="en-US" altLang="zh-TW" sz="2000" dirty="0" smtClean="0">
                <a:solidFill>
                  <a:schemeClr val="tx1"/>
                </a:solidFill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</a:rPr>
              <a:t>關於</a:t>
            </a:r>
            <a:r>
              <a:rPr lang="en-US" altLang="zh-TW" sz="2000" dirty="0">
                <a:solidFill>
                  <a:schemeClr val="tx1"/>
                </a:solidFill>
              </a:rPr>
              <a:t>) -&gt; </a:t>
            </a:r>
            <a:r>
              <a:rPr lang="zh-TW" altLang="en-US" sz="2000" dirty="0">
                <a:solidFill>
                  <a:schemeClr val="tx1"/>
                </a:solidFill>
              </a:rPr>
              <a:t>進階系統設定 </a:t>
            </a:r>
            <a:r>
              <a:rPr lang="en-US" altLang="zh-TW" sz="2000" dirty="0"/>
              <a:t>-&gt; </a:t>
            </a:r>
            <a:r>
              <a:rPr lang="zh-TW" altLang="en-US" sz="2000" b="1" dirty="0">
                <a:solidFill>
                  <a:srgbClr val="FF0000"/>
                </a:solidFill>
              </a:rPr>
              <a:t>環境變數 </a:t>
            </a:r>
            <a:r>
              <a:rPr lang="en-US" altLang="zh-TW" sz="2000" dirty="0"/>
              <a:t>-&gt; Path (</a:t>
            </a:r>
            <a:r>
              <a:rPr lang="zh-TW" altLang="en-US" sz="2000" dirty="0"/>
              <a:t>系統變數</a:t>
            </a:r>
            <a:r>
              <a:rPr lang="en-US" altLang="zh-TW" sz="2000" dirty="0"/>
              <a:t>)-&gt; </a:t>
            </a:r>
            <a:r>
              <a:rPr lang="zh-TW" altLang="en-US" sz="2000" dirty="0"/>
              <a:t>新增 </a:t>
            </a:r>
            <a:r>
              <a:rPr lang="en-US" altLang="zh-TW" sz="2000" dirty="0"/>
              <a:t>-&gt; </a:t>
            </a:r>
            <a:r>
              <a:rPr lang="zh-TW" altLang="en-US" sz="2000" dirty="0"/>
              <a:t>貼上檔案位置 </a:t>
            </a:r>
            <a:r>
              <a:rPr lang="en-US" altLang="zh-TW" sz="2000" dirty="0"/>
              <a:t>-&gt; </a:t>
            </a:r>
            <a:r>
              <a:rPr lang="zh-TW" altLang="en-US" sz="2000" dirty="0"/>
              <a:t>確定 </a:t>
            </a:r>
            <a:r>
              <a:rPr lang="en-US" altLang="zh-TW" sz="2000" dirty="0"/>
              <a:t>-&gt; </a:t>
            </a:r>
            <a:r>
              <a:rPr lang="zh-TW" altLang="en-US" sz="2000" dirty="0"/>
              <a:t>確定 </a:t>
            </a:r>
            <a:r>
              <a:rPr lang="en-US" altLang="zh-TW" sz="2000" dirty="0"/>
              <a:t>-&gt; </a:t>
            </a:r>
            <a:r>
              <a:rPr lang="zh-TW" altLang="en-US" sz="2000" dirty="0"/>
              <a:t>確定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4719782" y="1025236"/>
            <a:ext cx="5174868" cy="5600124"/>
            <a:chOff x="4719782" y="1025236"/>
            <a:chExt cx="5174868" cy="560012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12756"/>
            <a:stretch/>
          </p:blipFill>
          <p:spPr>
            <a:xfrm>
              <a:off x="4719782" y="1025236"/>
              <a:ext cx="5174868" cy="56001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7943272" y="5458864"/>
              <a:ext cx="1607128" cy="45241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12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654" y="75793"/>
            <a:ext cx="100861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SzPts val="2000"/>
            </a:pPr>
            <a:r>
              <a:rPr lang="zh-TW" altLang="en-US" sz="2000" dirty="0">
                <a:solidFill>
                  <a:schemeClr val="tx1"/>
                </a:solidFill>
              </a:rPr>
              <a:t>本</a:t>
            </a:r>
            <a:r>
              <a:rPr lang="zh-TW" altLang="en-US" sz="2000" dirty="0" smtClean="0">
                <a:solidFill>
                  <a:schemeClr val="tx1"/>
                </a:solidFill>
              </a:rPr>
              <a:t>機設定</a:t>
            </a:r>
            <a:r>
              <a:rPr lang="en-US" altLang="zh-TW" sz="2000" dirty="0" smtClean="0">
                <a:solidFill>
                  <a:schemeClr val="tx1"/>
                </a:solidFill>
              </a:rPr>
              <a:t>-&gt;</a:t>
            </a:r>
            <a:r>
              <a:rPr lang="zh-TW" altLang="en-US" sz="2000" dirty="0" smtClean="0">
                <a:solidFill>
                  <a:schemeClr val="tx1"/>
                </a:solidFill>
              </a:rPr>
              <a:t>系統</a:t>
            </a:r>
            <a:r>
              <a:rPr lang="en-US" altLang="zh-TW" sz="2000" dirty="0" smtClean="0">
                <a:solidFill>
                  <a:schemeClr val="tx1"/>
                </a:solidFill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</a:rPr>
              <a:t>關於</a:t>
            </a:r>
            <a:r>
              <a:rPr lang="en-US" altLang="zh-TW" sz="2000" dirty="0">
                <a:solidFill>
                  <a:schemeClr val="tx1"/>
                </a:solidFill>
              </a:rPr>
              <a:t>) -&gt; </a:t>
            </a:r>
            <a:r>
              <a:rPr lang="zh-TW" altLang="en-US" sz="2000" dirty="0">
                <a:solidFill>
                  <a:schemeClr val="tx1"/>
                </a:solidFill>
              </a:rPr>
              <a:t>進階系統設定 </a:t>
            </a:r>
            <a:r>
              <a:rPr lang="en-US" altLang="zh-TW" sz="2000" dirty="0"/>
              <a:t>-&gt; </a:t>
            </a:r>
            <a:r>
              <a:rPr lang="zh-TW" altLang="en-US" sz="2000" dirty="0"/>
              <a:t>環境變數 </a:t>
            </a:r>
            <a:r>
              <a:rPr lang="en-US" altLang="zh-TW" sz="2000" dirty="0"/>
              <a:t>-&gt; </a:t>
            </a:r>
            <a:r>
              <a:rPr lang="en-US" altLang="zh-TW" sz="2000" b="1" dirty="0">
                <a:solidFill>
                  <a:srgbClr val="FF0000"/>
                </a:solidFill>
              </a:rPr>
              <a:t>Path (</a:t>
            </a:r>
            <a:r>
              <a:rPr lang="zh-TW" altLang="en-US" sz="2000" b="1" dirty="0">
                <a:solidFill>
                  <a:srgbClr val="FF0000"/>
                </a:solidFill>
              </a:rPr>
              <a:t>系統變數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-&gt; </a:t>
            </a:r>
            <a:r>
              <a:rPr lang="zh-TW" altLang="en-US" sz="2000" b="1" dirty="0">
                <a:solidFill>
                  <a:srgbClr val="FF0000"/>
                </a:solidFill>
              </a:rPr>
              <a:t>新增 </a:t>
            </a:r>
            <a:r>
              <a:rPr lang="en-US" altLang="zh-TW" sz="2000" dirty="0"/>
              <a:t>-&gt; </a:t>
            </a:r>
            <a:r>
              <a:rPr lang="zh-TW" altLang="en-US" sz="2000" dirty="0"/>
              <a:t>貼上檔案位置 </a:t>
            </a:r>
            <a:r>
              <a:rPr lang="en-US" altLang="zh-TW" sz="2000" dirty="0"/>
              <a:t>-&gt; </a:t>
            </a:r>
            <a:r>
              <a:rPr lang="zh-TW" altLang="en-US" sz="2000" dirty="0"/>
              <a:t>確定 </a:t>
            </a:r>
            <a:r>
              <a:rPr lang="en-US" altLang="zh-TW" sz="2000" dirty="0"/>
              <a:t>-&gt; </a:t>
            </a:r>
            <a:r>
              <a:rPr lang="zh-TW" altLang="en-US" sz="2000" dirty="0"/>
              <a:t>確定 </a:t>
            </a:r>
            <a:r>
              <a:rPr lang="en-US" altLang="zh-TW" sz="2000" dirty="0"/>
              <a:t>-&gt; </a:t>
            </a:r>
            <a:r>
              <a:rPr lang="zh-TW" altLang="en-US" sz="2000" dirty="0"/>
              <a:t>確定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03070" y="1357742"/>
            <a:ext cx="4688345" cy="4987637"/>
            <a:chOff x="503070" y="1357742"/>
            <a:chExt cx="4688345" cy="498763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42" t="10909" r="15602" b="27329"/>
            <a:stretch/>
          </p:blipFill>
          <p:spPr>
            <a:xfrm>
              <a:off x="503070" y="1357742"/>
              <a:ext cx="4688345" cy="498763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83489" y="4231987"/>
              <a:ext cx="3713019" cy="30306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315013" y="1357743"/>
            <a:ext cx="5295096" cy="4987637"/>
            <a:chOff x="6315013" y="1357743"/>
            <a:chExt cx="5295096" cy="498763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21" t="17778" r="32651" b="23232"/>
            <a:stretch/>
          </p:blipFill>
          <p:spPr>
            <a:xfrm>
              <a:off x="6315013" y="1357743"/>
              <a:ext cx="5295096" cy="498763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532743" y="1816678"/>
              <a:ext cx="1077365" cy="31692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34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654" y="75793"/>
            <a:ext cx="10086110" cy="9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SzPts val="2000"/>
            </a:pPr>
            <a:r>
              <a:rPr lang="zh-TW" altLang="en-US" sz="2000" dirty="0">
                <a:solidFill>
                  <a:schemeClr val="tx1"/>
                </a:solidFill>
              </a:rPr>
              <a:t>本</a:t>
            </a:r>
            <a:r>
              <a:rPr lang="zh-TW" altLang="en-US" sz="2000" dirty="0" smtClean="0">
                <a:solidFill>
                  <a:schemeClr val="tx1"/>
                </a:solidFill>
              </a:rPr>
              <a:t>機設定</a:t>
            </a:r>
            <a:r>
              <a:rPr lang="en-US" altLang="zh-TW" sz="2000" dirty="0" smtClean="0">
                <a:solidFill>
                  <a:schemeClr val="tx1"/>
                </a:solidFill>
              </a:rPr>
              <a:t>-&gt;</a:t>
            </a:r>
            <a:r>
              <a:rPr lang="zh-TW" altLang="en-US" sz="2000" dirty="0" smtClean="0">
                <a:solidFill>
                  <a:schemeClr val="tx1"/>
                </a:solidFill>
              </a:rPr>
              <a:t>系統</a:t>
            </a:r>
            <a:r>
              <a:rPr lang="en-US" altLang="zh-TW" sz="2000" dirty="0" smtClean="0">
                <a:solidFill>
                  <a:schemeClr val="tx1"/>
                </a:solidFill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</a:rPr>
              <a:t>關於</a:t>
            </a:r>
            <a:r>
              <a:rPr lang="en-US" altLang="zh-TW" sz="2000" dirty="0">
                <a:solidFill>
                  <a:schemeClr val="tx1"/>
                </a:solidFill>
              </a:rPr>
              <a:t>) -&gt; </a:t>
            </a:r>
            <a:r>
              <a:rPr lang="zh-TW" altLang="en-US" sz="2000" dirty="0">
                <a:solidFill>
                  <a:schemeClr val="tx1"/>
                </a:solidFill>
              </a:rPr>
              <a:t>進階系統設定</a:t>
            </a:r>
            <a:r>
              <a:rPr lang="zh-TW" altLang="en-US" sz="2000" dirty="0"/>
              <a:t> </a:t>
            </a:r>
            <a:r>
              <a:rPr lang="en-US" altLang="zh-TW" sz="2000" dirty="0"/>
              <a:t>-&gt; </a:t>
            </a:r>
            <a:r>
              <a:rPr lang="zh-TW" altLang="en-US" sz="2000" dirty="0"/>
              <a:t>環境變數 </a:t>
            </a:r>
            <a:r>
              <a:rPr lang="en-US" altLang="zh-TW" sz="2000" dirty="0"/>
              <a:t>-&gt; Path (</a:t>
            </a:r>
            <a:r>
              <a:rPr lang="zh-TW" altLang="en-US" sz="2000" dirty="0"/>
              <a:t>系統變數</a:t>
            </a:r>
            <a:r>
              <a:rPr lang="en-US" altLang="zh-TW" sz="2000" dirty="0"/>
              <a:t>)-&gt; </a:t>
            </a:r>
            <a:r>
              <a:rPr lang="zh-TW" altLang="en-US" sz="2000" dirty="0"/>
              <a:t>新增 </a:t>
            </a:r>
            <a:r>
              <a:rPr lang="en-US" altLang="zh-TW" sz="2000" dirty="0"/>
              <a:t>-&gt; </a:t>
            </a:r>
            <a:r>
              <a:rPr lang="zh-TW" altLang="en-US" sz="2000" b="1" dirty="0">
                <a:solidFill>
                  <a:srgbClr val="FF0000"/>
                </a:solidFill>
              </a:rPr>
              <a:t>貼上檔案位置 </a:t>
            </a:r>
            <a:r>
              <a:rPr lang="en-US" altLang="zh-TW" sz="2000" b="1" dirty="0">
                <a:solidFill>
                  <a:srgbClr val="FF0000"/>
                </a:solidFill>
              </a:rPr>
              <a:t>-&gt; </a:t>
            </a:r>
            <a:r>
              <a:rPr lang="zh-TW" altLang="en-US" sz="2000" b="1" dirty="0">
                <a:solidFill>
                  <a:srgbClr val="FF0000"/>
                </a:solidFill>
              </a:rPr>
              <a:t>確定 </a:t>
            </a:r>
            <a:r>
              <a:rPr lang="en-US" altLang="zh-TW" sz="2000" b="1" dirty="0">
                <a:solidFill>
                  <a:srgbClr val="FF0000"/>
                </a:solidFill>
              </a:rPr>
              <a:t>-&gt; </a:t>
            </a:r>
            <a:r>
              <a:rPr lang="zh-TW" altLang="en-US" sz="2000" b="1" dirty="0">
                <a:solidFill>
                  <a:srgbClr val="FF0000"/>
                </a:solidFill>
              </a:rPr>
              <a:t>確定 </a:t>
            </a:r>
            <a:r>
              <a:rPr lang="en-US" altLang="zh-TW" sz="2000" b="1" dirty="0">
                <a:solidFill>
                  <a:srgbClr val="FF0000"/>
                </a:solidFill>
              </a:rPr>
              <a:t>-&gt; </a:t>
            </a:r>
            <a:r>
              <a:rPr lang="zh-TW" altLang="en-US" sz="2000" b="1" dirty="0">
                <a:solidFill>
                  <a:srgbClr val="FF0000"/>
                </a:solidFill>
              </a:rPr>
              <a:t>確定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433099" y="1264871"/>
            <a:ext cx="5524355" cy="5225550"/>
            <a:chOff x="941099" y="1218689"/>
            <a:chExt cx="5524355" cy="52255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r="821"/>
            <a:stretch/>
          </p:blipFill>
          <p:spPr>
            <a:xfrm>
              <a:off x="941099" y="1218689"/>
              <a:ext cx="5524355" cy="5225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106846" y="5460423"/>
              <a:ext cx="2688793" cy="30306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386262" y="5955700"/>
              <a:ext cx="970829" cy="30306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865091" y="836670"/>
            <a:ext cx="3398982" cy="3716347"/>
            <a:chOff x="6826682" y="555315"/>
            <a:chExt cx="3176300" cy="347287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/>
            <a:srcRect r="22528" b="13943"/>
            <a:stretch/>
          </p:blipFill>
          <p:spPr>
            <a:xfrm>
              <a:off x="6826682" y="555315"/>
              <a:ext cx="3176300" cy="3472873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434371" y="3644401"/>
              <a:ext cx="653090" cy="23157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8958120" y="3293918"/>
            <a:ext cx="3233880" cy="3564082"/>
            <a:chOff x="8958120" y="3293918"/>
            <a:chExt cx="3233880" cy="356408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58120" y="3293918"/>
              <a:ext cx="3233880" cy="3564082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0248515" y="6576060"/>
              <a:ext cx="625225" cy="22098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14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92090" y="729673"/>
            <a:ext cx="10757801" cy="5749635"/>
            <a:chOff x="325835" y="221671"/>
            <a:chExt cx="11616783" cy="641465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835" y="221671"/>
              <a:ext cx="11616783" cy="6414655"/>
            </a:xfrm>
            <a:prstGeom prst="rect">
              <a:avLst/>
            </a:prstGeom>
          </p:spPr>
        </p:pic>
        <p:sp>
          <p:nvSpPr>
            <p:cNvPr id="12" name="Google Shape;140;p8"/>
            <p:cNvSpPr/>
            <p:nvPr/>
          </p:nvSpPr>
          <p:spPr>
            <a:xfrm>
              <a:off x="4950693" y="5726545"/>
              <a:ext cx="1930398" cy="544946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" name="Google Shape;136;p8"/>
          <p:cNvSpPr txBox="1">
            <a:spLocks noGrp="1"/>
          </p:cNvSpPr>
          <p:nvPr>
            <p:ph type="body" idx="1"/>
          </p:nvPr>
        </p:nvSpPr>
        <p:spPr>
          <a:xfrm>
            <a:off x="838200" y="85292"/>
            <a:ext cx="3724563" cy="64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u="sng" dirty="0">
                <a:solidFill>
                  <a:schemeClr val="hlink"/>
                </a:solidFill>
                <a:hlinkClick r:id="rId4"/>
              </a:rPr>
              <a:t>http://mcu01.arping.me/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3639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8"/>
          <p:cNvSpPr txBox="1">
            <a:spLocks noGrp="1"/>
          </p:cNvSpPr>
          <p:nvPr>
            <p:ph type="body" idx="1"/>
          </p:nvPr>
        </p:nvSpPr>
        <p:spPr>
          <a:xfrm>
            <a:off x="838200" y="85292"/>
            <a:ext cx="3724563" cy="64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http://mcu01.arping.me/</a:t>
            </a:r>
            <a:endParaRPr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152507" y="1459344"/>
            <a:ext cx="5095948" cy="4618182"/>
            <a:chOff x="589252" y="1302327"/>
            <a:chExt cx="5095948" cy="4618182"/>
          </a:xfrm>
        </p:grpSpPr>
        <p:grpSp>
          <p:nvGrpSpPr>
            <p:cNvPr id="4" name="群組 3"/>
            <p:cNvGrpSpPr/>
            <p:nvPr/>
          </p:nvGrpSpPr>
          <p:grpSpPr>
            <a:xfrm>
              <a:off x="589252" y="1302327"/>
              <a:ext cx="5095948" cy="4618182"/>
              <a:chOff x="4228379" y="942109"/>
              <a:chExt cx="5095948" cy="4618182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4"/>
              <a:srcRect r="13847" b="8863"/>
              <a:stretch/>
            </p:blipFill>
            <p:spPr>
              <a:xfrm>
                <a:off x="4228379" y="942109"/>
                <a:ext cx="5095948" cy="4618182"/>
              </a:xfrm>
              <a:prstGeom prst="rect">
                <a:avLst/>
              </a:prstGeom>
            </p:spPr>
          </p:pic>
          <p:sp>
            <p:nvSpPr>
              <p:cNvPr id="7" name="Google Shape;140;p8"/>
              <p:cNvSpPr/>
              <p:nvPr/>
            </p:nvSpPr>
            <p:spPr>
              <a:xfrm>
                <a:off x="4812145" y="4341091"/>
                <a:ext cx="4368800" cy="683492"/>
              </a:xfrm>
              <a:prstGeom prst="rect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0" name="Google Shape;140;p8"/>
            <p:cNvSpPr/>
            <p:nvPr/>
          </p:nvSpPr>
          <p:spPr>
            <a:xfrm>
              <a:off x="1657927" y="2396836"/>
              <a:ext cx="974437" cy="318655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3" name="Google Shape;137;p8"/>
          <p:cNvGrpSpPr/>
          <p:nvPr/>
        </p:nvGrpSpPr>
        <p:grpSpPr>
          <a:xfrm>
            <a:off x="5336887" y="729673"/>
            <a:ext cx="6619088" cy="5311197"/>
            <a:chOff x="5420014" y="1546803"/>
            <a:chExt cx="6619088" cy="5311197"/>
          </a:xfrm>
        </p:grpSpPr>
        <p:pic>
          <p:nvPicPr>
            <p:cNvPr id="14" name="Google Shape;138;p8"/>
            <p:cNvPicPr preferRelativeResize="0"/>
            <p:nvPr/>
          </p:nvPicPr>
          <p:blipFill rotWithShape="1">
            <a:blip r:embed="rId5">
              <a:alphaModFix/>
            </a:blip>
            <a:srcRect r="9298"/>
            <a:stretch/>
          </p:blipFill>
          <p:spPr>
            <a:xfrm>
              <a:off x="5420014" y="1546803"/>
              <a:ext cx="6619088" cy="53111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39;p8"/>
            <p:cNvSpPr/>
            <p:nvPr/>
          </p:nvSpPr>
          <p:spPr>
            <a:xfrm>
              <a:off x="5929747" y="2678546"/>
              <a:ext cx="2604654" cy="332366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" name="Google Shape;140;p8"/>
            <p:cNvSpPr/>
            <p:nvPr/>
          </p:nvSpPr>
          <p:spPr>
            <a:xfrm>
              <a:off x="5929746" y="4793672"/>
              <a:ext cx="3408217" cy="216911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44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637309" y="3980871"/>
            <a:ext cx="6576291" cy="132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Corbel"/>
              <a:buNone/>
            </a:pPr>
            <a:r>
              <a:rPr lang="zh-TW" altLang="en-US" sz="6500" b="1" dirty="0"/>
              <a:t>自我介紹</a:t>
            </a:r>
            <a:endParaRPr dirty="0"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729673" y="5442387"/>
            <a:ext cx="569421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姓名、來自哪裡、興趣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﹐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畢業後最想做得事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1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00" y="305881"/>
            <a:ext cx="7262527" cy="66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2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35" y="221671"/>
            <a:ext cx="11616783" cy="6414655"/>
          </a:xfrm>
          <a:prstGeom prst="rect">
            <a:avLst/>
          </a:prstGeom>
        </p:spPr>
      </p:pic>
      <p:sp>
        <p:nvSpPr>
          <p:cNvPr id="12" name="Google Shape;140;p8"/>
          <p:cNvSpPr/>
          <p:nvPr/>
        </p:nvSpPr>
        <p:spPr>
          <a:xfrm>
            <a:off x="6954984" y="5708072"/>
            <a:ext cx="2059708" cy="58189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45705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238250" y="224748"/>
            <a:ext cx="10270260" cy="6060742"/>
            <a:chOff x="1238250" y="224748"/>
            <a:chExt cx="10270260" cy="606074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250" y="224748"/>
              <a:ext cx="10270260" cy="6060741"/>
            </a:xfrm>
            <a:prstGeom prst="rect">
              <a:avLst/>
            </a:prstGeom>
          </p:spPr>
        </p:pic>
        <p:sp>
          <p:nvSpPr>
            <p:cNvPr id="6" name="Google Shape;140;p8"/>
            <p:cNvSpPr/>
            <p:nvPr/>
          </p:nvSpPr>
          <p:spPr>
            <a:xfrm>
              <a:off x="1542475" y="5237018"/>
              <a:ext cx="5283198" cy="1048472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3EA37-0867-405C-8F24-70368A87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實習</a:t>
            </a:r>
            <a:r>
              <a:rPr lang="zh-TW" altLang="en-US" b="1" dirty="0" smtClean="0"/>
              <a:t>課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評分</a:t>
            </a:r>
            <a:r>
              <a:rPr lang="zh-TW" altLang="en-US" b="1" dirty="0"/>
              <a:t>方式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F33EB-2742-4F3F-9DD2-12994DD8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1" y="1248759"/>
            <a:ext cx="676044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出缺席 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50%</a:t>
            </a:r>
          </a:p>
          <a:p>
            <a:pPr marL="800100" lvl="1" indent="-342900">
              <a:lnSpc>
                <a:spcPct val="100000"/>
              </a:lnSpc>
            </a:pPr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以座位表點名或唱名</a:t>
            </a:r>
            <a:endParaRPr lang="en-US" altLang="zh-TW" sz="2000" dirty="0" smtClean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00000"/>
              </a:lnSpc>
            </a:pPr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如當周請病假、公假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提前告知</a:t>
            </a:r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、喪假，請於下周上課前提出</a:t>
            </a:r>
            <a:r>
              <a:rPr lang="zh-TW" altLang="en-US" sz="2000" b="1" u="sng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證明文件</a:t>
            </a:r>
            <a:endParaRPr lang="en-US" altLang="zh-TW" sz="20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練習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作業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25%</a:t>
            </a:r>
          </a:p>
          <a:p>
            <a:pPr marL="800100" lvl="1" indent="-342900">
              <a:lnSpc>
                <a:spcPct val="100000"/>
              </a:lnSpc>
            </a:pPr>
            <a:r>
              <a:rPr lang="zh-TW" altLang="en-US" sz="2000" dirty="0" smtClean="0">
                <a:solidFill>
                  <a:schemeClr val="accent6">
                    <a:lumMod val="50000"/>
                  </a:schemeClr>
                </a:solidFill>
              </a:rPr>
              <a:t>請務必準時繳交</a:t>
            </a:r>
            <a:endParaRPr lang="en-US" altLang="zh-TW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</a:pP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期中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期末考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25%</a:t>
            </a:r>
          </a:p>
          <a:p>
            <a:pPr marL="800100" lvl="1" indent="-342900">
              <a:lnSpc>
                <a:spcPct val="100000"/>
              </a:lnSpc>
            </a:pPr>
            <a:r>
              <a:rPr lang="zh-TW" altLang="en-US" sz="2000" dirty="0">
                <a:solidFill>
                  <a:schemeClr val="accent6">
                    <a:lumMod val="50000"/>
                  </a:schemeClr>
                </a:solidFill>
              </a:rPr>
              <a:t>考前一週會公布</a:t>
            </a:r>
            <a:endParaRPr lang="en-US" altLang="zh-TW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zh-TW" altLang="en-US" sz="2800" b="1" u="sng" dirty="0" smtClean="0">
                <a:solidFill>
                  <a:schemeClr val="accent6"/>
                </a:solidFill>
              </a:rPr>
              <a:t>以上成績計算，會再依情況調整</a:t>
            </a:r>
            <a:r>
              <a:rPr lang="en-US" altLang="zh-TW" sz="2800" b="1" u="sng" dirty="0" smtClean="0">
                <a:solidFill>
                  <a:schemeClr val="accent6"/>
                </a:solidFill>
              </a:rPr>
              <a:t>!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7142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3EA37-0867-405C-8F24-70368A87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期中</a:t>
            </a:r>
            <a:r>
              <a:rPr lang="en-US" altLang="zh-TW" b="1" dirty="0"/>
              <a:t>/</a:t>
            </a:r>
            <a:r>
              <a:rPr lang="zh-TW" altLang="en-US" b="1" dirty="0"/>
              <a:t>期末考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F33EB-2742-4F3F-9DD2-12994DD8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1" y="1248759"/>
            <a:ext cx="676044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公假、喪假、疫苗假、防疫假、病假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需另提供醫生開立的就醫證明給實習助教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，攜帶證明則給予補考，補考分數滿分為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80</a:t>
            </a:r>
            <a:r>
              <a:rPr lang="zh-TW" altLang="en-US" sz="24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分，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事假一律不得補考，成績以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0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分計算</a:t>
            </a:r>
            <a:endParaRPr lang="en-US" altLang="zh-TW" sz="2400" b="1" dirty="0">
              <a:solidFill>
                <a:schemeClr val="accent6">
                  <a:lumMod val="50000"/>
                </a:schemeClr>
              </a:solidFill>
              <a:latin typeface="+mj-ea"/>
            </a:endParaRPr>
          </a:p>
          <a:p>
            <a:pPr marL="342900" indent="-342900">
              <a:lnSpc>
                <a:spcPct val="100000"/>
              </a:lnSpc>
            </a:pP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考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試期間如遇問題，請舉手詢問老師，請勿等到考試結束之後才跟老師反應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40175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實習</a:t>
            </a:r>
            <a:r>
              <a:rPr lang="zh-TW" altLang="en-US" b="1" dirty="0" smtClean="0"/>
              <a:t>課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上課</a:t>
            </a:r>
            <a:r>
              <a:rPr lang="zh-TW" altLang="en-US" b="1" dirty="0"/>
              <a:t>規定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21485" y="864108"/>
            <a:ext cx="7482223" cy="512064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有特殊原因會遲到或需早退者，請務必告知助教</a:t>
            </a:r>
            <a:endParaRPr lang="en-US" altLang="zh-TW" sz="2400" dirty="0"/>
          </a:p>
          <a:p>
            <a:r>
              <a:rPr lang="zh-TW" altLang="en-US" sz="2400" dirty="0" smtClean="0"/>
              <a:t>禁止</a:t>
            </a:r>
            <a:r>
              <a:rPr lang="zh-TW" altLang="en-US" sz="2400" dirty="0"/>
              <a:t>抄襲及作弊</a:t>
            </a:r>
            <a:endParaRPr lang="en-US" altLang="zh-TW" sz="2400" dirty="0"/>
          </a:p>
          <a:p>
            <a:r>
              <a:rPr lang="zh-TW" altLang="en-US" sz="2400" dirty="0"/>
              <a:t>可離開座位討論，但講課期間須回到座位且保持安靜</a:t>
            </a:r>
            <a:endParaRPr lang="en-US" altLang="zh-TW" sz="2400" dirty="0"/>
          </a:p>
          <a:p>
            <a:r>
              <a:rPr lang="zh-TW" altLang="en-US" sz="2400" u="sng" dirty="0" smtClean="0">
                <a:solidFill>
                  <a:schemeClr val="accent6">
                    <a:lumMod val="50000"/>
                  </a:schemeClr>
                </a:solidFill>
              </a:rPr>
              <a:t>請</a:t>
            </a:r>
            <a:r>
              <a:rPr lang="zh-TW" altLang="en-US" sz="2400" u="sng" dirty="0">
                <a:solidFill>
                  <a:schemeClr val="accent6">
                    <a:lumMod val="50000"/>
                  </a:schemeClr>
                </a:solidFill>
              </a:rPr>
              <a:t>同學們準時到教室，專心上課，勿拖延課程進度！</a:t>
            </a:r>
            <a:endParaRPr lang="en-US" altLang="zh-TW" sz="2400" u="sng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TW" sz="2800" dirty="0" smtClean="0"/>
          </a:p>
          <a:p>
            <a:pPr algn="ctr"/>
            <a:r>
              <a:rPr lang="zh-TW" altLang="en-US" sz="3200" b="1" u="sng" dirty="0" smtClean="0">
                <a:solidFill>
                  <a:schemeClr val="accent6"/>
                </a:solidFill>
              </a:rPr>
              <a:t>以上為實習課上課規定，</a:t>
            </a:r>
            <a:endParaRPr lang="en-US" altLang="zh-TW" sz="3200" b="1" u="sng" dirty="0" smtClean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zh-TW" altLang="en-US" sz="3200" b="1" u="sng" dirty="0" smtClean="0">
                <a:solidFill>
                  <a:schemeClr val="accent6"/>
                </a:solidFill>
              </a:rPr>
              <a:t>正課請依據正課老師規定</a:t>
            </a:r>
            <a:r>
              <a:rPr lang="en-US" altLang="zh-TW" sz="3200" b="1" u="sng" dirty="0" smtClean="0">
                <a:solidFill>
                  <a:schemeClr val="accent6"/>
                </a:solidFill>
              </a:rPr>
              <a:t>!</a:t>
            </a:r>
            <a:endParaRPr lang="en-US" altLang="zh-TW" sz="3200" b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zh-TW" b="1"/>
              <a:t>助教聯繫方式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zh-TW" sz="2800" b="1">
                <a:solidFill>
                  <a:srgbClr val="6F1719"/>
                </a:solidFill>
              </a:rPr>
              <a:t>信箱：</a:t>
            </a:r>
            <a:r>
              <a:rPr lang="zh-TW" sz="2400" u="sng">
                <a:solidFill>
                  <a:srgbClr val="0070C0"/>
                </a:solidFill>
              </a:rPr>
              <a:t>janetung@mail.mcu.edu.tw</a:t>
            </a:r>
            <a:endParaRPr sz="2400" u="sng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zh-TW" sz="2400">
                <a:solidFill>
                  <a:srgbClr val="6F1719"/>
                </a:solidFill>
              </a:rPr>
              <a:t>	(來信時請註明</a:t>
            </a:r>
            <a:r>
              <a:rPr lang="zh-TW" sz="2400" b="1">
                <a:solidFill>
                  <a:srgbClr val="6F1719"/>
                </a:solidFill>
              </a:rPr>
              <a:t>修課班級、學號及姓名</a:t>
            </a:r>
            <a:r>
              <a:rPr lang="zh-TW" sz="2400">
                <a:solidFill>
                  <a:srgbClr val="6F1719"/>
                </a:solidFill>
              </a:rPr>
              <a:t>)</a:t>
            </a:r>
            <a:endParaRPr/>
          </a:p>
          <a:p>
            <a:pPr marL="182880" lvl="0" indent="-304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6F1719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zh-TW" sz="2800" b="1">
                <a:solidFill>
                  <a:srgbClr val="6F1719"/>
                </a:solidFill>
              </a:rPr>
              <a:t>辦公室：</a:t>
            </a:r>
            <a:endParaRPr sz="2800" b="1">
              <a:solidFill>
                <a:srgbClr val="6F1719"/>
              </a:solidFill>
            </a:endParaRPr>
          </a:p>
          <a:p>
            <a:pPr marL="68580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solidFill>
                  <a:srgbClr val="6F1719"/>
                </a:solidFill>
              </a:rPr>
              <a:t>桃園校區 S504-1 資管系辦公室</a:t>
            </a:r>
            <a:endParaRPr sz="2400">
              <a:solidFill>
                <a:srgbClr val="6F1719"/>
              </a:solidFill>
            </a:endParaRPr>
          </a:p>
          <a:p>
            <a:pPr marL="182880" lvl="0" indent="-30479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zh-TW" b="1"/>
              <a:t>每週課程安排</a:t>
            </a:r>
            <a:endParaRPr b="1"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zh-TW" b="1"/>
              <a:t>Java安裝步驟</a:t>
            </a:r>
            <a:endParaRPr b="1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3721485" y="864108"/>
            <a:ext cx="7833205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zh-TW" sz="2800" u="sng" dirty="0">
                <a:solidFill>
                  <a:schemeClr val="hlink"/>
                </a:solidFill>
                <a:hlinkClick r:id="rId3"/>
              </a:rPr>
              <a:t>www.kjnotes.com/devtools/80</a:t>
            </a:r>
            <a:r>
              <a:rPr lang="zh-TW" sz="2400" dirty="0"/>
              <a:t> </a:t>
            </a:r>
            <a:endParaRPr sz="24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zh-TW" sz="2800" b="1" dirty="0">
                <a:solidFill>
                  <a:srgbClr val="6F1719"/>
                </a:solidFill>
              </a:rPr>
              <a:t>Eclipse 首頁:</a:t>
            </a:r>
            <a:endParaRPr dirty="0"/>
          </a:p>
          <a:p>
            <a:pPr marL="68580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00"/>
              <a:buChar char="●"/>
            </a:pPr>
            <a:r>
              <a:rPr lang="zh-TW" sz="2400" u="sng" dirty="0">
                <a:solidFill>
                  <a:schemeClr val="hlink"/>
                </a:solidFill>
                <a:hlinkClick r:id="rId4"/>
              </a:rPr>
              <a:t>https://www.eclipse.org/downloads/packages/installer</a:t>
            </a:r>
            <a:r>
              <a:rPr lang="zh-TW" sz="2400" dirty="0"/>
              <a:t> 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zh-TW" b="1" dirty="0"/>
              <a:t>Java編譯器</a:t>
            </a:r>
            <a:r>
              <a:rPr lang="zh-TW" dirty="0"/>
              <a:t>(Java JDK)</a:t>
            </a:r>
            <a:r>
              <a:rPr lang="zh-TW" b="1" dirty="0"/>
              <a:t/>
            </a:r>
            <a:br>
              <a:rPr lang="zh-TW" b="1" dirty="0"/>
            </a:br>
            <a:r>
              <a:rPr lang="zh-TW" b="1" dirty="0"/>
              <a:t>安裝與</a:t>
            </a:r>
            <a:br>
              <a:rPr lang="zh-TW" b="1" dirty="0"/>
            </a:br>
            <a:r>
              <a:rPr lang="zh-TW" b="1" dirty="0"/>
              <a:t>新增環境變數</a:t>
            </a:r>
            <a:endParaRPr b="1" dirty="0"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u="sng" dirty="0">
                <a:solidFill>
                  <a:schemeClr val="hlink"/>
                </a:solidFill>
                <a:hlinkClick r:id="rId3"/>
              </a:rPr>
              <a:t>https://www.oracle.com/java/technologies/downloads/#jdk18-windows</a:t>
            </a:r>
            <a:r>
              <a:rPr lang="zh-TW" sz="2400" dirty="0"/>
              <a:t> </a:t>
            </a:r>
            <a:endParaRPr sz="2400" dirty="0"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dirty="0"/>
              <a:t>複製檔案位置(bin)</a:t>
            </a:r>
            <a:endParaRPr dirty="0"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dirty="0"/>
              <a:t>本機(設定&gt;系統&gt;關於) -&gt; 進階系統設定 -&gt; 環境變數 -&gt; Path (系統變數)-&gt; 新增 -&gt; 貼上檔案位置 -&gt; 確定 -&gt; 確定 -&gt; 確定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741</Words>
  <Application>Microsoft Office PowerPoint</Application>
  <PresentationFormat>寬螢幕</PresentationFormat>
  <Paragraphs>59</Paragraphs>
  <Slides>22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Noto Sans Symbols</vt:lpstr>
      <vt:lpstr>Corbel</vt:lpstr>
      <vt:lpstr>新細明體</vt:lpstr>
      <vt:lpstr>Arial</vt:lpstr>
      <vt:lpstr>Calibri</vt:lpstr>
      <vt:lpstr>框架</vt:lpstr>
      <vt:lpstr>程式設計(一) 實習課課程說明</vt:lpstr>
      <vt:lpstr>自我介紹</vt:lpstr>
      <vt:lpstr>實習課 評分方式</vt:lpstr>
      <vt:lpstr>期中/期末考 </vt:lpstr>
      <vt:lpstr>實習課 上課規定</vt:lpstr>
      <vt:lpstr>助教聯繫方式</vt:lpstr>
      <vt:lpstr>每週課程安排</vt:lpstr>
      <vt:lpstr>Java安裝步驟</vt:lpstr>
      <vt:lpstr>Java編譯器(Java JDK) 安裝與 新增環境變數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程式設計(一) 實習課課程說明</dc:title>
  <dc:creator>User</dc:creator>
  <cp:lastModifiedBy>user</cp:lastModifiedBy>
  <cp:revision>16</cp:revision>
  <dcterms:created xsi:type="dcterms:W3CDTF">2022-08-16T00:52:52Z</dcterms:created>
  <dcterms:modified xsi:type="dcterms:W3CDTF">2022-09-08T05:50:45Z</dcterms:modified>
</cp:coreProperties>
</file>