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0" r:id="rId2"/>
    <p:sldId id="322" r:id="rId3"/>
    <p:sldId id="465" r:id="rId4"/>
    <p:sldId id="466" r:id="rId5"/>
    <p:sldId id="467" r:id="rId6"/>
    <p:sldId id="468" r:id="rId7"/>
    <p:sldId id="472" r:id="rId8"/>
    <p:sldId id="480" r:id="rId9"/>
    <p:sldId id="471" r:id="rId10"/>
    <p:sldId id="477" r:id="rId11"/>
    <p:sldId id="474" r:id="rId12"/>
    <p:sldId id="476" r:id="rId13"/>
    <p:sldId id="478" r:id="rId14"/>
    <p:sldId id="475" r:id="rId15"/>
    <p:sldId id="479" r:id="rId16"/>
    <p:sldId id="481" r:id="rId17"/>
    <p:sldId id="470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0000"/>
    <a:srgbClr val="030303"/>
    <a:srgbClr val="002060"/>
    <a:srgbClr val="01579B"/>
    <a:srgbClr val="7F7F7F"/>
    <a:srgbClr val="696969"/>
    <a:srgbClr val="404040"/>
    <a:srgbClr val="D9D9D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5" autoAdjust="0"/>
    <p:restoredTop sz="81056" autoAdjust="0"/>
  </p:normalViewPr>
  <p:slideViewPr>
    <p:cSldViewPr snapToGrid="0" showGuides="1">
      <p:cViewPr varScale="1">
        <p:scale>
          <a:sx n="92" d="100"/>
          <a:sy n="92" d="100"/>
        </p:scale>
        <p:origin x="16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defer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=“https://maps.googleapis.com/maps/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js?key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你的金鑰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&amp;callback=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initMap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"&gt;&lt;/script&gt;</a:t>
            </a: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本週課程提供金鑰：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/>
              <a:t>AIzaSyDLM8UnSHpFjzusSDJRugQHJqZVhGJoCFs</a:t>
            </a:r>
          </a:p>
          <a:p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滑鼠右鍵 經緯度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：世界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：陸地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大陸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：城市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：街道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：建築物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84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94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26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5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976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10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2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#</a:t>
            </a:r>
            <a:r>
              <a:rPr lang="zh-TW" altLang="en-US" dirty="0"/>
              <a:t> 搜尋的地址、樓層不會顯示於網頁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61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</a:t>
            </a:r>
            <a:r>
              <a:rPr lang="zh-TW" altLang="en-US" dirty="0"/>
              <a:t> 必須先</a:t>
            </a:r>
            <a:r>
              <a:rPr lang="zh-TW" altLang="en-US"/>
              <a:t>選擇大小</a:t>
            </a:r>
            <a:endParaRPr lang="en-US" altLang="zh-TW" dirty="0"/>
          </a:p>
          <a:p>
            <a:r>
              <a:rPr lang="zh-TW" altLang="en-US" dirty="0"/>
              <a:t>快速嵌入無法編輯地圖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28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18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個人</a:t>
            </a:r>
            <a:r>
              <a:rPr lang="zh-TW" altLang="en-US" dirty="0"/>
              <a:t>帳號位置為 無機構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8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7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功能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8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90</a:t>
            </a:r>
            <a:r>
              <a:rPr lang="zh-TW" altLang="en-US" dirty="0"/>
              <a:t>天內免費試用</a:t>
            </a:r>
            <a:r>
              <a:rPr lang="en-US" altLang="zh-TW" dirty="0"/>
              <a:t>300</a:t>
            </a:r>
            <a:r>
              <a:rPr lang="zh-TW" altLang="en-US" dirty="0"/>
              <a:t>美，每月贈</a:t>
            </a:r>
            <a:r>
              <a:rPr lang="en-US" altLang="zh-TW" dirty="0"/>
              <a:t>200</a:t>
            </a:r>
            <a:r>
              <a:rPr lang="zh-TW" altLang="en-US" dirty="0"/>
              <a:t>美</a:t>
            </a:r>
            <a:endParaRPr lang="en-US" altLang="zh-TW" dirty="0"/>
          </a:p>
          <a:p>
            <a:r>
              <a:rPr lang="en-US" altLang="zh-TW" dirty="0"/>
              <a:t>https://developers.google.com/maps/billing-credits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4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47228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/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69" r:id="rId12"/>
    <p:sldLayoutId id="2147483661" r:id="rId13"/>
    <p:sldLayoutId id="2147483662" r:id="rId14"/>
    <p:sldLayoutId id="2147483663" r:id="rId15"/>
    <p:sldLayoutId id="2147483664" r:id="rId16"/>
    <p:sldLayoutId id="2147483669" r:id="rId17"/>
    <p:sldLayoutId id="2147483670" r:id="rId18"/>
    <p:sldLayoutId id="2147483683" r:id="rId19"/>
    <p:sldLayoutId id="2147483707" r:id="rId20"/>
    <p:sldLayoutId id="2147483722" r:id="rId21"/>
    <p:sldLayoutId id="2147483723" r:id="rId22"/>
    <p:sldLayoutId id="2147483724" r:id="rId23"/>
    <p:sldLayoutId id="2147483725" r:id="rId24"/>
    <p:sldLayoutId id="2147483739" r:id="rId25"/>
    <p:sldLayoutId id="2147483740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WrdWW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evelopers.google.com/maps" TargetMode="External"/><Relationship Id="rId4" Type="http://schemas.openxmlformats.org/officeDocument/2006/relationships/hyperlink" Target="https://reurl.cc/M0vDD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google.com/maps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?hl=zh-t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?hl=zh-tw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?hl=zh-t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nsole.developers.google.com/?hl=zh-t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2669738" y="3143153"/>
            <a:ext cx="5140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/>
              <a:t>網頁程式設計</a:t>
            </a:r>
            <a:endParaRPr lang="zh-CN" altLang="en-US" sz="6000" spc="300" dirty="0"/>
          </a:p>
        </p:txBody>
      </p:sp>
      <p:sp>
        <p:nvSpPr>
          <p:cNvPr id="157" name="文本框 156"/>
          <p:cNvSpPr txBox="1"/>
          <p:nvPr/>
        </p:nvSpPr>
        <p:spPr>
          <a:xfrm>
            <a:off x="3946800" y="4291905"/>
            <a:ext cx="442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如何嵌入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4096998" y="153756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5053577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4" b="26801"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0" b="18677"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534103" y="3178925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oogle地图- 维基百科，自由的百科全书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43"/>
          <a:stretch/>
        </p:blipFill>
        <p:spPr bwMode="auto">
          <a:xfrm>
            <a:off x="673089" y="1661263"/>
            <a:ext cx="2519456" cy="162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Google地图- 维基百科，自由的百科全书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43"/>
          <a:stretch/>
        </p:blipFill>
        <p:spPr bwMode="auto">
          <a:xfrm>
            <a:off x="8954864" y="5740821"/>
            <a:ext cx="1317850" cy="8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3.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前置作業</a:t>
              </a:r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連結帳戶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350226" y="1580362"/>
            <a:ext cx="7111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/>
              <a:t>帳單</a:t>
            </a:r>
            <a:endParaRPr lang="en-US" altLang="zh-TW" sz="2400" spc="3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/>
              <a:t>連結帳單帳戶</a:t>
            </a:r>
            <a:endParaRPr lang="en-US" altLang="zh-TW" sz="2400" spc="3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/>
              <a:t>建立帳單帳戶</a:t>
            </a:r>
            <a:endParaRPr lang="en-US" altLang="zh-TW" sz="2400" spc="300" dirty="0"/>
          </a:p>
        </p:txBody>
      </p:sp>
      <p:grpSp>
        <p:nvGrpSpPr>
          <p:cNvPr id="3" name="群組 2"/>
          <p:cNvGrpSpPr/>
          <p:nvPr/>
        </p:nvGrpSpPr>
        <p:grpSpPr>
          <a:xfrm>
            <a:off x="4094790" y="2514222"/>
            <a:ext cx="2548539" cy="2943964"/>
            <a:chOff x="6367382" y="159508"/>
            <a:chExt cx="2749261" cy="347662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3443" y="159508"/>
              <a:ext cx="2743200" cy="3476625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>
            <a:xfrm>
              <a:off x="6367382" y="2532236"/>
              <a:ext cx="2663278" cy="5027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435" y="1885444"/>
            <a:ext cx="4617609" cy="38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351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實做</a:t>
              </a:r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無標記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-26079" y="1883541"/>
            <a:ext cx="48577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TW" altLang="en-US" sz="2400" spc="300" dirty="0"/>
              <a:t>將程式碼與金鑰放在網頁中</a:t>
            </a:r>
            <a:endParaRPr lang="en-US" altLang="zh-TW" sz="2400" spc="300" dirty="0"/>
          </a:p>
          <a:p>
            <a:pPr lvl="1">
              <a:lnSpc>
                <a:spcPct val="150000"/>
              </a:lnSpc>
            </a:pPr>
            <a:endParaRPr lang="en-US" altLang="zh-TW" sz="2400" spc="300" dirty="0"/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&lt;script </a:t>
            </a:r>
            <a:r>
              <a:rPr lang="en-US" altLang="zh-TW" sz="2400" dirty="0" err="1">
                <a:solidFill>
                  <a:srgbClr val="FF0000"/>
                </a:solidFill>
              </a:rPr>
              <a:t>async</a:t>
            </a:r>
            <a:r>
              <a:rPr lang="en-US" altLang="zh-TW" sz="2400" dirty="0">
                <a:solidFill>
                  <a:srgbClr val="FF0000"/>
                </a:solidFill>
              </a:rPr>
              <a:t> defer </a:t>
            </a:r>
            <a:r>
              <a:rPr lang="en-US" altLang="zh-TW" sz="2400" dirty="0" err="1">
                <a:solidFill>
                  <a:srgbClr val="FF0000"/>
                </a:solidFill>
              </a:rPr>
              <a:t>src</a:t>
            </a:r>
            <a:r>
              <a:rPr lang="en-US" altLang="zh-TW" sz="2400" dirty="0">
                <a:solidFill>
                  <a:srgbClr val="FF0000"/>
                </a:solidFill>
              </a:rPr>
              <a:t>=“https://maps.googleapis.com/maps/</a:t>
            </a:r>
            <a:r>
              <a:rPr lang="en-US" altLang="zh-TW" sz="2400" dirty="0" err="1">
                <a:solidFill>
                  <a:srgbClr val="FF0000"/>
                </a:solidFill>
              </a:rPr>
              <a:t>api</a:t>
            </a:r>
            <a:r>
              <a:rPr lang="en-US" altLang="zh-TW" sz="2400" dirty="0">
                <a:solidFill>
                  <a:srgbClr val="FF0000"/>
                </a:solidFill>
              </a:rPr>
              <a:t>/</a:t>
            </a:r>
            <a:r>
              <a:rPr lang="en-US" altLang="zh-TW" sz="2400" dirty="0" err="1">
                <a:solidFill>
                  <a:srgbClr val="FF0000"/>
                </a:solidFill>
              </a:rPr>
              <a:t>js?key</a:t>
            </a:r>
            <a:r>
              <a:rPr lang="en-US" altLang="zh-TW" sz="2400" dirty="0">
                <a:solidFill>
                  <a:srgbClr val="FF0000"/>
                </a:solidFill>
              </a:rPr>
              <a:t>=</a:t>
            </a:r>
            <a:r>
              <a:rPr lang="zh-TW" altLang="en-US" sz="2400" dirty="0">
                <a:solidFill>
                  <a:srgbClr val="FF0000"/>
                </a:solidFill>
              </a:rPr>
              <a:t>你的金鑰</a:t>
            </a:r>
            <a:r>
              <a:rPr lang="en-US" altLang="zh-TW" sz="2400" dirty="0">
                <a:solidFill>
                  <a:srgbClr val="FF0000"/>
                </a:solidFill>
              </a:rPr>
              <a:t>&amp;callback=</a:t>
            </a:r>
            <a:r>
              <a:rPr lang="en-US" altLang="zh-TW" sz="2400" dirty="0" err="1">
                <a:solidFill>
                  <a:srgbClr val="FF0000"/>
                </a:solidFill>
              </a:rPr>
              <a:t>initMap</a:t>
            </a:r>
            <a:r>
              <a:rPr lang="en-US" altLang="zh-TW" sz="2400" dirty="0">
                <a:solidFill>
                  <a:srgbClr val="FF0000"/>
                </a:solidFill>
              </a:rPr>
              <a:t>"&gt;&lt;/script&gt;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492" y="471895"/>
            <a:ext cx="7184487" cy="57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956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實做</a:t>
              </a:r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地標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6811"/>
          <a:stretch/>
        </p:blipFill>
        <p:spPr>
          <a:xfrm>
            <a:off x="1621642" y="1435380"/>
            <a:ext cx="8856201" cy="44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84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實做</a:t>
              </a:r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地標動畫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36" y="1360784"/>
            <a:ext cx="8499276" cy="475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6879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實做</a:t>
              </a:r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spc="300" dirty="0"/>
                <a:t>資訊框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92" y="1467892"/>
            <a:ext cx="10660025" cy="444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578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實做</a:t>
              </a:r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練習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3186058" y="1418134"/>
            <a:ext cx="526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TW" altLang="en-US" sz="2400" spc="300" dirty="0"/>
              <a:t>請快速嵌入</a:t>
            </a:r>
            <a:r>
              <a:rPr lang="en-US" altLang="zh-TW" sz="2400" spc="300" dirty="0"/>
              <a:t>map</a:t>
            </a:r>
            <a:r>
              <a:rPr lang="zh-TW" altLang="en-US" sz="2400" spc="300" dirty="0"/>
              <a:t>於網頁中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724" y="2298512"/>
            <a:ext cx="4602532" cy="35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7255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實做</a:t>
              </a:r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練習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3667102" y="1465269"/>
            <a:ext cx="4857796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TW" altLang="en-US" sz="2400" spc="300" dirty="0"/>
              <a:t>請製作有資訊框的彈跳地標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82" y="2290360"/>
            <a:ext cx="6505598" cy="36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643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參考資料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1729891" y="1907644"/>
            <a:ext cx="10065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400" spc="300" dirty="0">
                <a:hlinkClick r:id="rId3"/>
              </a:rPr>
              <a:t>https://reurl.cc/WrdWW9</a:t>
            </a:r>
            <a:endParaRPr lang="en-US" altLang="zh-TW" sz="2400" spc="300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400" spc="300" dirty="0">
                <a:hlinkClick r:id="rId4"/>
              </a:rPr>
              <a:t>https://reurl.cc/M0vDDp</a:t>
            </a:r>
            <a:endParaRPr lang="en-US" altLang="zh-TW" sz="2400" spc="300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400" spc="300" dirty="0">
                <a:hlinkClick r:id="rId5"/>
              </a:rPr>
              <a:t>https://developers.google.com/maps</a:t>
            </a:r>
            <a:endParaRPr lang="en-US" altLang="zh-TW" sz="2400" spc="300" dirty="0"/>
          </a:p>
        </p:txBody>
      </p:sp>
    </p:spTree>
    <p:extLst>
      <p:ext uri="{BB962C8B-B14F-4D97-AF65-F5344CB8AC3E}">
        <p14:creationId xmlns:p14="http://schemas.microsoft.com/office/powerpoint/2010/main" val="10774593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251927" y="-756564"/>
            <a:ext cx="3198292" cy="319829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4E81E20-9647-4114-9789-24000332A056}"/>
              </a:ext>
            </a:extLst>
          </p:cNvPr>
          <p:cNvGrpSpPr/>
          <p:nvPr/>
        </p:nvGrpSpPr>
        <p:grpSpPr>
          <a:xfrm>
            <a:off x="261759" y="595215"/>
            <a:ext cx="3178629" cy="740229"/>
            <a:chOff x="986971" y="580571"/>
            <a:chExt cx="3178629" cy="740229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BCFDEB3-66BB-40C4-8D11-4501056B03A6}"/>
                </a:ext>
              </a:extLst>
            </p:cNvPr>
            <p:cNvSpPr/>
            <p:nvPr/>
          </p:nvSpPr>
          <p:spPr>
            <a:xfrm>
              <a:off x="986971" y="580571"/>
              <a:ext cx="3178629" cy="740229"/>
            </a:xfrm>
            <a:prstGeom prst="roundRect">
              <a:avLst>
                <a:gd name="adj" fmla="val 11520"/>
              </a:avLst>
            </a:prstGeom>
            <a:solidFill>
              <a:schemeClr val="bg1">
                <a:lumMod val="85000"/>
                <a:alpha val="7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C435717-89EF-43A4-A56D-C1E52D455097}"/>
                </a:ext>
              </a:extLst>
            </p:cNvPr>
            <p:cNvSpPr txBox="1"/>
            <p:nvPr/>
          </p:nvSpPr>
          <p:spPr>
            <a:xfrm>
              <a:off x="1342934" y="658298"/>
              <a:ext cx="24667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spc="300" dirty="0"/>
                <a:t>大綱</a:t>
              </a:r>
              <a:endParaRPr lang="zh-CN" altLang="en-US" sz="3200" spc="3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4F2F81F-1381-469A-BD99-91691ACB81AF}"/>
              </a:ext>
            </a:extLst>
          </p:cNvPr>
          <p:cNvGrpSpPr/>
          <p:nvPr/>
        </p:nvGrpSpPr>
        <p:grpSpPr>
          <a:xfrm rot="3832947">
            <a:off x="10269569" y="667156"/>
            <a:ext cx="521102" cy="423992"/>
            <a:chOff x="189132" y="3432549"/>
            <a:chExt cx="990433" cy="805861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1F92CAA-0EEE-4A21-824E-E86591EC6710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BF5BCA0-516C-4CBE-B86F-F076C5F832C2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66D5DF7-83FB-440B-9B4A-646E25647069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32C0FBF-40D5-4F15-929B-12992D1B0258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C1FB228-7770-45E5-8CCB-C84F42001401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9B17D62-FEEE-4C83-8D70-558FBA77107C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BC85318-81BB-4E15-B5E5-701F08E348FF}"/>
              </a:ext>
            </a:extLst>
          </p:cNvPr>
          <p:cNvCxnSpPr/>
          <p:nvPr/>
        </p:nvCxnSpPr>
        <p:spPr>
          <a:xfrm>
            <a:off x="13648" y="5805559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15160783-0C33-4392-B05E-B2A60C407C2F}"/>
              </a:ext>
            </a:extLst>
          </p:cNvPr>
          <p:cNvSpPr/>
          <p:nvPr/>
        </p:nvSpPr>
        <p:spPr>
          <a:xfrm rot="11174285">
            <a:off x="2112239" y="574591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FC3652-6CB1-4822-862C-95F6B24737CB}"/>
              </a:ext>
            </a:extLst>
          </p:cNvPr>
          <p:cNvSpPr/>
          <p:nvPr/>
        </p:nvSpPr>
        <p:spPr>
          <a:xfrm rot="11174285">
            <a:off x="353902" y="565645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1736F28-A0B3-49C1-805C-6C7BE686201E}"/>
              </a:ext>
            </a:extLst>
          </p:cNvPr>
          <p:cNvSpPr/>
          <p:nvPr/>
        </p:nvSpPr>
        <p:spPr>
          <a:xfrm rot="11174285">
            <a:off x="3360738" y="566577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A810E51-BA1E-4A94-90E7-DBAF51E8FF66}"/>
              </a:ext>
            </a:extLst>
          </p:cNvPr>
          <p:cNvSpPr/>
          <p:nvPr/>
        </p:nvSpPr>
        <p:spPr>
          <a:xfrm rot="11174285">
            <a:off x="7014440" y="574591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E44D1F1-CD3E-45AA-96E2-EAD0F3855D09}"/>
              </a:ext>
            </a:extLst>
          </p:cNvPr>
          <p:cNvSpPr/>
          <p:nvPr/>
        </p:nvSpPr>
        <p:spPr>
          <a:xfrm rot="11174285">
            <a:off x="5332302" y="565645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6BA0FA7-BB3D-40B6-AF0C-14D2BFA65BAF}"/>
              </a:ext>
            </a:extLst>
          </p:cNvPr>
          <p:cNvSpPr/>
          <p:nvPr/>
        </p:nvSpPr>
        <p:spPr>
          <a:xfrm rot="11174285">
            <a:off x="8339138" y="566577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DE55611-AC48-489F-88C9-ADECAF634AE9}"/>
              </a:ext>
            </a:extLst>
          </p:cNvPr>
          <p:cNvSpPr/>
          <p:nvPr/>
        </p:nvSpPr>
        <p:spPr>
          <a:xfrm rot="11174285">
            <a:off x="9804344" y="5745909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74CF35B-304D-440E-8696-3347F57E03F7}"/>
              </a:ext>
            </a:extLst>
          </p:cNvPr>
          <p:cNvSpPr/>
          <p:nvPr/>
        </p:nvSpPr>
        <p:spPr>
          <a:xfrm rot="11174285">
            <a:off x="11129042" y="566577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DC2FA0-8FFA-4A8B-9625-BF3DE3F3F236}"/>
              </a:ext>
            </a:extLst>
          </p:cNvPr>
          <p:cNvCxnSpPr>
            <a:stCxn id="15" idx="3"/>
          </p:cNvCxnSpPr>
          <p:nvPr/>
        </p:nvCxnSpPr>
        <p:spPr>
          <a:xfrm flipV="1">
            <a:off x="553420" y="5428523"/>
            <a:ext cx="686767" cy="26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E397710-2C59-45CA-83DE-96E833FA1926}"/>
              </a:ext>
            </a:extLst>
          </p:cNvPr>
          <p:cNvCxnSpPr>
            <a:endCxn id="14" idx="5"/>
          </p:cNvCxnSpPr>
          <p:nvPr/>
        </p:nvCxnSpPr>
        <p:spPr>
          <a:xfrm>
            <a:off x="1240187" y="5428523"/>
            <a:ext cx="902127" cy="3351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48B29B9-11D2-4B61-8AC6-ECC2227DE6D6}"/>
              </a:ext>
            </a:extLst>
          </p:cNvPr>
          <p:cNvCxnSpPr>
            <a:stCxn id="14" idx="1"/>
            <a:endCxn id="26" idx="5"/>
          </p:cNvCxnSpPr>
          <p:nvPr/>
        </p:nvCxnSpPr>
        <p:spPr>
          <a:xfrm>
            <a:off x="2243026" y="5889057"/>
            <a:ext cx="340215" cy="6637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6A9EAEF-0CB1-4BDB-9D3B-AE96B25EE8E6}"/>
              </a:ext>
            </a:extLst>
          </p:cNvPr>
          <p:cNvCxnSpPr>
            <a:stCxn id="26" idx="7"/>
            <a:endCxn id="16" idx="7"/>
          </p:cNvCxnSpPr>
          <p:nvPr/>
        </p:nvCxnSpPr>
        <p:spPr>
          <a:xfrm flipV="1">
            <a:off x="2574275" y="5849672"/>
            <a:ext cx="811371" cy="7851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89BE66EF-194E-4079-B6B6-E1D715E8DFC4}"/>
              </a:ext>
            </a:extLst>
          </p:cNvPr>
          <p:cNvSpPr/>
          <p:nvPr/>
        </p:nvSpPr>
        <p:spPr>
          <a:xfrm rot="11174285">
            <a:off x="2561426" y="6539953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7DAE5D-2DB7-4785-B59A-0FF8D90F5ABD}"/>
              </a:ext>
            </a:extLst>
          </p:cNvPr>
          <p:cNvCxnSpPr/>
          <p:nvPr/>
        </p:nvCxnSpPr>
        <p:spPr>
          <a:xfrm flipV="1">
            <a:off x="3488675" y="5340195"/>
            <a:ext cx="1140516" cy="365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9FF47DA-A4DB-4D19-9B3C-B316B706B69A}"/>
              </a:ext>
            </a:extLst>
          </p:cNvPr>
          <p:cNvCxnSpPr>
            <a:stCxn id="18" idx="5"/>
          </p:cNvCxnSpPr>
          <p:nvPr/>
        </p:nvCxnSpPr>
        <p:spPr>
          <a:xfrm flipH="1" flipV="1">
            <a:off x="4646608" y="5344549"/>
            <a:ext cx="727612" cy="3366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53E3C46C-BBE4-4629-A986-BD57A4788DA9}"/>
              </a:ext>
            </a:extLst>
          </p:cNvPr>
          <p:cNvSpPr/>
          <p:nvPr/>
        </p:nvSpPr>
        <p:spPr>
          <a:xfrm rot="11174285">
            <a:off x="4557160" y="529623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E13BB9F-7355-44C4-91B1-CEB9E6F0E802}"/>
              </a:ext>
            </a:extLst>
          </p:cNvPr>
          <p:cNvCxnSpPr/>
          <p:nvPr/>
        </p:nvCxnSpPr>
        <p:spPr>
          <a:xfrm>
            <a:off x="5417488" y="5791636"/>
            <a:ext cx="254010" cy="4996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3174898-DFEC-4F37-9AB8-81B7A08FCE7E}"/>
              </a:ext>
            </a:extLst>
          </p:cNvPr>
          <p:cNvCxnSpPr>
            <a:stCxn id="17" idx="7"/>
          </p:cNvCxnSpPr>
          <p:nvPr/>
        </p:nvCxnSpPr>
        <p:spPr>
          <a:xfrm flipH="1">
            <a:off x="5675307" y="5876697"/>
            <a:ext cx="1356848" cy="396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485D709-6F59-45D3-AC66-2F925B7DD3D9}"/>
              </a:ext>
            </a:extLst>
          </p:cNvPr>
          <p:cNvSpPr/>
          <p:nvPr/>
        </p:nvSpPr>
        <p:spPr>
          <a:xfrm rot="11174285">
            <a:off x="5592204" y="620578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C1E047A-336B-4A08-9880-8585EE36BDFD}"/>
              </a:ext>
            </a:extLst>
          </p:cNvPr>
          <p:cNvCxnSpPr/>
          <p:nvPr/>
        </p:nvCxnSpPr>
        <p:spPr>
          <a:xfrm flipH="1">
            <a:off x="7118347" y="5219772"/>
            <a:ext cx="1896428" cy="510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F78A761-35EE-441D-BC7F-00EB0361FDB5}"/>
              </a:ext>
            </a:extLst>
          </p:cNvPr>
          <p:cNvCxnSpPr>
            <a:stCxn id="20" idx="5"/>
          </p:cNvCxnSpPr>
          <p:nvPr/>
        </p:nvCxnSpPr>
        <p:spPr>
          <a:xfrm flipH="1" flipV="1">
            <a:off x="9043348" y="5176909"/>
            <a:ext cx="791071" cy="5867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78CDA8A6-25D2-4CEF-8566-85DDE2FAB506}"/>
              </a:ext>
            </a:extLst>
          </p:cNvPr>
          <p:cNvSpPr/>
          <p:nvPr/>
        </p:nvSpPr>
        <p:spPr>
          <a:xfrm rot="11174285">
            <a:off x="9004189" y="508495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3DD0849-9C05-435C-A9F2-7CA8361FEFCE}"/>
              </a:ext>
            </a:extLst>
          </p:cNvPr>
          <p:cNvCxnSpPr>
            <a:endCxn id="19" idx="1"/>
          </p:cNvCxnSpPr>
          <p:nvPr/>
        </p:nvCxnSpPr>
        <p:spPr>
          <a:xfrm flipH="1" flipV="1">
            <a:off x="8523039" y="5867051"/>
            <a:ext cx="1277547" cy="5671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0EE8AC9-FBEF-429A-A8D2-690EFCB81F34}"/>
              </a:ext>
            </a:extLst>
          </p:cNvPr>
          <p:cNvCxnSpPr>
            <a:cxnSpLocks/>
            <a:stCxn id="21" idx="7"/>
          </p:cNvCxnSpPr>
          <p:nvPr/>
        </p:nvCxnSpPr>
        <p:spPr>
          <a:xfrm flipH="1">
            <a:off x="9796080" y="5849671"/>
            <a:ext cx="1357870" cy="5845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5045327" y="878581"/>
            <a:ext cx="4679892" cy="3769823"/>
            <a:chOff x="328736" y="3252756"/>
            <a:chExt cx="6288199" cy="4448013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444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en-US" altLang="zh-TW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Google Map </a:t>
              </a:r>
              <a:r>
                <a:rPr lang="zh-TW" alt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介紹</a:t>
              </a:r>
              <a:endParaRPr lang="en-US" altLang="zh-TW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zh-TW" alt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快速嵌入</a:t>
              </a:r>
              <a:endParaRPr lang="zh-CN" alt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zh-TW" alt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前置作業</a:t>
              </a:r>
              <a:endParaRPr lang="zh-CN" alt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zh-TW" alt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實做</a:t>
              </a:r>
              <a:endParaRPr lang="zh-CN" alt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zh-TW" alt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參考資料</a:t>
              </a:r>
              <a:endParaRPr lang="zh-CN" alt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zh-CN" alt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26543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2000" b="1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523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1.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Google Map 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介紹</a:t>
              </a:r>
              <a:endParaRPr lang="zh-CN" altLang="en-US" sz="4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032491" y="1783721"/>
            <a:ext cx="7111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spc="300" dirty="0"/>
              <a:t>什麼是</a:t>
            </a:r>
            <a:r>
              <a:rPr lang="en-US" altLang="zh-TW" sz="2800" spc="300" dirty="0">
                <a:hlinkClick r:id="rId2"/>
              </a:rPr>
              <a:t>Google Map</a:t>
            </a:r>
            <a:r>
              <a:rPr lang="zh-TW" altLang="en-US" sz="2800" spc="300" dirty="0"/>
              <a:t>？</a:t>
            </a:r>
            <a:endParaRPr lang="en-US" altLang="zh-TW" sz="2800" spc="3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pc="300" dirty="0"/>
              <a:t>可以快速搜尋地點資訊的網頁或軟體。</a:t>
            </a:r>
            <a:endParaRPr lang="en-US" altLang="zh-TW" spc="300" dirty="0"/>
          </a:p>
          <a:p>
            <a:pPr lvl="1">
              <a:lnSpc>
                <a:spcPct val="150000"/>
              </a:lnSpc>
            </a:pPr>
            <a:endParaRPr lang="en-US" altLang="zh-TW" spc="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spc="300" dirty="0"/>
              <a:t>嵌入網頁的優點</a:t>
            </a:r>
            <a:endParaRPr lang="en-US" altLang="zh-TW" sz="2800" spc="3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pc="300" dirty="0"/>
              <a:t>清楚介紹位置資訊</a:t>
            </a:r>
            <a:endParaRPr lang="en-US" altLang="zh-TW" spc="3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pc="300" dirty="0"/>
              <a:t>使用者無需多開網頁視窗</a:t>
            </a:r>
            <a:endParaRPr lang="en-US" altLang="zh-TW" spc="300" dirty="0"/>
          </a:p>
          <a:p>
            <a:pPr lvl="1">
              <a:lnSpc>
                <a:spcPct val="150000"/>
              </a:lnSpc>
            </a:pPr>
            <a:endParaRPr lang="zh-TW" altLang="en-US" sz="2800" spc="300" dirty="0"/>
          </a:p>
        </p:txBody>
      </p:sp>
      <p:pic>
        <p:nvPicPr>
          <p:cNvPr id="2050" name="Picture 2" descr="Google 地圖15 周年新裝改版推出，更簡化的介面讓你更方便- 電腦王阿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21" y="3093488"/>
            <a:ext cx="4517641" cy="237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我的地圖– 關於– Google 地圖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958" y="743879"/>
            <a:ext cx="2066769" cy="206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6589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快速嵌入</a:t>
              </a:r>
              <a:endParaRPr lang="zh-CN" altLang="en-US" sz="4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938" y="987898"/>
            <a:ext cx="3514719" cy="4777821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81772" y="1687998"/>
            <a:ext cx="6400800" cy="3981450"/>
            <a:chOff x="681772" y="1687998"/>
            <a:chExt cx="6400800" cy="398145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772" y="1687998"/>
              <a:ext cx="6400800" cy="3981450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6588938" y="1795463"/>
              <a:ext cx="330973" cy="320552"/>
            </a:xfrm>
            <a:prstGeom prst="ellipse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655793" y="1703419"/>
            <a:ext cx="3205007" cy="518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7748938" y="4034972"/>
            <a:ext cx="3325462" cy="362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7197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快速嵌入</a:t>
              </a:r>
              <a:endParaRPr lang="zh-CN" altLang="en-US" sz="4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5368568" y="208718"/>
            <a:ext cx="6039974" cy="5959513"/>
            <a:chOff x="6037892" y="407938"/>
            <a:chExt cx="5551331" cy="566785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7892" y="407938"/>
              <a:ext cx="5551331" cy="5667851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7086515" y="904243"/>
              <a:ext cx="541745" cy="3628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243905" y="1407036"/>
              <a:ext cx="379145" cy="3201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705004" y="1373313"/>
              <a:ext cx="4680379" cy="3628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745477" y="2890039"/>
            <a:ext cx="4062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/>
              <a:t>選擇嵌入地圖</a:t>
            </a:r>
            <a:endParaRPr lang="en-US" altLang="zh-TW" sz="2400" spc="300" dirty="0"/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/>
              <a:t>選擇要嵌入的大小</a:t>
            </a:r>
            <a:endParaRPr lang="en-US" altLang="zh-TW" sz="2400" spc="300" dirty="0"/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/>
              <a:t>複製後貼在網頁</a:t>
            </a:r>
          </a:p>
        </p:txBody>
      </p:sp>
      <p:sp>
        <p:nvSpPr>
          <p:cNvPr id="8" name="橢圓 7"/>
          <p:cNvSpPr/>
          <p:nvPr/>
        </p:nvSpPr>
        <p:spPr>
          <a:xfrm>
            <a:off x="7028384" y="348005"/>
            <a:ext cx="360000" cy="360000"/>
          </a:xfrm>
          <a:prstGeom prst="ellipse">
            <a:avLst/>
          </a:prstGeom>
          <a:solidFill>
            <a:srgbClr val="FF0000">
              <a:alpha val="6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5171982" y="1242849"/>
            <a:ext cx="360000" cy="360000"/>
          </a:xfrm>
          <a:prstGeom prst="ellipse">
            <a:avLst/>
          </a:prstGeom>
          <a:solidFill>
            <a:srgbClr val="FF0000">
              <a:alpha val="6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10675728" y="813729"/>
            <a:ext cx="360000" cy="360000"/>
          </a:xfrm>
          <a:prstGeom prst="ellipse">
            <a:avLst/>
          </a:prstGeom>
          <a:solidFill>
            <a:srgbClr val="FF0000">
              <a:alpha val="6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887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3.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前置作業</a:t>
              </a:r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spc="300" dirty="0"/>
                <a:t>啟用</a:t>
              </a:r>
              <a:r>
                <a:rPr lang="en-US" altLang="zh-TW" sz="4000" spc="300" dirty="0">
                  <a:hlinkClick r:id="rId3"/>
                </a:rPr>
                <a:t>API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350226" y="1580362"/>
            <a:ext cx="71111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/>
              <a:t>登入</a:t>
            </a:r>
            <a:r>
              <a:rPr lang="en-US" altLang="zh-TW" sz="2400" spc="300" dirty="0"/>
              <a:t>Google</a:t>
            </a:r>
            <a:r>
              <a:rPr lang="zh-TW" altLang="en-US" sz="2400" spc="300" dirty="0"/>
              <a:t>帳戶</a:t>
            </a:r>
            <a:endParaRPr lang="en-US" altLang="zh-TW" sz="2400" spc="3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/>
              <a:t>同意使用條款</a:t>
            </a:r>
            <a:endParaRPr lang="en-US" altLang="zh-TW" sz="2400" spc="3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/>
              <a:t>新增專案</a:t>
            </a:r>
            <a:endParaRPr lang="en-US" altLang="zh-TW" sz="2400" spc="300" dirty="0"/>
          </a:p>
          <a:p>
            <a:pPr lvl="1">
              <a:lnSpc>
                <a:spcPct val="150000"/>
              </a:lnSpc>
            </a:pPr>
            <a:endParaRPr lang="en-US" altLang="zh-TW" sz="2000" spc="3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2597865" y="3422601"/>
            <a:ext cx="2934425" cy="2714625"/>
            <a:chOff x="3044535" y="2669261"/>
            <a:chExt cx="2934425" cy="2714625"/>
          </a:xfrm>
        </p:grpSpPr>
        <p:grpSp>
          <p:nvGrpSpPr>
            <p:cNvPr id="9" name="群組 8"/>
            <p:cNvGrpSpPr/>
            <p:nvPr/>
          </p:nvGrpSpPr>
          <p:grpSpPr>
            <a:xfrm>
              <a:off x="3044535" y="2669261"/>
              <a:ext cx="2934425" cy="2714625"/>
              <a:chOff x="6075214" y="632599"/>
              <a:chExt cx="2934425" cy="271462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 rotWithShape="1">
              <a:blip r:embed="rId4"/>
              <a:srcRect t="1801" b="3854"/>
              <a:stretch/>
            </p:blipFill>
            <p:spPr>
              <a:xfrm>
                <a:off x="6075214" y="632599"/>
                <a:ext cx="2934425" cy="2714625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6204581" y="1045923"/>
                <a:ext cx="301625" cy="1206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154850" y="4107172"/>
              <a:ext cx="2703023" cy="2790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818246" y="2086241"/>
            <a:ext cx="6092139" cy="4028407"/>
            <a:chOff x="6189527" y="1840942"/>
            <a:chExt cx="5466381" cy="347908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9527" y="1840942"/>
              <a:ext cx="5466381" cy="3479080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7545159" y="1840943"/>
              <a:ext cx="493941" cy="2164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0155519" y="2087823"/>
              <a:ext cx="493941" cy="2164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1094169" y="2488011"/>
              <a:ext cx="493941" cy="2164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/>
          <p:cNvCxnSpPr>
            <a:stCxn id="52" idx="3"/>
            <a:endCxn id="53" idx="1"/>
          </p:cNvCxnSpPr>
          <p:nvPr/>
        </p:nvCxnSpPr>
        <p:spPr>
          <a:xfrm>
            <a:off x="7879546" y="2211560"/>
            <a:ext cx="2358695" cy="285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781954" y="9325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第一次使用</a:t>
            </a:r>
          </a:p>
        </p:txBody>
      </p:sp>
      <p:cxnSp>
        <p:nvCxnSpPr>
          <p:cNvPr id="17" name="直線單箭頭接點 16"/>
          <p:cNvCxnSpPr>
            <a:stCxn id="15" idx="2"/>
            <a:endCxn id="54" idx="0"/>
          </p:cNvCxnSpPr>
          <p:nvPr/>
        </p:nvCxnSpPr>
        <p:spPr>
          <a:xfrm>
            <a:off x="11451368" y="1301851"/>
            <a:ext cx="108216" cy="153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923786" y="9959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非第一次使用</a:t>
            </a:r>
          </a:p>
        </p:txBody>
      </p:sp>
      <p:cxnSp>
        <p:nvCxnSpPr>
          <p:cNvPr id="19" name="直線單箭頭接點 18"/>
          <p:cNvCxnSpPr>
            <a:stCxn id="55" idx="2"/>
            <a:endCxn id="52" idx="0"/>
          </p:cNvCxnSpPr>
          <p:nvPr/>
        </p:nvCxnSpPr>
        <p:spPr>
          <a:xfrm flipH="1">
            <a:off x="7604304" y="1365294"/>
            <a:ext cx="104312" cy="72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23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3.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前置作業</a:t>
              </a:r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spc="300" dirty="0"/>
                <a:t>啟用</a:t>
              </a:r>
              <a:r>
                <a:rPr lang="en-US" altLang="zh-TW" sz="4000" spc="300" dirty="0">
                  <a:hlinkClick r:id="rId3"/>
                </a:rPr>
                <a:t>API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379896" y="1927751"/>
            <a:ext cx="71111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 startAt="4"/>
            </a:pPr>
            <a:r>
              <a:rPr lang="zh-TW" altLang="en-US" sz="2400" spc="300" dirty="0"/>
              <a:t>輸入專案名稱，並建立</a:t>
            </a:r>
            <a:endParaRPr lang="en-US" altLang="zh-TW" sz="2400" spc="3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 startAt="4"/>
            </a:pPr>
            <a:r>
              <a:rPr lang="zh-TW" altLang="en-US" sz="2400" spc="300" dirty="0"/>
              <a:t>點選左欄 </a:t>
            </a:r>
            <a:r>
              <a:rPr lang="en-US" altLang="zh-TW" sz="2400" spc="300" dirty="0"/>
              <a:t>Google</a:t>
            </a:r>
            <a:r>
              <a:rPr lang="zh-TW" altLang="en-US" sz="2400" spc="300" dirty="0"/>
              <a:t>地圖平台</a:t>
            </a:r>
            <a:endParaRPr lang="en-US" altLang="zh-TW" sz="2400" spc="3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 startAt="4"/>
            </a:pPr>
            <a:r>
              <a:rPr lang="zh-TW" altLang="en-US" sz="2400" spc="300" dirty="0"/>
              <a:t>啟用 </a:t>
            </a:r>
            <a:r>
              <a:rPr lang="en-US" altLang="zh-TW" sz="2400" spc="300" dirty="0"/>
              <a:t>Maps JavaScript API</a:t>
            </a:r>
          </a:p>
          <a:p>
            <a:pPr lvl="1">
              <a:lnSpc>
                <a:spcPct val="150000"/>
              </a:lnSpc>
            </a:pPr>
            <a:endParaRPr lang="en-US" altLang="zh-TW" sz="2000" spc="300" dirty="0"/>
          </a:p>
        </p:txBody>
      </p:sp>
      <p:grpSp>
        <p:nvGrpSpPr>
          <p:cNvPr id="3" name="群組 2"/>
          <p:cNvGrpSpPr/>
          <p:nvPr/>
        </p:nvGrpSpPr>
        <p:grpSpPr>
          <a:xfrm>
            <a:off x="7168664" y="238920"/>
            <a:ext cx="4675268" cy="4173677"/>
            <a:chOff x="6243904" y="743879"/>
            <a:chExt cx="5141958" cy="45910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3904" y="743879"/>
              <a:ext cx="5114924" cy="4591050"/>
            </a:xfrm>
            <a:prstGeom prst="rect">
              <a:avLst/>
            </a:prstGeom>
          </p:spPr>
        </p:pic>
        <p:sp>
          <p:nvSpPr>
            <p:cNvPr id="56" name="矩形 55"/>
            <p:cNvSpPr/>
            <p:nvPr/>
          </p:nvSpPr>
          <p:spPr>
            <a:xfrm>
              <a:off x="6293504" y="2431231"/>
              <a:ext cx="5092358" cy="5063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6293504" y="4809871"/>
              <a:ext cx="607628" cy="5063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93" y="5443174"/>
            <a:ext cx="3708000" cy="6108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09" y="4484413"/>
            <a:ext cx="3709483" cy="65205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6572" y="4908201"/>
            <a:ext cx="2816919" cy="1673581"/>
          </a:xfrm>
          <a:prstGeom prst="rect">
            <a:avLst/>
          </a:prstGeom>
        </p:spPr>
      </p:pic>
      <p:cxnSp>
        <p:nvCxnSpPr>
          <p:cNvPr id="13" name="直線單箭頭接點 12"/>
          <p:cNvCxnSpPr>
            <a:stCxn id="4" idx="3"/>
            <a:endCxn id="8" idx="1"/>
          </p:cNvCxnSpPr>
          <p:nvPr/>
        </p:nvCxnSpPr>
        <p:spPr>
          <a:xfrm flipV="1">
            <a:off x="4159493" y="5744992"/>
            <a:ext cx="807079" cy="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4" idx="0"/>
          </p:cNvCxnSpPr>
          <p:nvPr/>
        </p:nvCxnSpPr>
        <p:spPr>
          <a:xfrm flipH="1">
            <a:off x="2305493" y="5136471"/>
            <a:ext cx="5258" cy="30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57" idx="1"/>
            <a:endCxn id="6" idx="0"/>
          </p:cNvCxnSpPr>
          <p:nvPr/>
        </p:nvCxnSpPr>
        <p:spPr>
          <a:xfrm rot="10800000" flipV="1">
            <a:off x="2310752" y="4165451"/>
            <a:ext cx="4903011" cy="318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92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3.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前置作業</a:t>
              </a:r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spc="300" dirty="0"/>
                <a:t>啟用</a:t>
              </a:r>
              <a:r>
                <a:rPr lang="en-US" altLang="zh-TW" sz="4000" spc="300" dirty="0">
                  <a:hlinkClick r:id="rId3"/>
                </a:rPr>
                <a:t>API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379896" y="1720715"/>
            <a:ext cx="711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AutoNum type="circleNumWdWhitePlain" startAt="7"/>
            </a:pPr>
            <a:r>
              <a:rPr lang="zh-TW" altLang="en-US" sz="2400" spc="300" dirty="0"/>
              <a:t>點選左欄憑證，建立憑證</a:t>
            </a:r>
            <a:endParaRPr lang="en-US" altLang="zh-TW" sz="2400" spc="3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 startAt="7"/>
            </a:pPr>
            <a:r>
              <a:rPr lang="zh-TW" altLang="en-US" sz="2400" spc="300" dirty="0"/>
              <a:t> 點選</a:t>
            </a:r>
            <a:r>
              <a:rPr lang="en-US" altLang="zh-TW" sz="2400" spc="300" dirty="0"/>
              <a:t>API</a:t>
            </a:r>
            <a:r>
              <a:rPr lang="zh-TW" altLang="en-US" sz="2400" spc="300" dirty="0"/>
              <a:t>金鑰，並複製留存</a:t>
            </a:r>
            <a:endParaRPr lang="en-US" altLang="zh-TW" sz="2400" spc="3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535" y="633955"/>
            <a:ext cx="6178537" cy="3558576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795535" y="2099452"/>
            <a:ext cx="1933733" cy="329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725642" y="1069675"/>
            <a:ext cx="815174" cy="272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725641" y="1448549"/>
            <a:ext cx="3058041" cy="329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82" y="3575618"/>
            <a:ext cx="5181600" cy="21621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6349" y="4689091"/>
            <a:ext cx="3099653" cy="190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每人不一樣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139016" y="4580770"/>
            <a:ext cx="414059" cy="329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234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t="47627"/>
          <a:stretch/>
        </p:blipFill>
        <p:spPr>
          <a:xfrm>
            <a:off x="6163481" y="1107747"/>
            <a:ext cx="3871365" cy="4854282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3.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前置作業</a:t>
              </a:r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spc="300" dirty="0"/>
                <a:t>啟用</a:t>
              </a:r>
              <a:r>
                <a:rPr lang="en-US" altLang="zh-TW" sz="4000" spc="300" dirty="0">
                  <a:hlinkClick r:id="rId4"/>
                </a:rPr>
                <a:t>API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b="52829"/>
          <a:stretch/>
        </p:blipFill>
        <p:spPr>
          <a:xfrm>
            <a:off x="1704197" y="1566112"/>
            <a:ext cx="3870000" cy="43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512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414</Words>
  <Application>Microsoft Office PowerPoint</Application>
  <PresentationFormat>寬螢幕</PresentationFormat>
  <Paragraphs>92</Paragraphs>
  <Slides>17</Slides>
  <Notes>16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等线</vt:lpstr>
      <vt:lpstr>微软雅黑</vt:lpstr>
      <vt:lpstr>Titillium</vt:lpstr>
      <vt:lpstr>微軟正黑體</vt:lpstr>
      <vt:lpstr>Arial</vt:lpstr>
      <vt:lpstr>Arial Black</vt:lpstr>
      <vt:lpstr>Calibri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薛松詠 HSUEH SUNG-YUNG</cp:lastModifiedBy>
  <cp:revision>79</cp:revision>
  <dcterms:created xsi:type="dcterms:W3CDTF">2018-08-24T09:58:24Z</dcterms:created>
  <dcterms:modified xsi:type="dcterms:W3CDTF">2023-03-25T15:34:33Z</dcterms:modified>
</cp:coreProperties>
</file>