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57" r:id="rId3"/>
    <p:sldId id="258" r:id="rId4"/>
    <p:sldId id="263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3FED2-7228-4831-9A43-75CD06BF004E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F7778-5184-4DE1-9673-3B141EFCD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32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3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F3E0F-64EC-4AC9-94E4-77C0614078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60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F3E0F-64EC-4AC9-94E4-77C0614078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44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F3E0F-64EC-4AC9-94E4-77C0614078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27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F3E0F-64EC-4AC9-94E4-77C0614078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FC35F-9866-457C-B7DF-1076E308E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E3F5A0-F82E-4898-8962-973DD9044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DE7F1A-63D2-4ABB-AA20-46626A7D6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37DA-3344-4DD9-9924-2AA27494BE3F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D5013-3C88-4593-A460-9C4C0BF6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D92AC1-F78C-453F-9670-17542291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4B37-CCCE-4B49-AABA-0CECCDB61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9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2B70-ED96-4006-A5B4-B1227564C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E06277-1242-4F00-A871-700E73036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5CFB2-F388-4E5A-B7C5-537615F23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37DA-3344-4DD9-9924-2AA27494BE3F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100FAD-90AC-4919-B052-3E912598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C80416-3152-411B-93A5-8DB02B85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4B37-CCCE-4B49-AABA-0CECCDB61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89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2198F5-BECB-4381-84D2-F064C9B12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337D2B-4C87-4F7D-9A2C-949069C53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369F4-DB8D-445C-B3A5-6A27A2F5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37DA-3344-4DD9-9924-2AA27494BE3F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1AB82-6BD7-4E72-83A1-22AF8465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C1A847-CD93-4D09-B4AD-835FB059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4B37-CCCE-4B49-AABA-0CECCDB61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453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14174" y="768420"/>
            <a:ext cx="11671300" cy="4247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24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54864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03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46711" y="1106714"/>
            <a:ext cx="11228114" cy="491225"/>
          </a:xfrm>
        </p:spPr>
        <p:txBody>
          <a:bodyPr wrap="square" lIns="108000" rIns="0" anchor="b">
            <a:spAutoFit/>
          </a:bodyPr>
          <a:lstStyle>
            <a:lvl1pPr algn="l">
              <a:defRPr sz="2880" baseline="0">
                <a:solidFill>
                  <a:schemeClr val="tx2"/>
                </a:solidFill>
              </a:defRPr>
            </a:lvl1pPr>
          </a:lstStyle>
          <a:p>
            <a:r>
              <a:rPr lang="nl-BE"/>
              <a:t>A SHOrt teasing title can be put here</a:t>
            </a:r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6710" y="1498878"/>
            <a:ext cx="11228119" cy="391517"/>
          </a:xfrm>
        </p:spPr>
        <p:txBody>
          <a:bodyPr wrap="square" lIns="108000" rIns="0" anchor="t">
            <a:spAutoFit/>
          </a:bodyPr>
          <a:lstStyle>
            <a:lvl1pPr marL="0" indent="0" algn="l">
              <a:buNone/>
              <a:defRPr sz="2160" cap="all">
                <a:solidFill>
                  <a:schemeClr val="tx1"/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/>
              <a:t>Your Name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247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F5840-A9A0-4D34-9BFC-144298AD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B5AC5-1EFF-4EC3-87D9-96A4CCE9A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5DEE2-55E7-4D34-9531-B5B35353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37DA-3344-4DD9-9924-2AA27494BE3F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F8801-AC32-4583-BF3D-3DFDFAEE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E01CFE-83CB-4039-81A6-EE209C65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4B37-CCCE-4B49-AABA-0CECCDB61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8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F01CD-452F-47EF-9433-B2B958657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7E56C4-C09F-4E85-A04A-447D7E3F8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96769-E1D3-427A-8F62-A21DF856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37DA-3344-4DD9-9924-2AA27494BE3F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0E31E-88E2-4889-8981-D01168A3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2727AB-A52C-4387-B7CF-0A6E5094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4B37-CCCE-4B49-AABA-0CECCDB61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63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AC9E7-AF97-4084-B093-7B7790A16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447CA-D496-4BEC-BCDB-F37899C90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532B70-4A52-4409-AE0B-BCDDEABD4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379B02-967E-4FDF-849B-1DF4708B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37DA-3344-4DD9-9924-2AA27494BE3F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3D3C37-C936-4190-8147-81784233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4560A2-D8CC-47F2-B5CB-30A87EC9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4B37-CCCE-4B49-AABA-0CECCDB61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17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AA509-1394-4486-88DF-EC741519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F74973-0539-4173-BD59-E4B1F3733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3B945E-578A-4289-93ED-E8AD30AFA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48B367-83FE-4D2A-AA47-5285CD975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9EE18-0A27-4F42-A55F-D2D0F1721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6CDCD6-F7CE-4D44-8462-08C16D3B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37DA-3344-4DD9-9924-2AA27494BE3F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2B2E98-A554-4BD1-B621-A8D0DFC1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E49DB6-6EE1-452F-96A3-8AA022A2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4B37-CCCE-4B49-AABA-0CECCDB61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00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5C88F-18C5-4CE8-B926-C5BD4C01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E4E344-03C2-4718-9E1E-0D8A07F3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37DA-3344-4DD9-9924-2AA27494BE3F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09AE26-2538-49C8-8503-262F37F7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B750F4-C9D1-4047-89B0-EB8B7BCC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4B37-CCCE-4B49-AABA-0CECCDB61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00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D5DCD0-FE30-409F-A877-B424DA15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37DA-3344-4DD9-9924-2AA27494BE3F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AB8374-D7AD-4B8E-9921-73E63ED7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1D2CD2-47D0-4627-9695-800C9977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4B37-CCCE-4B49-AABA-0CECCDB61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0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02A63-FAF6-4585-91D4-B7A1379C0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7956A-5553-4A2C-B63C-2641E1513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21AF65-682B-4428-8A71-99EAC2E21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3BA5A9-BAD5-4F1E-9177-B75582D5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37DA-3344-4DD9-9924-2AA27494BE3F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C62D5-76C6-48BD-B265-9383E500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C01BCF-450B-4531-BB17-33A24E19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4B37-CCCE-4B49-AABA-0CECCDB61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45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3CF02-B684-488C-A4DB-E47B6C5D3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07B624-3710-462E-ABF7-9CECE32ED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BBFDF3-DA4D-4B72-88FA-35F35B776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738ECE-A793-45E0-B4D5-3EB21FEC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37DA-3344-4DD9-9924-2AA27494BE3F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2A9038-8FDC-4375-8E7A-BEA1DD33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667CAC-6F42-4AAB-AFF1-B4D81131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4B37-CCCE-4B49-AABA-0CECCDB61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99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EE4B9B-CE2E-4D47-B7F4-240FACB2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CA5358-58A7-4411-9705-2A66F0A5B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2AE88-2CBF-47BE-9820-237201428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937DA-3344-4DD9-9924-2AA27494BE3F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6B68C-8FFB-49B2-B8DF-B4DD8742C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FCBCC8-30A5-4D18-9ACB-45437C338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C4B37-CCCE-4B49-AABA-0CECCDB61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711" y="1173207"/>
            <a:ext cx="11228114" cy="424732"/>
          </a:xfrm>
        </p:spPr>
        <p:txBody>
          <a:bodyPr/>
          <a:lstStyle/>
          <a:p>
            <a:r>
              <a:rPr lang="en-US" sz="2400" b="1" cap="all" dirty="0">
                <a:solidFill>
                  <a:srgbClr val="7030A0"/>
                </a:solidFill>
                <a:latin typeface="Gill Sans MT"/>
              </a:rPr>
              <a:t>60Ghz FPGA BB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078" y="1597939"/>
            <a:ext cx="11228119" cy="75713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rgbClr val="7030A0"/>
                </a:solidFill>
                <a:latin typeface="Gill Sans MT"/>
                <a:ea typeface="+mj-ea"/>
                <a:cs typeface="+mj-cs"/>
              </a:rPr>
              <a:t>Liutao Zheng</a:t>
            </a:r>
            <a:endParaRPr lang="en-US" sz="2400" b="1" dirty="0">
              <a:solidFill>
                <a:srgbClr val="7030A0"/>
              </a:solidFill>
              <a:latin typeface="Gill Sans M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7030A0"/>
                </a:solidFill>
                <a:latin typeface="Gill Sans MT"/>
                <a:ea typeface="+mj-ea"/>
                <a:cs typeface="+mj-cs"/>
              </a:rPr>
              <a:t>13/</a:t>
            </a:r>
            <a:r>
              <a:rPr lang="en-US" altLang="zh-CN" sz="2400" b="1" dirty="0">
                <a:solidFill>
                  <a:srgbClr val="7030A0"/>
                </a:solidFill>
                <a:latin typeface="Gill Sans MT"/>
                <a:ea typeface="+mj-ea"/>
                <a:cs typeface="+mj-cs"/>
              </a:rPr>
              <a:t>February</a:t>
            </a:r>
            <a:r>
              <a:rPr lang="en-US" sz="2400" b="1" dirty="0">
                <a:solidFill>
                  <a:srgbClr val="7030A0"/>
                </a:solidFill>
                <a:latin typeface="Gill Sans MT"/>
                <a:ea typeface="+mj-ea"/>
                <a:cs typeface="+mj-cs"/>
              </a:rPr>
              <a:t>/2018</a:t>
            </a:r>
          </a:p>
        </p:txBody>
      </p:sp>
    </p:spTree>
    <p:extLst>
      <p:ext uri="{BB962C8B-B14F-4D97-AF65-F5344CB8AC3E}">
        <p14:creationId xmlns:p14="http://schemas.microsoft.com/office/powerpoint/2010/main" val="393877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>
          <a:xfrm>
            <a:off x="214176" y="109100"/>
            <a:ext cx="11671300" cy="574516"/>
          </a:xfrm>
        </p:spPr>
        <p:txBody>
          <a:bodyPr>
            <a:normAutofit/>
          </a:bodyPr>
          <a:lstStyle/>
          <a:p>
            <a:r>
              <a:rPr lang="en-US" sz="2400" b="1" cap="all" dirty="0">
                <a:solidFill>
                  <a:srgbClr val="7030A0"/>
                </a:solidFill>
                <a:latin typeface="Gill Sans MT"/>
              </a:rPr>
              <a:t>Plan for </a:t>
            </a:r>
            <a:r>
              <a:rPr lang="en-US" sz="2400" b="1" cap="all" dirty="0" err="1">
                <a:solidFill>
                  <a:srgbClr val="7030A0"/>
                </a:solidFill>
                <a:latin typeface="Gill Sans MT"/>
              </a:rPr>
              <a:t>zheng’s</a:t>
            </a:r>
            <a:r>
              <a:rPr lang="en-US" sz="2400" b="1" cap="all" dirty="0">
                <a:solidFill>
                  <a:srgbClr val="7030A0"/>
                </a:solidFill>
                <a:latin typeface="Gill Sans MT"/>
              </a:rPr>
              <a:t> thesis Q3/17 to Q2/18 high level</a:t>
            </a:r>
          </a:p>
        </p:txBody>
      </p:sp>
      <p:graphicFrame>
        <p:nvGraphicFramePr>
          <p:cNvPr id="4" name="Group 3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623138"/>
              </p:ext>
            </p:extLst>
          </p:nvPr>
        </p:nvGraphicFramePr>
        <p:xfrm>
          <a:off x="416400" y="898970"/>
          <a:ext cx="11271325" cy="5248957"/>
        </p:xfrm>
        <a:graphic>
          <a:graphicData uri="http://schemas.openxmlformats.org/drawingml/2006/table">
            <a:tbl>
              <a:tblPr/>
              <a:tblGrid>
                <a:gridCol w="2931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9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49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49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49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49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41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575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949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58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</a:rPr>
                        <a:t>Tasks</a:t>
                      </a:r>
                    </a:p>
                  </a:txBody>
                  <a:tcPr marL="89987" marR="89987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8080"/>
                        </a:gs>
                        <a:gs pos="100000">
                          <a:srgbClr val="3B3B3B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OCT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8080"/>
                        </a:gs>
                        <a:gs pos="100000">
                          <a:srgbClr val="3B3B3B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NOV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8080"/>
                        </a:gs>
                        <a:gs pos="100000">
                          <a:srgbClr val="3B3B3B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DEC</a:t>
                      </a:r>
                    </a:p>
                  </a:txBody>
                  <a:tcPr marL="0" marR="0" marT="46800" marB="46800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8080"/>
                        </a:gs>
                        <a:gs pos="100000">
                          <a:srgbClr val="3B3B3B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JAN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8080"/>
                        </a:gs>
                        <a:gs pos="100000">
                          <a:srgbClr val="3B3B3B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FEB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8080"/>
                        </a:gs>
                        <a:gs pos="100000">
                          <a:srgbClr val="3B3B3B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MAR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8080"/>
                        </a:gs>
                        <a:gs pos="100000">
                          <a:srgbClr val="3B3B3B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0" marR="0" marT="46800" marB="46800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8080"/>
                        </a:gs>
                        <a:gs pos="100000">
                          <a:srgbClr val="3B3B3B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8080"/>
                        </a:gs>
                        <a:gs pos="100000">
                          <a:srgbClr val="3B3B3B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8080"/>
                        </a:gs>
                        <a:gs pos="100000">
                          <a:srgbClr val="3B3B3B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8080"/>
                        </a:gs>
                        <a:gs pos="100000">
                          <a:srgbClr val="3B3B3B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AUG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8080"/>
                        </a:gs>
                        <a:gs pos="100000">
                          <a:srgbClr val="3B3B3B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Oct W1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8080"/>
                        </a:gs>
                        <a:gs pos="100000">
                          <a:srgbClr val="3B3B3B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855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Verdana" pitchFamily="34" charset="0"/>
                        </a:rPr>
                        <a:t>INTEGRATION Three blocks</a:t>
                      </a: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55"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Integration of two first blocks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855"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Matlab</a:t>
                      </a: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 fix-point simulation</a:t>
                      </a: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8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855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BLOCK: I/</a:t>
                      </a:r>
                      <a:r>
                        <a:rPr kumimoji="0" lang="en-US" altLang="zh-CN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Q estimation</a:t>
                      </a:r>
                      <a:endParaRPr kumimoji="0" lang="en-US" altLang="zh-CN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105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Verdana" pitchFamily="34" charset="0"/>
                        </a:rPr>
                        <a:t>INTEGRATION Pre +Payload</a:t>
                      </a:r>
                    </a:p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8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BLOCK: SCO</a:t>
                      </a: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855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VHDL coding</a:t>
                      </a: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150"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RTL testing 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890"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FPGA testing </a:t>
                      </a: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8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88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8855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88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88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88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88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9006130" y="1322851"/>
            <a:ext cx="2383609" cy="10283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20"/>
          </a:p>
        </p:txBody>
      </p:sp>
      <p:sp>
        <p:nvSpPr>
          <p:cNvPr id="51" name="Rectangle 122"/>
          <p:cNvSpPr>
            <a:spLocks noChangeArrowheads="1"/>
          </p:cNvSpPr>
          <p:nvPr/>
        </p:nvSpPr>
        <p:spPr bwMode="auto">
          <a:xfrm>
            <a:off x="3393942" y="1180888"/>
            <a:ext cx="2012945" cy="215812"/>
          </a:xfrm>
          <a:prstGeom prst="rect">
            <a:avLst/>
          </a:prstGeom>
          <a:solidFill>
            <a:srgbClr val="00B0F0"/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35921" dir="2700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 marL="174624" indent="-174624" algn="ctr">
              <a:spcBef>
                <a:spcPct val="50000"/>
              </a:spcBef>
            </a:pPr>
            <a:endParaRPr lang="en-US" sz="14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4" name="Rectangle 122"/>
          <p:cNvSpPr>
            <a:spLocks noChangeArrowheads="1"/>
          </p:cNvSpPr>
          <p:nvPr/>
        </p:nvSpPr>
        <p:spPr bwMode="auto">
          <a:xfrm>
            <a:off x="5865989" y="2240748"/>
            <a:ext cx="1299275" cy="240343"/>
          </a:xfrm>
          <a:prstGeom prst="rect">
            <a:avLst/>
          </a:prstGeom>
          <a:solidFill>
            <a:srgbClr val="00B0F0"/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35921" dir="2700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 marL="174624" indent="-174624" algn="ctr">
              <a:spcBef>
                <a:spcPct val="50000"/>
              </a:spcBef>
            </a:pPr>
            <a:endParaRPr lang="en-US" sz="14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6" name="Rectangle 122"/>
          <p:cNvSpPr>
            <a:spLocks noChangeArrowheads="1"/>
          </p:cNvSpPr>
          <p:nvPr/>
        </p:nvSpPr>
        <p:spPr bwMode="auto">
          <a:xfrm>
            <a:off x="7165264" y="2548918"/>
            <a:ext cx="747403" cy="260461"/>
          </a:xfrm>
          <a:prstGeom prst="rect">
            <a:avLst/>
          </a:prstGeom>
          <a:solidFill>
            <a:srgbClr val="00B0F0"/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35921" dir="2700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 marL="174624" indent="-174624" algn="ctr">
              <a:spcBef>
                <a:spcPct val="50000"/>
              </a:spcBef>
            </a:pPr>
            <a:endParaRPr lang="en-US" sz="14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auto">
          <a:xfrm>
            <a:off x="7038264" y="2240748"/>
            <a:ext cx="254000" cy="246062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20"/>
          </a:p>
        </p:txBody>
      </p:sp>
      <p:sp>
        <p:nvSpPr>
          <p:cNvPr id="89" name="AutoShape 54"/>
          <p:cNvSpPr>
            <a:spLocks noChangeArrowheads="1"/>
          </p:cNvSpPr>
          <p:nvPr/>
        </p:nvSpPr>
        <p:spPr bwMode="auto">
          <a:xfrm>
            <a:off x="5284530" y="1150638"/>
            <a:ext cx="254000" cy="246062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20"/>
          </a:p>
        </p:txBody>
      </p:sp>
      <p:sp>
        <p:nvSpPr>
          <p:cNvPr id="110" name="AutoShape 54"/>
          <p:cNvSpPr>
            <a:spLocks noChangeArrowheads="1"/>
          </p:cNvSpPr>
          <p:nvPr/>
        </p:nvSpPr>
        <p:spPr bwMode="auto">
          <a:xfrm>
            <a:off x="9160906" y="1426019"/>
            <a:ext cx="254000" cy="246062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20"/>
          </a:p>
        </p:txBody>
      </p:sp>
      <p:sp>
        <p:nvSpPr>
          <p:cNvPr id="5" name="TextBox 4"/>
          <p:cNvSpPr txBox="1"/>
          <p:nvPr/>
        </p:nvSpPr>
        <p:spPr>
          <a:xfrm>
            <a:off x="9532714" y="1396701"/>
            <a:ext cx="183844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b="1">
                <a:solidFill>
                  <a:srgbClr val="464749"/>
                </a:solidFill>
              </a:rPr>
              <a:t>RTL  &amp; FPGA testing</a:t>
            </a:r>
          </a:p>
        </p:txBody>
      </p:sp>
      <p:sp>
        <p:nvSpPr>
          <p:cNvPr id="111" name="AutoShape 54"/>
          <p:cNvSpPr>
            <a:spLocks noChangeArrowheads="1"/>
          </p:cNvSpPr>
          <p:nvPr/>
        </p:nvSpPr>
        <p:spPr bwMode="auto">
          <a:xfrm>
            <a:off x="9171822" y="1704348"/>
            <a:ext cx="254000" cy="246062"/>
          </a:xfrm>
          <a:prstGeom prst="star5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12" name="TextBox 111"/>
          <p:cNvSpPr txBox="1"/>
          <p:nvPr/>
        </p:nvSpPr>
        <p:spPr>
          <a:xfrm>
            <a:off x="9488559" y="1720640"/>
            <a:ext cx="183844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b="1" err="1">
                <a:solidFill>
                  <a:srgbClr val="464749"/>
                </a:solidFill>
              </a:rPr>
              <a:t>Algo</a:t>
            </a:r>
            <a:r>
              <a:rPr lang="en-US" sz="1260" b="1">
                <a:solidFill>
                  <a:srgbClr val="464749"/>
                </a:solidFill>
              </a:rPr>
              <a:t> &amp; quantization</a:t>
            </a:r>
          </a:p>
        </p:txBody>
      </p:sp>
      <p:sp>
        <p:nvSpPr>
          <p:cNvPr id="31" name="Rectangle 122"/>
          <p:cNvSpPr>
            <a:spLocks noChangeArrowheads="1"/>
          </p:cNvSpPr>
          <p:nvPr/>
        </p:nvSpPr>
        <p:spPr bwMode="auto">
          <a:xfrm>
            <a:off x="7921533" y="2904826"/>
            <a:ext cx="948148" cy="255973"/>
          </a:xfrm>
          <a:prstGeom prst="rect">
            <a:avLst/>
          </a:prstGeom>
          <a:solidFill>
            <a:srgbClr val="00B0F0"/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35921" dir="2700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 marL="174624" indent="-174624" algn="ctr">
              <a:spcBef>
                <a:spcPct val="50000"/>
              </a:spcBef>
            </a:pPr>
            <a:endParaRPr lang="en-US" sz="14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AutoShape 54"/>
          <p:cNvSpPr>
            <a:spLocks noChangeArrowheads="1"/>
          </p:cNvSpPr>
          <p:nvPr/>
        </p:nvSpPr>
        <p:spPr bwMode="auto">
          <a:xfrm>
            <a:off x="8799592" y="3184597"/>
            <a:ext cx="254000" cy="246062"/>
          </a:xfrm>
          <a:prstGeom prst="star5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33" name="AutoShape 54"/>
          <p:cNvSpPr>
            <a:spLocks noChangeArrowheads="1"/>
          </p:cNvSpPr>
          <p:nvPr/>
        </p:nvSpPr>
        <p:spPr bwMode="auto">
          <a:xfrm>
            <a:off x="10197936" y="3161059"/>
            <a:ext cx="254000" cy="246062"/>
          </a:xfrm>
          <a:prstGeom prst="star5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34" name="AutoShape 54"/>
          <p:cNvSpPr>
            <a:spLocks noChangeArrowheads="1"/>
          </p:cNvSpPr>
          <p:nvPr/>
        </p:nvSpPr>
        <p:spPr bwMode="auto">
          <a:xfrm>
            <a:off x="9166382" y="2042735"/>
            <a:ext cx="254000" cy="246062"/>
          </a:xfrm>
          <a:prstGeom prst="star5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35" name="TextBox 34"/>
          <p:cNvSpPr txBox="1"/>
          <p:nvPr/>
        </p:nvSpPr>
        <p:spPr>
          <a:xfrm>
            <a:off x="9241030" y="2048721"/>
            <a:ext cx="183844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b="1">
                <a:solidFill>
                  <a:srgbClr val="464749"/>
                </a:solidFill>
              </a:rPr>
              <a:t>End of work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3811" y="3474981"/>
            <a:ext cx="393192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b="1">
                <a:solidFill>
                  <a:srgbClr val="464749"/>
                </a:solidFill>
              </a:rPr>
              <a:t>Thesis defense would in June and August </a:t>
            </a:r>
          </a:p>
        </p:txBody>
      </p:sp>
    </p:spTree>
    <p:extLst>
      <p:ext uri="{BB962C8B-B14F-4D97-AF65-F5344CB8AC3E}">
        <p14:creationId xmlns:p14="http://schemas.microsoft.com/office/powerpoint/2010/main" val="396434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>
          <a:xfrm>
            <a:off x="260350" y="251795"/>
            <a:ext cx="11671300" cy="574516"/>
          </a:xfrm>
        </p:spPr>
        <p:txBody>
          <a:bodyPr>
            <a:normAutofit/>
          </a:bodyPr>
          <a:lstStyle/>
          <a:p>
            <a:r>
              <a:rPr lang="en-US" altLang="zh-CN" sz="2400" b="1" cap="all" dirty="0">
                <a:solidFill>
                  <a:srgbClr val="7030A0"/>
                </a:solidFill>
                <a:latin typeface="Gill Sans MT"/>
              </a:rPr>
              <a:t>Get channel frequency response</a:t>
            </a:r>
            <a:endParaRPr lang="en-US" sz="2400" b="1" cap="all" dirty="0">
              <a:solidFill>
                <a:srgbClr val="7030A0"/>
              </a:solidFill>
              <a:latin typeface="Gill Sans M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5FF5B88-E26D-4128-BC1C-198608D4B2A8}"/>
              </a:ext>
            </a:extLst>
          </p:cNvPr>
          <p:cNvSpPr txBox="1"/>
          <p:nvPr/>
        </p:nvSpPr>
        <p:spPr>
          <a:xfrm>
            <a:off x="500704" y="826311"/>
            <a:ext cx="111905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600" b="1" dirty="0">
              <a:solidFill>
                <a:srgbClr val="464749"/>
              </a:solidFill>
            </a:endParaRPr>
          </a:p>
          <a:p>
            <a:pPr marL="742950" lvl="1" indent="-171450" defTabSz="4572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464749"/>
                </a:solidFill>
                <a:latin typeface="Gill Sans MT" panose="020B0502020104020203" pitchFamily="34" charset="0"/>
              </a:rPr>
              <a:t>Fast </a:t>
            </a:r>
            <a:r>
              <a:rPr lang="en-US" altLang="zh-CN" sz="2000" b="1" dirty="0" err="1">
                <a:solidFill>
                  <a:srgbClr val="464749"/>
                </a:solidFill>
                <a:latin typeface="Gill Sans MT" panose="020B0502020104020203" pitchFamily="34" charset="0"/>
              </a:rPr>
              <a:t>fourier</a:t>
            </a:r>
            <a:r>
              <a:rPr lang="en-US" altLang="zh-CN" sz="2000" b="1" dirty="0">
                <a:solidFill>
                  <a:srgbClr val="464749"/>
                </a:solidFill>
                <a:latin typeface="Gill Sans MT" panose="020B0502020104020203" pitchFamily="34" charset="0"/>
              </a:rPr>
              <a:t> transform</a:t>
            </a:r>
          </a:p>
          <a:p>
            <a:pPr lvl="1"/>
            <a:endParaRPr lang="zh-CN" altLang="en-US" sz="1600" b="1" dirty="0">
              <a:solidFill>
                <a:srgbClr val="4647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43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>
          <a:xfrm>
            <a:off x="260350" y="251795"/>
            <a:ext cx="11671300" cy="574516"/>
          </a:xfrm>
        </p:spPr>
        <p:txBody>
          <a:bodyPr>
            <a:normAutofit/>
          </a:bodyPr>
          <a:lstStyle/>
          <a:p>
            <a:r>
              <a:rPr lang="en-US" altLang="zh-CN" sz="2400" b="1" cap="all" dirty="0">
                <a:solidFill>
                  <a:srgbClr val="7030A0"/>
                </a:solidFill>
                <a:latin typeface="Gill Sans MT"/>
              </a:rPr>
              <a:t>Get channel frequency response</a:t>
            </a:r>
            <a:endParaRPr lang="en-US" sz="2400" b="1" cap="all" dirty="0">
              <a:solidFill>
                <a:srgbClr val="7030A0"/>
              </a:solidFill>
              <a:latin typeface="Gill Sans M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5FF5B88-E26D-4128-BC1C-198608D4B2A8}"/>
              </a:ext>
            </a:extLst>
          </p:cNvPr>
          <p:cNvSpPr txBox="1"/>
          <p:nvPr/>
        </p:nvSpPr>
        <p:spPr>
          <a:xfrm>
            <a:off x="500704" y="826311"/>
            <a:ext cx="111905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600" b="1" dirty="0">
              <a:solidFill>
                <a:srgbClr val="464749"/>
              </a:solidFill>
            </a:endParaRPr>
          </a:p>
          <a:p>
            <a:pPr marL="742950" lvl="1" indent="-171450" defTabSz="4572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464749"/>
                </a:solidFill>
                <a:latin typeface="Gill Sans MT" panose="020B0502020104020203" pitchFamily="34" charset="0"/>
              </a:rPr>
              <a:t>Reciprocal</a:t>
            </a:r>
          </a:p>
          <a:p>
            <a:pPr lvl="1"/>
            <a:endParaRPr lang="zh-CN" altLang="en-US" sz="1600" b="1" dirty="0">
              <a:solidFill>
                <a:srgbClr val="4647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54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>
          <a:xfrm>
            <a:off x="214176" y="109100"/>
            <a:ext cx="11671300" cy="574516"/>
          </a:xfrm>
        </p:spPr>
        <p:txBody>
          <a:bodyPr>
            <a:normAutofit/>
          </a:bodyPr>
          <a:lstStyle/>
          <a:p>
            <a:r>
              <a:rPr lang="en-US" sz="2400" b="1" cap="all" dirty="0">
                <a:solidFill>
                  <a:srgbClr val="7030A0"/>
                </a:solidFill>
                <a:latin typeface="Gill Sans MT"/>
              </a:rPr>
              <a:t>Plan for </a:t>
            </a:r>
            <a:r>
              <a:rPr lang="en-US" sz="2400" b="1" cap="all" dirty="0" err="1">
                <a:solidFill>
                  <a:srgbClr val="7030A0"/>
                </a:solidFill>
                <a:latin typeface="Gill Sans MT"/>
              </a:rPr>
              <a:t>zheng’s</a:t>
            </a:r>
            <a:r>
              <a:rPr lang="en-US" sz="2400" b="1" cap="all" dirty="0">
                <a:solidFill>
                  <a:srgbClr val="7030A0"/>
                </a:solidFill>
                <a:latin typeface="Gill Sans MT"/>
              </a:rPr>
              <a:t> thesis Q3/17 to Q2/18 high level</a:t>
            </a:r>
          </a:p>
        </p:txBody>
      </p:sp>
      <p:graphicFrame>
        <p:nvGraphicFramePr>
          <p:cNvPr id="4" name="Group 363"/>
          <p:cNvGraphicFramePr>
            <a:graphicFrameLocks noGrp="1"/>
          </p:cNvGraphicFramePr>
          <p:nvPr>
            <p:extLst/>
          </p:nvPr>
        </p:nvGraphicFramePr>
        <p:xfrm>
          <a:off x="416400" y="898970"/>
          <a:ext cx="11271325" cy="5207490"/>
        </p:xfrm>
        <a:graphic>
          <a:graphicData uri="http://schemas.openxmlformats.org/drawingml/2006/table">
            <a:tbl>
              <a:tblPr/>
              <a:tblGrid>
                <a:gridCol w="2931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9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49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49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49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49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41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575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949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58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</a:rPr>
                        <a:t>Tasks</a:t>
                      </a:r>
                    </a:p>
                  </a:txBody>
                  <a:tcPr marL="89987" marR="89987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8080"/>
                        </a:gs>
                        <a:gs pos="100000">
                          <a:srgbClr val="3B3B3B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OCT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8080"/>
                        </a:gs>
                        <a:gs pos="100000">
                          <a:srgbClr val="3B3B3B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NOV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8080"/>
                        </a:gs>
                        <a:gs pos="100000">
                          <a:srgbClr val="3B3B3B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DEC</a:t>
                      </a:r>
                    </a:p>
                  </a:txBody>
                  <a:tcPr marL="0" marR="0" marT="46800" marB="46800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8080"/>
                        </a:gs>
                        <a:gs pos="100000">
                          <a:srgbClr val="3B3B3B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JAN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8080"/>
                        </a:gs>
                        <a:gs pos="100000">
                          <a:srgbClr val="3B3B3B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FEB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8080"/>
                        </a:gs>
                        <a:gs pos="100000">
                          <a:srgbClr val="3B3B3B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MAR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8080"/>
                        </a:gs>
                        <a:gs pos="100000">
                          <a:srgbClr val="3B3B3B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0" marR="0" marT="46800" marB="46800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8080"/>
                        </a:gs>
                        <a:gs pos="100000">
                          <a:srgbClr val="3B3B3B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8080"/>
                        </a:gs>
                        <a:gs pos="100000">
                          <a:srgbClr val="3B3B3B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8080"/>
                        </a:gs>
                        <a:gs pos="100000">
                          <a:srgbClr val="3B3B3B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8080"/>
                        </a:gs>
                        <a:gs pos="100000">
                          <a:srgbClr val="3B3B3B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AUG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8080"/>
                        </a:gs>
                        <a:gs pos="100000">
                          <a:srgbClr val="3B3B3B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Oct W1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8080"/>
                        </a:gs>
                        <a:gs pos="100000">
                          <a:srgbClr val="3B3B3B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8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BLOCK: </a:t>
                      </a:r>
                      <a:r>
                        <a:rPr kumimoji="0" lang="en-US" altLang="zh-CN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I/Q estimation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VHDL coding</a:t>
                      </a: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855"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RTL testing 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855"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FPGA testing </a:t>
                      </a: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855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Verdana" pitchFamily="34" charset="0"/>
                        </a:rPr>
                        <a:t>INTEGRATION Preamble</a:t>
                      </a: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105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Verdana" pitchFamily="34" charset="0"/>
                        </a:rPr>
                        <a:t>INTEGRATION Pre +Payload</a:t>
                      </a:r>
                    </a:p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8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BLOCK: SCO</a:t>
                      </a: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855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VHDL coding</a:t>
                      </a: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150"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RTL testing 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890"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FPGA testing </a:t>
                      </a: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8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88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8855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88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88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88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88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635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C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9987" marR="17999" marT="18001" marB="1800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9006130" y="1322851"/>
            <a:ext cx="2383609" cy="10283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20"/>
          </a:p>
        </p:txBody>
      </p:sp>
      <p:sp>
        <p:nvSpPr>
          <p:cNvPr id="51" name="Rectangle 122"/>
          <p:cNvSpPr>
            <a:spLocks noChangeArrowheads="1"/>
          </p:cNvSpPr>
          <p:nvPr/>
        </p:nvSpPr>
        <p:spPr bwMode="auto">
          <a:xfrm>
            <a:off x="3393942" y="1180888"/>
            <a:ext cx="2038615" cy="195713"/>
          </a:xfrm>
          <a:prstGeom prst="rect">
            <a:avLst/>
          </a:prstGeom>
          <a:solidFill>
            <a:srgbClr val="00B0F0"/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35921" dir="2700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 marL="174624" indent="-174624" algn="ctr">
              <a:spcBef>
                <a:spcPct val="50000"/>
              </a:spcBef>
            </a:pPr>
            <a:endParaRPr lang="en-US" sz="14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4" name="Rectangle 122"/>
          <p:cNvSpPr>
            <a:spLocks noChangeArrowheads="1"/>
          </p:cNvSpPr>
          <p:nvPr/>
        </p:nvSpPr>
        <p:spPr bwMode="auto">
          <a:xfrm>
            <a:off x="5865989" y="2240748"/>
            <a:ext cx="1299275" cy="240343"/>
          </a:xfrm>
          <a:prstGeom prst="rect">
            <a:avLst/>
          </a:prstGeom>
          <a:solidFill>
            <a:srgbClr val="00B0F0"/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35921" dir="2700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 marL="174624" indent="-174624" algn="ctr">
              <a:spcBef>
                <a:spcPct val="50000"/>
              </a:spcBef>
            </a:pPr>
            <a:endParaRPr lang="en-US" sz="14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6" name="Rectangle 122"/>
          <p:cNvSpPr>
            <a:spLocks noChangeArrowheads="1"/>
          </p:cNvSpPr>
          <p:nvPr/>
        </p:nvSpPr>
        <p:spPr bwMode="auto">
          <a:xfrm>
            <a:off x="7165264" y="2548918"/>
            <a:ext cx="747403" cy="260461"/>
          </a:xfrm>
          <a:prstGeom prst="rect">
            <a:avLst/>
          </a:prstGeom>
          <a:solidFill>
            <a:srgbClr val="00B0F0"/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35921" dir="2700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 marL="174624" indent="-174624" algn="ctr">
              <a:spcBef>
                <a:spcPct val="50000"/>
              </a:spcBef>
            </a:pPr>
            <a:endParaRPr lang="en-US" sz="14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auto">
          <a:xfrm>
            <a:off x="7038264" y="2240748"/>
            <a:ext cx="254000" cy="246062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20"/>
          </a:p>
        </p:txBody>
      </p:sp>
      <p:sp>
        <p:nvSpPr>
          <p:cNvPr id="89" name="AutoShape 54"/>
          <p:cNvSpPr>
            <a:spLocks noChangeArrowheads="1"/>
          </p:cNvSpPr>
          <p:nvPr/>
        </p:nvSpPr>
        <p:spPr bwMode="auto">
          <a:xfrm>
            <a:off x="5284530" y="1150638"/>
            <a:ext cx="254000" cy="246062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20"/>
          </a:p>
        </p:txBody>
      </p:sp>
      <p:sp>
        <p:nvSpPr>
          <p:cNvPr id="110" name="AutoShape 54"/>
          <p:cNvSpPr>
            <a:spLocks noChangeArrowheads="1"/>
          </p:cNvSpPr>
          <p:nvPr/>
        </p:nvSpPr>
        <p:spPr bwMode="auto">
          <a:xfrm>
            <a:off x="9160906" y="1426019"/>
            <a:ext cx="254000" cy="246062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20"/>
          </a:p>
        </p:txBody>
      </p:sp>
      <p:sp>
        <p:nvSpPr>
          <p:cNvPr id="5" name="TextBox 4"/>
          <p:cNvSpPr txBox="1"/>
          <p:nvPr/>
        </p:nvSpPr>
        <p:spPr>
          <a:xfrm>
            <a:off x="9532714" y="1396701"/>
            <a:ext cx="183844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b="1">
                <a:solidFill>
                  <a:srgbClr val="464749"/>
                </a:solidFill>
              </a:rPr>
              <a:t>RTL  &amp; FPGA testing</a:t>
            </a:r>
          </a:p>
        </p:txBody>
      </p:sp>
      <p:sp>
        <p:nvSpPr>
          <p:cNvPr id="111" name="AutoShape 54"/>
          <p:cNvSpPr>
            <a:spLocks noChangeArrowheads="1"/>
          </p:cNvSpPr>
          <p:nvPr/>
        </p:nvSpPr>
        <p:spPr bwMode="auto">
          <a:xfrm>
            <a:off x="9171822" y="1704348"/>
            <a:ext cx="254000" cy="246062"/>
          </a:xfrm>
          <a:prstGeom prst="star5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12" name="TextBox 111"/>
          <p:cNvSpPr txBox="1"/>
          <p:nvPr/>
        </p:nvSpPr>
        <p:spPr>
          <a:xfrm>
            <a:off x="9488559" y="1720640"/>
            <a:ext cx="183844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b="1" err="1">
                <a:solidFill>
                  <a:srgbClr val="464749"/>
                </a:solidFill>
              </a:rPr>
              <a:t>Algo</a:t>
            </a:r>
            <a:r>
              <a:rPr lang="en-US" sz="1260" b="1">
                <a:solidFill>
                  <a:srgbClr val="464749"/>
                </a:solidFill>
              </a:rPr>
              <a:t> &amp; quantization</a:t>
            </a:r>
          </a:p>
        </p:txBody>
      </p:sp>
      <p:sp>
        <p:nvSpPr>
          <p:cNvPr id="31" name="Rectangle 122"/>
          <p:cNvSpPr>
            <a:spLocks noChangeArrowheads="1"/>
          </p:cNvSpPr>
          <p:nvPr/>
        </p:nvSpPr>
        <p:spPr bwMode="auto">
          <a:xfrm>
            <a:off x="7921533" y="2904826"/>
            <a:ext cx="948148" cy="255973"/>
          </a:xfrm>
          <a:prstGeom prst="rect">
            <a:avLst/>
          </a:prstGeom>
          <a:solidFill>
            <a:srgbClr val="00B0F0"/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35921" dir="2700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 marL="174624" indent="-174624" algn="ctr">
              <a:spcBef>
                <a:spcPct val="50000"/>
              </a:spcBef>
            </a:pPr>
            <a:endParaRPr lang="en-US" sz="14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AutoShape 54"/>
          <p:cNvSpPr>
            <a:spLocks noChangeArrowheads="1"/>
          </p:cNvSpPr>
          <p:nvPr/>
        </p:nvSpPr>
        <p:spPr bwMode="auto">
          <a:xfrm>
            <a:off x="8799592" y="3184597"/>
            <a:ext cx="254000" cy="246062"/>
          </a:xfrm>
          <a:prstGeom prst="star5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33" name="AutoShape 54"/>
          <p:cNvSpPr>
            <a:spLocks noChangeArrowheads="1"/>
          </p:cNvSpPr>
          <p:nvPr/>
        </p:nvSpPr>
        <p:spPr bwMode="auto">
          <a:xfrm>
            <a:off x="10197936" y="3161059"/>
            <a:ext cx="254000" cy="246062"/>
          </a:xfrm>
          <a:prstGeom prst="star5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34" name="AutoShape 54"/>
          <p:cNvSpPr>
            <a:spLocks noChangeArrowheads="1"/>
          </p:cNvSpPr>
          <p:nvPr/>
        </p:nvSpPr>
        <p:spPr bwMode="auto">
          <a:xfrm>
            <a:off x="9166382" y="2042735"/>
            <a:ext cx="254000" cy="246062"/>
          </a:xfrm>
          <a:prstGeom prst="star5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35" name="TextBox 34"/>
          <p:cNvSpPr txBox="1"/>
          <p:nvPr/>
        </p:nvSpPr>
        <p:spPr>
          <a:xfrm>
            <a:off x="9241030" y="2048721"/>
            <a:ext cx="183844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b="1">
                <a:solidFill>
                  <a:srgbClr val="464749"/>
                </a:solidFill>
              </a:rPr>
              <a:t>End of work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3811" y="3474981"/>
            <a:ext cx="393192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b="1">
                <a:solidFill>
                  <a:srgbClr val="464749"/>
                </a:solidFill>
              </a:rPr>
              <a:t>Thesis defense would in June and August </a:t>
            </a:r>
          </a:p>
        </p:txBody>
      </p:sp>
    </p:spTree>
    <p:extLst>
      <p:ext uri="{BB962C8B-B14F-4D97-AF65-F5344CB8AC3E}">
        <p14:creationId xmlns:p14="http://schemas.microsoft.com/office/powerpoint/2010/main" val="138992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165</Words>
  <Application>Microsoft Office PowerPoint</Application>
  <PresentationFormat>宽屏</PresentationFormat>
  <Paragraphs>69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Gill Sans MT</vt:lpstr>
      <vt:lpstr>Verdana</vt:lpstr>
      <vt:lpstr>Office 主题​​</vt:lpstr>
      <vt:lpstr>60Ghz FPGA BB implementation</vt:lpstr>
      <vt:lpstr>Plan for zheng’s thesis Q3/17 to Q2/18 high level</vt:lpstr>
      <vt:lpstr>Get channel frequency response</vt:lpstr>
      <vt:lpstr>Get channel frequency response</vt:lpstr>
      <vt:lpstr>Plan for zheng’s thesis Q3/17 to Q2/18 high level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for zheng’s thesis Q3/17 to Q2/18 high level</dc:title>
  <dc:creator>Liutao Zheng</dc:creator>
  <cp:lastModifiedBy>Liutao Zheng</cp:lastModifiedBy>
  <cp:revision>14</cp:revision>
  <dcterms:created xsi:type="dcterms:W3CDTF">2018-02-06T21:18:47Z</dcterms:created>
  <dcterms:modified xsi:type="dcterms:W3CDTF">2018-02-07T07:09:02Z</dcterms:modified>
</cp:coreProperties>
</file>