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Lst>
  <p:sldSz cy="6858000" cx="9144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31500" y="4560550"/>
            <a:ext cx="5852150" cy="4320525"/>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 name="Shape 24"/>
        <p:cNvGrpSpPr/>
        <p:nvPr/>
      </p:nvGrpSpPr>
      <p:grpSpPr>
        <a:xfrm>
          <a:off x="0" y="0"/>
          <a:ext cx="0" cy="0"/>
          <a:chOff x="0" y="0"/>
          <a:chExt cx="0" cy="0"/>
        </a:xfrm>
      </p:grpSpPr>
      <p:sp>
        <p:nvSpPr>
          <p:cNvPr id="25" name="Google Shape;25;p1: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0: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What is Full-Stack Development?</a:t>
            </a:r>
            <a:endParaRPr/>
          </a:p>
        </p:txBody>
      </p:sp>
      <p:sp>
        <p:nvSpPr>
          <p:cNvPr id="82" name="Google Shape;82;p10: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11: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Which console command is used to make new files? Switch directories?</a:t>
            </a:r>
            <a:endParaRPr/>
          </a:p>
        </p:txBody>
      </p:sp>
      <p:sp>
        <p:nvSpPr>
          <p:cNvPr id="88" name="Google Shape;88;p11: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12: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2: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13: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Why is Git Collaboration so important? (Code conflicts + Version history)</a:t>
            </a:r>
            <a:endParaRPr/>
          </a:p>
        </p:txBody>
      </p:sp>
      <p:sp>
        <p:nvSpPr>
          <p:cNvPr id="103" name="Google Shape;103;p13: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14: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15: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16: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7: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18: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 your fumblings, you’ve already learned one of the most important lessons of all: how to find things on your own</a:t>
            </a:r>
            <a:endParaRPr/>
          </a:p>
        </p:txBody>
      </p:sp>
      <p:sp>
        <p:nvSpPr>
          <p:cNvPr id="167" name="Google Shape;167;p18: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9: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Any lingering questions, issues, confusions, uncertainties?</a:t>
            </a:r>
            <a:endParaRPr/>
          </a:p>
        </p:txBody>
      </p:sp>
      <p:sp>
        <p:nvSpPr>
          <p:cNvPr id="181" name="Google Shape;181;p19: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 name="Shape 29"/>
        <p:cNvGrpSpPr/>
        <p:nvPr/>
      </p:nvGrpSpPr>
      <p:grpSpPr>
        <a:xfrm>
          <a:off x="0" y="0"/>
          <a:ext cx="0" cy="0"/>
          <a:chOff x="0" y="0"/>
          <a:chExt cx="0" cy="0"/>
        </a:xfrm>
      </p:grpSpPr>
      <p:sp>
        <p:nvSpPr>
          <p:cNvPr id="30" name="Google Shape;30;p2: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20: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0: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21: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Common questions…[next]</a:t>
            </a:r>
            <a:endParaRPr/>
          </a:p>
          <a:p>
            <a:pPr indent="0" lvl="0" marL="0" rtl="0" algn="l">
              <a:spcBef>
                <a:spcPts val="0"/>
              </a:spcBef>
              <a:spcAft>
                <a:spcPts val="0"/>
              </a:spcAft>
              <a:buNone/>
            </a:pPr>
            <a:r>
              <a:t/>
            </a:r>
            <a:endParaRPr/>
          </a:p>
        </p:txBody>
      </p:sp>
      <p:sp>
        <p:nvSpPr>
          <p:cNvPr id="192" name="Google Shape;192;p21: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22: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23: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24: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4: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25: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There is no hard-and-fast rule about when to use which one.</a:t>
            </a:r>
            <a:endParaRPr/>
          </a:p>
        </p:txBody>
      </p:sp>
      <p:sp>
        <p:nvSpPr>
          <p:cNvPr id="225" name="Google Shape;225;p25: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26: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Classes are reusable elements. Essentially blocks of CSS that you plan on using to style many different elements on the page.</a:t>
            </a:r>
            <a:endParaRPr/>
          </a:p>
          <a:p>
            <a:pPr indent="0" lvl="0" marL="0" rtl="0" algn="l">
              <a:spcBef>
                <a:spcPts val="0"/>
              </a:spcBef>
              <a:spcAft>
                <a:spcPts val="0"/>
              </a:spcAft>
              <a:buNone/>
            </a:pPr>
            <a:r>
              <a:rPr lang="en-US"/>
              <a:t>IDs are single use styles. They offer specificity and uniqueness.</a:t>
            </a:r>
            <a:endParaRPr/>
          </a:p>
        </p:txBody>
      </p:sp>
      <p:sp>
        <p:nvSpPr>
          <p:cNvPr id="235" name="Google Shape;235;p26: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27: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Incredibly important for developers...</a:t>
            </a:r>
            <a:endParaRPr/>
          </a:p>
        </p:txBody>
      </p:sp>
      <p:sp>
        <p:nvSpPr>
          <p:cNvPr id="244" name="Google Shape;244;p27: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28: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8: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29:notes"/>
          <p:cNvSpPr txBox="1"/>
          <p:nvPr>
            <p:ph idx="1" type="body"/>
          </p:nvPr>
        </p:nvSpPr>
        <p:spPr>
          <a:xfrm>
            <a:off x="731520" y="4560480"/>
            <a:ext cx="5851800" cy="4320360"/>
          </a:xfrm>
          <a:prstGeom prst="rect">
            <a:avLst/>
          </a:prstGeom>
          <a:noFill/>
          <a:ln>
            <a:noFill/>
          </a:ln>
        </p:spPr>
        <p:txBody>
          <a:bodyPr anchorCtr="0" anchor="t" bIns="47875" lIns="95750" spcFirstLastPara="1" rIns="95750" wrap="square" tIns="47875">
            <a:noAutofit/>
          </a:bodyPr>
          <a:lstStyle/>
          <a:p>
            <a:pPr indent="0" lvl="0" marL="0" rtl="0" algn="l">
              <a:spcBef>
                <a:spcPts val="0"/>
              </a:spcBef>
              <a:spcAft>
                <a:spcPts val="0"/>
              </a:spcAft>
              <a:buNone/>
            </a:pPr>
            <a:r>
              <a:t/>
            </a:r>
            <a:endParaRPr/>
          </a:p>
        </p:txBody>
      </p:sp>
      <p:sp>
        <p:nvSpPr>
          <p:cNvPr id="258" name="Google Shape;258;p29:notes"/>
          <p:cNvSpPr txBox="1"/>
          <p:nvPr/>
        </p:nvSpPr>
        <p:spPr>
          <a:xfrm>
            <a:off x="4143600" y="9119520"/>
            <a:ext cx="3169440" cy="479880"/>
          </a:xfrm>
          <a:prstGeom prst="rect">
            <a:avLst/>
          </a:prstGeom>
          <a:noFill/>
          <a:ln>
            <a:noFill/>
          </a:ln>
        </p:spPr>
        <p:txBody>
          <a:bodyPr anchorCtr="0" anchor="b" bIns="47875" lIns="95750" spcFirstLastPara="1" rIns="95750" wrap="square" tIns="47875">
            <a:noAutofit/>
          </a:bodyPr>
          <a:lstStyle/>
          <a:p>
            <a:pPr indent="0" lvl="0" marL="0" marR="0" rtl="0" algn="r">
              <a:lnSpc>
                <a:spcPct val="100000"/>
              </a:lnSpc>
              <a:spcBef>
                <a:spcPts val="0"/>
              </a:spcBef>
              <a:spcAft>
                <a:spcPts val="0"/>
              </a:spcAft>
              <a:buNone/>
            </a:pPr>
            <a:fld id="{00000000-1234-1234-1234-123412341234}" type="slidenum">
              <a:rPr b="0" i="0" lang="en-US" sz="1300" u="none" cap="none" strike="noStrike">
                <a:solidFill>
                  <a:srgbClr val="000000"/>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sp>
        <p:nvSpPr>
          <p:cNvPr id="259" name="Google Shape;259;p29: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 name="Shape 37"/>
        <p:cNvGrpSpPr/>
        <p:nvPr/>
      </p:nvGrpSpPr>
      <p:grpSpPr>
        <a:xfrm>
          <a:off x="0" y="0"/>
          <a:ext cx="0" cy="0"/>
          <a:chOff x="0" y="0"/>
          <a:chExt cx="0" cy="0"/>
        </a:xfrm>
      </p:grpSpPr>
      <p:sp>
        <p:nvSpPr>
          <p:cNvPr id="38" name="Google Shape;38;p3: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30: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0: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31: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1: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32: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2: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p33: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CSS can be loaded in multiple files, each of which is additive on the last.</a:t>
            </a:r>
            <a:endParaRPr/>
          </a:p>
          <a:p>
            <a:pPr indent="0" lvl="0" marL="0" rtl="0" algn="l">
              <a:spcBef>
                <a:spcPts val="0"/>
              </a:spcBef>
              <a:spcAft>
                <a:spcPts val="0"/>
              </a:spcAft>
              <a:buNone/>
            </a:pPr>
            <a:r>
              <a:rPr lang="en-US"/>
              <a:t>So order matters - later CSS files will “overwrite” previous ones if there is a repeat.</a:t>
            </a:r>
            <a:endParaRPr/>
          </a:p>
        </p:txBody>
      </p:sp>
      <p:sp>
        <p:nvSpPr>
          <p:cNvPr id="286" name="Google Shape;286;p33: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34:notes"/>
          <p:cNvSpPr txBox="1"/>
          <p:nvPr>
            <p:ph idx="1" type="body"/>
          </p:nvPr>
        </p:nvSpPr>
        <p:spPr>
          <a:xfrm>
            <a:off x="731520" y="4560480"/>
            <a:ext cx="5851800" cy="4320360"/>
          </a:xfrm>
          <a:prstGeom prst="rect">
            <a:avLst/>
          </a:prstGeom>
          <a:noFill/>
          <a:ln>
            <a:noFill/>
          </a:ln>
        </p:spPr>
        <p:txBody>
          <a:bodyPr anchorCtr="0" anchor="t" bIns="47875" lIns="95750" spcFirstLastPara="1" rIns="95750" wrap="square" tIns="47875">
            <a:noAutofit/>
          </a:bodyPr>
          <a:lstStyle/>
          <a:p>
            <a:pPr indent="0" lvl="0" marL="0" rtl="0" algn="l">
              <a:spcBef>
                <a:spcPts val="0"/>
              </a:spcBef>
              <a:spcAft>
                <a:spcPts val="0"/>
              </a:spcAft>
              <a:buNone/>
            </a:pPr>
            <a:r>
              <a:t/>
            </a:r>
            <a:endParaRPr/>
          </a:p>
        </p:txBody>
      </p:sp>
      <p:sp>
        <p:nvSpPr>
          <p:cNvPr id="293" name="Google Shape;293;p34:notes"/>
          <p:cNvSpPr txBox="1"/>
          <p:nvPr/>
        </p:nvSpPr>
        <p:spPr>
          <a:xfrm>
            <a:off x="4143600" y="9119520"/>
            <a:ext cx="3169440" cy="479880"/>
          </a:xfrm>
          <a:prstGeom prst="rect">
            <a:avLst/>
          </a:prstGeom>
          <a:noFill/>
          <a:ln>
            <a:noFill/>
          </a:ln>
        </p:spPr>
        <p:txBody>
          <a:bodyPr anchorCtr="0" anchor="b" bIns="47875" lIns="95750" spcFirstLastPara="1" rIns="95750" wrap="square" tIns="47875">
            <a:noAutofit/>
          </a:bodyPr>
          <a:lstStyle/>
          <a:p>
            <a:pPr indent="0" lvl="0" marL="0" marR="0" rtl="0" algn="r">
              <a:lnSpc>
                <a:spcPct val="100000"/>
              </a:lnSpc>
              <a:spcBef>
                <a:spcPts val="0"/>
              </a:spcBef>
              <a:spcAft>
                <a:spcPts val="0"/>
              </a:spcAft>
              <a:buNone/>
            </a:pPr>
            <a:fld id="{00000000-1234-1234-1234-123412341234}" type="slidenum">
              <a:rPr b="0" i="0" lang="en-US" sz="1300" u="none" cap="none" strike="noStrike">
                <a:solidFill>
                  <a:srgbClr val="000000"/>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sp>
        <p:nvSpPr>
          <p:cNvPr id="294" name="Google Shape;294;p34: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p35: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5: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36: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As of now, each browser determines for itself how things like headers, paragraphs, and tables should look. The font and thickness is all pre-set by the browser. This can create situations where your website will look on way in one browser and another way in another browser.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Cross-browser compatibility is critical in web development. This is particularly important when you are creating an app with millions of users.</a:t>
            </a:r>
            <a:endParaRPr/>
          </a:p>
        </p:txBody>
      </p:sp>
      <p:sp>
        <p:nvSpPr>
          <p:cNvPr id="306" name="Google Shape;306;p36: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p37: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You can incorporate a reset.css file, made available online, that ensures that your site will look the very same in different browsers. It resets any default styling that the browser adds.)</a:t>
            </a:r>
            <a:endParaRPr/>
          </a:p>
        </p:txBody>
      </p:sp>
      <p:sp>
        <p:nvSpPr>
          <p:cNvPr id="313" name="Google Shape;313;p37: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p38:notes"/>
          <p:cNvSpPr txBox="1"/>
          <p:nvPr>
            <p:ph idx="1" type="body"/>
          </p:nvPr>
        </p:nvSpPr>
        <p:spPr>
          <a:xfrm>
            <a:off x="731520" y="4560480"/>
            <a:ext cx="5851800" cy="4320360"/>
          </a:xfrm>
          <a:prstGeom prst="rect">
            <a:avLst/>
          </a:prstGeom>
          <a:noFill/>
          <a:ln>
            <a:noFill/>
          </a:ln>
        </p:spPr>
        <p:txBody>
          <a:bodyPr anchorCtr="0" anchor="t" bIns="47875" lIns="95750" spcFirstLastPara="1" rIns="95750" wrap="square" tIns="47875">
            <a:noAutofit/>
          </a:bodyPr>
          <a:lstStyle/>
          <a:p>
            <a:pPr indent="0" lvl="0" marL="0" rtl="0" algn="l">
              <a:spcBef>
                <a:spcPts val="0"/>
              </a:spcBef>
              <a:spcAft>
                <a:spcPts val="0"/>
              </a:spcAft>
              <a:buNone/>
            </a:pPr>
            <a:r>
              <a:t/>
            </a:r>
            <a:endParaRPr/>
          </a:p>
        </p:txBody>
      </p:sp>
      <p:sp>
        <p:nvSpPr>
          <p:cNvPr id="320" name="Google Shape;320;p38:notes"/>
          <p:cNvSpPr txBox="1"/>
          <p:nvPr/>
        </p:nvSpPr>
        <p:spPr>
          <a:xfrm>
            <a:off x="4143600" y="9119520"/>
            <a:ext cx="3169440" cy="479880"/>
          </a:xfrm>
          <a:prstGeom prst="rect">
            <a:avLst/>
          </a:prstGeom>
          <a:noFill/>
          <a:ln>
            <a:noFill/>
          </a:ln>
        </p:spPr>
        <p:txBody>
          <a:bodyPr anchorCtr="0" anchor="b" bIns="47875" lIns="95750" spcFirstLastPara="1" rIns="95750" wrap="square" tIns="47875">
            <a:noAutofit/>
          </a:bodyPr>
          <a:lstStyle/>
          <a:p>
            <a:pPr indent="0" lvl="0" marL="0" marR="0" rtl="0" algn="r">
              <a:lnSpc>
                <a:spcPct val="100000"/>
              </a:lnSpc>
              <a:spcBef>
                <a:spcPts val="0"/>
              </a:spcBef>
              <a:spcAft>
                <a:spcPts val="0"/>
              </a:spcAft>
              <a:buNone/>
            </a:pPr>
            <a:fld id="{00000000-1234-1234-1234-123412341234}" type="slidenum">
              <a:rPr b="0" i="0" lang="en-US" sz="1300" u="none" cap="none" strike="noStrike">
                <a:solidFill>
                  <a:srgbClr val="000000"/>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sp>
        <p:nvSpPr>
          <p:cNvPr id="321" name="Google Shape;321;p38: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39: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9: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Google Shape;45;p4: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40: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0: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p41: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1: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p42: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Now that you’ve created a few basic webpages locally, it’s about time we started putting these pages online for the world to see. To do this we are going to be hosting our websites on GitHub Pages...see next slide</a:t>
            </a:r>
            <a:endParaRPr/>
          </a:p>
        </p:txBody>
      </p:sp>
      <p:sp>
        <p:nvSpPr>
          <p:cNvPr id="346" name="Google Shape;346;p42: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p43: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When we say deploy, what we mean is this. So far your websites have only been accessible on your own computers. In order for your websites to be accessible by the public it needs to be </a:t>
            </a:r>
            <a:r>
              <a:rPr b="1" lang="en-US"/>
              <a:t>deployed</a:t>
            </a:r>
            <a:r>
              <a:rPr lang="en-US"/>
              <a:t> on a server.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First a couple of concepts: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Host</a:t>
            </a:r>
            <a:r>
              <a:rPr lang="en-US"/>
              <a:t> - a web host is the activity or business of providing storage space and access for websites. You cannot put a website online without it being hosted on a server somewhere.</a:t>
            </a:r>
            <a:endParaRPr/>
          </a:p>
        </p:txBody>
      </p:sp>
      <p:sp>
        <p:nvSpPr>
          <p:cNvPr id="353" name="Google Shape;353;p43: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p44: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4: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p45:notes"/>
          <p:cNvSpPr txBox="1"/>
          <p:nvPr>
            <p:ph idx="1" type="body"/>
          </p:nvPr>
        </p:nvSpPr>
        <p:spPr>
          <a:xfrm>
            <a:off x="731520" y="4560480"/>
            <a:ext cx="5851800" cy="4320360"/>
          </a:xfrm>
          <a:prstGeom prst="rect">
            <a:avLst/>
          </a:prstGeom>
          <a:noFill/>
          <a:ln>
            <a:noFill/>
          </a:ln>
        </p:spPr>
        <p:txBody>
          <a:bodyPr anchorCtr="0" anchor="t" bIns="47875" lIns="95750" spcFirstLastPara="1" rIns="95750" wrap="square" tIns="47875">
            <a:noAutofit/>
          </a:bodyPr>
          <a:lstStyle/>
          <a:p>
            <a:pPr indent="0" lvl="0" marL="0" rtl="0" algn="l">
              <a:spcBef>
                <a:spcPts val="0"/>
              </a:spcBef>
              <a:spcAft>
                <a:spcPts val="0"/>
              </a:spcAft>
              <a:buNone/>
            </a:pPr>
            <a:r>
              <a:rPr lang="en-US"/>
              <a:t>Github Pages allows you to create two different types of sites (we will be going over both methods).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US"/>
              <a:t>Personal/organization sites for your account</a:t>
            </a:r>
            <a:endParaRPr/>
          </a:p>
          <a:p>
            <a:pPr indent="-298450" lvl="0" marL="457200" rtl="0" algn="l">
              <a:spcBef>
                <a:spcPts val="0"/>
              </a:spcBef>
              <a:spcAft>
                <a:spcPts val="0"/>
              </a:spcAft>
              <a:buSzPts val="1100"/>
              <a:buAutoNum type="arabicPeriod"/>
            </a:pPr>
            <a:r>
              <a:rPr lang="en-US"/>
              <a:t>Sites that are specific to a project/repository</a:t>
            </a:r>
            <a:endParaRPr/>
          </a:p>
        </p:txBody>
      </p:sp>
      <p:sp>
        <p:nvSpPr>
          <p:cNvPr id="366" name="Google Shape;366;p45:notes"/>
          <p:cNvSpPr txBox="1"/>
          <p:nvPr/>
        </p:nvSpPr>
        <p:spPr>
          <a:xfrm>
            <a:off x="4143600" y="9119520"/>
            <a:ext cx="3169440" cy="479880"/>
          </a:xfrm>
          <a:prstGeom prst="rect">
            <a:avLst/>
          </a:prstGeom>
          <a:noFill/>
          <a:ln>
            <a:noFill/>
          </a:ln>
        </p:spPr>
        <p:txBody>
          <a:bodyPr anchorCtr="0" anchor="b" bIns="47875" lIns="95750" spcFirstLastPara="1" rIns="95750" wrap="square" tIns="47875">
            <a:noAutofit/>
          </a:bodyPr>
          <a:lstStyle/>
          <a:p>
            <a:pPr indent="0" lvl="0" marL="0" marR="0" rtl="0" algn="r">
              <a:lnSpc>
                <a:spcPct val="100000"/>
              </a:lnSpc>
              <a:spcBef>
                <a:spcPts val="0"/>
              </a:spcBef>
              <a:spcAft>
                <a:spcPts val="0"/>
              </a:spcAft>
              <a:buNone/>
            </a:pPr>
            <a:fld id="{00000000-1234-1234-1234-123412341234}" type="slidenum">
              <a:rPr b="0" i="0" lang="en-US" sz="1300" u="none" cap="none" strike="noStrike">
                <a:solidFill>
                  <a:srgbClr val="000000"/>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sp>
        <p:nvSpPr>
          <p:cNvPr id="367" name="Google Shape;367;p45: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p46: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Recap for Static Personal Site</a:t>
            </a:r>
            <a:endParaRPr/>
          </a:p>
        </p:txBody>
      </p:sp>
      <p:sp>
        <p:nvSpPr>
          <p:cNvPr id="373" name="Google Shape;373;p46: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p47: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7: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p48:notes"/>
          <p:cNvSpPr txBox="1"/>
          <p:nvPr>
            <p:ph idx="1" type="body"/>
          </p:nvPr>
        </p:nvSpPr>
        <p:spPr>
          <a:xfrm>
            <a:off x="731520" y="4560480"/>
            <a:ext cx="5851800" cy="4320360"/>
          </a:xfrm>
          <a:prstGeom prst="rect">
            <a:avLst/>
          </a:prstGeom>
          <a:noFill/>
          <a:ln>
            <a:noFill/>
          </a:ln>
        </p:spPr>
        <p:txBody>
          <a:bodyPr anchorCtr="0" anchor="t" bIns="47875" lIns="95750" spcFirstLastPara="1" rIns="95750" wrap="square" tIns="47875">
            <a:noAutofit/>
          </a:bodyPr>
          <a:lstStyle/>
          <a:p>
            <a:pPr indent="0" lvl="0" marL="0" rtl="0" algn="l">
              <a:spcBef>
                <a:spcPts val="0"/>
              </a:spcBef>
              <a:spcAft>
                <a:spcPts val="0"/>
              </a:spcAft>
              <a:buNone/>
            </a:pPr>
            <a:r>
              <a:rPr lang="en-US"/>
              <a:t>Not every website can be a personal website as there are many times in which we will want to create websites that are customized for specific projects. Luckily for us, GitHub Pages includes a VERY simple way to deploy webpages for individual projects as well.</a:t>
            </a:r>
            <a:endParaRPr/>
          </a:p>
        </p:txBody>
      </p:sp>
      <p:sp>
        <p:nvSpPr>
          <p:cNvPr id="387" name="Google Shape;387;p48:notes"/>
          <p:cNvSpPr txBox="1"/>
          <p:nvPr/>
        </p:nvSpPr>
        <p:spPr>
          <a:xfrm>
            <a:off x="4143600" y="9119520"/>
            <a:ext cx="3169440" cy="479880"/>
          </a:xfrm>
          <a:prstGeom prst="rect">
            <a:avLst/>
          </a:prstGeom>
          <a:noFill/>
          <a:ln>
            <a:noFill/>
          </a:ln>
        </p:spPr>
        <p:txBody>
          <a:bodyPr anchorCtr="0" anchor="b" bIns="47875" lIns="95750" spcFirstLastPara="1" rIns="95750" wrap="square" tIns="47875">
            <a:noAutofit/>
          </a:bodyPr>
          <a:lstStyle/>
          <a:p>
            <a:pPr indent="0" lvl="0" marL="0" marR="0" rtl="0" algn="r">
              <a:lnSpc>
                <a:spcPct val="100000"/>
              </a:lnSpc>
              <a:spcBef>
                <a:spcPts val="0"/>
              </a:spcBef>
              <a:spcAft>
                <a:spcPts val="0"/>
              </a:spcAft>
              <a:buNone/>
            </a:pPr>
            <a:fld id="{00000000-1234-1234-1234-123412341234}" type="slidenum">
              <a:rPr b="0" i="0" lang="en-US" sz="1300" u="none" cap="none" strike="noStrike">
                <a:solidFill>
                  <a:srgbClr val="000000"/>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sp>
        <p:nvSpPr>
          <p:cNvPr id="388" name="Google Shape;388;p48: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p49: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You might be wondering how to get a custom domain for your project as opposed to a site that is clearly linked to your GitHub account…</a:t>
            </a:r>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US" sz="1200">
                <a:solidFill>
                  <a:srgbClr val="24292E"/>
                </a:solidFill>
                <a:highlight>
                  <a:srgbClr val="FFFFFF"/>
                </a:highlight>
              </a:rPr>
              <a:t>Custom domains are more heavily coveted since they are more easily searchable online. This means that custom domains have to be purchased from companies known as "DNS Providers". These companies allow users to buy and register unique domain names and connect that name to an IP address. GitHub Pages does not sell domain names.</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US" sz="1200">
                <a:solidFill>
                  <a:srgbClr val="24292E"/>
                </a:solidFill>
                <a:highlight>
                  <a:srgbClr val="FFFFFF"/>
                </a:highlight>
              </a:rPr>
              <a:t>Don’t worry about custom domains at this time since it is not necessary for the web work that we will be doing. If you really wish to link a webpage of yours to a custom domain, however, GitHub Pages has great documentation on how to go about doing this.</a:t>
            </a:r>
            <a:endParaRPr sz="1200">
              <a:solidFill>
                <a:srgbClr val="24292E"/>
              </a:solidFill>
              <a:highlight>
                <a:srgbClr val="FFFFFF"/>
              </a:highlight>
            </a:endParaRPr>
          </a:p>
        </p:txBody>
      </p:sp>
      <p:sp>
        <p:nvSpPr>
          <p:cNvPr id="394" name="Google Shape;394;p49: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5: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p50: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0: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p51: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1: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p52: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2: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p53: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With the remainder of class</a:t>
            </a:r>
            <a:endParaRPr/>
          </a:p>
        </p:txBody>
      </p:sp>
      <p:sp>
        <p:nvSpPr>
          <p:cNvPr id="419" name="Google Shape;419;p53: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p54: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4: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p55: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5: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p56:notes"/>
          <p:cNvSpPr txBox="1"/>
          <p:nvPr>
            <p:ph idx="1" type="body"/>
          </p:nvPr>
        </p:nvSpPr>
        <p:spPr>
          <a:xfrm>
            <a:off x="731520" y="4560480"/>
            <a:ext cx="5851800" cy="4320360"/>
          </a:xfrm>
          <a:prstGeom prst="rect">
            <a:avLst/>
          </a:prstGeom>
          <a:noFill/>
          <a:ln>
            <a:noFill/>
          </a:ln>
        </p:spPr>
        <p:txBody>
          <a:bodyPr anchorCtr="0" anchor="t" bIns="47875" lIns="95750" spcFirstLastPara="1" rIns="95750" wrap="square" tIns="47875">
            <a:noAutofit/>
          </a:bodyPr>
          <a:lstStyle/>
          <a:p>
            <a:pPr indent="0" lvl="0" marL="0" rtl="0" algn="l">
              <a:spcBef>
                <a:spcPts val="0"/>
              </a:spcBef>
              <a:spcAft>
                <a:spcPts val="0"/>
              </a:spcAft>
              <a:buNone/>
            </a:pPr>
            <a:r>
              <a:t/>
            </a:r>
            <a:endParaRPr/>
          </a:p>
        </p:txBody>
      </p:sp>
      <p:sp>
        <p:nvSpPr>
          <p:cNvPr id="434" name="Google Shape;434;p56:notes"/>
          <p:cNvSpPr txBox="1"/>
          <p:nvPr/>
        </p:nvSpPr>
        <p:spPr>
          <a:xfrm>
            <a:off x="4143600" y="9119520"/>
            <a:ext cx="3169440" cy="479880"/>
          </a:xfrm>
          <a:prstGeom prst="rect">
            <a:avLst/>
          </a:prstGeom>
          <a:noFill/>
          <a:ln>
            <a:noFill/>
          </a:ln>
        </p:spPr>
        <p:txBody>
          <a:bodyPr anchorCtr="0" anchor="b" bIns="47875" lIns="95750" spcFirstLastPara="1" rIns="95750" wrap="square" tIns="47875">
            <a:noAutofit/>
          </a:bodyPr>
          <a:lstStyle/>
          <a:p>
            <a:pPr indent="0" lvl="0" marL="0" marR="0" rtl="0" algn="r">
              <a:lnSpc>
                <a:spcPct val="100000"/>
              </a:lnSpc>
              <a:spcBef>
                <a:spcPts val="0"/>
              </a:spcBef>
              <a:spcAft>
                <a:spcPts val="0"/>
              </a:spcAft>
              <a:buNone/>
            </a:pPr>
            <a:fld id="{00000000-1234-1234-1234-123412341234}" type="slidenum">
              <a:rPr b="0" i="0" lang="en-US" sz="1300" u="none" cap="none" strike="noStrike">
                <a:solidFill>
                  <a:srgbClr val="000000"/>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sp>
        <p:nvSpPr>
          <p:cNvPr id="435" name="Google Shape;435;p56: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p57:notes"/>
          <p:cNvSpPr txBox="1"/>
          <p:nvPr>
            <p:ph idx="1" type="body"/>
          </p:nvPr>
        </p:nvSpPr>
        <p:spPr>
          <a:xfrm>
            <a:off x="731520" y="4560480"/>
            <a:ext cx="5851800" cy="4320360"/>
          </a:xfrm>
          <a:prstGeom prst="rect">
            <a:avLst/>
          </a:prstGeom>
          <a:noFill/>
          <a:ln>
            <a:noFill/>
          </a:ln>
        </p:spPr>
        <p:txBody>
          <a:bodyPr anchorCtr="0" anchor="t" bIns="47875" lIns="95750" spcFirstLastPara="1" rIns="95750" wrap="square" tIns="47875">
            <a:noAutofit/>
          </a:bodyPr>
          <a:lstStyle/>
          <a:p>
            <a:pPr indent="0" lvl="0" marL="0" rtl="0" algn="l">
              <a:spcBef>
                <a:spcPts val="0"/>
              </a:spcBef>
              <a:spcAft>
                <a:spcPts val="0"/>
              </a:spcAft>
              <a:buNone/>
            </a:pPr>
            <a:r>
              <a:t/>
            </a:r>
            <a:endParaRPr/>
          </a:p>
        </p:txBody>
      </p:sp>
      <p:sp>
        <p:nvSpPr>
          <p:cNvPr id="444" name="Google Shape;444;p57:notes"/>
          <p:cNvSpPr txBox="1"/>
          <p:nvPr/>
        </p:nvSpPr>
        <p:spPr>
          <a:xfrm>
            <a:off x="4143600" y="9119520"/>
            <a:ext cx="3169440" cy="479880"/>
          </a:xfrm>
          <a:prstGeom prst="rect">
            <a:avLst/>
          </a:prstGeom>
          <a:noFill/>
          <a:ln>
            <a:noFill/>
          </a:ln>
        </p:spPr>
        <p:txBody>
          <a:bodyPr anchorCtr="0" anchor="b" bIns="47875" lIns="95750" spcFirstLastPara="1" rIns="95750" wrap="square" tIns="47875">
            <a:noAutofit/>
          </a:bodyPr>
          <a:lstStyle/>
          <a:p>
            <a:pPr indent="0" lvl="0" marL="0" marR="0" rtl="0" algn="r">
              <a:lnSpc>
                <a:spcPct val="100000"/>
              </a:lnSpc>
              <a:spcBef>
                <a:spcPts val="0"/>
              </a:spcBef>
              <a:spcAft>
                <a:spcPts val="0"/>
              </a:spcAft>
              <a:buNone/>
            </a:pPr>
            <a:fld id="{00000000-1234-1234-1234-123412341234}" type="slidenum">
              <a:rPr b="0" i="0" lang="en-US" sz="1300" u="none" cap="none" strike="noStrike">
                <a:solidFill>
                  <a:srgbClr val="000000"/>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sp>
        <p:nvSpPr>
          <p:cNvPr id="445" name="Google Shape;445;p57: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p58:notes"/>
          <p:cNvSpPr txBox="1"/>
          <p:nvPr>
            <p:ph idx="1" type="body"/>
          </p:nvPr>
        </p:nvSpPr>
        <p:spPr>
          <a:xfrm>
            <a:off x="731520" y="4560480"/>
            <a:ext cx="5851800" cy="4320360"/>
          </a:xfrm>
          <a:prstGeom prst="rect">
            <a:avLst/>
          </a:prstGeom>
          <a:noFill/>
          <a:ln>
            <a:noFill/>
          </a:ln>
        </p:spPr>
        <p:txBody>
          <a:bodyPr anchorCtr="0" anchor="t" bIns="47875" lIns="95750" spcFirstLastPara="1" rIns="95750" wrap="square" tIns="47875">
            <a:noAutofit/>
          </a:bodyPr>
          <a:lstStyle/>
          <a:p>
            <a:pPr indent="0" lvl="0" marL="0" rtl="0" algn="l">
              <a:spcBef>
                <a:spcPts val="0"/>
              </a:spcBef>
              <a:spcAft>
                <a:spcPts val="0"/>
              </a:spcAft>
              <a:buNone/>
            </a:pPr>
            <a:r>
              <a:t/>
            </a:r>
            <a:endParaRPr/>
          </a:p>
        </p:txBody>
      </p:sp>
      <p:sp>
        <p:nvSpPr>
          <p:cNvPr id="458" name="Google Shape;458;p58:notes"/>
          <p:cNvSpPr txBox="1"/>
          <p:nvPr/>
        </p:nvSpPr>
        <p:spPr>
          <a:xfrm>
            <a:off x="4143600" y="9119520"/>
            <a:ext cx="3169440" cy="479880"/>
          </a:xfrm>
          <a:prstGeom prst="rect">
            <a:avLst/>
          </a:prstGeom>
          <a:noFill/>
          <a:ln>
            <a:noFill/>
          </a:ln>
        </p:spPr>
        <p:txBody>
          <a:bodyPr anchorCtr="0" anchor="b" bIns="47875" lIns="95750" spcFirstLastPara="1" rIns="95750" wrap="square" tIns="47875">
            <a:noAutofit/>
          </a:bodyPr>
          <a:lstStyle/>
          <a:p>
            <a:pPr indent="0" lvl="0" marL="0" marR="0" rtl="0" algn="r">
              <a:lnSpc>
                <a:spcPct val="100000"/>
              </a:lnSpc>
              <a:spcBef>
                <a:spcPts val="0"/>
              </a:spcBef>
              <a:spcAft>
                <a:spcPts val="0"/>
              </a:spcAft>
              <a:buNone/>
            </a:pPr>
            <a:fld id="{00000000-1234-1234-1234-123412341234}" type="slidenum">
              <a:rPr b="0" i="0" lang="en-US" sz="1300" u="none" cap="none" strike="noStrike">
                <a:solidFill>
                  <a:srgbClr val="000000"/>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sp>
        <p:nvSpPr>
          <p:cNvPr id="459" name="Google Shape;459;p58: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p59:notes"/>
          <p:cNvSpPr txBox="1"/>
          <p:nvPr>
            <p:ph idx="1" type="body"/>
          </p:nvPr>
        </p:nvSpPr>
        <p:spPr>
          <a:xfrm>
            <a:off x="731520" y="4560480"/>
            <a:ext cx="5851800" cy="4320360"/>
          </a:xfrm>
          <a:prstGeom prst="rect">
            <a:avLst/>
          </a:prstGeom>
          <a:noFill/>
          <a:ln>
            <a:noFill/>
          </a:ln>
        </p:spPr>
        <p:txBody>
          <a:bodyPr anchorCtr="0" anchor="t" bIns="47875" lIns="95750" spcFirstLastPara="1" rIns="95750" wrap="square" tIns="47875">
            <a:noAutofit/>
          </a:bodyPr>
          <a:lstStyle/>
          <a:p>
            <a:pPr indent="0" lvl="0" marL="0" rtl="0" algn="l">
              <a:spcBef>
                <a:spcPts val="0"/>
              </a:spcBef>
              <a:spcAft>
                <a:spcPts val="0"/>
              </a:spcAft>
              <a:buNone/>
            </a:pPr>
            <a:r>
              <a:t/>
            </a:r>
            <a:endParaRPr/>
          </a:p>
        </p:txBody>
      </p:sp>
      <p:sp>
        <p:nvSpPr>
          <p:cNvPr id="477" name="Google Shape;477;p59:notes"/>
          <p:cNvSpPr txBox="1"/>
          <p:nvPr/>
        </p:nvSpPr>
        <p:spPr>
          <a:xfrm>
            <a:off x="4143600" y="9119520"/>
            <a:ext cx="3169440" cy="479880"/>
          </a:xfrm>
          <a:prstGeom prst="rect">
            <a:avLst/>
          </a:prstGeom>
          <a:noFill/>
          <a:ln>
            <a:noFill/>
          </a:ln>
        </p:spPr>
        <p:txBody>
          <a:bodyPr anchorCtr="0" anchor="b" bIns="47875" lIns="95750" spcFirstLastPara="1" rIns="95750" wrap="square" tIns="47875">
            <a:noAutofit/>
          </a:bodyPr>
          <a:lstStyle/>
          <a:p>
            <a:pPr indent="0" lvl="0" marL="0" marR="0" rtl="0" algn="r">
              <a:lnSpc>
                <a:spcPct val="100000"/>
              </a:lnSpc>
              <a:spcBef>
                <a:spcPts val="0"/>
              </a:spcBef>
              <a:spcAft>
                <a:spcPts val="0"/>
              </a:spcAft>
              <a:buNone/>
            </a:pPr>
            <a:fld id="{00000000-1234-1234-1234-123412341234}" type="slidenum">
              <a:rPr b="0" i="0" lang="en-US" sz="1300" u="none" cap="none" strike="noStrike">
                <a:solidFill>
                  <a:srgbClr val="000000"/>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sp>
        <p:nvSpPr>
          <p:cNvPr id="478" name="Google Shape;478;p59: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6: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6: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p60:notes"/>
          <p:cNvSpPr txBox="1"/>
          <p:nvPr>
            <p:ph idx="1" type="body"/>
          </p:nvPr>
        </p:nvSpPr>
        <p:spPr>
          <a:xfrm>
            <a:off x="731520" y="4560480"/>
            <a:ext cx="5851800" cy="4320360"/>
          </a:xfrm>
          <a:prstGeom prst="rect">
            <a:avLst/>
          </a:prstGeom>
          <a:noFill/>
          <a:ln>
            <a:noFill/>
          </a:ln>
        </p:spPr>
        <p:txBody>
          <a:bodyPr anchorCtr="0" anchor="t" bIns="47875" lIns="95750" spcFirstLastPara="1" rIns="95750" wrap="square" tIns="47875">
            <a:noAutofit/>
          </a:bodyPr>
          <a:lstStyle/>
          <a:p>
            <a:pPr indent="0" lvl="0" marL="0" rtl="0" algn="l">
              <a:spcBef>
                <a:spcPts val="0"/>
              </a:spcBef>
              <a:spcAft>
                <a:spcPts val="0"/>
              </a:spcAft>
              <a:buNone/>
            </a:pPr>
            <a:r>
              <a:t/>
            </a:r>
            <a:endParaRPr/>
          </a:p>
        </p:txBody>
      </p:sp>
      <p:sp>
        <p:nvSpPr>
          <p:cNvPr id="506" name="Google Shape;506;p60:notes"/>
          <p:cNvSpPr txBox="1"/>
          <p:nvPr/>
        </p:nvSpPr>
        <p:spPr>
          <a:xfrm>
            <a:off x="4143600" y="9119520"/>
            <a:ext cx="3169440" cy="479880"/>
          </a:xfrm>
          <a:prstGeom prst="rect">
            <a:avLst/>
          </a:prstGeom>
          <a:noFill/>
          <a:ln>
            <a:noFill/>
          </a:ln>
        </p:spPr>
        <p:txBody>
          <a:bodyPr anchorCtr="0" anchor="b" bIns="47875" lIns="95750" spcFirstLastPara="1" rIns="95750" wrap="square" tIns="47875">
            <a:noAutofit/>
          </a:bodyPr>
          <a:lstStyle/>
          <a:p>
            <a:pPr indent="0" lvl="0" marL="0" marR="0" rtl="0" algn="r">
              <a:lnSpc>
                <a:spcPct val="100000"/>
              </a:lnSpc>
              <a:spcBef>
                <a:spcPts val="0"/>
              </a:spcBef>
              <a:spcAft>
                <a:spcPts val="0"/>
              </a:spcAft>
              <a:buNone/>
            </a:pPr>
            <a:fld id="{00000000-1234-1234-1234-123412341234}" type="slidenum">
              <a:rPr b="0" i="0" lang="en-US" sz="1300" u="none" cap="none" strike="noStrike">
                <a:solidFill>
                  <a:srgbClr val="000000"/>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sp>
        <p:nvSpPr>
          <p:cNvPr id="507" name="Google Shape;507;p60: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Google Shape;531;p61:notes"/>
          <p:cNvSpPr txBox="1"/>
          <p:nvPr>
            <p:ph idx="1" type="body"/>
          </p:nvPr>
        </p:nvSpPr>
        <p:spPr>
          <a:xfrm>
            <a:off x="731520" y="4560480"/>
            <a:ext cx="5851800" cy="4320360"/>
          </a:xfrm>
          <a:prstGeom prst="rect">
            <a:avLst/>
          </a:prstGeom>
          <a:noFill/>
          <a:ln>
            <a:noFill/>
          </a:ln>
        </p:spPr>
        <p:txBody>
          <a:bodyPr anchorCtr="0" anchor="t" bIns="47875" lIns="95750" spcFirstLastPara="1" rIns="95750" wrap="square" tIns="47875">
            <a:noAutofit/>
          </a:bodyPr>
          <a:lstStyle/>
          <a:p>
            <a:pPr indent="0" lvl="0" marL="0" rtl="0" algn="l">
              <a:spcBef>
                <a:spcPts val="0"/>
              </a:spcBef>
              <a:spcAft>
                <a:spcPts val="0"/>
              </a:spcAft>
              <a:buNone/>
            </a:pPr>
            <a:r>
              <a:t/>
            </a:r>
            <a:endParaRPr/>
          </a:p>
        </p:txBody>
      </p:sp>
      <p:sp>
        <p:nvSpPr>
          <p:cNvPr id="532" name="Google Shape;532;p61:notes"/>
          <p:cNvSpPr txBox="1"/>
          <p:nvPr/>
        </p:nvSpPr>
        <p:spPr>
          <a:xfrm>
            <a:off x="4143600" y="9119520"/>
            <a:ext cx="3169440" cy="479880"/>
          </a:xfrm>
          <a:prstGeom prst="rect">
            <a:avLst/>
          </a:prstGeom>
          <a:noFill/>
          <a:ln>
            <a:noFill/>
          </a:ln>
        </p:spPr>
        <p:txBody>
          <a:bodyPr anchorCtr="0" anchor="b" bIns="47875" lIns="95750" spcFirstLastPara="1" rIns="95750" wrap="square" tIns="47875">
            <a:noAutofit/>
          </a:bodyPr>
          <a:lstStyle/>
          <a:p>
            <a:pPr indent="0" lvl="0" marL="0" marR="0" rtl="0" algn="r">
              <a:lnSpc>
                <a:spcPct val="100000"/>
              </a:lnSpc>
              <a:spcBef>
                <a:spcPts val="0"/>
              </a:spcBef>
              <a:spcAft>
                <a:spcPts val="0"/>
              </a:spcAft>
              <a:buNone/>
            </a:pPr>
            <a:fld id="{00000000-1234-1234-1234-123412341234}" type="slidenum">
              <a:rPr b="0" i="0" lang="en-US" sz="1300" u="none" cap="none" strike="noStrike">
                <a:solidFill>
                  <a:srgbClr val="000000"/>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sp>
        <p:nvSpPr>
          <p:cNvPr id="533" name="Google Shape;533;p61: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Google Shape;561;p62: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62: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Google Shape;567;p63:notes"/>
          <p:cNvSpPr txBox="1"/>
          <p:nvPr>
            <p:ph idx="1" type="body"/>
          </p:nvPr>
        </p:nvSpPr>
        <p:spPr>
          <a:xfrm>
            <a:off x="731520" y="4560480"/>
            <a:ext cx="5851800" cy="4320360"/>
          </a:xfrm>
          <a:prstGeom prst="rect">
            <a:avLst/>
          </a:prstGeom>
          <a:noFill/>
          <a:ln>
            <a:noFill/>
          </a:ln>
        </p:spPr>
        <p:txBody>
          <a:bodyPr anchorCtr="0" anchor="t" bIns="47875" lIns="95750" spcFirstLastPara="1" rIns="95750" wrap="square" tIns="47875">
            <a:noAutofit/>
          </a:bodyPr>
          <a:lstStyle/>
          <a:p>
            <a:pPr indent="0" lvl="0" marL="0" rtl="0" algn="l">
              <a:spcBef>
                <a:spcPts val="0"/>
              </a:spcBef>
              <a:spcAft>
                <a:spcPts val="0"/>
              </a:spcAft>
              <a:buNone/>
            </a:pPr>
            <a:r>
              <a:t/>
            </a:r>
            <a:endParaRPr/>
          </a:p>
        </p:txBody>
      </p:sp>
      <p:sp>
        <p:nvSpPr>
          <p:cNvPr id="568" name="Google Shape;568;p63:notes"/>
          <p:cNvSpPr txBox="1"/>
          <p:nvPr/>
        </p:nvSpPr>
        <p:spPr>
          <a:xfrm>
            <a:off x="4143600" y="9119520"/>
            <a:ext cx="3169440" cy="479880"/>
          </a:xfrm>
          <a:prstGeom prst="rect">
            <a:avLst/>
          </a:prstGeom>
          <a:noFill/>
          <a:ln>
            <a:noFill/>
          </a:ln>
        </p:spPr>
        <p:txBody>
          <a:bodyPr anchorCtr="0" anchor="b" bIns="47875" lIns="95750" spcFirstLastPara="1" rIns="95750" wrap="square" tIns="47875">
            <a:noAutofit/>
          </a:bodyPr>
          <a:lstStyle/>
          <a:p>
            <a:pPr indent="0" lvl="0" marL="0" marR="0" rtl="0" algn="r">
              <a:lnSpc>
                <a:spcPct val="100000"/>
              </a:lnSpc>
              <a:spcBef>
                <a:spcPts val="0"/>
              </a:spcBef>
              <a:spcAft>
                <a:spcPts val="0"/>
              </a:spcAft>
              <a:buNone/>
            </a:pPr>
            <a:fld id="{00000000-1234-1234-1234-123412341234}" type="slidenum">
              <a:rPr b="0" i="0" lang="en-US" sz="1300" u="none" cap="none" strike="noStrike">
                <a:solidFill>
                  <a:srgbClr val="000000"/>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sp>
        <p:nvSpPr>
          <p:cNvPr id="569" name="Google Shape;569;p63: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Google Shape;574;p64: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64: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Google Shape;581;p65: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65: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7" name="Shape 587"/>
        <p:cNvGrpSpPr/>
        <p:nvPr/>
      </p:nvGrpSpPr>
      <p:grpSpPr>
        <a:xfrm>
          <a:off x="0" y="0"/>
          <a:ext cx="0" cy="0"/>
          <a:chOff x="0" y="0"/>
          <a:chExt cx="0" cy="0"/>
        </a:xfrm>
      </p:grpSpPr>
      <p:sp>
        <p:nvSpPr>
          <p:cNvPr id="588" name="Google Shape;588;p66:notes"/>
          <p:cNvSpPr txBox="1"/>
          <p:nvPr>
            <p:ph idx="1" type="body"/>
          </p:nvPr>
        </p:nvSpPr>
        <p:spPr>
          <a:xfrm>
            <a:off x="731520" y="4560480"/>
            <a:ext cx="5851800" cy="4320360"/>
          </a:xfrm>
          <a:prstGeom prst="rect">
            <a:avLst/>
          </a:prstGeom>
          <a:noFill/>
          <a:ln>
            <a:noFill/>
          </a:ln>
        </p:spPr>
        <p:txBody>
          <a:bodyPr anchorCtr="0" anchor="t" bIns="47875" lIns="95750" spcFirstLastPara="1" rIns="95750" wrap="square" tIns="47875">
            <a:noAutofit/>
          </a:bodyPr>
          <a:lstStyle/>
          <a:p>
            <a:pPr indent="0" lvl="0" marL="0" rtl="0" algn="l">
              <a:spcBef>
                <a:spcPts val="0"/>
              </a:spcBef>
              <a:spcAft>
                <a:spcPts val="0"/>
              </a:spcAft>
              <a:buNone/>
            </a:pPr>
            <a:r>
              <a:t/>
            </a:r>
            <a:endParaRPr/>
          </a:p>
        </p:txBody>
      </p:sp>
      <p:sp>
        <p:nvSpPr>
          <p:cNvPr id="589" name="Google Shape;589;p66:notes"/>
          <p:cNvSpPr txBox="1"/>
          <p:nvPr/>
        </p:nvSpPr>
        <p:spPr>
          <a:xfrm>
            <a:off x="4143600" y="9119520"/>
            <a:ext cx="3169440" cy="479880"/>
          </a:xfrm>
          <a:prstGeom prst="rect">
            <a:avLst/>
          </a:prstGeom>
          <a:noFill/>
          <a:ln>
            <a:noFill/>
          </a:ln>
        </p:spPr>
        <p:txBody>
          <a:bodyPr anchorCtr="0" anchor="b" bIns="47875" lIns="95750" spcFirstLastPara="1" rIns="95750" wrap="square" tIns="47875">
            <a:noAutofit/>
          </a:bodyPr>
          <a:lstStyle/>
          <a:p>
            <a:pPr indent="0" lvl="0" marL="0" marR="0" rtl="0" algn="r">
              <a:lnSpc>
                <a:spcPct val="100000"/>
              </a:lnSpc>
              <a:spcBef>
                <a:spcPts val="0"/>
              </a:spcBef>
              <a:spcAft>
                <a:spcPts val="0"/>
              </a:spcAft>
              <a:buNone/>
            </a:pPr>
            <a:fld id="{00000000-1234-1234-1234-123412341234}" type="slidenum">
              <a:rPr b="0" i="0" lang="en-US" sz="1300" u="none" cap="none" strike="noStrike">
                <a:solidFill>
                  <a:srgbClr val="000000"/>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sp>
        <p:nvSpPr>
          <p:cNvPr id="590" name="Google Shape;590;p66: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Google Shape;596;p67:notes"/>
          <p:cNvSpPr txBox="1"/>
          <p:nvPr>
            <p:ph idx="1" type="body"/>
          </p:nvPr>
        </p:nvSpPr>
        <p:spPr>
          <a:xfrm>
            <a:off x="731520" y="4560480"/>
            <a:ext cx="5851800" cy="4320360"/>
          </a:xfrm>
          <a:prstGeom prst="rect">
            <a:avLst/>
          </a:prstGeom>
          <a:noFill/>
          <a:ln>
            <a:noFill/>
          </a:ln>
        </p:spPr>
        <p:txBody>
          <a:bodyPr anchorCtr="0" anchor="t" bIns="47875" lIns="95750" spcFirstLastPara="1" rIns="95750" wrap="square" tIns="47875">
            <a:noAutofit/>
          </a:bodyPr>
          <a:lstStyle/>
          <a:p>
            <a:pPr indent="0" lvl="0" marL="0" rtl="0" algn="l">
              <a:spcBef>
                <a:spcPts val="0"/>
              </a:spcBef>
              <a:spcAft>
                <a:spcPts val="0"/>
              </a:spcAft>
              <a:buNone/>
            </a:pPr>
            <a:r>
              <a:t/>
            </a:r>
            <a:endParaRPr/>
          </a:p>
        </p:txBody>
      </p:sp>
      <p:sp>
        <p:nvSpPr>
          <p:cNvPr id="597" name="Google Shape;597;p67:notes"/>
          <p:cNvSpPr txBox="1"/>
          <p:nvPr/>
        </p:nvSpPr>
        <p:spPr>
          <a:xfrm>
            <a:off x="4143600" y="9119520"/>
            <a:ext cx="3169440" cy="479880"/>
          </a:xfrm>
          <a:prstGeom prst="rect">
            <a:avLst/>
          </a:prstGeom>
          <a:noFill/>
          <a:ln>
            <a:noFill/>
          </a:ln>
        </p:spPr>
        <p:txBody>
          <a:bodyPr anchorCtr="0" anchor="b" bIns="47875" lIns="95750" spcFirstLastPara="1" rIns="95750" wrap="square" tIns="47875">
            <a:noAutofit/>
          </a:bodyPr>
          <a:lstStyle/>
          <a:p>
            <a:pPr indent="0" lvl="0" marL="0" marR="0" rtl="0" algn="r">
              <a:lnSpc>
                <a:spcPct val="100000"/>
              </a:lnSpc>
              <a:spcBef>
                <a:spcPts val="0"/>
              </a:spcBef>
              <a:spcAft>
                <a:spcPts val="0"/>
              </a:spcAft>
              <a:buNone/>
            </a:pPr>
            <a:fld id="{00000000-1234-1234-1234-123412341234}" type="slidenum">
              <a:rPr b="0" i="0" lang="en-US" sz="1300" u="none" cap="none" strike="noStrike">
                <a:solidFill>
                  <a:srgbClr val="000000"/>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sp>
        <p:nvSpPr>
          <p:cNvPr id="598" name="Google Shape;598;p67: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7: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7: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8: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p9: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9: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bg>
      <p:bgPr>
        <a:solidFill>
          <a:srgbClr val="3F3F3F"/>
        </a:solidFill>
      </p:bgPr>
    </p:bg>
    <p:spTree>
      <p:nvGrpSpPr>
        <p:cNvPr id="8" name="Shape 8"/>
        <p:cNvGrpSpPr/>
        <p:nvPr/>
      </p:nvGrpSpPr>
      <p:grpSpPr>
        <a:xfrm>
          <a:off x="0" y="0"/>
          <a:ext cx="0" cy="0"/>
          <a:chOff x="0" y="0"/>
          <a:chExt cx="0" cy="0"/>
        </a:xfrm>
      </p:grpSpPr>
      <p:sp>
        <p:nvSpPr>
          <p:cNvPr id="9" name="Google Shape;9;p2"/>
          <p:cNvSpPr/>
          <p:nvPr/>
        </p:nvSpPr>
        <p:spPr>
          <a:xfrm>
            <a:off x="0" y="0"/>
            <a:ext cx="9144000" cy="6858000"/>
          </a:xfrm>
          <a:prstGeom prst="rect">
            <a:avLst/>
          </a:prstGeom>
          <a:solidFill>
            <a:srgbClr val="1D1A3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 name="Google Shape;10;p2"/>
          <p:cNvSpPr/>
          <p:nvPr/>
        </p:nvSpPr>
        <p:spPr>
          <a:xfrm>
            <a:off x="427038" y="3736975"/>
            <a:ext cx="6335712" cy="34925"/>
          </a:xfrm>
          <a:prstGeom prst="flowChartProcess">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00" u="none" cap="none" strike="noStrike">
              <a:solidFill>
                <a:srgbClr val="FFFFFF"/>
              </a:solidFill>
              <a:latin typeface="Arial"/>
              <a:ea typeface="Arial"/>
              <a:cs typeface="Arial"/>
              <a:sym typeface="Arial"/>
            </a:endParaRPr>
          </a:p>
        </p:txBody>
      </p:sp>
      <p:sp>
        <p:nvSpPr>
          <p:cNvPr id="11" name="Google Shape;11;p2"/>
          <p:cNvSpPr txBox="1"/>
          <p:nvPr/>
        </p:nvSpPr>
        <p:spPr>
          <a:xfrm>
            <a:off x="427038" y="3962400"/>
            <a:ext cx="3535362" cy="454025"/>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lt1"/>
              </a:buClr>
              <a:buSzPts val="1950"/>
              <a:buFont typeface="Arial"/>
              <a:buNone/>
            </a:pPr>
            <a:r>
              <a:rPr b="1" i="0" lang="en-US" sz="1950" u="none" cap="none" strike="noStrike">
                <a:solidFill>
                  <a:schemeClr val="lt1"/>
                </a:solidFill>
                <a:latin typeface="Arial"/>
                <a:ea typeface="Arial"/>
                <a:cs typeface="Arial"/>
                <a:sym typeface="Arial"/>
              </a:rPr>
              <a:t>The Coding Bootcamp</a:t>
            </a:r>
            <a:endParaRPr b="0" i="0" sz="1950" u="none" cap="none" strike="noStrike">
              <a:solidFill>
                <a:schemeClr val="lt1"/>
              </a:solidFill>
              <a:latin typeface="Arial"/>
              <a:ea typeface="Arial"/>
              <a:cs typeface="Arial"/>
              <a:sym typeface="Arial"/>
            </a:endParaRPr>
          </a:p>
        </p:txBody>
      </p:sp>
      <p:sp>
        <p:nvSpPr>
          <p:cNvPr id="12" name="Google Shape;12;p2"/>
          <p:cNvSpPr txBox="1"/>
          <p:nvPr>
            <p:ph type="title"/>
          </p:nvPr>
        </p:nvSpPr>
        <p:spPr>
          <a:xfrm>
            <a:off x="390606" y="2953542"/>
            <a:ext cx="8229600" cy="87186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SzPts val="1400"/>
              <a:buNone/>
              <a:defRPr b="1" i="0" sz="4100">
                <a:solidFill>
                  <a:schemeClr val="lt1"/>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3" name="Shape 13"/>
        <p:cNvGrpSpPr/>
        <p:nvPr/>
      </p:nvGrpSpPr>
      <p:grpSpPr>
        <a:xfrm>
          <a:off x="0" y="0"/>
          <a:ext cx="0" cy="0"/>
          <a:chOff x="0" y="0"/>
          <a:chExt cx="0" cy="0"/>
        </a:xfrm>
      </p:grpSpPr>
      <p:sp>
        <p:nvSpPr>
          <p:cNvPr id="14" name="Google Shape;14;p3"/>
          <p:cNvSpPr/>
          <p:nvPr/>
        </p:nvSpPr>
        <p:spPr>
          <a:xfrm>
            <a:off x="0" y="6418263"/>
            <a:ext cx="9155113" cy="458787"/>
          </a:xfrm>
          <a:prstGeom prst="flowChartProcess">
            <a:avLst/>
          </a:prstGeom>
          <a:solidFill>
            <a:srgbClr val="1D1A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00" u="none" cap="none" strike="noStrike">
              <a:solidFill>
                <a:srgbClr val="FFFFFF"/>
              </a:solidFill>
              <a:latin typeface="Arial"/>
              <a:ea typeface="Arial"/>
              <a:cs typeface="Arial"/>
              <a:sym typeface="Arial"/>
            </a:endParaRPr>
          </a:p>
        </p:txBody>
      </p:sp>
      <p:cxnSp>
        <p:nvCxnSpPr>
          <p:cNvPr id="15" name="Google Shape;15;p3"/>
          <p:cNvCxnSpPr/>
          <p:nvPr/>
        </p:nvCxnSpPr>
        <p:spPr>
          <a:xfrm>
            <a:off x="0" y="654050"/>
            <a:ext cx="9144000" cy="0"/>
          </a:xfrm>
          <a:prstGeom prst="straightConnector1">
            <a:avLst/>
          </a:prstGeom>
          <a:noFill/>
          <a:ln cap="flat" cmpd="sng" w="41275">
            <a:solidFill>
              <a:srgbClr val="C83232"/>
            </a:solidFill>
            <a:prstDash val="solid"/>
            <a:miter lim="800000"/>
            <a:headEnd len="sm" w="sm" type="none"/>
            <a:tailEnd len="sm" w="sm" type="none"/>
          </a:ln>
        </p:spPr>
      </p:cxnSp>
      <p:sp>
        <p:nvSpPr>
          <p:cNvPr id="16" name="Google Shape;16;p3"/>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SzPts val="1400"/>
              <a:buNone/>
              <a:defRPr b="1" sz="2400">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lank">
  <p:cSld name="1_Blank">
    <p:bg>
      <p:bgPr>
        <a:solidFill>
          <a:srgbClr val="3F3F3F"/>
        </a:solidFill>
      </p:bgPr>
    </p:bg>
    <p:spTree>
      <p:nvGrpSpPr>
        <p:cNvPr id="17" name="Shape 17"/>
        <p:cNvGrpSpPr/>
        <p:nvPr/>
      </p:nvGrpSpPr>
      <p:grpSpPr>
        <a:xfrm>
          <a:off x="0" y="0"/>
          <a:ext cx="0" cy="0"/>
          <a:chOff x="0" y="0"/>
          <a:chExt cx="0" cy="0"/>
        </a:xfrm>
      </p:grpSpPr>
      <p:sp>
        <p:nvSpPr>
          <p:cNvPr id="18" name="Google Shape;18;p4"/>
          <p:cNvSpPr/>
          <p:nvPr/>
        </p:nvSpPr>
        <p:spPr>
          <a:xfrm>
            <a:off x="0" y="0"/>
            <a:ext cx="9144000" cy="6858000"/>
          </a:xfrm>
          <a:prstGeom prst="rect">
            <a:avLst/>
          </a:prstGeom>
          <a:solidFill>
            <a:srgbClr val="1D1A3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 name="Google Shape;19;p4"/>
          <p:cNvSpPr/>
          <p:nvPr/>
        </p:nvSpPr>
        <p:spPr>
          <a:xfrm>
            <a:off x="427038" y="3736975"/>
            <a:ext cx="6335712" cy="34925"/>
          </a:xfrm>
          <a:prstGeom prst="flowChartProcess">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20" name="Google Shape;20;p4"/>
          <p:cNvSpPr txBox="1"/>
          <p:nvPr/>
        </p:nvSpPr>
        <p:spPr>
          <a:xfrm>
            <a:off x="1425575" y="3851275"/>
            <a:ext cx="6457950" cy="549275"/>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1"/>
              </a:buClr>
              <a:buSzPts val="1800"/>
              <a:buFont typeface="Calibri"/>
              <a:buNone/>
            </a:pPr>
            <a:r>
              <a:t/>
            </a:r>
            <a:endParaRPr b="1" i="1" sz="1800" u="none" cap="none" strike="noStrike">
              <a:solidFill>
                <a:schemeClr val="lt1"/>
              </a:solidFill>
              <a:latin typeface="Arial"/>
              <a:ea typeface="Arial"/>
              <a:cs typeface="Arial"/>
              <a:sym typeface="Arial"/>
            </a:endParaRPr>
          </a:p>
        </p:txBody>
      </p:sp>
      <p:sp>
        <p:nvSpPr>
          <p:cNvPr id="21" name="Google Shape;21;p4"/>
          <p:cNvSpPr txBox="1"/>
          <p:nvPr>
            <p:ph type="title"/>
          </p:nvPr>
        </p:nvSpPr>
        <p:spPr>
          <a:xfrm>
            <a:off x="390606" y="2953542"/>
            <a:ext cx="8229600" cy="87186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SzPts val="1400"/>
              <a:buNone/>
              <a:defRPr b="1" i="1" sz="4100">
                <a:solidFill>
                  <a:schemeClr val="lt1"/>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23" name="Shape 2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 name="Google Shape;7;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jpg"/><Relationship Id="rId4" Type="http://schemas.openxmlformats.org/officeDocument/2006/relationships/image" Target="../media/image9.gif"/><Relationship Id="rId5" Type="http://schemas.openxmlformats.org/officeDocument/2006/relationships/image" Target="../media/image4.png"/><Relationship Id="rId6" Type="http://schemas.openxmlformats.org/officeDocument/2006/relationships/image" Target="../media/image14.png"/><Relationship Id="rId7"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7.jpg"/><Relationship Id="rId11" Type="http://schemas.openxmlformats.org/officeDocument/2006/relationships/image" Target="../media/image24.jpg"/><Relationship Id="rId10" Type="http://schemas.openxmlformats.org/officeDocument/2006/relationships/image" Target="../media/image23.png"/><Relationship Id="rId9" Type="http://schemas.openxmlformats.org/officeDocument/2006/relationships/image" Target="../media/image32.png"/><Relationship Id="rId5" Type="http://schemas.openxmlformats.org/officeDocument/2006/relationships/image" Target="../media/image19.jpg"/><Relationship Id="rId6" Type="http://schemas.openxmlformats.org/officeDocument/2006/relationships/image" Target="../media/image15.png"/><Relationship Id="rId7" Type="http://schemas.openxmlformats.org/officeDocument/2006/relationships/image" Target="../media/image21.png"/><Relationship Id="rId8"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1.png"/><Relationship Id="rId4" Type="http://schemas.openxmlformats.org/officeDocument/2006/relationships/image" Target="../media/image34.png"/><Relationship Id="rId5" Type="http://schemas.openxmlformats.org/officeDocument/2006/relationships/image" Target="../media/image22.png"/><Relationship Id="rId6" Type="http://schemas.openxmlformats.org/officeDocument/2006/relationships/image" Target="../media/image28.png"/><Relationship Id="rId7" Type="http://schemas.openxmlformats.org/officeDocument/2006/relationships/image" Target="../media/image25.png"/><Relationship Id="rId8"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7.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6.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4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 Id="rId3" Type="http://schemas.openxmlformats.org/officeDocument/2006/relationships/image" Target="../media/image4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 Id="rId3" Type="http://schemas.openxmlformats.org/officeDocument/2006/relationships/image" Target="../media/image41.png"/><Relationship Id="rId4" Type="http://schemas.openxmlformats.org/officeDocument/2006/relationships/image" Target="../media/image5.jpg"/><Relationship Id="rId5" Type="http://schemas.openxmlformats.org/officeDocument/2006/relationships/image" Target="../media/image4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 Id="rId3" Type="http://schemas.openxmlformats.org/officeDocument/2006/relationships/image" Target="../media/image41.png"/><Relationship Id="rId4" Type="http://schemas.openxmlformats.org/officeDocument/2006/relationships/image" Target="../media/image5.jpg"/><Relationship Id="rId5" Type="http://schemas.openxmlformats.org/officeDocument/2006/relationships/image" Target="../media/image4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 Id="rId3" Type="http://schemas.openxmlformats.org/officeDocument/2006/relationships/image" Target="../media/image41.png"/><Relationship Id="rId4" Type="http://schemas.openxmlformats.org/officeDocument/2006/relationships/image" Target="../media/image44.png"/><Relationship Id="rId5"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upenn.bootcampcontent.com/upenn-bootcamp/PENNPHI201904FSF2-LOL/tree/master/01-html-git-css/02-Homework/Instructions"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 Id="rId3" Type="http://schemas.openxmlformats.org/officeDocument/2006/relationships/image" Target="../media/image41.png"/><Relationship Id="rId4" Type="http://schemas.openxmlformats.org/officeDocument/2006/relationships/image" Target="../media/image44.png"/><Relationship Id="rId5" Type="http://schemas.openxmlformats.org/officeDocument/2006/relationships/image" Target="../media/image5.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 Id="rId3" Type="http://schemas.openxmlformats.org/officeDocument/2006/relationships/image" Target="../media/image41.png"/><Relationship Id="rId4" Type="http://schemas.openxmlformats.org/officeDocument/2006/relationships/image" Target="../media/image44.png"/><Relationship Id="rId5" Type="http://schemas.openxmlformats.org/officeDocument/2006/relationships/image" Target="../media/image5.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 Id="rId3" Type="http://schemas.openxmlformats.org/officeDocument/2006/relationships/image" Target="../media/image4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upenn.bootcampcontent.com/upenn-bootcamp/PENNPHI201904FSF2-LOL/tree/master/01-html-git-css/01-Class-Content" TargetMode="External"/><Relationship Id="rId4" Type="http://schemas.openxmlformats.org/officeDocument/2006/relationships/hyperlink" Target="https://bootcampspot.com/sessions/570768/videos/42331" TargetMode="External"/><Relationship Id="rId5" Type="http://schemas.openxmlformats.org/officeDocument/2006/relationships/hyperlink" Target="https://bootcampspot.com/sessions/570762/videos/42503" TargetMode="External"/><Relationship Id="rId6" Type="http://schemas.openxmlformats.org/officeDocument/2006/relationships/hyperlink" Target="https://bootcampspot.com/sessions/570764/videos/42796"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 name="Shape 27"/>
        <p:cNvGrpSpPr/>
        <p:nvPr/>
      </p:nvGrpSpPr>
      <p:grpSpPr>
        <a:xfrm>
          <a:off x="0" y="0"/>
          <a:ext cx="0" cy="0"/>
          <a:chOff x="0" y="0"/>
          <a:chExt cx="0" cy="0"/>
        </a:xfrm>
      </p:grpSpPr>
      <p:sp>
        <p:nvSpPr>
          <p:cNvPr id="28" name="Google Shape;28;p7"/>
          <p:cNvSpPr txBox="1"/>
          <p:nvPr>
            <p:ph type="title"/>
          </p:nvPr>
        </p:nvSpPr>
        <p:spPr>
          <a:xfrm>
            <a:off x="390606" y="2953542"/>
            <a:ext cx="8229600" cy="8718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Going Live</a:t>
            </a:r>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p:nvPr/>
        </p:nvSpPr>
        <p:spPr>
          <a:xfrm>
            <a:off x="304920" y="97920"/>
            <a:ext cx="5257440" cy="456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Full-Stack Development?</a:t>
            </a:r>
            <a:endParaRPr b="0" i="0" sz="1800" u="none" cap="none" strike="noStrike">
              <a:solidFill>
                <a:schemeClr val="dk1"/>
              </a:solidFill>
              <a:latin typeface="Calibri"/>
              <a:ea typeface="Calibri"/>
              <a:cs typeface="Calibri"/>
              <a:sym typeface="Calibri"/>
            </a:endParaRPr>
          </a:p>
        </p:txBody>
      </p:sp>
      <p:pic>
        <p:nvPicPr>
          <p:cNvPr id="85" name="Google Shape;85;p16"/>
          <p:cNvPicPr preferRelativeResize="0"/>
          <p:nvPr/>
        </p:nvPicPr>
        <p:blipFill rotWithShape="1">
          <a:blip r:embed="rId3">
            <a:alphaModFix/>
          </a:blip>
          <a:srcRect b="0" l="0" r="0" t="0"/>
          <a:stretch/>
        </p:blipFill>
        <p:spPr>
          <a:xfrm>
            <a:off x="1571625" y="723899"/>
            <a:ext cx="5616575" cy="5616575"/>
          </a:xfrm>
          <a:prstGeom prst="rect">
            <a:avLst/>
          </a:prstGeom>
          <a:noFill/>
          <a:ln>
            <a:noFill/>
          </a:ln>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p:nvPr/>
        </p:nvSpPr>
        <p:spPr>
          <a:xfrm>
            <a:off x="304920" y="97920"/>
            <a:ext cx="5257440" cy="456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&gt; Intro to Console</a:t>
            </a:r>
            <a:endParaRPr b="0" i="0" sz="1800" u="none" cap="none" strike="noStrike">
              <a:solidFill>
                <a:schemeClr val="dk1"/>
              </a:solidFill>
              <a:latin typeface="Calibri"/>
              <a:ea typeface="Calibri"/>
              <a:cs typeface="Calibri"/>
              <a:sym typeface="Calibri"/>
            </a:endParaRPr>
          </a:p>
        </p:txBody>
      </p:sp>
      <p:pic>
        <p:nvPicPr>
          <p:cNvPr id="91" name="Google Shape;91;p17"/>
          <p:cNvPicPr preferRelativeResize="0"/>
          <p:nvPr/>
        </p:nvPicPr>
        <p:blipFill rotWithShape="1">
          <a:blip r:embed="rId3">
            <a:alphaModFix/>
          </a:blip>
          <a:srcRect b="0" l="0" r="0" t="0"/>
          <a:stretch/>
        </p:blipFill>
        <p:spPr>
          <a:xfrm>
            <a:off x="990720" y="847080"/>
            <a:ext cx="7619760" cy="5468760"/>
          </a:xfrm>
          <a:prstGeom prst="rect">
            <a:avLst/>
          </a:prstGeom>
          <a:noFill/>
          <a:ln>
            <a:noFill/>
          </a:ln>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p:nvPr/>
        </p:nvSpPr>
        <p:spPr>
          <a:xfrm>
            <a:off x="304920" y="97920"/>
            <a:ext cx="5257440" cy="456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&lt;title&gt; Intro to HTML &lt;/title&gt;</a:t>
            </a:r>
            <a:endParaRPr b="0" i="0" sz="1800" u="none" cap="none" strike="noStrike">
              <a:solidFill>
                <a:schemeClr val="dk1"/>
              </a:solidFill>
              <a:latin typeface="Calibri"/>
              <a:ea typeface="Calibri"/>
              <a:cs typeface="Calibri"/>
              <a:sym typeface="Calibri"/>
            </a:endParaRPr>
          </a:p>
        </p:txBody>
      </p:sp>
      <p:pic>
        <p:nvPicPr>
          <p:cNvPr id="97" name="Google Shape;97;p18"/>
          <p:cNvPicPr preferRelativeResize="0"/>
          <p:nvPr/>
        </p:nvPicPr>
        <p:blipFill rotWithShape="1">
          <a:blip r:embed="rId3">
            <a:alphaModFix/>
          </a:blip>
          <a:srcRect b="0" l="0" r="0" t="0"/>
          <a:stretch/>
        </p:blipFill>
        <p:spPr>
          <a:xfrm>
            <a:off x="0" y="911520"/>
            <a:ext cx="4101480" cy="4101480"/>
          </a:xfrm>
          <a:prstGeom prst="rect">
            <a:avLst/>
          </a:prstGeom>
          <a:noFill/>
          <a:ln>
            <a:noFill/>
          </a:ln>
        </p:spPr>
      </p:pic>
      <p:pic>
        <p:nvPicPr>
          <p:cNvPr id="98" name="Google Shape;98;p18"/>
          <p:cNvPicPr preferRelativeResize="0"/>
          <p:nvPr/>
        </p:nvPicPr>
        <p:blipFill rotWithShape="1">
          <a:blip r:embed="rId4">
            <a:alphaModFix/>
          </a:blip>
          <a:srcRect b="0" l="0" r="0" t="0"/>
          <a:stretch/>
        </p:blipFill>
        <p:spPr>
          <a:xfrm>
            <a:off x="4127400" y="940680"/>
            <a:ext cx="4775760" cy="4141080"/>
          </a:xfrm>
          <a:prstGeom prst="rect">
            <a:avLst/>
          </a:prstGeom>
          <a:noFill/>
          <a:ln>
            <a:noFill/>
          </a:ln>
        </p:spPr>
      </p:pic>
      <p:sp>
        <p:nvSpPr>
          <p:cNvPr id="99" name="Google Shape;99;p18"/>
          <p:cNvSpPr/>
          <p:nvPr/>
        </p:nvSpPr>
        <p:spPr>
          <a:xfrm>
            <a:off x="0" y="5293440"/>
            <a:ext cx="9155520" cy="1055880"/>
          </a:xfrm>
          <a:prstGeom prst="rect">
            <a:avLst/>
          </a:prstGeom>
          <a:solidFill>
            <a:srgbClr val="2E75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p:nvPr/>
        </p:nvSpPr>
        <p:spPr>
          <a:xfrm>
            <a:off x="173880" y="5334120"/>
            <a:ext cx="8795880" cy="1005120"/>
          </a:xfrm>
          <a:prstGeom prst="rect">
            <a:avLst/>
          </a:prstGeom>
          <a:noFill/>
          <a:ln>
            <a:noFill/>
          </a:ln>
        </p:spPr>
        <p:txBody>
          <a:bodyPr anchorCtr="0" anchor="t" bIns="45000" lIns="90000" spcFirstLastPara="1" rIns="90000" wrap="square" tIns="45000">
            <a:noAutofit/>
          </a:bodyPr>
          <a:lstStyle/>
          <a:p>
            <a:pPr indent="-127000" lvl="0" marL="0" marR="0" rtl="0" algn="l">
              <a:lnSpc>
                <a:spcPct val="100000"/>
              </a:lnSpc>
              <a:spcBef>
                <a:spcPts val="0"/>
              </a:spcBef>
              <a:spcAft>
                <a:spcPts val="0"/>
              </a:spcAft>
              <a:buClr>
                <a:srgbClr val="FFFFFF"/>
              </a:buClr>
              <a:buSzPts val="2000"/>
              <a:buFont typeface="Arial"/>
              <a:buChar char="•"/>
            </a:pPr>
            <a:r>
              <a:rPr b="1" i="0" lang="en-US" sz="2000" u="none" cap="none" strike="noStrike">
                <a:solidFill>
                  <a:srgbClr val="FFFFFF"/>
                </a:solidFill>
                <a:latin typeface="Arial"/>
                <a:ea typeface="Arial"/>
                <a:cs typeface="Arial"/>
                <a:sym typeface="Arial"/>
              </a:rPr>
              <a:t>HTML </a:t>
            </a:r>
            <a:r>
              <a:rPr b="0" i="0" lang="en-US" sz="2000" u="none" cap="none" strike="noStrike">
                <a:solidFill>
                  <a:srgbClr val="FFFFFF"/>
                </a:solidFill>
                <a:latin typeface="Arial"/>
                <a:ea typeface="Arial"/>
                <a:cs typeface="Arial"/>
                <a:sym typeface="Arial"/>
              </a:rPr>
              <a:t>is one of the three base languages behind </a:t>
            </a:r>
            <a:r>
              <a:rPr b="0" i="0" lang="en-US" sz="2000" u="sng" cap="none" strike="noStrike">
                <a:solidFill>
                  <a:srgbClr val="FFFFFF"/>
                </a:solidFill>
                <a:latin typeface="Arial"/>
                <a:ea typeface="Arial"/>
                <a:cs typeface="Arial"/>
                <a:sym typeface="Arial"/>
              </a:rPr>
              <a:t>every single website</a:t>
            </a:r>
            <a:r>
              <a:rPr b="0" i="0" lang="en-US" sz="2000" u="none" cap="none" strike="noStrike">
                <a:solidFill>
                  <a:srgbClr val="FFFFFF"/>
                </a:solidFill>
                <a:latin typeface="Arial"/>
                <a:ea typeface="Arial"/>
                <a:cs typeface="Arial"/>
                <a:sym typeface="Arial"/>
              </a:rPr>
              <a: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127000" lvl="0" marL="0" marR="0" rtl="0" algn="l">
              <a:lnSpc>
                <a:spcPct val="100000"/>
              </a:lnSpc>
              <a:spcBef>
                <a:spcPts val="0"/>
              </a:spcBef>
              <a:spcAft>
                <a:spcPts val="0"/>
              </a:spcAft>
              <a:buClr>
                <a:srgbClr val="FFFFFF"/>
              </a:buClr>
              <a:buSzPts val="2000"/>
              <a:buFont typeface="Arial"/>
              <a:buChar char="•"/>
            </a:pPr>
            <a:r>
              <a:rPr b="0" i="0" lang="en-US" sz="2000" u="none" cap="none" strike="noStrike">
                <a:solidFill>
                  <a:srgbClr val="FFFFFF"/>
                </a:solidFill>
                <a:latin typeface="Arial"/>
                <a:ea typeface="Arial"/>
                <a:cs typeface="Arial"/>
                <a:sym typeface="Arial"/>
              </a:rPr>
              <a:t>It defines all of the basic content and a </a:t>
            </a:r>
            <a:r>
              <a:rPr b="0" i="1" lang="en-US" sz="2000" u="none" cap="none" strike="noStrike">
                <a:solidFill>
                  <a:srgbClr val="FFFFFF"/>
                </a:solidFill>
                <a:latin typeface="Arial"/>
                <a:ea typeface="Arial"/>
                <a:cs typeface="Arial"/>
                <a:sym typeface="Arial"/>
              </a:rPr>
              <a:t>bit</a:t>
            </a:r>
            <a:r>
              <a:rPr b="0" i="0" lang="en-US" sz="2000" u="none" cap="none" strike="noStrike">
                <a:solidFill>
                  <a:srgbClr val="FFFFFF"/>
                </a:solidFill>
                <a:latin typeface="Arial"/>
                <a:ea typeface="Arial"/>
                <a:cs typeface="Arial"/>
                <a:sym typeface="Arial"/>
              </a:rPr>
              <a:t> of formatting.</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nvSpPr>
        <p:spPr>
          <a:xfrm>
            <a:off x="304920" y="0"/>
            <a:ext cx="5470200" cy="65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Pushing and Pulling to GitHub</a:t>
            </a:r>
            <a:endParaRPr b="0" i="0" sz="1800" u="none" cap="none" strike="noStrike">
              <a:solidFill>
                <a:schemeClr val="dk1"/>
              </a:solidFill>
              <a:latin typeface="Calibri"/>
              <a:ea typeface="Calibri"/>
              <a:cs typeface="Calibri"/>
              <a:sym typeface="Calibri"/>
            </a:endParaRPr>
          </a:p>
        </p:txBody>
      </p:sp>
      <p:sp>
        <p:nvSpPr>
          <p:cNvPr id="106" name="Google Shape;106;p19"/>
          <p:cNvSpPr/>
          <p:nvPr/>
        </p:nvSpPr>
        <p:spPr>
          <a:xfrm>
            <a:off x="0" y="865080"/>
            <a:ext cx="9143640" cy="1520640"/>
          </a:xfrm>
          <a:prstGeom prst="rect">
            <a:avLst/>
          </a:prstGeom>
          <a:solidFill>
            <a:srgbClr val="D8E2F3"/>
          </a:solidFill>
          <a:ln cap="flat" cmpd="sng" w="12700">
            <a:solidFill>
              <a:srgbClr val="D8E2F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7" name="Google Shape;107;p19"/>
          <p:cNvPicPr preferRelativeResize="0"/>
          <p:nvPr/>
        </p:nvPicPr>
        <p:blipFill rotWithShape="1">
          <a:blip r:embed="rId3">
            <a:alphaModFix/>
          </a:blip>
          <a:srcRect b="0" l="0" r="0" t="0"/>
          <a:stretch/>
        </p:blipFill>
        <p:spPr>
          <a:xfrm>
            <a:off x="2133720" y="1230840"/>
            <a:ext cx="880560" cy="880560"/>
          </a:xfrm>
          <a:prstGeom prst="rect">
            <a:avLst/>
          </a:prstGeom>
          <a:noFill/>
          <a:ln>
            <a:noFill/>
          </a:ln>
        </p:spPr>
      </p:pic>
      <p:pic>
        <p:nvPicPr>
          <p:cNvPr id="108" name="Google Shape;108;p19"/>
          <p:cNvPicPr preferRelativeResize="0"/>
          <p:nvPr/>
        </p:nvPicPr>
        <p:blipFill rotWithShape="1">
          <a:blip r:embed="rId3">
            <a:alphaModFix/>
          </a:blip>
          <a:srcRect b="0" l="0" r="0" t="0"/>
          <a:stretch/>
        </p:blipFill>
        <p:spPr>
          <a:xfrm>
            <a:off x="3269160" y="1223280"/>
            <a:ext cx="880560" cy="880560"/>
          </a:xfrm>
          <a:prstGeom prst="rect">
            <a:avLst/>
          </a:prstGeom>
          <a:noFill/>
          <a:ln>
            <a:noFill/>
          </a:ln>
        </p:spPr>
      </p:pic>
      <p:pic>
        <p:nvPicPr>
          <p:cNvPr id="109" name="Google Shape;109;p19"/>
          <p:cNvPicPr preferRelativeResize="0"/>
          <p:nvPr/>
        </p:nvPicPr>
        <p:blipFill rotWithShape="1">
          <a:blip r:embed="rId3">
            <a:alphaModFix/>
          </a:blip>
          <a:srcRect b="0" l="0" r="0" t="0"/>
          <a:stretch/>
        </p:blipFill>
        <p:spPr>
          <a:xfrm>
            <a:off x="4404960" y="1221120"/>
            <a:ext cx="880560" cy="880560"/>
          </a:xfrm>
          <a:prstGeom prst="rect">
            <a:avLst/>
          </a:prstGeom>
          <a:noFill/>
          <a:ln>
            <a:noFill/>
          </a:ln>
        </p:spPr>
      </p:pic>
      <p:pic>
        <p:nvPicPr>
          <p:cNvPr id="110" name="Google Shape;110;p19"/>
          <p:cNvPicPr preferRelativeResize="0"/>
          <p:nvPr/>
        </p:nvPicPr>
        <p:blipFill rotWithShape="1">
          <a:blip r:embed="rId3">
            <a:alphaModFix/>
          </a:blip>
          <a:srcRect b="0" l="0" r="0" t="0"/>
          <a:stretch/>
        </p:blipFill>
        <p:spPr>
          <a:xfrm>
            <a:off x="5540760" y="1221120"/>
            <a:ext cx="880560" cy="880560"/>
          </a:xfrm>
          <a:prstGeom prst="rect">
            <a:avLst/>
          </a:prstGeom>
          <a:noFill/>
          <a:ln>
            <a:noFill/>
          </a:ln>
        </p:spPr>
      </p:pic>
      <p:pic>
        <p:nvPicPr>
          <p:cNvPr id="111" name="Google Shape;111;p19"/>
          <p:cNvPicPr preferRelativeResize="0"/>
          <p:nvPr/>
        </p:nvPicPr>
        <p:blipFill rotWithShape="1">
          <a:blip r:embed="rId4">
            <a:alphaModFix/>
          </a:blip>
          <a:srcRect b="0" l="0" r="0" t="0"/>
          <a:stretch/>
        </p:blipFill>
        <p:spPr>
          <a:xfrm>
            <a:off x="235080" y="855360"/>
            <a:ext cx="1511280" cy="1511280"/>
          </a:xfrm>
          <a:prstGeom prst="rect">
            <a:avLst/>
          </a:prstGeom>
          <a:noFill/>
          <a:ln>
            <a:noFill/>
          </a:ln>
        </p:spPr>
      </p:pic>
      <p:cxnSp>
        <p:nvCxnSpPr>
          <p:cNvPr id="112" name="Google Shape;112;p19"/>
          <p:cNvCxnSpPr/>
          <p:nvPr/>
        </p:nvCxnSpPr>
        <p:spPr>
          <a:xfrm flipH="1">
            <a:off x="1492320" y="2111580"/>
            <a:ext cx="1081500" cy="873000"/>
          </a:xfrm>
          <a:prstGeom prst="bentConnector2">
            <a:avLst/>
          </a:prstGeom>
          <a:noFill/>
          <a:ln cap="flat" cmpd="sng" w="66600">
            <a:solidFill>
              <a:srgbClr val="C00000"/>
            </a:solidFill>
            <a:prstDash val="solid"/>
            <a:miter lim="800000"/>
            <a:headEnd len="sm" w="sm" type="none"/>
            <a:tailEnd len="med" w="med" type="triangle"/>
          </a:ln>
        </p:spPr>
      </p:cxnSp>
      <p:sp>
        <p:nvSpPr>
          <p:cNvPr id="113" name="Google Shape;113;p19"/>
          <p:cNvSpPr/>
          <p:nvPr/>
        </p:nvSpPr>
        <p:spPr>
          <a:xfrm>
            <a:off x="2420640" y="867600"/>
            <a:ext cx="293760" cy="333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1</a:t>
            </a:r>
            <a:endParaRPr b="0" i="0" sz="1800" u="none" cap="none" strike="noStrike">
              <a:solidFill>
                <a:schemeClr val="dk1"/>
              </a:solidFill>
              <a:latin typeface="Calibri"/>
              <a:ea typeface="Calibri"/>
              <a:cs typeface="Calibri"/>
              <a:sym typeface="Calibri"/>
            </a:endParaRPr>
          </a:p>
        </p:txBody>
      </p:sp>
      <p:sp>
        <p:nvSpPr>
          <p:cNvPr id="114" name="Google Shape;114;p19"/>
          <p:cNvSpPr/>
          <p:nvPr/>
        </p:nvSpPr>
        <p:spPr>
          <a:xfrm>
            <a:off x="3540240" y="865080"/>
            <a:ext cx="293760" cy="333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2</a:t>
            </a:r>
            <a:endParaRPr b="0" i="0" sz="1800" u="none" cap="none" strike="noStrike">
              <a:solidFill>
                <a:schemeClr val="dk1"/>
              </a:solidFill>
              <a:latin typeface="Calibri"/>
              <a:ea typeface="Calibri"/>
              <a:cs typeface="Calibri"/>
              <a:sym typeface="Calibri"/>
            </a:endParaRPr>
          </a:p>
        </p:txBody>
      </p:sp>
      <p:sp>
        <p:nvSpPr>
          <p:cNvPr id="115" name="Google Shape;115;p19"/>
          <p:cNvSpPr/>
          <p:nvPr/>
        </p:nvSpPr>
        <p:spPr>
          <a:xfrm>
            <a:off x="4620960" y="871920"/>
            <a:ext cx="293760" cy="333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3</a:t>
            </a:r>
            <a:endParaRPr b="0" i="0" sz="1800" u="none" cap="none" strike="noStrike">
              <a:solidFill>
                <a:schemeClr val="dk1"/>
              </a:solidFill>
              <a:latin typeface="Calibri"/>
              <a:ea typeface="Calibri"/>
              <a:cs typeface="Calibri"/>
              <a:sym typeface="Calibri"/>
            </a:endParaRPr>
          </a:p>
        </p:txBody>
      </p:sp>
      <p:sp>
        <p:nvSpPr>
          <p:cNvPr id="116" name="Google Shape;116;p19"/>
          <p:cNvSpPr/>
          <p:nvPr/>
        </p:nvSpPr>
        <p:spPr>
          <a:xfrm>
            <a:off x="5876280" y="871920"/>
            <a:ext cx="293760" cy="333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4</a:t>
            </a:r>
            <a:endParaRPr b="0" i="0" sz="1800" u="none" cap="none" strike="noStrike">
              <a:solidFill>
                <a:schemeClr val="dk1"/>
              </a:solidFill>
              <a:latin typeface="Calibri"/>
              <a:ea typeface="Calibri"/>
              <a:cs typeface="Calibri"/>
              <a:sym typeface="Calibri"/>
            </a:endParaRPr>
          </a:p>
        </p:txBody>
      </p:sp>
      <p:cxnSp>
        <p:nvCxnSpPr>
          <p:cNvPr id="117" name="Google Shape;117;p19"/>
          <p:cNvCxnSpPr/>
          <p:nvPr/>
        </p:nvCxnSpPr>
        <p:spPr>
          <a:xfrm flipH="1" rot="10800000">
            <a:off x="1492200" y="2104080"/>
            <a:ext cx="2217300" cy="1237800"/>
          </a:xfrm>
          <a:prstGeom prst="bentConnector2">
            <a:avLst/>
          </a:prstGeom>
          <a:noFill/>
          <a:ln cap="flat" cmpd="sng" w="66600">
            <a:solidFill>
              <a:schemeClr val="accent1"/>
            </a:solidFill>
            <a:prstDash val="solid"/>
            <a:miter lim="800000"/>
            <a:headEnd len="sm" w="sm" type="none"/>
            <a:tailEnd len="med" w="med" type="triangle"/>
          </a:ln>
        </p:spPr>
      </p:cxnSp>
      <p:sp>
        <p:nvSpPr>
          <p:cNvPr id="118" name="Google Shape;118;p19"/>
          <p:cNvSpPr/>
          <p:nvPr/>
        </p:nvSpPr>
        <p:spPr>
          <a:xfrm>
            <a:off x="1567440" y="2546280"/>
            <a:ext cx="1002600" cy="3034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Pull Code</a:t>
            </a:r>
            <a:endParaRPr b="0" i="0" sz="1800" u="none" cap="none" strike="noStrike">
              <a:solidFill>
                <a:schemeClr val="dk1"/>
              </a:solidFill>
              <a:latin typeface="Calibri"/>
              <a:ea typeface="Calibri"/>
              <a:cs typeface="Calibri"/>
              <a:sym typeface="Calibri"/>
            </a:endParaRPr>
          </a:p>
        </p:txBody>
      </p:sp>
      <p:sp>
        <p:nvSpPr>
          <p:cNvPr id="119" name="Google Shape;119;p19"/>
          <p:cNvSpPr/>
          <p:nvPr/>
        </p:nvSpPr>
        <p:spPr>
          <a:xfrm>
            <a:off x="2592720" y="2962080"/>
            <a:ext cx="1109160" cy="3034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Push Code</a:t>
            </a:r>
            <a:endParaRPr b="0" i="0" sz="1800" u="none" cap="none" strike="noStrike">
              <a:solidFill>
                <a:schemeClr val="dk1"/>
              </a:solidFill>
              <a:latin typeface="Calibri"/>
              <a:ea typeface="Calibri"/>
              <a:cs typeface="Calibri"/>
              <a:sym typeface="Calibri"/>
            </a:endParaRPr>
          </a:p>
        </p:txBody>
      </p:sp>
      <p:cxnSp>
        <p:nvCxnSpPr>
          <p:cNvPr id="120" name="Google Shape;120;p19"/>
          <p:cNvCxnSpPr/>
          <p:nvPr/>
        </p:nvCxnSpPr>
        <p:spPr>
          <a:xfrm rot="5400000">
            <a:off x="843420" y="2748960"/>
            <a:ext cx="2379300" cy="1081500"/>
          </a:xfrm>
          <a:prstGeom prst="bentConnector2">
            <a:avLst/>
          </a:prstGeom>
          <a:noFill/>
          <a:ln cap="flat" cmpd="sng" w="66600">
            <a:solidFill>
              <a:srgbClr val="C00000"/>
            </a:solidFill>
            <a:prstDash val="solid"/>
            <a:miter lim="800000"/>
            <a:headEnd len="sm" w="sm" type="none"/>
            <a:tailEnd len="med" w="med" type="triangle"/>
          </a:ln>
        </p:spPr>
      </p:cxnSp>
      <p:cxnSp>
        <p:nvCxnSpPr>
          <p:cNvPr id="121" name="Google Shape;121;p19"/>
          <p:cNvCxnSpPr/>
          <p:nvPr/>
        </p:nvCxnSpPr>
        <p:spPr>
          <a:xfrm flipH="1" rot="10800000">
            <a:off x="1563840" y="2086440"/>
            <a:ext cx="3151800" cy="2602200"/>
          </a:xfrm>
          <a:prstGeom prst="bentConnector3">
            <a:avLst>
              <a:gd fmla="val 100361" name="adj1"/>
            </a:avLst>
          </a:prstGeom>
          <a:noFill/>
          <a:ln cap="flat" cmpd="sng" w="66600">
            <a:solidFill>
              <a:schemeClr val="accent1"/>
            </a:solidFill>
            <a:prstDash val="solid"/>
            <a:miter lim="800000"/>
            <a:headEnd len="sm" w="sm" type="none"/>
            <a:tailEnd len="med" w="med" type="triangle"/>
          </a:ln>
        </p:spPr>
      </p:cxnSp>
      <p:sp>
        <p:nvSpPr>
          <p:cNvPr id="122" name="Google Shape;122;p19"/>
          <p:cNvSpPr/>
          <p:nvPr/>
        </p:nvSpPr>
        <p:spPr>
          <a:xfrm>
            <a:off x="3747240" y="4818240"/>
            <a:ext cx="1109160" cy="3034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Push Code</a:t>
            </a:r>
            <a:endParaRPr b="0" i="0" sz="1800" u="none" cap="none" strike="noStrike">
              <a:solidFill>
                <a:schemeClr val="dk1"/>
              </a:solidFill>
              <a:latin typeface="Calibri"/>
              <a:ea typeface="Calibri"/>
              <a:cs typeface="Calibri"/>
              <a:sym typeface="Calibri"/>
            </a:endParaRPr>
          </a:p>
        </p:txBody>
      </p:sp>
      <p:sp>
        <p:nvSpPr>
          <p:cNvPr id="123" name="Google Shape;123;p19"/>
          <p:cNvSpPr/>
          <p:nvPr/>
        </p:nvSpPr>
        <p:spPr>
          <a:xfrm>
            <a:off x="1567440" y="4084920"/>
            <a:ext cx="1002600" cy="3034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Pull Code</a:t>
            </a:r>
            <a:endParaRPr b="0" i="0" sz="1800" u="none" cap="none" strike="noStrike">
              <a:solidFill>
                <a:schemeClr val="dk1"/>
              </a:solidFill>
              <a:latin typeface="Calibri"/>
              <a:ea typeface="Calibri"/>
              <a:cs typeface="Calibri"/>
              <a:sym typeface="Calibri"/>
            </a:endParaRPr>
          </a:p>
        </p:txBody>
      </p:sp>
      <p:sp>
        <p:nvSpPr>
          <p:cNvPr id="124" name="Google Shape;124;p19"/>
          <p:cNvSpPr/>
          <p:nvPr/>
        </p:nvSpPr>
        <p:spPr>
          <a:xfrm>
            <a:off x="4140720" y="5325840"/>
            <a:ext cx="1002600" cy="3034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Pull Code</a:t>
            </a:r>
            <a:endParaRPr b="0" i="0" sz="1800" u="none" cap="none" strike="noStrike">
              <a:solidFill>
                <a:schemeClr val="dk1"/>
              </a:solidFill>
              <a:latin typeface="Calibri"/>
              <a:ea typeface="Calibri"/>
              <a:cs typeface="Calibri"/>
              <a:sym typeface="Calibri"/>
            </a:endParaRPr>
          </a:p>
        </p:txBody>
      </p:sp>
      <p:cxnSp>
        <p:nvCxnSpPr>
          <p:cNvPr id="125" name="Google Shape;125;p19"/>
          <p:cNvCxnSpPr/>
          <p:nvPr/>
        </p:nvCxnSpPr>
        <p:spPr>
          <a:xfrm flipH="1" rot="10800000">
            <a:off x="1563840" y="2102040"/>
            <a:ext cx="4416900" cy="3934800"/>
          </a:xfrm>
          <a:prstGeom prst="bentConnector2">
            <a:avLst/>
          </a:prstGeom>
          <a:noFill/>
          <a:ln cap="flat" cmpd="sng" w="66600">
            <a:solidFill>
              <a:schemeClr val="accent1"/>
            </a:solidFill>
            <a:prstDash val="solid"/>
            <a:miter lim="800000"/>
            <a:headEnd len="sm" w="sm" type="none"/>
            <a:tailEnd len="med" w="med" type="triangle"/>
          </a:ln>
        </p:spPr>
      </p:cxnSp>
      <p:sp>
        <p:nvSpPr>
          <p:cNvPr id="126" name="Google Shape;126;p19"/>
          <p:cNvSpPr/>
          <p:nvPr/>
        </p:nvSpPr>
        <p:spPr>
          <a:xfrm>
            <a:off x="4866480" y="5744520"/>
            <a:ext cx="1109160" cy="3034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Push Code</a:t>
            </a:r>
            <a:endParaRPr b="0" i="0" sz="1800" u="none" cap="none" strike="noStrike">
              <a:solidFill>
                <a:schemeClr val="dk1"/>
              </a:solidFill>
              <a:latin typeface="Calibri"/>
              <a:ea typeface="Calibri"/>
              <a:cs typeface="Calibri"/>
              <a:sym typeface="Calibri"/>
            </a:endParaRPr>
          </a:p>
        </p:txBody>
      </p:sp>
      <p:sp>
        <p:nvSpPr>
          <p:cNvPr id="127" name="Google Shape;127;p19"/>
          <p:cNvSpPr/>
          <p:nvPr/>
        </p:nvSpPr>
        <p:spPr>
          <a:xfrm>
            <a:off x="6576840" y="1442880"/>
            <a:ext cx="1436760" cy="3034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400" u="sng" cap="none" strike="noStrike">
                <a:solidFill>
                  <a:srgbClr val="000000"/>
                </a:solidFill>
                <a:latin typeface="Arial"/>
                <a:ea typeface="Arial"/>
                <a:cs typeface="Arial"/>
                <a:sym typeface="Arial"/>
              </a:rPr>
              <a:t>GitHub Branch</a:t>
            </a:r>
            <a:endParaRPr b="0" i="0" sz="1800" u="none" cap="none" strike="noStrike">
              <a:solidFill>
                <a:schemeClr val="dk1"/>
              </a:solidFill>
              <a:latin typeface="Calibri"/>
              <a:ea typeface="Calibri"/>
              <a:cs typeface="Calibri"/>
              <a:sym typeface="Calibri"/>
            </a:endParaRPr>
          </a:p>
        </p:txBody>
      </p:sp>
      <p:pic>
        <p:nvPicPr>
          <p:cNvPr id="128" name="Google Shape;128;p19"/>
          <p:cNvPicPr preferRelativeResize="0"/>
          <p:nvPr/>
        </p:nvPicPr>
        <p:blipFill rotWithShape="1">
          <a:blip r:embed="rId5">
            <a:alphaModFix/>
          </a:blip>
          <a:srcRect b="0" l="0" r="0" t="0"/>
          <a:stretch/>
        </p:blipFill>
        <p:spPr>
          <a:xfrm>
            <a:off x="218520" y="2605320"/>
            <a:ext cx="1271160" cy="1052640"/>
          </a:xfrm>
          <a:prstGeom prst="rect">
            <a:avLst/>
          </a:prstGeom>
          <a:noFill/>
          <a:ln>
            <a:noFill/>
          </a:ln>
        </p:spPr>
      </p:pic>
      <p:pic>
        <p:nvPicPr>
          <p:cNvPr id="129" name="Google Shape;129;p19"/>
          <p:cNvPicPr preferRelativeResize="0"/>
          <p:nvPr/>
        </p:nvPicPr>
        <p:blipFill rotWithShape="1">
          <a:blip r:embed="rId6">
            <a:alphaModFix/>
          </a:blip>
          <a:srcRect b="0" l="0" r="0" t="0"/>
          <a:stretch/>
        </p:blipFill>
        <p:spPr>
          <a:xfrm>
            <a:off x="453960" y="3793680"/>
            <a:ext cx="904320" cy="1109520"/>
          </a:xfrm>
          <a:prstGeom prst="rect">
            <a:avLst/>
          </a:prstGeom>
          <a:noFill/>
          <a:ln>
            <a:noFill/>
          </a:ln>
        </p:spPr>
      </p:pic>
      <p:pic>
        <p:nvPicPr>
          <p:cNvPr id="130" name="Google Shape;130;p19"/>
          <p:cNvPicPr preferRelativeResize="0"/>
          <p:nvPr/>
        </p:nvPicPr>
        <p:blipFill rotWithShape="1">
          <a:blip r:embed="rId7">
            <a:alphaModFix/>
          </a:blip>
          <a:srcRect b="0" l="31594" r="27624" t="0"/>
          <a:stretch/>
        </p:blipFill>
        <p:spPr>
          <a:xfrm>
            <a:off x="441000" y="5134680"/>
            <a:ext cx="897480" cy="1119240"/>
          </a:xfrm>
          <a:prstGeom prst="rect">
            <a:avLst/>
          </a:prstGeom>
          <a:noFill/>
          <a:ln>
            <a:noFill/>
          </a:ln>
        </p:spPr>
      </p:pic>
      <p:cxnSp>
        <p:nvCxnSpPr>
          <p:cNvPr id="131" name="Google Shape;131;p19"/>
          <p:cNvCxnSpPr/>
          <p:nvPr/>
        </p:nvCxnSpPr>
        <p:spPr>
          <a:xfrm rot="5400000">
            <a:off x="2201340" y="2772360"/>
            <a:ext cx="2379300" cy="1081500"/>
          </a:xfrm>
          <a:prstGeom prst="bentConnector2">
            <a:avLst/>
          </a:prstGeom>
          <a:noFill/>
          <a:ln cap="flat" cmpd="sng" w="66600">
            <a:solidFill>
              <a:srgbClr val="C00000"/>
            </a:solidFill>
            <a:prstDash val="solid"/>
            <a:miter lim="800000"/>
            <a:headEnd len="sm" w="sm" type="none"/>
            <a:tailEnd len="med" w="med" type="triangle"/>
          </a:ln>
        </p:spPr>
      </p:cxnSp>
      <p:sp>
        <p:nvSpPr>
          <p:cNvPr id="132" name="Google Shape;132;p19"/>
          <p:cNvSpPr/>
          <p:nvPr/>
        </p:nvSpPr>
        <p:spPr>
          <a:xfrm>
            <a:off x="2925360" y="4084920"/>
            <a:ext cx="1002600" cy="3034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Pull Code</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0"/>
          <p:cNvSpPr/>
          <p:nvPr/>
        </p:nvSpPr>
        <p:spPr>
          <a:xfrm>
            <a:off x="-5760" y="0"/>
            <a:ext cx="9143640" cy="653400"/>
          </a:xfrm>
          <a:prstGeom prst="flowChartProcess">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0"/>
          <p:cNvSpPr/>
          <p:nvPr/>
        </p:nvSpPr>
        <p:spPr>
          <a:xfrm>
            <a:off x="304920" y="97920"/>
            <a:ext cx="5105160" cy="456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CSS Syntax</a:t>
            </a:r>
            <a:endParaRPr b="0" i="0" sz="1800" u="none" cap="none" strike="noStrike">
              <a:solidFill>
                <a:schemeClr val="dk1"/>
              </a:solidFill>
              <a:latin typeface="Calibri"/>
              <a:ea typeface="Calibri"/>
              <a:cs typeface="Calibri"/>
              <a:sym typeface="Calibri"/>
            </a:endParaRPr>
          </a:p>
        </p:txBody>
      </p:sp>
      <p:sp>
        <p:nvSpPr>
          <p:cNvPr id="139" name="Google Shape;139;p20"/>
          <p:cNvSpPr/>
          <p:nvPr/>
        </p:nvSpPr>
        <p:spPr>
          <a:xfrm>
            <a:off x="457200" y="828000"/>
            <a:ext cx="8152920" cy="3352320"/>
          </a:xfrm>
          <a:prstGeom prst="rect">
            <a:avLst/>
          </a:prstGeom>
          <a:noFill/>
          <a:ln>
            <a:noFill/>
          </a:ln>
        </p:spPr>
        <p:txBody>
          <a:bodyPr anchorCtr="0" anchor="t" bIns="45000" lIns="90000" spcFirstLastPara="1" rIns="90000" wrap="square" tIns="45000">
            <a:noAutofit/>
          </a:bodyPr>
          <a:lstStyle/>
          <a:p>
            <a:pPr indent="-127000" lvl="0" marL="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 CSS works by hooking onto </a:t>
            </a:r>
            <a:r>
              <a:rPr b="1" i="0" lang="en-US" sz="2000" u="none" cap="none" strike="noStrike">
                <a:solidFill>
                  <a:srgbClr val="000000"/>
                </a:solidFill>
                <a:latin typeface="Arial"/>
                <a:ea typeface="Arial"/>
                <a:cs typeface="Arial"/>
                <a:sym typeface="Arial"/>
              </a:rPr>
              <a:t>selectors</a:t>
            </a:r>
            <a:r>
              <a:rPr b="0" i="0" lang="en-US" sz="2000" u="none" cap="none" strike="noStrike">
                <a:solidFill>
                  <a:srgbClr val="000000"/>
                </a:solidFill>
                <a:latin typeface="Arial"/>
                <a:ea typeface="Arial"/>
                <a:cs typeface="Arial"/>
                <a:sym typeface="Arial"/>
              </a:rPr>
              <a:t> added into HTML using “</a:t>
            </a:r>
            <a:r>
              <a:rPr b="1" i="0" lang="en-US" sz="2000" u="none" cap="none" strike="noStrike">
                <a:solidFill>
                  <a:srgbClr val="000000"/>
                </a:solidFill>
                <a:latin typeface="Arial"/>
                <a:ea typeface="Arial"/>
                <a:cs typeface="Arial"/>
                <a:sym typeface="Arial"/>
              </a:rPr>
              <a:t>classes</a:t>
            </a:r>
            <a:r>
              <a:rPr b="0" i="0" lang="en-US" sz="2000" u="none" cap="none" strike="noStrike">
                <a:solidFill>
                  <a:srgbClr val="000000"/>
                </a:solidFill>
                <a:latin typeface="Arial"/>
                <a:ea typeface="Arial"/>
                <a:cs typeface="Arial"/>
                <a:sym typeface="Arial"/>
              </a:rPr>
              <a:t> and </a:t>
            </a:r>
            <a:r>
              <a:rPr b="1" i="0" lang="en-US" sz="2000" u="none" cap="none" strike="noStrike">
                <a:solidFill>
                  <a:srgbClr val="000000"/>
                </a:solidFill>
                <a:latin typeface="Arial"/>
                <a:ea typeface="Arial"/>
                <a:cs typeface="Arial"/>
                <a:sym typeface="Arial"/>
              </a:rPr>
              <a:t>identifiers</a:t>
            </a:r>
            <a:r>
              <a:rPr b="0" i="0" lang="en-US" sz="2000" u="none" cap="none" strike="noStrike">
                <a:solidFill>
                  <a:srgbClr val="000000"/>
                </a:solidFill>
                <a:latin typeface="Arial"/>
                <a:ea typeface="Arial"/>
                <a:cs typeface="Arial"/>
                <a:sym typeface="Arial"/>
              </a:rPr>
              <a:t>”.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127000" lvl="0" marL="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 Once hooked, we apply </a:t>
            </a:r>
            <a:r>
              <a:rPr b="1" i="0" lang="en-US" sz="2000" u="none" cap="none" strike="noStrike">
                <a:solidFill>
                  <a:srgbClr val="000000"/>
                </a:solidFill>
                <a:latin typeface="Arial"/>
                <a:ea typeface="Arial"/>
                <a:cs typeface="Arial"/>
                <a:sym typeface="Arial"/>
              </a:rPr>
              <a:t>styles </a:t>
            </a:r>
            <a:r>
              <a:rPr b="0" i="0" lang="en-US" sz="2000" u="none" cap="none" strike="noStrike">
                <a:solidFill>
                  <a:srgbClr val="000000"/>
                </a:solidFill>
                <a:latin typeface="Arial"/>
                <a:ea typeface="Arial"/>
                <a:cs typeface="Arial"/>
                <a:sym typeface="Arial"/>
              </a:rPr>
              <a:t>to those HTML elements using CSS.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id="140" name="Google Shape;140;p20"/>
          <p:cNvPicPr preferRelativeResize="0"/>
          <p:nvPr/>
        </p:nvPicPr>
        <p:blipFill rotWithShape="1">
          <a:blip r:embed="rId3">
            <a:alphaModFix/>
          </a:blip>
          <a:srcRect b="0" l="0" r="0" t="0"/>
          <a:stretch/>
        </p:blipFill>
        <p:spPr>
          <a:xfrm>
            <a:off x="361440" y="2629800"/>
            <a:ext cx="8409240" cy="2882880"/>
          </a:xfrm>
          <a:prstGeom prst="rect">
            <a:avLst/>
          </a:prstGeom>
          <a:noFill/>
          <a:ln cap="flat" cmpd="sng" w="9525">
            <a:solidFill>
              <a:srgbClr val="2E75B5"/>
            </a:solidFill>
            <a:prstDash val="solid"/>
            <a:round/>
            <a:headEnd len="sm" w="sm" type="none"/>
            <a:tailEnd len="sm" w="sm" type="none"/>
          </a:ln>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1"/>
          <p:cNvSpPr/>
          <p:nvPr/>
        </p:nvSpPr>
        <p:spPr>
          <a:xfrm>
            <a:off x="-5760" y="0"/>
            <a:ext cx="9143640" cy="653400"/>
          </a:xfrm>
          <a:prstGeom prst="flowChartProcess">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1"/>
          <p:cNvSpPr/>
          <p:nvPr/>
        </p:nvSpPr>
        <p:spPr>
          <a:xfrm>
            <a:off x="304920" y="97920"/>
            <a:ext cx="5257440" cy="456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The Concept of “Flow”</a:t>
            </a:r>
            <a:endParaRPr b="0" i="0" sz="1800" u="none" cap="none" strike="noStrike">
              <a:solidFill>
                <a:schemeClr val="dk1"/>
              </a:solidFill>
              <a:latin typeface="Calibri"/>
              <a:ea typeface="Calibri"/>
              <a:cs typeface="Calibri"/>
              <a:sym typeface="Calibri"/>
            </a:endParaRPr>
          </a:p>
        </p:txBody>
      </p:sp>
      <p:pic>
        <p:nvPicPr>
          <p:cNvPr id="147" name="Google Shape;147;p21"/>
          <p:cNvPicPr preferRelativeResize="0"/>
          <p:nvPr/>
        </p:nvPicPr>
        <p:blipFill rotWithShape="1">
          <a:blip r:embed="rId3">
            <a:alphaModFix/>
          </a:blip>
          <a:srcRect b="0" l="0" r="0" t="0"/>
          <a:stretch/>
        </p:blipFill>
        <p:spPr>
          <a:xfrm>
            <a:off x="914400" y="726480"/>
            <a:ext cx="7386120" cy="3692880"/>
          </a:xfrm>
          <a:prstGeom prst="rect">
            <a:avLst/>
          </a:prstGeom>
          <a:noFill/>
          <a:ln>
            <a:noFill/>
          </a:ln>
        </p:spPr>
      </p:pic>
      <p:sp>
        <p:nvSpPr>
          <p:cNvPr id="148" name="Google Shape;148;p21"/>
          <p:cNvSpPr/>
          <p:nvPr/>
        </p:nvSpPr>
        <p:spPr>
          <a:xfrm>
            <a:off x="304920" y="4419720"/>
            <a:ext cx="8610120" cy="1980360"/>
          </a:xfrm>
          <a:prstGeom prst="rect">
            <a:avLst/>
          </a:prstGeom>
          <a:noFill/>
          <a:ln>
            <a:noFill/>
          </a:ln>
        </p:spPr>
        <p:txBody>
          <a:bodyPr anchorCtr="0" anchor="t" bIns="91425" lIns="91425" spcFirstLastPara="1" rIns="91425" wrap="square" tIns="91425">
            <a:noAutofit/>
          </a:bodyPr>
          <a:lstStyle/>
          <a:p>
            <a:pPr indent="-139700" lvl="0" marL="0"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 In HTML/CSS, (by default) every element displayed is governed by a concept called “</a:t>
            </a:r>
            <a:r>
              <a:rPr b="1" i="0" lang="en-US" sz="2200" u="none" cap="none" strike="noStrike">
                <a:solidFill>
                  <a:srgbClr val="000000"/>
                </a:solidFill>
                <a:latin typeface="Arial"/>
                <a:ea typeface="Arial"/>
                <a:cs typeface="Arial"/>
                <a:sym typeface="Arial"/>
              </a:rPr>
              <a:t>flow.</a:t>
            </a:r>
            <a:r>
              <a:rPr b="0" i="0" lang="en-US" sz="2200" u="none" cap="none" strike="noStrike">
                <a:solidFill>
                  <a:srgbClr val="000000"/>
                </a:solidFill>
                <a:latin typeface="Arial"/>
                <a:ea typeface="Arial"/>
                <a:cs typeface="Arial"/>
                <a:sym typeface="Arial"/>
              </a:rPr>
              <a: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139700" lvl="0" marL="0"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 This means that HTML elements force their adjacent elements to </a:t>
            </a:r>
            <a:r>
              <a:rPr b="1" i="0" lang="en-US" sz="2200" u="none" cap="none" strike="noStrike">
                <a:solidFill>
                  <a:srgbClr val="000000"/>
                </a:solidFill>
                <a:latin typeface="Arial"/>
                <a:ea typeface="Arial"/>
                <a:cs typeface="Arial"/>
                <a:sym typeface="Arial"/>
              </a:rPr>
              <a:t>flow around</a:t>
            </a:r>
            <a:r>
              <a:rPr b="0" i="0" lang="en-US" sz="2200" u="none" cap="none" strike="noStrike">
                <a:solidFill>
                  <a:srgbClr val="000000"/>
                </a:solidFill>
                <a:latin typeface="Arial"/>
                <a:ea typeface="Arial"/>
                <a:cs typeface="Arial"/>
                <a:sym typeface="Arial"/>
              </a:rPr>
              <a:t> them. </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2"/>
          <p:cNvSpPr/>
          <p:nvPr/>
        </p:nvSpPr>
        <p:spPr>
          <a:xfrm>
            <a:off x="-5760" y="0"/>
            <a:ext cx="9143640" cy="653400"/>
          </a:xfrm>
          <a:prstGeom prst="flowChartProcess">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p:nvPr/>
        </p:nvSpPr>
        <p:spPr>
          <a:xfrm>
            <a:off x="304920" y="97920"/>
            <a:ext cx="5257440" cy="456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The Box Model</a:t>
            </a:r>
            <a:endParaRPr b="0" i="0" sz="1800" u="none" cap="none" strike="noStrike">
              <a:solidFill>
                <a:schemeClr val="dk1"/>
              </a:solidFill>
              <a:latin typeface="Calibri"/>
              <a:ea typeface="Calibri"/>
              <a:cs typeface="Calibri"/>
              <a:sym typeface="Calibri"/>
            </a:endParaRPr>
          </a:p>
        </p:txBody>
      </p:sp>
      <p:sp>
        <p:nvSpPr>
          <p:cNvPr id="155" name="Google Shape;155;p22"/>
          <p:cNvSpPr/>
          <p:nvPr/>
        </p:nvSpPr>
        <p:spPr>
          <a:xfrm>
            <a:off x="304920" y="5356080"/>
            <a:ext cx="8610120" cy="1044000"/>
          </a:xfrm>
          <a:prstGeom prst="rect">
            <a:avLst/>
          </a:prstGeom>
          <a:noFill/>
          <a:ln>
            <a:noFill/>
          </a:ln>
        </p:spPr>
        <p:txBody>
          <a:bodyPr anchorCtr="0" anchor="t" bIns="91425" lIns="91425" spcFirstLastPara="1" rIns="91425" wrap="square" tIns="91425">
            <a:noAutofit/>
          </a:bodyPr>
          <a:lstStyle/>
          <a:p>
            <a:pPr indent="-139700" lvl="0" marL="0"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 The Box Model wraps every CSS element in </a:t>
            </a:r>
            <a:r>
              <a:rPr b="1" i="0" lang="en-US" sz="2200" u="none" cap="none" strike="noStrike">
                <a:solidFill>
                  <a:srgbClr val="000000"/>
                </a:solidFill>
                <a:latin typeface="Arial"/>
                <a:ea typeface="Arial"/>
                <a:cs typeface="Arial"/>
                <a:sym typeface="Arial"/>
              </a:rPr>
              <a:t>padding, border and margin</a:t>
            </a:r>
            <a:r>
              <a:rPr b="0" i="0" lang="en-US" sz="2200" u="none" cap="none" strike="noStrike">
                <a:solidFill>
                  <a:srgbClr val="000000"/>
                </a:solidFill>
                <a:latin typeface="Arial"/>
                <a:ea typeface="Arial"/>
                <a:cs typeface="Arial"/>
                <a:sym typeface="Arial"/>
              </a:rPr>
              <a:t> – allowing developers to modify spacing styles.</a:t>
            </a:r>
            <a:endParaRPr b="0" i="0" sz="1800" u="none" cap="none" strike="noStrike">
              <a:solidFill>
                <a:schemeClr val="dk1"/>
              </a:solidFill>
              <a:latin typeface="Calibri"/>
              <a:ea typeface="Calibri"/>
              <a:cs typeface="Calibri"/>
              <a:sym typeface="Calibri"/>
            </a:endParaRPr>
          </a:p>
        </p:txBody>
      </p:sp>
      <p:pic>
        <p:nvPicPr>
          <p:cNvPr id="156" name="Google Shape;156;p22"/>
          <p:cNvPicPr preferRelativeResize="0"/>
          <p:nvPr/>
        </p:nvPicPr>
        <p:blipFill rotWithShape="1">
          <a:blip r:embed="rId3">
            <a:alphaModFix/>
          </a:blip>
          <a:srcRect b="0" l="0" r="0" t="0"/>
          <a:stretch/>
        </p:blipFill>
        <p:spPr>
          <a:xfrm>
            <a:off x="2013120" y="783720"/>
            <a:ext cx="5339880" cy="4506840"/>
          </a:xfrm>
          <a:prstGeom prst="rect">
            <a:avLst/>
          </a:prstGeom>
          <a:noFill/>
          <a:ln>
            <a:noFill/>
          </a:ln>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3"/>
          <p:cNvSpPr/>
          <p:nvPr/>
        </p:nvSpPr>
        <p:spPr>
          <a:xfrm>
            <a:off x="-5760" y="0"/>
            <a:ext cx="9143640" cy="653400"/>
          </a:xfrm>
          <a:prstGeom prst="flowChartProcess">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a:off x="304920" y="97920"/>
            <a:ext cx="5257440" cy="456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CSS Positioning</a:t>
            </a:r>
            <a:endParaRPr b="0" i="0" sz="1800" u="none" cap="none" strike="noStrike">
              <a:solidFill>
                <a:schemeClr val="dk1"/>
              </a:solidFill>
              <a:latin typeface="Calibri"/>
              <a:ea typeface="Calibri"/>
              <a:cs typeface="Calibri"/>
              <a:sym typeface="Calibri"/>
            </a:endParaRPr>
          </a:p>
        </p:txBody>
      </p:sp>
      <p:sp>
        <p:nvSpPr>
          <p:cNvPr id="163" name="Google Shape;163;p23"/>
          <p:cNvSpPr/>
          <p:nvPr/>
        </p:nvSpPr>
        <p:spPr>
          <a:xfrm>
            <a:off x="304920" y="5549760"/>
            <a:ext cx="8610120" cy="850320"/>
          </a:xfrm>
          <a:prstGeom prst="rect">
            <a:avLst/>
          </a:prstGeom>
          <a:noFill/>
          <a:ln>
            <a:noFill/>
          </a:ln>
        </p:spPr>
        <p:txBody>
          <a:bodyPr anchorCtr="0" anchor="t" bIns="91425" lIns="91425" spcFirstLastPara="1" rIns="91425" wrap="square" tIns="91425">
            <a:noAutofit/>
          </a:bodyPr>
          <a:lstStyle/>
          <a:p>
            <a:pPr indent="-139700" lvl="0" marL="0"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 We can orient our HTML elements in relation to space with CSS positioning </a:t>
            </a:r>
            <a:r>
              <a:rPr b="1" i="0" lang="en-US" sz="2200" u="none" cap="none" strike="noStrike">
                <a:solidFill>
                  <a:srgbClr val="000000"/>
                </a:solidFill>
                <a:latin typeface="Arial"/>
                <a:ea typeface="Arial"/>
                <a:cs typeface="Arial"/>
                <a:sym typeface="Arial"/>
              </a:rPr>
              <a:t>(static, relative, fixed, absolute)</a:t>
            </a:r>
            <a:r>
              <a:rPr b="0" i="0" lang="en-US" sz="2200" u="none" cap="none" strike="noStrike">
                <a:solidFill>
                  <a:srgbClr val="000000"/>
                </a:solidFill>
                <a:latin typeface="Arial"/>
                <a:ea typeface="Arial"/>
                <a:cs typeface="Arial"/>
                <a:sym typeface="Arial"/>
              </a:rPr>
              <a:t>.</a:t>
            </a:r>
            <a:endParaRPr b="0" i="0" sz="1800" u="none" cap="none" strike="noStrike">
              <a:solidFill>
                <a:schemeClr val="dk1"/>
              </a:solidFill>
              <a:latin typeface="Calibri"/>
              <a:ea typeface="Calibri"/>
              <a:cs typeface="Calibri"/>
              <a:sym typeface="Calibri"/>
            </a:endParaRPr>
          </a:p>
        </p:txBody>
      </p:sp>
      <p:pic>
        <p:nvPicPr>
          <p:cNvPr id="164" name="Google Shape;164;p23"/>
          <p:cNvPicPr preferRelativeResize="0"/>
          <p:nvPr/>
        </p:nvPicPr>
        <p:blipFill rotWithShape="1">
          <a:blip r:embed="rId3">
            <a:alphaModFix/>
          </a:blip>
          <a:srcRect b="0" l="0" r="0" t="0"/>
          <a:stretch/>
        </p:blipFill>
        <p:spPr>
          <a:xfrm>
            <a:off x="1978200" y="783720"/>
            <a:ext cx="5695560" cy="4635720"/>
          </a:xfrm>
          <a:prstGeom prst="rect">
            <a:avLst/>
          </a:prstGeom>
          <a:noFill/>
          <a:ln>
            <a:noFill/>
          </a:ln>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4"/>
          <p:cNvSpPr/>
          <p:nvPr/>
        </p:nvSpPr>
        <p:spPr>
          <a:xfrm>
            <a:off x="304920" y="97920"/>
            <a:ext cx="5257440" cy="456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How to Learn…</a:t>
            </a:r>
            <a:endParaRPr b="0" i="0" sz="1800" u="none" cap="none" strike="noStrike">
              <a:solidFill>
                <a:schemeClr val="dk1"/>
              </a:solidFill>
              <a:latin typeface="Calibri"/>
              <a:ea typeface="Calibri"/>
              <a:cs typeface="Calibri"/>
              <a:sym typeface="Calibri"/>
            </a:endParaRPr>
          </a:p>
        </p:txBody>
      </p:sp>
      <p:pic>
        <p:nvPicPr>
          <p:cNvPr id="170" name="Google Shape;170;p24"/>
          <p:cNvPicPr preferRelativeResize="0"/>
          <p:nvPr/>
        </p:nvPicPr>
        <p:blipFill rotWithShape="1">
          <a:blip r:embed="rId3">
            <a:alphaModFix/>
          </a:blip>
          <a:srcRect b="0" l="0" r="0" t="0"/>
          <a:stretch/>
        </p:blipFill>
        <p:spPr>
          <a:xfrm>
            <a:off x="304920" y="3270600"/>
            <a:ext cx="4562280" cy="1285560"/>
          </a:xfrm>
          <a:prstGeom prst="rect">
            <a:avLst/>
          </a:prstGeom>
          <a:noFill/>
          <a:ln>
            <a:noFill/>
          </a:ln>
        </p:spPr>
      </p:pic>
      <p:pic>
        <p:nvPicPr>
          <p:cNvPr id="171" name="Google Shape;171;p24"/>
          <p:cNvPicPr preferRelativeResize="0"/>
          <p:nvPr/>
        </p:nvPicPr>
        <p:blipFill rotWithShape="1">
          <a:blip r:embed="rId4">
            <a:alphaModFix/>
          </a:blip>
          <a:srcRect b="0" l="15997" r="0" t="0"/>
          <a:stretch/>
        </p:blipFill>
        <p:spPr>
          <a:xfrm>
            <a:off x="0" y="701640"/>
            <a:ext cx="4400280" cy="1047240"/>
          </a:xfrm>
          <a:prstGeom prst="rect">
            <a:avLst/>
          </a:prstGeom>
          <a:noFill/>
          <a:ln>
            <a:noFill/>
          </a:ln>
        </p:spPr>
      </p:pic>
      <p:pic>
        <p:nvPicPr>
          <p:cNvPr id="172" name="Google Shape;172;p24"/>
          <p:cNvPicPr preferRelativeResize="0"/>
          <p:nvPr/>
        </p:nvPicPr>
        <p:blipFill rotWithShape="1">
          <a:blip r:embed="rId5">
            <a:alphaModFix/>
          </a:blip>
          <a:srcRect b="0" l="0" r="0" t="0"/>
          <a:stretch/>
        </p:blipFill>
        <p:spPr>
          <a:xfrm>
            <a:off x="3570480" y="4827240"/>
            <a:ext cx="5565240" cy="1391040"/>
          </a:xfrm>
          <a:prstGeom prst="rect">
            <a:avLst/>
          </a:prstGeom>
          <a:noFill/>
          <a:ln>
            <a:noFill/>
          </a:ln>
        </p:spPr>
      </p:pic>
      <p:pic>
        <p:nvPicPr>
          <p:cNvPr id="173" name="Google Shape;173;p24"/>
          <p:cNvPicPr preferRelativeResize="0"/>
          <p:nvPr/>
        </p:nvPicPr>
        <p:blipFill rotWithShape="1">
          <a:blip r:embed="rId6">
            <a:alphaModFix/>
          </a:blip>
          <a:srcRect b="0" l="0" r="0" t="0"/>
          <a:stretch/>
        </p:blipFill>
        <p:spPr>
          <a:xfrm>
            <a:off x="3421440" y="1425600"/>
            <a:ext cx="5714640" cy="1702800"/>
          </a:xfrm>
          <a:prstGeom prst="rect">
            <a:avLst/>
          </a:prstGeom>
          <a:noFill/>
          <a:ln>
            <a:noFill/>
          </a:ln>
        </p:spPr>
      </p:pic>
      <p:pic>
        <p:nvPicPr>
          <p:cNvPr id="174" name="Google Shape;174;p24"/>
          <p:cNvPicPr preferRelativeResize="0"/>
          <p:nvPr/>
        </p:nvPicPr>
        <p:blipFill rotWithShape="1">
          <a:blip r:embed="rId7">
            <a:alphaModFix/>
          </a:blip>
          <a:srcRect b="0" l="0" r="0" t="0"/>
          <a:stretch/>
        </p:blipFill>
        <p:spPr>
          <a:xfrm>
            <a:off x="5261760" y="3908160"/>
            <a:ext cx="1971360" cy="428400"/>
          </a:xfrm>
          <a:prstGeom prst="rect">
            <a:avLst/>
          </a:prstGeom>
          <a:noFill/>
          <a:ln>
            <a:noFill/>
          </a:ln>
        </p:spPr>
      </p:pic>
      <p:pic>
        <p:nvPicPr>
          <p:cNvPr id="175" name="Google Shape;175;p24"/>
          <p:cNvPicPr preferRelativeResize="0"/>
          <p:nvPr/>
        </p:nvPicPr>
        <p:blipFill rotWithShape="1">
          <a:blip r:embed="rId8">
            <a:alphaModFix/>
          </a:blip>
          <a:srcRect b="0" l="0" r="0" t="0"/>
          <a:stretch/>
        </p:blipFill>
        <p:spPr>
          <a:xfrm>
            <a:off x="1956240" y="2479320"/>
            <a:ext cx="1437840" cy="504360"/>
          </a:xfrm>
          <a:prstGeom prst="rect">
            <a:avLst/>
          </a:prstGeom>
          <a:noFill/>
          <a:ln>
            <a:noFill/>
          </a:ln>
        </p:spPr>
      </p:pic>
      <p:pic>
        <p:nvPicPr>
          <p:cNvPr id="176" name="Google Shape;176;p24"/>
          <p:cNvPicPr preferRelativeResize="0"/>
          <p:nvPr/>
        </p:nvPicPr>
        <p:blipFill rotWithShape="1">
          <a:blip r:embed="rId9">
            <a:alphaModFix/>
          </a:blip>
          <a:srcRect b="0" l="0" r="0" t="5646"/>
          <a:stretch/>
        </p:blipFill>
        <p:spPr>
          <a:xfrm>
            <a:off x="7467480" y="914400"/>
            <a:ext cx="1342800" cy="799200"/>
          </a:xfrm>
          <a:prstGeom prst="rect">
            <a:avLst/>
          </a:prstGeom>
          <a:noFill/>
          <a:ln>
            <a:noFill/>
          </a:ln>
        </p:spPr>
      </p:pic>
      <p:pic>
        <p:nvPicPr>
          <p:cNvPr id="177" name="Google Shape;177;p24"/>
          <p:cNvPicPr preferRelativeResize="0"/>
          <p:nvPr/>
        </p:nvPicPr>
        <p:blipFill rotWithShape="1">
          <a:blip r:embed="rId10">
            <a:alphaModFix/>
          </a:blip>
          <a:srcRect b="0" l="0" r="0" t="0"/>
          <a:stretch/>
        </p:blipFill>
        <p:spPr>
          <a:xfrm>
            <a:off x="4172040" y="857880"/>
            <a:ext cx="2781000" cy="628200"/>
          </a:xfrm>
          <a:prstGeom prst="rect">
            <a:avLst/>
          </a:prstGeom>
          <a:noFill/>
          <a:ln>
            <a:noFill/>
          </a:ln>
        </p:spPr>
      </p:pic>
      <p:pic>
        <p:nvPicPr>
          <p:cNvPr id="178" name="Google Shape;178;p24"/>
          <p:cNvPicPr preferRelativeResize="0"/>
          <p:nvPr/>
        </p:nvPicPr>
        <p:blipFill rotWithShape="1">
          <a:blip r:embed="rId11">
            <a:alphaModFix/>
          </a:blip>
          <a:srcRect b="0" l="0" r="0" t="0"/>
          <a:stretch/>
        </p:blipFill>
        <p:spPr>
          <a:xfrm>
            <a:off x="1228680" y="4635360"/>
            <a:ext cx="1942920" cy="1664280"/>
          </a:xfrm>
          <a:prstGeom prst="rect">
            <a:avLst/>
          </a:prstGeom>
          <a:noFill/>
          <a:ln>
            <a:noFill/>
          </a:ln>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5"/>
          <p:cNvSpPr/>
          <p:nvPr/>
        </p:nvSpPr>
        <p:spPr>
          <a:xfrm>
            <a:off x="304920" y="97920"/>
            <a:ext cx="5105160" cy="456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General Questions / Issues?</a:t>
            </a:r>
            <a:endParaRPr b="0" i="0" sz="1800" u="none" cap="none" strike="noStrike">
              <a:solidFill>
                <a:schemeClr val="dk1"/>
              </a:solidFill>
              <a:latin typeface="Calibri"/>
              <a:ea typeface="Calibri"/>
              <a:cs typeface="Calibri"/>
              <a:sym typeface="Calibri"/>
            </a:endParaRPr>
          </a:p>
        </p:txBody>
      </p:sp>
      <p:pic>
        <p:nvPicPr>
          <p:cNvPr id="184" name="Google Shape;184;p25"/>
          <p:cNvPicPr preferRelativeResize="0"/>
          <p:nvPr/>
        </p:nvPicPr>
        <p:blipFill rotWithShape="1">
          <a:blip r:embed="rId3">
            <a:alphaModFix/>
          </a:blip>
          <a:srcRect b="0" l="0" r="0" t="0"/>
          <a:stretch/>
        </p:blipFill>
        <p:spPr>
          <a:xfrm>
            <a:off x="325440" y="1017360"/>
            <a:ext cx="8465400" cy="4840920"/>
          </a:xfrm>
          <a:prstGeom prst="rect">
            <a:avLst/>
          </a:prstGeom>
          <a:noFill/>
          <a:ln>
            <a:noFill/>
          </a:ln>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 name="Shape 32"/>
        <p:cNvGrpSpPr/>
        <p:nvPr/>
      </p:nvGrpSpPr>
      <p:grpSpPr>
        <a:xfrm>
          <a:off x="0" y="0"/>
          <a:ext cx="0" cy="0"/>
          <a:chOff x="0" y="0"/>
          <a:chExt cx="0" cy="0"/>
        </a:xfrm>
      </p:grpSpPr>
      <p:sp>
        <p:nvSpPr>
          <p:cNvPr id="33" name="Google Shape;33;p8"/>
          <p:cNvSpPr txBox="1"/>
          <p:nvPr/>
        </p:nvSpPr>
        <p:spPr>
          <a:xfrm>
            <a:off x="305039" y="0"/>
            <a:ext cx="5470200" cy="65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Check-Up Session</a:t>
            </a:r>
            <a:endParaRPr b="0" i="0" sz="1800" u="none" cap="none" strike="noStrike">
              <a:solidFill>
                <a:schemeClr val="dk1"/>
              </a:solidFill>
              <a:latin typeface="Calibri"/>
              <a:ea typeface="Calibri"/>
              <a:cs typeface="Calibri"/>
              <a:sym typeface="Calibri"/>
            </a:endParaRPr>
          </a:p>
        </p:txBody>
      </p:sp>
      <p:sp>
        <p:nvSpPr>
          <p:cNvPr id="34" name="Google Shape;34;p8"/>
          <p:cNvSpPr/>
          <p:nvPr/>
        </p:nvSpPr>
        <p:spPr>
          <a:xfrm>
            <a:off x="305039" y="1676520"/>
            <a:ext cx="8534160" cy="152352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1" lang="en-US" sz="6000" u="none" cap="none" strike="noStrike">
                <a:solidFill>
                  <a:srgbClr val="000000"/>
                </a:solidFill>
                <a:latin typeface="Arial"/>
                <a:ea typeface="Arial"/>
                <a:cs typeface="Arial"/>
                <a:sym typeface="Arial"/>
              </a:rPr>
              <a:t>How’s it going?</a:t>
            </a:r>
            <a:endParaRPr b="0" i="0" sz="1800" u="none" cap="none" strike="noStrike">
              <a:solidFill>
                <a:schemeClr val="dk1"/>
              </a:solidFill>
              <a:latin typeface="Calibri"/>
              <a:ea typeface="Calibri"/>
              <a:cs typeface="Calibri"/>
              <a:sym typeface="Calibri"/>
            </a:endParaRPr>
          </a:p>
        </p:txBody>
      </p:sp>
      <p:sp>
        <p:nvSpPr>
          <p:cNvPr id="35" name="Google Shape;35;p8"/>
          <p:cNvSpPr/>
          <p:nvPr/>
        </p:nvSpPr>
        <p:spPr>
          <a:xfrm>
            <a:off x="287399" y="3048120"/>
            <a:ext cx="8534160" cy="6854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1" lang="en-US" sz="2400" u="none" cap="none" strike="noStrike">
                <a:solidFill>
                  <a:srgbClr val="000000"/>
                </a:solidFill>
                <a:latin typeface="Arial"/>
                <a:ea typeface="Arial"/>
                <a:cs typeface="Arial"/>
                <a:sym typeface="Arial"/>
              </a:rPr>
              <a:t>After 1 week of Bootcamp, how are you holding up?</a:t>
            </a:r>
            <a:endParaRPr b="0" i="0" sz="1800" u="none" cap="none" strike="noStrike">
              <a:solidFill>
                <a:schemeClr val="dk1"/>
              </a:solidFill>
              <a:latin typeface="Calibri"/>
              <a:ea typeface="Calibri"/>
              <a:cs typeface="Calibri"/>
              <a:sym typeface="Calibri"/>
            </a:endParaRPr>
          </a:p>
        </p:txBody>
      </p:sp>
      <p:sp>
        <p:nvSpPr>
          <p:cNvPr id="36" name="Google Shape;36;p8"/>
          <p:cNvSpPr/>
          <p:nvPr/>
        </p:nvSpPr>
        <p:spPr>
          <a:xfrm>
            <a:off x="258959" y="3657600"/>
            <a:ext cx="8534160" cy="6854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1" lang="en-US" sz="2400" u="none" cap="none" strike="noStrike">
                <a:solidFill>
                  <a:srgbClr val="000000"/>
                </a:solidFill>
                <a:latin typeface="Arial"/>
                <a:ea typeface="Arial"/>
                <a:cs typeface="Arial"/>
                <a:sym typeface="Arial"/>
              </a:rPr>
              <a:t>What feedback do you have so far? </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390606" y="2953542"/>
            <a:ext cx="8229600" cy="87186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a:solidFill>
                  <a:srgbClr val="FFFFFF"/>
                </a:solidFill>
                <a:latin typeface="Arial"/>
                <a:ea typeface="Arial"/>
                <a:cs typeface="Arial"/>
                <a:sym typeface="Arial"/>
              </a:rPr>
              <a:t>Double Take</a:t>
            </a:r>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7"/>
          <p:cNvSpPr/>
          <p:nvPr/>
        </p:nvSpPr>
        <p:spPr>
          <a:xfrm>
            <a:off x="-5760" y="0"/>
            <a:ext cx="9143640" cy="653400"/>
          </a:xfrm>
          <a:prstGeom prst="flowChartProcess">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7"/>
          <p:cNvSpPr/>
          <p:nvPr/>
        </p:nvSpPr>
        <p:spPr>
          <a:xfrm>
            <a:off x="304920" y="97920"/>
            <a:ext cx="5714640" cy="456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Divs, Sections, Navs, Etc….</a:t>
            </a:r>
            <a:endParaRPr b="0" i="0" sz="1800" u="none" cap="none" strike="noStrike">
              <a:solidFill>
                <a:schemeClr val="dk1"/>
              </a:solidFill>
              <a:latin typeface="Calibri"/>
              <a:ea typeface="Calibri"/>
              <a:cs typeface="Calibri"/>
              <a:sym typeface="Calibri"/>
            </a:endParaRPr>
          </a:p>
        </p:txBody>
      </p:sp>
      <p:pic>
        <p:nvPicPr>
          <p:cNvPr id="196" name="Google Shape;196;p27"/>
          <p:cNvPicPr preferRelativeResize="0"/>
          <p:nvPr/>
        </p:nvPicPr>
        <p:blipFill rotWithShape="1">
          <a:blip r:embed="rId3">
            <a:alphaModFix/>
          </a:blip>
          <a:srcRect b="67440" l="0" r="0" t="17160"/>
          <a:stretch/>
        </p:blipFill>
        <p:spPr>
          <a:xfrm>
            <a:off x="216000" y="2956680"/>
            <a:ext cx="8305560" cy="818280"/>
          </a:xfrm>
          <a:prstGeom prst="rect">
            <a:avLst/>
          </a:prstGeom>
          <a:noFill/>
          <a:ln>
            <a:noFill/>
          </a:ln>
        </p:spPr>
      </p:pic>
      <p:pic>
        <p:nvPicPr>
          <p:cNvPr id="197" name="Google Shape;197;p27"/>
          <p:cNvPicPr preferRelativeResize="0"/>
          <p:nvPr/>
        </p:nvPicPr>
        <p:blipFill rotWithShape="1">
          <a:blip r:embed="rId4">
            <a:alphaModFix/>
          </a:blip>
          <a:srcRect b="78207" l="-727" r="24818" t="-2821"/>
          <a:stretch/>
        </p:blipFill>
        <p:spPr>
          <a:xfrm>
            <a:off x="762120" y="2169720"/>
            <a:ext cx="7924320" cy="860400"/>
          </a:xfrm>
          <a:prstGeom prst="rect">
            <a:avLst/>
          </a:prstGeom>
          <a:noFill/>
          <a:ln>
            <a:noFill/>
          </a:ln>
        </p:spPr>
      </p:pic>
      <p:pic>
        <p:nvPicPr>
          <p:cNvPr id="198" name="Google Shape;198;p27"/>
          <p:cNvPicPr preferRelativeResize="0"/>
          <p:nvPr/>
        </p:nvPicPr>
        <p:blipFill rotWithShape="1">
          <a:blip r:embed="rId5">
            <a:alphaModFix/>
          </a:blip>
          <a:srcRect b="0" l="0" r="0" t="0"/>
          <a:stretch/>
        </p:blipFill>
        <p:spPr>
          <a:xfrm>
            <a:off x="243000" y="817560"/>
            <a:ext cx="5838480" cy="1314000"/>
          </a:xfrm>
          <a:prstGeom prst="rect">
            <a:avLst/>
          </a:prstGeom>
          <a:noFill/>
          <a:ln>
            <a:noFill/>
          </a:ln>
        </p:spPr>
      </p:pic>
      <p:pic>
        <p:nvPicPr>
          <p:cNvPr id="199" name="Google Shape;199;p27"/>
          <p:cNvPicPr preferRelativeResize="0"/>
          <p:nvPr/>
        </p:nvPicPr>
        <p:blipFill rotWithShape="1">
          <a:blip r:embed="rId6">
            <a:alphaModFix/>
          </a:blip>
          <a:srcRect b="0" l="0" r="0" t="0"/>
          <a:stretch/>
        </p:blipFill>
        <p:spPr>
          <a:xfrm>
            <a:off x="2747160" y="5644800"/>
            <a:ext cx="6324120" cy="671040"/>
          </a:xfrm>
          <a:prstGeom prst="rect">
            <a:avLst/>
          </a:prstGeom>
          <a:noFill/>
          <a:ln>
            <a:noFill/>
          </a:ln>
        </p:spPr>
      </p:pic>
      <p:pic>
        <p:nvPicPr>
          <p:cNvPr id="200" name="Google Shape;200;p27"/>
          <p:cNvPicPr preferRelativeResize="0"/>
          <p:nvPr/>
        </p:nvPicPr>
        <p:blipFill rotWithShape="1">
          <a:blip r:embed="rId7">
            <a:alphaModFix/>
          </a:blip>
          <a:srcRect b="0" l="0" r="0" t="0"/>
          <a:stretch/>
        </p:blipFill>
        <p:spPr>
          <a:xfrm>
            <a:off x="4510800" y="3857040"/>
            <a:ext cx="4524120" cy="818640"/>
          </a:xfrm>
          <a:prstGeom prst="rect">
            <a:avLst/>
          </a:prstGeom>
          <a:noFill/>
          <a:ln>
            <a:noFill/>
          </a:ln>
        </p:spPr>
      </p:pic>
      <p:pic>
        <p:nvPicPr>
          <p:cNvPr id="201" name="Google Shape;201;p27"/>
          <p:cNvPicPr preferRelativeResize="0"/>
          <p:nvPr/>
        </p:nvPicPr>
        <p:blipFill rotWithShape="1">
          <a:blip r:embed="rId8">
            <a:alphaModFix/>
          </a:blip>
          <a:srcRect b="0" l="0" r="0" t="0"/>
          <a:stretch/>
        </p:blipFill>
        <p:spPr>
          <a:xfrm>
            <a:off x="304920" y="4637880"/>
            <a:ext cx="8838720" cy="961200"/>
          </a:xfrm>
          <a:prstGeom prst="rect">
            <a:avLst/>
          </a:prstGeom>
          <a:noFill/>
          <a:ln>
            <a:noFill/>
          </a:ln>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8"/>
          <p:cNvSpPr/>
          <p:nvPr/>
        </p:nvSpPr>
        <p:spPr>
          <a:xfrm>
            <a:off x="304920" y="97920"/>
            <a:ext cx="5714640" cy="456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Divs, Sections, Navs, Etc….</a:t>
            </a:r>
            <a:endParaRPr b="0" i="0" sz="1800" u="none" cap="none" strike="noStrike">
              <a:solidFill>
                <a:schemeClr val="dk1"/>
              </a:solidFill>
              <a:latin typeface="Calibri"/>
              <a:ea typeface="Calibri"/>
              <a:cs typeface="Calibri"/>
              <a:sym typeface="Calibri"/>
            </a:endParaRPr>
          </a:p>
        </p:txBody>
      </p:sp>
      <p:pic>
        <p:nvPicPr>
          <p:cNvPr id="207" name="Google Shape;207;p28"/>
          <p:cNvPicPr preferRelativeResize="0"/>
          <p:nvPr/>
        </p:nvPicPr>
        <p:blipFill rotWithShape="1">
          <a:blip r:embed="rId3">
            <a:alphaModFix/>
          </a:blip>
          <a:srcRect b="0" l="0" r="0" t="0"/>
          <a:stretch/>
        </p:blipFill>
        <p:spPr>
          <a:xfrm>
            <a:off x="1752480" y="786960"/>
            <a:ext cx="5943240" cy="4460400"/>
          </a:xfrm>
          <a:prstGeom prst="rect">
            <a:avLst/>
          </a:prstGeom>
          <a:noFill/>
          <a:ln>
            <a:noFill/>
          </a:ln>
        </p:spPr>
      </p:pic>
      <p:sp>
        <p:nvSpPr>
          <p:cNvPr id="208" name="Google Shape;208;p28"/>
          <p:cNvSpPr/>
          <p:nvPr/>
        </p:nvSpPr>
        <p:spPr>
          <a:xfrm>
            <a:off x="304920" y="5313960"/>
            <a:ext cx="8610120" cy="1001880"/>
          </a:xfrm>
          <a:prstGeom prst="rect">
            <a:avLst/>
          </a:prstGeom>
          <a:noFill/>
          <a:ln>
            <a:noFill/>
          </a:ln>
        </p:spPr>
        <p:txBody>
          <a:bodyPr anchorCtr="0" anchor="t" bIns="91425" lIns="91425" spcFirstLastPara="1" rIns="91425" wrap="square" tIns="91425">
            <a:noAutofit/>
          </a:bodyPr>
          <a:lstStyle/>
          <a:p>
            <a:pPr indent="-139700" lvl="0" marL="0"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 All web layouts are inherently composed of containers, traditionally called “</a:t>
            </a:r>
            <a:r>
              <a:rPr b="1" i="0" lang="en-US" sz="2200" u="none" cap="none" strike="noStrike">
                <a:solidFill>
                  <a:srgbClr val="000000"/>
                </a:solidFill>
                <a:latin typeface="Arial"/>
                <a:ea typeface="Arial"/>
                <a:cs typeface="Arial"/>
                <a:sym typeface="Arial"/>
              </a:rPr>
              <a:t>divs.</a:t>
            </a:r>
            <a:r>
              <a:rPr b="0" i="0" lang="en-US" sz="2200" u="none" cap="none" strike="noStrike">
                <a:solidFill>
                  <a:srgbClr val="000000"/>
                </a:solidFill>
                <a:latin typeface="Arial"/>
                <a:ea typeface="Arial"/>
                <a:cs typeface="Arial"/>
                <a:sym typeface="Arial"/>
              </a:rPr>
              <a:t>”</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9"/>
          <p:cNvSpPr/>
          <p:nvPr/>
        </p:nvSpPr>
        <p:spPr>
          <a:xfrm>
            <a:off x="304920" y="97920"/>
            <a:ext cx="5714640" cy="456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Divs, Sections, Navs, Etc….</a:t>
            </a:r>
            <a:endParaRPr b="0" i="0" sz="1800" u="none" cap="none" strike="noStrike">
              <a:solidFill>
                <a:schemeClr val="dk1"/>
              </a:solidFill>
              <a:latin typeface="Calibri"/>
              <a:ea typeface="Calibri"/>
              <a:cs typeface="Calibri"/>
              <a:sym typeface="Calibri"/>
            </a:endParaRPr>
          </a:p>
        </p:txBody>
      </p:sp>
      <p:pic>
        <p:nvPicPr>
          <p:cNvPr id="214" name="Google Shape;214;p29"/>
          <p:cNvPicPr preferRelativeResize="0"/>
          <p:nvPr/>
        </p:nvPicPr>
        <p:blipFill rotWithShape="1">
          <a:blip r:embed="rId3">
            <a:alphaModFix/>
          </a:blip>
          <a:srcRect b="0" l="0" r="0" t="0"/>
          <a:stretch/>
        </p:blipFill>
        <p:spPr>
          <a:xfrm>
            <a:off x="457200" y="752760"/>
            <a:ext cx="8380440" cy="3885840"/>
          </a:xfrm>
          <a:prstGeom prst="rect">
            <a:avLst/>
          </a:prstGeom>
          <a:noFill/>
          <a:ln cap="flat" cmpd="sng" w="9525">
            <a:solidFill>
              <a:schemeClr val="accent1"/>
            </a:solidFill>
            <a:prstDash val="solid"/>
            <a:round/>
            <a:headEnd len="sm" w="sm" type="none"/>
            <a:tailEnd len="sm" w="sm" type="none"/>
          </a:ln>
        </p:spPr>
      </p:pic>
      <p:sp>
        <p:nvSpPr>
          <p:cNvPr id="215" name="Google Shape;215;p29"/>
          <p:cNvSpPr/>
          <p:nvPr/>
        </p:nvSpPr>
        <p:spPr>
          <a:xfrm>
            <a:off x="304920" y="4787640"/>
            <a:ext cx="8610120" cy="1649880"/>
          </a:xfrm>
          <a:prstGeom prst="rect">
            <a:avLst/>
          </a:prstGeom>
          <a:noFill/>
          <a:ln>
            <a:noFill/>
          </a:ln>
        </p:spPr>
        <p:txBody>
          <a:bodyPr anchorCtr="0" anchor="t" bIns="91425" lIns="91425" spcFirstLastPara="1" rIns="91425" wrap="square" tIns="91425">
            <a:noAutofit/>
          </a:bodyPr>
          <a:lstStyle/>
          <a:p>
            <a:pPr indent="-127000" lvl="0" marL="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 HTML5 introduced the concept of </a:t>
            </a:r>
            <a:r>
              <a:rPr b="1" i="0" lang="en-US" sz="2000" u="none" cap="none" strike="noStrike">
                <a:solidFill>
                  <a:srgbClr val="000000"/>
                </a:solidFill>
                <a:latin typeface="Arial"/>
                <a:ea typeface="Arial"/>
                <a:cs typeface="Arial"/>
                <a:sym typeface="Arial"/>
              </a:rPr>
              <a:t>“semantic layouts,” </a:t>
            </a:r>
            <a:r>
              <a:rPr b="0" i="0" lang="en-US" sz="2000" u="none" cap="none" strike="noStrike">
                <a:solidFill>
                  <a:srgbClr val="000000"/>
                </a:solidFill>
                <a:latin typeface="Arial"/>
                <a:ea typeface="Arial"/>
                <a:cs typeface="Arial"/>
                <a:sym typeface="Arial"/>
              </a:rPr>
              <a:t>meaning “divs” could be given more meaningful names.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127000" lvl="0" marL="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 In theory, this helps with organization and search engine optimization. </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0"/>
          <p:cNvSpPr/>
          <p:nvPr/>
        </p:nvSpPr>
        <p:spPr>
          <a:xfrm>
            <a:off x="304920" y="97920"/>
            <a:ext cx="5714640" cy="456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Divs, Sections, Navs, Etc….</a:t>
            </a:r>
            <a:endParaRPr b="0" i="0" sz="1800" u="none" cap="none" strike="noStrike">
              <a:solidFill>
                <a:schemeClr val="dk1"/>
              </a:solidFill>
              <a:latin typeface="Calibri"/>
              <a:ea typeface="Calibri"/>
              <a:cs typeface="Calibri"/>
              <a:sym typeface="Calibri"/>
            </a:endParaRPr>
          </a:p>
        </p:txBody>
      </p:sp>
      <p:sp>
        <p:nvSpPr>
          <p:cNvPr id="221" name="Google Shape;221;p30"/>
          <p:cNvSpPr/>
          <p:nvPr/>
        </p:nvSpPr>
        <p:spPr>
          <a:xfrm>
            <a:off x="6262560" y="748080"/>
            <a:ext cx="2772000" cy="5495400"/>
          </a:xfrm>
          <a:prstGeom prst="rect">
            <a:avLst/>
          </a:prstGeom>
          <a:noFill/>
          <a:ln>
            <a:noFill/>
          </a:ln>
        </p:spPr>
        <p:txBody>
          <a:bodyPr anchorCtr="0" anchor="t" bIns="91425" lIns="91425" spcFirstLastPara="1" rIns="91425" wrap="square" tIns="91425">
            <a:noAutofit/>
          </a:bodyPr>
          <a:lstStyle/>
          <a:p>
            <a:pPr indent="-127000" lvl="0" marL="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 That said… many (if not most) websites, seem to still be using basic </a:t>
            </a:r>
            <a:r>
              <a:rPr b="1" i="0" lang="en-US" sz="2000" u="none" cap="none" strike="noStrike">
                <a:solidFill>
                  <a:srgbClr val="000000"/>
                </a:solidFill>
                <a:latin typeface="Arial"/>
                <a:ea typeface="Arial"/>
                <a:cs typeface="Arial"/>
                <a:sym typeface="Arial"/>
              </a:rPr>
              <a:t>divs.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127000" lvl="0" marL="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 There are reasons for this that we’ll showcase in later sections.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127000" lvl="0" marL="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 Additionally, it’s possible to include “semantics” by using id names and classes. </a:t>
            </a:r>
            <a:endParaRPr b="0" i="0" sz="1800" u="none" cap="none" strike="noStrike">
              <a:solidFill>
                <a:schemeClr val="dk1"/>
              </a:solidFill>
              <a:latin typeface="Calibri"/>
              <a:ea typeface="Calibri"/>
              <a:cs typeface="Calibri"/>
              <a:sym typeface="Calibri"/>
            </a:endParaRPr>
          </a:p>
        </p:txBody>
      </p:sp>
      <p:pic>
        <p:nvPicPr>
          <p:cNvPr id="222" name="Google Shape;222;p30"/>
          <p:cNvPicPr preferRelativeResize="0"/>
          <p:nvPr/>
        </p:nvPicPr>
        <p:blipFill rotWithShape="1">
          <a:blip r:embed="rId3">
            <a:alphaModFix/>
          </a:blip>
          <a:srcRect b="0" l="0" r="0" t="0"/>
          <a:stretch/>
        </p:blipFill>
        <p:spPr>
          <a:xfrm>
            <a:off x="304920" y="734400"/>
            <a:ext cx="5790960" cy="5502960"/>
          </a:xfrm>
          <a:prstGeom prst="rect">
            <a:avLst/>
          </a:prstGeom>
          <a:noFill/>
          <a:ln>
            <a:noFill/>
          </a:ln>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1"/>
          <p:cNvSpPr/>
          <p:nvPr/>
        </p:nvSpPr>
        <p:spPr>
          <a:xfrm>
            <a:off x="304920" y="97920"/>
            <a:ext cx="5714640" cy="456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Divs, Sections, Navs, Etc….</a:t>
            </a:r>
            <a:endParaRPr b="0" i="0" sz="1800" u="none" cap="none" strike="noStrike">
              <a:solidFill>
                <a:schemeClr val="dk1"/>
              </a:solidFill>
              <a:latin typeface="Calibri"/>
              <a:ea typeface="Calibri"/>
              <a:cs typeface="Calibri"/>
              <a:sym typeface="Calibri"/>
            </a:endParaRPr>
          </a:p>
        </p:txBody>
      </p:sp>
      <p:sp>
        <p:nvSpPr>
          <p:cNvPr id="228" name="Google Shape;228;p31"/>
          <p:cNvSpPr/>
          <p:nvPr/>
        </p:nvSpPr>
        <p:spPr>
          <a:xfrm>
            <a:off x="304920" y="5029200"/>
            <a:ext cx="8730000" cy="1214280"/>
          </a:xfrm>
          <a:prstGeom prst="rect">
            <a:avLst/>
          </a:prstGeom>
          <a:noFill/>
          <a:ln>
            <a:noFill/>
          </a:ln>
        </p:spPr>
        <p:txBody>
          <a:bodyPr anchorCtr="0" anchor="t" bIns="91425" lIns="91425" spcFirstLastPara="1" rIns="91425" wrap="square" tIns="91425">
            <a:noAutofit/>
          </a:bodyPr>
          <a:lstStyle/>
          <a:p>
            <a:pPr indent="-127000" lvl="0" marL="0" marR="0" rtl="0" algn="l">
              <a:lnSpc>
                <a:spcPct val="100000"/>
              </a:lnSpc>
              <a:spcBef>
                <a:spcPts val="0"/>
              </a:spcBef>
              <a:spcAft>
                <a:spcPts val="0"/>
              </a:spcAft>
              <a:buClr>
                <a:srgbClr val="000000"/>
              </a:buClr>
              <a:buSzPts val="2000"/>
              <a:buFont typeface="Arial"/>
              <a:buChar char="•"/>
            </a:pPr>
            <a:r>
              <a:rPr b="1" i="0" lang="en-US" sz="2000" u="none" cap="none" strike="noStrike">
                <a:solidFill>
                  <a:srgbClr val="000000"/>
                </a:solidFill>
                <a:latin typeface="Arial"/>
                <a:ea typeface="Arial"/>
                <a:cs typeface="Arial"/>
                <a:sym typeface="Arial"/>
              </a:rPr>
              <a:t> Bottom line: </a:t>
            </a:r>
            <a:br>
              <a:rPr b="0" i="0" lang="en-US" sz="2000" u="none" cap="none" strike="noStrike">
                <a:solidFill>
                  <a:srgbClr val="000000"/>
                </a:solidFill>
                <a:latin typeface="Arial"/>
                <a:ea typeface="Arial"/>
                <a:cs typeface="Arial"/>
                <a:sym typeface="Arial"/>
              </a:rPr>
            </a:br>
            <a:r>
              <a:rPr b="0" i="0" lang="en-US" sz="2000" u="none" cap="none" strike="noStrike">
                <a:solidFill>
                  <a:srgbClr val="000000"/>
                </a:solidFill>
                <a:latin typeface="Arial"/>
                <a:ea typeface="Arial"/>
                <a:cs typeface="Arial"/>
                <a:sym typeface="Arial"/>
              </a:rPr>
              <a:t> Follow your homework’s instructions. But when you get out in the “real world,” follow the convention of where you work!</a:t>
            </a:r>
            <a:endParaRPr b="0" i="0" sz="1800" u="none" cap="none" strike="noStrike">
              <a:solidFill>
                <a:schemeClr val="dk1"/>
              </a:solidFill>
              <a:latin typeface="Calibri"/>
              <a:ea typeface="Calibri"/>
              <a:cs typeface="Calibri"/>
              <a:sym typeface="Calibri"/>
            </a:endParaRPr>
          </a:p>
        </p:txBody>
      </p:sp>
      <p:sp>
        <p:nvSpPr>
          <p:cNvPr id="229" name="Google Shape;229;p31"/>
          <p:cNvSpPr/>
          <p:nvPr/>
        </p:nvSpPr>
        <p:spPr>
          <a:xfrm>
            <a:off x="762120" y="762120"/>
            <a:ext cx="3885840" cy="4114440"/>
          </a:xfrm>
          <a:prstGeom prst="rect">
            <a:avLst/>
          </a:prstGeom>
          <a:noFill/>
          <a:ln cap="flat" cmpd="sng" w="12700">
            <a:solidFill>
              <a:srgbClr val="42719B"/>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1"/>
          <p:cNvSpPr/>
          <p:nvPr/>
        </p:nvSpPr>
        <p:spPr>
          <a:xfrm>
            <a:off x="4876920" y="762120"/>
            <a:ext cx="3885840" cy="4114440"/>
          </a:xfrm>
          <a:prstGeom prst="rect">
            <a:avLst/>
          </a:prstGeom>
          <a:noFill/>
          <a:ln cap="flat" cmpd="sng" w="12700">
            <a:solidFill>
              <a:srgbClr val="42719B"/>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1"/>
          <p:cNvSpPr/>
          <p:nvPr/>
        </p:nvSpPr>
        <p:spPr>
          <a:xfrm>
            <a:off x="2018520" y="2186280"/>
            <a:ext cx="1432440" cy="821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4800" u="none" cap="none" strike="noStrike">
                <a:solidFill>
                  <a:srgbClr val="000000"/>
                </a:solidFill>
                <a:latin typeface="Arial"/>
                <a:ea typeface="Arial"/>
                <a:cs typeface="Arial"/>
                <a:sym typeface="Arial"/>
              </a:rPr>
              <a:t>div?</a:t>
            </a:r>
            <a:endParaRPr b="0" i="0" sz="1800" u="none" cap="none" strike="noStrike">
              <a:solidFill>
                <a:schemeClr val="dk1"/>
              </a:solidFill>
              <a:latin typeface="Calibri"/>
              <a:ea typeface="Calibri"/>
              <a:cs typeface="Calibri"/>
              <a:sym typeface="Calibri"/>
            </a:endParaRPr>
          </a:p>
        </p:txBody>
      </p:sp>
      <p:sp>
        <p:nvSpPr>
          <p:cNvPr id="232" name="Google Shape;232;p31"/>
          <p:cNvSpPr/>
          <p:nvPr/>
        </p:nvSpPr>
        <p:spPr>
          <a:xfrm>
            <a:off x="5656320" y="2191320"/>
            <a:ext cx="2752200" cy="821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4800" u="none" cap="none" strike="noStrike">
                <a:solidFill>
                  <a:srgbClr val="000000"/>
                </a:solidFill>
                <a:latin typeface="Arial"/>
                <a:ea typeface="Arial"/>
                <a:cs typeface="Arial"/>
                <a:sym typeface="Arial"/>
              </a:rPr>
              <a:t>Section?</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2"/>
          <p:cNvSpPr/>
          <p:nvPr/>
        </p:nvSpPr>
        <p:spPr>
          <a:xfrm>
            <a:off x="304920" y="97920"/>
            <a:ext cx="5714640" cy="456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Classes vs. IDs</a:t>
            </a:r>
            <a:endParaRPr b="0" i="0" sz="1800" u="none" cap="none" strike="noStrike">
              <a:solidFill>
                <a:schemeClr val="dk1"/>
              </a:solidFill>
              <a:latin typeface="Calibri"/>
              <a:ea typeface="Calibri"/>
              <a:cs typeface="Calibri"/>
              <a:sym typeface="Calibri"/>
            </a:endParaRPr>
          </a:p>
        </p:txBody>
      </p:sp>
      <p:pic>
        <p:nvPicPr>
          <p:cNvPr id="238" name="Google Shape;238;p32"/>
          <p:cNvPicPr preferRelativeResize="0"/>
          <p:nvPr/>
        </p:nvPicPr>
        <p:blipFill rotWithShape="1">
          <a:blip r:embed="rId3">
            <a:alphaModFix/>
          </a:blip>
          <a:srcRect b="0" l="0" r="0" t="0"/>
          <a:stretch/>
        </p:blipFill>
        <p:spPr>
          <a:xfrm>
            <a:off x="457200" y="1395360"/>
            <a:ext cx="8397000" cy="2209320"/>
          </a:xfrm>
          <a:prstGeom prst="rect">
            <a:avLst/>
          </a:prstGeom>
          <a:noFill/>
          <a:ln>
            <a:noFill/>
          </a:ln>
        </p:spPr>
      </p:pic>
      <p:sp>
        <p:nvSpPr>
          <p:cNvPr id="239" name="Google Shape;239;p32"/>
          <p:cNvSpPr/>
          <p:nvPr/>
        </p:nvSpPr>
        <p:spPr>
          <a:xfrm>
            <a:off x="304920" y="3845880"/>
            <a:ext cx="8610120" cy="259164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When choosing between a CSS ID and a CSS Class follow the convention: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127000" lvl="0" marL="0" marR="0" rtl="0" algn="l">
              <a:lnSpc>
                <a:spcPct val="100000"/>
              </a:lnSpc>
              <a:spcBef>
                <a:spcPts val="0"/>
              </a:spcBef>
              <a:spcAft>
                <a:spcPts val="0"/>
              </a:spcAft>
              <a:buClr>
                <a:srgbClr val="000000"/>
              </a:buClr>
              <a:buSzPts val="2000"/>
              <a:buFont typeface="Arial"/>
              <a:buChar char="•"/>
            </a:pPr>
            <a:r>
              <a:rPr b="1" i="0" lang="en-US" sz="2000" u="none" cap="none" strike="noStrike">
                <a:solidFill>
                  <a:srgbClr val="000000"/>
                </a:solidFill>
                <a:latin typeface="Arial"/>
                <a:ea typeface="Arial"/>
                <a:cs typeface="Arial"/>
                <a:sym typeface="Arial"/>
              </a:rPr>
              <a:t> Classes (.classname) </a:t>
            </a:r>
            <a:r>
              <a:rPr b="0" i="0" lang="en-US" sz="2000" u="none" cap="none" strike="noStrike">
                <a:solidFill>
                  <a:srgbClr val="000000"/>
                </a:solidFill>
                <a:latin typeface="Arial"/>
                <a:ea typeface="Arial"/>
                <a:cs typeface="Arial"/>
                <a:sym typeface="Arial"/>
              </a:rPr>
              <a:t>are to be used if the same style will be used on multiple HTML elements.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127000" lvl="0" marL="0" marR="0" rtl="0" algn="l">
              <a:lnSpc>
                <a:spcPct val="100000"/>
              </a:lnSpc>
              <a:spcBef>
                <a:spcPts val="0"/>
              </a:spcBef>
              <a:spcAft>
                <a:spcPts val="0"/>
              </a:spcAft>
              <a:buClr>
                <a:srgbClr val="000000"/>
              </a:buClr>
              <a:buSzPts val="2000"/>
              <a:buFont typeface="Arial"/>
              <a:buChar char="•"/>
            </a:pPr>
            <a:r>
              <a:rPr b="1" i="0" lang="en-US" sz="2000" u="none" cap="none" strike="noStrike">
                <a:solidFill>
                  <a:srgbClr val="000000"/>
                </a:solidFill>
                <a:latin typeface="Arial"/>
                <a:ea typeface="Arial"/>
                <a:cs typeface="Arial"/>
                <a:sym typeface="Arial"/>
              </a:rPr>
              <a:t> IDs (#idname) </a:t>
            </a:r>
            <a:r>
              <a:rPr b="0" i="0" lang="en-US" sz="2000" u="none" cap="none" strike="noStrike">
                <a:solidFill>
                  <a:srgbClr val="000000"/>
                </a:solidFill>
                <a:latin typeface="Arial"/>
                <a:ea typeface="Arial"/>
                <a:cs typeface="Arial"/>
                <a:sym typeface="Arial"/>
              </a:rPr>
              <a:t>are to be used if a style is </a:t>
            </a:r>
            <a:r>
              <a:rPr b="0" i="1" lang="en-US" sz="2000" u="none" cap="none" strike="noStrike">
                <a:solidFill>
                  <a:srgbClr val="000000"/>
                </a:solidFill>
                <a:latin typeface="Arial"/>
                <a:ea typeface="Arial"/>
                <a:cs typeface="Arial"/>
                <a:sym typeface="Arial"/>
              </a:rPr>
              <a:t>unique </a:t>
            </a:r>
            <a:r>
              <a:rPr b="0" i="0" lang="en-US" sz="2000" u="none" cap="none" strike="noStrike">
                <a:solidFill>
                  <a:srgbClr val="000000"/>
                </a:solidFill>
                <a:latin typeface="Arial"/>
                <a:ea typeface="Arial"/>
                <a:cs typeface="Arial"/>
                <a:sym typeface="Arial"/>
              </a:rPr>
              <a:t>to that HTML element.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40" name="Google Shape;240;p32"/>
          <p:cNvSpPr/>
          <p:nvPr/>
        </p:nvSpPr>
        <p:spPr>
          <a:xfrm>
            <a:off x="855000" y="964800"/>
            <a:ext cx="324756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Classes = Barcode (all iPod)</a:t>
            </a:r>
            <a:endParaRPr b="0" i="0" sz="1800" u="none" cap="none" strike="noStrike">
              <a:solidFill>
                <a:schemeClr val="dk1"/>
              </a:solidFill>
              <a:latin typeface="Calibri"/>
              <a:ea typeface="Calibri"/>
              <a:cs typeface="Calibri"/>
              <a:sym typeface="Calibri"/>
            </a:endParaRPr>
          </a:p>
        </p:txBody>
      </p:sp>
      <p:sp>
        <p:nvSpPr>
          <p:cNvPr id="241" name="Google Shape;241;p32"/>
          <p:cNvSpPr/>
          <p:nvPr/>
        </p:nvSpPr>
        <p:spPr>
          <a:xfrm>
            <a:off x="4887720" y="984960"/>
            <a:ext cx="38754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IDs = Serial Number (unique iPod)</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3"/>
          <p:cNvSpPr/>
          <p:nvPr/>
        </p:nvSpPr>
        <p:spPr>
          <a:xfrm>
            <a:off x="304920" y="97920"/>
            <a:ext cx="5714640" cy="456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Chrome Developer Tools (Inspector)</a:t>
            </a:r>
            <a:endParaRPr b="0" i="0" sz="1800" u="none" cap="none" strike="noStrike">
              <a:solidFill>
                <a:schemeClr val="dk1"/>
              </a:solidFill>
              <a:latin typeface="Calibri"/>
              <a:ea typeface="Calibri"/>
              <a:cs typeface="Calibri"/>
              <a:sym typeface="Calibri"/>
            </a:endParaRPr>
          </a:p>
        </p:txBody>
      </p:sp>
      <p:sp>
        <p:nvSpPr>
          <p:cNvPr id="247" name="Google Shape;247;p33"/>
          <p:cNvSpPr/>
          <p:nvPr/>
        </p:nvSpPr>
        <p:spPr>
          <a:xfrm>
            <a:off x="457200" y="828000"/>
            <a:ext cx="3352320" cy="5092920"/>
          </a:xfrm>
          <a:prstGeom prst="rect">
            <a:avLst/>
          </a:prstGeom>
          <a:noFill/>
          <a:ln>
            <a:noFill/>
          </a:ln>
        </p:spPr>
        <p:txBody>
          <a:bodyPr anchorCtr="0" anchor="t" bIns="45000" lIns="90000" spcFirstLastPara="1" rIns="90000" wrap="square" tIns="45000">
            <a:noAutofit/>
          </a:bodyPr>
          <a:lstStyle/>
          <a:p>
            <a:pPr indent="-152400" lvl="0" marL="0" marR="0" rtl="0" algn="l">
              <a:lnSpc>
                <a:spcPct val="100000"/>
              </a:lnSpc>
              <a:spcBef>
                <a:spcPts val="0"/>
              </a:spcBef>
              <a:spcAft>
                <a:spcPts val="0"/>
              </a:spcAft>
              <a:buClr>
                <a:srgbClr val="000000"/>
              </a:buClr>
              <a:buSzPts val="2400"/>
              <a:buFont typeface="Arial"/>
              <a:buChar char="•"/>
            </a:pPr>
            <a:r>
              <a:rPr b="1" i="0" lang="en-US" sz="2400" u="none" cap="none" strike="noStrike">
                <a:solidFill>
                  <a:srgbClr val="000000"/>
                </a:solidFill>
                <a:latin typeface="Arial"/>
                <a:ea typeface="Arial"/>
                <a:cs typeface="Arial"/>
                <a:sym typeface="Arial"/>
              </a:rPr>
              <a:t> </a:t>
            </a:r>
            <a:r>
              <a:rPr b="0" i="0" lang="en-US" sz="2400" u="none" cap="none" strike="noStrike">
                <a:solidFill>
                  <a:srgbClr val="000000"/>
                </a:solidFill>
                <a:latin typeface="Arial"/>
                <a:ea typeface="Arial"/>
                <a:cs typeface="Arial"/>
                <a:sym typeface="Arial"/>
              </a:rPr>
              <a:t>This</a:t>
            </a:r>
            <a:r>
              <a:rPr b="1" i="0" lang="en-US" sz="2400" u="none" cap="none" strike="noStrike">
                <a:solidFill>
                  <a:srgbClr val="000000"/>
                </a:solidFill>
                <a:latin typeface="Arial"/>
                <a:ea typeface="Arial"/>
                <a:cs typeface="Arial"/>
                <a:sym typeface="Arial"/>
              </a:rPr>
              <a:t> </a:t>
            </a:r>
            <a:r>
              <a:rPr b="0" i="0" lang="en-US" sz="2400" u="none" cap="none" strike="noStrike">
                <a:solidFill>
                  <a:srgbClr val="000000"/>
                </a:solidFill>
                <a:latin typeface="Arial"/>
                <a:ea typeface="Arial"/>
                <a:cs typeface="Arial"/>
                <a:sym typeface="Arial"/>
              </a:rPr>
              <a:t>is one of the most frequent tools you will use in web development.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152400" lvl="0" marL="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 It allows you to truly debug your web designs.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152400" lvl="0" marL="0" marR="0" rtl="0" algn="l">
              <a:lnSpc>
                <a:spcPct val="100000"/>
              </a:lnSpc>
              <a:spcBef>
                <a:spcPts val="0"/>
              </a:spcBef>
              <a:spcAft>
                <a:spcPts val="0"/>
              </a:spcAft>
              <a:buClr>
                <a:srgbClr val="000000"/>
              </a:buClr>
              <a:buSzPts val="2400"/>
              <a:buFont typeface="Arial"/>
              <a:buChar char="•"/>
            </a:pPr>
            <a:r>
              <a:rPr b="1" i="0" lang="en-US" sz="2400" u="sng" cap="none" strike="noStrike">
                <a:solidFill>
                  <a:srgbClr val="000000"/>
                </a:solidFill>
                <a:latin typeface="Arial"/>
                <a:ea typeface="Arial"/>
                <a:cs typeface="Arial"/>
                <a:sym typeface="Arial"/>
              </a:rPr>
              <a:t>Start using it!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id="248" name="Google Shape;248;p33"/>
          <p:cNvPicPr preferRelativeResize="0"/>
          <p:nvPr/>
        </p:nvPicPr>
        <p:blipFill rotWithShape="1">
          <a:blip r:embed="rId3">
            <a:alphaModFix/>
          </a:blip>
          <a:srcRect b="0" l="0" r="0" t="0"/>
          <a:stretch/>
        </p:blipFill>
        <p:spPr>
          <a:xfrm>
            <a:off x="3942000" y="954360"/>
            <a:ext cx="4961520" cy="4966560"/>
          </a:xfrm>
          <a:prstGeom prst="rect">
            <a:avLst/>
          </a:prstGeom>
          <a:noFill/>
          <a:ln cap="flat" cmpd="sng" w="9525">
            <a:solidFill>
              <a:schemeClr val="accent1"/>
            </a:solidFill>
            <a:prstDash val="solid"/>
            <a:round/>
            <a:headEnd len="sm" w="sm" type="none"/>
            <a:tailEnd len="sm" w="sm" type="none"/>
          </a:ln>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pic>
        <p:nvPicPr>
          <p:cNvPr id="253" name="Google Shape;253;p34"/>
          <p:cNvPicPr preferRelativeResize="0"/>
          <p:nvPr/>
        </p:nvPicPr>
        <p:blipFill rotWithShape="1">
          <a:blip r:embed="rId3">
            <a:alphaModFix/>
          </a:blip>
          <a:srcRect b="0" l="0" r="0" t="0"/>
          <a:stretch/>
        </p:blipFill>
        <p:spPr>
          <a:xfrm>
            <a:off x="4680" y="990720"/>
            <a:ext cx="9138960" cy="3881160"/>
          </a:xfrm>
          <a:prstGeom prst="rect">
            <a:avLst/>
          </a:prstGeom>
          <a:noFill/>
          <a:ln cap="flat" cmpd="sng" w="9525">
            <a:solidFill>
              <a:schemeClr val="accent1"/>
            </a:solidFill>
            <a:prstDash val="solid"/>
            <a:round/>
            <a:headEnd len="sm" w="sm" type="none"/>
            <a:tailEnd len="sm" w="sm" type="none"/>
          </a:ln>
        </p:spPr>
      </p:pic>
      <p:sp>
        <p:nvSpPr>
          <p:cNvPr id="254" name="Google Shape;254;p34"/>
          <p:cNvSpPr/>
          <p:nvPr/>
        </p:nvSpPr>
        <p:spPr>
          <a:xfrm>
            <a:off x="116640" y="5181480"/>
            <a:ext cx="8915040" cy="653760"/>
          </a:xfrm>
          <a:prstGeom prst="rect">
            <a:avLst/>
          </a:prstGeom>
          <a:noFill/>
          <a:ln>
            <a:noFill/>
          </a:ln>
        </p:spPr>
        <p:txBody>
          <a:bodyPr anchorCtr="0" anchor="t" bIns="91425" lIns="91425" spcFirstLastPara="1" rIns="91425" wrap="square" tIns="91425">
            <a:noAutofit/>
          </a:bodyPr>
          <a:lstStyle/>
          <a:p>
            <a:pPr indent="-127000" lvl="0" marL="0" marR="0" rtl="0" algn="l">
              <a:lnSpc>
                <a:spcPct val="100000"/>
              </a:lnSpc>
              <a:spcBef>
                <a:spcPts val="0"/>
              </a:spcBef>
              <a:spcAft>
                <a:spcPts val="0"/>
              </a:spcAft>
              <a:buClr>
                <a:srgbClr val="000000"/>
              </a:buClr>
              <a:buSzPts val="2000"/>
              <a:buFont typeface="Arial"/>
              <a:buChar char="•"/>
            </a:pPr>
            <a:r>
              <a:rPr b="1" i="0" lang="en-US" sz="2000" u="none" cap="none" strike="noStrike">
                <a:solidFill>
                  <a:srgbClr val="000000"/>
                </a:solidFill>
                <a:latin typeface="Arial"/>
                <a:ea typeface="Arial"/>
                <a:cs typeface="Arial"/>
                <a:sym typeface="Arial"/>
              </a:rPr>
              <a:t> You can edit any page’s HTML and CSS with Chrome Developer Tools. </a:t>
            </a:r>
            <a:endParaRPr b="0" i="0" sz="1800" u="none" cap="none" strike="noStrike">
              <a:solidFill>
                <a:schemeClr val="dk1"/>
              </a:solidFill>
              <a:latin typeface="Calibri"/>
              <a:ea typeface="Calibri"/>
              <a:cs typeface="Calibri"/>
              <a:sym typeface="Calibri"/>
            </a:endParaRPr>
          </a:p>
          <a:p>
            <a:pPr indent="-127000" lvl="0" marL="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 Plus, you’ll see your results instantly. </a:t>
            </a:r>
            <a:endParaRPr b="0" i="0" sz="1800" u="none" cap="none" strike="noStrike">
              <a:solidFill>
                <a:schemeClr val="dk1"/>
              </a:solidFill>
              <a:latin typeface="Calibri"/>
              <a:ea typeface="Calibri"/>
              <a:cs typeface="Calibri"/>
              <a:sym typeface="Calibri"/>
            </a:endParaRPr>
          </a:p>
        </p:txBody>
      </p:sp>
      <p:sp>
        <p:nvSpPr>
          <p:cNvPr id="255" name="Google Shape;255;p34"/>
          <p:cNvSpPr/>
          <p:nvPr/>
        </p:nvSpPr>
        <p:spPr>
          <a:xfrm>
            <a:off x="304920" y="97920"/>
            <a:ext cx="6933960" cy="456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Modifying Sites</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5"/>
          <p:cNvSpPr txBox="1"/>
          <p:nvPr/>
        </p:nvSpPr>
        <p:spPr>
          <a:xfrm>
            <a:off x="304920" y="0"/>
            <a:ext cx="5470200" cy="65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INSTRUCTOR DEMO!</a:t>
            </a:r>
            <a:endParaRPr b="0" i="0" sz="1800" u="none" cap="none" strike="noStrike">
              <a:solidFill>
                <a:schemeClr val="dk1"/>
              </a:solidFill>
              <a:latin typeface="Calibri"/>
              <a:ea typeface="Calibri"/>
              <a:cs typeface="Calibri"/>
              <a:sym typeface="Calibri"/>
            </a:endParaRPr>
          </a:p>
        </p:txBody>
      </p:sp>
      <p:sp>
        <p:nvSpPr>
          <p:cNvPr id="262" name="Google Shape;262;p35"/>
          <p:cNvSpPr/>
          <p:nvPr/>
        </p:nvSpPr>
        <p:spPr>
          <a:xfrm>
            <a:off x="304920" y="1447920"/>
            <a:ext cx="8534160" cy="342864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1" lang="en-US" sz="3600" u="none" cap="none" strike="noStrike">
                <a:solidFill>
                  <a:srgbClr val="000000"/>
                </a:solidFill>
                <a:latin typeface="Arial"/>
                <a:ea typeface="Arial"/>
                <a:cs typeface="Arial"/>
                <a:sym typeface="Arial"/>
              </a:rPr>
              <a:t>Instructor: Demo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rPr b="0" i="1" lang="en-US" sz="2800" u="none" cap="none" strike="noStrike">
                <a:solidFill>
                  <a:srgbClr val="000000"/>
                </a:solidFill>
                <a:latin typeface="Arial"/>
                <a:ea typeface="Arial"/>
                <a:cs typeface="Arial"/>
                <a:sym typeface="Arial"/>
              </a:rPr>
              <a:t>(Chrome Developer Tools) </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 name="Shape 40"/>
        <p:cNvGrpSpPr/>
        <p:nvPr/>
      </p:nvGrpSpPr>
      <p:grpSpPr>
        <a:xfrm>
          <a:off x="0" y="0"/>
          <a:ext cx="0" cy="0"/>
          <a:chOff x="0" y="0"/>
          <a:chExt cx="0" cy="0"/>
        </a:xfrm>
      </p:grpSpPr>
      <p:sp>
        <p:nvSpPr>
          <p:cNvPr id="41" name="Google Shape;41;p9"/>
          <p:cNvSpPr txBox="1"/>
          <p:nvPr/>
        </p:nvSpPr>
        <p:spPr>
          <a:xfrm>
            <a:off x="304920" y="0"/>
            <a:ext cx="5470200" cy="65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Instructor Feedback</a:t>
            </a:r>
            <a:endParaRPr b="0" i="0" sz="1800" u="none" cap="none" strike="noStrike">
              <a:solidFill>
                <a:schemeClr val="dk1"/>
              </a:solidFill>
              <a:latin typeface="Calibri"/>
              <a:ea typeface="Calibri"/>
              <a:cs typeface="Calibri"/>
              <a:sym typeface="Calibri"/>
            </a:endParaRPr>
          </a:p>
        </p:txBody>
      </p:sp>
      <p:pic>
        <p:nvPicPr>
          <p:cNvPr id="42" name="Google Shape;42;p9"/>
          <p:cNvPicPr preferRelativeResize="0"/>
          <p:nvPr/>
        </p:nvPicPr>
        <p:blipFill rotWithShape="1">
          <a:blip r:embed="rId3">
            <a:alphaModFix/>
          </a:blip>
          <a:srcRect b="0" l="0" r="0" t="0"/>
          <a:stretch/>
        </p:blipFill>
        <p:spPr>
          <a:xfrm>
            <a:off x="897480" y="783720"/>
            <a:ext cx="7425000" cy="4942800"/>
          </a:xfrm>
          <a:prstGeom prst="rect">
            <a:avLst/>
          </a:prstGeom>
          <a:noFill/>
          <a:ln>
            <a:noFill/>
          </a:ln>
        </p:spPr>
      </p:pic>
      <p:sp>
        <p:nvSpPr>
          <p:cNvPr id="43" name="Google Shape;43;p9"/>
          <p:cNvSpPr/>
          <p:nvPr/>
        </p:nvSpPr>
        <p:spPr>
          <a:xfrm>
            <a:off x="304920" y="5821200"/>
            <a:ext cx="8610120" cy="4669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2200" u="none" cap="none" strike="noStrike">
                <a:solidFill>
                  <a:srgbClr val="000000"/>
                </a:solidFill>
                <a:latin typeface="Arial"/>
                <a:ea typeface="Arial"/>
                <a:cs typeface="Arial"/>
                <a:sym typeface="Arial"/>
              </a:rPr>
              <a:t>Seriously, mind-blown.</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6"/>
          <p:cNvSpPr/>
          <p:nvPr/>
        </p:nvSpPr>
        <p:spPr>
          <a:xfrm>
            <a:off x="-11880" y="689760"/>
            <a:ext cx="9155520" cy="5626080"/>
          </a:xfrm>
          <a:prstGeom prst="rect">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6"/>
          <p:cNvSpPr/>
          <p:nvPr/>
        </p:nvSpPr>
        <p:spPr>
          <a:xfrm>
            <a:off x="304920" y="914400"/>
            <a:ext cx="8686440" cy="55767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Assignment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For the next 15 minutes, take a website you commonly use (Amazon, Google, Huff Po, etc.) and heavily modify it using the Chrome Developer Tools.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Be sure to at least modify:</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152400" lvl="0" marL="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 Content (Change words)</a:t>
            </a:r>
            <a:endParaRPr b="0" i="0" sz="1800" u="none" cap="none" strike="noStrike">
              <a:solidFill>
                <a:schemeClr val="dk1"/>
              </a:solidFill>
              <a:latin typeface="Calibri"/>
              <a:ea typeface="Calibri"/>
              <a:cs typeface="Calibri"/>
              <a:sym typeface="Calibri"/>
            </a:endParaRPr>
          </a:p>
          <a:p>
            <a:pPr indent="-152400" lvl="0" marL="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 Colors</a:t>
            </a:r>
            <a:endParaRPr b="0" i="0" sz="1800" u="none" cap="none" strike="noStrike">
              <a:solidFill>
                <a:schemeClr val="dk1"/>
              </a:solidFill>
              <a:latin typeface="Calibri"/>
              <a:ea typeface="Calibri"/>
              <a:cs typeface="Calibri"/>
              <a:sym typeface="Calibri"/>
            </a:endParaRPr>
          </a:p>
          <a:p>
            <a:pPr indent="-152400" lvl="0" marL="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 Spacing</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Send a screenshot to the class’s slack general channel when you’re done.</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69" name="Google Shape;269;p36"/>
          <p:cNvSpPr/>
          <p:nvPr/>
        </p:nvSpPr>
        <p:spPr>
          <a:xfrm>
            <a:off x="304920" y="97920"/>
            <a:ext cx="5257440" cy="456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&gt; YOUR TURN!!</a:t>
            </a:r>
            <a:endParaRPr b="0" i="0" sz="1800" u="none" cap="none" strike="noStrike">
              <a:solidFill>
                <a:schemeClr val="dk1"/>
              </a:solidFill>
              <a:latin typeface="Calibri"/>
              <a:ea typeface="Calibri"/>
              <a:cs typeface="Calibri"/>
              <a:sym typeface="Calibri"/>
            </a:endParaRPr>
          </a:p>
        </p:txBody>
      </p:sp>
      <p:sp>
        <p:nvSpPr>
          <p:cNvPr id="270" name="Google Shape;270;p36"/>
          <p:cNvSpPr/>
          <p:nvPr/>
        </p:nvSpPr>
        <p:spPr>
          <a:xfrm>
            <a:off x="2971800" y="124920"/>
            <a:ext cx="6019560" cy="36468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Suggested Time: </a:t>
            </a:r>
            <a:r>
              <a:rPr b="0" i="0" lang="en-US" sz="1800" u="none" cap="none" strike="noStrike">
                <a:solidFill>
                  <a:srgbClr val="000000"/>
                </a:solidFill>
                <a:latin typeface="Arial"/>
                <a:ea typeface="Arial"/>
                <a:cs typeface="Arial"/>
                <a:sym typeface="Arial"/>
              </a:rPr>
              <a:t>15 min</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7"/>
          <p:cNvSpPr/>
          <p:nvPr/>
        </p:nvSpPr>
        <p:spPr>
          <a:xfrm>
            <a:off x="-11880" y="689760"/>
            <a:ext cx="9155520" cy="5626080"/>
          </a:xfrm>
          <a:prstGeom prst="rect">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7"/>
          <p:cNvSpPr/>
          <p:nvPr/>
        </p:nvSpPr>
        <p:spPr>
          <a:xfrm>
            <a:off x="304920" y="914400"/>
            <a:ext cx="8686440" cy="4113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Assignment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For the next 10 minutes, edit any site that you’ve been working on in-class or for homework with Chrome Developer Tools.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Be sure to at least modify:</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152400" lvl="0" marL="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 Content (Change words)</a:t>
            </a:r>
            <a:endParaRPr b="0" i="0" sz="1800" u="none" cap="none" strike="noStrike">
              <a:solidFill>
                <a:schemeClr val="dk1"/>
              </a:solidFill>
              <a:latin typeface="Calibri"/>
              <a:ea typeface="Calibri"/>
              <a:cs typeface="Calibri"/>
              <a:sym typeface="Calibri"/>
            </a:endParaRPr>
          </a:p>
          <a:p>
            <a:pPr indent="-152400" lvl="0" marL="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 Colors</a:t>
            </a:r>
            <a:endParaRPr b="0" i="0" sz="1800" u="none" cap="none" strike="noStrike">
              <a:solidFill>
                <a:schemeClr val="dk1"/>
              </a:solidFill>
              <a:latin typeface="Calibri"/>
              <a:ea typeface="Calibri"/>
              <a:cs typeface="Calibri"/>
              <a:sym typeface="Calibri"/>
            </a:endParaRPr>
          </a:p>
          <a:p>
            <a:pPr indent="-152400" lvl="0" marL="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 Spacing</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77" name="Google Shape;277;p37"/>
          <p:cNvSpPr/>
          <p:nvPr/>
        </p:nvSpPr>
        <p:spPr>
          <a:xfrm>
            <a:off x="304920" y="97920"/>
            <a:ext cx="5257440" cy="456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&gt; YOUR TURN!!</a:t>
            </a:r>
            <a:endParaRPr b="0" i="0" sz="1800" u="none" cap="none" strike="noStrike">
              <a:solidFill>
                <a:schemeClr val="dk1"/>
              </a:solidFill>
              <a:latin typeface="Calibri"/>
              <a:ea typeface="Calibri"/>
              <a:cs typeface="Calibri"/>
              <a:sym typeface="Calibri"/>
            </a:endParaRPr>
          </a:p>
        </p:txBody>
      </p:sp>
      <p:sp>
        <p:nvSpPr>
          <p:cNvPr id="278" name="Google Shape;278;p37"/>
          <p:cNvSpPr/>
          <p:nvPr/>
        </p:nvSpPr>
        <p:spPr>
          <a:xfrm>
            <a:off x="2971800" y="124920"/>
            <a:ext cx="6019560" cy="36468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Suggested Time: </a:t>
            </a:r>
            <a:r>
              <a:rPr b="0" i="0" lang="en-US" sz="1800" u="none" cap="none" strike="noStrike">
                <a:solidFill>
                  <a:srgbClr val="000000"/>
                </a:solidFill>
                <a:latin typeface="Arial"/>
                <a:ea typeface="Arial"/>
                <a:cs typeface="Arial"/>
                <a:sym typeface="Arial"/>
              </a:rPr>
              <a:t>10 min</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8"/>
          <p:cNvSpPr txBox="1"/>
          <p:nvPr>
            <p:ph type="title"/>
          </p:nvPr>
        </p:nvSpPr>
        <p:spPr>
          <a:xfrm>
            <a:off x="390606" y="2953542"/>
            <a:ext cx="8229600" cy="87186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a:solidFill>
                  <a:srgbClr val="FFFFFF"/>
                </a:solidFill>
                <a:latin typeface="Arial"/>
                <a:ea typeface="Arial"/>
                <a:cs typeface="Arial"/>
                <a:sym typeface="Arial"/>
              </a:rPr>
              <a:t>CSS Resets</a:t>
            </a:r>
            <a:endParaRP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39"/>
          <p:cNvSpPr txBox="1"/>
          <p:nvPr/>
        </p:nvSpPr>
        <p:spPr>
          <a:xfrm>
            <a:off x="304920" y="0"/>
            <a:ext cx="8571600" cy="65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Loading Multiple CSS Files ***(Very Important!!!)***</a:t>
            </a:r>
            <a:endParaRPr b="0" i="0" sz="1800" u="none" cap="none" strike="noStrike">
              <a:solidFill>
                <a:schemeClr val="dk1"/>
              </a:solidFill>
              <a:latin typeface="Calibri"/>
              <a:ea typeface="Calibri"/>
              <a:cs typeface="Calibri"/>
              <a:sym typeface="Calibri"/>
            </a:endParaRPr>
          </a:p>
        </p:txBody>
      </p:sp>
      <p:pic>
        <p:nvPicPr>
          <p:cNvPr id="289" name="Google Shape;289;p39"/>
          <p:cNvPicPr preferRelativeResize="0"/>
          <p:nvPr/>
        </p:nvPicPr>
        <p:blipFill rotWithShape="1">
          <a:blip r:embed="rId3">
            <a:alphaModFix/>
          </a:blip>
          <a:srcRect b="0" l="0" r="0" t="0"/>
          <a:stretch/>
        </p:blipFill>
        <p:spPr>
          <a:xfrm>
            <a:off x="331560" y="762120"/>
            <a:ext cx="8544960" cy="3141360"/>
          </a:xfrm>
          <a:prstGeom prst="rect">
            <a:avLst/>
          </a:prstGeom>
          <a:noFill/>
          <a:ln>
            <a:noFill/>
          </a:ln>
        </p:spPr>
      </p:pic>
      <p:sp>
        <p:nvSpPr>
          <p:cNvPr id="290" name="Google Shape;290;p39"/>
          <p:cNvSpPr/>
          <p:nvPr/>
        </p:nvSpPr>
        <p:spPr>
          <a:xfrm>
            <a:off x="321480" y="3977280"/>
            <a:ext cx="8555040" cy="2270880"/>
          </a:xfrm>
          <a:prstGeom prst="rect">
            <a:avLst/>
          </a:prstGeom>
          <a:noFill/>
          <a:ln>
            <a:noFill/>
          </a:ln>
        </p:spPr>
        <p:txBody>
          <a:bodyPr anchorCtr="0" anchor="t" bIns="91425" lIns="91425" spcFirstLastPara="1" rIns="91425" wrap="square" tIns="91425">
            <a:noAutofit/>
          </a:bodyPr>
          <a:lstStyle/>
          <a:p>
            <a:pPr indent="-11430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 An incredibly powerful technique: deploying multiple CSS files simultaneously.</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11430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 This lets developers to create complex designs made up of abounding design elements.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11430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 Just remember: </a:t>
            </a:r>
            <a:r>
              <a:rPr b="1" i="1" lang="en-US" sz="1800" u="sng" cap="none" strike="noStrike">
                <a:solidFill>
                  <a:srgbClr val="000000"/>
                </a:solidFill>
                <a:latin typeface="Arial"/>
                <a:ea typeface="Arial"/>
                <a:cs typeface="Arial"/>
                <a:sym typeface="Arial"/>
              </a:rPr>
              <a:t>the loading order matters!!!</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0"/>
          <p:cNvSpPr txBox="1"/>
          <p:nvPr/>
        </p:nvSpPr>
        <p:spPr>
          <a:xfrm>
            <a:off x="304920" y="0"/>
            <a:ext cx="5470200" cy="65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INSTRUCTOR DEMO!</a:t>
            </a:r>
            <a:endParaRPr b="0" i="0" sz="1800" u="none" cap="none" strike="noStrike">
              <a:solidFill>
                <a:schemeClr val="dk1"/>
              </a:solidFill>
              <a:latin typeface="Calibri"/>
              <a:ea typeface="Calibri"/>
              <a:cs typeface="Calibri"/>
              <a:sym typeface="Calibri"/>
            </a:endParaRPr>
          </a:p>
        </p:txBody>
      </p:sp>
      <p:sp>
        <p:nvSpPr>
          <p:cNvPr id="297" name="Google Shape;297;p40"/>
          <p:cNvSpPr/>
          <p:nvPr/>
        </p:nvSpPr>
        <p:spPr>
          <a:xfrm>
            <a:off x="304920" y="1447920"/>
            <a:ext cx="8534160" cy="342864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1" lang="en-US" sz="3600" u="none" cap="none" strike="noStrike">
                <a:solidFill>
                  <a:srgbClr val="000000"/>
                </a:solidFill>
                <a:latin typeface="Arial"/>
                <a:ea typeface="Arial"/>
                <a:cs typeface="Arial"/>
                <a:sym typeface="Arial"/>
              </a:rPr>
              <a:t>Instructor: Demo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rPr b="0" i="1" lang="en-US" sz="3600" u="none" cap="none" strike="noStrike">
                <a:solidFill>
                  <a:srgbClr val="000000"/>
                </a:solidFill>
                <a:latin typeface="Arial"/>
                <a:ea typeface="Arial"/>
                <a:cs typeface="Arial"/>
                <a:sym typeface="Arial"/>
              </a:rPr>
              <a:t>(1-3_CSSFiles.html | 3-MultipleCSS) </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1"/>
          <p:cNvSpPr txBox="1"/>
          <p:nvPr/>
        </p:nvSpPr>
        <p:spPr>
          <a:xfrm>
            <a:off x="304920" y="0"/>
            <a:ext cx="5470200" cy="65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What Browser?</a:t>
            </a:r>
            <a:endParaRPr b="0" i="0" sz="1800" u="none" cap="none" strike="noStrike">
              <a:solidFill>
                <a:schemeClr val="dk1"/>
              </a:solidFill>
              <a:latin typeface="Calibri"/>
              <a:ea typeface="Calibri"/>
              <a:cs typeface="Calibri"/>
              <a:sym typeface="Calibri"/>
            </a:endParaRPr>
          </a:p>
        </p:txBody>
      </p:sp>
      <p:sp>
        <p:nvSpPr>
          <p:cNvPr id="303" name="Google Shape;303;p41"/>
          <p:cNvSpPr/>
          <p:nvPr/>
        </p:nvSpPr>
        <p:spPr>
          <a:xfrm>
            <a:off x="457200" y="1600200"/>
            <a:ext cx="8229240" cy="350496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1" lang="en-US" sz="3000" u="none" cap="none" strike="noStrike">
                <a:solidFill>
                  <a:srgbClr val="000000"/>
                </a:solidFill>
                <a:latin typeface="Arial"/>
                <a:ea typeface="Arial"/>
                <a:cs typeface="Arial"/>
                <a:sym typeface="Arial"/>
              </a:rPr>
              <a:t>By a show of hands…</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rPr b="1" i="1" lang="en-US" sz="4200" u="none" cap="none" strike="noStrike">
                <a:solidFill>
                  <a:srgbClr val="000000"/>
                </a:solidFill>
                <a:latin typeface="Arial"/>
                <a:ea typeface="Arial"/>
                <a:cs typeface="Arial"/>
                <a:sym typeface="Arial"/>
              </a:rPr>
              <a:t>Which browser do you use?</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2"/>
          <p:cNvSpPr txBox="1"/>
          <p:nvPr/>
        </p:nvSpPr>
        <p:spPr>
          <a:xfrm>
            <a:off x="304920" y="0"/>
            <a:ext cx="7086240" cy="65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Battle of the Browsers</a:t>
            </a:r>
            <a:endParaRPr b="0" i="0" sz="1800" u="none" cap="none" strike="noStrike">
              <a:solidFill>
                <a:schemeClr val="dk1"/>
              </a:solidFill>
              <a:latin typeface="Calibri"/>
              <a:ea typeface="Calibri"/>
              <a:cs typeface="Calibri"/>
              <a:sym typeface="Calibri"/>
            </a:endParaRPr>
          </a:p>
        </p:txBody>
      </p:sp>
      <p:pic>
        <p:nvPicPr>
          <p:cNvPr id="309" name="Google Shape;309;p42"/>
          <p:cNvPicPr preferRelativeResize="0"/>
          <p:nvPr/>
        </p:nvPicPr>
        <p:blipFill rotWithShape="1">
          <a:blip r:embed="rId3">
            <a:alphaModFix/>
          </a:blip>
          <a:srcRect b="0" l="0" r="0" t="0"/>
          <a:stretch/>
        </p:blipFill>
        <p:spPr>
          <a:xfrm>
            <a:off x="304920" y="1003320"/>
            <a:ext cx="3809520" cy="5057280"/>
          </a:xfrm>
          <a:prstGeom prst="rect">
            <a:avLst/>
          </a:prstGeom>
          <a:noFill/>
          <a:ln>
            <a:noFill/>
          </a:ln>
        </p:spPr>
      </p:pic>
      <p:sp>
        <p:nvSpPr>
          <p:cNvPr id="310" name="Google Shape;310;p42"/>
          <p:cNvSpPr/>
          <p:nvPr/>
        </p:nvSpPr>
        <p:spPr>
          <a:xfrm>
            <a:off x="4343400" y="1307880"/>
            <a:ext cx="4701960" cy="4114440"/>
          </a:xfrm>
          <a:prstGeom prst="rect">
            <a:avLst/>
          </a:prstGeom>
          <a:noFill/>
          <a:ln>
            <a:noFill/>
          </a:ln>
        </p:spPr>
        <p:txBody>
          <a:bodyPr anchorCtr="0" anchor="t" bIns="91425" lIns="91425" spcFirstLastPara="1" rIns="91425" wrap="square" tIns="91425">
            <a:noAutofit/>
          </a:bodyPr>
          <a:lstStyle/>
          <a:p>
            <a:pPr indent="-139700" lvl="0" marL="0"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 Under the hood, web browsers often </a:t>
            </a:r>
            <a:r>
              <a:rPr b="1" i="0" lang="en-US" sz="2200" u="sng" cap="none" strike="noStrike">
                <a:solidFill>
                  <a:srgbClr val="000000"/>
                </a:solidFill>
                <a:latin typeface="Arial"/>
                <a:ea typeface="Arial"/>
                <a:cs typeface="Arial"/>
                <a:sym typeface="Arial"/>
              </a:rPr>
              <a:t>render web pages differently</a:t>
            </a:r>
            <a:r>
              <a:rPr b="0" i="0" lang="en-US" sz="2200" u="none" cap="none" strike="noStrike">
                <a:solidFill>
                  <a:srgbClr val="000000"/>
                </a:solidFill>
                <a:latin typeface="Arial"/>
                <a:ea typeface="Arial"/>
                <a:cs typeface="Arial"/>
                <a:sym typeface="Arial"/>
              </a:rPr>
              <a:t> than their competition.</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139700" lvl="0" marL="0"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 These disparities could mean HTML/CSS displaying differently in each web client.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139700" lvl="0" marL="0"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 Because of these potential divergences, web developers need to make their websites </a:t>
            </a:r>
            <a:r>
              <a:rPr b="1" i="0" lang="en-US" sz="2200" u="sng" cap="none" strike="noStrike">
                <a:solidFill>
                  <a:srgbClr val="000000"/>
                </a:solidFill>
                <a:latin typeface="Arial"/>
                <a:ea typeface="Arial"/>
                <a:cs typeface="Arial"/>
                <a:sym typeface="Arial"/>
              </a:rPr>
              <a:t>cross-browser compatible</a:t>
            </a:r>
            <a:r>
              <a:rPr b="0" i="0" lang="en-US" sz="2200" u="none" cap="none" strike="noStrike">
                <a:solidFill>
                  <a:srgbClr val="000000"/>
                </a:solidFill>
                <a:latin typeface="Arial"/>
                <a:ea typeface="Arial"/>
                <a:cs typeface="Arial"/>
                <a:sym typeface="Arial"/>
              </a:rPr>
              <a:t>.</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3"/>
          <p:cNvSpPr txBox="1"/>
          <p:nvPr/>
        </p:nvSpPr>
        <p:spPr>
          <a:xfrm>
            <a:off x="304920" y="0"/>
            <a:ext cx="7086240" cy="65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Reset.css (or Normalize.css)</a:t>
            </a:r>
            <a:endParaRPr b="0" i="0" sz="1800" u="none" cap="none" strike="noStrike">
              <a:solidFill>
                <a:schemeClr val="dk1"/>
              </a:solidFill>
              <a:latin typeface="Calibri"/>
              <a:ea typeface="Calibri"/>
              <a:cs typeface="Calibri"/>
              <a:sym typeface="Calibri"/>
            </a:endParaRPr>
          </a:p>
        </p:txBody>
      </p:sp>
      <p:pic>
        <p:nvPicPr>
          <p:cNvPr id="316" name="Google Shape;316;p43"/>
          <p:cNvPicPr preferRelativeResize="0"/>
          <p:nvPr/>
        </p:nvPicPr>
        <p:blipFill rotWithShape="1">
          <a:blip r:embed="rId3">
            <a:alphaModFix/>
          </a:blip>
          <a:srcRect b="0" l="0" r="0" t="0"/>
          <a:stretch/>
        </p:blipFill>
        <p:spPr>
          <a:xfrm>
            <a:off x="1143000" y="783720"/>
            <a:ext cx="6867000" cy="3672720"/>
          </a:xfrm>
          <a:prstGeom prst="rect">
            <a:avLst/>
          </a:prstGeom>
          <a:noFill/>
          <a:ln cap="flat" cmpd="sng" w="9525">
            <a:solidFill>
              <a:schemeClr val="accent1"/>
            </a:solidFill>
            <a:prstDash val="solid"/>
            <a:round/>
            <a:headEnd len="sm" w="sm" type="none"/>
            <a:tailEnd len="sm" w="sm" type="none"/>
          </a:ln>
        </p:spPr>
      </p:pic>
      <p:sp>
        <p:nvSpPr>
          <p:cNvPr id="317" name="Google Shape;317;p43"/>
          <p:cNvSpPr/>
          <p:nvPr/>
        </p:nvSpPr>
        <p:spPr>
          <a:xfrm>
            <a:off x="152280" y="4586760"/>
            <a:ext cx="8882280" cy="1812960"/>
          </a:xfrm>
          <a:prstGeom prst="rect">
            <a:avLst/>
          </a:prstGeom>
          <a:noFill/>
          <a:ln>
            <a:noFill/>
          </a:ln>
        </p:spPr>
        <p:txBody>
          <a:bodyPr anchorCtr="0" anchor="t" bIns="91425" lIns="91425" spcFirstLastPara="1" rIns="91425" wrap="square" tIns="91425">
            <a:noAutofit/>
          </a:bodyPr>
          <a:lstStyle/>
          <a:p>
            <a:pPr indent="-139700" lvl="0" marL="0"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 Reset.css will “reset” all browser-specific CSS. This means your site will appear the same in all browsers.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139700" lvl="0" marL="0"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 However, you will have to re-style everything yourself.</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4"/>
          <p:cNvSpPr txBox="1"/>
          <p:nvPr/>
        </p:nvSpPr>
        <p:spPr>
          <a:xfrm>
            <a:off x="304920" y="0"/>
            <a:ext cx="5470200" cy="65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INSTRUCTOR DEMO!</a:t>
            </a:r>
            <a:endParaRPr b="0" i="0" sz="1800" u="none" cap="none" strike="noStrike">
              <a:solidFill>
                <a:schemeClr val="dk1"/>
              </a:solidFill>
              <a:latin typeface="Calibri"/>
              <a:ea typeface="Calibri"/>
              <a:cs typeface="Calibri"/>
              <a:sym typeface="Calibri"/>
            </a:endParaRPr>
          </a:p>
        </p:txBody>
      </p:sp>
      <p:sp>
        <p:nvSpPr>
          <p:cNvPr id="324" name="Google Shape;324;p44"/>
          <p:cNvSpPr/>
          <p:nvPr/>
        </p:nvSpPr>
        <p:spPr>
          <a:xfrm>
            <a:off x="304920" y="1447920"/>
            <a:ext cx="8534160" cy="342864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1" lang="en-US" sz="3600" u="none" cap="none" strike="noStrike">
                <a:solidFill>
                  <a:srgbClr val="000000"/>
                </a:solidFill>
                <a:latin typeface="Arial"/>
                <a:ea typeface="Arial"/>
                <a:cs typeface="Arial"/>
                <a:sym typeface="Arial"/>
              </a:rPr>
              <a:t>Instructor: Demo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rPr b="0" i="1" lang="en-US" sz="3600" u="none" cap="none" strike="noStrike">
                <a:solidFill>
                  <a:srgbClr val="000000"/>
                </a:solidFill>
                <a:latin typeface="Arial"/>
                <a:ea typeface="Arial"/>
                <a:cs typeface="Arial"/>
                <a:sym typeface="Arial"/>
              </a:rPr>
              <a:t>(Example.html | 4-ResetCSS) </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5"/>
          <p:cNvSpPr/>
          <p:nvPr/>
        </p:nvSpPr>
        <p:spPr>
          <a:xfrm>
            <a:off x="304920" y="97920"/>
            <a:ext cx="5257440" cy="456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Why CSS Resets Matter</a:t>
            </a:r>
            <a:endParaRPr b="0" i="0" sz="1800" u="none" cap="none" strike="noStrike">
              <a:solidFill>
                <a:schemeClr val="dk1"/>
              </a:solidFill>
              <a:latin typeface="Calibri"/>
              <a:ea typeface="Calibri"/>
              <a:cs typeface="Calibri"/>
              <a:sym typeface="Calibri"/>
            </a:endParaRPr>
          </a:p>
        </p:txBody>
      </p:sp>
      <p:sp>
        <p:nvSpPr>
          <p:cNvPr id="330" name="Google Shape;330;p45"/>
          <p:cNvSpPr/>
          <p:nvPr/>
        </p:nvSpPr>
        <p:spPr>
          <a:xfrm>
            <a:off x="0" y="1307880"/>
            <a:ext cx="9045000" cy="3809520"/>
          </a:xfrm>
          <a:prstGeom prst="rect">
            <a:avLst/>
          </a:prstGeom>
          <a:noFill/>
          <a:ln>
            <a:noFill/>
          </a:ln>
        </p:spPr>
        <p:txBody>
          <a:bodyPr anchorCtr="0" anchor="t" bIns="91425" lIns="91425" spcFirstLastPara="1" rIns="91425" wrap="square" tIns="91425">
            <a:noAutofit/>
          </a:bodyPr>
          <a:lstStyle/>
          <a:p>
            <a:pPr indent="-139700" lvl="0" marL="0" marR="0" rtl="0" algn="l">
              <a:lnSpc>
                <a:spcPct val="100000"/>
              </a:lnSpc>
              <a:spcBef>
                <a:spcPts val="0"/>
              </a:spcBef>
              <a:spcAft>
                <a:spcPts val="0"/>
              </a:spcAft>
              <a:buClr>
                <a:srgbClr val="000000"/>
              </a:buClr>
              <a:buSzPts val="2200"/>
              <a:buFont typeface="Calibri"/>
              <a:buAutoNum type="arabicPeriod"/>
            </a:pPr>
            <a:r>
              <a:rPr b="0" i="0" lang="en-US" sz="2200" u="none" cap="none" strike="noStrike">
                <a:solidFill>
                  <a:srgbClr val="000000"/>
                </a:solidFill>
                <a:latin typeface="Arial"/>
                <a:ea typeface="Arial"/>
                <a:cs typeface="Arial"/>
                <a:sym typeface="Arial"/>
              </a:rPr>
              <a:t> It’s important for creating browser-compatible websites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139700" lvl="0" marL="0" marR="0" rtl="0" algn="l">
              <a:lnSpc>
                <a:spcPct val="100000"/>
              </a:lnSpc>
              <a:spcBef>
                <a:spcPts val="0"/>
              </a:spcBef>
              <a:spcAft>
                <a:spcPts val="0"/>
              </a:spcAft>
              <a:buClr>
                <a:srgbClr val="000000"/>
              </a:buClr>
              <a:buSzPts val="2200"/>
              <a:buFont typeface="Calibri"/>
              <a:buAutoNum type="arabicPeriod"/>
            </a:pPr>
            <a:r>
              <a:rPr b="0" i="0" lang="en-US" sz="2200" u="none" cap="none" strike="noStrike">
                <a:solidFill>
                  <a:srgbClr val="000000"/>
                </a:solidFill>
                <a:latin typeface="Arial"/>
                <a:ea typeface="Arial"/>
                <a:cs typeface="Arial"/>
                <a:sym typeface="Arial"/>
              </a:rPr>
              <a:t> It’s an example of using someone else’s CSS in </a:t>
            </a:r>
            <a:r>
              <a:rPr b="0" i="1" lang="en-US" sz="2200" u="sng" cap="none" strike="noStrike">
                <a:solidFill>
                  <a:srgbClr val="000000"/>
                </a:solidFill>
                <a:latin typeface="Arial"/>
                <a:ea typeface="Arial"/>
                <a:cs typeface="Arial"/>
                <a:sym typeface="Arial"/>
              </a:rPr>
              <a:t>your </a:t>
            </a:r>
            <a:r>
              <a:rPr b="0" i="0" lang="en-US" sz="2200" u="none" cap="none" strike="noStrike">
                <a:solidFill>
                  <a:srgbClr val="000000"/>
                </a:solidFill>
                <a:latin typeface="Arial"/>
                <a:ea typeface="Arial"/>
                <a:cs typeface="Arial"/>
                <a:sym typeface="Arial"/>
              </a:rPr>
              <a:t>website!!!</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139700" lvl="0" marL="0" marR="0" rtl="0" algn="l">
              <a:lnSpc>
                <a:spcPct val="100000"/>
              </a:lnSpc>
              <a:spcBef>
                <a:spcPts val="0"/>
              </a:spcBef>
              <a:spcAft>
                <a:spcPts val="0"/>
              </a:spcAft>
              <a:buClr>
                <a:srgbClr val="000000"/>
              </a:buClr>
              <a:buSzPts val="2200"/>
              <a:buFont typeface="Calibri"/>
              <a:buAutoNum type="arabicPeriod"/>
            </a:pPr>
            <a:r>
              <a:rPr b="0" i="0" lang="en-US" sz="2200" u="none" cap="none" strike="noStrike">
                <a:solidFill>
                  <a:srgbClr val="000000"/>
                </a:solidFill>
                <a:latin typeface="Arial"/>
                <a:ea typeface="Arial"/>
                <a:cs typeface="Arial"/>
                <a:sym typeface="Arial"/>
              </a:rPr>
              <a:t> It’s a common Front-End Developer Interview question.</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 name="Shape 47"/>
        <p:cNvGrpSpPr/>
        <p:nvPr/>
      </p:nvGrpSpPr>
      <p:grpSpPr>
        <a:xfrm>
          <a:off x="0" y="0"/>
          <a:ext cx="0" cy="0"/>
          <a:chOff x="0" y="0"/>
          <a:chExt cx="0" cy="0"/>
        </a:xfrm>
      </p:grpSpPr>
      <p:sp>
        <p:nvSpPr>
          <p:cNvPr id="48" name="Google Shape;48;p10"/>
          <p:cNvSpPr txBox="1"/>
          <p:nvPr/>
        </p:nvSpPr>
        <p:spPr>
          <a:xfrm>
            <a:off x="304920" y="0"/>
            <a:ext cx="5470200" cy="65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Instructor Feedback</a:t>
            </a:r>
            <a:endParaRPr b="0" i="0" sz="1800" u="none" cap="none" strike="noStrike">
              <a:solidFill>
                <a:schemeClr val="dk1"/>
              </a:solidFill>
              <a:latin typeface="Calibri"/>
              <a:ea typeface="Calibri"/>
              <a:cs typeface="Calibri"/>
              <a:sym typeface="Calibri"/>
            </a:endParaRPr>
          </a:p>
        </p:txBody>
      </p:sp>
      <p:sp>
        <p:nvSpPr>
          <p:cNvPr id="49" name="Google Shape;49;p10"/>
          <p:cNvSpPr/>
          <p:nvPr/>
        </p:nvSpPr>
        <p:spPr>
          <a:xfrm>
            <a:off x="304920" y="762120"/>
            <a:ext cx="8740440" cy="44953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Arial"/>
                <a:ea typeface="Arial"/>
                <a:cs typeface="Arial"/>
                <a:sym typeface="Arial"/>
              </a:rPr>
              <a:t>Things I’ve noticed people doing </a:t>
            </a:r>
            <a:r>
              <a:rPr b="1" i="1" lang="en-US" sz="2200" u="sng" cap="none" strike="noStrike">
                <a:solidFill>
                  <a:srgbClr val="000000"/>
                </a:solidFill>
                <a:latin typeface="Arial"/>
                <a:ea typeface="Arial"/>
                <a:cs typeface="Arial"/>
                <a:sym typeface="Arial"/>
              </a:rPr>
              <a:t>incredibly</a:t>
            </a:r>
            <a:r>
              <a:rPr b="1" i="0" lang="en-US" sz="2200" u="none" cap="none" strike="noStrike">
                <a:solidFill>
                  <a:srgbClr val="000000"/>
                </a:solidFill>
                <a:latin typeface="Arial"/>
                <a:ea typeface="Arial"/>
                <a:cs typeface="Arial"/>
                <a:sym typeface="Arial"/>
              </a:rPr>
              <a:t> well:</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139700" lvl="0" marL="0"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 All of you are handling an enormous volume of information.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a:p>
            <a:pPr indent="-139700" lvl="0" marL="0"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 All of you are asking the right questions.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a:p>
            <a:pPr indent="-139700" lvl="0" marL="0"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 You notice the right details.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a:p>
            <a:pPr indent="-139700" lvl="0" marL="0"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 You all help each other out.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a:p>
            <a:pPr indent="-139700" lvl="0" marL="0"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 And, most importantly, you are </a:t>
            </a:r>
            <a:r>
              <a:rPr b="1" i="0" lang="en-US" sz="2200" u="sng" cap="none" strike="noStrike">
                <a:solidFill>
                  <a:srgbClr val="000000"/>
                </a:solidFill>
                <a:latin typeface="Arial"/>
                <a:ea typeface="Arial"/>
                <a:cs typeface="Arial"/>
                <a:sym typeface="Arial"/>
              </a:rPr>
              <a:t>figuring out things on your own. </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46"/>
          <p:cNvSpPr/>
          <p:nvPr/>
        </p:nvSpPr>
        <p:spPr>
          <a:xfrm>
            <a:off x="304920" y="97920"/>
            <a:ext cx="5257440" cy="456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&gt; YOUR TURN!!</a:t>
            </a:r>
            <a:endParaRPr b="0" i="0" sz="1800" u="none" cap="none" strike="noStrike">
              <a:solidFill>
                <a:schemeClr val="dk1"/>
              </a:solidFill>
              <a:latin typeface="Calibri"/>
              <a:ea typeface="Calibri"/>
              <a:cs typeface="Calibri"/>
              <a:sym typeface="Calibri"/>
            </a:endParaRPr>
          </a:p>
        </p:txBody>
      </p:sp>
      <p:sp>
        <p:nvSpPr>
          <p:cNvPr id="336" name="Google Shape;336;p46"/>
          <p:cNvSpPr/>
          <p:nvPr/>
        </p:nvSpPr>
        <p:spPr>
          <a:xfrm>
            <a:off x="-11880" y="689760"/>
            <a:ext cx="9155520" cy="5626080"/>
          </a:xfrm>
          <a:prstGeom prst="rect">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6"/>
          <p:cNvSpPr/>
          <p:nvPr/>
        </p:nvSpPr>
        <p:spPr>
          <a:xfrm>
            <a:off x="304920" y="914400"/>
            <a:ext cx="8686440" cy="2650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Assignment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Follow the instructions given via Slack to incorporate a </a:t>
            </a:r>
            <a:r>
              <a:rPr b="1" i="0" lang="en-US" sz="2400" u="none" cap="none" strike="noStrike">
                <a:solidFill>
                  <a:srgbClr val="000000"/>
                </a:solidFill>
                <a:latin typeface="Arial"/>
                <a:ea typeface="Arial"/>
                <a:cs typeface="Arial"/>
                <a:sym typeface="Arial"/>
              </a:rPr>
              <a:t>reset.css</a:t>
            </a:r>
            <a:r>
              <a:rPr b="0" i="0" lang="en-US" sz="2400" u="none" cap="none" strike="noStrike">
                <a:solidFill>
                  <a:srgbClr val="000000"/>
                </a:solidFill>
                <a:latin typeface="Arial"/>
                <a:ea typeface="Arial"/>
                <a:cs typeface="Arial"/>
                <a:sym typeface="Arial"/>
              </a:rPr>
              <a:t> file into a basic HTML file.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Note the impact the reset file makes after its inclusion.</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38" name="Google Shape;338;p46"/>
          <p:cNvSpPr/>
          <p:nvPr/>
        </p:nvSpPr>
        <p:spPr>
          <a:xfrm>
            <a:off x="2971800" y="124920"/>
            <a:ext cx="6019560" cy="36468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Suggested Time: </a:t>
            </a:r>
            <a:r>
              <a:rPr b="0" i="0" lang="en-US" sz="1800" u="none" cap="none" strike="noStrike">
                <a:solidFill>
                  <a:srgbClr val="000000"/>
                </a:solidFill>
                <a:latin typeface="Arial"/>
                <a:ea typeface="Arial"/>
                <a:cs typeface="Arial"/>
                <a:sym typeface="Arial"/>
              </a:rPr>
              <a:t>10 min</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47"/>
          <p:cNvSpPr txBox="1"/>
          <p:nvPr>
            <p:ph type="title"/>
          </p:nvPr>
        </p:nvSpPr>
        <p:spPr>
          <a:xfrm>
            <a:off x="390606" y="2953542"/>
            <a:ext cx="8229600" cy="87186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a:solidFill>
                  <a:srgbClr val="FFFFFF"/>
                </a:solidFill>
                <a:latin typeface="Arial"/>
                <a:ea typeface="Arial"/>
                <a:cs typeface="Arial"/>
                <a:sym typeface="Arial"/>
              </a:rPr>
              <a:t>To the Web with GitHub!</a:t>
            </a:r>
            <a:endParaRP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48"/>
          <p:cNvSpPr/>
          <p:nvPr/>
        </p:nvSpPr>
        <p:spPr>
          <a:xfrm>
            <a:off x="304920" y="97920"/>
            <a:ext cx="5257440" cy="456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The Internet</a:t>
            </a:r>
            <a:endParaRPr b="0" i="0" sz="1800" u="none" cap="none" strike="noStrike">
              <a:solidFill>
                <a:schemeClr val="dk1"/>
              </a:solidFill>
              <a:latin typeface="Calibri"/>
              <a:ea typeface="Calibri"/>
              <a:cs typeface="Calibri"/>
              <a:sym typeface="Calibri"/>
            </a:endParaRPr>
          </a:p>
        </p:txBody>
      </p:sp>
      <p:sp>
        <p:nvSpPr>
          <p:cNvPr id="349" name="Google Shape;349;p48"/>
          <p:cNvSpPr/>
          <p:nvPr/>
        </p:nvSpPr>
        <p:spPr>
          <a:xfrm>
            <a:off x="409320" y="5518080"/>
            <a:ext cx="8610120" cy="65376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2200" u="none" cap="none" strike="noStrike">
                <a:solidFill>
                  <a:srgbClr val="000000"/>
                </a:solidFill>
                <a:latin typeface="Arial"/>
                <a:ea typeface="Arial"/>
                <a:cs typeface="Arial"/>
                <a:sym typeface="Arial"/>
              </a:rPr>
              <a:t>A deep and complex diagram above on how the internet works.</a:t>
            </a:r>
            <a:endParaRPr b="0" i="0" sz="1800" u="none" cap="none" strike="noStrike">
              <a:solidFill>
                <a:schemeClr val="dk1"/>
              </a:solidFill>
              <a:latin typeface="Calibri"/>
              <a:ea typeface="Calibri"/>
              <a:cs typeface="Calibri"/>
              <a:sym typeface="Calibri"/>
            </a:endParaRPr>
          </a:p>
        </p:txBody>
      </p:sp>
      <p:pic>
        <p:nvPicPr>
          <p:cNvPr id="350" name="Google Shape;350;p48"/>
          <p:cNvPicPr preferRelativeResize="0"/>
          <p:nvPr/>
        </p:nvPicPr>
        <p:blipFill rotWithShape="1">
          <a:blip r:embed="rId3">
            <a:alphaModFix/>
          </a:blip>
          <a:srcRect b="0" l="0" r="0" t="0"/>
          <a:stretch/>
        </p:blipFill>
        <p:spPr>
          <a:xfrm>
            <a:off x="808560" y="945360"/>
            <a:ext cx="7812000" cy="4280760"/>
          </a:xfrm>
          <a:prstGeom prst="rect">
            <a:avLst/>
          </a:prstGeom>
          <a:noFill/>
          <a:ln>
            <a:noFill/>
          </a:ln>
        </p:spPr>
      </p:pic>
    </p:spTree>
  </p:cSld>
  <p:clrMapOvr>
    <a:masterClrMapping/>
  </p:clrMapOvr>
  <p:transition>
    <p:fade/>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49"/>
          <p:cNvSpPr/>
          <p:nvPr/>
        </p:nvSpPr>
        <p:spPr>
          <a:xfrm>
            <a:off x="304920" y="97920"/>
            <a:ext cx="5257440" cy="456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The World Will See Our Greatness!</a:t>
            </a:r>
            <a:endParaRPr b="0" i="0" sz="1800" u="none" cap="none" strike="noStrike">
              <a:solidFill>
                <a:schemeClr val="dk1"/>
              </a:solidFill>
              <a:latin typeface="Calibri"/>
              <a:ea typeface="Calibri"/>
              <a:cs typeface="Calibri"/>
              <a:sym typeface="Calibri"/>
            </a:endParaRPr>
          </a:p>
        </p:txBody>
      </p:sp>
      <p:sp>
        <p:nvSpPr>
          <p:cNvPr id="356" name="Google Shape;356;p49"/>
          <p:cNvSpPr/>
          <p:nvPr/>
        </p:nvSpPr>
        <p:spPr>
          <a:xfrm>
            <a:off x="409320" y="5233680"/>
            <a:ext cx="8610120" cy="106437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Arial"/>
                <a:ea typeface="Arial"/>
                <a:cs typeface="Arial"/>
                <a:sym typeface="Arial"/>
              </a:rPr>
              <a:t>GitHub provides hosting for static websites – </a:t>
            </a:r>
            <a:r>
              <a:rPr b="0" i="0" lang="en-US" sz="2000" u="none" cap="none" strike="noStrike">
                <a:solidFill>
                  <a:srgbClr val="000000"/>
                </a:solidFill>
                <a:latin typeface="Arial"/>
                <a:ea typeface="Arial"/>
                <a:cs typeface="Arial"/>
                <a:sym typeface="Arial"/>
              </a:rPr>
              <a:t>which means we can </a:t>
            </a:r>
            <a:r>
              <a:rPr b="0" i="0" lang="en-US" sz="2000" u="sng" cap="none" strike="noStrike">
                <a:solidFill>
                  <a:srgbClr val="000000"/>
                </a:solidFill>
                <a:latin typeface="Arial"/>
                <a:ea typeface="Arial"/>
                <a:cs typeface="Arial"/>
                <a:sym typeface="Arial"/>
              </a:rPr>
              <a:t>deploy</a:t>
            </a:r>
            <a:r>
              <a:rPr b="0" i="0" lang="en-US" sz="2000" u="none" cap="none" strike="noStrike">
                <a:solidFill>
                  <a:srgbClr val="000000"/>
                </a:solidFill>
                <a:latin typeface="Arial"/>
                <a:ea typeface="Arial"/>
                <a:cs typeface="Arial"/>
                <a:sym typeface="Arial"/>
              </a:rPr>
              <a:t> our websites and applications onto their servers for the world to see. </a:t>
            </a:r>
            <a:endParaRPr b="0" i="0" sz="1800" u="none" cap="none" strike="noStrike">
              <a:solidFill>
                <a:schemeClr val="dk1"/>
              </a:solidFill>
              <a:latin typeface="Calibri"/>
              <a:ea typeface="Calibri"/>
              <a:cs typeface="Calibri"/>
              <a:sym typeface="Calibri"/>
            </a:endParaRPr>
          </a:p>
        </p:txBody>
      </p:sp>
      <p:pic>
        <p:nvPicPr>
          <p:cNvPr id="357" name="Google Shape;357;p49"/>
          <p:cNvPicPr preferRelativeResize="0"/>
          <p:nvPr/>
        </p:nvPicPr>
        <p:blipFill rotWithShape="1">
          <a:blip r:embed="rId3">
            <a:alphaModFix/>
          </a:blip>
          <a:srcRect b="0" l="0" r="0" t="0"/>
          <a:stretch/>
        </p:blipFill>
        <p:spPr>
          <a:xfrm>
            <a:off x="1539380" y="988860"/>
            <a:ext cx="6350000" cy="3810000"/>
          </a:xfrm>
          <a:prstGeom prst="rect">
            <a:avLst/>
          </a:prstGeom>
          <a:noFill/>
          <a:ln>
            <a:noFill/>
          </a:ln>
        </p:spPr>
      </p:pic>
    </p:spTree>
  </p:cSld>
  <p:clrMapOvr>
    <a:masterClrMapping/>
  </p:clrMapOvr>
  <p:transition>
    <p:fade/>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50"/>
          <p:cNvSpPr txBox="1"/>
          <p:nvPr/>
        </p:nvSpPr>
        <p:spPr>
          <a:xfrm>
            <a:off x="304920" y="0"/>
            <a:ext cx="5470200" cy="65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Together Now…</a:t>
            </a:r>
            <a:endParaRPr b="0" i="0" sz="1800" u="none" cap="none" strike="noStrike">
              <a:solidFill>
                <a:schemeClr val="dk1"/>
              </a:solidFill>
              <a:latin typeface="Calibri"/>
              <a:ea typeface="Calibri"/>
              <a:cs typeface="Calibri"/>
              <a:sym typeface="Calibri"/>
            </a:endParaRPr>
          </a:p>
        </p:txBody>
      </p:sp>
      <p:sp>
        <p:nvSpPr>
          <p:cNvPr id="363" name="Google Shape;363;p50"/>
          <p:cNvSpPr/>
          <p:nvPr/>
        </p:nvSpPr>
        <p:spPr>
          <a:xfrm>
            <a:off x="304920" y="2590920"/>
            <a:ext cx="8534160" cy="185779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1" lang="en-US" sz="6000" u="none" cap="none" strike="noStrike">
                <a:solidFill>
                  <a:srgbClr val="000000"/>
                </a:solidFill>
                <a:latin typeface="Arial"/>
                <a:ea typeface="Arial"/>
                <a:cs typeface="Arial"/>
                <a:sym typeface="Arial"/>
              </a:rPr>
              <a:t>Let’s all login to GitHub</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51"/>
          <p:cNvSpPr txBox="1"/>
          <p:nvPr/>
        </p:nvSpPr>
        <p:spPr>
          <a:xfrm>
            <a:off x="304920" y="0"/>
            <a:ext cx="5470200" cy="65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INSTRUCTOR DEMO!</a:t>
            </a:r>
            <a:endParaRPr b="0" i="0" sz="1800" u="none" cap="none" strike="noStrike">
              <a:solidFill>
                <a:schemeClr val="dk1"/>
              </a:solidFill>
              <a:latin typeface="Calibri"/>
              <a:ea typeface="Calibri"/>
              <a:cs typeface="Calibri"/>
              <a:sym typeface="Calibri"/>
            </a:endParaRPr>
          </a:p>
        </p:txBody>
      </p:sp>
      <p:sp>
        <p:nvSpPr>
          <p:cNvPr id="370" name="Google Shape;370;p51"/>
          <p:cNvSpPr/>
          <p:nvPr/>
        </p:nvSpPr>
        <p:spPr>
          <a:xfrm>
            <a:off x="304920" y="1447920"/>
            <a:ext cx="8534160" cy="342864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1" lang="en-US" sz="3600" u="none" cap="none" strike="noStrike">
                <a:solidFill>
                  <a:srgbClr val="000000"/>
                </a:solidFill>
                <a:latin typeface="Arial"/>
                <a:ea typeface="Arial"/>
                <a:cs typeface="Arial"/>
                <a:sym typeface="Arial"/>
              </a:rPr>
              <a:t>Instructor: Demo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rPr b="0" i="1" lang="en-US" sz="3600" u="none" cap="none" strike="noStrike">
                <a:solidFill>
                  <a:srgbClr val="000000"/>
                </a:solidFill>
                <a:latin typeface="Arial"/>
                <a:ea typeface="Arial"/>
                <a:cs typeface="Arial"/>
                <a:sym typeface="Arial"/>
              </a:rPr>
              <a:t>(GitHub Pages Deployment - Personal) </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52"/>
          <p:cNvSpPr/>
          <p:nvPr/>
        </p:nvSpPr>
        <p:spPr>
          <a:xfrm>
            <a:off x="304920" y="97920"/>
            <a:ext cx="7256860" cy="456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Deploying Static Personal Site – GitHub Pages</a:t>
            </a:r>
            <a:endParaRPr b="0" i="0" sz="1800" u="none" cap="none" strike="noStrike">
              <a:solidFill>
                <a:schemeClr val="dk1"/>
              </a:solidFill>
              <a:latin typeface="Calibri"/>
              <a:ea typeface="Calibri"/>
              <a:cs typeface="Calibri"/>
              <a:sym typeface="Calibri"/>
            </a:endParaRPr>
          </a:p>
        </p:txBody>
      </p:sp>
      <p:sp>
        <p:nvSpPr>
          <p:cNvPr id="376" name="Google Shape;376;p52"/>
          <p:cNvSpPr/>
          <p:nvPr/>
        </p:nvSpPr>
        <p:spPr>
          <a:xfrm>
            <a:off x="409320" y="783720"/>
            <a:ext cx="8610120" cy="51037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Arial"/>
                <a:ea typeface="Arial"/>
                <a:cs typeface="Arial"/>
                <a:sym typeface="Arial"/>
              </a:rPr>
              <a:t>Basic Steps:</a:t>
            </a:r>
            <a:endParaRPr/>
          </a:p>
          <a:p>
            <a:pPr indent="0" lvl="0" marL="0" marR="0" rtl="0" algn="l">
              <a:lnSpc>
                <a:spcPct val="100000"/>
              </a:lnSpc>
              <a:spcBef>
                <a:spcPts val="0"/>
              </a:spcBef>
              <a:spcAft>
                <a:spcPts val="0"/>
              </a:spcAft>
              <a:buNone/>
            </a:pPr>
            <a:r>
              <a:t/>
            </a:r>
            <a:endParaRPr b="1" i="0" sz="20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Create a new repo that is named `_username_.github.io`  </a:t>
            </a:r>
            <a:endParaRPr/>
          </a:p>
          <a:p>
            <a:pPr indent="-304800" lvl="0" marL="45720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a:p>
            <a:pPr indent="-457200" lvl="0" marL="457200" marR="0" rtl="0" algn="l">
              <a:lnSpc>
                <a:spcPct val="100000"/>
              </a:lnSpc>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Navigate into a folder and clone the repo into it  </a:t>
            </a:r>
            <a:endParaRPr/>
          </a:p>
          <a:p>
            <a:pPr indent="-304800" lvl="0" marL="45720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a:p>
            <a:pPr indent="-457200" lvl="0" marL="457200" marR="0" rtl="0" algn="l">
              <a:lnSpc>
                <a:spcPct val="100000"/>
              </a:lnSpc>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Build your files</a:t>
            </a:r>
            <a:endParaRPr/>
          </a:p>
          <a:p>
            <a:pPr indent="-304800" lvl="0" marL="45720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a:p>
            <a:pPr indent="-457200" lvl="0" marL="457200" marR="0" rtl="0" algn="l">
              <a:lnSpc>
                <a:spcPct val="100000"/>
              </a:lnSpc>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Add, commit, and push your changes into the repository</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53"/>
          <p:cNvSpPr/>
          <p:nvPr/>
        </p:nvSpPr>
        <p:spPr>
          <a:xfrm>
            <a:off x="-11880" y="689760"/>
            <a:ext cx="9155520" cy="5626080"/>
          </a:xfrm>
          <a:prstGeom prst="rect">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3"/>
          <p:cNvSpPr/>
          <p:nvPr/>
        </p:nvSpPr>
        <p:spPr>
          <a:xfrm>
            <a:off x="304920" y="914400"/>
            <a:ext cx="8686440" cy="3016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Assignment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Time to take your newfangled website and deploy it to the cloud (in this case, GitHub Pages).</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Additional instructions to be sent via Slack.</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83" name="Google Shape;383;p53"/>
          <p:cNvSpPr/>
          <p:nvPr/>
        </p:nvSpPr>
        <p:spPr>
          <a:xfrm>
            <a:off x="304920" y="97920"/>
            <a:ext cx="5257440" cy="456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&gt; YOUR TURN!!</a:t>
            </a:r>
            <a:endParaRPr b="0" i="0" sz="1800" u="none" cap="none" strike="noStrike">
              <a:solidFill>
                <a:schemeClr val="dk1"/>
              </a:solidFill>
              <a:latin typeface="Calibri"/>
              <a:ea typeface="Calibri"/>
              <a:cs typeface="Calibri"/>
              <a:sym typeface="Calibri"/>
            </a:endParaRPr>
          </a:p>
        </p:txBody>
      </p:sp>
      <p:sp>
        <p:nvSpPr>
          <p:cNvPr id="384" name="Google Shape;384;p53"/>
          <p:cNvSpPr/>
          <p:nvPr/>
        </p:nvSpPr>
        <p:spPr>
          <a:xfrm>
            <a:off x="2971800" y="124920"/>
            <a:ext cx="6019560" cy="36468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Suggested Time: </a:t>
            </a:r>
            <a:r>
              <a:rPr b="0" i="0" lang="en-US" sz="1800" u="none" cap="none" strike="noStrike">
                <a:solidFill>
                  <a:srgbClr val="000000"/>
                </a:solidFill>
                <a:latin typeface="Arial"/>
                <a:ea typeface="Arial"/>
                <a:cs typeface="Arial"/>
                <a:sym typeface="Arial"/>
              </a:rPr>
              <a:t>15 min</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54"/>
          <p:cNvSpPr txBox="1"/>
          <p:nvPr/>
        </p:nvSpPr>
        <p:spPr>
          <a:xfrm>
            <a:off x="304920" y="0"/>
            <a:ext cx="5470200" cy="65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INSTRUCTOR DEMO!</a:t>
            </a:r>
            <a:endParaRPr b="0" i="0" sz="1800" u="none" cap="none" strike="noStrike">
              <a:solidFill>
                <a:schemeClr val="dk1"/>
              </a:solidFill>
              <a:latin typeface="Calibri"/>
              <a:ea typeface="Calibri"/>
              <a:cs typeface="Calibri"/>
              <a:sym typeface="Calibri"/>
            </a:endParaRPr>
          </a:p>
        </p:txBody>
      </p:sp>
      <p:sp>
        <p:nvSpPr>
          <p:cNvPr id="391" name="Google Shape;391;p54"/>
          <p:cNvSpPr/>
          <p:nvPr/>
        </p:nvSpPr>
        <p:spPr>
          <a:xfrm>
            <a:off x="304920" y="1447920"/>
            <a:ext cx="8534160" cy="342864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1" lang="en-US" sz="3600" u="none" cap="none" strike="noStrike">
                <a:solidFill>
                  <a:srgbClr val="000000"/>
                </a:solidFill>
                <a:latin typeface="Arial"/>
                <a:ea typeface="Arial"/>
                <a:cs typeface="Arial"/>
                <a:sym typeface="Arial"/>
              </a:rPr>
              <a:t>Instructor: Demo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rPr b="0" i="1" lang="en-US" sz="3600" u="none" cap="none" strike="noStrike">
                <a:solidFill>
                  <a:srgbClr val="000000"/>
                </a:solidFill>
                <a:latin typeface="Arial"/>
                <a:ea typeface="Arial"/>
                <a:cs typeface="Arial"/>
                <a:sym typeface="Arial"/>
              </a:rPr>
              <a:t>(GitHub Pages Deployment - Project) </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55"/>
          <p:cNvSpPr/>
          <p:nvPr/>
        </p:nvSpPr>
        <p:spPr>
          <a:xfrm>
            <a:off x="304920" y="97920"/>
            <a:ext cx="7256860" cy="456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Deploying a Static Project Site – GitHub Pages</a:t>
            </a:r>
            <a:endParaRPr b="0" i="0" sz="1800" u="none" cap="none" strike="noStrike">
              <a:solidFill>
                <a:schemeClr val="dk1"/>
              </a:solidFill>
              <a:latin typeface="Calibri"/>
              <a:ea typeface="Calibri"/>
              <a:cs typeface="Calibri"/>
              <a:sym typeface="Calibri"/>
            </a:endParaRPr>
          </a:p>
        </p:txBody>
      </p:sp>
      <p:sp>
        <p:nvSpPr>
          <p:cNvPr id="397" name="Google Shape;397;p55"/>
          <p:cNvSpPr/>
          <p:nvPr/>
        </p:nvSpPr>
        <p:spPr>
          <a:xfrm>
            <a:off x="409320" y="783720"/>
            <a:ext cx="8610120" cy="51037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Arial"/>
                <a:ea typeface="Arial"/>
                <a:cs typeface="Arial"/>
                <a:sym typeface="Arial"/>
              </a:rPr>
              <a:t>Basic Steps:</a:t>
            </a:r>
            <a:endParaRPr/>
          </a:p>
          <a:p>
            <a:pPr indent="0" lvl="0" marL="0" marR="0" rtl="0" algn="l">
              <a:lnSpc>
                <a:spcPct val="100000"/>
              </a:lnSpc>
              <a:spcBef>
                <a:spcPts val="0"/>
              </a:spcBef>
              <a:spcAft>
                <a:spcPts val="0"/>
              </a:spcAft>
              <a:buNone/>
            </a:pPr>
            <a:r>
              <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1. Create a new repository on your GitHub account. You can name this repository whatever you would like.  </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2. Once inside of the repository, create a new file and name it `index.html`  </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3. Add some very basic HTML into this file, save it, and then navigate into your repository's Settings tab. </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4. Scroll down to the GitHub Pages section and then, in the section labeled "Source", select that you would like to use the master branch as your source.  </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5. Navigate to `&lt;username&gt;.github.io/&lt;repositoryname&gt;` and you will find that your new web page has gone live!</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1"/>
          <p:cNvSpPr txBox="1"/>
          <p:nvPr>
            <p:ph type="title"/>
          </p:nvPr>
        </p:nvSpPr>
        <p:spPr>
          <a:xfrm>
            <a:off x="390606" y="2953542"/>
            <a:ext cx="8229600" cy="87186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a:solidFill>
                  <a:srgbClr val="FFFFFF"/>
                </a:solidFill>
                <a:latin typeface="Arial"/>
                <a:ea typeface="Arial"/>
                <a:cs typeface="Arial"/>
                <a:sym typeface="Arial"/>
              </a:rPr>
              <a:t>A Few Admin Things…</a:t>
            </a:r>
            <a:endParaRPr/>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56"/>
          <p:cNvSpPr/>
          <p:nvPr/>
        </p:nvSpPr>
        <p:spPr>
          <a:xfrm>
            <a:off x="-11880" y="689760"/>
            <a:ext cx="9155520" cy="5626080"/>
          </a:xfrm>
          <a:prstGeom prst="rect">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6"/>
          <p:cNvSpPr/>
          <p:nvPr/>
        </p:nvSpPr>
        <p:spPr>
          <a:xfrm>
            <a:off x="304920" y="914400"/>
            <a:ext cx="8686440" cy="3016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Assignment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Build a newfangled website, and deploy it to GitHub Pages as a project instead of a personal site.</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Additional instructions to be sent via Slack.</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04" name="Google Shape;404;p56"/>
          <p:cNvSpPr/>
          <p:nvPr/>
        </p:nvSpPr>
        <p:spPr>
          <a:xfrm>
            <a:off x="304920" y="97920"/>
            <a:ext cx="5257440" cy="456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&gt; YOUR TURN!!</a:t>
            </a:r>
            <a:endParaRPr b="0" i="0" sz="1800" u="none" cap="none" strike="noStrike">
              <a:solidFill>
                <a:schemeClr val="dk1"/>
              </a:solidFill>
              <a:latin typeface="Calibri"/>
              <a:ea typeface="Calibri"/>
              <a:cs typeface="Calibri"/>
              <a:sym typeface="Calibri"/>
            </a:endParaRPr>
          </a:p>
        </p:txBody>
      </p:sp>
      <p:sp>
        <p:nvSpPr>
          <p:cNvPr id="405" name="Google Shape;405;p56"/>
          <p:cNvSpPr/>
          <p:nvPr/>
        </p:nvSpPr>
        <p:spPr>
          <a:xfrm>
            <a:off x="2971800" y="124920"/>
            <a:ext cx="6019560" cy="36468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Suggested Time: </a:t>
            </a:r>
            <a:r>
              <a:rPr b="0" i="0" lang="en-US" sz="1800" u="none" cap="none" strike="noStrike">
                <a:solidFill>
                  <a:srgbClr val="000000"/>
                </a:solidFill>
                <a:latin typeface="Arial"/>
                <a:ea typeface="Arial"/>
                <a:cs typeface="Arial"/>
                <a:sym typeface="Arial"/>
              </a:rPr>
              <a:t>15 min</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57"/>
          <p:cNvSpPr txBox="1"/>
          <p:nvPr/>
        </p:nvSpPr>
        <p:spPr>
          <a:xfrm>
            <a:off x="304920" y="0"/>
            <a:ext cx="5470200" cy="65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Practice Through Frustration</a:t>
            </a:r>
            <a:endParaRPr b="0" i="0" sz="1800" u="none" cap="none" strike="noStrike">
              <a:solidFill>
                <a:schemeClr val="dk1"/>
              </a:solidFill>
              <a:latin typeface="Calibri"/>
              <a:ea typeface="Calibri"/>
              <a:cs typeface="Calibri"/>
              <a:sym typeface="Calibri"/>
            </a:endParaRPr>
          </a:p>
        </p:txBody>
      </p:sp>
      <p:sp>
        <p:nvSpPr>
          <p:cNvPr id="411" name="Google Shape;411;p57"/>
          <p:cNvSpPr/>
          <p:nvPr/>
        </p:nvSpPr>
        <p:spPr>
          <a:xfrm>
            <a:off x="304920" y="2590920"/>
            <a:ext cx="8534160" cy="152352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1" lang="en-US" sz="6000" u="none" cap="none" strike="noStrike">
                <a:solidFill>
                  <a:srgbClr val="000000"/>
                </a:solidFill>
                <a:latin typeface="Arial"/>
                <a:ea typeface="Arial"/>
                <a:cs typeface="Arial"/>
                <a:sym typeface="Arial"/>
              </a:rPr>
              <a:t>Keep Practicing!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rPr b="0" i="1" lang="en-US" sz="3500" u="none" cap="none" strike="noStrike">
                <a:solidFill>
                  <a:srgbClr val="000000"/>
                </a:solidFill>
                <a:latin typeface="Arial"/>
                <a:ea typeface="Arial"/>
                <a:cs typeface="Arial"/>
                <a:sym typeface="Arial"/>
              </a:rPr>
              <a:t>It gets better.</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58"/>
          <p:cNvSpPr txBox="1"/>
          <p:nvPr>
            <p:ph type="title"/>
          </p:nvPr>
        </p:nvSpPr>
        <p:spPr>
          <a:xfrm>
            <a:off x="390606" y="2953542"/>
            <a:ext cx="8229600" cy="87186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a:solidFill>
                  <a:srgbClr val="FFFFFF"/>
                </a:solidFill>
                <a:latin typeface="Arial"/>
                <a:ea typeface="Arial"/>
                <a:cs typeface="Arial"/>
                <a:sym typeface="Arial"/>
              </a:rPr>
              <a:t>Questions?</a:t>
            </a:r>
            <a:endParaRPr/>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59"/>
          <p:cNvSpPr txBox="1"/>
          <p:nvPr>
            <p:ph type="title"/>
          </p:nvPr>
        </p:nvSpPr>
        <p:spPr>
          <a:xfrm>
            <a:off x="390606" y="2953542"/>
            <a:ext cx="8229600" cy="87186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a:solidFill>
                  <a:srgbClr val="FFFFFF"/>
                </a:solidFill>
                <a:latin typeface="Arial"/>
                <a:ea typeface="Arial"/>
                <a:cs typeface="Arial"/>
                <a:sym typeface="Arial"/>
              </a:rPr>
              <a:t>Homework 1 - Help?</a:t>
            </a:r>
            <a:endParaRPr/>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60"/>
          <p:cNvSpPr txBox="1"/>
          <p:nvPr>
            <p:ph type="title"/>
          </p:nvPr>
        </p:nvSpPr>
        <p:spPr>
          <a:xfrm>
            <a:off x="390606" y="2953542"/>
            <a:ext cx="8229600" cy="87186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a:solidFill>
                  <a:srgbClr val="FFFFFF"/>
                </a:solidFill>
                <a:latin typeface="Arial"/>
                <a:ea typeface="Arial"/>
                <a:cs typeface="Arial"/>
                <a:sym typeface="Arial"/>
              </a:rPr>
              <a:t>EXTRA MATERIAL</a:t>
            </a:r>
            <a:endParaRPr/>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61"/>
          <p:cNvSpPr txBox="1"/>
          <p:nvPr/>
        </p:nvSpPr>
        <p:spPr>
          <a:xfrm>
            <a:off x="390600" y="2953440"/>
            <a:ext cx="8229240" cy="8715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1" lang="en-US" sz="4100" u="none" cap="none" strike="noStrike">
                <a:solidFill>
                  <a:srgbClr val="FFFFFF"/>
                </a:solidFill>
                <a:latin typeface="Arial"/>
                <a:ea typeface="Arial"/>
                <a:cs typeface="Arial"/>
                <a:sym typeface="Arial"/>
              </a:rPr>
              <a:t>And Back to Git…</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36" name="Shape 436"/>
        <p:cNvGrpSpPr/>
        <p:nvPr/>
      </p:nvGrpSpPr>
      <p:grpSpPr>
        <a:xfrm>
          <a:off x="0" y="0"/>
          <a:ext cx="0" cy="0"/>
          <a:chOff x="0" y="0"/>
          <a:chExt cx="0" cy="0"/>
        </a:xfrm>
      </p:grpSpPr>
      <p:sp>
        <p:nvSpPr>
          <p:cNvPr id="437" name="Google Shape;437;p62"/>
          <p:cNvSpPr txBox="1"/>
          <p:nvPr/>
        </p:nvSpPr>
        <p:spPr>
          <a:xfrm>
            <a:off x="304920" y="0"/>
            <a:ext cx="5470200" cy="65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The Group Project</a:t>
            </a:r>
            <a:endParaRPr b="0" i="0" sz="1800" u="none" cap="none" strike="noStrike">
              <a:solidFill>
                <a:schemeClr val="dk1"/>
              </a:solidFill>
              <a:latin typeface="Calibri"/>
              <a:ea typeface="Calibri"/>
              <a:cs typeface="Calibri"/>
              <a:sym typeface="Calibri"/>
            </a:endParaRPr>
          </a:p>
        </p:txBody>
      </p:sp>
      <p:sp>
        <p:nvSpPr>
          <p:cNvPr id="438" name="Google Shape;438;p62"/>
          <p:cNvSpPr/>
          <p:nvPr/>
        </p:nvSpPr>
        <p:spPr>
          <a:xfrm>
            <a:off x="2553840" y="1152720"/>
            <a:ext cx="491904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OMG. I HAZ THE GREATEST HTML IDEA!!!!!</a:t>
            </a:r>
            <a:endParaRPr b="0" i="0" sz="1800" u="none" cap="none" strike="noStrike">
              <a:solidFill>
                <a:schemeClr val="dk1"/>
              </a:solidFill>
              <a:latin typeface="Calibri"/>
              <a:ea typeface="Calibri"/>
              <a:cs typeface="Calibri"/>
              <a:sym typeface="Calibri"/>
            </a:endParaRPr>
          </a:p>
        </p:txBody>
      </p:sp>
      <p:cxnSp>
        <p:nvCxnSpPr>
          <p:cNvPr id="439" name="Google Shape;439;p62"/>
          <p:cNvCxnSpPr/>
          <p:nvPr/>
        </p:nvCxnSpPr>
        <p:spPr>
          <a:xfrm flipH="1" rot="10800000">
            <a:off x="2057400" y="1499040"/>
            <a:ext cx="457200" cy="327960"/>
          </a:xfrm>
          <a:prstGeom prst="straightConnector1">
            <a:avLst/>
          </a:prstGeom>
          <a:noFill/>
          <a:ln cap="flat" cmpd="sng" w="9525">
            <a:solidFill>
              <a:schemeClr val="dk1"/>
            </a:solidFill>
            <a:prstDash val="solid"/>
            <a:round/>
            <a:headEnd len="sm" w="sm" type="none"/>
            <a:tailEnd len="sm" w="sm" type="none"/>
          </a:ln>
        </p:spPr>
      </p:cxnSp>
      <p:pic>
        <p:nvPicPr>
          <p:cNvPr id="440" name="Google Shape;440;p62"/>
          <p:cNvPicPr preferRelativeResize="0"/>
          <p:nvPr/>
        </p:nvPicPr>
        <p:blipFill rotWithShape="1">
          <a:blip r:embed="rId3">
            <a:alphaModFix/>
          </a:blip>
          <a:srcRect b="0" l="0" r="0" t="0"/>
          <a:stretch/>
        </p:blipFill>
        <p:spPr>
          <a:xfrm>
            <a:off x="287280" y="1154160"/>
            <a:ext cx="1741320" cy="1442160"/>
          </a:xfrm>
          <a:prstGeom prst="rect">
            <a:avLst/>
          </a:prstGeom>
          <a:noFill/>
          <a:ln>
            <a:noFill/>
          </a:ln>
        </p:spPr>
      </p:pic>
      <p:sp>
        <p:nvSpPr>
          <p:cNvPr id="441" name="Google Shape;441;p62"/>
          <p:cNvSpPr/>
          <p:nvPr/>
        </p:nvSpPr>
        <p:spPr>
          <a:xfrm>
            <a:off x="2534400" y="1642320"/>
            <a:ext cx="376092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1" lang="en-US" sz="3600" u="none" cap="none" strike="noStrike">
                <a:solidFill>
                  <a:srgbClr val="000000"/>
                </a:solidFill>
                <a:latin typeface="Arial"/>
                <a:ea typeface="Arial"/>
                <a:cs typeface="Arial"/>
                <a:sym typeface="Arial"/>
              </a:rPr>
              <a:t>SpongeSite.com</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46" name="Shape 446"/>
        <p:cNvGrpSpPr/>
        <p:nvPr/>
      </p:nvGrpSpPr>
      <p:grpSpPr>
        <a:xfrm>
          <a:off x="0" y="0"/>
          <a:ext cx="0" cy="0"/>
          <a:chOff x="0" y="0"/>
          <a:chExt cx="0" cy="0"/>
        </a:xfrm>
      </p:grpSpPr>
      <p:sp>
        <p:nvSpPr>
          <p:cNvPr id="447" name="Google Shape;447;p63"/>
          <p:cNvSpPr txBox="1"/>
          <p:nvPr/>
        </p:nvSpPr>
        <p:spPr>
          <a:xfrm>
            <a:off x="304920" y="0"/>
            <a:ext cx="5470200" cy="65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The Group Project</a:t>
            </a:r>
            <a:endParaRPr b="0" i="0" sz="1800" u="none" cap="none" strike="noStrike">
              <a:solidFill>
                <a:schemeClr val="dk1"/>
              </a:solidFill>
              <a:latin typeface="Calibri"/>
              <a:ea typeface="Calibri"/>
              <a:cs typeface="Calibri"/>
              <a:sym typeface="Calibri"/>
            </a:endParaRPr>
          </a:p>
        </p:txBody>
      </p:sp>
      <p:pic>
        <p:nvPicPr>
          <p:cNvPr id="448" name="Google Shape;448;p63"/>
          <p:cNvPicPr preferRelativeResize="0"/>
          <p:nvPr/>
        </p:nvPicPr>
        <p:blipFill rotWithShape="1">
          <a:blip r:embed="rId3">
            <a:alphaModFix/>
          </a:blip>
          <a:srcRect b="0" l="0" r="0" t="0"/>
          <a:stretch/>
        </p:blipFill>
        <p:spPr>
          <a:xfrm>
            <a:off x="287280" y="1154160"/>
            <a:ext cx="1741320" cy="1442160"/>
          </a:xfrm>
          <a:prstGeom prst="rect">
            <a:avLst/>
          </a:prstGeom>
          <a:noFill/>
          <a:ln>
            <a:noFill/>
          </a:ln>
        </p:spPr>
      </p:pic>
      <p:cxnSp>
        <p:nvCxnSpPr>
          <p:cNvPr id="449" name="Google Shape;449;p63"/>
          <p:cNvCxnSpPr/>
          <p:nvPr/>
        </p:nvCxnSpPr>
        <p:spPr>
          <a:xfrm flipH="1" rot="10800000">
            <a:off x="2057400" y="1499040"/>
            <a:ext cx="457200" cy="327960"/>
          </a:xfrm>
          <a:prstGeom prst="straightConnector1">
            <a:avLst/>
          </a:prstGeom>
          <a:noFill/>
          <a:ln cap="flat" cmpd="sng" w="9525">
            <a:solidFill>
              <a:schemeClr val="dk1"/>
            </a:solidFill>
            <a:prstDash val="solid"/>
            <a:round/>
            <a:headEnd len="sm" w="sm" type="none"/>
            <a:tailEnd len="sm" w="sm" type="none"/>
          </a:ln>
        </p:spPr>
      </p:cxnSp>
      <p:pic>
        <p:nvPicPr>
          <p:cNvPr id="450" name="Google Shape;450;p63"/>
          <p:cNvPicPr preferRelativeResize="0"/>
          <p:nvPr/>
        </p:nvPicPr>
        <p:blipFill rotWithShape="1">
          <a:blip r:embed="rId4">
            <a:alphaModFix/>
          </a:blip>
          <a:srcRect b="0" l="0" r="0" t="0"/>
          <a:stretch/>
        </p:blipFill>
        <p:spPr>
          <a:xfrm>
            <a:off x="6334200" y="897120"/>
            <a:ext cx="2514240" cy="2514240"/>
          </a:xfrm>
          <a:prstGeom prst="rect">
            <a:avLst/>
          </a:prstGeom>
          <a:noFill/>
          <a:ln>
            <a:noFill/>
          </a:ln>
        </p:spPr>
      </p:pic>
      <p:sp>
        <p:nvSpPr>
          <p:cNvPr id="451" name="Google Shape;451;p63"/>
          <p:cNvSpPr/>
          <p:nvPr/>
        </p:nvSpPr>
        <p:spPr>
          <a:xfrm>
            <a:off x="2550600" y="1222200"/>
            <a:ext cx="1650240" cy="2728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Programming Away…</a:t>
            </a:r>
            <a:endParaRPr b="0" i="0" sz="1800" u="none" cap="none" strike="noStrike">
              <a:solidFill>
                <a:schemeClr val="dk1"/>
              </a:solidFill>
              <a:latin typeface="Calibri"/>
              <a:ea typeface="Calibri"/>
              <a:cs typeface="Calibri"/>
              <a:sym typeface="Calibri"/>
            </a:endParaRPr>
          </a:p>
        </p:txBody>
      </p:sp>
      <p:pic>
        <p:nvPicPr>
          <p:cNvPr id="452" name="Google Shape;452;p63"/>
          <p:cNvPicPr preferRelativeResize="0"/>
          <p:nvPr/>
        </p:nvPicPr>
        <p:blipFill rotWithShape="1">
          <a:blip r:embed="rId5">
            <a:alphaModFix/>
          </a:blip>
          <a:srcRect b="0" l="0" r="0" t="0"/>
          <a:stretch/>
        </p:blipFill>
        <p:spPr>
          <a:xfrm>
            <a:off x="609480" y="4724280"/>
            <a:ext cx="1239120" cy="1586160"/>
          </a:xfrm>
          <a:prstGeom prst="rect">
            <a:avLst/>
          </a:prstGeom>
          <a:noFill/>
          <a:ln>
            <a:noFill/>
          </a:ln>
        </p:spPr>
      </p:pic>
      <p:sp>
        <p:nvSpPr>
          <p:cNvPr id="453" name="Google Shape;453;p63"/>
          <p:cNvSpPr/>
          <p:nvPr/>
        </p:nvSpPr>
        <p:spPr>
          <a:xfrm>
            <a:off x="2564640" y="4516920"/>
            <a:ext cx="52452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Spongebob’s idea is dumb. We should call it…</a:t>
            </a:r>
            <a:endParaRPr b="0" i="0" sz="1800" u="none" cap="none" strike="noStrike">
              <a:solidFill>
                <a:schemeClr val="dk1"/>
              </a:solidFill>
              <a:latin typeface="Calibri"/>
              <a:ea typeface="Calibri"/>
              <a:cs typeface="Calibri"/>
              <a:sym typeface="Calibri"/>
            </a:endParaRPr>
          </a:p>
        </p:txBody>
      </p:sp>
      <p:sp>
        <p:nvSpPr>
          <p:cNvPr id="454" name="Google Shape;454;p63"/>
          <p:cNvSpPr/>
          <p:nvPr/>
        </p:nvSpPr>
        <p:spPr>
          <a:xfrm>
            <a:off x="2563560" y="5074920"/>
            <a:ext cx="416952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1" lang="en-US" sz="3600" u="none" cap="none" strike="noStrike">
                <a:solidFill>
                  <a:srgbClr val="000000"/>
                </a:solidFill>
                <a:latin typeface="Arial"/>
                <a:ea typeface="Arial"/>
                <a:cs typeface="Arial"/>
                <a:sym typeface="Arial"/>
              </a:rPr>
              <a:t>PrincezzzSite.com</a:t>
            </a:r>
            <a:endParaRPr b="0" i="0" sz="1800" u="none" cap="none" strike="noStrike">
              <a:solidFill>
                <a:schemeClr val="dk1"/>
              </a:solidFill>
              <a:latin typeface="Calibri"/>
              <a:ea typeface="Calibri"/>
              <a:cs typeface="Calibri"/>
              <a:sym typeface="Calibri"/>
            </a:endParaRPr>
          </a:p>
        </p:txBody>
      </p:sp>
      <p:cxnSp>
        <p:nvCxnSpPr>
          <p:cNvPr id="455" name="Google Shape;455;p63"/>
          <p:cNvCxnSpPr/>
          <p:nvPr/>
        </p:nvCxnSpPr>
        <p:spPr>
          <a:xfrm flipH="1" rot="10800000">
            <a:off x="2085840" y="4746960"/>
            <a:ext cx="457200" cy="32796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60" name="Shape 460"/>
        <p:cNvGrpSpPr/>
        <p:nvPr/>
      </p:nvGrpSpPr>
      <p:grpSpPr>
        <a:xfrm>
          <a:off x="0" y="0"/>
          <a:ext cx="0" cy="0"/>
          <a:chOff x="0" y="0"/>
          <a:chExt cx="0" cy="0"/>
        </a:xfrm>
      </p:grpSpPr>
      <p:sp>
        <p:nvSpPr>
          <p:cNvPr id="461" name="Google Shape;461;p64"/>
          <p:cNvSpPr txBox="1"/>
          <p:nvPr/>
        </p:nvSpPr>
        <p:spPr>
          <a:xfrm>
            <a:off x="304920" y="0"/>
            <a:ext cx="5470200" cy="65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The Group Project</a:t>
            </a:r>
            <a:endParaRPr b="0" i="0" sz="1800" u="none" cap="none" strike="noStrike">
              <a:solidFill>
                <a:schemeClr val="dk1"/>
              </a:solidFill>
              <a:latin typeface="Calibri"/>
              <a:ea typeface="Calibri"/>
              <a:cs typeface="Calibri"/>
              <a:sym typeface="Calibri"/>
            </a:endParaRPr>
          </a:p>
        </p:txBody>
      </p:sp>
      <p:pic>
        <p:nvPicPr>
          <p:cNvPr id="462" name="Google Shape;462;p64"/>
          <p:cNvPicPr preferRelativeResize="0"/>
          <p:nvPr/>
        </p:nvPicPr>
        <p:blipFill rotWithShape="1">
          <a:blip r:embed="rId3">
            <a:alphaModFix/>
          </a:blip>
          <a:srcRect b="0" l="0" r="0" t="0"/>
          <a:stretch/>
        </p:blipFill>
        <p:spPr>
          <a:xfrm>
            <a:off x="287280" y="1154160"/>
            <a:ext cx="1741320" cy="1442160"/>
          </a:xfrm>
          <a:prstGeom prst="rect">
            <a:avLst/>
          </a:prstGeom>
          <a:noFill/>
          <a:ln>
            <a:noFill/>
          </a:ln>
        </p:spPr>
      </p:pic>
      <p:cxnSp>
        <p:nvCxnSpPr>
          <p:cNvPr id="463" name="Google Shape;463;p64"/>
          <p:cNvCxnSpPr/>
          <p:nvPr/>
        </p:nvCxnSpPr>
        <p:spPr>
          <a:xfrm flipH="1" rot="10800000">
            <a:off x="2057400" y="1499040"/>
            <a:ext cx="457200" cy="327960"/>
          </a:xfrm>
          <a:prstGeom prst="straightConnector1">
            <a:avLst/>
          </a:prstGeom>
          <a:noFill/>
          <a:ln cap="flat" cmpd="sng" w="9525">
            <a:solidFill>
              <a:schemeClr val="dk1"/>
            </a:solidFill>
            <a:prstDash val="solid"/>
            <a:round/>
            <a:headEnd len="sm" w="sm" type="none"/>
            <a:tailEnd len="sm" w="sm" type="none"/>
          </a:ln>
        </p:spPr>
      </p:cxnSp>
      <p:pic>
        <p:nvPicPr>
          <p:cNvPr id="464" name="Google Shape;464;p64"/>
          <p:cNvPicPr preferRelativeResize="0"/>
          <p:nvPr/>
        </p:nvPicPr>
        <p:blipFill rotWithShape="1">
          <a:blip r:embed="rId4">
            <a:alphaModFix/>
          </a:blip>
          <a:srcRect b="0" l="0" r="0" t="0"/>
          <a:stretch/>
        </p:blipFill>
        <p:spPr>
          <a:xfrm>
            <a:off x="6334200" y="897120"/>
            <a:ext cx="2514240" cy="2514240"/>
          </a:xfrm>
          <a:prstGeom prst="rect">
            <a:avLst/>
          </a:prstGeom>
          <a:noFill/>
          <a:ln>
            <a:noFill/>
          </a:ln>
        </p:spPr>
      </p:pic>
      <p:sp>
        <p:nvSpPr>
          <p:cNvPr id="465" name="Google Shape;465;p64"/>
          <p:cNvSpPr/>
          <p:nvPr/>
        </p:nvSpPr>
        <p:spPr>
          <a:xfrm>
            <a:off x="2550600" y="1222200"/>
            <a:ext cx="1650240" cy="2728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Programming Away…</a:t>
            </a:r>
            <a:endParaRPr b="0" i="0" sz="1800" u="none" cap="none" strike="noStrike">
              <a:solidFill>
                <a:schemeClr val="dk1"/>
              </a:solidFill>
              <a:latin typeface="Calibri"/>
              <a:ea typeface="Calibri"/>
              <a:cs typeface="Calibri"/>
              <a:sym typeface="Calibri"/>
            </a:endParaRPr>
          </a:p>
        </p:txBody>
      </p:sp>
      <p:pic>
        <p:nvPicPr>
          <p:cNvPr id="466" name="Google Shape;466;p64"/>
          <p:cNvPicPr preferRelativeResize="0"/>
          <p:nvPr/>
        </p:nvPicPr>
        <p:blipFill rotWithShape="1">
          <a:blip r:embed="rId5">
            <a:alphaModFix/>
          </a:blip>
          <a:srcRect b="0" l="0" r="0" t="0"/>
          <a:stretch/>
        </p:blipFill>
        <p:spPr>
          <a:xfrm>
            <a:off x="609480" y="4724280"/>
            <a:ext cx="1239120" cy="1586160"/>
          </a:xfrm>
          <a:prstGeom prst="rect">
            <a:avLst/>
          </a:prstGeom>
          <a:noFill/>
          <a:ln>
            <a:noFill/>
          </a:ln>
        </p:spPr>
      </p:pic>
      <p:cxnSp>
        <p:nvCxnSpPr>
          <p:cNvPr id="467" name="Google Shape;467;p64"/>
          <p:cNvCxnSpPr/>
          <p:nvPr/>
        </p:nvCxnSpPr>
        <p:spPr>
          <a:xfrm flipH="1" rot="10800000">
            <a:off x="2085840" y="4746960"/>
            <a:ext cx="457200" cy="327960"/>
          </a:xfrm>
          <a:prstGeom prst="straightConnector1">
            <a:avLst/>
          </a:prstGeom>
          <a:noFill/>
          <a:ln cap="flat" cmpd="sng" w="9525">
            <a:solidFill>
              <a:schemeClr val="dk1"/>
            </a:solidFill>
            <a:prstDash val="solid"/>
            <a:round/>
            <a:headEnd len="sm" w="sm" type="none"/>
            <a:tailEnd len="sm" w="sm" type="none"/>
          </a:ln>
        </p:spPr>
      </p:cxnSp>
      <p:sp>
        <p:nvSpPr>
          <p:cNvPr id="468" name="Google Shape;468;p64"/>
          <p:cNvSpPr/>
          <p:nvPr/>
        </p:nvSpPr>
        <p:spPr>
          <a:xfrm>
            <a:off x="2674440" y="4441680"/>
            <a:ext cx="1650240" cy="2728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Programming Away…</a:t>
            </a:r>
            <a:endParaRPr b="0" i="0" sz="1800" u="none" cap="none" strike="noStrike">
              <a:solidFill>
                <a:schemeClr val="dk1"/>
              </a:solidFill>
              <a:latin typeface="Calibri"/>
              <a:ea typeface="Calibri"/>
              <a:cs typeface="Calibri"/>
              <a:sym typeface="Calibri"/>
            </a:endParaRPr>
          </a:p>
        </p:txBody>
      </p:sp>
      <p:pic>
        <p:nvPicPr>
          <p:cNvPr id="469" name="Google Shape;469;p64"/>
          <p:cNvPicPr preferRelativeResize="0"/>
          <p:nvPr/>
        </p:nvPicPr>
        <p:blipFill rotWithShape="1">
          <a:blip r:embed="rId4">
            <a:alphaModFix/>
          </a:blip>
          <a:srcRect b="0" l="0" r="0" t="0"/>
          <a:stretch/>
        </p:blipFill>
        <p:spPr>
          <a:xfrm>
            <a:off x="6334200" y="3700080"/>
            <a:ext cx="2514240" cy="2514240"/>
          </a:xfrm>
          <a:prstGeom prst="rect">
            <a:avLst/>
          </a:prstGeom>
          <a:noFill/>
          <a:ln>
            <a:noFill/>
          </a:ln>
        </p:spPr>
      </p:pic>
      <p:cxnSp>
        <p:nvCxnSpPr>
          <p:cNvPr id="470" name="Google Shape;470;p64"/>
          <p:cNvCxnSpPr/>
          <p:nvPr/>
        </p:nvCxnSpPr>
        <p:spPr>
          <a:xfrm flipH="1" rot="10800000">
            <a:off x="4209120" y="2154240"/>
            <a:ext cx="2124720" cy="1115280"/>
          </a:xfrm>
          <a:prstGeom prst="straightConnector1">
            <a:avLst/>
          </a:prstGeom>
          <a:noFill/>
          <a:ln cap="flat" cmpd="sng" w="66600">
            <a:solidFill>
              <a:schemeClr val="accent1"/>
            </a:solidFill>
            <a:prstDash val="solid"/>
            <a:miter lim="800000"/>
            <a:headEnd len="sm" w="sm" type="none"/>
            <a:tailEnd len="med" w="med" type="triangle"/>
          </a:ln>
        </p:spPr>
      </p:cxnSp>
      <p:cxnSp>
        <p:nvCxnSpPr>
          <p:cNvPr id="471" name="Google Shape;471;p64"/>
          <p:cNvCxnSpPr/>
          <p:nvPr/>
        </p:nvCxnSpPr>
        <p:spPr>
          <a:xfrm>
            <a:off x="4209120" y="3315600"/>
            <a:ext cx="2124720" cy="1641600"/>
          </a:xfrm>
          <a:prstGeom prst="straightConnector1">
            <a:avLst/>
          </a:prstGeom>
          <a:noFill/>
          <a:ln cap="flat" cmpd="sng" w="66600">
            <a:solidFill>
              <a:schemeClr val="accent1"/>
            </a:solidFill>
            <a:prstDash val="solid"/>
            <a:miter lim="800000"/>
            <a:headEnd len="sm" w="sm" type="none"/>
            <a:tailEnd len="med" w="med" type="triangle"/>
          </a:ln>
        </p:spPr>
      </p:cxnSp>
      <p:sp>
        <p:nvSpPr>
          <p:cNvPr id="472" name="Google Shape;472;p64"/>
          <p:cNvSpPr/>
          <p:nvPr/>
        </p:nvSpPr>
        <p:spPr>
          <a:xfrm>
            <a:off x="2057400" y="2925720"/>
            <a:ext cx="3962160" cy="774360"/>
          </a:xfrm>
          <a:prstGeom prst="rect">
            <a:avLst/>
          </a:prstGeom>
          <a:solidFill>
            <a:srgbClr val="D110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64"/>
          <p:cNvSpPr/>
          <p:nvPr/>
        </p:nvSpPr>
        <p:spPr>
          <a:xfrm>
            <a:off x="2286000" y="2925720"/>
            <a:ext cx="3733560" cy="639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US" sz="1800" u="none" cap="none" strike="noStrike">
                <a:solidFill>
                  <a:srgbClr val="FFFFFF"/>
                </a:solidFill>
                <a:latin typeface="Arial"/>
                <a:ea typeface="Arial"/>
                <a:cs typeface="Arial"/>
                <a:sym typeface="Arial"/>
              </a:rPr>
              <a:t>Now they have two completely </a:t>
            </a:r>
            <a:r>
              <a:rPr b="1" i="1" lang="en-US" sz="1800" u="sng" cap="none" strike="noStrike">
                <a:solidFill>
                  <a:srgbClr val="FFFFFF"/>
                </a:solidFill>
                <a:latin typeface="Arial"/>
                <a:ea typeface="Arial"/>
                <a:cs typeface="Arial"/>
                <a:sym typeface="Arial"/>
              </a:rPr>
              <a:t>different</a:t>
            </a:r>
            <a:r>
              <a:rPr b="1" i="0" lang="en-US" sz="1800" u="none" cap="none" strike="noStrike">
                <a:solidFill>
                  <a:srgbClr val="FFFFFF"/>
                </a:solidFill>
                <a:latin typeface="Arial"/>
                <a:ea typeface="Arial"/>
                <a:cs typeface="Arial"/>
                <a:sym typeface="Arial"/>
              </a:rPr>
              <a:t> versions.</a:t>
            </a:r>
            <a:endParaRPr b="0" i="0" sz="1800" u="none" cap="none" strike="noStrike">
              <a:solidFill>
                <a:schemeClr val="dk1"/>
              </a:solidFill>
              <a:latin typeface="Calibri"/>
              <a:ea typeface="Calibri"/>
              <a:cs typeface="Calibri"/>
              <a:sym typeface="Calibri"/>
            </a:endParaRPr>
          </a:p>
        </p:txBody>
      </p:sp>
      <p:sp>
        <p:nvSpPr>
          <p:cNvPr id="474" name="Google Shape;474;p64"/>
          <p:cNvSpPr/>
          <p:nvPr/>
        </p:nvSpPr>
        <p:spPr>
          <a:xfrm>
            <a:off x="304920" y="97920"/>
            <a:ext cx="5257440" cy="456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The Group Project – Tragedy #1</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79" name="Shape 479"/>
        <p:cNvGrpSpPr/>
        <p:nvPr/>
      </p:nvGrpSpPr>
      <p:grpSpPr>
        <a:xfrm>
          <a:off x="0" y="0"/>
          <a:ext cx="0" cy="0"/>
          <a:chOff x="0" y="0"/>
          <a:chExt cx="0" cy="0"/>
        </a:xfrm>
      </p:grpSpPr>
      <p:pic>
        <p:nvPicPr>
          <p:cNvPr id="480" name="Google Shape;480;p65"/>
          <p:cNvPicPr preferRelativeResize="0"/>
          <p:nvPr/>
        </p:nvPicPr>
        <p:blipFill rotWithShape="1">
          <a:blip r:embed="rId3">
            <a:alphaModFix/>
          </a:blip>
          <a:srcRect b="0" l="0" r="0" t="0"/>
          <a:stretch/>
        </p:blipFill>
        <p:spPr>
          <a:xfrm>
            <a:off x="287280" y="1154160"/>
            <a:ext cx="1741320" cy="1442160"/>
          </a:xfrm>
          <a:prstGeom prst="rect">
            <a:avLst/>
          </a:prstGeom>
          <a:noFill/>
          <a:ln>
            <a:noFill/>
          </a:ln>
        </p:spPr>
      </p:pic>
      <p:pic>
        <p:nvPicPr>
          <p:cNvPr id="481" name="Google Shape;481;p65"/>
          <p:cNvPicPr preferRelativeResize="0"/>
          <p:nvPr/>
        </p:nvPicPr>
        <p:blipFill rotWithShape="1">
          <a:blip r:embed="rId4">
            <a:alphaModFix/>
          </a:blip>
          <a:srcRect b="0" l="0" r="0" t="0"/>
          <a:stretch/>
        </p:blipFill>
        <p:spPr>
          <a:xfrm>
            <a:off x="609480" y="4724280"/>
            <a:ext cx="1239120" cy="1586160"/>
          </a:xfrm>
          <a:prstGeom prst="rect">
            <a:avLst/>
          </a:prstGeom>
          <a:noFill/>
          <a:ln>
            <a:noFill/>
          </a:ln>
        </p:spPr>
      </p:pic>
      <p:sp>
        <p:nvSpPr>
          <p:cNvPr id="482" name="Google Shape;482;p65"/>
          <p:cNvSpPr/>
          <p:nvPr/>
        </p:nvSpPr>
        <p:spPr>
          <a:xfrm>
            <a:off x="2477520" y="1061640"/>
            <a:ext cx="321084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sng" cap="none" strike="noStrike">
                <a:solidFill>
                  <a:srgbClr val="000000"/>
                </a:solidFill>
                <a:latin typeface="Arial"/>
                <a:ea typeface="Arial"/>
                <a:cs typeface="Arial"/>
                <a:sym typeface="Arial"/>
              </a:rPr>
              <a:t>Main Branch (Spongebob’s)</a:t>
            </a:r>
            <a:endParaRPr b="0" i="0" sz="1800" u="none" cap="none" strike="noStrike">
              <a:solidFill>
                <a:schemeClr val="dk1"/>
              </a:solidFill>
              <a:latin typeface="Calibri"/>
              <a:ea typeface="Calibri"/>
              <a:cs typeface="Calibri"/>
              <a:sym typeface="Calibri"/>
            </a:endParaRPr>
          </a:p>
        </p:txBody>
      </p:sp>
      <p:sp>
        <p:nvSpPr>
          <p:cNvPr id="483" name="Google Shape;483;p65"/>
          <p:cNvSpPr/>
          <p:nvPr/>
        </p:nvSpPr>
        <p:spPr>
          <a:xfrm>
            <a:off x="4182840" y="5845320"/>
            <a:ext cx="191088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sng" cap="none" strike="noStrike">
                <a:solidFill>
                  <a:srgbClr val="000000"/>
                </a:solidFill>
                <a:latin typeface="Arial"/>
                <a:ea typeface="Arial"/>
                <a:cs typeface="Arial"/>
                <a:sym typeface="Arial"/>
              </a:rPr>
              <a:t>Prince’s Branch</a:t>
            </a:r>
            <a:endParaRPr b="0" i="0" sz="1800" u="none" cap="none" strike="noStrike">
              <a:solidFill>
                <a:schemeClr val="dk1"/>
              </a:solidFill>
              <a:latin typeface="Calibri"/>
              <a:ea typeface="Calibri"/>
              <a:cs typeface="Calibri"/>
              <a:sym typeface="Calibri"/>
            </a:endParaRPr>
          </a:p>
        </p:txBody>
      </p:sp>
      <p:pic>
        <p:nvPicPr>
          <p:cNvPr id="484" name="Google Shape;484;p65"/>
          <p:cNvPicPr preferRelativeResize="0"/>
          <p:nvPr/>
        </p:nvPicPr>
        <p:blipFill rotWithShape="1">
          <a:blip r:embed="rId5">
            <a:alphaModFix/>
          </a:blip>
          <a:srcRect b="0" l="0" r="0" t="0"/>
          <a:stretch/>
        </p:blipFill>
        <p:spPr>
          <a:xfrm>
            <a:off x="2475360" y="1512360"/>
            <a:ext cx="880560" cy="880560"/>
          </a:xfrm>
          <a:prstGeom prst="rect">
            <a:avLst/>
          </a:prstGeom>
          <a:noFill/>
          <a:ln>
            <a:noFill/>
          </a:ln>
        </p:spPr>
      </p:pic>
      <p:pic>
        <p:nvPicPr>
          <p:cNvPr id="485" name="Google Shape;485;p65"/>
          <p:cNvPicPr preferRelativeResize="0"/>
          <p:nvPr/>
        </p:nvPicPr>
        <p:blipFill rotWithShape="1">
          <a:blip r:embed="rId5">
            <a:alphaModFix/>
          </a:blip>
          <a:srcRect b="0" l="0" r="0" t="0"/>
          <a:stretch/>
        </p:blipFill>
        <p:spPr>
          <a:xfrm>
            <a:off x="3611160" y="1504800"/>
            <a:ext cx="880560" cy="880560"/>
          </a:xfrm>
          <a:prstGeom prst="rect">
            <a:avLst/>
          </a:prstGeom>
          <a:noFill/>
          <a:ln>
            <a:noFill/>
          </a:ln>
        </p:spPr>
      </p:pic>
      <p:pic>
        <p:nvPicPr>
          <p:cNvPr id="486" name="Google Shape;486;p65"/>
          <p:cNvPicPr preferRelativeResize="0"/>
          <p:nvPr/>
        </p:nvPicPr>
        <p:blipFill rotWithShape="1">
          <a:blip r:embed="rId5">
            <a:alphaModFix/>
          </a:blip>
          <a:srcRect b="0" l="0" r="0" t="0"/>
          <a:stretch/>
        </p:blipFill>
        <p:spPr>
          <a:xfrm>
            <a:off x="4746600" y="1503000"/>
            <a:ext cx="880560" cy="880560"/>
          </a:xfrm>
          <a:prstGeom prst="rect">
            <a:avLst/>
          </a:prstGeom>
          <a:noFill/>
          <a:ln>
            <a:noFill/>
          </a:ln>
        </p:spPr>
      </p:pic>
      <p:pic>
        <p:nvPicPr>
          <p:cNvPr id="487" name="Google Shape;487;p65"/>
          <p:cNvPicPr preferRelativeResize="0"/>
          <p:nvPr/>
        </p:nvPicPr>
        <p:blipFill rotWithShape="1">
          <a:blip r:embed="rId5">
            <a:alphaModFix/>
          </a:blip>
          <a:srcRect b="0" l="0" r="0" t="0"/>
          <a:stretch/>
        </p:blipFill>
        <p:spPr>
          <a:xfrm>
            <a:off x="5882400" y="1503000"/>
            <a:ext cx="880560" cy="880560"/>
          </a:xfrm>
          <a:prstGeom prst="rect">
            <a:avLst/>
          </a:prstGeom>
          <a:noFill/>
          <a:ln>
            <a:noFill/>
          </a:ln>
        </p:spPr>
      </p:pic>
      <p:pic>
        <p:nvPicPr>
          <p:cNvPr id="488" name="Google Shape;488;p65"/>
          <p:cNvPicPr preferRelativeResize="0"/>
          <p:nvPr/>
        </p:nvPicPr>
        <p:blipFill rotWithShape="1">
          <a:blip r:embed="rId5">
            <a:alphaModFix/>
          </a:blip>
          <a:srcRect b="0" l="0" r="0" t="0"/>
          <a:stretch/>
        </p:blipFill>
        <p:spPr>
          <a:xfrm>
            <a:off x="7018200" y="1503000"/>
            <a:ext cx="880560" cy="880560"/>
          </a:xfrm>
          <a:prstGeom prst="rect">
            <a:avLst/>
          </a:prstGeom>
          <a:noFill/>
          <a:ln>
            <a:noFill/>
          </a:ln>
        </p:spPr>
      </p:pic>
      <p:sp>
        <p:nvSpPr>
          <p:cNvPr id="489" name="Google Shape;489;p65"/>
          <p:cNvSpPr/>
          <p:nvPr/>
        </p:nvSpPr>
        <p:spPr>
          <a:xfrm>
            <a:off x="2695680" y="2422800"/>
            <a:ext cx="293760" cy="333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1</a:t>
            </a:r>
            <a:endParaRPr b="0" i="0" sz="1800" u="none" cap="none" strike="noStrike">
              <a:solidFill>
                <a:schemeClr val="dk1"/>
              </a:solidFill>
              <a:latin typeface="Calibri"/>
              <a:ea typeface="Calibri"/>
              <a:cs typeface="Calibri"/>
              <a:sym typeface="Calibri"/>
            </a:endParaRPr>
          </a:p>
        </p:txBody>
      </p:sp>
      <p:sp>
        <p:nvSpPr>
          <p:cNvPr id="490" name="Google Shape;490;p65"/>
          <p:cNvSpPr/>
          <p:nvPr/>
        </p:nvSpPr>
        <p:spPr>
          <a:xfrm>
            <a:off x="3815280" y="2419920"/>
            <a:ext cx="293760" cy="333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2</a:t>
            </a:r>
            <a:endParaRPr b="0" i="0" sz="1800" u="none" cap="none" strike="noStrike">
              <a:solidFill>
                <a:schemeClr val="dk1"/>
              </a:solidFill>
              <a:latin typeface="Calibri"/>
              <a:ea typeface="Calibri"/>
              <a:cs typeface="Calibri"/>
              <a:sym typeface="Calibri"/>
            </a:endParaRPr>
          </a:p>
        </p:txBody>
      </p:sp>
      <p:sp>
        <p:nvSpPr>
          <p:cNvPr id="491" name="Google Shape;491;p65"/>
          <p:cNvSpPr/>
          <p:nvPr/>
        </p:nvSpPr>
        <p:spPr>
          <a:xfrm>
            <a:off x="4896000" y="2426760"/>
            <a:ext cx="293760" cy="333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3</a:t>
            </a:r>
            <a:endParaRPr b="0" i="0" sz="1800" u="none" cap="none" strike="noStrike">
              <a:solidFill>
                <a:schemeClr val="dk1"/>
              </a:solidFill>
              <a:latin typeface="Calibri"/>
              <a:ea typeface="Calibri"/>
              <a:cs typeface="Calibri"/>
              <a:sym typeface="Calibri"/>
            </a:endParaRPr>
          </a:p>
        </p:txBody>
      </p:sp>
      <p:sp>
        <p:nvSpPr>
          <p:cNvPr id="492" name="Google Shape;492;p65"/>
          <p:cNvSpPr/>
          <p:nvPr/>
        </p:nvSpPr>
        <p:spPr>
          <a:xfrm>
            <a:off x="6151320" y="2426760"/>
            <a:ext cx="293760" cy="333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4</a:t>
            </a:r>
            <a:endParaRPr b="0" i="0" sz="1800" u="none" cap="none" strike="noStrike">
              <a:solidFill>
                <a:schemeClr val="dk1"/>
              </a:solidFill>
              <a:latin typeface="Calibri"/>
              <a:ea typeface="Calibri"/>
              <a:cs typeface="Calibri"/>
              <a:sym typeface="Calibri"/>
            </a:endParaRPr>
          </a:p>
        </p:txBody>
      </p:sp>
      <p:sp>
        <p:nvSpPr>
          <p:cNvPr id="493" name="Google Shape;493;p65"/>
          <p:cNvSpPr/>
          <p:nvPr/>
        </p:nvSpPr>
        <p:spPr>
          <a:xfrm>
            <a:off x="7261560" y="2426760"/>
            <a:ext cx="293760" cy="333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5</a:t>
            </a:r>
            <a:endParaRPr b="0" i="0" sz="1800" u="none" cap="none" strike="noStrike">
              <a:solidFill>
                <a:schemeClr val="dk1"/>
              </a:solidFill>
              <a:latin typeface="Calibri"/>
              <a:ea typeface="Calibri"/>
              <a:cs typeface="Calibri"/>
              <a:sym typeface="Calibri"/>
            </a:endParaRPr>
          </a:p>
        </p:txBody>
      </p:sp>
      <p:pic>
        <p:nvPicPr>
          <p:cNvPr id="494" name="Google Shape;494;p65"/>
          <p:cNvPicPr preferRelativeResize="0"/>
          <p:nvPr/>
        </p:nvPicPr>
        <p:blipFill rotWithShape="1">
          <a:blip r:embed="rId5">
            <a:alphaModFix/>
          </a:blip>
          <a:srcRect b="0" l="0" r="0" t="0"/>
          <a:stretch/>
        </p:blipFill>
        <p:spPr>
          <a:xfrm>
            <a:off x="4790160" y="4956480"/>
            <a:ext cx="880560" cy="880560"/>
          </a:xfrm>
          <a:prstGeom prst="rect">
            <a:avLst/>
          </a:prstGeom>
          <a:noFill/>
          <a:ln>
            <a:noFill/>
          </a:ln>
        </p:spPr>
      </p:pic>
      <p:cxnSp>
        <p:nvCxnSpPr>
          <p:cNvPr id="495" name="Google Shape;495;p65"/>
          <p:cNvCxnSpPr/>
          <p:nvPr/>
        </p:nvCxnSpPr>
        <p:spPr>
          <a:xfrm rot="-5400000">
            <a:off x="3964770" y="3663690"/>
            <a:ext cx="2572500" cy="12000"/>
          </a:xfrm>
          <a:prstGeom prst="curvedConnector3">
            <a:avLst>
              <a:gd fmla="val 50001" name="adj1"/>
            </a:avLst>
          </a:prstGeom>
          <a:noFill/>
          <a:ln cap="flat" cmpd="sng" w="63350">
            <a:solidFill>
              <a:schemeClr val="accent1"/>
            </a:solidFill>
            <a:prstDash val="solid"/>
            <a:miter lim="800000"/>
            <a:headEnd len="sm" w="sm" type="none"/>
            <a:tailEnd len="med" w="med" type="triangle"/>
          </a:ln>
        </p:spPr>
      </p:cxnSp>
      <p:cxnSp>
        <p:nvCxnSpPr>
          <p:cNvPr id="496" name="Google Shape;496;p65"/>
          <p:cNvCxnSpPr/>
          <p:nvPr/>
        </p:nvCxnSpPr>
        <p:spPr>
          <a:xfrm flipH="1" rot="10800000">
            <a:off x="3356280" y="1945440"/>
            <a:ext cx="254520" cy="7200"/>
          </a:xfrm>
          <a:prstGeom prst="straightConnector1">
            <a:avLst/>
          </a:prstGeom>
          <a:noFill/>
          <a:ln cap="flat" cmpd="sng" w="63350">
            <a:solidFill>
              <a:schemeClr val="accent1"/>
            </a:solidFill>
            <a:prstDash val="solid"/>
            <a:miter lim="800000"/>
            <a:headEnd len="sm" w="sm" type="none"/>
            <a:tailEnd len="med" w="med" type="triangle"/>
          </a:ln>
        </p:spPr>
      </p:cxnSp>
      <p:cxnSp>
        <p:nvCxnSpPr>
          <p:cNvPr id="497" name="Google Shape;497;p65"/>
          <p:cNvCxnSpPr/>
          <p:nvPr/>
        </p:nvCxnSpPr>
        <p:spPr>
          <a:xfrm flipH="1" rot="10800000">
            <a:off x="4492080" y="1945440"/>
            <a:ext cx="254520" cy="7200"/>
          </a:xfrm>
          <a:prstGeom prst="straightConnector1">
            <a:avLst/>
          </a:prstGeom>
          <a:noFill/>
          <a:ln cap="flat" cmpd="sng" w="63350">
            <a:solidFill>
              <a:schemeClr val="accent1"/>
            </a:solidFill>
            <a:prstDash val="solid"/>
            <a:miter lim="800000"/>
            <a:headEnd len="sm" w="sm" type="none"/>
            <a:tailEnd len="med" w="med" type="triangle"/>
          </a:ln>
        </p:spPr>
      </p:cxnSp>
      <p:cxnSp>
        <p:nvCxnSpPr>
          <p:cNvPr id="498" name="Google Shape;498;p65"/>
          <p:cNvCxnSpPr/>
          <p:nvPr/>
        </p:nvCxnSpPr>
        <p:spPr>
          <a:xfrm flipH="1" rot="10800000">
            <a:off x="5630760" y="1935720"/>
            <a:ext cx="254520" cy="7200"/>
          </a:xfrm>
          <a:prstGeom prst="straightConnector1">
            <a:avLst/>
          </a:prstGeom>
          <a:noFill/>
          <a:ln cap="flat" cmpd="sng" w="63350">
            <a:solidFill>
              <a:schemeClr val="accent1"/>
            </a:solidFill>
            <a:prstDash val="solid"/>
            <a:miter lim="800000"/>
            <a:headEnd len="sm" w="sm" type="none"/>
            <a:tailEnd len="med" w="med" type="triangle"/>
          </a:ln>
        </p:spPr>
      </p:cxnSp>
      <p:cxnSp>
        <p:nvCxnSpPr>
          <p:cNvPr id="499" name="Google Shape;499;p65"/>
          <p:cNvCxnSpPr/>
          <p:nvPr/>
        </p:nvCxnSpPr>
        <p:spPr>
          <a:xfrm flipH="1" rot="10800000">
            <a:off x="6763320" y="1945440"/>
            <a:ext cx="254520" cy="7200"/>
          </a:xfrm>
          <a:prstGeom prst="straightConnector1">
            <a:avLst/>
          </a:prstGeom>
          <a:noFill/>
          <a:ln cap="flat" cmpd="sng" w="63350">
            <a:solidFill>
              <a:schemeClr val="accent1"/>
            </a:solidFill>
            <a:prstDash val="solid"/>
            <a:miter lim="800000"/>
            <a:headEnd len="sm" w="sm" type="none"/>
            <a:tailEnd len="med" w="med" type="triangle"/>
          </a:ln>
        </p:spPr>
      </p:cxnSp>
      <p:sp>
        <p:nvSpPr>
          <p:cNvPr id="500" name="Google Shape;500;p65"/>
          <p:cNvSpPr/>
          <p:nvPr/>
        </p:nvSpPr>
        <p:spPr>
          <a:xfrm>
            <a:off x="5311080" y="3231360"/>
            <a:ext cx="3832560" cy="1369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Prince </a:t>
            </a:r>
            <a:r>
              <a:rPr b="1" i="0" lang="en-US" sz="1400" u="sng" cap="none" strike="noStrike">
                <a:solidFill>
                  <a:srgbClr val="000000"/>
                </a:solidFill>
                <a:latin typeface="Arial"/>
                <a:ea typeface="Arial"/>
                <a:cs typeface="Arial"/>
                <a:sym typeface="Arial"/>
              </a:rPr>
              <a:t>pushes </a:t>
            </a:r>
            <a:r>
              <a:rPr b="0" i="0" lang="en-US" sz="1400" u="none" cap="none" strike="noStrike">
                <a:solidFill>
                  <a:srgbClr val="000000"/>
                </a:solidFill>
                <a:latin typeface="Arial"/>
                <a:ea typeface="Arial"/>
                <a:cs typeface="Arial"/>
                <a:sym typeface="Arial"/>
              </a:rPr>
              <a:t>his code changes into the main branch.</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If Prince is allowed to push his code, it could seriously ruin Spongebob’s vision and working code.</a:t>
            </a:r>
            <a:endParaRPr b="0" i="0" sz="1800" u="none" cap="none" strike="noStrike">
              <a:solidFill>
                <a:schemeClr val="dk1"/>
              </a:solidFill>
              <a:latin typeface="Calibri"/>
              <a:ea typeface="Calibri"/>
              <a:cs typeface="Calibri"/>
              <a:sym typeface="Calibri"/>
            </a:endParaRPr>
          </a:p>
        </p:txBody>
      </p:sp>
      <p:sp>
        <p:nvSpPr>
          <p:cNvPr id="501" name="Google Shape;501;p65"/>
          <p:cNvSpPr/>
          <p:nvPr/>
        </p:nvSpPr>
        <p:spPr>
          <a:xfrm>
            <a:off x="5940000" y="1122480"/>
            <a:ext cx="3006720" cy="3034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Spongebob continues programming</a:t>
            </a:r>
            <a:endParaRPr b="0" i="0" sz="1800" u="none" cap="none" strike="noStrike">
              <a:solidFill>
                <a:schemeClr val="dk1"/>
              </a:solidFill>
              <a:latin typeface="Calibri"/>
              <a:ea typeface="Calibri"/>
              <a:cs typeface="Calibri"/>
              <a:sym typeface="Calibri"/>
            </a:endParaRPr>
          </a:p>
        </p:txBody>
      </p:sp>
      <p:sp>
        <p:nvSpPr>
          <p:cNvPr id="502" name="Google Shape;502;p65"/>
          <p:cNvSpPr/>
          <p:nvPr/>
        </p:nvSpPr>
        <p:spPr>
          <a:xfrm>
            <a:off x="5411880" y="2895480"/>
            <a:ext cx="3623040" cy="303480"/>
          </a:xfrm>
          <a:prstGeom prst="rect">
            <a:avLst/>
          </a:prstGeom>
          <a:solidFill>
            <a:schemeClr val="accent2"/>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This is NON-IDEAL</a:t>
            </a:r>
            <a:endParaRPr b="0" i="0" sz="1800" u="none" cap="none" strike="noStrike">
              <a:solidFill>
                <a:schemeClr val="dk1"/>
              </a:solidFill>
              <a:latin typeface="Calibri"/>
              <a:ea typeface="Calibri"/>
              <a:cs typeface="Calibri"/>
              <a:sym typeface="Calibri"/>
            </a:endParaRPr>
          </a:p>
        </p:txBody>
      </p:sp>
      <p:sp>
        <p:nvSpPr>
          <p:cNvPr id="503" name="Google Shape;503;p65"/>
          <p:cNvSpPr txBox="1"/>
          <p:nvPr/>
        </p:nvSpPr>
        <p:spPr>
          <a:xfrm>
            <a:off x="304920" y="0"/>
            <a:ext cx="6458040" cy="65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The Group Project – Push vs Pull</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2"/>
          <p:cNvSpPr txBox="1"/>
          <p:nvPr/>
        </p:nvSpPr>
        <p:spPr>
          <a:xfrm>
            <a:off x="304920" y="0"/>
            <a:ext cx="5470200" cy="65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Instructor Feedback</a:t>
            </a:r>
            <a:endParaRPr b="0" i="0" sz="1800" u="none" cap="none" strike="noStrike">
              <a:solidFill>
                <a:schemeClr val="dk1"/>
              </a:solidFill>
              <a:latin typeface="Calibri"/>
              <a:ea typeface="Calibri"/>
              <a:cs typeface="Calibri"/>
              <a:sym typeface="Calibri"/>
            </a:endParaRPr>
          </a:p>
        </p:txBody>
      </p:sp>
      <p:sp>
        <p:nvSpPr>
          <p:cNvPr id="60" name="Google Shape;60;p12"/>
          <p:cNvSpPr/>
          <p:nvPr/>
        </p:nvSpPr>
        <p:spPr>
          <a:xfrm>
            <a:off x="304920" y="762120"/>
            <a:ext cx="8740440" cy="4495320"/>
          </a:xfrm>
          <a:prstGeom prst="rect">
            <a:avLst/>
          </a:prstGeom>
          <a:noFill/>
          <a:ln>
            <a:noFill/>
          </a:ln>
        </p:spPr>
        <p:txBody>
          <a:bodyPr anchorCtr="0" anchor="t" bIns="91425" lIns="91425" spcFirstLastPara="1" rIns="91425" wrap="square" tIns="91425">
            <a:noAutofit/>
          </a:bodyPr>
          <a:lstStyle/>
          <a:p>
            <a:pPr indent="-139700" lvl="0" marL="0" marR="0" rtl="0" algn="l">
              <a:lnSpc>
                <a:spcPct val="100000"/>
              </a:lnSpc>
              <a:spcBef>
                <a:spcPts val="0"/>
              </a:spcBef>
              <a:spcAft>
                <a:spcPts val="0"/>
              </a:spcAft>
              <a:buClr>
                <a:srgbClr val="000000"/>
              </a:buClr>
              <a:buSzPts val="2200"/>
              <a:buFont typeface="Arial"/>
              <a:buChar char="•"/>
            </a:pPr>
            <a:r>
              <a:rPr b="1" i="0" lang="en-US" sz="2200" u="none" cap="none" strike="noStrike">
                <a:solidFill>
                  <a:srgbClr val="000000"/>
                </a:solidFill>
                <a:latin typeface="Arial"/>
                <a:ea typeface="Arial"/>
                <a:cs typeface="Arial"/>
                <a:sym typeface="Arial"/>
              </a:rPr>
              <a:t> Remember, Homework #1 is due on </a:t>
            </a:r>
            <a:r>
              <a:rPr b="1" i="0" lang="en-US" sz="2200" u="sng" cap="none" strike="noStrike">
                <a:solidFill>
                  <a:srgbClr val="000000"/>
                </a:solidFill>
                <a:latin typeface="Arial"/>
                <a:ea typeface="Arial"/>
                <a:cs typeface="Arial"/>
                <a:sym typeface="Arial"/>
              </a:rPr>
              <a:t>Saturday.</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139700" lvl="0" marL="0" marR="0" rtl="0" algn="l">
              <a:lnSpc>
                <a:spcPct val="100000"/>
              </a:lnSpc>
              <a:spcBef>
                <a:spcPts val="0"/>
              </a:spcBef>
              <a:spcAft>
                <a:spcPts val="0"/>
              </a:spcAft>
              <a:buClr>
                <a:srgbClr val="000000"/>
              </a:buClr>
              <a:buSzPts val="2200"/>
              <a:buFont typeface="Arial"/>
              <a:buChar char="•"/>
            </a:pPr>
            <a:r>
              <a:rPr b="1" i="0" lang="en-US" sz="2200" u="sng" cap="none" strike="noStrike">
                <a:solidFill>
                  <a:srgbClr val="000000"/>
                </a:solidFill>
                <a:latin typeface="Arial"/>
                <a:ea typeface="Arial"/>
                <a:cs typeface="Arial"/>
                <a:sym typeface="Arial"/>
              </a:rPr>
              <a:t> Homework Link: </a:t>
            </a:r>
            <a:br>
              <a:rPr b="1" i="0" lang="en-US" sz="2200" u="sng" cap="none" strike="noStrike">
                <a:solidFill>
                  <a:srgbClr val="000000"/>
                </a:solidFill>
                <a:latin typeface="Arial"/>
                <a:ea typeface="Arial"/>
                <a:cs typeface="Arial"/>
                <a:sym typeface="Arial"/>
              </a:rPr>
            </a:br>
            <a:r>
              <a:rPr lang="en-US" sz="2200" u="sng">
                <a:solidFill>
                  <a:schemeClr val="hlink"/>
                </a:solidFill>
                <a:hlinkClick r:id="rId3"/>
              </a:rPr>
              <a:t>Homework #1 Link</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139700" lvl="0" marL="0" marR="0" rtl="0" algn="l">
              <a:lnSpc>
                <a:spcPct val="100000"/>
              </a:lnSpc>
              <a:spcBef>
                <a:spcPts val="0"/>
              </a:spcBef>
              <a:spcAft>
                <a:spcPts val="0"/>
              </a:spcAft>
              <a:buClr>
                <a:srgbClr val="000000"/>
              </a:buClr>
              <a:buSzPts val="2200"/>
              <a:buFont typeface="Arial"/>
              <a:buChar char="•"/>
            </a:pPr>
            <a:r>
              <a:rPr b="1" i="0" lang="en-US" sz="2200" u="none" cap="none" strike="noStrike">
                <a:solidFill>
                  <a:srgbClr val="000000"/>
                </a:solidFill>
                <a:latin typeface="Arial"/>
                <a:ea typeface="Arial"/>
                <a:cs typeface="Arial"/>
                <a:sym typeface="Arial"/>
              </a:rPr>
              <a:t> Remember to submit Homework via GitHub (&amp; GitHub Pages)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1" name="Google Shape;61;p12"/>
          <p:cNvSpPr/>
          <p:nvPr/>
        </p:nvSpPr>
        <p:spPr>
          <a:xfrm>
            <a:off x="622080" y="4191120"/>
            <a:ext cx="8105760" cy="1431000"/>
          </a:xfrm>
          <a:prstGeom prst="rect">
            <a:avLst/>
          </a:prstGeom>
          <a:noFill/>
          <a:ln cap="flat" cmpd="sng" w="9525">
            <a:solidFill>
              <a:schemeClr val="accent1"/>
            </a:solidFill>
            <a:prstDash val="solid"/>
            <a:round/>
            <a:headEnd len="sm" w="sm" type="none"/>
            <a:tailEnd len="sm" w="sm" type="none"/>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And </a:t>
            </a:r>
            <a:r>
              <a:rPr b="1" i="0" lang="en-US" sz="3200" u="sng" cap="none" strike="noStrike">
                <a:solidFill>
                  <a:srgbClr val="000000"/>
                </a:solidFill>
                <a:latin typeface="Arial"/>
                <a:ea typeface="Arial"/>
                <a:cs typeface="Arial"/>
                <a:sym typeface="Arial"/>
              </a:rPr>
              <a:t>seriously</a:t>
            </a:r>
            <a:r>
              <a:rPr b="1" i="0" lang="en-US" sz="3200" u="none" cap="none" strike="noStrike">
                <a:solidFill>
                  <a:srgbClr val="000000"/>
                </a:solidFill>
                <a:latin typeface="Arial"/>
                <a:ea typeface="Arial"/>
                <a:cs typeface="Arial"/>
                <a:sym typeface="Arial"/>
              </a:rPr>
              <a:t>!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Submit whatever you have! Don’t get a 0.</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(Even if you don’t like what you’ve made.)</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08" name="Shape 508"/>
        <p:cNvGrpSpPr/>
        <p:nvPr/>
      </p:nvGrpSpPr>
      <p:grpSpPr>
        <a:xfrm>
          <a:off x="0" y="0"/>
          <a:ext cx="0" cy="0"/>
          <a:chOff x="0" y="0"/>
          <a:chExt cx="0" cy="0"/>
        </a:xfrm>
      </p:grpSpPr>
      <p:sp>
        <p:nvSpPr>
          <p:cNvPr id="509" name="Google Shape;509;p66"/>
          <p:cNvSpPr txBox="1"/>
          <p:nvPr/>
        </p:nvSpPr>
        <p:spPr>
          <a:xfrm>
            <a:off x="304920" y="0"/>
            <a:ext cx="5470200" cy="65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The Group Project – Push vs Pull</a:t>
            </a:r>
            <a:endParaRPr b="0" i="0" sz="1800" u="none" cap="none" strike="noStrike">
              <a:solidFill>
                <a:schemeClr val="dk1"/>
              </a:solidFill>
              <a:latin typeface="Calibri"/>
              <a:ea typeface="Calibri"/>
              <a:cs typeface="Calibri"/>
              <a:sym typeface="Calibri"/>
            </a:endParaRPr>
          </a:p>
        </p:txBody>
      </p:sp>
      <p:pic>
        <p:nvPicPr>
          <p:cNvPr id="510" name="Google Shape;510;p66"/>
          <p:cNvPicPr preferRelativeResize="0"/>
          <p:nvPr/>
        </p:nvPicPr>
        <p:blipFill rotWithShape="1">
          <a:blip r:embed="rId3">
            <a:alphaModFix/>
          </a:blip>
          <a:srcRect b="0" l="0" r="0" t="0"/>
          <a:stretch/>
        </p:blipFill>
        <p:spPr>
          <a:xfrm>
            <a:off x="287280" y="1154160"/>
            <a:ext cx="1741320" cy="1442160"/>
          </a:xfrm>
          <a:prstGeom prst="rect">
            <a:avLst/>
          </a:prstGeom>
          <a:noFill/>
          <a:ln>
            <a:noFill/>
          </a:ln>
        </p:spPr>
      </p:pic>
      <p:pic>
        <p:nvPicPr>
          <p:cNvPr id="511" name="Google Shape;511;p66"/>
          <p:cNvPicPr preferRelativeResize="0"/>
          <p:nvPr/>
        </p:nvPicPr>
        <p:blipFill rotWithShape="1">
          <a:blip r:embed="rId4">
            <a:alphaModFix/>
          </a:blip>
          <a:srcRect b="0" l="0" r="0" t="0"/>
          <a:stretch/>
        </p:blipFill>
        <p:spPr>
          <a:xfrm>
            <a:off x="609480" y="4724280"/>
            <a:ext cx="1239120" cy="1586160"/>
          </a:xfrm>
          <a:prstGeom prst="rect">
            <a:avLst/>
          </a:prstGeom>
          <a:noFill/>
          <a:ln>
            <a:noFill/>
          </a:ln>
        </p:spPr>
      </p:pic>
      <p:sp>
        <p:nvSpPr>
          <p:cNvPr id="512" name="Google Shape;512;p66"/>
          <p:cNvSpPr/>
          <p:nvPr/>
        </p:nvSpPr>
        <p:spPr>
          <a:xfrm>
            <a:off x="2477520" y="1061640"/>
            <a:ext cx="321084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sng" cap="none" strike="noStrike">
                <a:solidFill>
                  <a:srgbClr val="000000"/>
                </a:solidFill>
                <a:latin typeface="Arial"/>
                <a:ea typeface="Arial"/>
                <a:cs typeface="Arial"/>
                <a:sym typeface="Arial"/>
              </a:rPr>
              <a:t>Main Branch (Spongebob’s)</a:t>
            </a:r>
            <a:endParaRPr b="0" i="0" sz="1800" u="none" cap="none" strike="noStrike">
              <a:solidFill>
                <a:schemeClr val="dk1"/>
              </a:solidFill>
              <a:latin typeface="Calibri"/>
              <a:ea typeface="Calibri"/>
              <a:cs typeface="Calibri"/>
              <a:sym typeface="Calibri"/>
            </a:endParaRPr>
          </a:p>
        </p:txBody>
      </p:sp>
      <p:pic>
        <p:nvPicPr>
          <p:cNvPr id="513" name="Google Shape;513;p66"/>
          <p:cNvPicPr preferRelativeResize="0"/>
          <p:nvPr/>
        </p:nvPicPr>
        <p:blipFill rotWithShape="1">
          <a:blip r:embed="rId5">
            <a:alphaModFix/>
          </a:blip>
          <a:srcRect b="0" l="0" r="0" t="0"/>
          <a:stretch/>
        </p:blipFill>
        <p:spPr>
          <a:xfrm>
            <a:off x="2475360" y="1512360"/>
            <a:ext cx="880560" cy="880560"/>
          </a:xfrm>
          <a:prstGeom prst="rect">
            <a:avLst/>
          </a:prstGeom>
          <a:noFill/>
          <a:ln>
            <a:noFill/>
          </a:ln>
        </p:spPr>
      </p:pic>
      <p:pic>
        <p:nvPicPr>
          <p:cNvPr id="514" name="Google Shape;514;p66"/>
          <p:cNvPicPr preferRelativeResize="0"/>
          <p:nvPr/>
        </p:nvPicPr>
        <p:blipFill rotWithShape="1">
          <a:blip r:embed="rId5">
            <a:alphaModFix/>
          </a:blip>
          <a:srcRect b="0" l="0" r="0" t="0"/>
          <a:stretch/>
        </p:blipFill>
        <p:spPr>
          <a:xfrm>
            <a:off x="3611160" y="1504800"/>
            <a:ext cx="880560" cy="880560"/>
          </a:xfrm>
          <a:prstGeom prst="rect">
            <a:avLst/>
          </a:prstGeom>
          <a:noFill/>
          <a:ln>
            <a:noFill/>
          </a:ln>
        </p:spPr>
      </p:pic>
      <p:pic>
        <p:nvPicPr>
          <p:cNvPr id="515" name="Google Shape;515;p66"/>
          <p:cNvPicPr preferRelativeResize="0"/>
          <p:nvPr/>
        </p:nvPicPr>
        <p:blipFill rotWithShape="1">
          <a:blip r:embed="rId5">
            <a:alphaModFix/>
          </a:blip>
          <a:srcRect b="0" l="0" r="0" t="0"/>
          <a:stretch/>
        </p:blipFill>
        <p:spPr>
          <a:xfrm>
            <a:off x="4746600" y="1503000"/>
            <a:ext cx="880560" cy="880560"/>
          </a:xfrm>
          <a:prstGeom prst="rect">
            <a:avLst/>
          </a:prstGeom>
          <a:noFill/>
          <a:ln>
            <a:noFill/>
          </a:ln>
        </p:spPr>
      </p:pic>
      <p:pic>
        <p:nvPicPr>
          <p:cNvPr id="516" name="Google Shape;516;p66"/>
          <p:cNvPicPr preferRelativeResize="0"/>
          <p:nvPr/>
        </p:nvPicPr>
        <p:blipFill rotWithShape="1">
          <a:blip r:embed="rId5">
            <a:alphaModFix/>
          </a:blip>
          <a:srcRect b="0" l="0" r="0" t="0"/>
          <a:stretch/>
        </p:blipFill>
        <p:spPr>
          <a:xfrm>
            <a:off x="5882400" y="1503000"/>
            <a:ext cx="880560" cy="880560"/>
          </a:xfrm>
          <a:prstGeom prst="rect">
            <a:avLst/>
          </a:prstGeom>
          <a:noFill/>
          <a:ln>
            <a:noFill/>
          </a:ln>
        </p:spPr>
      </p:pic>
      <p:pic>
        <p:nvPicPr>
          <p:cNvPr id="517" name="Google Shape;517;p66"/>
          <p:cNvPicPr preferRelativeResize="0"/>
          <p:nvPr/>
        </p:nvPicPr>
        <p:blipFill rotWithShape="1">
          <a:blip r:embed="rId5">
            <a:alphaModFix/>
          </a:blip>
          <a:srcRect b="0" l="0" r="0" t="0"/>
          <a:stretch/>
        </p:blipFill>
        <p:spPr>
          <a:xfrm>
            <a:off x="7018200" y="1503000"/>
            <a:ext cx="880560" cy="880560"/>
          </a:xfrm>
          <a:prstGeom prst="rect">
            <a:avLst/>
          </a:prstGeom>
          <a:noFill/>
          <a:ln>
            <a:noFill/>
          </a:ln>
        </p:spPr>
      </p:pic>
      <p:sp>
        <p:nvSpPr>
          <p:cNvPr id="518" name="Google Shape;518;p66"/>
          <p:cNvSpPr/>
          <p:nvPr/>
        </p:nvSpPr>
        <p:spPr>
          <a:xfrm>
            <a:off x="2695680" y="2422800"/>
            <a:ext cx="293760" cy="333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1</a:t>
            </a:r>
            <a:endParaRPr b="0" i="0" sz="1800" u="none" cap="none" strike="noStrike">
              <a:solidFill>
                <a:schemeClr val="dk1"/>
              </a:solidFill>
              <a:latin typeface="Calibri"/>
              <a:ea typeface="Calibri"/>
              <a:cs typeface="Calibri"/>
              <a:sym typeface="Calibri"/>
            </a:endParaRPr>
          </a:p>
        </p:txBody>
      </p:sp>
      <p:sp>
        <p:nvSpPr>
          <p:cNvPr id="519" name="Google Shape;519;p66"/>
          <p:cNvSpPr/>
          <p:nvPr/>
        </p:nvSpPr>
        <p:spPr>
          <a:xfrm>
            <a:off x="3815280" y="2419920"/>
            <a:ext cx="293760" cy="333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2</a:t>
            </a:r>
            <a:endParaRPr b="0" i="0" sz="1800" u="none" cap="none" strike="noStrike">
              <a:solidFill>
                <a:schemeClr val="dk1"/>
              </a:solidFill>
              <a:latin typeface="Calibri"/>
              <a:ea typeface="Calibri"/>
              <a:cs typeface="Calibri"/>
              <a:sym typeface="Calibri"/>
            </a:endParaRPr>
          </a:p>
        </p:txBody>
      </p:sp>
      <p:sp>
        <p:nvSpPr>
          <p:cNvPr id="520" name="Google Shape;520;p66"/>
          <p:cNvSpPr/>
          <p:nvPr/>
        </p:nvSpPr>
        <p:spPr>
          <a:xfrm>
            <a:off x="4896000" y="2426760"/>
            <a:ext cx="293760" cy="333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3</a:t>
            </a:r>
            <a:endParaRPr b="0" i="0" sz="1800" u="none" cap="none" strike="noStrike">
              <a:solidFill>
                <a:schemeClr val="dk1"/>
              </a:solidFill>
              <a:latin typeface="Calibri"/>
              <a:ea typeface="Calibri"/>
              <a:cs typeface="Calibri"/>
              <a:sym typeface="Calibri"/>
            </a:endParaRPr>
          </a:p>
        </p:txBody>
      </p:sp>
      <p:sp>
        <p:nvSpPr>
          <p:cNvPr id="521" name="Google Shape;521;p66"/>
          <p:cNvSpPr/>
          <p:nvPr/>
        </p:nvSpPr>
        <p:spPr>
          <a:xfrm>
            <a:off x="6151320" y="2426760"/>
            <a:ext cx="293760" cy="333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4</a:t>
            </a:r>
            <a:endParaRPr b="0" i="0" sz="1800" u="none" cap="none" strike="noStrike">
              <a:solidFill>
                <a:schemeClr val="dk1"/>
              </a:solidFill>
              <a:latin typeface="Calibri"/>
              <a:ea typeface="Calibri"/>
              <a:cs typeface="Calibri"/>
              <a:sym typeface="Calibri"/>
            </a:endParaRPr>
          </a:p>
        </p:txBody>
      </p:sp>
      <p:sp>
        <p:nvSpPr>
          <p:cNvPr id="522" name="Google Shape;522;p66"/>
          <p:cNvSpPr/>
          <p:nvPr/>
        </p:nvSpPr>
        <p:spPr>
          <a:xfrm>
            <a:off x="7261560" y="2426760"/>
            <a:ext cx="293760" cy="333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5</a:t>
            </a:r>
            <a:endParaRPr b="0" i="0" sz="1800" u="none" cap="none" strike="noStrike">
              <a:solidFill>
                <a:schemeClr val="dk1"/>
              </a:solidFill>
              <a:latin typeface="Calibri"/>
              <a:ea typeface="Calibri"/>
              <a:cs typeface="Calibri"/>
              <a:sym typeface="Calibri"/>
            </a:endParaRPr>
          </a:p>
        </p:txBody>
      </p:sp>
      <p:cxnSp>
        <p:nvCxnSpPr>
          <p:cNvPr id="523" name="Google Shape;523;p66"/>
          <p:cNvCxnSpPr/>
          <p:nvPr/>
        </p:nvCxnSpPr>
        <p:spPr>
          <a:xfrm flipH="1" rot="10800000">
            <a:off x="3356280" y="1945440"/>
            <a:ext cx="254520" cy="7200"/>
          </a:xfrm>
          <a:prstGeom prst="straightConnector1">
            <a:avLst/>
          </a:prstGeom>
          <a:noFill/>
          <a:ln cap="flat" cmpd="sng" w="63350">
            <a:solidFill>
              <a:schemeClr val="accent1"/>
            </a:solidFill>
            <a:prstDash val="solid"/>
            <a:miter lim="800000"/>
            <a:headEnd len="sm" w="sm" type="none"/>
            <a:tailEnd len="med" w="med" type="triangle"/>
          </a:ln>
        </p:spPr>
      </p:cxnSp>
      <p:cxnSp>
        <p:nvCxnSpPr>
          <p:cNvPr id="524" name="Google Shape;524;p66"/>
          <p:cNvCxnSpPr/>
          <p:nvPr/>
        </p:nvCxnSpPr>
        <p:spPr>
          <a:xfrm flipH="1" rot="10800000">
            <a:off x="4492080" y="1945440"/>
            <a:ext cx="254520" cy="7200"/>
          </a:xfrm>
          <a:prstGeom prst="straightConnector1">
            <a:avLst/>
          </a:prstGeom>
          <a:noFill/>
          <a:ln cap="flat" cmpd="sng" w="63350">
            <a:solidFill>
              <a:schemeClr val="accent1"/>
            </a:solidFill>
            <a:prstDash val="solid"/>
            <a:miter lim="800000"/>
            <a:headEnd len="sm" w="sm" type="none"/>
            <a:tailEnd len="med" w="med" type="triangle"/>
          </a:ln>
        </p:spPr>
      </p:cxnSp>
      <p:cxnSp>
        <p:nvCxnSpPr>
          <p:cNvPr id="525" name="Google Shape;525;p66"/>
          <p:cNvCxnSpPr/>
          <p:nvPr/>
        </p:nvCxnSpPr>
        <p:spPr>
          <a:xfrm flipH="1" rot="10800000">
            <a:off x="5630760" y="1935720"/>
            <a:ext cx="254520" cy="7200"/>
          </a:xfrm>
          <a:prstGeom prst="straightConnector1">
            <a:avLst/>
          </a:prstGeom>
          <a:noFill/>
          <a:ln cap="flat" cmpd="sng" w="63350">
            <a:solidFill>
              <a:schemeClr val="accent1"/>
            </a:solidFill>
            <a:prstDash val="solid"/>
            <a:miter lim="800000"/>
            <a:headEnd len="sm" w="sm" type="none"/>
            <a:tailEnd len="med" w="med" type="triangle"/>
          </a:ln>
        </p:spPr>
      </p:cxnSp>
      <p:cxnSp>
        <p:nvCxnSpPr>
          <p:cNvPr id="526" name="Google Shape;526;p66"/>
          <p:cNvCxnSpPr/>
          <p:nvPr/>
        </p:nvCxnSpPr>
        <p:spPr>
          <a:xfrm flipH="1" rot="10800000">
            <a:off x="6763320" y="1945440"/>
            <a:ext cx="254520" cy="7200"/>
          </a:xfrm>
          <a:prstGeom prst="straightConnector1">
            <a:avLst/>
          </a:prstGeom>
          <a:noFill/>
          <a:ln cap="flat" cmpd="sng" w="63350">
            <a:solidFill>
              <a:schemeClr val="accent1"/>
            </a:solidFill>
            <a:prstDash val="solid"/>
            <a:miter lim="800000"/>
            <a:headEnd len="sm" w="sm" type="none"/>
            <a:tailEnd len="med" w="med" type="triangle"/>
          </a:ln>
        </p:spPr>
      </p:cxnSp>
      <p:sp>
        <p:nvSpPr>
          <p:cNvPr id="527" name="Google Shape;527;p66"/>
          <p:cNvSpPr/>
          <p:nvPr/>
        </p:nvSpPr>
        <p:spPr>
          <a:xfrm>
            <a:off x="5940000" y="1122480"/>
            <a:ext cx="3006720" cy="3034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Spongebob continues programming</a:t>
            </a:r>
            <a:endParaRPr b="0" i="0" sz="1800" u="none" cap="none" strike="noStrike">
              <a:solidFill>
                <a:schemeClr val="dk1"/>
              </a:solidFill>
              <a:latin typeface="Calibri"/>
              <a:ea typeface="Calibri"/>
              <a:cs typeface="Calibri"/>
              <a:sym typeface="Calibri"/>
            </a:endParaRPr>
          </a:p>
        </p:txBody>
      </p:sp>
      <p:sp>
        <p:nvSpPr>
          <p:cNvPr id="528" name="Google Shape;528;p66"/>
          <p:cNvSpPr/>
          <p:nvPr/>
        </p:nvSpPr>
        <p:spPr>
          <a:xfrm>
            <a:off x="4182840" y="5845320"/>
            <a:ext cx="191088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sng" cap="none" strike="noStrike">
                <a:solidFill>
                  <a:srgbClr val="000000"/>
                </a:solidFill>
                <a:latin typeface="Arial"/>
                <a:ea typeface="Arial"/>
                <a:cs typeface="Arial"/>
                <a:sym typeface="Arial"/>
              </a:rPr>
              <a:t>Prince’s Branch</a:t>
            </a:r>
            <a:endParaRPr b="0" i="0" sz="1800" u="none" cap="none" strike="noStrike">
              <a:solidFill>
                <a:schemeClr val="dk1"/>
              </a:solidFill>
              <a:latin typeface="Calibri"/>
              <a:ea typeface="Calibri"/>
              <a:cs typeface="Calibri"/>
              <a:sym typeface="Calibri"/>
            </a:endParaRPr>
          </a:p>
        </p:txBody>
      </p:sp>
      <p:pic>
        <p:nvPicPr>
          <p:cNvPr id="529" name="Google Shape;529;p66"/>
          <p:cNvPicPr preferRelativeResize="0"/>
          <p:nvPr/>
        </p:nvPicPr>
        <p:blipFill rotWithShape="1">
          <a:blip r:embed="rId5">
            <a:alphaModFix/>
          </a:blip>
          <a:srcRect b="0" l="0" r="0" t="0"/>
          <a:stretch/>
        </p:blipFill>
        <p:spPr>
          <a:xfrm>
            <a:off x="4790160" y="4956480"/>
            <a:ext cx="880560" cy="880560"/>
          </a:xfrm>
          <a:prstGeom prst="rect">
            <a:avLst/>
          </a:prstGeom>
          <a:noFill/>
          <a:ln>
            <a:noFill/>
          </a:ln>
        </p:spPr>
      </p:pic>
    </p:spTree>
  </p:cSld>
  <p:clrMapOvr>
    <a:masterClrMapping/>
  </p:clrMapOvr>
  <p:transition>
    <p:fade/>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34" name="Shape 534"/>
        <p:cNvGrpSpPr/>
        <p:nvPr/>
      </p:nvGrpSpPr>
      <p:grpSpPr>
        <a:xfrm>
          <a:off x="0" y="0"/>
          <a:ext cx="0" cy="0"/>
          <a:chOff x="0" y="0"/>
          <a:chExt cx="0" cy="0"/>
        </a:xfrm>
      </p:grpSpPr>
      <p:sp>
        <p:nvSpPr>
          <p:cNvPr id="535" name="Google Shape;535;p67"/>
          <p:cNvSpPr txBox="1"/>
          <p:nvPr/>
        </p:nvSpPr>
        <p:spPr>
          <a:xfrm>
            <a:off x="304920" y="0"/>
            <a:ext cx="5470200" cy="65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The Group Project – Push vs Pull</a:t>
            </a:r>
            <a:endParaRPr b="0" i="0" sz="1800" u="none" cap="none" strike="noStrike">
              <a:solidFill>
                <a:schemeClr val="dk1"/>
              </a:solidFill>
              <a:latin typeface="Calibri"/>
              <a:ea typeface="Calibri"/>
              <a:cs typeface="Calibri"/>
              <a:sym typeface="Calibri"/>
            </a:endParaRPr>
          </a:p>
        </p:txBody>
      </p:sp>
      <p:pic>
        <p:nvPicPr>
          <p:cNvPr id="536" name="Google Shape;536;p67"/>
          <p:cNvPicPr preferRelativeResize="0"/>
          <p:nvPr/>
        </p:nvPicPr>
        <p:blipFill rotWithShape="1">
          <a:blip r:embed="rId3">
            <a:alphaModFix/>
          </a:blip>
          <a:srcRect b="0" l="0" r="0" t="0"/>
          <a:stretch/>
        </p:blipFill>
        <p:spPr>
          <a:xfrm>
            <a:off x="287280" y="1154160"/>
            <a:ext cx="1741320" cy="1442160"/>
          </a:xfrm>
          <a:prstGeom prst="rect">
            <a:avLst/>
          </a:prstGeom>
          <a:noFill/>
          <a:ln>
            <a:noFill/>
          </a:ln>
        </p:spPr>
      </p:pic>
      <p:pic>
        <p:nvPicPr>
          <p:cNvPr id="537" name="Google Shape;537;p67"/>
          <p:cNvPicPr preferRelativeResize="0"/>
          <p:nvPr/>
        </p:nvPicPr>
        <p:blipFill rotWithShape="1">
          <a:blip r:embed="rId4">
            <a:alphaModFix/>
          </a:blip>
          <a:srcRect b="0" l="0" r="0" t="0"/>
          <a:stretch/>
        </p:blipFill>
        <p:spPr>
          <a:xfrm>
            <a:off x="609480" y="4724280"/>
            <a:ext cx="1239120" cy="1586160"/>
          </a:xfrm>
          <a:prstGeom prst="rect">
            <a:avLst/>
          </a:prstGeom>
          <a:noFill/>
          <a:ln>
            <a:noFill/>
          </a:ln>
        </p:spPr>
      </p:pic>
      <p:sp>
        <p:nvSpPr>
          <p:cNvPr id="538" name="Google Shape;538;p67"/>
          <p:cNvSpPr/>
          <p:nvPr/>
        </p:nvSpPr>
        <p:spPr>
          <a:xfrm>
            <a:off x="2477520" y="1061640"/>
            <a:ext cx="321084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sng" cap="none" strike="noStrike">
                <a:solidFill>
                  <a:srgbClr val="000000"/>
                </a:solidFill>
                <a:latin typeface="Arial"/>
                <a:ea typeface="Arial"/>
                <a:cs typeface="Arial"/>
                <a:sym typeface="Arial"/>
              </a:rPr>
              <a:t>Main Branch (Spongebob’s)</a:t>
            </a:r>
            <a:endParaRPr b="0" i="0" sz="1800" u="none" cap="none" strike="noStrike">
              <a:solidFill>
                <a:schemeClr val="dk1"/>
              </a:solidFill>
              <a:latin typeface="Calibri"/>
              <a:ea typeface="Calibri"/>
              <a:cs typeface="Calibri"/>
              <a:sym typeface="Calibri"/>
            </a:endParaRPr>
          </a:p>
        </p:txBody>
      </p:sp>
      <p:pic>
        <p:nvPicPr>
          <p:cNvPr id="539" name="Google Shape;539;p67"/>
          <p:cNvPicPr preferRelativeResize="0"/>
          <p:nvPr/>
        </p:nvPicPr>
        <p:blipFill rotWithShape="1">
          <a:blip r:embed="rId5">
            <a:alphaModFix/>
          </a:blip>
          <a:srcRect b="0" l="0" r="0" t="0"/>
          <a:stretch/>
        </p:blipFill>
        <p:spPr>
          <a:xfrm>
            <a:off x="2475360" y="1512360"/>
            <a:ext cx="880560" cy="880560"/>
          </a:xfrm>
          <a:prstGeom prst="rect">
            <a:avLst/>
          </a:prstGeom>
          <a:noFill/>
          <a:ln>
            <a:noFill/>
          </a:ln>
        </p:spPr>
      </p:pic>
      <p:pic>
        <p:nvPicPr>
          <p:cNvPr id="540" name="Google Shape;540;p67"/>
          <p:cNvPicPr preferRelativeResize="0"/>
          <p:nvPr/>
        </p:nvPicPr>
        <p:blipFill rotWithShape="1">
          <a:blip r:embed="rId5">
            <a:alphaModFix/>
          </a:blip>
          <a:srcRect b="0" l="0" r="0" t="0"/>
          <a:stretch/>
        </p:blipFill>
        <p:spPr>
          <a:xfrm>
            <a:off x="3611160" y="1504800"/>
            <a:ext cx="880560" cy="880560"/>
          </a:xfrm>
          <a:prstGeom prst="rect">
            <a:avLst/>
          </a:prstGeom>
          <a:noFill/>
          <a:ln>
            <a:noFill/>
          </a:ln>
        </p:spPr>
      </p:pic>
      <p:pic>
        <p:nvPicPr>
          <p:cNvPr id="541" name="Google Shape;541;p67"/>
          <p:cNvPicPr preferRelativeResize="0"/>
          <p:nvPr/>
        </p:nvPicPr>
        <p:blipFill rotWithShape="1">
          <a:blip r:embed="rId5">
            <a:alphaModFix/>
          </a:blip>
          <a:srcRect b="0" l="0" r="0" t="0"/>
          <a:stretch/>
        </p:blipFill>
        <p:spPr>
          <a:xfrm>
            <a:off x="4746600" y="1503000"/>
            <a:ext cx="880560" cy="880560"/>
          </a:xfrm>
          <a:prstGeom prst="rect">
            <a:avLst/>
          </a:prstGeom>
          <a:noFill/>
          <a:ln>
            <a:noFill/>
          </a:ln>
        </p:spPr>
      </p:pic>
      <p:pic>
        <p:nvPicPr>
          <p:cNvPr id="542" name="Google Shape;542;p67"/>
          <p:cNvPicPr preferRelativeResize="0"/>
          <p:nvPr/>
        </p:nvPicPr>
        <p:blipFill rotWithShape="1">
          <a:blip r:embed="rId5">
            <a:alphaModFix/>
          </a:blip>
          <a:srcRect b="0" l="0" r="0" t="0"/>
          <a:stretch/>
        </p:blipFill>
        <p:spPr>
          <a:xfrm>
            <a:off x="5882400" y="1503000"/>
            <a:ext cx="880560" cy="880560"/>
          </a:xfrm>
          <a:prstGeom prst="rect">
            <a:avLst/>
          </a:prstGeom>
          <a:noFill/>
          <a:ln>
            <a:noFill/>
          </a:ln>
        </p:spPr>
      </p:pic>
      <p:pic>
        <p:nvPicPr>
          <p:cNvPr id="543" name="Google Shape;543;p67"/>
          <p:cNvPicPr preferRelativeResize="0"/>
          <p:nvPr/>
        </p:nvPicPr>
        <p:blipFill rotWithShape="1">
          <a:blip r:embed="rId5">
            <a:alphaModFix/>
          </a:blip>
          <a:srcRect b="0" l="0" r="0" t="0"/>
          <a:stretch/>
        </p:blipFill>
        <p:spPr>
          <a:xfrm>
            <a:off x="7018200" y="1503000"/>
            <a:ext cx="880560" cy="880560"/>
          </a:xfrm>
          <a:prstGeom prst="rect">
            <a:avLst/>
          </a:prstGeom>
          <a:noFill/>
          <a:ln>
            <a:noFill/>
          </a:ln>
        </p:spPr>
      </p:pic>
      <p:sp>
        <p:nvSpPr>
          <p:cNvPr id="544" name="Google Shape;544;p67"/>
          <p:cNvSpPr/>
          <p:nvPr/>
        </p:nvSpPr>
        <p:spPr>
          <a:xfrm>
            <a:off x="2695680" y="2422800"/>
            <a:ext cx="293760" cy="333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1</a:t>
            </a:r>
            <a:endParaRPr b="0" i="0" sz="1800" u="none" cap="none" strike="noStrike">
              <a:solidFill>
                <a:schemeClr val="dk1"/>
              </a:solidFill>
              <a:latin typeface="Calibri"/>
              <a:ea typeface="Calibri"/>
              <a:cs typeface="Calibri"/>
              <a:sym typeface="Calibri"/>
            </a:endParaRPr>
          </a:p>
        </p:txBody>
      </p:sp>
      <p:sp>
        <p:nvSpPr>
          <p:cNvPr id="545" name="Google Shape;545;p67"/>
          <p:cNvSpPr/>
          <p:nvPr/>
        </p:nvSpPr>
        <p:spPr>
          <a:xfrm>
            <a:off x="3815280" y="2419920"/>
            <a:ext cx="293760" cy="333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2</a:t>
            </a:r>
            <a:endParaRPr b="0" i="0" sz="1800" u="none" cap="none" strike="noStrike">
              <a:solidFill>
                <a:schemeClr val="dk1"/>
              </a:solidFill>
              <a:latin typeface="Calibri"/>
              <a:ea typeface="Calibri"/>
              <a:cs typeface="Calibri"/>
              <a:sym typeface="Calibri"/>
            </a:endParaRPr>
          </a:p>
        </p:txBody>
      </p:sp>
      <p:sp>
        <p:nvSpPr>
          <p:cNvPr id="546" name="Google Shape;546;p67"/>
          <p:cNvSpPr/>
          <p:nvPr/>
        </p:nvSpPr>
        <p:spPr>
          <a:xfrm>
            <a:off x="4896000" y="2426760"/>
            <a:ext cx="293760" cy="333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3</a:t>
            </a:r>
            <a:endParaRPr b="0" i="0" sz="1800" u="none" cap="none" strike="noStrike">
              <a:solidFill>
                <a:schemeClr val="dk1"/>
              </a:solidFill>
              <a:latin typeface="Calibri"/>
              <a:ea typeface="Calibri"/>
              <a:cs typeface="Calibri"/>
              <a:sym typeface="Calibri"/>
            </a:endParaRPr>
          </a:p>
        </p:txBody>
      </p:sp>
      <p:sp>
        <p:nvSpPr>
          <p:cNvPr id="547" name="Google Shape;547;p67"/>
          <p:cNvSpPr/>
          <p:nvPr/>
        </p:nvSpPr>
        <p:spPr>
          <a:xfrm>
            <a:off x="6151320" y="2426760"/>
            <a:ext cx="293760" cy="333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4</a:t>
            </a:r>
            <a:endParaRPr b="0" i="0" sz="1800" u="none" cap="none" strike="noStrike">
              <a:solidFill>
                <a:schemeClr val="dk1"/>
              </a:solidFill>
              <a:latin typeface="Calibri"/>
              <a:ea typeface="Calibri"/>
              <a:cs typeface="Calibri"/>
              <a:sym typeface="Calibri"/>
            </a:endParaRPr>
          </a:p>
        </p:txBody>
      </p:sp>
      <p:sp>
        <p:nvSpPr>
          <p:cNvPr id="548" name="Google Shape;548;p67"/>
          <p:cNvSpPr/>
          <p:nvPr/>
        </p:nvSpPr>
        <p:spPr>
          <a:xfrm>
            <a:off x="7261560" y="2426760"/>
            <a:ext cx="293760" cy="333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5</a:t>
            </a:r>
            <a:endParaRPr b="0" i="0" sz="1800" u="none" cap="none" strike="noStrike">
              <a:solidFill>
                <a:schemeClr val="dk1"/>
              </a:solidFill>
              <a:latin typeface="Calibri"/>
              <a:ea typeface="Calibri"/>
              <a:cs typeface="Calibri"/>
              <a:sym typeface="Calibri"/>
            </a:endParaRPr>
          </a:p>
        </p:txBody>
      </p:sp>
      <p:cxnSp>
        <p:nvCxnSpPr>
          <p:cNvPr id="549" name="Google Shape;549;p67"/>
          <p:cNvCxnSpPr/>
          <p:nvPr/>
        </p:nvCxnSpPr>
        <p:spPr>
          <a:xfrm flipH="1" rot="10800000">
            <a:off x="3356280" y="1945440"/>
            <a:ext cx="254520" cy="7200"/>
          </a:xfrm>
          <a:prstGeom prst="straightConnector1">
            <a:avLst/>
          </a:prstGeom>
          <a:noFill/>
          <a:ln cap="flat" cmpd="sng" w="63350">
            <a:solidFill>
              <a:schemeClr val="accent1"/>
            </a:solidFill>
            <a:prstDash val="solid"/>
            <a:miter lim="800000"/>
            <a:headEnd len="sm" w="sm" type="none"/>
            <a:tailEnd len="med" w="med" type="triangle"/>
          </a:ln>
        </p:spPr>
      </p:cxnSp>
      <p:cxnSp>
        <p:nvCxnSpPr>
          <p:cNvPr id="550" name="Google Shape;550;p67"/>
          <p:cNvCxnSpPr/>
          <p:nvPr/>
        </p:nvCxnSpPr>
        <p:spPr>
          <a:xfrm flipH="1" rot="10800000">
            <a:off x="4492080" y="1945440"/>
            <a:ext cx="254520" cy="7200"/>
          </a:xfrm>
          <a:prstGeom prst="straightConnector1">
            <a:avLst/>
          </a:prstGeom>
          <a:noFill/>
          <a:ln cap="flat" cmpd="sng" w="63350">
            <a:solidFill>
              <a:schemeClr val="accent1"/>
            </a:solidFill>
            <a:prstDash val="solid"/>
            <a:miter lim="800000"/>
            <a:headEnd len="sm" w="sm" type="none"/>
            <a:tailEnd len="med" w="med" type="triangle"/>
          </a:ln>
        </p:spPr>
      </p:cxnSp>
      <p:cxnSp>
        <p:nvCxnSpPr>
          <p:cNvPr id="551" name="Google Shape;551;p67"/>
          <p:cNvCxnSpPr/>
          <p:nvPr/>
        </p:nvCxnSpPr>
        <p:spPr>
          <a:xfrm flipH="1" rot="10800000">
            <a:off x="5630760" y="1935720"/>
            <a:ext cx="254520" cy="7200"/>
          </a:xfrm>
          <a:prstGeom prst="straightConnector1">
            <a:avLst/>
          </a:prstGeom>
          <a:noFill/>
          <a:ln cap="flat" cmpd="sng" w="63350">
            <a:solidFill>
              <a:schemeClr val="accent1"/>
            </a:solidFill>
            <a:prstDash val="solid"/>
            <a:miter lim="800000"/>
            <a:headEnd len="sm" w="sm" type="none"/>
            <a:tailEnd len="med" w="med" type="triangle"/>
          </a:ln>
        </p:spPr>
      </p:cxnSp>
      <p:cxnSp>
        <p:nvCxnSpPr>
          <p:cNvPr id="552" name="Google Shape;552;p67"/>
          <p:cNvCxnSpPr/>
          <p:nvPr/>
        </p:nvCxnSpPr>
        <p:spPr>
          <a:xfrm flipH="1" rot="10800000">
            <a:off x="6763320" y="1945440"/>
            <a:ext cx="254520" cy="7200"/>
          </a:xfrm>
          <a:prstGeom prst="straightConnector1">
            <a:avLst/>
          </a:prstGeom>
          <a:noFill/>
          <a:ln cap="flat" cmpd="sng" w="63350">
            <a:solidFill>
              <a:schemeClr val="accent1"/>
            </a:solidFill>
            <a:prstDash val="solid"/>
            <a:miter lim="800000"/>
            <a:headEnd len="sm" w="sm" type="none"/>
            <a:tailEnd len="med" w="med" type="triangle"/>
          </a:ln>
        </p:spPr>
      </p:cxnSp>
      <p:sp>
        <p:nvSpPr>
          <p:cNvPr id="553" name="Google Shape;553;p67"/>
          <p:cNvSpPr/>
          <p:nvPr/>
        </p:nvSpPr>
        <p:spPr>
          <a:xfrm>
            <a:off x="5940000" y="1122480"/>
            <a:ext cx="3006720" cy="3034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Spongebob continues programming</a:t>
            </a:r>
            <a:endParaRPr b="0" i="0" sz="1800" u="none" cap="none" strike="noStrike">
              <a:solidFill>
                <a:schemeClr val="dk1"/>
              </a:solidFill>
              <a:latin typeface="Calibri"/>
              <a:ea typeface="Calibri"/>
              <a:cs typeface="Calibri"/>
              <a:sym typeface="Calibri"/>
            </a:endParaRPr>
          </a:p>
        </p:txBody>
      </p:sp>
      <p:sp>
        <p:nvSpPr>
          <p:cNvPr id="554" name="Google Shape;554;p67"/>
          <p:cNvSpPr/>
          <p:nvPr/>
        </p:nvSpPr>
        <p:spPr>
          <a:xfrm>
            <a:off x="4182840" y="5845320"/>
            <a:ext cx="191088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sng" cap="none" strike="noStrike">
                <a:solidFill>
                  <a:srgbClr val="000000"/>
                </a:solidFill>
                <a:latin typeface="Arial"/>
                <a:ea typeface="Arial"/>
                <a:cs typeface="Arial"/>
                <a:sym typeface="Arial"/>
              </a:rPr>
              <a:t>Prince’s Branch</a:t>
            </a:r>
            <a:endParaRPr b="0" i="0" sz="1800" u="none" cap="none" strike="noStrike">
              <a:solidFill>
                <a:schemeClr val="dk1"/>
              </a:solidFill>
              <a:latin typeface="Calibri"/>
              <a:ea typeface="Calibri"/>
              <a:cs typeface="Calibri"/>
              <a:sym typeface="Calibri"/>
            </a:endParaRPr>
          </a:p>
        </p:txBody>
      </p:sp>
      <p:pic>
        <p:nvPicPr>
          <p:cNvPr id="555" name="Google Shape;555;p67"/>
          <p:cNvPicPr preferRelativeResize="0"/>
          <p:nvPr/>
        </p:nvPicPr>
        <p:blipFill rotWithShape="1">
          <a:blip r:embed="rId5">
            <a:alphaModFix/>
          </a:blip>
          <a:srcRect b="0" l="0" r="0" t="0"/>
          <a:stretch/>
        </p:blipFill>
        <p:spPr>
          <a:xfrm>
            <a:off x="4790160" y="4956480"/>
            <a:ext cx="880560" cy="880560"/>
          </a:xfrm>
          <a:prstGeom prst="rect">
            <a:avLst/>
          </a:prstGeom>
          <a:noFill/>
          <a:ln>
            <a:noFill/>
          </a:ln>
        </p:spPr>
      </p:pic>
      <p:sp>
        <p:nvSpPr>
          <p:cNvPr id="556" name="Google Shape;556;p67"/>
          <p:cNvSpPr/>
          <p:nvPr/>
        </p:nvSpPr>
        <p:spPr>
          <a:xfrm>
            <a:off x="5340960" y="3380400"/>
            <a:ext cx="552960" cy="821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4800" u="none" cap="none" strike="noStrike">
                <a:solidFill>
                  <a:srgbClr val="000000"/>
                </a:solidFill>
                <a:latin typeface="Arial"/>
                <a:ea typeface="Arial"/>
                <a:cs typeface="Arial"/>
                <a:sym typeface="Arial"/>
              </a:rPr>
              <a:t>?</a:t>
            </a:r>
            <a:endParaRPr b="0" i="0" sz="1800" u="none" cap="none" strike="noStrike">
              <a:solidFill>
                <a:schemeClr val="dk1"/>
              </a:solidFill>
              <a:latin typeface="Calibri"/>
              <a:ea typeface="Calibri"/>
              <a:cs typeface="Calibri"/>
              <a:sym typeface="Calibri"/>
            </a:endParaRPr>
          </a:p>
        </p:txBody>
      </p:sp>
      <p:sp>
        <p:nvSpPr>
          <p:cNvPr id="557" name="Google Shape;557;p67"/>
          <p:cNvSpPr/>
          <p:nvPr/>
        </p:nvSpPr>
        <p:spPr>
          <a:xfrm>
            <a:off x="152280" y="3444840"/>
            <a:ext cx="5039640" cy="1155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Because Spongebob controls the “master branch” he must elect to </a:t>
            </a:r>
            <a:r>
              <a:rPr b="1" i="0" lang="en-US" sz="1400" u="sng" cap="none" strike="noStrike">
                <a:solidFill>
                  <a:srgbClr val="000000"/>
                </a:solidFill>
                <a:latin typeface="Arial"/>
                <a:ea typeface="Arial"/>
                <a:cs typeface="Arial"/>
                <a:sym typeface="Arial"/>
              </a:rPr>
              <a:t>pull</a:t>
            </a:r>
            <a:r>
              <a:rPr b="0" i="0" lang="en-US" sz="1400" u="none" cap="none" strike="noStrike">
                <a:solidFill>
                  <a:srgbClr val="000000"/>
                </a:solidFill>
                <a:latin typeface="Arial"/>
                <a:ea typeface="Arial"/>
                <a:cs typeface="Arial"/>
                <a:sym typeface="Arial"/>
              </a:rPr>
              <a:t> Prince’s Code. All Prince can do is submit a </a:t>
            </a:r>
            <a:r>
              <a:rPr b="1" i="0" lang="en-US" sz="1400" u="none" cap="none" strike="noStrike">
                <a:solidFill>
                  <a:srgbClr val="000000"/>
                </a:solidFill>
                <a:latin typeface="Arial"/>
                <a:ea typeface="Arial"/>
                <a:cs typeface="Arial"/>
                <a:sym typeface="Arial"/>
              </a:rPr>
              <a:t>“pull request”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This is the ideal way to maintain code in version control.</a:t>
            </a:r>
            <a:endParaRPr b="0" i="0" sz="1800" u="none" cap="none" strike="noStrike">
              <a:solidFill>
                <a:schemeClr val="dk1"/>
              </a:solidFill>
              <a:latin typeface="Calibri"/>
              <a:ea typeface="Calibri"/>
              <a:cs typeface="Calibri"/>
              <a:sym typeface="Calibri"/>
            </a:endParaRPr>
          </a:p>
        </p:txBody>
      </p:sp>
      <p:sp>
        <p:nvSpPr>
          <p:cNvPr id="558" name="Google Shape;558;p67"/>
          <p:cNvSpPr/>
          <p:nvPr/>
        </p:nvSpPr>
        <p:spPr>
          <a:xfrm>
            <a:off x="221040" y="3107880"/>
            <a:ext cx="4807800" cy="303480"/>
          </a:xfrm>
          <a:prstGeom prst="rect">
            <a:avLst/>
          </a:prstGeom>
          <a:solidFill>
            <a:schemeClr val="accent2"/>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Ideal Approach – Using Pull Requests</a:t>
            </a:r>
            <a:endParaRPr b="0" i="0" sz="1800" u="none" cap="none" strike="noStrike">
              <a:solidFill>
                <a:schemeClr val="dk1"/>
              </a:solidFill>
              <a:latin typeface="Calibri"/>
              <a:ea typeface="Calibri"/>
              <a:cs typeface="Calibri"/>
              <a:sym typeface="Calibri"/>
            </a:endParaRPr>
          </a:p>
        </p:txBody>
      </p:sp>
      <p:cxnSp>
        <p:nvCxnSpPr>
          <p:cNvPr id="559" name="Google Shape;559;p67"/>
          <p:cNvCxnSpPr/>
          <p:nvPr/>
        </p:nvCxnSpPr>
        <p:spPr>
          <a:xfrm rot="-5400000">
            <a:off x="3964770" y="3663690"/>
            <a:ext cx="2572500" cy="12000"/>
          </a:xfrm>
          <a:prstGeom prst="curvedConnector3">
            <a:avLst>
              <a:gd fmla="val 50001" name="adj1"/>
            </a:avLst>
          </a:prstGeom>
          <a:noFill/>
          <a:ln cap="flat" cmpd="sng" w="63350">
            <a:solidFill>
              <a:schemeClr val="accent1"/>
            </a:solidFill>
            <a:prstDash val="solid"/>
            <a:miter lim="800000"/>
            <a:headEnd len="sm" w="sm" type="none"/>
            <a:tailEnd len="med" w="med" type="triangle"/>
          </a:ln>
        </p:spPr>
      </p:cxn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63" name="Shape 563"/>
        <p:cNvGrpSpPr/>
        <p:nvPr/>
      </p:nvGrpSpPr>
      <p:grpSpPr>
        <a:xfrm>
          <a:off x="0" y="0"/>
          <a:ext cx="0" cy="0"/>
          <a:chOff x="0" y="0"/>
          <a:chExt cx="0" cy="0"/>
        </a:xfrm>
      </p:grpSpPr>
      <p:sp>
        <p:nvSpPr>
          <p:cNvPr id="564" name="Google Shape;564;p68"/>
          <p:cNvSpPr/>
          <p:nvPr/>
        </p:nvSpPr>
        <p:spPr>
          <a:xfrm>
            <a:off x="304920" y="97920"/>
            <a:ext cx="6095520" cy="456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General Steps for Git Pull Requests</a:t>
            </a:r>
            <a:endParaRPr b="0" i="0" sz="1800" u="none" cap="none" strike="noStrike">
              <a:solidFill>
                <a:schemeClr val="dk1"/>
              </a:solidFill>
              <a:latin typeface="Calibri"/>
              <a:ea typeface="Calibri"/>
              <a:cs typeface="Calibri"/>
              <a:sym typeface="Calibri"/>
            </a:endParaRPr>
          </a:p>
        </p:txBody>
      </p:sp>
      <p:sp>
        <p:nvSpPr>
          <p:cNvPr id="565" name="Google Shape;565;p68"/>
          <p:cNvSpPr/>
          <p:nvPr/>
        </p:nvSpPr>
        <p:spPr>
          <a:xfrm>
            <a:off x="409320" y="783720"/>
            <a:ext cx="8610120" cy="5616720"/>
          </a:xfrm>
          <a:prstGeom prst="rect">
            <a:avLst/>
          </a:prstGeom>
          <a:noFill/>
          <a:ln>
            <a:noFill/>
          </a:ln>
        </p:spPr>
        <p:txBody>
          <a:bodyPr anchorCtr="0" anchor="t" bIns="91425" lIns="91425" spcFirstLastPara="1" rIns="91425" wrap="square" tIns="91425">
            <a:noAutofit/>
          </a:bodyPr>
          <a:lstStyle/>
          <a:p>
            <a:pPr indent="-127000" lvl="0" marL="0" marR="0" rtl="0" algn="l">
              <a:lnSpc>
                <a:spcPct val="100000"/>
              </a:lnSpc>
              <a:spcBef>
                <a:spcPts val="0"/>
              </a:spcBef>
              <a:spcAft>
                <a:spcPts val="0"/>
              </a:spcAft>
              <a:buClr>
                <a:srgbClr val="000000"/>
              </a:buClr>
              <a:buSzPts val="2000"/>
              <a:buFont typeface="Arial"/>
              <a:buAutoNum type="arabicPeriod"/>
            </a:pPr>
            <a:r>
              <a:rPr b="0" i="0" lang="en-US" sz="2000" u="none" cap="none" strike="noStrike">
                <a:solidFill>
                  <a:srgbClr val="000000"/>
                </a:solidFill>
                <a:latin typeface="Arial"/>
                <a:ea typeface="Arial"/>
                <a:cs typeface="Arial"/>
                <a:sym typeface="Arial"/>
              </a:rPr>
              <a:t>Create a new branch of on your local computer </a:t>
            </a:r>
            <a:br>
              <a:rPr b="0" i="0" lang="en-US" sz="2000" u="none" cap="none" strike="noStrike">
                <a:solidFill>
                  <a:srgbClr val="000000"/>
                </a:solidFill>
                <a:latin typeface="Arial"/>
                <a:ea typeface="Arial"/>
                <a:cs typeface="Arial"/>
                <a:sym typeface="Arial"/>
              </a:rPr>
            </a:br>
            <a:r>
              <a:rPr b="0" i="0" lang="en-US" sz="2000" u="none" cap="none" strike="noStrike">
                <a:solidFill>
                  <a:srgbClr val="000000"/>
                </a:solidFill>
                <a:latin typeface="Arial"/>
                <a:ea typeface="Arial"/>
                <a:cs typeface="Arial"/>
                <a:sym typeface="Arial"/>
              </a:rPr>
              <a:t>	</a:t>
            </a:r>
            <a:r>
              <a:rPr b="0" i="1" lang="en-US" sz="1700" u="none" cap="none" strike="noStrike">
                <a:solidFill>
                  <a:srgbClr val="000000"/>
                </a:solidFill>
                <a:latin typeface="Arial"/>
                <a:ea typeface="Arial"/>
                <a:cs typeface="Arial"/>
                <a:sym typeface="Arial"/>
              </a:rPr>
              <a:t>git branch &lt;BRANCH NAME&gt;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127000" lvl="0" marL="0" marR="0" rtl="0" algn="l">
              <a:lnSpc>
                <a:spcPct val="100000"/>
              </a:lnSpc>
              <a:spcBef>
                <a:spcPts val="0"/>
              </a:spcBef>
              <a:spcAft>
                <a:spcPts val="0"/>
              </a:spcAft>
              <a:buClr>
                <a:srgbClr val="000000"/>
              </a:buClr>
              <a:buSzPts val="2000"/>
              <a:buFont typeface="Arial"/>
              <a:buAutoNum type="arabicPeriod"/>
            </a:pPr>
            <a:r>
              <a:rPr b="0" i="0" lang="en-US" sz="2000" u="none" cap="none" strike="noStrike">
                <a:solidFill>
                  <a:srgbClr val="000000"/>
                </a:solidFill>
                <a:latin typeface="Arial"/>
                <a:ea typeface="Arial"/>
                <a:cs typeface="Arial"/>
                <a:sym typeface="Arial"/>
              </a:rPr>
              <a:t>Checkout that branch (locally) on your machine</a:t>
            </a:r>
            <a:br>
              <a:rPr b="0" i="0" lang="en-US" sz="2000" u="none" cap="none" strike="noStrike">
                <a:solidFill>
                  <a:srgbClr val="000000"/>
                </a:solidFill>
                <a:latin typeface="Arial"/>
                <a:ea typeface="Arial"/>
                <a:cs typeface="Arial"/>
                <a:sym typeface="Arial"/>
              </a:rPr>
            </a:br>
            <a:r>
              <a:rPr b="0" i="0" lang="en-US" sz="2000" u="none" cap="none" strike="noStrike">
                <a:solidFill>
                  <a:srgbClr val="000000"/>
                </a:solidFill>
                <a:latin typeface="Arial"/>
                <a:ea typeface="Arial"/>
                <a:cs typeface="Arial"/>
                <a:sym typeface="Arial"/>
              </a:rPr>
              <a:t>	</a:t>
            </a:r>
            <a:r>
              <a:rPr b="0" i="1" lang="en-US" sz="1700" u="none" cap="none" strike="noStrike">
                <a:solidFill>
                  <a:srgbClr val="000000"/>
                </a:solidFill>
                <a:latin typeface="Arial"/>
                <a:ea typeface="Arial"/>
                <a:cs typeface="Arial"/>
                <a:sym typeface="Arial"/>
              </a:rPr>
              <a:t>git checkout &lt;BRANCH NAME&gt;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127000" lvl="0" marL="0" marR="0" rtl="0" algn="l">
              <a:lnSpc>
                <a:spcPct val="100000"/>
              </a:lnSpc>
              <a:spcBef>
                <a:spcPts val="0"/>
              </a:spcBef>
              <a:spcAft>
                <a:spcPts val="0"/>
              </a:spcAft>
              <a:buClr>
                <a:srgbClr val="000000"/>
              </a:buClr>
              <a:buSzPts val="2000"/>
              <a:buFont typeface="Arial"/>
              <a:buAutoNum type="arabicPeriod"/>
            </a:pPr>
            <a:r>
              <a:rPr b="0" i="0" lang="en-US" sz="2000" u="none" cap="none" strike="noStrike">
                <a:solidFill>
                  <a:srgbClr val="000000"/>
                </a:solidFill>
                <a:latin typeface="Arial"/>
                <a:ea typeface="Arial"/>
                <a:cs typeface="Arial"/>
                <a:sym typeface="Arial"/>
              </a:rPr>
              <a:t>Add / Commit your changes (will automatically save to this branch)</a:t>
            </a:r>
            <a:br>
              <a:rPr b="0" i="0" lang="en-US" sz="2000" u="none" cap="none" strike="noStrike">
                <a:solidFill>
                  <a:srgbClr val="000000"/>
                </a:solidFill>
                <a:latin typeface="Arial"/>
                <a:ea typeface="Arial"/>
                <a:cs typeface="Arial"/>
                <a:sym typeface="Arial"/>
              </a:rPr>
            </a:br>
            <a:r>
              <a:rPr b="0" i="0" lang="en-US" sz="2000" u="none" cap="none" strike="noStrike">
                <a:solidFill>
                  <a:srgbClr val="000000"/>
                </a:solidFill>
                <a:latin typeface="Arial"/>
                <a:ea typeface="Arial"/>
                <a:cs typeface="Arial"/>
                <a:sym typeface="Arial"/>
              </a:rPr>
              <a:t>	</a:t>
            </a:r>
            <a:r>
              <a:rPr b="0" i="1" lang="en-US" sz="1700" u="none" cap="none" strike="noStrike">
                <a:solidFill>
                  <a:srgbClr val="000000"/>
                </a:solidFill>
                <a:latin typeface="Arial"/>
                <a:ea typeface="Arial"/>
                <a:cs typeface="Arial"/>
                <a:sym typeface="Arial"/>
              </a:rPr>
              <a:t>git add –A</a:t>
            </a:r>
            <a:br>
              <a:rPr b="0" i="1" lang="en-US" sz="1700" u="none" cap="none" strike="noStrike">
                <a:solidFill>
                  <a:srgbClr val="000000"/>
                </a:solidFill>
                <a:latin typeface="Arial"/>
                <a:ea typeface="Arial"/>
                <a:cs typeface="Arial"/>
                <a:sym typeface="Arial"/>
              </a:rPr>
            </a:br>
            <a:r>
              <a:rPr b="0" i="1" lang="en-US" sz="1700" u="none" cap="none" strike="noStrike">
                <a:solidFill>
                  <a:srgbClr val="000000"/>
                </a:solidFill>
                <a:latin typeface="Arial"/>
                <a:ea typeface="Arial"/>
                <a:cs typeface="Arial"/>
                <a:sym typeface="Arial"/>
              </a:rPr>
              <a:t>	git commit –m “Comment”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127000" lvl="0" marL="0" marR="0" rtl="0" algn="l">
              <a:lnSpc>
                <a:spcPct val="100000"/>
              </a:lnSpc>
              <a:spcBef>
                <a:spcPts val="0"/>
              </a:spcBef>
              <a:spcAft>
                <a:spcPts val="0"/>
              </a:spcAft>
              <a:buClr>
                <a:srgbClr val="000000"/>
              </a:buClr>
              <a:buSzPts val="2000"/>
              <a:buFont typeface="Arial"/>
              <a:buAutoNum type="arabicPeriod"/>
            </a:pPr>
            <a:r>
              <a:rPr b="0" i="0" lang="en-US" sz="2000" u="none" cap="none" strike="noStrike">
                <a:solidFill>
                  <a:srgbClr val="000000"/>
                </a:solidFill>
                <a:latin typeface="Arial"/>
                <a:ea typeface="Arial"/>
                <a:cs typeface="Arial"/>
                <a:sym typeface="Arial"/>
              </a:rPr>
              <a:t>Push your branch to GitHub</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700" u="none" cap="none" strike="noStrike">
                <a:solidFill>
                  <a:srgbClr val="000000"/>
                </a:solidFill>
                <a:latin typeface="Arial"/>
                <a:ea typeface="Arial"/>
                <a:cs typeface="Arial"/>
                <a:sym typeface="Arial"/>
              </a:rPr>
              <a:t>	</a:t>
            </a:r>
            <a:r>
              <a:rPr b="0" i="1" lang="en-US" sz="1700" u="none" cap="none" strike="noStrike">
                <a:solidFill>
                  <a:srgbClr val="000000"/>
                </a:solidFill>
                <a:latin typeface="Arial"/>
                <a:ea typeface="Arial"/>
                <a:cs typeface="Arial"/>
                <a:sym typeface="Arial"/>
              </a:rPr>
              <a:t>git push origin &lt;BRANCH NAME&gt;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127000" lvl="0" marL="0" marR="0" rtl="0" algn="l">
              <a:lnSpc>
                <a:spcPct val="100000"/>
              </a:lnSpc>
              <a:spcBef>
                <a:spcPts val="0"/>
              </a:spcBef>
              <a:spcAft>
                <a:spcPts val="0"/>
              </a:spcAft>
              <a:buClr>
                <a:srgbClr val="000000"/>
              </a:buClr>
              <a:buSzPts val="2000"/>
              <a:buFont typeface="Arial"/>
              <a:buAutoNum type="arabicPeriod"/>
            </a:pPr>
            <a:r>
              <a:rPr b="0" i="0" lang="en-US" sz="2000" u="none" cap="none" strike="noStrike">
                <a:solidFill>
                  <a:srgbClr val="000000"/>
                </a:solidFill>
                <a:latin typeface="Arial"/>
                <a:ea typeface="Arial"/>
                <a:cs typeface="Arial"/>
                <a:sym typeface="Arial"/>
              </a:rPr>
              <a:t>Submit a Pull Request on GitHub</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127000" lvl="0" marL="0" marR="0" rtl="0" algn="l">
              <a:lnSpc>
                <a:spcPct val="100000"/>
              </a:lnSpc>
              <a:spcBef>
                <a:spcPts val="0"/>
              </a:spcBef>
              <a:spcAft>
                <a:spcPts val="0"/>
              </a:spcAft>
              <a:buClr>
                <a:srgbClr val="000000"/>
              </a:buClr>
              <a:buSzPts val="2000"/>
              <a:buFont typeface="Arial"/>
              <a:buAutoNum type="arabicPeriod"/>
            </a:pPr>
            <a:r>
              <a:rPr b="0" i="0" lang="en-US" sz="2000" u="none" cap="none" strike="noStrike">
                <a:solidFill>
                  <a:srgbClr val="000000"/>
                </a:solidFill>
                <a:latin typeface="Arial"/>
                <a:ea typeface="Arial"/>
                <a:cs typeface="Arial"/>
                <a:sym typeface="Arial"/>
              </a:rPr>
              <a:t>Other user must accept these changes on GitHub</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1" lang="en-US" sz="1700" u="none" cap="none" strike="noStrike">
                <a:solidFill>
                  <a:srgbClr val="000000"/>
                </a:solidFill>
                <a:latin typeface="Arial"/>
                <a:ea typeface="Arial"/>
                <a:cs typeface="Arial"/>
                <a:sym typeface="Arial"/>
              </a:rPr>
              <a:t>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700" u="none" cap="none" strike="noStrike">
                <a:solidFill>
                  <a:srgbClr val="000000"/>
                </a:solidFill>
                <a:latin typeface="Arial"/>
                <a:ea typeface="Arial"/>
                <a:cs typeface="Arial"/>
                <a:sym typeface="Arial"/>
              </a:rPr>
            </a:br>
            <a:r>
              <a:rPr b="0" i="0" lang="en-US" sz="1700" u="none" cap="none" strike="noStrike">
                <a:solidFill>
                  <a:srgbClr val="000000"/>
                </a:solidFill>
                <a:latin typeface="Arial"/>
                <a:ea typeface="Arial"/>
                <a:cs typeface="Arial"/>
                <a:sym typeface="Arial"/>
              </a:rPr>
              <a:t>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70" name="Shape 570"/>
        <p:cNvGrpSpPr/>
        <p:nvPr/>
      </p:nvGrpSpPr>
      <p:grpSpPr>
        <a:xfrm>
          <a:off x="0" y="0"/>
          <a:ext cx="0" cy="0"/>
          <a:chOff x="0" y="0"/>
          <a:chExt cx="0" cy="0"/>
        </a:xfrm>
      </p:grpSpPr>
      <p:sp>
        <p:nvSpPr>
          <p:cNvPr id="571" name="Google Shape;571;p69"/>
          <p:cNvSpPr txBox="1"/>
          <p:nvPr/>
        </p:nvSpPr>
        <p:spPr>
          <a:xfrm>
            <a:off x="304920" y="0"/>
            <a:ext cx="5470200" cy="65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INSTRUCTOR DEMO!</a:t>
            </a:r>
            <a:endParaRPr b="0" i="0" sz="1800" u="none" cap="none" strike="noStrike">
              <a:solidFill>
                <a:schemeClr val="dk1"/>
              </a:solidFill>
              <a:latin typeface="Calibri"/>
              <a:ea typeface="Calibri"/>
              <a:cs typeface="Calibri"/>
              <a:sym typeface="Calibri"/>
            </a:endParaRPr>
          </a:p>
        </p:txBody>
      </p:sp>
      <p:sp>
        <p:nvSpPr>
          <p:cNvPr id="572" name="Google Shape;572;p69"/>
          <p:cNvSpPr/>
          <p:nvPr/>
        </p:nvSpPr>
        <p:spPr>
          <a:xfrm>
            <a:off x="304920" y="2590920"/>
            <a:ext cx="8534160" cy="152352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1" lang="en-US" sz="6000" u="none" cap="none" strike="noStrike">
                <a:solidFill>
                  <a:srgbClr val="000000"/>
                </a:solidFill>
                <a:latin typeface="Arial"/>
                <a:ea typeface="Arial"/>
                <a:cs typeface="Arial"/>
                <a:sym typeface="Arial"/>
              </a:rPr>
              <a:t>Git Pull Request</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76" name="Shape 576"/>
        <p:cNvGrpSpPr/>
        <p:nvPr/>
      </p:nvGrpSpPr>
      <p:grpSpPr>
        <a:xfrm>
          <a:off x="0" y="0"/>
          <a:ext cx="0" cy="0"/>
          <a:chOff x="0" y="0"/>
          <a:chExt cx="0" cy="0"/>
        </a:xfrm>
      </p:grpSpPr>
      <p:sp>
        <p:nvSpPr>
          <p:cNvPr id="577" name="Google Shape;577;p70"/>
          <p:cNvSpPr/>
          <p:nvPr/>
        </p:nvSpPr>
        <p:spPr>
          <a:xfrm>
            <a:off x="-11880" y="689760"/>
            <a:ext cx="9155520" cy="5626080"/>
          </a:xfrm>
          <a:prstGeom prst="rect">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70"/>
          <p:cNvSpPr/>
          <p:nvPr/>
        </p:nvSpPr>
        <p:spPr>
          <a:xfrm>
            <a:off x="304920" y="914400"/>
            <a:ext cx="8686440" cy="44794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Assignment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Time to take your newfound collaborative git skills to the real-world. Find a partner and follow the steps sent via slack to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152400" lvl="0" marL="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Share each other’s code</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152400" lvl="0" marL="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Make modifications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152400" lvl="0" marL="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Submit a Pull Request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152400" lvl="0" marL="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Accept the Pull Changes</a:t>
            </a:r>
            <a:endParaRPr b="0" i="0" sz="1800" u="none" cap="none" strike="noStrike">
              <a:solidFill>
                <a:schemeClr val="dk1"/>
              </a:solidFill>
              <a:latin typeface="Calibri"/>
              <a:ea typeface="Calibri"/>
              <a:cs typeface="Calibri"/>
              <a:sym typeface="Calibri"/>
            </a:endParaRPr>
          </a:p>
        </p:txBody>
      </p:sp>
      <p:sp>
        <p:nvSpPr>
          <p:cNvPr id="579" name="Google Shape;579;p70"/>
          <p:cNvSpPr/>
          <p:nvPr/>
        </p:nvSpPr>
        <p:spPr>
          <a:xfrm>
            <a:off x="304920" y="97920"/>
            <a:ext cx="5257440" cy="456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&gt; YOUR TURN!!</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83" name="Shape 583"/>
        <p:cNvGrpSpPr/>
        <p:nvPr/>
      </p:nvGrpSpPr>
      <p:grpSpPr>
        <a:xfrm>
          <a:off x="0" y="0"/>
          <a:ext cx="0" cy="0"/>
          <a:chOff x="0" y="0"/>
          <a:chExt cx="0" cy="0"/>
        </a:xfrm>
      </p:grpSpPr>
      <p:sp>
        <p:nvSpPr>
          <p:cNvPr id="584" name="Google Shape;584;p71"/>
          <p:cNvSpPr txBox="1"/>
          <p:nvPr/>
        </p:nvSpPr>
        <p:spPr>
          <a:xfrm>
            <a:off x="304920" y="0"/>
            <a:ext cx="5470200" cy="65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Follow our Guide!</a:t>
            </a:r>
            <a:endParaRPr b="0" i="0" sz="1800" u="none" cap="none" strike="noStrike">
              <a:solidFill>
                <a:schemeClr val="dk1"/>
              </a:solidFill>
              <a:latin typeface="Calibri"/>
              <a:ea typeface="Calibri"/>
              <a:cs typeface="Calibri"/>
              <a:sym typeface="Calibri"/>
            </a:endParaRPr>
          </a:p>
        </p:txBody>
      </p:sp>
      <p:pic>
        <p:nvPicPr>
          <p:cNvPr id="585" name="Google Shape;585;p71"/>
          <p:cNvPicPr preferRelativeResize="0"/>
          <p:nvPr/>
        </p:nvPicPr>
        <p:blipFill rotWithShape="1">
          <a:blip r:embed="rId3">
            <a:alphaModFix/>
          </a:blip>
          <a:srcRect b="0" l="0" r="0" t="0"/>
          <a:stretch/>
        </p:blipFill>
        <p:spPr>
          <a:xfrm>
            <a:off x="304920" y="838080"/>
            <a:ext cx="3805920" cy="5060880"/>
          </a:xfrm>
          <a:prstGeom prst="rect">
            <a:avLst/>
          </a:prstGeom>
          <a:noFill/>
          <a:ln>
            <a:noFill/>
          </a:ln>
        </p:spPr>
      </p:pic>
      <p:sp>
        <p:nvSpPr>
          <p:cNvPr id="586" name="Google Shape;586;p71"/>
          <p:cNvSpPr/>
          <p:nvPr/>
        </p:nvSpPr>
        <p:spPr>
          <a:xfrm>
            <a:off x="4343400" y="2819520"/>
            <a:ext cx="4676040" cy="89244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2000" u="none" cap="none" strike="noStrike">
                <a:solidFill>
                  <a:srgbClr val="000000"/>
                </a:solidFill>
                <a:latin typeface="Arial"/>
                <a:ea typeface="Arial"/>
                <a:cs typeface="Arial"/>
                <a:sym typeface="Arial"/>
              </a:rPr>
              <a:t>Step-by-step guide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rPr b="1" i="0" lang="en-US" sz="2000" u="none" cap="none" strike="noStrike">
                <a:solidFill>
                  <a:srgbClr val="000000"/>
                </a:solidFill>
                <a:latin typeface="Arial"/>
                <a:ea typeface="Arial"/>
                <a:cs typeface="Arial"/>
                <a:sym typeface="Arial"/>
              </a:rPr>
              <a:t>on creating Git Pull Requests</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91" name="Shape 591"/>
        <p:cNvGrpSpPr/>
        <p:nvPr/>
      </p:nvGrpSpPr>
      <p:grpSpPr>
        <a:xfrm>
          <a:off x="0" y="0"/>
          <a:ext cx="0" cy="0"/>
          <a:chOff x="0" y="0"/>
          <a:chExt cx="0" cy="0"/>
        </a:xfrm>
      </p:grpSpPr>
      <p:sp>
        <p:nvSpPr>
          <p:cNvPr id="592" name="Google Shape;592;p72"/>
          <p:cNvSpPr txBox="1"/>
          <p:nvPr/>
        </p:nvSpPr>
        <p:spPr>
          <a:xfrm>
            <a:off x="304920" y="0"/>
            <a:ext cx="5470200" cy="65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Don’t Worry!</a:t>
            </a:r>
            <a:endParaRPr b="0" i="0" sz="1800" u="none" cap="none" strike="noStrike">
              <a:solidFill>
                <a:schemeClr val="dk1"/>
              </a:solidFill>
              <a:latin typeface="Calibri"/>
              <a:ea typeface="Calibri"/>
              <a:cs typeface="Calibri"/>
              <a:sym typeface="Calibri"/>
            </a:endParaRPr>
          </a:p>
        </p:txBody>
      </p:sp>
      <p:sp>
        <p:nvSpPr>
          <p:cNvPr id="593" name="Google Shape;593;p72"/>
          <p:cNvSpPr/>
          <p:nvPr/>
        </p:nvSpPr>
        <p:spPr>
          <a:xfrm>
            <a:off x="304920" y="2057400"/>
            <a:ext cx="8534160" cy="152352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1" lang="en-US" sz="4000" u="none" cap="none" strike="noStrike">
                <a:solidFill>
                  <a:srgbClr val="000000"/>
                </a:solidFill>
                <a:latin typeface="Arial"/>
                <a:ea typeface="Arial"/>
                <a:cs typeface="Arial"/>
                <a:sym typeface="Arial"/>
              </a:rPr>
              <a:t>We’ll be coming back to this.</a:t>
            </a:r>
            <a:endParaRPr b="0" i="0" sz="1800" u="none" cap="none" strike="noStrike">
              <a:solidFill>
                <a:schemeClr val="dk1"/>
              </a:solidFill>
              <a:latin typeface="Calibri"/>
              <a:ea typeface="Calibri"/>
              <a:cs typeface="Calibri"/>
              <a:sym typeface="Calibri"/>
            </a:endParaRPr>
          </a:p>
        </p:txBody>
      </p:sp>
      <p:sp>
        <p:nvSpPr>
          <p:cNvPr id="594" name="Google Shape;594;p72"/>
          <p:cNvSpPr/>
          <p:nvPr/>
        </p:nvSpPr>
        <p:spPr>
          <a:xfrm>
            <a:off x="287280" y="3124080"/>
            <a:ext cx="8534160" cy="6854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1" lang="en-US" sz="2400" u="none" cap="none" strike="noStrike">
                <a:solidFill>
                  <a:srgbClr val="000000"/>
                </a:solidFill>
                <a:latin typeface="Arial"/>
                <a:ea typeface="Arial"/>
                <a:cs typeface="Arial"/>
                <a:sym typeface="Arial"/>
              </a:rPr>
              <a:t>You won’t need this fully until Week 8.</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99" name="Shape 599"/>
        <p:cNvGrpSpPr/>
        <p:nvPr/>
      </p:nvGrpSpPr>
      <p:grpSpPr>
        <a:xfrm>
          <a:off x="0" y="0"/>
          <a:ext cx="0" cy="0"/>
          <a:chOff x="0" y="0"/>
          <a:chExt cx="0" cy="0"/>
        </a:xfrm>
      </p:grpSpPr>
      <p:sp>
        <p:nvSpPr>
          <p:cNvPr id="600" name="Google Shape;600;p73"/>
          <p:cNvSpPr txBox="1"/>
          <p:nvPr/>
        </p:nvSpPr>
        <p:spPr>
          <a:xfrm>
            <a:off x="304920" y="0"/>
            <a:ext cx="5470200" cy="65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Practice At Home</a:t>
            </a:r>
            <a:endParaRPr b="0" i="0" sz="1800" u="none" cap="none" strike="noStrike">
              <a:solidFill>
                <a:schemeClr val="dk1"/>
              </a:solidFill>
              <a:latin typeface="Calibri"/>
              <a:ea typeface="Calibri"/>
              <a:cs typeface="Calibri"/>
              <a:sym typeface="Calibri"/>
            </a:endParaRPr>
          </a:p>
        </p:txBody>
      </p:sp>
      <p:sp>
        <p:nvSpPr>
          <p:cNvPr id="601" name="Google Shape;601;p73"/>
          <p:cNvSpPr/>
          <p:nvPr/>
        </p:nvSpPr>
        <p:spPr>
          <a:xfrm>
            <a:off x="304920" y="2057400"/>
            <a:ext cx="8534160" cy="152352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1" lang="en-US" sz="4000" u="none" cap="none" strike="noStrike">
                <a:solidFill>
                  <a:srgbClr val="000000"/>
                </a:solidFill>
                <a:latin typeface="Arial"/>
                <a:ea typeface="Arial"/>
                <a:cs typeface="Arial"/>
                <a:sym typeface="Arial"/>
              </a:rPr>
              <a:t>But practice when you can!</a:t>
            </a:r>
            <a:endParaRPr b="0" i="0" sz="1800" u="none" cap="none" strike="noStrike">
              <a:solidFill>
                <a:schemeClr val="dk1"/>
              </a:solidFill>
              <a:latin typeface="Calibri"/>
              <a:ea typeface="Calibri"/>
              <a:cs typeface="Calibri"/>
              <a:sym typeface="Calibri"/>
            </a:endParaRPr>
          </a:p>
        </p:txBody>
      </p:sp>
      <p:sp>
        <p:nvSpPr>
          <p:cNvPr id="602" name="Google Shape;602;p73"/>
          <p:cNvSpPr/>
          <p:nvPr/>
        </p:nvSpPr>
        <p:spPr>
          <a:xfrm>
            <a:off x="287280" y="3124080"/>
            <a:ext cx="8534160" cy="6854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1" lang="en-US" sz="2400" u="none" cap="none" strike="noStrike">
                <a:solidFill>
                  <a:srgbClr val="000000"/>
                </a:solidFill>
                <a:latin typeface="Arial"/>
                <a:ea typeface="Arial"/>
                <a:cs typeface="Arial"/>
                <a:sym typeface="Arial"/>
              </a:rPr>
              <a:t>You don’t need a partner to submit pull requests!</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p:nvPr/>
        </p:nvSpPr>
        <p:spPr>
          <a:xfrm>
            <a:off x="304920" y="762120"/>
            <a:ext cx="8740440" cy="55623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200" u="sng" cap="none" strike="noStrike">
                <a:solidFill>
                  <a:srgbClr val="000000"/>
                </a:solidFill>
                <a:latin typeface="Arial"/>
                <a:ea typeface="Arial"/>
                <a:cs typeface="Arial"/>
                <a:sym typeface="Arial"/>
              </a:rPr>
              <a:t>Also, remember….</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139700" lvl="0" marL="0" marR="0" rtl="0" algn="l">
              <a:lnSpc>
                <a:spcPct val="100000"/>
              </a:lnSpc>
              <a:spcBef>
                <a:spcPts val="0"/>
              </a:spcBef>
              <a:spcAft>
                <a:spcPts val="0"/>
              </a:spcAft>
              <a:buClr>
                <a:srgbClr val="000000"/>
              </a:buClr>
              <a:buSzPts val="2200"/>
              <a:buFont typeface="Arial"/>
              <a:buChar char="•"/>
            </a:pPr>
            <a:r>
              <a:rPr b="1" i="0" lang="en-US" sz="2200" u="none" cap="none" strike="noStrike">
                <a:solidFill>
                  <a:srgbClr val="000000"/>
                </a:solidFill>
                <a:latin typeface="Arial"/>
                <a:ea typeface="Arial"/>
                <a:cs typeface="Arial"/>
                <a:sym typeface="Arial"/>
              </a:rPr>
              <a:t> In Class Office Hours: </a:t>
            </a:r>
            <a:r>
              <a:rPr b="0" i="0" lang="en-US" sz="2200" u="none" cap="none" strike="noStrike">
                <a:solidFill>
                  <a:srgbClr val="000000"/>
                </a:solidFill>
                <a:latin typeface="Arial"/>
                <a:ea typeface="Arial"/>
                <a:cs typeface="Arial"/>
                <a:sym typeface="Arial"/>
              </a:rPr>
              <a:t>45 minutes before class, 30 minutes after.</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139700" lvl="0" marL="0" marR="0" rtl="0" algn="l">
              <a:lnSpc>
                <a:spcPct val="100000"/>
              </a:lnSpc>
              <a:spcBef>
                <a:spcPts val="0"/>
              </a:spcBef>
              <a:spcAft>
                <a:spcPts val="0"/>
              </a:spcAft>
              <a:buClr>
                <a:srgbClr val="000000"/>
              </a:buClr>
              <a:buSzPts val="2200"/>
              <a:buFont typeface="Arial"/>
              <a:buChar char="•"/>
            </a:pPr>
            <a:r>
              <a:rPr b="1" i="0" lang="en-US" sz="2200" u="none" cap="none" strike="noStrike">
                <a:solidFill>
                  <a:srgbClr val="000000"/>
                </a:solidFill>
                <a:latin typeface="Arial"/>
                <a:ea typeface="Arial"/>
                <a:cs typeface="Arial"/>
                <a:sym typeface="Arial"/>
              </a:rPr>
              <a:t> Review In Class Material (Exercises and Slides):</a:t>
            </a:r>
            <a:br>
              <a:rPr b="1" i="0" lang="en-US" sz="2200" u="none" cap="none" strike="noStrike">
                <a:solidFill>
                  <a:srgbClr val="000000"/>
                </a:solidFill>
                <a:latin typeface="Arial"/>
                <a:ea typeface="Arial"/>
                <a:cs typeface="Arial"/>
                <a:sym typeface="Arial"/>
              </a:rPr>
            </a:br>
            <a:r>
              <a:rPr lang="en-US" sz="2200" u="sng">
                <a:solidFill>
                  <a:schemeClr val="hlink"/>
                </a:solidFill>
                <a:hlinkClick r:id="rId3"/>
              </a:rPr>
              <a:t>https://upenn.bootcampcontent.com/upenn-bootcamp/PENNPHI201904FSF2-LOL/tree/master/01-html-git-css/01-Class-Content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139700" lvl="0" marL="0" marR="0" rtl="0" algn="l">
              <a:lnSpc>
                <a:spcPct val="100000"/>
              </a:lnSpc>
              <a:spcBef>
                <a:spcPts val="0"/>
              </a:spcBef>
              <a:spcAft>
                <a:spcPts val="0"/>
              </a:spcAft>
              <a:buClr>
                <a:srgbClr val="000000"/>
              </a:buClr>
              <a:buSzPts val="2200"/>
              <a:buFont typeface="Arial"/>
              <a:buChar char="•"/>
            </a:pPr>
            <a:r>
              <a:rPr b="1" i="0" lang="en-US" sz="2200" u="none" cap="none" strike="noStrike">
                <a:solidFill>
                  <a:srgbClr val="000000"/>
                </a:solidFill>
                <a:latin typeface="Arial"/>
                <a:ea typeface="Arial"/>
                <a:cs typeface="Arial"/>
                <a:sym typeface="Arial"/>
              </a:rPr>
              <a:t> Re-Watch Class Videos: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lang="en-US" sz="2200" u="sng">
                <a:solidFill>
                  <a:schemeClr val="hlink"/>
                </a:solidFill>
                <a:hlinkClick r:id="rId4"/>
              </a:rPr>
              <a:t>1.1 The Zen of Coding</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lang="en-US" sz="2200" u="sng">
                <a:solidFill>
                  <a:schemeClr val="hlink"/>
                </a:solidFill>
                <a:hlinkClick r:id="rId5"/>
              </a:rPr>
              <a:t>1.2 Git'N Pro with HTML and CSS</a:t>
            </a:r>
            <a:endParaRPr sz="2200" u="sng">
              <a:solidFill>
                <a:schemeClr val="hlink"/>
              </a:solidFill>
            </a:endParaRPr>
          </a:p>
          <a:p>
            <a:pPr indent="0" lvl="0" marL="0" marR="0" rtl="0" algn="l">
              <a:lnSpc>
                <a:spcPct val="100000"/>
              </a:lnSpc>
              <a:spcBef>
                <a:spcPts val="0"/>
              </a:spcBef>
              <a:spcAft>
                <a:spcPts val="0"/>
              </a:spcAft>
              <a:buNone/>
            </a:pPr>
            <a:r>
              <a:rPr lang="en-US" sz="2200" u="sng">
                <a:solidFill>
                  <a:schemeClr val="hlink"/>
                </a:solidFill>
                <a:hlinkClick r:id="rId6"/>
              </a:rPr>
              <a:t>1.3 Heroes of CSS</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7" name="Google Shape;67;p13"/>
          <p:cNvSpPr/>
          <p:nvPr/>
        </p:nvSpPr>
        <p:spPr>
          <a:xfrm>
            <a:off x="304920" y="97920"/>
            <a:ext cx="5562360" cy="456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Office Hours + Additional Help </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90606" y="2953542"/>
            <a:ext cx="8229600" cy="87186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a:solidFill>
                  <a:srgbClr val="FFFFFF"/>
                </a:solidFill>
                <a:latin typeface="Arial"/>
                <a:ea typeface="Arial"/>
                <a:cs typeface="Arial"/>
                <a:sym typeface="Arial"/>
              </a:rPr>
              <a:t>Recapping</a:t>
            </a:r>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p:nvPr/>
        </p:nvSpPr>
        <p:spPr>
          <a:xfrm>
            <a:off x="304920" y="97920"/>
            <a:ext cx="4076280" cy="456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Recap</a:t>
            </a:r>
            <a:endParaRPr b="0" i="0" sz="1800" u="none" cap="none" strike="noStrike">
              <a:solidFill>
                <a:schemeClr val="dk1"/>
              </a:solidFill>
              <a:latin typeface="Calibri"/>
              <a:ea typeface="Calibri"/>
              <a:cs typeface="Calibri"/>
              <a:sym typeface="Calibri"/>
            </a:endParaRPr>
          </a:p>
        </p:txBody>
      </p:sp>
      <p:sp>
        <p:nvSpPr>
          <p:cNvPr id="78" name="Google Shape;78;p15"/>
          <p:cNvSpPr/>
          <p:nvPr/>
        </p:nvSpPr>
        <p:spPr>
          <a:xfrm>
            <a:off x="304920" y="762120"/>
            <a:ext cx="8740440" cy="44953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Arial"/>
                <a:ea typeface="Arial"/>
                <a:cs typeface="Arial"/>
                <a:sym typeface="Arial"/>
              </a:rPr>
              <a:t>In just one whirlwind week we’ve covered:</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139700" lvl="0" marL="0"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 Full-Stack Development Conceptually</a:t>
            </a:r>
            <a:endParaRPr b="0" i="0" sz="1800" u="none" cap="none" strike="noStrike">
              <a:solidFill>
                <a:schemeClr val="dk1"/>
              </a:solidFill>
              <a:latin typeface="Calibri"/>
              <a:ea typeface="Calibri"/>
              <a:cs typeface="Calibri"/>
              <a:sym typeface="Calibri"/>
            </a:endParaRPr>
          </a:p>
          <a:p>
            <a:pPr indent="-139700" lvl="0" marL="0"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 Terminal / Git Bash</a:t>
            </a:r>
            <a:endParaRPr b="0" i="0" sz="1800" u="none" cap="none" strike="noStrike">
              <a:solidFill>
                <a:schemeClr val="dk1"/>
              </a:solidFill>
              <a:latin typeface="Calibri"/>
              <a:ea typeface="Calibri"/>
              <a:cs typeface="Calibri"/>
              <a:sym typeface="Calibri"/>
            </a:endParaRPr>
          </a:p>
          <a:p>
            <a:pPr indent="-139700" lvl="0" marL="0"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 HTML Syntax</a:t>
            </a:r>
            <a:endParaRPr b="0" i="0" sz="1800" u="none" cap="none" strike="noStrike">
              <a:solidFill>
                <a:schemeClr val="dk1"/>
              </a:solidFill>
              <a:latin typeface="Calibri"/>
              <a:ea typeface="Calibri"/>
              <a:cs typeface="Calibri"/>
              <a:sym typeface="Calibri"/>
            </a:endParaRPr>
          </a:p>
          <a:p>
            <a:pPr indent="-139700" lvl="0" marL="0"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 Git Concepts and Commands</a:t>
            </a:r>
            <a:endParaRPr b="0" i="0" sz="1800" u="none" cap="none" strike="noStrike">
              <a:solidFill>
                <a:schemeClr val="dk1"/>
              </a:solidFill>
              <a:latin typeface="Calibri"/>
              <a:ea typeface="Calibri"/>
              <a:cs typeface="Calibri"/>
              <a:sym typeface="Calibri"/>
            </a:endParaRPr>
          </a:p>
          <a:p>
            <a:pPr indent="-139700" lvl="0" marL="0"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 CSS Purpose, Syntax, and Styles</a:t>
            </a:r>
            <a:endParaRPr b="0" i="0" sz="1800" u="none" cap="none" strike="noStrike">
              <a:solidFill>
                <a:schemeClr val="dk1"/>
              </a:solidFill>
              <a:latin typeface="Calibri"/>
              <a:ea typeface="Calibri"/>
              <a:cs typeface="Calibri"/>
              <a:sym typeface="Calibri"/>
            </a:endParaRPr>
          </a:p>
          <a:p>
            <a:pPr indent="-139700" lvl="0" marL="0"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 Floating</a:t>
            </a:r>
            <a:endParaRPr b="0" i="0" sz="1800" u="none" cap="none" strike="noStrike">
              <a:solidFill>
                <a:schemeClr val="dk1"/>
              </a:solidFill>
              <a:latin typeface="Calibri"/>
              <a:ea typeface="Calibri"/>
              <a:cs typeface="Calibri"/>
              <a:sym typeface="Calibri"/>
            </a:endParaRPr>
          </a:p>
          <a:p>
            <a:pPr indent="-139700" lvl="0" marL="0"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 Positioning</a:t>
            </a:r>
            <a:endParaRPr b="0" i="0" sz="1800" u="none" cap="none" strike="noStrike">
              <a:solidFill>
                <a:schemeClr val="dk1"/>
              </a:solidFill>
              <a:latin typeface="Calibri"/>
              <a:ea typeface="Calibri"/>
              <a:cs typeface="Calibri"/>
              <a:sym typeface="Calibri"/>
            </a:endParaRPr>
          </a:p>
          <a:p>
            <a:pPr indent="-139700" lvl="0" marL="0"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 Box Model</a:t>
            </a:r>
            <a:endParaRPr b="0" i="0" sz="1800" u="none" cap="none" strike="noStrike">
              <a:solidFill>
                <a:schemeClr val="dk1"/>
              </a:solidFill>
              <a:latin typeface="Calibri"/>
              <a:ea typeface="Calibri"/>
              <a:cs typeface="Calibri"/>
              <a:sym typeface="Calibri"/>
            </a:endParaRPr>
          </a:p>
          <a:p>
            <a:pPr indent="-139700" lvl="0" marL="0"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 Chrome Dev Tools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139700" lvl="0" marL="0" marR="0" rtl="0" algn="l">
              <a:lnSpc>
                <a:spcPct val="100000"/>
              </a:lnSpc>
              <a:spcBef>
                <a:spcPts val="0"/>
              </a:spcBef>
              <a:spcAft>
                <a:spcPts val="0"/>
              </a:spcAft>
              <a:buClr>
                <a:srgbClr val="000000"/>
              </a:buClr>
              <a:buSzPts val="2200"/>
              <a:buFont typeface="Arial"/>
              <a:buChar char="•"/>
            </a:pPr>
            <a:r>
              <a:rPr b="1" i="0" lang="en-US" sz="2200" u="sng" cap="none" strike="noStrike">
                <a:solidFill>
                  <a:srgbClr val="000000"/>
                </a:solidFill>
                <a:latin typeface="Arial"/>
                <a:ea typeface="Arial"/>
                <a:cs typeface="Arial"/>
                <a:sym typeface="Arial"/>
              </a:rPr>
              <a:t>How to Learn on Your Own!!</a:t>
            </a:r>
            <a:endParaRPr b="0" i="0" sz="1800" u="none" cap="none" strike="noStrike">
              <a:solidFill>
                <a:schemeClr val="dk1"/>
              </a:solidFill>
              <a:latin typeface="Calibri"/>
              <a:ea typeface="Calibri"/>
              <a:cs typeface="Calibri"/>
              <a:sym typeface="Calibri"/>
            </a:endParaRPr>
          </a:p>
        </p:txBody>
      </p:sp>
      <p:pic>
        <p:nvPicPr>
          <p:cNvPr id="79" name="Google Shape;79;p15"/>
          <p:cNvPicPr preferRelativeResize="0"/>
          <p:nvPr/>
        </p:nvPicPr>
        <p:blipFill rotWithShape="1">
          <a:blip r:embed="rId3">
            <a:alphaModFix/>
          </a:blip>
          <a:srcRect b="4165" l="0" r="0" t="0"/>
          <a:stretch/>
        </p:blipFill>
        <p:spPr>
          <a:xfrm>
            <a:off x="5257800" y="2568240"/>
            <a:ext cx="3885840" cy="3723840"/>
          </a:xfrm>
          <a:prstGeom prst="rect">
            <a:avLst/>
          </a:prstGeom>
          <a:noFill/>
          <a:ln cap="flat" cmpd="sng" w="9525">
            <a:solidFill>
              <a:schemeClr val="accent1"/>
            </a:solidFill>
            <a:prstDash val="solid"/>
            <a:round/>
            <a:headEnd len="sm" w="sm" type="none"/>
            <a:tailEnd len="sm" w="sm" type="none"/>
          </a:ln>
        </p:spPr>
      </p:pic>
    </p:spTree>
  </p:cSld>
  <p:clrMapOvr>
    <a:masterClrMapping/>
  </p:clrMapOvr>
  <p:transition>
    <p:fade/>
  </p:transition>
</p:sld>
</file>

<file path=ppt/theme/theme1.xml><?xml version="1.0" encoding="utf-8"?>
<a:theme xmlns:a="http://schemas.openxmlformats.org/drawingml/2006/main" xmlns:r="http://schemas.openxmlformats.org/officeDocument/2006/relationships" name="1_Unbranded">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