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77" r:id="rId2"/>
    <p:sldId id="278" r:id="rId3"/>
    <p:sldId id="294" r:id="rId4"/>
    <p:sldId id="295" r:id="rId5"/>
    <p:sldId id="308" r:id="rId6"/>
    <p:sldId id="309" r:id="rId7"/>
    <p:sldId id="310" r:id="rId8"/>
    <p:sldId id="296" r:id="rId9"/>
    <p:sldId id="311" r:id="rId10"/>
    <p:sldId id="313" r:id="rId11"/>
    <p:sldId id="312" r:id="rId12"/>
    <p:sldId id="297" r:id="rId13"/>
    <p:sldId id="279" r:id="rId14"/>
    <p:sldId id="298" r:id="rId15"/>
    <p:sldId id="299" r:id="rId16"/>
    <p:sldId id="300" r:id="rId17"/>
    <p:sldId id="301" r:id="rId18"/>
    <p:sldId id="280" r:id="rId19"/>
    <p:sldId id="302" r:id="rId20"/>
    <p:sldId id="304" r:id="rId21"/>
    <p:sldId id="306" r:id="rId22"/>
    <p:sldId id="307" r:id="rId23"/>
    <p:sldId id="281" r:id="rId24"/>
    <p:sldId id="305" r:id="rId25"/>
    <p:sldId id="282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 userDrawn="1">
          <p15:clr>
            <a:srgbClr val="A4A3A4"/>
          </p15:clr>
        </p15:guide>
        <p15:guide id="3" pos="7332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pos="4519" userDrawn="1">
          <p15:clr>
            <a:srgbClr val="A4A3A4"/>
          </p15:clr>
        </p15:guide>
        <p15:guide id="7" orient="horz" pos="278" userDrawn="1">
          <p15:clr>
            <a:srgbClr val="A4A3A4"/>
          </p15:clr>
        </p15:guide>
        <p15:guide id="8" pos="2161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E7F"/>
    <a:srgbClr val="358CA7"/>
    <a:srgbClr val="F7321A"/>
    <a:srgbClr val="504160"/>
    <a:srgbClr val="746185"/>
    <a:srgbClr val="473956"/>
    <a:srgbClr val="716490"/>
    <a:srgbClr val="00B1B0"/>
    <a:srgbClr val="009F9D"/>
    <a:srgbClr val="026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5" autoAdjust="0"/>
    <p:restoredTop sz="94414" autoAdjust="0"/>
  </p:normalViewPr>
  <p:slideViewPr>
    <p:cSldViewPr snapToGrid="0">
      <p:cViewPr varScale="1">
        <p:scale>
          <a:sx n="66" d="100"/>
          <a:sy n="66" d="100"/>
        </p:scale>
        <p:origin x="1074" y="72"/>
      </p:cViewPr>
      <p:guideLst>
        <p:guide orient="horz" pos="1275"/>
        <p:guide pos="7332"/>
        <p:guide orient="horz" pos="4156"/>
        <p:guide orient="horz" pos="164"/>
        <p:guide pos="4519"/>
        <p:guide orient="horz" pos="278"/>
        <p:guide pos="2161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AB488F7-1FAC-40D2-BB7E-BA3CE28D8950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8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52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1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7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0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25404F2-BE9A-4460-8815-8F645183555F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B17DD453-ED5C-418A-88F4-8296DCA16C2C}"/>
              </a:ext>
            </a:extLst>
          </p:cNvPr>
          <p:cNvGrpSpPr/>
          <p:nvPr/>
        </p:nvGrpSpPr>
        <p:grpSpPr>
          <a:xfrm>
            <a:off x="3025775" y="4964017"/>
            <a:ext cx="7635875" cy="1327150"/>
            <a:chOff x="3025775" y="5437594"/>
            <a:chExt cx="7602537" cy="1327150"/>
          </a:xfrm>
        </p:grpSpPr>
        <p:sp>
          <p:nvSpPr>
            <p:cNvPr id="81" name="Freeform 18">
              <a:extLst>
                <a:ext uri="{FF2B5EF4-FFF2-40B4-BE49-F238E27FC236}">
                  <a16:creationId xmlns="" xmlns:a16="http://schemas.microsoft.com/office/drawing/2014/main" id="{83EC1BAC-9978-4F4D-8D16-585A25663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5805894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="" xmlns:a16="http://schemas.microsoft.com/office/drawing/2014/main" id="{01E51309-1F9D-4621-848A-E212EA101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5437594"/>
              <a:ext cx="407988" cy="1327150"/>
            </a:xfrm>
            <a:custGeom>
              <a:avLst/>
              <a:gdLst>
                <a:gd name="T0" fmla="*/ 769 w 769"/>
                <a:gd name="T1" fmla="*/ 2508 h 2508"/>
                <a:gd name="T2" fmla="*/ 769 w 769"/>
                <a:gd name="T3" fmla="*/ 696 h 2508"/>
                <a:gd name="T4" fmla="*/ 1 w 769"/>
                <a:gd name="T5" fmla="*/ 0 h 2508"/>
                <a:gd name="T6" fmla="*/ 1 w 769"/>
                <a:gd name="T7" fmla="*/ 1496 h 2508"/>
                <a:gd name="T8" fmla="*/ 0 w 769"/>
                <a:gd name="T9" fmla="*/ 1496 h 2508"/>
                <a:gd name="T10" fmla="*/ 769 w 769"/>
                <a:gd name="T11" fmla="*/ 250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508">
                  <a:moveTo>
                    <a:pt x="769" y="2508"/>
                  </a:moveTo>
                  <a:lnTo>
                    <a:pt x="769" y="69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508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F30C6AD-7FEE-4B93-8BA1-FE9D31EB3A4E}"/>
              </a:ext>
            </a:extLst>
          </p:cNvPr>
          <p:cNvGrpSpPr/>
          <p:nvPr/>
        </p:nvGrpSpPr>
        <p:grpSpPr>
          <a:xfrm>
            <a:off x="3025775" y="3935630"/>
            <a:ext cx="7635875" cy="1158875"/>
            <a:chOff x="3025775" y="4731931"/>
            <a:chExt cx="7602537" cy="1158875"/>
          </a:xfrm>
        </p:grpSpPr>
        <p:sp>
          <p:nvSpPr>
            <p:cNvPr id="79" name="Freeform 15">
              <a:extLst>
                <a:ext uri="{FF2B5EF4-FFF2-40B4-BE49-F238E27FC236}">
                  <a16:creationId xmlns="" xmlns:a16="http://schemas.microsoft.com/office/drawing/2014/main" id="{639414DC-7C87-400F-87D8-CB64B232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493195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" name="Freeform 16">
              <a:extLst>
                <a:ext uri="{FF2B5EF4-FFF2-40B4-BE49-F238E27FC236}">
                  <a16:creationId xmlns="" xmlns:a16="http://schemas.microsoft.com/office/drawing/2014/main" id="{400F7C1A-9DE8-4E41-8029-F4886C8C7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4731931"/>
              <a:ext cx="407988" cy="1155700"/>
            </a:xfrm>
            <a:custGeom>
              <a:avLst/>
              <a:gdLst>
                <a:gd name="T0" fmla="*/ 769 w 769"/>
                <a:gd name="T1" fmla="*/ 2183 h 2183"/>
                <a:gd name="T2" fmla="*/ 769 w 769"/>
                <a:gd name="T3" fmla="*/ 376 h 2183"/>
                <a:gd name="T4" fmla="*/ 1 w 769"/>
                <a:gd name="T5" fmla="*/ 0 h 2183"/>
                <a:gd name="T6" fmla="*/ 1 w 769"/>
                <a:gd name="T7" fmla="*/ 1496 h 2183"/>
                <a:gd name="T8" fmla="*/ 0 w 769"/>
                <a:gd name="T9" fmla="*/ 1496 h 2183"/>
                <a:gd name="T10" fmla="*/ 769 w 769"/>
                <a:gd name="T11" fmla="*/ 2183 h 2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183">
                  <a:moveTo>
                    <a:pt x="769" y="2183"/>
                  </a:moveTo>
                  <a:lnTo>
                    <a:pt x="769" y="37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183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0A8B5D4-D009-4FE5-BDE3-FC78BE691795}"/>
              </a:ext>
            </a:extLst>
          </p:cNvPr>
          <p:cNvGrpSpPr/>
          <p:nvPr/>
        </p:nvGrpSpPr>
        <p:grpSpPr>
          <a:xfrm>
            <a:off x="3027362" y="2983875"/>
            <a:ext cx="7634288" cy="958850"/>
            <a:chOff x="3027362" y="3546496"/>
            <a:chExt cx="7600950" cy="958850"/>
          </a:xfrm>
        </p:grpSpPr>
        <p:sp>
          <p:nvSpPr>
            <p:cNvPr id="77" name="Freeform 12">
              <a:extLst>
                <a:ext uri="{FF2B5EF4-FFF2-40B4-BE49-F238E27FC236}">
                  <a16:creationId xmlns="" xmlns:a16="http://schemas.microsoft.com/office/drawing/2014/main" id="{A7E05C65-14D4-455B-8F0A-B1C8EFAFB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354649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3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3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" name="Freeform 13">
              <a:extLst>
                <a:ext uri="{FF2B5EF4-FFF2-40B4-BE49-F238E27FC236}">
                  <a16:creationId xmlns="" xmlns:a16="http://schemas.microsoft.com/office/drawing/2014/main" id="{2FDA4248-E954-4F26-BF1B-EEE0BC70C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3546496"/>
              <a:ext cx="406400" cy="958850"/>
            </a:xfrm>
            <a:custGeom>
              <a:avLst/>
              <a:gdLst>
                <a:gd name="T0" fmla="*/ 768 w 768"/>
                <a:gd name="T1" fmla="*/ 1812 h 1812"/>
                <a:gd name="T2" fmla="*/ 768 w 768"/>
                <a:gd name="T3" fmla="*/ 0 h 1812"/>
                <a:gd name="T4" fmla="*/ 0 w 768"/>
                <a:gd name="T5" fmla="*/ 12 h 1812"/>
                <a:gd name="T6" fmla="*/ 0 w 768"/>
                <a:gd name="T7" fmla="*/ 1509 h 1812"/>
                <a:gd name="T8" fmla="*/ 768 w 768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12">
                  <a:moveTo>
                    <a:pt x="768" y="1812"/>
                  </a:moveTo>
                  <a:lnTo>
                    <a:pt x="768" y="0"/>
                  </a:lnTo>
                  <a:lnTo>
                    <a:pt x="0" y="12"/>
                  </a:lnTo>
                  <a:lnTo>
                    <a:pt x="0" y="1509"/>
                  </a:lnTo>
                  <a:lnTo>
                    <a:pt x="768" y="1812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0470E35-5531-4EEF-8EB8-F2D7FEC46583}"/>
              </a:ext>
            </a:extLst>
          </p:cNvPr>
          <p:cNvGrpSpPr/>
          <p:nvPr/>
        </p:nvGrpSpPr>
        <p:grpSpPr>
          <a:xfrm>
            <a:off x="3027362" y="1855281"/>
            <a:ext cx="7634288" cy="958850"/>
            <a:chOff x="3027362" y="2521487"/>
            <a:chExt cx="7600950" cy="958850"/>
          </a:xfrm>
        </p:grpSpPr>
        <p:sp>
          <p:nvSpPr>
            <p:cNvPr id="75" name="Freeform 9">
              <a:extLst>
                <a:ext uri="{FF2B5EF4-FFF2-40B4-BE49-F238E27FC236}">
                  <a16:creationId xmlns="" xmlns:a16="http://schemas.microsoft.com/office/drawing/2014/main" id="{DF63E8C7-5593-4918-A3F3-85A0B603A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2521487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" name="Freeform 10">
              <a:extLst>
                <a:ext uri="{FF2B5EF4-FFF2-40B4-BE49-F238E27FC236}">
                  <a16:creationId xmlns="" xmlns:a16="http://schemas.microsoft.com/office/drawing/2014/main" id="{620BA718-982A-4F25-8AC9-6891D5DAD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2523074"/>
              <a:ext cx="406400" cy="957262"/>
            </a:xfrm>
            <a:custGeom>
              <a:avLst/>
              <a:gdLst>
                <a:gd name="T0" fmla="*/ 768 w 768"/>
                <a:gd name="T1" fmla="*/ 1807 h 1807"/>
                <a:gd name="T2" fmla="*/ 768 w 768"/>
                <a:gd name="T3" fmla="*/ 0 h 1807"/>
                <a:gd name="T4" fmla="*/ 0 w 768"/>
                <a:gd name="T5" fmla="*/ 309 h 1807"/>
                <a:gd name="T6" fmla="*/ 0 w 768"/>
                <a:gd name="T7" fmla="*/ 1806 h 1807"/>
                <a:gd name="T8" fmla="*/ 768 w 768"/>
                <a:gd name="T9" fmla="*/ 1807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07">
                  <a:moveTo>
                    <a:pt x="768" y="1807"/>
                  </a:moveTo>
                  <a:lnTo>
                    <a:pt x="768" y="0"/>
                  </a:lnTo>
                  <a:lnTo>
                    <a:pt x="0" y="309"/>
                  </a:lnTo>
                  <a:lnTo>
                    <a:pt x="0" y="1806"/>
                  </a:lnTo>
                  <a:lnTo>
                    <a:pt x="768" y="1807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2993471-CC98-47E5-9B85-087FF687925B}"/>
              </a:ext>
            </a:extLst>
          </p:cNvPr>
          <p:cNvGrpSpPr/>
          <p:nvPr/>
        </p:nvGrpSpPr>
        <p:grpSpPr>
          <a:xfrm>
            <a:off x="3027363" y="688806"/>
            <a:ext cx="7634289" cy="1147762"/>
            <a:chOff x="3027362" y="1253332"/>
            <a:chExt cx="7600950" cy="1147762"/>
          </a:xfrm>
        </p:grpSpPr>
        <p:sp>
          <p:nvSpPr>
            <p:cNvPr id="70" name="Freeform 5">
              <a:extLst>
                <a:ext uri="{FF2B5EF4-FFF2-40B4-BE49-F238E27FC236}">
                  <a16:creationId xmlns="" xmlns:a16="http://schemas.microsoft.com/office/drawing/2014/main" id="{B5286A63-2647-463F-865A-F7C413978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1253332"/>
              <a:ext cx="406399" cy="1147762"/>
            </a:xfrm>
            <a:custGeom>
              <a:avLst/>
              <a:gdLst>
                <a:gd name="T0" fmla="*/ 768 w 768"/>
                <a:gd name="T1" fmla="*/ 1811 h 2169"/>
                <a:gd name="T2" fmla="*/ 768 w 768"/>
                <a:gd name="T3" fmla="*/ 0 h 2169"/>
                <a:gd name="T4" fmla="*/ 0 w 768"/>
                <a:gd name="T5" fmla="*/ 672 h 2169"/>
                <a:gd name="T6" fmla="*/ 0 w 768"/>
                <a:gd name="T7" fmla="*/ 2169 h 2169"/>
                <a:gd name="T8" fmla="*/ 768 w 768"/>
                <a:gd name="T9" fmla="*/ 1811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2169">
                  <a:moveTo>
                    <a:pt x="768" y="1811"/>
                  </a:moveTo>
                  <a:lnTo>
                    <a:pt x="768" y="0"/>
                  </a:lnTo>
                  <a:lnTo>
                    <a:pt x="0" y="672"/>
                  </a:lnTo>
                  <a:lnTo>
                    <a:pt x="0" y="2169"/>
                  </a:lnTo>
                  <a:lnTo>
                    <a:pt x="768" y="1811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Freeform 7">
              <a:extLst>
                <a:ext uri="{FF2B5EF4-FFF2-40B4-BE49-F238E27FC236}">
                  <a16:creationId xmlns="" xmlns:a16="http://schemas.microsoft.com/office/drawing/2014/main" id="{DDC19C72-D2F4-4636-BA46-8DD08369C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1253332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" name="Freeform 6"/>
          <p:cNvSpPr>
            <a:spLocks/>
          </p:cNvSpPr>
          <p:nvPr/>
        </p:nvSpPr>
        <p:spPr bwMode="auto">
          <a:xfrm>
            <a:off x="1560512" y="995680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0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5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2 h 1497"/>
              <a:gd name="T20" fmla="*/ 49 w 2771"/>
              <a:gd name="T21" fmla="*/ 30 h 1497"/>
              <a:gd name="T22" fmla="*/ 41 w 2771"/>
              <a:gd name="T23" fmla="*/ 39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0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7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4 h 1497"/>
              <a:gd name="T44" fmla="*/ 0 w 2771"/>
              <a:gd name="T45" fmla="*/ 1360 h 1497"/>
              <a:gd name="T46" fmla="*/ 0 w 2771"/>
              <a:gd name="T47" fmla="*/ 1367 h 1497"/>
              <a:gd name="T48" fmla="*/ 0 w 2771"/>
              <a:gd name="T49" fmla="*/ 1374 h 1497"/>
              <a:gd name="T50" fmla="*/ 1 w 2771"/>
              <a:gd name="T51" fmla="*/ 1380 h 1497"/>
              <a:gd name="T52" fmla="*/ 2 w 2771"/>
              <a:gd name="T53" fmla="*/ 1388 h 1497"/>
              <a:gd name="T54" fmla="*/ 6 w 2771"/>
              <a:gd name="T55" fmla="*/ 1400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7 h 1497"/>
              <a:gd name="T64" fmla="*/ 41 w 2771"/>
              <a:gd name="T65" fmla="*/ 1456 h 1497"/>
              <a:gd name="T66" fmla="*/ 49 w 2771"/>
              <a:gd name="T67" fmla="*/ 1465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5 h 1497"/>
              <a:gd name="T74" fmla="*/ 95 w 2771"/>
              <a:gd name="T75" fmla="*/ 1490 h 1497"/>
              <a:gd name="T76" fmla="*/ 109 w 2771"/>
              <a:gd name="T77" fmla="*/ 1494 h 1497"/>
              <a:gd name="T78" fmla="*/ 116 w 2771"/>
              <a:gd name="T79" fmla="*/ 1495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0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9"/>
                </a:lnTo>
                <a:lnTo>
                  <a:pt x="24" y="60"/>
                </a:lnTo>
                <a:lnTo>
                  <a:pt x="17" y="70"/>
                </a:lnTo>
                <a:lnTo>
                  <a:pt x="11" y="82"/>
                </a:lnTo>
                <a:lnTo>
                  <a:pt x="6" y="95"/>
                </a:lnTo>
                <a:lnTo>
                  <a:pt x="2" y="107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4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8"/>
                </a:lnTo>
                <a:lnTo>
                  <a:pt x="6" y="1400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3"/>
                </a:lnTo>
                <a:lnTo>
                  <a:pt x="72" y="1480"/>
                </a:lnTo>
                <a:lnTo>
                  <a:pt x="84" y="1485"/>
                </a:lnTo>
                <a:lnTo>
                  <a:pt x="95" y="1490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3027362" y="640080"/>
            <a:ext cx="406400" cy="1147762"/>
          </a:xfrm>
          <a:custGeom>
            <a:avLst/>
            <a:gdLst>
              <a:gd name="T0" fmla="*/ 768 w 768"/>
              <a:gd name="T1" fmla="*/ 1811 h 2169"/>
              <a:gd name="T2" fmla="*/ 768 w 768"/>
              <a:gd name="T3" fmla="*/ 0 h 2169"/>
              <a:gd name="T4" fmla="*/ 0 w 768"/>
              <a:gd name="T5" fmla="*/ 672 h 2169"/>
              <a:gd name="T6" fmla="*/ 0 w 768"/>
              <a:gd name="T7" fmla="*/ 2169 h 2169"/>
              <a:gd name="T8" fmla="*/ 768 w 768"/>
              <a:gd name="T9" fmla="*/ 1811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2169">
                <a:moveTo>
                  <a:pt x="768" y="1811"/>
                </a:moveTo>
                <a:lnTo>
                  <a:pt x="768" y="0"/>
                </a:lnTo>
                <a:lnTo>
                  <a:pt x="0" y="672"/>
                </a:lnTo>
                <a:lnTo>
                  <a:pt x="0" y="2169"/>
                </a:lnTo>
                <a:lnTo>
                  <a:pt x="768" y="1811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3433762" y="6400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1560512" y="1970405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3 h 1497"/>
              <a:gd name="T20" fmla="*/ 49 w 2771"/>
              <a:gd name="T21" fmla="*/ 31 h 1497"/>
              <a:gd name="T22" fmla="*/ 41 w 2771"/>
              <a:gd name="T23" fmla="*/ 40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1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7 h 1497"/>
              <a:gd name="T48" fmla="*/ 0 w 2771"/>
              <a:gd name="T49" fmla="*/ 1375 h 1497"/>
              <a:gd name="T50" fmla="*/ 1 w 2771"/>
              <a:gd name="T51" fmla="*/ 1381 h 1497"/>
              <a:gd name="T52" fmla="*/ 2 w 2771"/>
              <a:gd name="T53" fmla="*/ 1388 h 1497"/>
              <a:gd name="T54" fmla="*/ 6 w 2771"/>
              <a:gd name="T55" fmla="*/ 1401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6 h 1497"/>
              <a:gd name="T66" fmla="*/ 49 w 2771"/>
              <a:gd name="T67" fmla="*/ 1466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6 h 1497"/>
              <a:gd name="T74" fmla="*/ 95 w 2771"/>
              <a:gd name="T75" fmla="*/ 1490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0"/>
                </a:lnTo>
                <a:lnTo>
                  <a:pt x="72" y="16"/>
                </a:lnTo>
                <a:lnTo>
                  <a:pt x="60" y="23"/>
                </a:lnTo>
                <a:lnTo>
                  <a:pt x="49" y="31"/>
                </a:lnTo>
                <a:lnTo>
                  <a:pt x="41" y="40"/>
                </a:lnTo>
                <a:lnTo>
                  <a:pt x="31" y="49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5"/>
                </a:lnTo>
                <a:lnTo>
                  <a:pt x="2" y="108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6"/>
                </a:lnTo>
                <a:lnTo>
                  <a:pt x="0" y="1361"/>
                </a:lnTo>
                <a:lnTo>
                  <a:pt x="0" y="1367"/>
                </a:lnTo>
                <a:lnTo>
                  <a:pt x="0" y="1375"/>
                </a:lnTo>
                <a:lnTo>
                  <a:pt x="1" y="1381"/>
                </a:lnTo>
                <a:lnTo>
                  <a:pt x="2" y="1388"/>
                </a:lnTo>
                <a:lnTo>
                  <a:pt x="6" y="1401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6"/>
                </a:lnTo>
                <a:lnTo>
                  <a:pt x="49" y="1466"/>
                </a:lnTo>
                <a:lnTo>
                  <a:pt x="60" y="1473"/>
                </a:lnTo>
                <a:lnTo>
                  <a:pt x="72" y="1480"/>
                </a:lnTo>
                <a:lnTo>
                  <a:pt x="84" y="1486"/>
                </a:lnTo>
                <a:lnTo>
                  <a:pt x="95" y="1490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3433762" y="1805305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3027362" y="1806892"/>
            <a:ext cx="406400" cy="957262"/>
          </a:xfrm>
          <a:custGeom>
            <a:avLst/>
            <a:gdLst>
              <a:gd name="T0" fmla="*/ 768 w 768"/>
              <a:gd name="T1" fmla="*/ 1807 h 1807"/>
              <a:gd name="T2" fmla="*/ 768 w 768"/>
              <a:gd name="T3" fmla="*/ 0 h 1807"/>
              <a:gd name="T4" fmla="*/ 0 w 768"/>
              <a:gd name="T5" fmla="*/ 309 h 1807"/>
              <a:gd name="T6" fmla="*/ 0 w 768"/>
              <a:gd name="T7" fmla="*/ 1806 h 1807"/>
              <a:gd name="T8" fmla="*/ 768 w 768"/>
              <a:gd name="T9" fmla="*/ 1807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07">
                <a:moveTo>
                  <a:pt x="768" y="1807"/>
                </a:moveTo>
                <a:lnTo>
                  <a:pt x="768" y="0"/>
                </a:lnTo>
                <a:lnTo>
                  <a:pt x="0" y="309"/>
                </a:lnTo>
                <a:lnTo>
                  <a:pt x="0" y="1806"/>
                </a:lnTo>
                <a:lnTo>
                  <a:pt x="768" y="1807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5" name="Freeform 11"/>
          <p:cNvSpPr>
            <a:spLocks/>
          </p:cNvSpPr>
          <p:nvPr/>
        </p:nvSpPr>
        <p:spPr bwMode="auto">
          <a:xfrm>
            <a:off x="1560512" y="2940367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1 h 1497"/>
              <a:gd name="T16" fmla="*/ 72 w 2771"/>
              <a:gd name="T17" fmla="*/ 16 h 1497"/>
              <a:gd name="T18" fmla="*/ 60 w 2771"/>
              <a:gd name="T19" fmla="*/ 24 h 1497"/>
              <a:gd name="T20" fmla="*/ 49 w 2771"/>
              <a:gd name="T21" fmla="*/ 31 h 1497"/>
              <a:gd name="T22" fmla="*/ 41 w 2771"/>
              <a:gd name="T23" fmla="*/ 41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2 h 1497"/>
              <a:gd name="T30" fmla="*/ 11 w 2771"/>
              <a:gd name="T31" fmla="*/ 83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5 h 1497"/>
              <a:gd name="T38" fmla="*/ 0 w 2771"/>
              <a:gd name="T39" fmla="*/ 122 h 1497"/>
              <a:gd name="T40" fmla="*/ 0 w 2771"/>
              <a:gd name="T41" fmla="*/ 130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9 h 1497"/>
              <a:gd name="T48" fmla="*/ 0 w 2771"/>
              <a:gd name="T49" fmla="*/ 1375 h 1497"/>
              <a:gd name="T50" fmla="*/ 1 w 2771"/>
              <a:gd name="T51" fmla="*/ 1382 h 1497"/>
              <a:gd name="T52" fmla="*/ 2 w 2771"/>
              <a:gd name="T53" fmla="*/ 1388 h 1497"/>
              <a:gd name="T54" fmla="*/ 6 w 2771"/>
              <a:gd name="T55" fmla="*/ 1402 h 1497"/>
              <a:gd name="T56" fmla="*/ 11 w 2771"/>
              <a:gd name="T57" fmla="*/ 1414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7 h 1497"/>
              <a:gd name="T66" fmla="*/ 49 w 2771"/>
              <a:gd name="T67" fmla="*/ 1466 h 1497"/>
              <a:gd name="T68" fmla="*/ 60 w 2771"/>
              <a:gd name="T69" fmla="*/ 1474 h 1497"/>
              <a:gd name="T70" fmla="*/ 72 w 2771"/>
              <a:gd name="T71" fmla="*/ 1480 h 1497"/>
              <a:gd name="T72" fmla="*/ 84 w 2771"/>
              <a:gd name="T73" fmla="*/ 1487 h 1497"/>
              <a:gd name="T74" fmla="*/ 95 w 2771"/>
              <a:gd name="T75" fmla="*/ 1491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1"/>
                </a:lnTo>
                <a:lnTo>
                  <a:pt x="72" y="16"/>
                </a:lnTo>
                <a:lnTo>
                  <a:pt x="60" y="24"/>
                </a:lnTo>
                <a:lnTo>
                  <a:pt x="49" y="31"/>
                </a:lnTo>
                <a:lnTo>
                  <a:pt x="41" y="41"/>
                </a:lnTo>
                <a:lnTo>
                  <a:pt x="31" y="49"/>
                </a:lnTo>
                <a:lnTo>
                  <a:pt x="24" y="60"/>
                </a:lnTo>
                <a:lnTo>
                  <a:pt x="17" y="72"/>
                </a:lnTo>
                <a:lnTo>
                  <a:pt x="11" y="83"/>
                </a:lnTo>
                <a:lnTo>
                  <a:pt x="6" y="95"/>
                </a:lnTo>
                <a:lnTo>
                  <a:pt x="2" y="108"/>
                </a:lnTo>
                <a:lnTo>
                  <a:pt x="1" y="115"/>
                </a:lnTo>
                <a:lnTo>
                  <a:pt x="0" y="122"/>
                </a:lnTo>
                <a:lnTo>
                  <a:pt x="0" y="130"/>
                </a:lnTo>
                <a:lnTo>
                  <a:pt x="0" y="136"/>
                </a:lnTo>
                <a:lnTo>
                  <a:pt x="0" y="1361"/>
                </a:lnTo>
                <a:lnTo>
                  <a:pt x="0" y="1369"/>
                </a:lnTo>
                <a:lnTo>
                  <a:pt x="0" y="1375"/>
                </a:lnTo>
                <a:lnTo>
                  <a:pt x="1" y="1382"/>
                </a:lnTo>
                <a:lnTo>
                  <a:pt x="2" y="1388"/>
                </a:lnTo>
                <a:lnTo>
                  <a:pt x="6" y="1402"/>
                </a:lnTo>
                <a:lnTo>
                  <a:pt x="11" y="1414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7"/>
                </a:lnTo>
                <a:lnTo>
                  <a:pt x="49" y="1466"/>
                </a:lnTo>
                <a:lnTo>
                  <a:pt x="60" y="1474"/>
                </a:lnTo>
                <a:lnTo>
                  <a:pt x="72" y="1480"/>
                </a:lnTo>
                <a:lnTo>
                  <a:pt x="84" y="1487"/>
                </a:lnTo>
                <a:lnTo>
                  <a:pt x="95" y="1491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6" name="Freeform 12"/>
          <p:cNvSpPr>
            <a:spLocks/>
          </p:cNvSpPr>
          <p:nvPr/>
        </p:nvSpPr>
        <p:spPr bwMode="auto">
          <a:xfrm>
            <a:off x="3433762" y="2934017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accent3"/>
              </a:gs>
              <a:gs pos="100000">
                <a:schemeClr val="accent3">
                  <a:lumMod val="75000"/>
                  <a:alpha val="82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7" name="Freeform 13"/>
          <p:cNvSpPr>
            <a:spLocks/>
          </p:cNvSpPr>
          <p:nvPr/>
        </p:nvSpPr>
        <p:spPr bwMode="auto">
          <a:xfrm>
            <a:off x="3027362" y="2934017"/>
            <a:ext cx="406400" cy="958850"/>
          </a:xfrm>
          <a:custGeom>
            <a:avLst/>
            <a:gdLst>
              <a:gd name="T0" fmla="*/ 768 w 768"/>
              <a:gd name="T1" fmla="*/ 1812 h 1812"/>
              <a:gd name="T2" fmla="*/ 768 w 768"/>
              <a:gd name="T3" fmla="*/ 0 h 1812"/>
              <a:gd name="T4" fmla="*/ 0 w 768"/>
              <a:gd name="T5" fmla="*/ 12 h 1812"/>
              <a:gd name="T6" fmla="*/ 0 w 768"/>
              <a:gd name="T7" fmla="*/ 1509 h 1812"/>
              <a:gd name="T8" fmla="*/ 768 w 768"/>
              <a:gd name="T9" fmla="*/ 1812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12">
                <a:moveTo>
                  <a:pt x="768" y="1812"/>
                </a:moveTo>
                <a:lnTo>
                  <a:pt x="768" y="0"/>
                </a:lnTo>
                <a:lnTo>
                  <a:pt x="0" y="12"/>
                </a:lnTo>
                <a:lnTo>
                  <a:pt x="0" y="1509"/>
                </a:lnTo>
                <a:lnTo>
                  <a:pt x="768" y="1812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8" name="Freeform 14"/>
          <p:cNvSpPr>
            <a:spLocks/>
          </p:cNvSpPr>
          <p:nvPr/>
        </p:nvSpPr>
        <p:spPr bwMode="auto">
          <a:xfrm>
            <a:off x="1560512" y="3881755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40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8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40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8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9" name="Freeform 15"/>
          <p:cNvSpPr>
            <a:spLocks/>
          </p:cNvSpPr>
          <p:nvPr/>
        </p:nvSpPr>
        <p:spPr bwMode="auto">
          <a:xfrm>
            <a:off x="3433762" y="40817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9000">
                <a:schemeClr val="accent3">
                  <a:lumMod val="80000"/>
                </a:schemeClr>
              </a:gs>
              <a:gs pos="100000">
                <a:schemeClr val="accent4">
                  <a:lumMod val="80000"/>
                  <a:lumOff val="2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0" name="Freeform 16"/>
          <p:cNvSpPr>
            <a:spLocks/>
          </p:cNvSpPr>
          <p:nvPr/>
        </p:nvSpPr>
        <p:spPr bwMode="auto">
          <a:xfrm>
            <a:off x="3025775" y="3881755"/>
            <a:ext cx="407988" cy="1155700"/>
          </a:xfrm>
          <a:custGeom>
            <a:avLst/>
            <a:gdLst>
              <a:gd name="T0" fmla="*/ 769 w 769"/>
              <a:gd name="T1" fmla="*/ 2183 h 2183"/>
              <a:gd name="T2" fmla="*/ 769 w 769"/>
              <a:gd name="T3" fmla="*/ 376 h 2183"/>
              <a:gd name="T4" fmla="*/ 1 w 769"/>
              <a:gd name="T5" fmla="*/ 0 h 2183"/>
              <a:gd name="T6" fmla="*/ 1 w 769"/>
              <a:gd name="T7" fmla="*/ 1496 h 2183"/>
              <a:gd name="T8" fmla="*/ 0 w 769"/>
              <a:gd name="T9" fmla="*/ 1496 h 2183"/>
              <a:gd name="T10" fmla="*/ 769 w 769"/>
              <a:gd name="T11" fmla="*/ 2183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183">
                <a:moveTo>
                  <a:pt x="769" y="2183"/>
                </a:moveTo>
                <a:lnTo>
                  <a:pt x="769" y="37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183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90000"/>
                  <a:lumOff val="1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1" name="Freeform 17"/>
          <p:cNvSpPr>
            <a:spLocks/>
          </p:cNvSpPr>
          <p:nvPr/>
        </p:nvSpPr>
        <p:spPr bwMode="auto">
          <a:xfrm>
            <a:off x="1560512" y="4912042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39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7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2" name="Freeform 18"/>
          <p:cNvSpPr>
            <a:spLocks/>
          </p:cNvSpPr>
          <p:nvPr/>
        </p:nvSpPr>
        <p:spPr bwMode="auto">
          <a:xfrm>
            <a:off x="3433762" y="5280342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3" name="Freeform 19"/>
          <p:cNvSpPr>
            <a:spLocks/>
          </p:cNvSpPr>
          <p:nvPr/>
        </p:nvSpPr>
        <p:spPr bwMode="auto">
          <a:xfrm>
            <a:off x="3025775" y="4912042"/>
            <a:ext cx="407988" cy="1327150"/>
          </a:xfrm>
          <a:custGeom>
            <a:avLst/>
            <a:gdLst>
              <a:gd name="T0" fmla="*/ 769 w 769"/>
              <a:gd name="T1" fmla="*/ 2508 h 2508"/>
              <a:gd name="T2" fmla="*/ 769 w 769"/>
              <a:gd name="T3" fmla="*/ 696 h 2508"/>
              <a:gd name="T4" fmla="*/ 1 w 769"/>
              <a:gd name="T5" fmla="*/ 0 h 2508"/>
              <a:gd name="T6" fmla="*/ 1 w 769"/>
              <a:gd name="T7" fmla="*/ 1496 h 2508"/>
              <a:gd name="T8" fmla="*/ 0 w 769"/>
              <a:gd name="T9" fmla="*/ 1496 h 2508"/>
              <a:gd name="T10" fmla="*/ 769 w 769"/>
              <a:gd name="T11" fmla="*/ 2508 h 2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508">
                <a:moveTo>
                  <a:pt x="769" y="2508"/>
                </a:moveTo>
                <a:lnTo>
                  <a:pt x="769" y="69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508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1083529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通过工作年限、项目经验、擅长技术等指标对明显在技术层面很初级的应聘者进行初筛</a:t>
            </a:r>
            <a:endParaRPr lang="en-US" sz="1200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7861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简历的筛选</a:t>
            </a:r>
            <a:endParaRPr lang="en-US" sz="1600" b="1" kern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671381" y="863462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9671381" y="2028687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671381" y="3157399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9671381" y="4305162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671381" y="5503724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8C6A7F4-40A0-4E49-B684-2ECCE6E39295}"/>
              </a:ext>
            </a:extLst>
          </p:cNvPr>
          <p:cNvSpPr txBox="1"/>
          <p:nvPr/>
        </p:nvSpPr>
        <p:spPr>
          <a:xfrm>
            <a:off x="3581398" y="2248754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对于简历进行简单的技术问答，初步确认简历的“水分”，问题包括</a:t>
            </a:r>
            <a:r>
              <a:rPr 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前端、后端、数据库等</a:t>
            </a:r>
            <a:endParaRPr lang="en-US" sz="1200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E7EB2779-4CBA-4B3F-9C4F-859750E75295}"/>
              </a:ext>
            </a:extLst>
          </p:cNvPr>
          <p:cNvSpPr txBox="1"/>
          <p:nvPr/>
        </p:nvSpPr>
        <p:spPr>
          <a:xfrm>
            <a:off x="3581398" y="1951375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技术问题样例</a:t>
            </a:r>
            <a:endParaRPr lang="en-US" sz="1600" b="1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21AB93F6-E47B-4C9D-8970-3AE6867E4570}"/>
              </a:ext>
            </a:extLst>
          </p:cNvPr>
          <p:cNvSpPr txBox="1"/>
          <p:nvPr/>
        </p:nvSpPr>
        <p:spPr>
          <a:xfrm>
            <a:off x="3581398" y="3377466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前端、后端、数据库、大数据、运维</a:t>
            </a:r>
            <a:endParaRPr lang="en-US" sz="1200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C41BDD4A-764D-4C7B-AB93-304E487E0405}"/>
              </a:ext>
            </a:extLst>
          </p:cNvPr>
          <p:cNvSpPr txBox="1"/>
          <p:nvPr/>
        </p:nvSpPr>
        <p:spPr>
          <a:xfrm>
            <a:off x="3581398" y="3080087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目前主流技术栈</a:t>
            </a:r>
            <a:endParaRPr lang="en-US" sz="1600" b="1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EDC6684-E0D9-4BAA-923F-13CC4FB13F14}"/>
              </a:ext>
            </a:extLst>
          </p:cNvPr>
          <p:cNvSpPr txBox="1"/>
          <p:nvPr/>
        </p:nvSpPr>
        <p:spPr>
          <a:xfrm>
            <a:off x="3581398" y="4525229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目前我们用的技术，有相关经验的可以直接进行技术面试</a:t>
            </a:r>
            <a:endParaRPr lang="en-US" sz="1200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B4EE655-4E28-4219-95E3-AADD6FE68635}"/>
              </a:ext>
            </a:extLst>
          </p:cNvPr>
          <p:cNvSpPr txBox="1"/>
          <p:nvPr/>
        </p:nvSpPr>
        <p:spPr>
          <a:xfrm>
            <a:off x="3581398" y="42278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思瑞技术栈</a:t>
            </a:r>
            <a:endParaRPr lang="en-US" sz="1600" b="1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6D06648-C20E-4EA2-8A5E-7529FBCADD45}"/>
              </a:ext>
            </a:extLst>
          </p:cNvPr>
          <p:cNvSpPr txBox="1"/>
          <p:nvPr/>
        </p:nvSpPr>
        <p:spPr>
          <a:xfrm>
            <a:off x="3581398" y="5723791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以近期招聘简历为主</a:t>
            </a:r>
            <a:r>
              <a:rPr 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endParaRPr lang="en-US" sz="1200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B42C13E-46E9-421C-A454-BAA04140CC36}"/>
              </a:ext>
            </a:extLst>
          </p:cNvPr>
          <p:cNvSpPr txBox="1"/>
          <p:nvPr/>
        </p:nvSpPr>
        <p:spPr>
          <a:xfrm>
            <a:off x="3581398" y="5426412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案例</a:t>
            </a:r>
            <a:endParaRPr lang="en-US" sz="1600" b="1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51" y="1017625"/>
            <a:ext cx="763856" cy="763856"/>
          </a:xfrm>
          <a:prstGeom prst="rect">
            <a:avLst/>
          </a:prstGeom>
        </p:spPr>
      </p:pic>
      <p:pic>
        <p:nvPicPr>
          <p:cNvPr id="5" name="图片 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64" y="2058198"/>
            <a:ext cx="763200" cy="7632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85" y="2987418"/>
            <a:ext cx="713240" cy="7132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64" y="3889287"/>
            <a:ext cx="763200" cy="76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50" y="4969458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AF4CBC77-64ED-4573-85C3-57163AF4861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擅长技术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87400"/>
            <a:ext cx="117262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至少要有一个熟练（或更高）的技术。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ea typeface="Microsoft YaHei UI" panose="020B0503020204020204" pitchFamily="34" charset="-122"/>
              </a:rPr>
              <a:t>只</a:t>
            </a:r>
            <a:r>
              <a:rPr lang="zh-CN" altLang="en-US" dirty="0" smtClean="0">
                <a:ea typeface="Microsoft YaHei UI" panose="020B0503020204020204" pitchFamily="34" charset="-122"/>
              </a:rPr>
              <a:t>写擅长工具软件的不要。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至少要接触过前端框架，优先筛选前端三大框架，其它小众或过时的框架不排除。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对于有“数据分析技术”的人要谨慎考虑。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使用过</a:t>
            </a:r>
            <a:r>
              <a:rPr lang="en-US" altLang="zh-CN" dirty="0" err="1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系统的优先考虑。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024" y="1876676"/>
            <a:ext cx="6891279" cy="4720974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723900" y="5397500"/>
            <a:ext cx="2873375" cy="27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80527" y="3500735"/>
            <a:ext cx="4408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NetBeans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vscode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hbuider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sublime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webstorm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Atom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Dreamweaver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xcode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Android studio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891629" y="2782669"/>
            <a:ext cx="17347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常用</a:t>
            </a:r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IED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49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AF4CBC77-64ED-4573-85C3-57163AF4861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擅长技术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87400"/>
            <a:ext cx="117262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至少要有一个熟练（或更高）的技术。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  <a:ea typeface="Microsoft YaHei UI" panose="020B0503020204020204" pitchFamily="34" charset="-122"/>
              </a:rPr>
              <a:t>只</a:t>
            </a: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写擅长工具软件的不要。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至少要接触过前端框架，优先筛选前端三大框架，其它小众或过时的框架不排除。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对于有“数据分析技术”的人要谨慎考虑。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使用过</a:t>
            </a:r>
            <a:r>
              <a:rPr lang="en-US" altLang="zh-CN" dirty="0" err="1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系统的优先考虑。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48945"/>
          <a:stretch/>
        </p:blipFill>
        <p:spPr>
          <a:xfrm>
            <a:off x="0" y="2836863"/>
            <a:ext cx="10900228" cy="212702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5086" y="5762171"/>
            <a:ext cx="1011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>
                  <a:solidFill>
                    <a:schemeClr val="accent1"/>
                  </a:solidFill>
                </a:ln>
              </a:rPr>
              <a:t>Angular</a:t>
            </a:r>
            <a:r>
              <a:rPr lang="zh-CN" altLang="en-US" dirty="0" smtClean="0">
                <a:ln>
                  <a:solidFill>
                    <a:schemeClr val="accent1"/>
                  </a:solidFill>
                </a:ln>
              </a:rPr>
              <a:t>、</a:t>
            </a:r>
            <a:r>
              <a:rPr lang="en-US" altLang="zh-CN" dirty="0" smtClean="0">
                <a:ln>
                  <a:solidFill>
                    <a:schemeClr val="accent1"/>
                  </a:solidFill>
                </a:ln>
              </a:rPr>
              <a:t>AngularJS</a:t>
            </a:r>
            <a:r>
              <a:rPr lang="zh-CN" altLang="en-US" dirty="0" smtClean="0">
                <a:ln>
                  <a:solidFill>
                    <a:schemeClr val="accent1"/>
                  </a:solidFill>
                </a:ln>
              </a:rPr>
              <a:t>、</a:t>
            </a:r>
            <a:r>
              <a:rPr lang="en-US" altLang="zh-CN" dirty="0" smtClean="0">
                <a:ln>
                  <a:solidFill>
                    <a:schemeClr val="accent1"/>
                  </a:solidFill>
                </a:ln>
              </a:rPr>
              <a:t>react</a:t>
            </a:r>
            <a:r>
              <a:rPr lang="zh-CN" altLang="en-US" dirty="0" smtClean="0">
                <a:ln>
                  <a:solidFill>
                    <a:schemeClr val="accent1"/>
                  </a:solidFill>
                </a:ln>
              </a:rPr>
              <a:t>、</a:t>
            </a:r>
            <a:r>
              <a:rPr lang="en-US" altLang="zh-CN" dirty="0" err="1" smtClean="0">
                <a:ln>
                  <a:solidFill>
                    <a:schemeClr val="accent1"/>
                  </a:solidFill>
                </a:ln>
              </a:rPr>
              <a:t>vue</a:t>
            </a:r>
            <a:r>
              <a:rPr lang="zh-CN" altLang="en-US" dirty="0" smtClean="0">
                <a:ln>
                  <a:solidFill>
                    <a:schemeClr val="accent1"/>
                  </a:solidFill>
                </a:ln>
              </a:rPr>
              <a:t>、</a:t>
            </a:r>
            <a:r>
              <a:rPr lang="en-US" altLang="zh-CN" dirty="0" smtClean="0">
                <a:ln>
                  <a:solidFill>
                    <a:schemeClr val="accent1"/>
                  </a:solidFill>
                </a:ln>
              </a:rPr>
              <a:t>ember</a:t>
            </a:r>
            <a:r>
              <a:rPr lang="zh-CN" altLang="en-US" dirty="0" smtClean="0">
                <a:ln>
                  <a:solidFill>
                    <a:schemeClr val="accent1"/>
                  </a:solidFill>
                </a:ln>
              </a:rPr>
              <a:t>、</a:t>
            </a:r>
            <a:r>
              <a:rPr lang="en-US" altLang="zh-CN" dirty="0" smtClean="0">
                <a:ln>
                  <a:solidFill>
                    <a:schemeClr val="accent1"/>
                  </a:solidFill>
                </a:ln>
              </a:rPr>
              <a:t>Aurelia</a:t>
            </a:r>
            <a:r>
              <a:rPr lang="zh-CN" altLang="en-US" dirty="0" smtClean="0">
                <a:ln>
                  <a:solidFill>
                    <a:schemeClr val="accent1"/>
                  </a:solidFill>
                </a:ln>
              </a:rPr>
              <a:t>、</a:t>
            </a:r>
            <a:r>
              <a:rPr lang="en-US" altLang="zh-CN" dirty="0" smtClean="0">
                <a:ln>
                  <a:solidFill>
                    <a:schemeClr val="accent1"/>
                  </a:solidFill>
                </a:ln>
              </a:rPr>
              <a:t>Meteor</a:t>
            </a:r>
            <a:r>
              <a:rPr lang="zh-CN" altLang="en-US" dirty="0" smtClean="0">
                <a:ln>
                  <a:solidFill>
                    <a:schemeClr val="accent1"/>
                  </a:solidFill>
                </a:ln>
              </a:rPr>
              <a:t>、</a:t>
            </a:r>
            <a:r>
              <a:rPr lang="en-US" altLang="zh-CN" dirty="0" smtClean="0">
                <a:ln>
                  <a:solidFill>
                    <a:schemeClr val="accent1"/>
                  </a:solidFill>
                </a:ln>
              </a:rPr>
              <a:t>Polymer…</a:t>
            </a:r>
            <a:endParaRPr lang="zh-CN" altLang="en-US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5086" y="5177396"/>
            <a:ext cx="2646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一些前端框架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5143" y="3070439"/>
            <a:ext cx="4528457" cy="717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45142" y="3987881"/>
            <a:ext cx="4528457" cy="717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AF4CBC77-64ED-4573-85C3-57163AF4861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综合考虑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87400"/>
            <a:ext cx="58785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Microsoft YaHei UI" panose="020B0503020204020204" pitchFamily="34" charset="-122"/>
              </a:rPr>
              <a:t>一定不要的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1066693" lvl="1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一年以下（含一年）工作经验的。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1066693" lvl="1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擅长技术包含大量工具软件的。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1066693" lvl="1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只有公总号或小程序项目经验的。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1066693" lvl="1" indent="-457200">
              <a:buFont typeface="+mj-lt"/>
              <a:buAutoNum type="arabicPeriod"/>
            </a:pP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1066693" lvl="1" indent="-457200">
              <a:buFont typeface="+mj-lt"/>
              <a:buAutoNum type="arabicPeriod"/>
            </a:pPr>
            <a:endParaRPr lang="en-US" altLang="zh-CN" dirty="0" smtClean="0"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3233057"/>
            <a:ext cx="101874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Microsoft YaHei UI" panose="020B0503020204020204" pitchFamily="34" charset="-122"/>
              </a:rPr>
              <a:t>优先查看的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1066693" lvl="1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前端：项目经验中含有“响应式”、“设计”、“需求”、“封装”字样的。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1066693" lvl="1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熟悉（及以上）过三大框架的。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lvl="1"/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1066693" lvl="1" indent="-457200">
              <a:buFont typeface="+mj-lt"/>
              <a:buAutoNum type="arabicPeriod"/>
            </a:pP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1066693" lvl="1" indent="-457200">
              <a:buFont typeface="+mj-lt"/>
              <a:buAutoNum type="arabicPeriod"/>
            </a:pPr>
            <a:endParaRPr lang="en-US" altLang="zh-CN" dirty="0" smtClean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5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B17DD453-ED5C-418A-88F4-8296DCA16C2C}"/>
              </a:ext>
            </a:extLst>
          </p:cNvPr>
          <p:cNvGrpSpPr/>
          <p:nvPr/>
        </p:nvGrpSpPr>
        <p:grpSpPr>
          <a:xfrm>
            <a:off x="3025775" y="4964017"/>
            <a:ext cx="7635875" cy="1327150"/>
            <a:chOff x="3025775" y="5437594"/>
            <a:chExt cx="7602537" cy="1327150"/>
          </a:xfrm>
        </p:grpSpPr>
        <p:sp>
          <p:nvSpPr>
            <p:cNvPr id="81" name="Freeform 18">
              <a:extLst>
                <a:ext uri="{FF2B5EF4-FFF2-40B4-BE49-F238E27FC236}">
                  <a16:creationId xmlns="" xmlns:a16="http://schemas.microsoft.com/office/drawing/2014/main" id="{83EC1BAC-9978-4F4D-8D16-585A25663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5805894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="" xmlns:a16="http://schemas.microsoft.com/office/drawing/2014/main" id="{01E51309-1F9D-4621-848A-E212EA101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5437594"/>
              <a:ext cx="407988" cy="1327150"/>
            </a:xfrm>
            <a:custGeom>
              <a:avLst/>
              <a:gdLst>
                <a:gd name="T0" fmla="*/ 769 w 769"/>
                <a:gd name="T1" fmla="*/ 2508 h 2508"/>
                <a:gd name="T2" fmla="*/ 769 w 769"/>
                <a:gd name="T3" fmla="*/ 696 h 2508"/>
                <a:gd name="T4" fmla="*/ 1 w 769"/>
                <a:gd name="T5" fmla="*/ 0 h 2508"/>
                <a:gd name="T6" fmla="*/ 1 w 769"/>
                <a:gd name="T7" fmla="*/ 1496 h 2508"/>
                <a:gd name="T8" fmla="*/ 0 w 769"/>
                <a:gd name="T9" fmla="*/ 1496 h 2508"/>
                <a:gd name="T10" fmla="*/ 769 w 769"/>
                <a:gd name="T11" fmla="*/ 250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508">
                  <a:moveTo>
                    <a:pt x="769" y="2508"/>
                  </a:moveTo>
                  <a:lnTo>
                    <a:pt x="769" y="69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508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F30C6AD-7FEE-4B93-8BA1-FE9D31EB3A4E}"/>
              </a:ext>
            </a:extLst>
          </p:cNvPr>
          <p:cNvGrpSpPr/>
          <p:nvPr/>
        </p:nvGrpSpPr>
        <p:grpSpPr>
          <a:xfrm>
            <a:off x="3025775" y="3935630"/>
            <a:ext cx="7635875" cy="1158875"/>
            <a:chOff x="3025775" y="4731931"/>
            <a:chExt cx="7602537" cy="1158875"/>
          </a:xfrm>
        </p:grpSpPr>
        <p:sp>
          <p:nvSpPr>
            <p:cNvPr id="79" name="Freeform 15">
              <a:extLst>
                <a:ext uri="{FF2B5EF4-FFF2-40B4-BE49-F238E27FC236}">
                  <a16:creationId xmlns="" xmlns:a16="http://schemas.microsoft.com/office/drawing/2014/main" id="{639414DC-7C87-400F-87D8-CB64B232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493195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" name="Freeform 16">
              <a:extLst>
                <a:ext uri="{FF2B5EF4-FFF2-40B4-BE49-F238E27FC236}">
                  <a16:creationId xmlns="" xmlns:a16="http://schemas.microsoft.com/office/drawing/2014/main" id="{400F7C1A-9DE8-4E41-8029-F4886C8C7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4731931"/>
              <a:ext cx="407988" cy="1155700"/>
            </a:xfrm>
            <a:custGeom>
              <a:avLst/>
              <a:gdLst>
                <a:gd name="T0" fmla="*/ 769 w 769"/>
                <a:gd name="T1" fmla="*/ 2183 h 2183"/>
                <a:gd name="T2" fmla="*/ 769 w 769"/>
                <a:gd name="T3" fmla="*/ 376 h 2183"/>
                <a:gd name="T4" fmla="*/ 1 w 769"/>
                <a:gd name="T5" fmla="*/ 0 h 2183"/>
                <a:gd name="T6" fmla="*/ 1 w 769"/>
                <a:gd name="T7" fmla="*/ 1496 h 2183"/>
                <a:gd name="T8" fmla="*/ 0 w 769"/>
                <a:gd name="T9" fmla="*/ 1496 h 2183"/>
                <a:gd name="T10" fmla="*/ 769 w 769"/>
                <a:gd name="T11" fmla="*/ 2183 h 2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183">
                  <a:moveTo>
                    <a:pt x="769" y="2183"/>
                  </a:moveTo>
                  <a:lnTo>
                    <a:pt x="769" y="37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183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0A8B5D4-D009-4FE5-BDE3-FC78BE691795}"/>
              </a:ext>
            </a:extLst>
          </p:cNvPr>
          <p:cNvGrpSpPr/>
          <p:nvPr/>
        </p:nvGrpSpPr>
        <p:grpSpPr>
          <a:xfrm>
            <a:off x="3027362" y="2983875"/>
            <a:ext cx="7634288" cy="958850"/>
            <a:chOff x="3027362" y="3546496"/>
            <a:chExt cx="7600950" cy="958850"/>
          </a:xfrm>
        </p:grpSpPr>
        <p:sp>
          <p:nvSpPr>
            <p:cNvPr id="77" name="Freeform 12">
              <a:extLst>
                <a:ext uri="{FF2B5EF4-FFF2-40B4-BE49-F238E27FC236}">
                  <a16:creationId xmlns="" xmlns:a16="http://schemas.microsoft.com/office/drawing/2014/main" id="{A7E05C65-14D4-455B-8F0A-B1C8EFAFB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354649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3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3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" name="Freeform 13">
              <a:extLst>
                <a:ext uri="{FF2B5EF4-FFF2-40B4-BE49-F238E27FC236}">
                  <a16:creationId xmlns="" xmlns:a16="http://schemas.microsoft.com/office/drawing/2014/main" id="{2FDA4248-E954-4F26-BF1B-EEE0BC70C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3546496"/>
              <a:ext cx="406400" cy="958850"/>
            </a:xfrm>
            <a:custGeom>
              <a:avLst/>
              <a:gdLst>
                <a:gd name="T0" fmla="*/ 768 w 768"/>
                <a:gd name="T1" fmla="*/ 1812 h 1812"/>
                <a:gd name="T2" fmla="*/ 768 w 768"/>
                <a:gd name="T3" fmla="*/ 0 h 1812"/>
                <a:gd name="T4" fmla="*/ 0 w 768"/>
                <a:gd name="T5" fmla="*/ 12 h 1812"/>
                <a:gd name="T6" fmla="*/ 0 w 768"/>
                <a:gd name="T7" fmla="*/ 1509 h 1812"/>
                <a:gd name="T8" fmla="*/ 768 w 768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12">
                  <a:moveTo>
                    <a:pt x="768" y="1812"/>
                  </a:moveTo>
                  <a:lnTo>
                    <a:pt x="768" y="0"/>
                  </a:lnTo>
                  <a:lnTo>
                    <a:pt x="0" y="12"/>
                  </a:lnTo>
                  <a:lnTo>
                    <a:pt x="0" y="1509"/>
                  </a:lnTo>
                  <a:lnTo>
                    <a:pt x="768" y="1812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2993471-CC98-47E5-9B85-087FF687925B}"/>
              </a:ext>
            </a:extLst>
          </p:cNvPr>
          <p:cNvGrpSpPr/>
          <p:nvPr/>
        </p:nvGrpSpPr>
        <p:grpSpPr>
          <a:xfrm>
            <a:off x="3027362" y="688806"/>
            <a:ext cx="7634288" cy="1147762"/>
            <a:chOff x="3027362" y="1253332"/>
            <a:chExt cx="7600950" cy="1147762"/>
          </a:xfrm>
        </p:grpSpPr>
        <p:sp>
          <p:nvSpPr>
            <p:cNvPr id="70" name="Freeform 5">
              <a:extLst>
                <a:ext uri="{FF2B5EF4-FFF2-40B4-BE49-F238E27FC236}">
                  <a16:creationId xmlns="" xmlns:a16="http://schemas.microsoft.com/office/drawing/2014/main" id="{B5286A63-2647-463F-865A-F7C413978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1253332"/>
              <a:ext cx="406400" cy="1147762"/>
            </a:xfrm>
            <a:custGeom>
              <a:avLst/>
              <a:gdLst>
                <a:gd name="T0" fmla="*/ 768 w 768"/>
                <a:gd name="T1" fmla="*/ 1811 h 2169"/>
                <a:gd name="T2" fmla="*/ 768 w 768"/>
                <a:gd name="T3" fmla="*/ 0 h 2169"/>
                <a:gd name="T4" fmla="*/ 0 w 768"/>
                <a:gd name="T5" fmla="*/ 672 h 2169"/>
                <a:gd name="T6" fmla="*/ 0 w 768"/>
                <a:gd name="T7" fmla="*/ 2169 h 2169"/>
                <a:gd name="T8" fmla="*/ 768 w 768"/>
                <a:gd name="T9" fmla="*/ 1811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2169">
                  <a:moveTo>
                    <a:pt x="768" y="1811"/>
                  </a:moveTo>
                  <a:lnTo>
                    <a:pt x="768" y="0"/>
                  </a:lnTo>
                  <a:lnTo>
                    <a:pt x="0" y="672"/>
                  </a:lnTo>
                  <a:lnTo>
                    <a:pt x="0" y="2169"/>
                  </a:lnTo>
                  <a:lnTo>
                    <a:pt x="768" y="1811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Freeform 7">
              <a:extLst>
                <a:ext uri="{FF2B5EF4-FFF2-40B4-BE49-F238E27FC236}">
                  <a16:creationId xmlns="" xmlns:a16="http://schemas.microsoft.com/office/drawing/2014/main" id="{DDC19C72-D2F4-4636-BA46-8DD08369C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1253332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" name="Freeform 6"/>
          <p:cNvSpPr>
            <a:spLocks/>
          </p:cNvSpPr>
          <p:nvPr/>
        </p:nvSpPr>
        <p:spPr bwMode="auto">
          <a:xfrm>
            <a:off x="1560512" y="995680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0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5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2 h 1497"/>
              <a:gd name="T20" fmla="*/ 49 w 2771"/>
              <a:gd name="T21" fmla="*/ 30 h 1497"/>
              <a:gd name="T22" fmla="*/ 41 w 2771"/>
              <a:gd name="T23" fmla="*/ 39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0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7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4 h 1497"/>
              <a:gd name="T44" fmla="*/ 0 w 2771"/>
              <a:gd name="T45" fmla="*/ 1360 h 1497"/>
              <a:gd name="T46" fmla="*/ 0 w 2771"/>
              <a:gd name="T47" fmla="*/ 1367 h 1497"/>
              <a:gd name="T48" fmla="*/ 0 w 2771"/>
              <a:gd name="T49" fmla="*/ 1374 h 1497"/>
              <a:gd name="T50" fmla="*/ 1 w 2771"/>
              <a:gd name="T51" fmla="*/ 1380 h 1497"/>
              <a:gd name="T52" fmla="*/ 2 w 2771"/>
              <a:gd name="T53" fmla="*/ 1388 h 1497"/>
              <a:gd name="T54" fmla="*/ 6 w 2771"/>
              <a:gd name="T55" fmla="*/ 1400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7 h 1497"/>
              <a:gd name="T64" fmla="*/ 41 w 2771"/>
              <a:gd name="T65" fmla="*/ 1456 h 1497"/>
              <a:gd name="T66" fmla="*/ 49 w 2771"/>
              <a:gd name="T67" fmla="*/ 1465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5 h 1497"/>
              <a:gd name="T74" fmla="*/ 95 w 2771"/>
              <a:gd name="T75" fmla="*/ 1490 h 1497"/>
              <a:gd name="T76" fmla="*/ 109 w 2771"/>
              <a:gd name="T77" fmla="*/ 1494 h 1497"/>
              <a:gd name="T78" fmla="*/ 116 w 2771"/>
              <a:gd name="T79" fmla="*/ 1495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0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9"/>
                </a:lnTo>
                <a:lnTo>
                  <a:pt x="24" y="60"/>
                </a:lnTo>
                <a:lnTo>
                  <a:pt x="17" y="70"/>
                </a:lnTo>
                <a:lnTo>
                  <a:pt x="11" y="82"/>
                </a:lnTo>
                <a:lnTo>
                  <a:pt x="6" y="95"/>
                </a:lnTo>
                <a:lnTo>
                  <a:pt x="2" y="107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4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8"/>
                </a:lnTo>
                <a:lnTo>
                  <a:pt x="6" y="1400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3"/>
                </a:lnTo>
                <a:lnTo>
                  <a:pt x="72" y="1480"/>
                </a:lnTo>
                <a:lnTo>
                  <a:pt x="84" y="1485"/>
                </a:lnTo>
                <a:lnTo>
                  <a:pt x="95" y="1490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3027362" y="640080"/>
            <a:ext cx="406400" cy="1147762"/>
          </a:xfrm>
          <a:custGeom>
            <a:avLst/>
            <a:gdLst>
              <a:gd name="T0" fmla="*/ 768 w 768"/>
              <a:gd name="T1" fmla="*/ 1811 h 2169"/>
              <a:gd name="T2" fmla="*/ 768 w 768"/>
              <a:gd name="T3" fmla="*/ 0 h 2169"/>
              <a:gd name="T4" fmla="*/ 0 w 768"/>
              <a:gd name="T5" fmla="*/ 672 h 2169"/>
              <a:gd name="T6" fmla="*/ 0 w 768"/>
              <a:gd name="T7" fmla="*/ 2169 h 2169"/>
              <a:gd name="T8" fmla="*/ 768 w 768"/>
              <a:gd name="T9" fmla="*/ 1811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2169">
                <a:moveTo>
                  <a:pt x="768" y="1811"/>
                </a:moveTo>
                <a:lnTo>
                  <a:pt x="768" y="0"/>
                </a:lnTo>
                <a:lnTo>
                  <a:pt x="0" y="672"/>
                </a:lnTo>
                <a:lnTo>
                  <a:pt x="0" y="2169"/>
                </a:lnTo>
                <a:lnTo>
                  <a:pt x="768" y="18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3433762" y="6400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5" name="Freeform 11"/>
          <p:cNvSpPr>
            <a:spLocks/>
          </p:cNvSpPr>
          <p:nvPr/>
        </p:nvSpPr>
        <p:spPr bwMode="auto">
          <a:xfrm>
            <a:off x="1560512" y="2940367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1 h 1497"/>
              <a:gd name="T16" fmla="*/ 72 w 2771"/>
              <a:gd name="T17" fmla="*/ 16 h 1497"/>
              <a:gd name="T18" fmla="*/ 60 w 2771"/>
              <a:gd name="T19" fmla="*/ 24 h 1497"/>
              <a:gd name="T20" fmla="*/ 49 w 2771"/>
              <a:gd name="T21" fmla="*/ 31 h 1497"/>
              <a:gd name="T22" fmla="*/ 41 w 2771"/>
              <a:gd name="T23" fmla="*/ 41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2 h 1497"/>
              <a:gd name="T30" fmla="*/ 11 w 2771"/>
              <a:gd name="T31" fmla="*/ 83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5 h 1497"/>
              <a:gd name="T38" fmla="*/ 0 w 2771"/>
              <a:gd name="T39" fmla="*/ 122 h 1497"/>
              <a:gd name="T40" fmla="*/ 0 w 2771"/>
              <a:gd name="T41" fmla="*/ 130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9 h 1497"/>
              <a:gd name="T48" fmla="*/ 0 w 2771"/>
              <a:gd name="T49" fmla="*/ 1375 h 1497"/>
              <a:gd name="T50" fmla="*/ 1 w 2771"/>
              <a:gd name="T51" fmla="*/ 1382 h 1497"/>
              <a:gd name="T52" fmla="*/ 2 w 2771"/>
              <a:gd name="T53" fmla="*/ 1388 h 1497"/>
              <a:gd name="T54" fmla="*/ 6 w 2771"/>
              <a:gd name="T55" fmla="*/ 1402 h 1497"/>
              <a:gd name="T56" fmla="*/ 11 w 2771"/>
              <a:gd name="T57" fmla="*/ 1414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7 h 1497"/>
              <a:gd name="T66" fmla="*/ 49 w 2771"/>
              <a:gd name="T67" fmla="*/ 1466 h 1497"/>
              <a:gd name="T68" fmla="*/ 60 w 2771"/>
              <a:gd name="T69" fmla="*/ 1474 h 1497"/>
              <a:gd name="T70" fmla="*/ 72 w 2771"/>
              <a:gd name="T71" fmla="*/ 1480 h 1497"/>
              <a:gd name="T72" fmla="*/ 84 w 2771"/>
              <a:gd name="T73" fmla="*/ 1487 h 1497"/>
              <a:gd name="T74" fmla="*/ 95 w 2771"/>
              <a:gd name="T75" fmla="*/ 1491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1"/>
                </a:lnTo>
                <a:lnTo>
                  <a:pt x="72" y="16"/>
                </a:lnTo>
                <a:lnTo>
                  <a:pt x="60" y="24"/>
                </a:lnTo>
                <a:lnTo>
                  <a:pt x="49" y="31"/>
                </a:lnTo>
                <a:lnTo>
                  <a:pt x="41" y="41"/>
                </a:lnTo>
                <a:lnTo>
                  <a:pt x="31" y="49"/>
                </a:lnTo>
                <a:lnTo>
                  <a:pt x="24" y="60"/>
                </a:lnTo>
                <a:lnTo>
                  <a:pt x="17" y="72"/>
                </a:lnTo>
                <a:lnTo>
                  <a:pt x="11" y="83"/>
                </a:lnTo>
                <a:lnTo>
                  <a:pt x="6" y="95"/>
                </a:lnTo>
                <a:lnTo>
                  <a:pt x="2" y="108"/>
                </a:lnTo>
                <a:lnTo>
                  <a:pt x="1" y="115"/>
                </a:lnTo>
                <a:lnTo>
                  <a:pt x="0" y="122"/>
                </a:lnTo>
                <a:lnTo>
                  <a:pt x="0" y="130"/>
                </a:lnTo>
                <a:lnTo>
                  <a:pt x="0" y="136"/>
                </a:lnTo>
                <a:lnTo>
                  <a:pt x="0" y="1361"/>
                </a:lnTo>
                <a:lnTo>
                  <a:pt x="0" y="1369"/>
                </a:lnTo>
                <a:lnTo>
                  <a:pt x="0" y="1375"/>
                </a:lnTo>
                <a:lnTo>
                  <a:pt x="1" y="1382"/>
                </a:lnTo>
                <a:lnTo>
                  <a:pt x="2" y="1388"/>
                </a:lnTo>
                <a:lnTo>
                  <a:pt x="6" y="1402"/>
                </a:lnTo>
                <a:lnTo>
                  <a:pt x="11" y="1414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7"/>
                </a:lnTo>
                <a:lnTo>
                  <a:pt x="49" y="1466"/>
                </a:lnTo>
                <a:lnTo>
                  <a:pt x="60" y="1474"/>
                </a:lnTo>
                <a:lnTo>
                  <a:pt x="72" y="1480"/>
                </a:lnTo>
                <a:lnTo>
                  <a:pt x="84" y="1487"/>
                </a:lnTo>
                <a:lnTo>
                  <a:pt x="95" y="1491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6" name="Freeform 12"/>
          <p:cNvSpPr>
            <a:spLocks/>
          </p:cNvSpPr>
          <p:nvPr/>
        </p:nvSpPr>
        <p:spPr bwMode="auto">
          <a:xfrm>
            <a:off x="3433762" y="2934017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7" name="Freeform 13"/>
          <p:cNvSpPr>
            <a:spLocks/>
          </p:cNvSpPr>
          <p:nvPr/>
        </p:nvSpPr>
        <p:spPr bwMode="auto">
          <a:xfrm>
            <a:off x="3027362" y="2934017"/>
            <a:ext cx="406400" cy="958850"/>
          </a:xfrm>
          <a:custGeom>
            <a:avLst/>
            <a:gdLst>
              <a:gd name="T0" fmla="*/ 768 w 768"/>
              <a:gd name="T1" fmla="*/ 1812 h 1812"/>
              <a:gd name="T2" fmla="*/ 768 w 768"/>
              <a:gd name="T3" fmla="*/ 0 h 1812"/>
              <a:gd name="T4" fmla="*/ 0 w 768"/>
              <a:gd name="T5" fmla="*/ 12 h 1812"/>
              <a:gd name="T6" fmla="*/ 0 w 768"/>
              <a:gd name="T7" fmla="*/ 1509 h 1812"/>
              <a:gd name="T8" fmla="*/ 768 w 768"/>
              <a:gd name="T9" fmla="*/ 1812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12">
                <a:moveTo>
                  <a:pt x="768" y="1812"/>
                </a:moveTo>
                <a:lnTo>
                  <a:pt x="768" y="0"/>
                </a:lnTo>
                <a:lnTo>
                  <a:pt x="0" y="12"/>
                </a:lnTo>
                <a:lnTo>
                  <a:pt x="0" y="1509"/>
                </a:lnTo>
                <a:lnTo>
                  <a:pt x="768" y="18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8" name="Freeform 14"/>
          <p:cNvSpPr>
            <a:spLocks/>
          </p:cNvSpPr>
          <p:nvPr/>
        </p:nvSpPr>
        <p:spPr bwMode="auto">
          <a:xfrm>
            <a:off x="1560512" y="3881755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40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8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40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8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9" name="Freeform 15"/>
          <p:cNvSpPr>
            <a:spLocks/>
          </p:cNvSpPr>
          <p:nvPr/>
        </p:nvSpPr>
        <p:spPr bwMode="auto">
          <a:xfrm>
            <a:off x="3433762" y="40817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0" name="Freeform 16"/>
          <p:cNvSpPr>
            <a:spLocks/>
          </p:cNvSpPr>
          <p:nvPr/>
        </p:nvSpPr>
        <p:spPr bwMode="auto">
          <a:xfrm>
            <a:off x="3025775" y="3881755"/>
            <a:ext cx="407988" cy="1155700"/>
          </a:xfrm>
          <a:custGeom>
            <a:avLst/>
            <a:gdLst>
              <a:gd name="T0" fmla="*/ 769 w 769"/>
              <a:gd name="T1" fmla="*/ 2183 h 2183"/>
              <a:gd name="T2" fmla="*/ 769 w 769"/>
              <a:gd name="T3" fmla="*/ 376 h 2183"/>
              <a:gd name="T4" fmla="*/ 1 w 769"/>
              <a:gd name="T5" fmla="*/ 0 h 2183"/>
              <a:gd name="T6" fmla="*/ 1 w 769"/>
              <a:gd name="T7" fmla="*/ 1496 h 2183"/>
              <a:gd name="T8" fmla="*/ 0 w 769"/>
              <a:gd name="T9" fmla="*/ 1496 h 2183"/>
              <a:gd name="T10" fmla="*/ 769 w 769"/>
              <a:gd name="T11" fmla="*/ 2183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183">
                <a:moveTo>
                  <a:pt x="769" y="2183"/>
                </a:moveTo>
                <a:lnTo>
                  <a:pt x="769" y="37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1" name="Freeform 17"/>
          <p:cNvSpPr>
            <a:spLocks/>
          </p:cNvSpPr>
          <p:nvPr/>
        </p:nvSpPr>
        <p:spPr bwMode="auto">
          <a:xfrm>
            <a:off x="1560512" y="4912042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39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7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2" name="Freeform 18"/>
          <p:cNvSpPr>
            <a:spLocks/>
          </p:cNvSpPr>
          <p:nvPr/>
        </p:nvSpPr>
        <p:spPr bwMode="auto">
          <a:xfrm>
            <a:off x="3433762" y="5280342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3" name="Freeform 19"/>
          <p:cNvSpPr>
            <a:spLocks/>
          </p:cNvSpPr>
          <p:nvPr/>
        </p:nvSpPr>
        <p:spPr bwMode="auto">
          <a:xfrm>
            <a:off x="3025775" y="4912042"/>
            <a:ext cx="407988" cy="1327150"/>
          </a:xfrm>
          <a:custGeom>
            <a:avLst/>
            <a:gdLst>
              <a:gd name="T0" fmla="*/ 769 w 769"/>
              <a:gd name="T1" fmla="*/ 2508 h 2508"/>
              <a:gd name="T2" fmla="*/ 769 w 769"/>
              <a:gd name="T3" fmla="*/ 696 h 2508"/>
              <a:gd name="T4" fmla="*/ 1 w 769"/>
              <a:gd name="T5" fmla="*/ 0 h 2508"/>
              <a:gd name="T6" fmla="*/ 1 w 769"/>
              <a:gd name="T7" fmla="*/ 1496 h 2508"/>
              <a:gd name="T8" fmla="*/ 0 w 769"/>
              <a:gd name="T9" fmla="*/ 1496 h 2508"/>
              <a:gd name="T10" fmla="*/ 769 w 769"/>
              <a:gd name="T11" fmla="*/ 2508 h 2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508">
                <a:moveTo>
                  <a:pt x="769" y="2508"/>
                </a:moveTo>
                <a:lnTo>
                  <a:pt x="769" y="69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5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1083529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通过工作年限、项目经验、擅长技术等指标对明显在技术层面很初级的应聘者进行初筛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7861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kern="0" dirty="0">
                <a:solidFill>
                  <a:schemeClr val="bg1">
                    <a:lumMod val="6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简历的筛选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671381" y="863462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671381" y="3157399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9671381" y="4305162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671381" y="5503724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21AB93F6-E47B-4C9D-8970-3AE6867E4570}"/>
              </a:ext>
            </a:extLst>
          </p:cNvPr>
          <p:cNvSpPr txBox="1"/>
          <p:nvPr/>
        </p:nvSpPr>
        <p:spPr>
          <a:xfrm>
            <a:off x="3581398" y="3377466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C41BDD4A-764D-4C7B-AB93-304E487E0405}"/>
              </a:ext>
            </a:extLst>
          </p:cNvPr>
          <p:cNvSpPr txBox="1"/>
          <p:nvPr/>
        </p:nvSpPr>
        <p:spPr>
          <a:xfrm>
            <a:off x="3581398" y="3080087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EDC6684-E0D9-4BAA-923F-13CC4FB13F14}"/>
              </a:ext>
            </a:extLst>
          </p:cNvPr>
          <p:cNvSpPr txBox="1"/>
          <p:nvPr/>
        </p:nvSpPr>
        <p:spPr>
          <a:xfrm>
            <a:off x="3581398" y="4525229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B4EE655-4E28-4219-95E3-AADD6FE68635}"/>
              </a:ext>
            </a:extLst>
          </p:cNvPr>
          <p:cNvSpPr txBox="1"/>
          <p:nvPr/>
        </p:nvSpPr>
        <p:spPr>
          <a:xfrm>
            <a:off x="3581398" y="42278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6D06648-C20E-4EA2-8A5E-7529FBCADD45}"/>
              </a:ext>
            </a:extLst>
          </p:cNvPr>
          <p:cNvSpPr txBox="1"/>
          <p:nvPr/>
        </p:nvSpPr>
        <p:spPr>
          <a:xfrm>
            <a:off x="3581398" y="5723791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B42C13E-46E9-421C-A454-BAA04140CC36}"/>
              </a:ext>
            </a:extLst>
          </p:cNvPr>
          <p:cNvSpPr txBox="1"/>
          <p:nvPr/>
        </p:nvSpPr>
        <p:spPr>
          <a:xfrm>
            <a:off x="3581398" y="5426412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9DB680ED-C313-4C95-BCF7-3E4BE32E5FEC}"/>
              </a:ext>
            </a:extLst>
          </p:cNvPr>
          <p:cNvGrpSpPr/>
          <p:nvPr/>
        </p:nvGrpSpPr>
        <p:grpSpPr>
          <a:xfrm>
            <a:off x="3027362" y="1855281"/>
            <a:ext cx="7634288" cy="958850"/>
            <a:chOff x="3027362" y="2521487"/>
            <a:chExt cx="7600950" cy="958850"/>
          </a:xfrm>
        </p:grpSpPr>
        <p:sp>
          <p:nvSpPr>
            <p:cNvPr id="73" name="Freeform 9">
              <a:extLst>
                <a:ext uri="{FF2B5EF4-FFF2-40B4-BE49-F238E27FC236}">
                  <a16:creationId xmlns="" xmlns:a16="http://schemas.microsoft.com/office/drawing/2014/main" id="{6A6885AB-86AB-42DF-B676-5C95D354C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2521487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" name="Freeform 10">
              <a:extLst>
                <a:ext uri="{FF2B5EF4-FFF2-40B4-BE49-F238E27FC236}">
                  <a16:creationId xmlns="" xmlns:a16="http://schemas.microsoft.com/office/drawing/2014/main" id="{66569989-0FDA-4C91-A9D2-0067E26E9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2523074"/>
              <a:ext cx="406400" cy="957262"/>
            </a:xfrm>
            <a:custGeom>
              <a:avLst/>
              <a:gdLst>
                <a:gd name="T0" fmla="*/ 768 w 768"/>
                <a:gd name="T1" fmla="*/ 1807 h 1807"/>
                <a:gd name="T2" fmla="*/ 768 w 768"/>
                <a:gd name="T3" fmla="*/ 0 h 1807"/>
                <a:gd name="T4" fmla="*/ 0 w 768"/>
                <a:gd name="T5" fmla="*/ 309 h 1807"/>
                <a:gd name="T6" fmla="*/ 0 w 768"/>
                <a:gd name="T7" fmla="*/ 1806 h 1807"/>
                <a:gd name="T8" fmla="*/ 768 w 768"/>
                <a:gd name="T9" fmla="*/ 1807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07">
                  <a:moveTo>
                    <a:pt x="768" y="1807"/>
                  </a:moveTo>
                  <a:lnTo>
                    <a:pt x="768" y="0"/>
                  </a:lnTo>
                  <a:lnTo>
                    <a:pt x="0" y="309"/>
                  </a:lnTo>
                  <a:lnTo>
                    <a:pt x="0" y="1806"/>
                  </a:lnTo>
                  <a:lnTo>
                    <a:pt x="768" y="1807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3" name="Freeform 8">
            <a:extLst>
              <a:ext uri="{FF2B5EF4-FFF2-40B4-BE49-F238E27FC236}">
                <a16:creationId xmlns="" xmlns:a16="http://schemas.microsoft.com/office/drawing/2014/main" id="{52A1503D-C4AA-4B0F-9764-3A3B9892E15C}"/>
              </a:ext>
            </a:extLst>
          </p:cNvPr>
          <p:cNvSpPr>
            <a:spLocks/>
          </p:cNvSpPr>
          <p:nvPr/>
        </p:nvSpPr>
        <p:spPr bwMode="auto">
          <a:xfrm>
            <a:off x="1560512" y="1970405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3 h 1497"/>
              <a:gd name="T20" fmla="*/ 49 w 2771"/>
              <a:gd name="T21" fmla="*/ 31 h 1497"/>
              <a:gd name="T22" fmla="*/ 41 w 2771"/>
              <a:gd name="T23" fmla="*/ 40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1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7 h 1497"/>
              <a:gd name="T48" fmla="*/ 0 w 2771"/>
              <a:gd name="T49" fmla="*/ 1375 h 1497"/>
              <a:gd name="T50" fmla="*/ 1 w 2771"/>
              <a:gd name="T51" fmla="*/ 1381 h 1497"/>
              <a:gd name="T52" fmla="*/ 2 w 2771"/>
              <a:gd name="T53" fmla="*/ 1388 h 1497"/>
              <a:gd name="T54" fmla="*/ 6 w 2771"/>
              <a:gd name="T55" fmla="*/ 1401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6 h 1497"/>
              <a:gd name="T66" fmla="*/ 49 w 2771"/>
              <a:gd name="T67" fmla="*/ 1466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6 h 1497"/>
              <a:gd name="T74" fmla="*/ 95 w 2771"/>
              <a:gd name="T75" fmla="*/ 1490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0"/>
                </a:lnTo>
                <a:lnTo>
                  <a:pt x="72" y="16"/>
                </a:lnTo>
                <a:lnTo>
                  <a:pt x="60" y="23"/>
                </a:lnTo>
                <a:lnTo>
                  <a:pt x="49" y="31"/>
                </a:lnTo>
                <a:lnTo>
                  <a:pt x="41" y="40"/>
                </a:lnTo>
                <a:lnTo>
                  <a:pt x="31" y="49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5"/>
                </a:lnTo>
                <a:lnTo>
                  <a:pt x="2" y="108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6"/>
                </a:lnTo>
                <a:lnTo>
                  <a:pt x="0" y="1361"/>
                </a:lnTo>
                <a:lnTo>
                  <a:pt x="0" y="1367"/>
                </a:lnTo>
                <a:lnTo>
                  <a:pt x="0" y="1375"/>
                </a:lnTo>
                <a:lnTo>
                  <a:pt x="1" y="1381"/>
                </a:lnTo>
                <a:lnTo>
                  <a:pt x="2" y="1388"/>
                </a:lnTo>
                <a:lnTo>
                  <a:pt x="6" y="1401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6"/>
                </a:lnTo>
                <a:lnTo>
                  <a:pt x="49" y="1466"/>
                </a:lnTo>
                <a:lnTo>
                  <a:pt x="60" y="1473"/>
                </a:lnTo>
                <a:lnTo>
                  <a:pt x="72" y="1480"/>
                </a:lnTo>
                <a:lnTo>
                  <a:pt x="84" y="1486"/>
                </a:lnTo>
                <a:lnTo>
                  <a:pt x="95" y="1490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4" name="Freeform 9">
            <a:extLst>
              <a:ext uri="{FF2B5EF4-FFF2-40B4-BE49-F238E27FC236}">
                <a16:creationId xmlns="" xmlns:a16="http://schemas.microsoft.com/office/drawing/2014/main" id="{1B41C4DE-3939-4E05-9B9A-B7A7A11C0D07}"/>
              </a:ext>
            </a:extLst>
          </p:cNvPr>
          <p:cNvSpPr>
            <a:spLocks/>
          </p:cNvSpPr>
          <p:nvPr/>
        </p:nvSpPr>
        <p:spPr bwMode="auto">
          <a:xfrm>
            <a:off x="3433762" y="1805305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4" name="Freeform 10">
            <a:extLst>
              <a:ext uri="{FF2B5EF4-FFF2-40B4-BE49-F238E27FC236}">
                <a16:creationId xmlns="" xmlns:a16="http://schemas.microsoft.com/office/drawing/2014/main" id="{EB2BD727-2553-48B6-BE37-1525675555EE}"/>
              </a:ext>
            </a:extLst>
          </p:cNvPr>
          <p:cNvSpPr>
            <a:spLocks/>
          </p:cNvSpPr>
          <p:nvPr/>
        </p:nvSpPr>
        <p:spPr bwMode="auto">
          <a:xfrm>
            <a:off x="3027362" y="1806892"/>
            <a:ext cx="406400" cy="957262"/>
          </a:xfrm>
          <a:custGeom>
            <a:avLst/>
            <a:gdLst>
              <a:gd name="T0" fmla="*/ 768 w 768"/>
              <a:gd name="T1" fmla="*/ 1807 h 1807"/>
              <a:gd name="T2" fmla="*/ 768 w 768"/>
              <a:gd name="T3" fmla="*/ 0 h 1807"/>
              <a:gd name="T4" fmla="*/ 0 w 768"/>
              <a:gd name="T5" fmla="*/ 309 h 1807"/>
              <a:gd name="T6" fmla="*/ 0 w 768"/>
              <a:gd name="T7" fmla="*/ 1806 h 1807"/>
              <a:gd name="T8" fmla="*/ 768 w 768"/>
              <a:gd name="T9" fmla="*/ 1807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07">
                <a:moveTo>
                  <a:pt x="768" y="1807"/>
                </a:moveTo>
                <a:lnTo>
                  <a:pt x="768" y="0"/>
                </a:lnTo>
                <a:lnTo>
                  <a:pt x="0" y="309"/>
                </a:lnTo>
                <a:lnTo>
                  <a:pt x="0" y="1806"/>
                </a:lnTo>
                <a:lnTo>
                  <a:pt x="768" y="1807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E1E7C984-B119-4714-8F1C-2D32FB7E6C90}"/>
              </a:ext>
            </a:extLst>
          </p:cNvPr>
          <p:cNvSpPr/>
          <p:nvPr/>
        </p:nvSpPr>
        <p:spPr>
          <a:xfrm>
            <a:off x="9671381" y="2028687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75" name="TextBox 40">
            <a:extLst>
              <a:ext uri="{FF2B5EF4-FFF2-40B4-BE49-F238E27FC236}">
                <a16:creationId xmlns="" xmlns:a16="http://schemas.microsoft.com/office/drawing/2014/main" id="{28C6A7F4-40A0-4E49-B684-2ECCE6E39295}"/>
              </a:ext>
            </a:extLst>
          </p:cNvPr>
          <p:cNvSpPr txBox="1"/>
          <p:nvPr/>
        </p:nvSpPr>
        <p:spPr>
          <a:xfrm>
            <a:off x="3581398" y="2248754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对于简历进行简单的技术问答，初步确认简历的“水分”，问题包括</a:t>
            </a:r>
            <a:r>
              <a:rPr 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前端、后端、数据库等</a:t>
            </a:r>
            <a:endParaRPr lang="en-US" sz="1200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6" name="TextBox 41">
            <a:extLst>
              <a:ext uri="{FF2B5EF4-FFF2-40B4-BE49-F238E27FC236}">
                <a16:creationId xmlns="" xmlns:a16="http://schemas.microsoft.com/office/drawing/2014/main" id="{E7EB2779-4CBA-4B3F-9C4F-859750E75295}"/>
              </a:ext>
            </a:extLst>
          </p:cNvPr>
          <p:cNvSpPr txBox="1"/>
          <p:nvPr/>
        </p:nvSpPr>
        <p:spPr>
          <a:xfrm>
            <a:off x="3581398" y="1951375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技术问题样例</a:t>
            </a:r>
            <a:endParaRPr lang="en-US" sz="1600" b="1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104" name="图片 10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64" y="2058198"/>
            <a:ext cx="763200" cy="7632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51" y="1017625"/>
            <a:ext cx="763856" cy="763856"/>
          </a:xfrm>
          <a:prstGeom prst="rect">
            <a:avLst/>
          </a:prstGeom>
        </p:spPr>
      </p:pic>
      <p:sp>
        <p:nvSpPr>
          <p:cNvPr id="106" name="圆角矩形 105"/>
          <p:cNvSpPr/>
          <p:nvPr/>
        </p:nvSpPr>
        <p:spPr>
          <a:xfrm>
            <a:off x="3049726" y="2806668"/>
            <a:ext cx="7611923" cy="3432523"/>
          </a:xfrm>
          <a:prstGeom prst="roundRect">
            <a:avLst>
              <a:gd name="adj" fmla="val 119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</a:t>
            </a:r>
            <a:endParaRPr lang="en-US" altLang="zh-CN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后端（</a:t>
            </a:r>
            <a:r>
              <a:rPr lang="en-US" altLang="zh-CN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</a:t>
            </a:r>
            <a:endParaRPr lang="en-US" altLang="zh-CN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</a:t>
            </a: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维</a:t>
            </a:r>
            <a:r>
              <a:rPr lang="en-US" altLang="zh-CN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+web</a:t>
            </a: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技术常识</a:t>
            </a:r>
            <a:endParaRPr lang="en-US" altLang="zh-CN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逻辑</a:t>
            </a:r>
            <a:endParaRPr lang="en-US" altLang="zh-CN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7" name="图片 106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6" y="3004234"/>
            <a:ext cx="713240" cy="713240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37" y="3917017"/>
            <a:ext cx="763200" cy="763200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52" y="4967529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="" xmlns:a16="http://schemas.microsoft.com/office/drawing/2014/main" id="{1B41C4DE-3939-4E05-9B9A-B7A7A11C0D0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</a:t>
            </a:r>
            <a:endParaRPr 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787400"/>
            <a:ext cx="78517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ea typeface="Microsoft YaHei UI" panose="020B0503020204020204" pitchFamily="34" charset="-122"/>
              </a:rPr>
              <a:t>响应</a:t>
            </a:r>
            <a:r>
              <a:rPr lang="zh-CN" altLang="en-US" dirty="0" smtClean="0">
                <a:ea typeface="Microsoft YaHei UI" panose="020B0503020204020204" pitchFamily="34" charset="-122"/>
              </a:rPr>
              <a:t>式布局（一个页面也可以）。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使用过的框架，且是否在框架中编写或修改过组件。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ea typeface="Microsoft YaHei UI" panose="020B0503020204020204" pitchFamily="34" charset="-122"/>
              </a:rPr>
              <a:t>Web</a:t>
            </a:r>
            <a:r>
              <a:rPr lang="zh-CN" altLang="en-US" dirty="0" smtClean="0">
                <a:ea typeface="Microsoft YaHei UI" panose="020B0503020204020204" pitchFamily="34" charset="-122"/>
              </a:rPr>
              <a:t>的前后端分离开发，</a:t>
            </a:r>
            <a:r>
              <a:rPr lang="en-US" altLang="zh-CN" dirty="0" smtClean="0">
                <a:ea typeface="Microsoft YaHei UI" panose="020B0503020204020204" pitchFamily="34" charset="-122"/>
              </a:rPr>
              <a:t>app</a:t>
            </a:r>
            <a:r>
              <a:rPr lang="zh-CN" altLang="en-US" dirty="0" smtClean="0">
                <a:ea typeface="Microsoft YaHei UI" panose="020B0503020204020204" pitchFamily="34" charset="-122"/>
              </a:rPr>
              <a:t>的开发（原生或混合）。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熟练使用</a:t>
            </a:r>
            <a:r>
              <a:rPr lang="en-US" altLang="zh-CN" dirty="0" smtClean="0">
                <a:ea typeface="Microsoft YaHei UI" panose="020B0503020204020204" pitchFamily="34" charset="-122"/>
              </a:rPr>
              <a:t>XX</a:t>
            </a:r>
            <a:r>
              <a:rPr lang="zh-CN" altLang="en-US" dirty="0" smtClean="0">
                <a:ea typeface="Microsoft YaHei UI" panose="020B0503020204020204" pitchFamily="34" charset="-122"/>
              </a:rPr>
              <a:t>插件不是加分项，编写或修改过才是。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懂平面设计的或熟练使用原型软件的优先。</a:t>
            </a:r>
            <a:endParaRPr lang="en-US" altLang="zh-CN" dirty="0" smtClean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9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="" xmlns:a16="http://schemas.microsoft.com/office/drawing/2014/main" id="{1B41C4DE-3939-4E05-9B9A-B7A7A11C0D0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</a:t>
            </a:r>
            <a:endParaRPr 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787400"/>
            <a:ext cx="68697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除</a:t>
            </a:r>
            <a:r>
              <a:rPr lang="en-US" altLang="zh-CN" dirty="0" smtClean="0">
                <a:ea typeface="Microsoft YaHei UI" panose="020B0503020204020204" pitchFamily="34" charset="-122"/>
              </a:rPr>
              <a:t>java</a:t>
            </a:r>
            <a:r>
              <a:rPr lang="zh-CN" altLang="en-US" dirty="0" smtClean="0">
                <a:ea typeface="Microsoft YaHei UI" panose="020B0503020204020204" pitchFamily="34" charset="-122"/>
              </a:rPr>
              <a:t>外使用过其他语言的优先。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ea typeface="Microsoft YaHei UI" panose="020B0503020204020204" pitchFamily="34" charset="-122"/>
              </a:rPr>
              <a:t>Spring</a:t>
            </a:r>
            <a:r>
              <a:rPr lang="zh-CN" altLang="en-US" dirty="0" smtClean="0">
                <a:ea typeface="Microsoft YaHei UI" panose="020B0503020204020204" pitchFamily="34" charset="-122"/>
              </a:rPr>
              <a:t>、</a:t>
            </a:r>
            <a:r>
              <a:rPr lang="en-US" altLang="zh-CN" dirty="0" smtClean="0">
                <a:ea typeface="Microsoft YaHei UI" panose="020B0503020204020204" pitchFamily="34" charset="-122"/>
              </a:rPr>
              <a:t>spring </a:t>
            </a:r>
            <a:r>
              <a:rPr lang="en-US" altLang="zh-CN" dirty="0" err="1" smtClean="0">
                <a:ea typeface="Microsoft YaHei UI" panose="020B0503020204020204" pitchFamily="34" charset="-122"/>
              </a:rPr>
              <a:t>mvc</a:t>
            </a:r>
            <a:r>
              <a:rPr lang="zh-CN" altLang="en-US" dirty="0" smtClean="0">
                <a:ea typeface="Microsoft YaHei UI" panose="020B0503020204020204" pitchFamily="34" charset="-122"/>
              </a:rPr>
              <a:t>、</a:t>
            </a:r>
            <a:r>
              <a:rPr lang="en-US" altLang="zh-CN" dirty="0" err="1" smtClean="0">
                <a:ea typeface="Microsoft YaHei UI" panose="020B0503020204020204" pitchFamily="34" charset="-122"/>
              </a:rPr>
              <a:t>mybatis</a:t>
            </a:r>
            <a:r>
              <a:rPr lang="zh-CN" altLang="en-US" dirty="0" smtClean="0">
                <a:ea typeface="Microsoft YaHei UI" panose="020B0503020204020204" pitchFamily="34" charset="-122"/>
              </a:rPr>
              <a:t>没用过的不考虑</a:t>
            </a:r>
            <a:endParaRPr lang="en-US" altLang="zh-CN" dirty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>
                <a:ea typeface="Microsoft YaHei UI" panose="020B0503020204020204" pitchFamily="34" charset="-122"/>
              </a:rPr>
              <a:t>Mysql</a:t>
            </a:r>
            <a:r>
              <a:rPr lang="zh-CN" altLang="en-US" dirty="0" smtClean="0">
                <a:ea typeface="Microsoft YaHei UI" panose="020B0503020204020204" pitchFamily="34" charset="-122"/>
              </a:rPr>
              <a:t>、</a:t>
            </a:r>
            <a:r>
              <a:rPr lang="en-US" altLang="zh-CN" dirty="0" smtClean="0">
                <a:ea typeface="Microsoft YaHei UI" panose="020B0503020204020204" pitchFamily="34" charset="-122"/>
              </a:rPr>
              <a:t>oracle</a:t>
            </a:r>
            <a:r>
              <a:rPr lang="zh-CN" altLang="en-US" dirty="0" smtClean="0">
                <a:ea typeface="Microsoft YaHei UI" panose="020B0503020204020204" pitchFamily="34" charset="-122"/>
              </a:rPr>
              <a:t>、或一些主流数据库。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是否设计过表结构。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>
                <a:ea typeface="Microsoft YaHei UI" panose="020B0503020204020204" pitchFamily="34" charset="-122"/>
              </a:rPr>
              <a:t>Redis</a:t>
            </a:r>
            <a:r>
              <a:rPr lang="zh-CN" altLang="en-US" dirty="0" smtClean="0">
                <a:ea typeface="Microsoft YaHei UI" panose="020B0503020204020204" pitchFamily="34" charset="-122"/>
              </a:rPr>
              <a:t>、</a:t>
            </a:r>
            <a:r>
              <a:rPr lang="en-US" altLang="zh-CN" dirty="0" smtClean="0">
                <a:ea typeface="Microsoft YaHei UI" panose="020B0503020204020204" pitchFamily="34" charset="-122"/>
              </a:rPr>
              <a:t>MongoDB</a:t>
            </a:r>
            <a:r>
              <a:rPr lang="zh-CN" altLang="en-US" dirty="0" smtClean="0">
                <a:ea typeface="Microsoft YaHei UI" panose="020B0503020204020204" pitchFamily="34" charset="-122"/>
              </a:rPr>
              <a:t>或其他非关系型数据库优先。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endParaRPr lang="en-US" altLang="zh-CN" dirty="0" smtClean="0">
              <a:ea typeface="Microsoft YaHei UI" panose="020B0503020204020204" pitchFamily="34" charset="-122"/>
            </a:endParaRPr>
          </a:p>
          <a:p>
            <a:endParaRPr lang="en-US" altLang="zh-CN" dirty="0" smtClean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1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="" xmlns:a16="http://schemas.microsoft.com/office/drawing/2014/main" id="{1B41C4DE-3939-4E05-9B9A-B7A7A11C0D0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</a:t>
            </a: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维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+web</a:t>
            </a: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基础常识</a:t>
            </a:r>
            <a:endParaRPr 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787400"/>
            <a:ext cx="83407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没有参与过部署或只用</a:t>
            </a:r>
            <a:r>
              <a:rPr lang="en-US" altLang="zh-CN" dirty="0" smtClean="0">
                <a:ea typeface="Microsoft YaHei UI" panose="020B0503020204020204" pitchFamily="34" charset="-122"/>
              </a:rPr>
              <a:t>windows</a:t>
            </a:r>
            <a:r>
              <a:rPr lang="zh-CN" altLang="en-US" dirty="0" smtClean="0">
                <a:ea typeface="Microsoft YaHei UI" panose="020B0503020204020204" pitchFamily="34" charset="-122"/>
              </a:rPr>
              <a:t>部署的不考虑。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至少要对</a:t>
            </a:r>
            <a:r>
              <a:rPr lang="en-US" altLang="zh-CN" dirty="0" smtClean="0">
                <a:ea typeface="Microsoft YaHei UI" panose="020B0503020204020204" pitchFamily="34" charset="-122"/>
              </a:rPr>
              <a:t>B/S</a:t>
            </a:r>
            <a:r>
              <a:rPr lang="zh-CN" altLang="en-US" dirty="0" smtClean="0">
                <a:ea typeface="Microsoft YaHei UI" panose="020B0503020204020204" pitchFamily="34" charset="-122"/>
              </a:rPr>
              <a:t>的运行模式有一些了解。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对于有些技能树点歪了的人可以问一些常识或逻辑问题。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ea typeface="Microsoft YaHei UI" panose="020B0503020204020204" pitchFamily="34" charset="-122"/>
              </a:rPr>
              <a:t>简述</a:t>
            </a:r>
            <a:r>
              <a:rPr lang="zh-CN" altLang="en-US" dirty="0" smtClean="0">
                <a:ea typeface="Microsoft YaHei UI" panose="020B0503020204020204" pitchFamily="34" charset="-122"/>
              </a:rPr>
              <a:t>一个自己做过的重要的功能或模块。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简述一下最近一个项目的开发环境。</a:t>
            </a:r>
            <a:endParaRPr lang="en-US" altLang="zh-CN" dirty="0" smtClean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21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="" xmlns:a16="http://schemas.microsoft.com/office/drawing/2014/main" id="{1B41C4DE-3939-4E05-9B9A-B7A7A11C0D0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逻辑</a:t>
            </a:r>
            <a:endParaRPr 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787400"/>
            <a:ext cx="108029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简要描述一下你最近一个项目的业务逻辑和功能组成。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自己设计并开发的功能复杂的页面或模块。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如果一个项目客户反映说某个功能慢，你要从那几个方面进行检查和调优。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如果做过大数据的可以让他简述一个业务场景。</a:t>
            </a:r>
            <a:endParaRPr lang="en-US" alt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04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B17DD453-ED5C-418A-88F4-8296DCA16C2C}"/>
              </a:ext>
            </a:extLst>
          </p:cNvPr>
          <p:cNvGrpSpPr/>
          <p:nvPr/>
        </p:nvGrpSpPr>
        <p:grpSpPr>
          <a:xfrm>
            <a:off x="3025775" y="4964017"/>
            <a:ext cx="7635875" cy="1327150"/>
            <a:chOff x="3025775" y="5437594"/>
            <a:chExt cx="7602537" cy="1327150"/>
          </a:xfrm>
        </p:grpSpPr>
        <p:sp>
          <p:nvSpPr>
            <p:cNvPr id="81" name="Freeform 18">
              <a:extLst>
                <a:ext uri="{FF2B5EF4-FFF2-40B4-BE49-F238E27FC236}">
                  <a16:creationId xmlns="" xmlns:a16="http://schemas.microsoft.com/office/drawing/2014/main" id="{83EC1BAC-9978-4F4D-8D16-585A25663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5805894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="" xmlns:a16="http://schemas.microsoft.com/office/drawing/2014/main" id="{01E51309-1F9D-4621-848A-E212EA101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5437594"/>
              <a:ext cx="407988" cy="1327150"/>
            </a:xfrm>
            <a:custGeom>
              <a:avLst/>
              <a:gdLst>
                <a:gd name="T0" fmla="*/ 769 w 769"/>
                <a:gd name="T1" fmla="*/ 2508 h 2508"/>
                <a:gd name="T2" fmla="*/ 769 w 769"/>
                <a:gd name="T3" fmla="*/ 696 h 2508"/>
                <a:gd name="T4" fmla="*/ 1 w 769"/>
                <a:gd name="T5" fmla="*/ 0 h 2508"/>
                <a:gd name="T6" fmla="*/ 1 w 769"/>
                <a:gd name="T7" fmla="*/ 1496 h 2508"/>
                <a:gd name="T8" fmla="*/ 0 w 769"/>
                <a:gd name="T9" fmla="*/ 1496 h 2508"/>
                <a:gd name="T10" fmla="*/ 769 w 769"/>
                <a:gd name="T11" fmla="*/ 250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508">
                  <a:moveTo>
                    <a:pt x="769" y="2508"/>
                  </a:moveTo>
                  <a:lnTo>
                    <a:pt x="769" y="69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508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F30C6AD-7FEE-4B93-8BA1-FE9D31EB3A4E}"/>
              </a:ext>
            </a:extLst>
          </p:cNvPr>
          <p:cNvGrpSpPr/>
          <p:nvPr/>
        </p:nvGrpSpPr>
        <p:grpSpPr>
          <a:xfrm>
            <a:off x="3025775" y="3935630"/>
            <a:ext cx="7635875" cy="1158875"/>
            <a:chOff x="3025775" y="4731931"/>
            <a:chExt cx="7602537" cy="1158875"/>
          </a:xfrm>
        </p:grpSpPr>
        <p:sp>
          <p:nvSpPr>
            <p:cNvPr id="79" name="Freeform 15">
              <a:extLst>
                <a:ext uri="{FF2B5EF4-FFF2-40B4-BE49-F238E27FC236}">
                  <a16:creationId xmlns="" xmlns:a16="http://schemas.microsoft.com/office/drawing/2014/main" id="{639414DC-7C87-400F-87D8-CB64B232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493195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" name="Freeform 16">
              <a:extLst>
                <a:ext uri="{FF2B5EF4-FFF2-40B4-BE49-F238E27FC236}">
                  <a16:creationId xmlns="" xmlns:a16="http://schemas.microsoft.com/office/drawing/2014/main" id="{400F7C1A-9DE8-4E41-8029-F4886C8C7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4731931"/>
              <a:ext cx="407988" cy="1155700"/>
            </a:xfrm>
            <a:custGeom>
              <a:avLst/>
              <a:gdLst>
                <a:gd name="T0" fmla="*/ 769 w 769"/>
                <a:gd name="T1" fmla="*/ 2183 h 2183"/>
                <a:gd name="T2" fmla="*/ 769 w 769"/>
                <a:gd name="T3" fmla="*/ 376 h 2183"/>
                <a:gd name="T4" fmla="*/ 1 w 769"/>
                <a:gd name="T5" fmla="*/ 0 h 2183"/>
                <a:gd name="T6" fmla="*/ 1 w 769"/>
                <a:gd name="T7" fmla="*/ 1496 h 2183"/>
                <a:gd name="T8" fmla="*/ 0 w 769"/>
                <a:gd name="T9" fmla="*/ 1496 h 2183"/>
                <a:gd name="T10" fmla="*/ 769 w 769"/>
                <a:gd name="T11" fmla="*/ 2183 h 2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183">
                  <a:moveTo>
                    <a:pt x="769" y="2183"/>
                  </a:moveTo>
                  <a:lnTo>
                    <a:pt x="769" y="37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183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0470E35-5531-4EEF-8EB8-F2D7FEC46583}"/>
              </a:ext>
            </a:extLst>
          </p:cNvPr>
          <p:cNvGrpSpPr/>
          <p:nvPr/>
        </p:nvGrpSpPr>
        <p:grpSpPr>
          <a:xfrm>
            <a:off x="3027362" y="1855281"/>
            <a:ext cx="7634288" cy="958850"/>
            <a:chOff x="3027362" y="2521487"/>
            <a:chExt cx="7600950" cy="958850"/>
          </a:xfrm>
        </p:grpSpPr>
        <p:sp>
          <p:nvSpPr>
            <p:cNvPr id="75" name="Freeform 9">
              <a:extLst>
                <a:ext uri="{FF2B5EF4-FFF2-40B4-BE49-F238E27FC236}">
                  <a16:creationId xmlns="" xmlns:a16="http://schemas.microsoft.com/office/drawing/2014/main" id="{DF63E8C7-5593-4918-A3F3-85A0B603A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2521487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" name="Freeform 10">
              <a:extLst>
                <a:ext uri="{FF2B5EF4-FFF2-40B4-BE49-F238E27FC236}">
                  <a16:creationId xmlns="" xmlns:a16="http://schemas.microsoft.com/office/drawing/2014/main" id="{620BA718-982A-4F25-8AC9-6891D5DAD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2523074"/>
              <a:ext cx="406400" cy="957262"/>
            </a:xfrm>
            <a:custGeom>
              <a:avLst/>
              <a:gdLst>
                <a:gd name="T0" fmla="*/ 768 w 768"/>
                <a:gd name="T1" fmla="*/ 1807 h 1807"/>
                <a:gd name="T2" fmla="*/ 768 w 768"/>
                <a:gd name="T3" fmla="*/ 0 h 1807"/>
                <a:gd name="T4" fmla="*/ 0 w 768"/>
                <a:gd name="T5" fmla="*/ 309 h 1807"/>
                <a:gd name="T6" fmla="*/ 0 w 768"/>
                <a:gd name="T7" fmla="*/ 1806 h 1807"/>
                <a:gd name="T8" fmla="*/ 768 w 768"/>
                <a:gd name="T9" fmla="*/ 1807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07">
                  <a:moveTo>
                    <a:pt x="768" y="1807"/>
                  </a:moveTo>
                  <a:lnTo>
                    <a:pt x="768" y="0"/>
                  </a:lnTo>
                  <a:lnTo>
                    <a:pt x="0" y="309"/>
                  </a:lnTo>
                  <a:lnTo>
                    <a:pt x="0" y="1806"/>
                  </a:lnTo>
                  <a:lnTo>
                    <a:pt x="768" y="1807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2993471-CC98-47E5-9B85-087FF687925B}"/>
              </a:ext>
            </a:extLst>
          </p:cNvPr>
          <p:cNvGrpSpPr/>
          <p:nvPr/>
        </p:nvGrpSpPr>
        <p:grpSpPr>
          <a:xfrm>
            <a:off x="3027362" y="688806"/>
            <a:ext cx="7634288" cy="1147762"/>
            <a:chOff x="3027362" y="1253332"/>
            <a:chExt cx="7600950" cy="1147762"/>
          </a:xfrm>
        </p:grpSpPr>
        <p:sp>
          <p:nvSpPr>
            <p:cNvPr id="70" name="Freeform 5">
              <a:extLst>
                <a:ext uri="{FF2B5EF4-FFF2-40B4-BE49-F238E27FC236}">
                  <a16:creationId xmlns="" xmlns:a16="http://schemas.microsoft.com/office/drawing/2014/main" id="{B5286A63-2647-463F-865A-F7C413978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1253332"/>
              <a:ext cx="406400" cy="1147762"/>
            </a:xfrm>
            <a:custGeom>
              <a:avLst/>
              <a:gdLst>
                <a:gd name="T0" fmla="*/ 768 w 768"/>
                <a:gd name="T1" fmla="*/ 1811 h 2169"/>
                <a:gd name="T2" fmla="*/ 768 w 768"/>
                <a:gd name="T3" fmla="*/ 0 h 2169"/>
                <a:gd name="T4" fmla="*/ 0 w 768"/>
                <a:gd name="T5" fmla="*/ 672 h 2169"/>
                <a:gd name="T6" fmla="*/ 0 w 768"/>
                <a:gd name="T7" fmla="*/ 2169 h 2169"/>
                <a:gd name="T8" fmla="*/ 768 w 768"/>
                <a:gd name="T9" fmla="*/ 1811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2169">
                  <a:moveTo>
                    <a:pt x="768" y="1811"/>
                  </a:moveTo>
                  <a:lnTo>
                    <a:pt x="768" y="0"/>
                  </a:lnTo>
                  <a:lnTo>
                    <a:pt x="0" y="672"/>
                  </a:lnTo>
                  <a:lnTo>
                    <a:pt x="0" y="2169"/>
                  </a:lnTo>
                  <a:lnTo>
                    <a:pt x="768" y="1811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Freeform 7">
              <a:extLst>
                <a:ext uri="{FF2B5EF4-FFF2-40B4-BE49-F238E27FC236}">
                  <a16:creationId xmlns="" xmlns:a16="http://schemas.microsoft.com/office/drawing/2014/main" id="{DDC19C72-D2F4-4636-BA46-8DD08369C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1253332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" name="Freeform 6"/>
          <p:cNvSpPr>
            <a:spLocks/>
          </p:cNvSpPr>
          <p:nvPr/>
        </p:nvSpPr>
        <p:spPr bwMode="auto">
          <a:xfrm>
            <a:off x="1560512" y="995680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0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5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2 h 1497"/>
              <a:gd name="T20" fmla="*/ 49 w 2771"/>
              <a:gd name="T21" fmla="*/ 30 h 1497"/>
              <a:gd name="T22" fmla="*/ 41 w 2771"/>
              <a:gd name="T23" fmla="*/ 39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0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7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4 h 1497"/>
              <a:gd name="T44" fmla="*/ 0 w 2771"/>
              <a:gd name="T45" fmla="*/ 1360 h 1497"/>
              <a:gd name="T46" fmla="*/ 0 w 2771"/>
              <a:gd name="T47" fmla="*/ 1367 h 1497"/>
              <a:gd name="T48" fmla="*/ 0 w 2771"/>
              <a:gd name="T49" fmla="*/ 1374 h 1497"/>
              <a:gd name="T50" fmla="*/ 1 w 2771"/>
              <a:gd name="T51" fmla="*/ 1380 h 1497"/>
              <a:gd name="T52" fmla="*/ 2 w 2771"/>
              <a:gd name="T53" fmla="*/ 1388 h 1497"/>
              <a:gd name="T54" fmla="*/ 6 w 2771"/>
              <a:gd name="T55" fmla="*/ 1400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7 h 1497"/>
              <a:gd name="T64" fmla="*/ 41 w 2771"/>
              <a:gd name="T65" fmla="*/ 1456 h 1497"/>
              <a:gd name="T66" fmla="*/ 49 w 2771"/>
              <a:gd name="T67" fmla="*/ 1465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5 h 1497"/>
              <a:gd name="T74" fmla="*/ 95 w 2771"/>
              <a:gd name="T75" fmla="*/ 1490 h 1497"/>
              <a:gd name="T76" fmla="*/ 109 w 2771"/>
              <a:gd name="T77" fmla="*/ 1494 h 1497"/>
              <a:gd name="T78" fmla="*/ 116 w 2771"/>
              <a:gd name="T79" fmla="*/ 1495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0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9"/>
                </a:lnTo>
                <a:lnTo>
                  <a:pt x="24" y="60"/>
                </a:lnTo>
                <a:lnTo>
                  <a:pt x="17" y="70"/>
                </a:lnTo>
                <a:lnTo>
                  <a:pt x="11" y="82"/>
                </a:lnTo>
                <a:lnTo>
                  <a:pt x="6" y="95"/>
                </a:lnTo>
                <a:lnTo>
                  <a:pt x="2" y="107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4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8"/>
                </a:lnTo>
                <a:lnTo>
                  <a:pt x="6" y="1400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3"/>
                </a:lnTo>
                <a:lnTo>
                  <a:pt x="72" y="1480"/>
                </a:lnTo>
                <a:lnTo>
                  <a:pt x="84" y="1485"/>
                </a:lnTo>
                <a:lnTo>
                  <a:pt x="95" y="1490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3027362" y="640080"/>
            <a:ext cx="406400" cy="1147762"/>
          </a:xfrm>
          <a:custGeom>
            <a:avLst/>
            <a:gdLst>
              <a:gd name="T0" fmla="*/ 768 w 768"/>
              <a:gd name="T1" fmla="*/ 1811 h 2169"/>
              <a:gd name="T2" fmla="*/ 768 w 768"/>
              <a:gd name="T3" fmla="*/ 0 h 2169"/>
              <a:gd name="T4" fmla="*/ 0 w 768"/>
              <a:gd name="T5" fmla="*/ 672 h 2169"/>
              <a:gd name="T6" fmla="*/ 0 w 768"/>
              <a:gd name="T7" fmla="*/ 2169 h 2169"/>
              <a:gd name="T8" fmla="*/ 768 w 768"/>
              <a:gd name="T9" fmla="*/ 1811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2169">
                <a:moveTo>
                  <a:pt x="768" y="1811"/>
                </a:moveTo>
                <a:lnTo>
                  <a:pt x="768" y="0"/>
                </a:lnTo>
                <a:lnTo>
                  <a:pt x="0" y="672"/>
                </a:lnTo>
                <a:lnTo>
                  <a:pt x="0" y="2169"/>
                </a:lnTo>
                <a:lnTo>
                  <a:pt x="768" y="18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3433762" y="6400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1560512" y="1970405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3 h 1497"/>
              <a:gd name="T20" fmla="*/ 49 w 2771"/>
              <a:gd name="T21" fmla="*/ 31 h 1497"/>
              <a:gd name="T22" fmla="*/ 41 w 2771"/>
              <a:gd name="T23" fmla="*/ 40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1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7 h 1497"/>
              <a:gd name="T48" fmla="*/ 0 w 2771"/>
              <a:gd name="T49" fmla="*/ 1375 h 1497"/>
              <a:gd name="T50" fmla="*/ 1 w 2771"/>
              <a:gd name="T51" fmla="*/ 1381 h 1497"/>
              <a:gd name="T52" fmla="*/ 2 w 2771"/>
              <a:gd name="T53" fmla="*/ 1388 h 1497"/>
              <a:gd name="T54" fmla="*/ 6 w 2771"/>
              <a:gd name="T55" fmla="*/ 1401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6 h 1497"/>
              <a:gd name="T66" fmla="*/ 49 w 2771"/>
              <a:gd name="T67" fmla="*/ 1466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6 h 1497"/>
              <a:gd name="T74" fmla="*/ 95 w 2771"/>
              <a:gd name="T75" fmla="*/ 1490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0"/>
                </a:lnTo>
                <a:lnTo>
                  <a:pt x="72" y="16"/>
                </a:lnTo>
                <a:lnTo>
                  <a:pt x="60" y="23"/>
                </a:lnTo>
                <a:lnTo>
                  <a:pt x="49" y="31"/>
                </a:lnTo>
                <a:lnTo>
                  <a:pt x="41" y="40"/>
                </a:lnTo>
                <a:lnTo>
                  <a:pt x="31" y="49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5"/>
                </a:lnTo>
                <a:lnTo>
                  <a:pt x="2" y="108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6"/>
                </a:lnTo>
                <a:lnTo>
                  <a:pt x="0" y="1361"/>
                </a:lnTo>
                <a:lnTo>
                  <a:pt x="0" y="1367"/>
                </a:lnTo>
                <a:lnTo>
                  <a:pt x="0" y="1375"/>
                </a:lnTo>
                <a:lnTo>
                  <a:pt x="1" y="1381"/>
                </a:lnTo>
                <a:lnTo>
                  <a:pt x="2" y="1388"/>
                </a:lnTo>
                <a:lnTo>
                  <a:pt x="6" y="1401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6"/>
                </a:lnTo>
                <a:lnTo>
                  <a:pt x="49" y="1466"/>
                </a:lnTo>
                <a:lnTo>
                  <a:pt x="60" y="1473"/>
                </a:lnTo>
                <a:lnTo>
                  <a:pt x="72" y="1480"/>
                </a:lnTo>
                <a:lnTo>
                  <a:pt x="84" y="1486"/>
                </a:lnTo>
                <a:lnTo>
                  <a:pt x="95" y="1490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3433762" y="1805305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3027362" y="1806892"/>
            <a:ext cx="406400" cy="957262"/>
          </a:xfrm>
          <a:custGeom>
            <a:avLst/>
            <a:gdLst>
              <a:gd name="T0" fmla="*/ 768 w 768"/>
              <a:gd name="T1" fmla="*/ 1807 h 1807"/>
              <a:gd name="T2" fmla="*/ 768 w 768"/>
              <a:gd name="T3" fmla="*/ 0 h 1807"/>
              <a:gd name="T4" fmla="*/ 0 w 768"/>
              <a:gd name="T5" fmla="*/ 309 h 1807"/>
              <a:gd name="T6" fmla="*/ 0 w 768"/>
              <a:gd name="T7" fmla="*/ 1806 h 1807"/>
              <a:gd name="T8" fmla="*/ 768 w 768"/>
              <a:gd name="T9" fmla="*/ 1807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07">
                <a:moveTo>
                  <a:pt x="768" y="1807"/>
                </a:moveTo>
                <a:lnTo>
                  <a:pt x="768" y="0"/>
                </a:lnTo>
                <a:lnTo>
                  <a:pt x="0" y="309"/>
                </a:lnTo>
                <a:lnTo>
                  <a:pt x="0" y="1806"/>
                </a:lnTo>
                <a:lnTo>
                  <a:pt x="768" y="18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8" name="Freeform 14"/>
          <p:cNvSpPr>
            <a:spLocks/>
          </p:cNvSpPr>
          <p:nvPr/>
        </p:nvSpPr>
        <p:spPr bwMode="auto">
          <a:xfrm>
            <a:off x="1560512" y="3881755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40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8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40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8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9" name="Freeform 15"/>
          <p:cNvSpPr>
            <a:spLocks/>
          </p:cNvSpPr>
          <p:nvPr/>
        </p:nvSpPr>
        <p:spPr bwMode="auto">
          <a:xfrm>
            <a:off x="3433762" y="40817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0" name="Freeform 16"/>
          <p:cNvSpPr>
            <a:spLocks/>
          </p:cNvSpPr>
          <p:nvPr/>
        </p:nvSpPr>
        <p:spPr bwMode="auto">
          <a:xfrm>
            <a:off x="3025775" y="3881755"/>
            <a:ext cx="407988" cy="1155700"/>
          </a:xfrm>
          <a:custGeom>
            <a:avLst/>
            <a:gdLst>
              <a:gd name="T0" fmla="*/ 769 w 769"/>
              <a:gd name="T1" fmla="*/ 2183 h 2183"/>
              <a:gd name="T2" fmla="*/ 769 w 769"/>
              <a:gd name="T3" fmla="*/ 376 h 2183"/>
              <a:gd name="T4" fmla="*/ 1 w 769"/>
              <a:gd name="T5" fmla="*/ 0 h 2183"/>
              <a:gd name="T6" fmla="*/ 1 w 769"/>
              <a:gd name="T7" fmla="*/ 1496 h 2183"/>
              <a:gd name="T8" fmla="*/ 0 w 769"/>
              <a:gd name="T9" fmla="*/ 1496 h 2183"/>
              <a:gd name="T10" fmla="*/ 769 w 769"/>
              <a:gd name="T11" fmla="*/ 2183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183">
                <a:moveTo>
                  <a:pt x="769" y="2183"/>
                </a:moveTo>
                <a:lnTo>
                  <a:pt x="769" y="37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1" name="Freeform 17"/>
          <p:cNvSpPr>
            <a:spLocks/>
          </p:cNvSpPr>
          <p:nvPr/>
        </p:nvSpPr>
        <p:spPr bwMode="auto">
          <a:xfrm>
            <a:off x="1560512" y="4912042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39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7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2" name="Freeform 18"/>
          <p:cNvSpPr>
            <a:spLocks/>
          </p:cNvSpPr>
          <p:nvPr/>
        </p:nvSpPr>
        <p:spPr bwMode="auto">
          <a:xfrm>
            <a:off x="3433762" y="5280342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3" name="Freeform 19"/>
          <p:cNvSpPr>
            <a:spLocks/>
          </p:cNvSpPr>
          <p:nvPr/>
        </p:nvSpPr>
        <p:spPr bwMode="auto">
          <a:xfrm>
            <a:off x="3025775" y="4912042"/>
            <a:ext cx="407988" cy="1327150"/>
          </a:xfrm>
          <a:custGeom>
            <a:avLst/>
            <a:gdLst>
              <a:gd name="T0" fmla="*/ 769 w 769"/>
              <a:gd name="T1" fmla="*/ 2508 h 2508"/>
              <a:gd name="T2" fmla="*/ 769 w 769"/>
              <a:gd name="T3" fmla="*/ 696 h 2508"/>
              <a:gd name="T4" fmla="*/ 1 w 769"/>
              <a:gd name="T5" fmla="*/ 0 h 2508"/>
              <a:gd name="T6" fmla="*/ 1 w 769"/>
              <a:gd name="T7" fmla="*/ 1496 h 2508"/>
              <a:gd name="T8" fmla="*/ 0 w 769"/>
              <a:gd name="T9" fmla="*/ 1496 h 2508"/>
              <a:gd name="T10" fmla="*/ 769 w 769"/>
              <a:gd name="T11" fmla="*/ 2508 h 2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508">
                <a:moveTo>
                  <a:pt x="769" y="2508"/>
                </a:moveTo>
                <a:lnTo>
                  <a:pt x="769" y="69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5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1083529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7861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671381" y="863462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9671381" y="2028687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9671381" y="4305162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671381" y="5503724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8C6A7F4-40A0-4E49-B684-2ECCE6E39295}"/>
              </a:ext>
            </a:extLst>
          </p:cNvPr>
          <p:cNvSpPr txBox="1"/>
          <p:nvPr/>
        </p:nvSpPr>
        <p:spPr>
          <a:xfrm>
            <a:off x="3581398" y="2248754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E7EB2779-4CBA-4B3F-9C4F-859750E75295}"/>
              </a:ext>
            </a:extLst>
          </p:cNvPr>
          <p:cNvSpPr txBox="1"/>
          <p:nvPr/>
        </p:nvSpPr>
        <p:spPr>
          <a:xfrm>
            <a:off x="3581398" y="1951375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EDC6684-E0D9-4BAA-923F-13CC4FB13F14}"/>
              </a:ext>
            </a:extLst>
          </p:cNvPr>
          <p:cNvSpPr txBox="1"/>
          <p:nvPr/>
        </p:nvSpPr>
        <p:spPr>
          <a:xfrm>
            <a:off x="3581398" y="4525229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B4EE655-4E28-4219-95E3-AADD6FE68635}"/>
              </a:ext>
            </a:extLst>
          </p:cNvPr>
          <p:cNvSpPr txBox="1"/>
          <p:nvPr/>
        </p:nvSpPr>
        <p:spPr>
          <a:xfrm>
            <a:off x="3581398" y="42278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6D06648-C20E-4EA2-8A5E-7529FBCADD45}"/>
              </a:ext>
            </a:extLst>
          </p:cNvPr>
          <p:cNvSpPr txBox="1"/>
          <p:nvPr/>
        </p:nvSpPr>
        <p:spPr>
          <a:xfrm>
            <a:off x="3581398" y="5723791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B42C13E-46E9-421C-A454-BAA04140CC36}"/>
              </a:ext>
            </a:extLst>
          </p:cNvPr>
          <p:cNvSpPr txBox="1"/>
          <p:nvPr/>
        </p:nvSpPr>
        <p:spPr>
          <a:xfrm>
            <a:off x="3581398" y="5426412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C6C82C31-EA1C-4AF8-8430-A501B99105B7}"/>
              </a:ext>
            </a:extLst>
          </p:cNvPr>
          <p:cNvGrpSpPr/>
          <p:nvPr/>
        </p:nvGrpSpPr>
        <p:grpSpPr>
          <a:xfrm>
            <a:off x="3027362" y="2983875"/>
            <a:ext cx="7634288" cy="958850"/>
            <a:chOff x="3027362" y="3546496"/>
            <a:chExt cx="7600950" cy="958850"/>
          </a:xfrm>
        </p:grpSpPr>
        <p:sp>
          <p:nvSpPr>
            <p:cNvPr id="73" name="Freeform 12">
              <a:extLst>
                <a:ext uri="{FF2B5EF4-FFF2-40B4-BE49-F238E27FC236}">
                  <a16:creationId xmlns="" xmlns:a16="http://schemas.microsoft.com/office/drawing/2014/main" id="{A2CE8645-1246-44DD-A9DA-B89BE1377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354649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3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3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" name="Freeform 13">
              <a:extLst>
                <a:ext uri="{FF2B5EF4-FFF2-40B4-BE49-F238E27FC236}">
                  <a16:creationId xmlns="" xmlns:a16="http://schemas.microsoft.com/office/drawing/2014/main" id="{50636E66-8F5A-4070-B09C-8235F065D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3546496"/>
              <a:ext cx="406400" cy="958850"/>
            </a:xfrm>
            <a:custGeom>
              <a:avLst/>
              <a:gdLst>
                <a:gd name="T0" fmla="*/ 768 w 768"/>
                <a:gd name="T1" fmla="*/ 1812 h 1812"/>
                <a:gd name="T2" fmla="*/ 768 w 768"/>
                <a:gd name="T3" fmla="*/ 0 h 1812"/>
                <a:gd name="T4" fmla="*/ 0 w 768"/>
                <a:gd name="T5" fmla="*/ 12 h 1812"/>
                <a:gd name="T6" fmla="*/ 0 w 768"/>
                <a:gd name="T7" fmla="*/ 1509 h 1812"/>
                <a:gd name="T8" fmla="*/ 768 w 768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12">
                  <a:moveTo>
                    <a:pt x="768" y="1812"/>
                  </a:moveTo>
                  <a:lnTo>
                    <a:pt x="768" y="0"/>
                  </a:lnTo>
                  <a:lnTo>
                    <a:pt x="0" y="12"/>
                  </a:lnTo>
                  <a:lnTo>
                    <a:pt x="0" y="1509"/>
                  </a:lnTo>
                  <a:lnTo>
                    <a:pt x="768" y="1812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3" name="Freeform 11">
            <a:extLst>
              <a:ext uri="{FF2B5EF4-FFF2-40B4-BE49-F238E27FC236}">
                <a16:creationId xmlns="" xmlns:a16="http://schemas.microsoft.com/office/drawing/2014/main" id="{DD24B9AC-2ABE-40C4-BB4A-899D9A1DD1A7}"/>
              </a:ext>
            </a:extLst>
          </p:cNvPr>
          <p:cNvSpPr>
            <a:spLocks/>
          </p:cNvSpPr>
          <p:nvPr/>
        </p:nvSpPr>
        <p:spPr bwMode="auto">
          <a:xfrm>
            <a:off x="1560512" y="2940367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1 h 1497"/>
              <a:gd name="T16" fmla="*/ 72 w 2771"/>
              <a:gd name="T17" fmla="*/ 16 h 1497"/>
              <a:gd name="T18" fmla="*/ 60 w 2771"/>
              <a:gd name="T19" fmla="*/ 24 h 1497"/>
              <a:gd name="T20" fmla="*/ 49 w 2771"/>
              <a:gd name="T21" fmla="*/ 31 h 1497"/>
              <a:gd name="T22" fmla="*/ 41 w 2771"/>
              <a:gd name="T23" fmla="*/ 41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2 h 1497"/>
              <a:gd name="T30" fmla="*/ 11 w 2771"/>
              <a:gd name="T31" fmla="*/ 83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5 h 1497"/>
              <a:gd name="T38" fmla="*/ 0 w 2771"/>
              <a:gd name="T39" fmla="*/ 122 h 1497"/>
              <a:gd name="T40" fmla="*/ 0 w 2771"/>
              <a:gd name="T41" fmla="*/ 130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9 h 1497"/>
              <a:gd name="T48" fmla="*/ 0 w 2771"/>
              <a:gd name="T49" fmla="*/ 1375 h 1497"/>
              <a:gd name="T50" fmla="*/ 1 w 2771"/>
              <a:gd name="T51" fmla="*/ 1382 h 1497"/>
              <a:gd name="T52" fmla="*/ 2 w 2771"/>
              <a:gd name="T53" fmla="*/ 1388 h 1497"/>
              <a:gd name="T54" fmla="*/ 6 w 2771"/>
              <a:gd name="T55" fmla="*/ 1402 h 1497"/>
              <a:gd name="T56" fmla="*/ 11 w 2771"/>
              <a:gd name="T57" fmla="*/ 1414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7 h 1497"/>
              <a:gd name="T66" fmla="*/ 49 w 2771"/>
              <a:gd name="T67" fmla="*/ 1466 h 1497"/>
              <a:gd name="T68" fmla="*/ 60 w 2771"/>
              <a:gd name="T69" fmla="*/ 1474 h 1497"/>
              <a:gd name="T70" fmla="*/ 72 w 2771"/>
              <a:gd name="T71" fmla="*/ 1480 h 1497"/>
              <a:gd name="T72" fmla="*/ 84 w 2771"/>
              <a:gd name="T73" fmla="*/ 1487 h 1497"/>
              <a:gd name="T74" fmla="*/ 95 w 2771"/>
              <a:gd name="T75" fmla="*/ 1491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1"/>
                </a:lnTo>
                <a:lnTo>
                  <a:pt x="72" y="16"/>
                </a:lnTo>
                <a:lnTo>
                  <a:pt x="60" y="24"/>
                </a:lnTo>
                <a:lnTo>
                  <a:pt x="49" y="31"/>
                </a:lnTo>
                <a:lnTo>
                  <a:pt x="41" y="41"/>
                </a:lnTo>
                <a:lnTo>
                  <a:pt x="31" y="49"/>
                </a:lnTo>
                <a:lnTo>
                  <a:pt x="24" y="60"/>
                </a:lnTo>
                <a:lnTo>
                  <a:pt x="17" y="72"/>
                </a:lnTo>
                <a:lnTo>
                  <a:pt x="11" y="83"/>
                </a:lnTo>
                <a:lnTo>
                  <a:pt x="6" y="95"/>
                </a:lnTo>
                <a:lnTo>
                  <a:pt x="2" y="108"/>
                </a:lnTo>
                <a:lnTo>
                  <a:pt x="1" y="115"/>
                </a:lnTo>
                <a:lnTo>
                  <a:pt x="0" y="122"/>
                </a:lnTo>
                <a:lnTo>
                  <a:pt x="0" y="130"/>
                </a:lnTo>
                <a:lnTo>
                  <a:pt x="0" y="136"/>
                </a:lnTo>
                <a:lnTo>
                  <a:pt x="0" y="1361"/>
                </a:lnTo>
                <a:lnTo>
                  <a:pt x="0" y="1369"/>
                </a:lnTo>
                <a:lnTo>
                  <a:pt x="0" y="1375"/>
                </a:lnTo>
                <a:lnTo>
                  <a:pt x="1" y="1382"/>
                </a:lnTo>
                <a:lnTo>
                  <a:pt x="2" y="1388"/>
                </a:lnTo>
                <a:lnTo>
                  <a:pt x="6" y="1402"/>
                </a:lnTo>
                <a:lnTo>
                  <a:pt x="11" y="1414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7"/>
                </a:lnTo>
                <a:lnTo>
                  <a:pt x="49" y="1466"/>
                </a:lnTo>
                <a:lnTo>
                  <a:pt x="60" y="1474"/>
                </a:lnTo>
                <a:lnTo>
                  <a:pt x="72" y="1480"/>
                </a:lnTo>
                <a:lnTo>
                  <a:pt x="84" y="1487"/>
                </a:lnTo>
                <a:lnTo>
                  <a:pt x="95" y="1491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4" name="Freeform 12">
            <a:extLst>
              <a:ext uri="{FF2B5EF4-FFF2-40B4-BE49-F238E27FC236}">
                <a16:creationId xmlns="" xmlns:a16="http://schemas.microsoft.com/office/drawing/2014/main" id="{27DFE653-65AB-415A-B6C9-C1BDA87D2DCE}"/>
              </a:ext>
            </a:extLst>
          </p:cNvPr>
          <p:cNvSpPr>
            <a:spLocks/>
          </p:cNvSpPr>
          <p:nvPr/>
        </p:nvSpPr>
        <p:spPr bwMode="auto">
          <a:xfrm>
            <a:off x="3433762" y="2934017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accent3"/>
              </a:gs>
              <a:gs pos="100000">
                <a:schemeClr val="accent3">
                  <a:lumMod val="75000"/>
                  <a:alpha val="82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4" name="Freeform 13">
            <a:extLst>
              <a:ext uri="{FF2B5EF4-FFF2-40B4-BE49-F238E27FC236}">
                <a16:creationId xmlns="" xmlns:a16="http://schemas.microsoft.com/office/drawing/2014/main" id="{3A2C3910-F608-4C23-942F-6BABF72BB4EB}"/>
              </a:ext>
            </a:extLst>
          </p:cNvPr>
          <p:cNvSpPr>
            <a:spLocks/>
          </p:cNvSpPr>
          <p:nvPr/>
        </p:nvSpPr>
        <p:spPr bwMode="auto">
          <a:xfrm>
            <a:off x="3027362" y="2934017"/>
            <a:ext cx="406400" cy="958850"/>
          </a:xfrm>
          <a:custGeom>
            <a:avLst/>
            <a:gdLst>
              <a:gd name="T0" fmla="*/ 768 w 768"/>
              <a:gd name="T1" fmla="*/ 1812 h 1812"/>
              <a:gd name="T2" fmla="*/ 768 w 768"/>
              <a:gd name="T3" fmla="*/ 0 h 1812"/>
              <a:gd name="T4" fmla="*/ 0 w 768"/>
              <a:gd name="T5" fmla="*/ 12 h 1812"/>
              <a:gd name="T6" fmla="*/ 0 w 768"/>
              <a:gd name="T7" fmla="*/ 1509 h 1812"/>
              <a:gd name="T8" fmla="*/ 768 w 768"/>
              <a:gd name="T9" fmla="*/ 1812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12">
                <a:moveTo>
                  <a:pt x="768" y="1812"/>
                </a:moveTo>
                <a:lnTo>
                  <a:pt x="768" y="0"/>
                </a:lnTo>
                <a:lnTo>
                  <a:pt x="0" y="12"/>
                </a:lnTo>
                <a:lnTo>
                  <a:pt x="0" y="1509"/>
                </a:lnTo>
                <a:lnTo>
                  <a:pt x="768" y="1812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CDDF8687-DF3A-4989-82F1-A008C8977217}"/>
              </a:ext>
            </a:extLst>
          </p:cNvPr>
          <p:cNvSpPr/>
          <p:nvPr/>
        </p:nvSpPr>
        <p:spPr>
          <a:xfrm>
            <a:off x="9671381" y="3157399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1B80E93B-DDA5-4537-891A-AD2728599086}"/>
              </a:ext>
            </a:extLst>
          </p:cNvPr>
          <p:cNvSpPr txBox="1"/>
          <p:nvPr/>
        </p:nvSpPr>
        <p:spPr>
          <a:xfrm>
            <a:off x="3581398" y="3377466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前端、后端、数据库、大数据、运维</a:t>
            </a:r>
            <a:endParaRPr lang="en-US" altLang="zh-CN" sz="1200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algn="just"/>
            <a:endParaRPr lang="en-US" sz="1200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A3B02709-A51E-438B-A2F2-BFAF599F4783}"/>
              </a:ext>
            </a:extLst>
          </p:cNvPr>
          <p:cNvSpPr txBox="1"/>
          <p:nvPr/>
        </p:nvSpPr>
        <p:spPr>
          <a:xfrm>
            <a:off x="3581398" y="3080087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目前主流</a:t>
            </a:r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技术</a:t>
            </a: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路线</a:t>
            </a:r>
            <a:endParaRPr lang="en-US" altLang="zh-CN" sz="1600" b="1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51" y="1017625"/>
            <a:ext cx="763856" cy="763856"/>
          </a:xfrm>
          <a:prstGeom prst="rect">
            <a:avLst/>
          </a:prstGeom>
        </p:spPr>
      </p:pic>
      <p:pic>
        <p:nvPicPr>
          <p:cNvPr id="78" name="图片 77"/>
          <p:cNvPicPr>
            <a:picLocks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64" y="2058198"/>
            <a:ext cx="763200" cy="7632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85" y="2987418"/>
            <a:ext cx="713240" cy="713240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64" y="3889287"/>
            <a:ext cx="763200" cy="763200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50" y="4969458"/>
            <a:ext cx="763200" cy="763200"/>
          </a:xfrm>
          <a:prstGeom prst="rect">
            <a:avLst/>
          </a:prstGeom>
        </p:spPr>
      </p:pic>
      <p:sp>
        <p:nvSpPr>
          <p:cNvPr id="108" name="圆角矩形 107"/>
          <p:cNvSpPr/>
          <p:nvPr/>
        </p:nvSpPr>
        <p:spPr>
          <a:xfrm>
            <a:off x="3025774" y="3899436"/>
            <a:ext cx="7635875" cy="2391732"/>
          </a:xfrm>
          <a:prstGeom prst="roundRect">
            <a:avLst>
              <a:gd name="adj" fmla="val 119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</a:t>
            </a:r>
            <a:endParaRPr lang="en-US" altLang="zh-CN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后端（</a:t>
            </a:r>
            <a:r>
              <a:rPr lang="en-US" altLang="zh-CN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</a:t>
            </a:r>
            <a:endParaRPr lang="en-US" altLang="zh-CN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</a:t>
            </a: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维</a:t>
            </a:r>
            <a:endParaRPr lang="en-US" altLang="zh-CN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大数据</a:t>
            </a:r>
            <a:endParaRPr lang="en-US" altLang="zh-CN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8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93" y="-1443003"/>
            <a:ext cx="8640250" cy="23195206"/>
          </a:xfrm>
          <a:prstGeom prst="rect">
            <a:avLst/>
          </a:prstGeom>
        </p:spPr>
      </p:pic>
      <p:sp>
        <p:nvSpPr>
          <p:cNvPr id="5" name="Freeform 12">
            <a:extLst>
              <a:ext uri="{FF2B5EF4-FFF2-40B4-BE49-F238E27FC236}">
                <a16:creationId xmlns="" xmlns:a16="http://schemas.microsoft.com/office/drawing/2014/main" id="{27DFE653-65AB-415A-B6C9-C1BDA87D2DCE}"/>
              </a:ext>
            </a:extLst>
          </p:cNvPr>
          <p:cNvSpPr>
            <a:spLocks/>
          </p:cNvSpPr>
          <p:nvPr/>
        </p:nvSpPr>
        <p:spPr bwMode="auto">
          <a:xfrm>
            <a:off x="0" y="-1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accent3"/>
              </a:gs>
              <a:gs pos="100000">
                <a:schemeClr val="accent3">
                  <a:lumMod val="75000"/>
                  <a:alpha val="82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前端技术路线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1800" y="457199"/>
            <a:ext cx="3086101" cy="5715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769E-6 4.44444E-6 L -0.00378 1.67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8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8"/>
          <p:cNvSpPr>
            <a:spLocks/>
          </p:cNvSpPr>
          <p:nvPr/>
        </p:nvSpPr>
        <p:spPr bwMode="auto">
          <a:xfrm>
            <a:off x="1560512" y="1970405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3 h 1497"/>
              <a:gd name="T20" fmla="*/ 49 w 2771"/>
              <a:gd name="T21" fmla="*/ 31 h 1497"/>
              <a:gd name="T22" fmla="*/ 41 w 2771"/>
              <a:gd name="T23" fmla="*/ 40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1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7 h 1497"/>
              <a:gd name="T48" fmla="*/ 0 w 2771"/>
              <a:gd name="T49" fmla="*/ 1375 h 1497"/>
              <a:gd name="T50" fmla="*/ 1 w 2771"/>
              <a:gd name="T51" fmla="*/ 1381 h 1497"/>
              <a:gd name="T52" fmla="*/ 2 w 2771"/>
              <a:gd name="T53" fmla="*/ 1388 h 1497"/>
              <a:gd name="T54" fmla="*/ 6 w 2771"/>
              <a:gd name="T55" fmla="*/ 1401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6 h 1497"/>
              <a:gd name="T66" fmla="*/ 49 w 2771"/>
              <a:gd name="T67" fmla="*/ 1466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6 h 1497"/>
              <a:gd name="T74" fmla="*/ 95 w 2771"/>
              <a:gd name="T75" fmla="*/ 1490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0"/>
                </a:lnTo>
                <a:lnTo>
                  <a:pt x="72" y="16"/>
                </a:lnTo>
                <a:lnTo>
                  <a:pt x="60" y="23"/>
                </a:lnTo>
                <a:lnTo>
                  <a:pt x="49" y="31"/>
                </a:lnTo>
                <a:lnTo>
                  <a:pt x="41" y="40"/>
                </a:lnTo>
                <a:lnTo>
                  <a:pt x="31" y="49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5"/>
                </a:lnTo>
                <a:lnTo>
                  <a:pt x="2" y="108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6"/>
                </a:lnTo>
                <a:lnTo>
                  <a:pt x="0" y="1361"/>
                </a:lnTo>
                <a:lnTo>
                  <a:pt x="0" y="1367"/>
                </a:lnTo>
                <a:lnTo>
                  <a:pt x="0" y="1375"/>
                </a:lnTo>
                <a:lnTo>
                  <a:pt x="1" y="1381"/>
                </a:lnTo>
                <a:lnTo>
                  <a:pt x="2" y="1388"/>
                </a:lnTo>
                <a:lnTo>
                  <a:pt x="6" y="1401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6"/>
                </a:lnTo>
                <a:lnTo>
                  <a:pt x="49" y="1466"/>
                </a:lnTo>
                <a:lnTo>
                  <a:pt x="60" y="1473"/>
                </a:lnTo>
                <a:lnTo>
                  <a:pt x="72" y="1480"/>
                </a:lnTo>
                <a:lnTo>
                  <a:pt x="84" y="1486"/>
                </a:lnTo>
                <a:lnTo>
                  <a:pt x="95" y="1490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5" name="Freeform 11"/>
          <p:cNvSpPr>
            <a:spLocks/>
          </p:cNvSpPr>
          <p:nvPr/>
        </p:nvSpPr>
        <p:spPr bwMode="auto">
          <a:xfrm>
            <a:off x="1560512" y="2940367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1 h 1497"/>
              <a:gd name="T16" fmla="*/ 72 w 2771"/>
              <a:gd name="T17" fmla="*/ 16 h 1497"/>
              <a:gd name="T18" fmla="*/ 60 w 2771"/>
              <a:gd name="T19" fmla="*/ 24 h 1497"/>
              <a:gd name="T20" fmla="*/ 49 w 2771"/>
              <a:gd name="T21" fmla="*/ 31 h 1497"/>
              <a:gd name="T22" fmla="*/ 41 w 2771"/>
              <a:gd name="T23" fmla="*/ 41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2 h 1497"/>
              <a:gd name="T30" fmla="*/ 11 w 2771"/>
              <a:gd name="T31" fmla="*/ 83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5 h 1497"/>
              <a:gd name="T38" fmla="*/ 0 w 2771"/>
              <a:gd name="T39" fmla="*/ 122 h 1497"/>
              <a:gd name="T40" fmla="*/ 0 w 2771"/>
              <a:gd name="T41" fmla="*/ 130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9 h 1497"/>
              <a:gd name="T48" fmla="*/ 0 w 2771"/>
              <a:gd name="T49" fmla="*/ 1375 h 1497"/>
              <a:gd name="T50" fmla="*/ 1 w 2771"/>
              <a:gd name="T51" fmla="*/ 1382 h 1497"/>
              <a:gd name="T52" fmla="*/ 2 w 2771"/>
              <a:gd name="T53" fmla="*/ 1388 h 1497"/>
              <a:gd name="T54" fmla="*/ 6 w 2771"/>
              <a:gd name="T55" fmla="*/ 1402 h 1497"/>
              <a:gd name="T56" fmla="*/ 11 w 2771"/>
              <a:gd name="T57" fmla="*/ 1414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7 h 1497"/>
              <a:gd name="T66" fmla="*/ 49 w 2771"/>
              <a:gd name="T67" fmla="*/ 1466 h 1497"/>
              <a:gd name="T68" fmla="*/ 60 w 2771"/>
              <a:gd name="T69" fmla="*/ 1474 h 1497"/>
              <a:gd name="T70" fmla="*/ 72 w 2771"/>
              <a:gd name="T71" fmla="*/ 1480 h 1497"/>
              <a:gd name="T72" fmla="*/ 84 w 2771"/>
              <a:gd name="T73" fmla="*/ 1487 h 1497"/>
              <a:gd name="T74" fmla="*/ 95 w 2771"/>
              <a:gd name="T75" fmla="*/ 1491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1"/>
                </a:lnTo>
                <a:lnTo>
                  <a:pt x="72" y="16"/>
                </a:lnTo>
                <a:lnTo>
                  <a:pt x="60" y="24"/>
                </a:lnTo>
                <a:lnTo>
                  <a:pt x="49" y="31"/>
                </a:lnTo>
                <a:lnTo>
                  <a:pt x="41" y="41"/>
                </a:lnTo>
                <a:lnTo>
                  <a:pt x="31" y="49"/>
                </a:lnTo>
                <a:lnTo>
                  <a:pt x="24" y="60"/>
                </a:lnTo>
                <a:lnTo>
                  <a:pt x="17" y="72"/>
                </a:lnTo>
                <a:lnTo>
                  <a:pt x="11" y="83"/>
                </a:lnTo>
                <a:lnTo>
                  <a:pt x="6" y="95"/>
                </a:lnTo>
                <a:lnTo>
                  <a:pt x="2" y="108"/>
                </a:lnTo>
                <a:lnTo>
                  <a:pt x="1" y="115"/>
                </a:lnTo>
                <a:lnTo>
                  <a:pt x="0" y="122"/>
                </a:lnTo>
                <a:lnTo>
                  <a:pt x="0" y="130"/>
                </a:lnTo>
                <a:lnTo>
                  <a:pt x="0" y="136"/>
                </a:lnTo>
                <a:lnTo>
                  <a:pt x="0" y="1361"/>
                </a:lnTo>
                <a:lnTo>
                  <a:pt x="0" y="1369"/>
                </a:lnTo>
                <a:lnTo>
                  <a:pt x="0" y="1375"/>
                </a:lnTo>
                <a:lnTo>
                  <a:pt x="1" y="1382"/>
                </a:lnTo>
                <a:lnTo>
                  <a:pt x="2" y="1388"/>
                </a:lnTo>
                <a:lnTo>
                  <a:pt x="6" y="1402"/>
                </a:lnTo>
                <a:lnTo>
                  <a:pt x="11" y="1414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7"/>
                </a:lnTo>
                <a:lnTo>
                  <a:pt x="49" y="1466"/>
                </a:lnTo>
                <a:lnTo>
                  <a:pt x="60" y="1474"/>
                </a:lnTo>
                <a:lnTo>
                  <a:pt x="72" y="1480"/>
                </a:lnTo>
                <a:lnTo>
                  <a:pt x="84" y="1487"/>
                </a:lnTo>
                <a:lnTo>
                  <a:pt x="95" y="1491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8" name="Freeform 14"/>
          <p:cNvSpPr>
            <a:spLocks/>
          </p:cNvSpPr>
          <p:nvPr/>
        </p:nvSpPr>
        <p:spPr bwMode="auto">
          <a:xfrm>
            <a:off x="1560512" y="3881755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40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8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40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8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1" name="Freeform 17"/>
          <p:cNvSpPr>
            <a:spLocks/>
          </p:cNvSpPr>
          <p:nvPr/>
        </p:nvSpPr>
        <p:spPr bwMode="auto">
          <a:xfrm>
            <a:off x="1560512" y="4912042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39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7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5FB0D611-261D-4E6F-B597-9628766853B8}"/>
              </a:ext>
            </a:extLst>
          </p:cNvPr>
          <p:cNvGrpSpPr/>
          <p:nvPr/>
        </p:nvGrpSpPr>
        <p:grpSpPr>
          <a:xfrm>
            <a:off x="3027362" y="688806"/>
            <a:ext cx="7634288" cy="1147762"/>
            <a:chOff x="3027362" y="1253332"/>
            <a:chExt cx="7600950" cy="1147762"/>
          </a:xfrm>
        </p:grpSpPr>
        <p:sp>
          <p:nvSpPr>
            <p:cNvPr id="73" name="Freeform 5">
              <a:extLst>
                <a:ext uri="{FF2B5EF4-FFF2-40B4-BE49-F238E27FC236}">
                  <a16:creationId xmlns="" xmlns:a16="http://schemas.microsoft.com/office/drawing/2014/main" id="{4E4A3AAB-03FF-4580-9C9C-3DAD8A350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1253332"/>
              <a:ext cx="406400" cy="1147762"/>
            </a:xfrm>
            <a:custGeom>
              <a:avLst/>
              <a:gdLst>
                <a:gd name="T0" fmla="*/ 768 w 768"/>
                <a:gd name="T1" fmla="*/ 1811 h 2169"/>
                <a:gd name="T2" fmla="*/ 768 w 768"/>
                <a:gd name="T3" fmla="*/ 0 h 2169"/>
                <a:gd name="T4" fmla="*/ 0 w 768"/>
                <a:gd name="T5" fmla="*/ 672 h 2169"/>
                <a:gd name="T6" fmla="*/ 0 w 768"/>
                <a:gd name="T7" fmla="*/ 2169 h 2169"/>
                <a:gd name="T8" fmla="*/ 768 w 768"/>
                <a:gd name="T9" fmla="*/ 1811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2169">
                  <a:moveTo>
                    <a:pt x="768" y="1811"/>
                  </a:moveTo>
                  <a:lnTo>
                    <a:pt x="768" y="0"/>
                  </a:lnTo>
                  <a:lnTo>
                    <a:pt x="0" y="672"/>
                  </a:lnTo>
                  <a:lnTo>
                    <a:pt x="0" y="2169"/>
                  </a:lnTo>
                  <a:lnTo>
                    <a:pt x="768" y="1811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" name="Freeform 7">
              <a:extLst>
                <a:ext uri="{FF2B5EF4-FFF2-40B4-BE49-F238E27FC236}">
                  <a16:creationId xmlns="" xmlns:a16="http://schemas.microsoft.com/office/drawing/2014/main" id="{B61E05AF-E9F1-48D0-8051-A6521A98D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1253332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3" name="Freeform 6">
            <a:extLst>
              <a:ext uri="{FF2B5EF4-FFF2-40B4-BE49-F238E27FC236}">
                <a16:creationId xmlns="" xmlns:a16="http://schemas.microsoft.com/office/drawing/2014/main" id="{4A09353C-7CEC-402E-89D5-87C323FF885C}"/>
              </a:ext>
            </a:extLst>
          </p:cNvPr>
          <p:cNvSpPr>
            <a:spLocks/>
          </p:cNvSpPr>
          <p:nvPr/>
        </p:nvSpPr>
        <p:spPr bwMode="auto">
          <a:xfrm>
            <a:off x="1560512" y="995680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0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5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2 h 1497"/>
              <a:gd name="T20" fmla="*/ 49 w 2771"/>
              <a:gd name="T21" fmla="*/ 30 h 1497"/>
              <a:gd name="T22" fmla="*/ 41 w 2771"/>
              <a:gd name="T23" fmla="*/ 39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0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7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4 h 1497"/>
              <a:gd name="T44" fmla="*/ 0 w 2771"/>
              <a:gd name="T45" fmla="*/ 1360 h 1497"/>
              <a:gd name="T46" fmla="*/ 0 w 2771"/>
              <a:gd name="T47" fmla="*/ 1367 h 1497"/>
              <a:gd name="T48" fmla="*/ 0 w 2771"/>
              <a:gd name="T49" fmla="*/ 1374 h 1497"/>
              <a:gd name="T50" fmla="*/ 1 w 2771"/>
              <a:gd name="T51" fmla="*/ 1380 h 1497"/>
              <a:gd name="T52" fmla="*/ 2 w 2771"/>
              <a:gd name="T53" fmla="*/ 1388 h 1497"/>
              <a:gd name="T54" fmla="*/ 6 w 2771"/>
              <a:gd name="T55" fmla="*/ 1400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7 h 1497"/>
              <a:gd name="T64" fmla="*/ 41 w 2771"/>
              <a:gd name="T65" fmla="*/ 1456 h 1497"/>
              <a:gd name="T66" fmla="*/ 49 w 2771"/>
              <a:gd name="T67" fmla="*/ 1465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5 h 1497"/>
              <a:gd name="T74" fmla="*/ 95 w 2771"/>
              <a:gd name="T75" fmla="*/ 1490 h 1497"/>
              <a:gd name="T76" fmla="*/ 109 w 2771"/>
              <a:gd name="T77" fmla="*/ 1494 h 1497"/>
              <a:gd name="T78" fmla="*/ 116 w 2771"/>
              <a:gd name="T79" fmla="*/ 1495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0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9"/>
                </a:lnTo>
                <a:lnTo>
                  <a:pt x="24" y="60"/>
                </a:lnTo>
                <a:lnTo>
                  <a:pt x="17" y="70"/>
                </a:lnTo>
                <a:lnTo>
                  <a:pt x="11" y="82"/>
                </a:lnTo>
                <a:lnTo>
                  <a:pt x="6" y="95"/>
                </a:lnTo>
                <a:lnTo>
                  <a:pt x="2" y="107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4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8"/>
                </a:lnTo>
                <a:lnTo>
                  <a:pt x="6" y="1400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3"/>
                </a:lnTo>
                <a:lnTo>
                  <a:pt x="72" y="1480"/>
                </a:lnTo>
                <a:lnTo>
                  <a:pt x="84" y="1485"/>
                </a:lnTo>
                <a:lnTo>
                  <a:pt x="95" y="1490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4" name="Freeform 5">
            <a:extLst>
              <a:ext uri="{FF2B5EF4-FFF2-40B4-BE49-F238E27FC236}">
                <a16:creationId xmlns="" xmlns:a16="http://schemas.microsoft.com/office/drawing/2014/main" id="{08736B34-EC69-4E43-97EB-7D32FAC83B3D}"/>
              </a:ext>
            </a:extLst>
          </p:cNvPr>
          <p:cNvSpPr>
            <a:spLocks/>
          </p:cNvSpPr>
          <p:nvPr/>
        </p:nvSpPr>
        <p:spPr bwMode="auto">
          <a:xfrm>
            <a:off x="3027362" y="640080"/>
            <a:ext cx="406400" cy="1147762"/>
          </a:xfrm>
          <a:custGeom>
            <a:avLst/>
            <a:gdLst>
              <a:gd name="T0" fmla="*/ 768 w 768"/>
              <a:gd name="T1" fmla="*/ 1811 h 2169"/>
              <a:gd name="T2" fmla="*/ 768 w 768"/>
              <a:gd name="T3" fmla="*/ 0 h 2169"/>
              <a:gd name="T4" fmla="*/ 0 w 768"/>
              <a:gd name="T5" fmla="*/ 672 h 2169"/>
              <a:gd name="T6" fmla="*/ 0 w 768"/>
              <a:gd name="T7" fmla="*/ 2169 h 2169"/>
              <a:gd name="T8" fmla="*/ 768 w 768"/>
              <a:gd name="T9" fmla="*/ 1811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2169">
                <a:moveTo>
                  <a:pt x="768" y="1811"/>
                </a:moveTo>
                <a:lnTo>
                  <a:pt x="768" y="0"/>
                </a:lnTo>
                <a:lnTo>
                  <a:pt x="0" y="672"/>
                </a:lnTo>
                <a:lnTo>
                  <a:pt x="0" y="2169"/>
                </a:lnTo>
                <a:lnTo>
                  <a:pt x="768" y="1811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4" name="Freeform 7">
            <a:extLst>
              <a:ext uri="{FF2B5EF4-FFF2-40B4-BE49-F238E27FC236}">
                <a16:creationId xmlns="" xmlns:a16="http://schemas.microsoft.com/office/drawing/2014/main" id="{AF4CBC77-64ED-4573-85C3-57163AF4861C}"/>
              </a:ext>
            </a:extLst>
          </p:cNvPr>
          <p:cNvSpPr>
            <a:spLocks/>
          </p:cNvSpPr>
          <p:nvPr/>
        </p:nvSpPr>
        <p:spPr bwMode="auto">
          <a:xfrm>
            <a:off x="3433762" y="6400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EF1AF734-FAA8-4C32-A106-B2921ABC8146}"/>
              </a:ext>
            </a:extLst>
          </p:cNvPr>
          <p:cNvSpPr txBox="1"/>
          <p:nvPr/>
        </p:nvSpPr>
        <p:spPr>
          <a:xfrm>
            <a:off x="3581398" y="7861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简历的筛选</a:t>
            </a:r>
            <a:endParaRPr lang="en-US" altLang="zh-CN" sz="1600" b="1" kern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84C173E3-85C5-4E98-8141-0D4598705113}"/>
              </a:ext>
            </a:extLst>
          </p:cNvPr>
          <p:cNvSpPr/>
          <p:nvPr/>
        </p:nvSpPr>
        <p:spPr>
          <a:xfrm>
            <a:off x="9671381" y="863462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71" name="TextBox 36">
            <a:extLst>
              <a:ext uri="{FF2B5EF4-FFF2-40B4-BE49-F238E27FC236}">
                <a16:creationId xmlns=""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1083529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通过工作年限、项目经验、擅长技术等指标对明显在技术层面很初级的应聘者进行初筛</a:t>
            </a:r>
            <a:endParaRPr lang="en-US" sz="1200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13" y="998594"/>
            <a:ext cx="763856" cy="763856"/>
          </a:xfrm>
          <a:prstGeom prst="rect">
            <a:avLst/>
          </a:prstGeom>
        </p:spPr>
      </p:pic>
      <p:pic>
        <p:nvPicPr>
          <p:cNvPr id="102" name="图片 101"/>
          <p:cNvPicPr>
            <a:picLocks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31" y="2067689"/>
            <a:ext cx="763200" cy="7632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6" y="3004234"/>
            <a:ext cx="713240" cy="713240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37" y="3917017"/>
            <a:ext cx="763200" cy="763200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52" y="4967529"/>
            <a:ext cx="763200" cy="76320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3072792" y="1970405"/>
            <a:ext cx="7555520" cy="3760324"/>
          </a:xfrm>
          <a:prstGeom prst="roundRect">
            <a:avLst>
              <a:gd name="adj" fmla="val 119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工作年限</a:t>
            </a:r>
            <a:endParaRPr lang="en-US" altLang="zh-CN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项目经验</a:t>
            </a:r>
            <a:endParaRPr lang="en-US" altLang="zh-CN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擅长技术</a:t>
            </a:r>
            <a:endParaRPr lang="en-US" altLang="zh-CN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综合考虑</a:t>
            </a:r>
            <a:endParaRPr lang="en-US" altLang="zh-CN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7226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477" y="82550"/>
            <a:ext cx="2614423" cy="7018558"/>
          </a:xfrm>
          <a:prstGeom prst="rect">
            <a:avLst/>
          </a:prstGeom>
        </p:spPr>
      </p:pic>
      <p:sp>
        <p:nvSpPr>
          <p:cNvPr id="5" name="Freeform 12">
            <a:extLst>
              <a:ext uri="{FF2B5EF4-FFF2-40B4-BE49-F238E27FC236}">
                <a16:creationId xmlns="" xmlns:a16="http://schemas.microsoft.com/office/drawing/2014/main" id="{27DFE653-65AB-415A-B6C9-C1BDA87D2DCE}"/>
              </a:ext>
            </a:extLst>
          </p:cNvPr>
          <p:cNvSpPr>
            <a:spLocks/>
          </p:cNvSpPr>
          <p:nvPr/>
        </p:nvSpPr>
        <p:spPr bwMode="auto">
          <a:xfrm>
            <a:off x="0" y="-1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accent3"/>
              </a:gs>
              <a:gs pos="100000">
                <a:schemeClr val="accent3">
                  <a:lumMod val="75000"/>
                  <a:alpha val="82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前端技术路线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11600" y="476248"/>
            <a:ext cx="749300" cy="1898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89477" y="457199"/>
            <a:ext cx="2614423" cy="3721101"/>
          </a:xfrm>
          <a:prstGeom prst="rect">
            <a:avLst/>
          </a:prstGeom>
          <a:noFill/>
          <a:ln>
            <a:solidFill>
              <a:srgbClr val="025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69943" y="476248"/>
            <a:ext cx="214811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年经验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69943" y="1194741"/>
            <a:ext cx="2148114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我</a:t>
            </a:r>
            <a:r>
              <a:rPr lang="zh-CN" altLang="en-US" dirty="0" smtClean="0"/>
              <a:t>的技术栈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64463" y="2024063"/>
            <a:ext cx="2148114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主流</a:t>
            </a:r>
            <a:r>
              <a:rPr lang="zh-CN" altLang="en-US" dirty="0" smtClean="0"/>
              <a:t>技术路线</a:t>
            </a:r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>
            <a:off x="8679543" y="3933371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04457" y="447220"/>
            <a:ext cx="3338286" cy="66248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9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1.11111E-6 L -0.00378 1.67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8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2">
            <a:extLst>
              <a:ext uri="{FF2B5EF4-FFF2-40B4-BE49-F238E27FC236}">
                <a16:creationId xmlns="" xmlns:a16="http://schemas.microsoft.com/office/drawing/2014/main" id="{27DFE653-65AB-415A-B6C9-C1BDA87D2DCE}"/>
              </a:ext>
            </a:extLst>
          </p:cNvPr>
          <p:cNvSpPr>
            <a:spLocks/>
          </p:cNvSpPr>
          <p:nvPr/>
        </p:nvSpPr>
        <p:spPr bwMode="auto">
          <a:xfrm>
            <a:off x="0" y="-1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accent3"/>
              </a:gs>
              <a:gs pos="100000">
                <a:schemeClr val="accent3">
                  <a:lumMod val="75000"/>
                  <a:alpha val="82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</a:t>
            </a: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技术路线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6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2">
            <a:extLst>
              <a:ext uri="{FF2B5EF4-FFF2-40B4-BE49-F238E27FC236}">
                <a16:creationId xmlns="" xmlns:a16="http://schemas.microsoft.com/office/drawing/2014/main" id="{27DFE653-65AB-415A-B6C9-C1BDA87D2DCE}"/>
              </a:ext>
            </a:extLst>
          </p:cNvPr>
          <p:cNvSpPr>
            <a:spLocks/>
          </p:cNvSpPr>
          <p:nvPr/>
        </p:nvSpPr>
        <p:spPr bwMode="auto">
          <a:xfrm>
            <a:off x="0" y="-1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accent3"/>
              </a:gs>
              <a:gs pos="100000">
                <a:schemeClr val="accent3">
                  <a:lumMod val="75000"/>
                  <a:alpha val="82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运维</a:t>
            </a: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技术路线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1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B17DD453-ED5C-418A-88F4-8296DCA16C2C}"/>
              </a:ext>
            </a:extLst>
          </p:cNvPr>
          <p:cNvGrpSpPr/>
          <p:nvPr/>
        </p:nvGrpSpPr>
        <p:grpSpPr>
          <a:xfrm>
            <a:off x="3025775" y="4964017"/>
            <a:ext cx="7635875" cy="1327150"/>
            <a:chOff x="3025775" y="5437594"/>
            <a:chExt cx="7602537" cy="1327150"/>
          </a:xfrm>
        </p:grpSpPr>
        <p:sp>
          <p:nvSpPr>
            <p:cNvPr id="81" name="Freeform 18">
              <a:extLst>
                <a:ext uri="{FF2B5EF4-FFF2-40B4-BE49-F238E27FC236}">
                  <a16:creationId xmlns="" xmlns:a16="http://schemas.microsoft.com/office/drawing/2014/main" id="{83EC1BAC-9978-4F4D-8D16-585A25663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5805894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="" xmlns:a16="http://schemas.microsoft.com/office/drawing/2014/main" id="{01E51309-1F9D-4621-848A-E212EA101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5437594"/>
              <a:ext cx="407988" cy="1327150"/>
            </a:xfrm>
            <a:custGeom>
              <a:avLst/>
              <a:gdLst>
                <a:gd name="T0" fmla="*/ 769 w 769"/>
                <a:gd name="T1" fmla="*/ 2508 h 2508"/>
                <a:gd name="T2" fmla="*/ 769 w 769"/>
                <a:gd name="T3" fmla="*/ 696 h 2508"/>
                <a:gd name="T4" fmla="*/ 1 w 769"/>
                <a:gd name="T5" fmla="*/ 0 h 2508"/>
                <a:gd name="T6" fmla="*/ 1 w 769"/>
                <a:gd name="T7" fmla="*/ 1496 h 2508"/>
                <a:gd name="T8" fmla="*/ 0 w 769"/>
                <a:gd name="T9" fmla="*/ 1496 h 2508"/>
                <a:gd name="T10" fmla="*/ 769 w 769"/>
                <a:gd name="T11" fmla="*/ 250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508">
                  <a:moveTo>
                    <a:pt x="769" y="2508"/>
                  </a:moveTo>
                  <a:lnTo>
                    <a:pt x="769" y="69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508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0A8B5D4-D009-4FE5-BDE3-FC78BE691795}"/>
              </a:ext>
            </a:extLst>
          </p:cNvPr>
          <p:cNvGrpSpPr/>
          <p:nvPr/>
        </p:nvGrpSpPr>
        <p:grpSpPr>
          <a:xfrm>
            <a:off x="3027362" y="2983875"/>
            <a:ext cx="7634288" cy="958850"/>
            <a:chOff x="3027362" y="3546496"/>
            <a:chExt cx="7600950" cy="958850"/>
          </a:xfrm>
        </p:grpSpPr>
        <p:sp>
          <p:nvSpPr>
            <p:cNvPr id="77" name="Freeform 12">
              <a:extLst>
                <a:ext uri="{FF2B5EF4-FFF2-40B4-BE49-F238E27FC236}">
                  <a16:creationId xmlns="" xmlns:a16="http://schemas.microsoft.com/office/drawing/2014/main" id="{A7E05C65-14D4-455B-8F0A-B1C8EFAFB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354649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3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3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" name="Freeform 13">
              <a:extLst>
                <a:ext uri="{FF2B5EF4-FFF2-40B4-BE49-F238E27FC236}">
                  <a16:creationId xmlns="" xmlns:a16="http://schemas.microsoft.com/office/drawing/2014/main" id="{2FDA4248-E954-4F26-BF1B-EEE0BC70C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3546496"/>
              <a:ext cx="406400" cy="958850"/>
            </a:xfrm>
            <a:custGeom>
              <a:avLst/>
              <a:gdLst>
                <a:gd name="T0" fmla="*/ 768 w 768"/>
                <a:gd name="T1" fmla="*/ 1812 h 1812"/>
                <a:gd name="T2" fmla="*/ 768 w 768"/>
                <a:gd name="T3" fmla="*/ 0 h 1812"/>
                <a:gd name="T4" fmla="*/ 0 w 768"/>
                <a:gd name="T5" fmla="*/ 12 h 1812"/>
                <a:gd name="T6" fmla="*/ 0 w 768"/>
                <a:gd name="T7" fmla="*/ 1509 h 1812"/>
                <a:gd name="T8" fmla="*/ 768 w 768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12">
                  <a:moveTo>
                    <a:pt x="768" y="1812"/>
                  </a:moveTo>
                  <a:lnTo>
                    <a:pt x="768" y="0"/>
                  </a:lnTo>
                  <a:lnTo>
                    <a:pt x="0" y="12"/>
                  </a:lnTo>
                  <a:lnTo>
                    <a:pt x="0" y="1509"/>
                  </a:lnTo>
                  <a:lnTo>
                    <a:pt x="768" y="1812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0470E35-5531-4EEF-8EB8-F2D7FEC46583}"/>
              </a:ext>
            </a:extLst>
          </p:cNvPr>
          <p:cNvGrpSpPr/>
          <p:nvPr/>
        </p:nvGrpSpPr>
        <p:grpSpPr>
          <a:xfrm>
            <a:off x="3027362" y="1855281"/>
            <a:ext cx="7634288" cy="958850"/>
            <a:chOff x="3027362" y="2521487"/>
            <a:chExt cx="7600950" cy="958850"/>
          </a:xfrm>
        </p:grpSpPr>
        <p:sp>
          <p:nvSpPr>
            <p:cNvPr id="75" name="Freeform 9">
              <a:extLst>
                <a:ext uri="{FF2B5EF4-FFF2-40B4-BE49-F238E27FC236}">
                  <a16:creationId xmlns="" xmlns:a16="http://schemas.microsoft.com/office/drawing/2014/main" id="{DF63E8C7-5593-4918-A3F3-85A0B603A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2521487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" name="Freeform 10">
              <a:extLst>
                <a:ext uri="{FF2B5EF4-FFF2-40B4-BE49-F238E27FC236}">
                  <a16:creationId xmlns="" xmlns:a16="http://schemas.microsoft.com/office/drawing/2014/main" id="{620BA718-982A-4F25-8AC9-6891D5DAD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2523074"/>
              <a:ext cx="406400" cy="957262"/>
            </a:xfrm>
            <a:custGeom>
              <a:avLst/>
              <a:gdLst>
                <a:gd name="T0" fmla="*/ 768 w 768"/>
                <a:gd name="T1" fmla="*/ 1807 h 1807"/>
                <a:gd name="T2" fmla="*/ 768 w 768"/>
                <a:gd name="T3" fmla="*/ 0 h 1807"/>
                <a:gd name="T4" fmla="*/ 0 w 768"/>
                <a:gd name="T5" fmla="*/ 309 h 1807"/>
                <a:gd name="T6" fmla="*/ 0 w 768"/>
                <a:gd name="T7" fmla="*/ 1806 h 1807"/>
                <a:gd name="T8" fmla="*/ 768 w 768"/>
                <a:gd name="T9" fmla="*/ 1807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07">
                  <a:moveTo>
                    <a:pt x="768" y="1807"/>
                  </a:moveTo>
                  <a:lnTo>
                    <a:pt x="768" y="0"/>
                  </a:lnTo>
                  <a:lnTo>
                    <a:pt x="0" y="309"/>
                  </a:lnTo>
                  <a:lnTo>
                    <a:pt x="0" y="1806"/>
                  </a:lnTo>
                  <a:lnTo>
                    <a:pt x="768" y="1807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2993471-CC98-47E5-9B85-087FF687925B}"/>
              </a:ext>
            </a:extLst>
          </p:cNvPr>
          <p:cNvGrpSpPr/>
          <p:nvPr/>
        </p:nvGrpSpPr>
        <p:grpSpPr>
          <a:xfrm>
            <a:off x="3027362" y="688806"/>
            <a:ext cx="7634288" cy="1147762"/>
            <a:chOff x="3027362" y="1253332"/>
            <a:chExt cx="7600950" cy="1147762"/>
          </a:xfrm>
        </p:grpSpPr>
        <p:sp>
          <p:nvSpPr>
            <p:cNvPr id="70" name="Freeform 5">
              <a:extLst>
                <a:ext uri="{FF2B5EF4-FFF2-40B4-BE49-F238E27FC236}">
                  <a16:creationId xmlns="" xmlns:a16="http://schemas.microsoft.com/office/drawing/2014/main" id="{B5286A63-2647-463F-865A-F7C413978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1253332"/>
              <a:ext cx="406400" cy="1147762"/>
            </a:xfrm>
            <a:custGeom>
              <a:avLst/>
              <a:gdLst>
                <a:gd name="T0" fmla="*/ 768 w 768"/>
                <a:gd name="T1" fmla="*/ 1811 h 2169"/>
                <a:gd name="T2" fmla="*/ 768 w 768"/>
                <a:gd name="T3" fmla="*/ 0 h 2169"/>
                <a:gd name="T4" fmla="*/ 0 w 768"/>
                <a:gd name="T5" fmla="*/ 672 h 2169"/>
                <a:gd name="T6" fmla="*/ 0 w 768"/>
                <a:gd name="T7" fmla="*/ 2169 h 2169"/>
                <a:gd name="T8" fmla="*/ 768 w 768"/>
                <a:gd name="T9" fmla="*/ 1811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2169">
                  <a:moveTo>
                    <a:pt x="768" y="1811"/>
                  </a:moveTo>
                  <a:lnTo>
                    <a:pt x="768" y="0"/>
                  </a:lnTo>
                  <a:lnTo>
                    <a:pt x="0" y="672"/>
                  </a:lnTo>
                  <a:lnTo>
                    <a:pt x="0" y="2169"/>
                  </a:lnTo>
                  <a:lnTo>
                    <a:pt x="768" y="1811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Freeform 7">
              <a:extLst>
                <a:ext uri="{FF2B5EF4-FFF2-40B4-BE49-F238E27FC236}">
                  <a16:creationId xmlns="" xmlns:a16="http://schemas.microsoft.com/office/drawing/2014/main" id="{DDC19C72-D2F4-4636-BA46-8DD08369C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1253332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" name="Freeform 6"/>
          <p:cNvSpPr>
            <a:spLocks/>
          </p:cNvSpPr>
          <p:nvPr/>
        </p:nvSpPr>
        <p:spPr bwMode="auto">
          <a:xfrm>
            <a:off x="1560512" y="995680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0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5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2 h 1497"/>
              <a:gd name="T20" fmla="*/ 49 w 2771"/>
              <a:gd name="T21" fmla="*/ 30 h 1497"/>
              <a:gd name="T22" fmla="*/ 41 w 2771"/>
              <a:gd name="T23" fmla="*/ 39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0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7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4 h 1497"/>
              <a:gd name="T44" fmla="*/ 0 w 2771"/>
              <a:gd name="T45" fmla="*/ 1360 h 1497"/>
              <a:gd name="T46" fmla="*/ 0 w 2771"/>
              <a:gd name="T47" fmla="*/ 1367 h 1497"/>
              <a:gd name="T48" fmla="*/ 0 w 2771"/>
              <a:gd name="T49" fmla="*/ 1374 h 1497"/>
              <a:gd name="T50" fmla="*/ 1 w 2771"/>
              <a:gd name="T51" fmla="*/ 1380 h 1497"/>
              <a:gd name="T52" fmla="*/ 2 w 2771"/>
              <a:gd name="T53" fmla="*/ 1388 h 1497"/>
              <a:gd name="T54" fmla="*/ 6 w 2771"/>
              <a:gd name="T55" fmla="*/ 1400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7 h 1497"/>
              <a:gd name="T64" fmla="*/ 41 w 2771"/>
              <a:gd name="T65" fmla="*/ 1456 h 1497"/>
              <a:gd name="T66" fmla="*/ 49 w 2771"/>
              <a:gd name="T67" fmla="*/ 1465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5 h 1497"/>
              <a:gd name="T74" fmla="*/ 95 w 2771"/>
              <a:gd name="T75" fmla="*/ 1490 h 1497"/>
              <a:gd name="T76" fmla="*/ 109 w 2771"/>
              <a:gd name="T77" fmla="*/ 1494 h 1497"/>
              <a:gd name="T78" fmla="*/ 116 w 2771"/>
              <a:gd name="T79" fmla="*/ 1495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0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9"/>
                </a:lnTo>
                <a:lnTo>
                  <a:pt x="24" y="60"/>
                </a:lnTo>
                <a:lnTo>
                  <a:pt x="17" y="70"/>
                </a:lnTo>
                <a:lnTo>
                  <a:pt x="11" y="82"/>
                </a:lnTo>
                <a:lnTo>
                  <a:pt x="6" y="95"/>
                </a:lnTo>
                <a:lnTo>
                  <a:pt x="2" y="107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4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8"/>
                </a:lnTo>
                <a:lnTo>
                  <a:pt x="6" y="1400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3"/>
                </a:lnTo>
                <a:lnTo>
                  <a:pt x="72" y="1480"/>
                </a:lnTo>
                <a:lnTo>
                  <a:pt x="84" y="1485"/>
                </a:lnTo>
                <a:lnTo>
                  <a:pt x="95" y="1490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3027362" y="640080"/>
            <a:ext cx="406400" cy="1147762"/>
          </a:xfrm>
          <a:custGeom>
            <a:avLst/>
            <a:gdLst>
              <a:gd name="T0" fmla="*/ 768 w 768"/>
              <a:gd name="T1" fmla="*/ 1811 h 2169"/>
              <a:gd name="T2" fmla="*/ 768 w 768"/>
              <a:gd name="T3" fmla="*/ 0 h 2169"/>
              <a:gd name="T4" fmla="*/ 0 w 768"/>
              <a:gd name="T5" fmla="*/ 672 h 2169"/>
              <a:gd name="T6" fmla="*/ 0 w 768"/>
              <a:gd name="T7" fmla="*/ 2169 h 2169"/>
              <a:gd name="T8" fmla="*/ 768 w 768"/>
              <a:gd name="T9" fmla="*/ 1811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2169">
                <a:moveTo>
                  <a:pt x="768" y="1811"/>
                </a:moveTo>
                <a:lnTo>
                  <a:pt x="768" y="0"/>
                </a:lnTo>
                <a:lnTo>
                  <a:pt x="0" y="672"/>
                </a:lnTo>
                <a:lnTo>
                  <a:pt x="0" y="2169"/>
                </a:lnTo>
                <a:lnTo>
                  <a:pt x="768" y="18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3433762" y="6400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1560512" y="1970405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3 h 1497"/>
              <a:gd name="T20" fmla="*/ 49 w 2771"/>
              <a:gd name="T21" fmla="*/ 31 h 1497"/>
              <a:gd name="T22" fmla="*/ 41 w 2771"/>
              <a:gd name="T23" fmla="*/ 40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1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7 h 1497"/>
              <a:gd name="T48" fmla="*/ 0 w 2771"/>
              <a:gd name="T49" fmla="*/ 1375 h 1497"/>
              <a:gd name="T50" fmla="*/ 1 w 2771"/>
              <a:gd name="T51" fmla="*/ 1381 h 1497"/>
              <a:gd name="T52" fmla="*/ 2 w 2771"/>
              <a:gd name="T53" fmla="*/ 1388 h 1497"/>
              <a:gd name="T54" fmla="*/ 6 w 2771"/>
              <a:gd name="T55" fmla="*/ 1401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6 h 1497"/>
              <a:gd name="T66" fmla="*/ 49 w 2771"/>
              <a:gd name="T67" fmla="*/ 1466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6 h 1497"/>
              <a:gd name="T74" fmla="*/ 95 w 2771"/>
              <a:gd name="T75" fmla="*/ 1490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0"/>
                </a:lnTo>
                <a:lnTo>
                  <a:pt x="72" y="16"/>
                </a:lnTo>
                <a:lnTo>
                  <a:pt x="60" y="23"/>
                </a:lnTo>
                <a:lnTo>
                  <a:pt x="49" y="31"/>
                </a:lnTo>
                <a:lnTo>
                  <a:pt x="41" y="40"/>
                </a:lnTo>
                <a:lnTo>
                  <a:pt x="31" y="49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5"/>
                </a:lnTo>
                <a:lnTo>
                  <a:pt x="2" y="108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6"/>
                </a:lnTo>
                <a:lnTo>
                  <a:pt x="0" y="1361"/>
                </a:lnTo>
                <a:lnTo>
                  <a:pt x="0" y="1367"/>
                </a:lnTo>
                <a:lnTo>
                  <a:pt x="0" y="1375"/>
                </a:lnTo>
                <a:lnTo>
                  <a:pt x="1" y="1381"/>
                </a:lnTo>
                <a:lnTo>
                  <a:pt x="2" y="1388"/>
                </a:lnTo>
                <a:lnTo>
                  <a:pt x="6" y="1401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6"/>
                </a:lnTo>
                <a:lnTo>
                  <a:pt x="49" y="1466"/>
                </a:lnTo>
                <a:lnTo>
                  <a:pt x="60" y="1473"/>
                </a:lnTo>
                <a:lnTo>
                  <a:pt x="72" y="1480"/>
                </a:lnTo>
                <a:lnTo>
                  <a:pt x="84" y="1486"/>
                </a:lnTo>
                <a:lnTo>
                  <a:pt x="95" y="1490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3433762" y="1805305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3027362" y="1806892"/>
            <a:ext cx="406400" cy="957262"/>
          </a:xfrm>
          <a:custGeom>
            <a:avLst/>
            <a:gdLst>
              <a:gd name="T0" fmla="*/ 768 w 768"/>
              <a:gd name="T1" fmla="*/ 1807 h 1807"/>
              <a:gd name="T2" fmla="*/ 768 w 768"/>
              <a:gd name="T3" fmla="*/ 0 h 1807"/>
              <a:gd name="T4" fmla="*/ 0 w 768"/>
              <a:gd name="T5" fmla="*/ 309 h 1807"/>
              <a:gd name="T6" fmla="*/ 0 w 768"/>
              <a:gd name="T7" fmla="*/ 1806 h 1807"/>
              <a:gd name="T8" fmla="*/ 768 w 768"/>
              <a:gd name="T9" fmla="*/ 1807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07">
                <a:moveTo>
                  <a:pt x="768" y="1807"/>
                </a:moveTo>
                <a:lnTo>
                  <a:pt x="768" y="0"/>
                </a:lnTo>
                <a:lnTo>
                  <a:pt x="0" y="309"/>
                </a:lnTo>
                <a:lnTo>
                  <a:pt x="0" y="1806"/>
                </a:lnTo>
                <a:lnTo>
                  <a:pt x="768" y="18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5" name="Freeform 11"/>
          <p:cNvSpPr>
            <a:spLocks/>
          </p:cNvSpPr>
          <p:nvPr/>
        </p:nvSpPr>
        <p:spPr bwMode="auto">
          <a:xfrm>
            <a:off x="1560512" y="2940367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1 h 1497"/>
              <a:gd name="T16" fmla="*/ 72 w 2771"/>
              <a:gd name="T17" fmla="*/ 16 h 1497"/>
              <a:gd name="T18" fmla="*/ 60 w 2771"/>
              <a:gd name="T19" fmla="*/ 24 h 1497"/>
              <a:gd name="T20" fmla="*/ 49 w 2771"/>
              <a:gd name="T21" fmla="*/ 31 h 1497"/>
              <a:gd name="T22" fmla="*/ 41 w 2771"/>
              <a:gd name="T23" fmla="*/ 41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2 h 1497"/>
              <a:gd name="T30" fmla="*/ 11 w 2771"/>
              <a:gd name="T31" fmla="*/ 83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5 h 1497"/>
              <a:gd name="T38" fmla="*/ 0 w 2771"/>
              <a:gd name="T39" fmla="*/ 122 h 1497"/>
              <a:gd name="T40" fmla="*/ 0 w 2771"/>
              <a:gd name="T41" fmla="*/ 130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9 h 1497"/>
              <a:gd name="T48" fmla="*/ 0 w 2771"/>
              <a:gd name="T49" fmla="*/ 1375 h 1497"/>
              <a:gd name="T50" fmla="*/ 1 w 2771"/>
              <a:gd name="T51" fmla="*/ 1382 h 1497"/>
              <a:gd name="T52" fmla="*/ 2 w 2771"/>
              <a:gd name="T53" fmla="*/ 1388 h 1497"/>
              <a:gd name="T54" fmla="*/ 6 w 2771"/>
              <a:gd name="T55" fmla="*/ 1402 h 1497"/>
              <a:gd name="T56" fmla="*/ 11 w 2771"/>
              <a:gd name="T57" fmla="*/ 1414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7 h 1497"/>
              <a:gd name="T66" fmla="*/ 49 w 2771"/>
              <a:gd name="T67" fmla="*/ 1466 h 1497"/>
              <a:gd name="T68" fmla="*/ 60 w 2771"/>
              <a:gd name="T69" fmla="*/ 1474 h 1497"/>
              <a:gd name="T70" fmla="*/ 72 w 2771"/>
              <a:gd name="T71" fmla="*/ 1480 h 1497"/>
              <a:gd name="T72" fmla="*/ 84 w 2771"/>
              <a:gd name="T73" fmla="*/ 1487 h 1497"/>
              <a:gd name="T74" fmla="*/ 95 w 2771"/>
              <a:gd name="T75" fmla="*/ 1491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1"/>
                </a:lnTo>
                <a:lnTo>
                  <a:pt x="72" y="16"/>
                </a:lnTo>
                <a:lnTo>
                  <a:pt x="60" y="24"/>
                </a:lnTo>
                <a:lnTo>
                  <a:pt x="49" y="31"/>
                </a:lnTo>
                <a:lnTo>
                  <a:pt x="41" y="41"/>
                </a:lnTo>
                <a:lnTo>
                  <a:pt x="31" y="49"/>
                </a:lnTo>
                <a:lnTo>
                  <a:pt x="24" y="60"/>
                </a:lnTo>
                <a:lnTo>
                  <a:pt x="17" y="72"/>
                </a:lnTo>
                <a:lnTo>
                  <a:pt x="11" y="83"/>
                </a:lnTo>
                <a:lnTo>
                  <a:pt x="6" y="95"/>
                </a:lnTo>
                <a:lnTo>
                  <a:pt x="2" y="108"/>
                </a:lnTo>
                <a:lnTo>
                  <a:pt x="1" y="115"/>
                </a:lnTo>
                <a:lnTo>
                  <a:pt x="0" y="122"/>
                </a:lnTo>
                <a:lnTo>
                  <a:pt x="0" y="130"/>
                </a:lnTo>
                <a:lnTo>
                  <a:pt x="0" y="136"/>
                </a:lnTo>
                <a:lnTo>
                  <a:pt x="0" y="1361"/>
                </a:lnTo>
                <a:lnTo>
                  <a:pt x="0" y="1369"/>
                </a:lnTo>
                <a:lnTo>
                  <a:pt x="0" y="1375"/>
                </a:lnTo>
                <a:lnTo>
                  <a:pt x="1" y="1382"/>
                </a:lnTo>
                <a:lnTo>
                  <a:pt x="2" y="1388"/>
                </a:lnTo>
                <a:lnTo>
                  <a:pt x="6" y="1402"/>
                </a:lnTo>
                <a:lnTo>
                  <a:pt x="11" y="1414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7"/>
                </a:lnTo>
                <a:lnTo>
                  <a:pt x="49" y="1466"/>
                </a:lnTo>
                <a:lnTo>
                  <a:pt x="60" y="1474"/>
                </a:lnTo>
                <a:lnTo>
                  <a:pt x="72" y="1480"/>
                </a:lnTo>
                <a:lnTo>
                  <a:pt x="84" y="1487"/>
                </a:lnTo>
                <a:lnTo>
                  <a:pt x="95" y="1491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6" name="Freeform 12"/>
          <p:cNvSpPr>
            <a:spLocks/>
          </p:cNvSpPr>
          <p:nvPr/>
        </p:nvSpPr>
        <p:spPr bwMode="auto">
          <a:xfrm>
            <a:off x="3433762" y="2934017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7" name="Freeform 13"/>
          <p:cNvSpPr>
            <a:spLocks/>
          </p:cNvSpPr>
          <p:nvPr/>
        </p:nvSpPr>
        <p:spPr bwMode="auto">
          <a:xfrm>
            <a:off x="3027362" y="2934017"/>
            <a:ext cx="406400" cy="958850"/>
          </a:xfrm>
          <a:custGeom>
            <a:avLst/>
            <a:gdLst>
              <a:gd name="T0" fmla="*/ 768 w 768"/>
              <a:gd name="T1" fmla="*/ 1812 h 1812"/>
              <a:gd name="T2" fmla="*/ 768 w 768"/>
              <a:gd name="T3" fmla="*/ 0 h 1812"/>
              <a:gd name="T4" fmla="*/ 0 w 768"/>
              <a:gd name="T5" fmla="*/ 12 h 1812"/>
              <a:gd name="T6" fmla="*/ 0 w 768"/>
              <a:gd name="T7" fmla="*/ 1509 h 1812"/>
              <a:gd name="T8" fmla="*/ 768 w 768"/>
              <a:gd name="T9" fmla="*/ 1812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12">
                <a:moveTo>
                  <a:pt x="768" y="1812"/>
                </a:moveTo>
                <a:lnTo>
                  <a:pt x="768" y="0"/>
                </a:lnTo>
                <a:lnTo>
                  <a:pt x="0" y="12"/>
                </a:lnTo>
                <a:lnTo>
                  <a:pt x="0" y="1509"/>
                </a:lnTo>
                <a:lnTo>
                  <a:pt x="768" y="18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1" name="Freeform 17"/>
          <p:cNvSpPr>
            <a:spLocks/>
          </p:cNvSpPr>
          <p:nvPr/>
        </p:nvSpPr>
        <p:spPr bwMode="auto">
          <a:xfrm>
            <a:off x="1560512" y="4912042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39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7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2" name="Freeform 18"/>
          <p:cNvSpPr>
            <a:spLocks/>
          </p:cNvSpPr>
          <p:nvPr/>
        </p:nvSpPr>
        <p:spPr bwMode="auto">
          <a:xfrm>
            <a:off x="3433762" y="5280342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3" name="Freeform 19"/>
          <p:cNvSpPr>
            <a:spLocks/>
          </p:cNvSpPr>
          <p:nvPr/>
        </p:nvSpPr>
        <p:spPr bwMode="auto">
          <a:xfrm>
            <a:off x="3025775" y="4912042"/>
            <a:ext cx="407988" cy="1327150"/>
          </a:xfrm>
          <a:custGeom>
            <a:avLst/>
            <a:gdLst>
              <a:gd name="T0" fmla="*/ 769 w 769"/>
              <a:gd name="T1" fmla="*/ 2508 h 2508"/>
              <a:gd name="T2" fmla="*/ 769 w 769"/>
              <a:gd name="T3" fmla="*/ 696 h 2508"/>
              <a:gd name="T4" fmla="*/ 1 w 769"/>
              <a:gd name="T5" fmla="*/ 0 h 2508"/>
              <a:gd name="T6" fmla="*/ 1 w 769"/>
              <a:gd name="T7" fmla="*/ 1496 h 2508"/>
              <a:gd name="T8" fmla="*/ 0 w 769"/>
              <a:gd name="T9" fmla="*/ 1496 h 2508"/>
              <a:gd name="T10" fmla="*/ 769 w 769"/>
              <a:gd name="T11" fmla="*/ 2508 h 2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508">
                <a:moveTo>
                  <a:pt x="769" y="2508"/>
                </a:moveTo>
                <a:lnTo>
                  <a:pt x="769" y="69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5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671381" y="863462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9671381" y="2028687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671381" y="3157399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671381" y="5503724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CE49B9E7-BD31-40A9-BC24-EB7EBD8539CD}"/>
              </a:ext>
            </a:extLst>
          </p:cNvPr>
          <p:cNvGrpSpPr/>
          <p:nvPr/>
        </p:nvGrpSpPr>
        <p:grpSpPr>
          <a:xfrm>
            <a:off x="3025775" y="3935630"/>
            <a:ext cx="7635875" cy="1158875"/>
            <a:chOff x="3025775" y="4731931"/>
            <a:chExt cx="7602537" cy="1158875"/>
          </a:xfrm>
        </p:grpSpPr>
        <p:sp>
          <p:nvSpPr>
            <p:cNvPr id="73" name="Freeform 15">
              <a:extLst>
                <a:ext uri="{FF2B5EF4-FFF2-40B4-BE49-F238E27FC236}">
                  <a16:creationId xmlns="" xmlns:a16="http://schemas.microsoft.com/office/drawing/2014/main" id="{0817E160-C57A-404A-A7A0-6D07F3FC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493195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" name="Freeform 16">
              <a:extLst>
                <a:ext uri="{FF2B5EF4-FFF2-40B4-BE49-F238E27FC236}">
                  <a16:creationId xmlns="" xmlns:a16="http://schemas.microsoft.com/office/drawing/2014/main" id="{4DCDED0F-8544-4372-89A5-9D9AA21F2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4731931"/>
              <a:ext cx="407988" cy="1155700"/>
            </a:xfrm>
            <a:custGeom>
              <a:avLst/>
              <a:gdLst>
                <a:gd name="T0" fmla="*/ 769 w 769"/>
                <a:gd name="T1" fmla="*/ 2183 h 2183"/>
                <a:gd name="T2" fmla="*/ 769 w 769"/>
                <a:gd name="T3" fmla="*/ 376 h 2183"/>
                <a:gd name="T4" fmla="*/ 1 w 769"/>
                <a:gd name="T5" fmla="*/ 0 h 2183"/>
                <a:gd name="T6" fmla="*/ 1 w 769"/>
                <a:gd name="T7" fmla="*/ 1496 h 2183"/>
                <a:gd name="T8" fmla="*/ 0 w 769"/>
                <a:gd name="T9" fmla="*/ 1496 h 2183"/>
                <a:gd name="T10" fmla="*/ 769 w 769"/>
                <a:gd name="T11" fmla="*/ 2183 h 2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183">
                  <a:moveTo>
                    <a:pt x="769" y="2183"/>
                  </a:moveTo>
                  <a:lnTo>
                    <a:pt x="769" y="37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183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3" name="Freeform 14">
            <a:extLst>
              <a:ext uri="{FF2B5EF4-FFF2-40B4-BE49-F238E27FC236}">
                <a16:creationId xmlns="" xmlns:a16="http://schemas.microsoft.com/office/drawing/2014/main" id="{C5A89508-503C-4D43-9050-E469FC181251}"/>
              </a:ext>
            </a:extLst>
          </p:cNvPr>
          <p:cNvSpPr>
            <a:spLocks/>
          </p:cNvSpPr>
          <p:nvPr/>
        </p:nvSpPr>
        <p:spPr bwMode="auto">
          <a:xfrm>
            <a:off x="1560512" y="3881755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40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8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40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8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4" name="Freeform 15">
            <a:extLst>
              <a:ext uri="{FF2B5EF4-FFF2-40B4-BE49-F238E27FC236}">
                <a16:creationId xmlns="" xmlns:a16="http://schemas.microsoft.com/office/drawing/2014/main" id="{78560B9F-09F5-4C78-84DD-C5F835D25ABB}"/>
              </a:ext>
            </a:extLst>
          </p:cNvPr>
          <p:cNvSpPr>
            <a:spLocks/>
          </p:cNvSpPr>
          <p:nvPr/>
        </p:nvSpPr>
        <p:spPr bwMode="auto">
          <a:xfrm>
            <a:off x="3433762" y="40817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9000">
                <a:schemeClr val="accent3">
                  <a:lumMod val="80000"/>
                </a:schemeClr>
              </a:gs>
              <a:gs pos="100000">
                <a:schemeClr val="accent4">
                  <a:lumMod val="80000"/>
                  <a:lumOff val="2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4" name="Freeform 16">
            <a:extLst>
              <a:ext uri="{FF2B5EF4-FFF2-40B4-BE49-F238E27FC236}">
                <a16:creationId xmlns="" xmlns:a16="http://schemas.microsoft.com/office/drawing/2014/main" id="{9BAB2E52-E6BF-4035-AC9D-CC970FCFCDCA}"/>
              </a:ext>
            </a:extLst>
          </p:cNvPr>
          <p:cNvSpPr>
            <a:spLocks/>
          </p:cNvSpPr>
          <p:nvPr/>
        </p:nvSpPr>
        <p:spPr bwMode="auto">
          <a:xfrm>
            <a:off x="3025775" y="3881755"/>
            <a:ext cx="407988" cy="1155700"/>
          </a:xfrm>
          <a:custGeom>
            <a:avLst/>
            <a:gdLst>
              <a:gd name="T0" fmla="*/ 769 w 769"/>
              <a:gd name="T1" fmla="*/ 2183 h 2183"/>
              <a:gd name="T2" fmla="*/ 769 w 769"/>
              <a:gd name="T3" fmla="*/ 376 h 2183"/>
              <a:gd name="T4" fmla="*/ 1 w 769"/>
              <a:gd name="T5" fmla="*/ 0 h 2183"/>
              <a:gd name="T6" fmla="*/ 1 w 769"/>
              <a:gd name="T7" fmla="*/ 1496 h 2183"/>
              <a:gd name="T8" fmla="*/ 0 w 769"/>
              <a:gd name="T9" fmla="*/ 1496 h 2183"/>
              <a:gd name="T10" fmla="*/ 769 w 769"/>
              <a:gd name="T11" fmla="*/ 2183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183">
                <a:moveTo>
                  <a:pt x="769" y="2183"/>
                </a:moveTo>
                <a:lnTo>
                  <a:pt x="769" y="37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183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90000"/>
                  <a:lumOff val="1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21070C79-4541-492A-9B45-5153F9318368}"/>
              </a:ext>
            </a:extLst>
          </p:cNvPr>
          <p:cNvSpPr/>
          <p:nvPr/>
        </p:nvSpPr>
        <p:spPr>
          <a:xfrm>
            <a:off x="9671381" y="4305162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80" name="TextBox 47">
            <a:extLst>
              <a:ext uri="{FF2B5EF4-FFF2-40B4-BE49-F238E27FC236}">
                <a16:creationId xmlns="" xmlns:a16="http://schemas.microsoft.com/office/drawing/2014/main" id="{AB4EE655-4E28-4219-95E3-AADD6FE68635}"/>
              </a:ext>
            </a:extLst>
          </p:cNvPr>
          <p:cNvSpPr txBox="1"/>
          <p:nvPr/>
        </p:nvSpPr>
        <p:spPr>
          <a:xfrm>
            <a:off x="3579609" y="4182051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思瑞技术栈</a:t>
            </a:r>
            <a:endParaRPr lang="en-US" sz="1600" b="1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8" name="TextBox 46">
            <a:extLst>
              <a:ext uri="{FF2B5EF4-FFF2-40B4-BE49-F238E27FC236}">
                <a16:creationId xmlns="" xmlns:a16="http://schemas.microsoft.com/office/drawing/2014/main" id="{6EDC6684-E0D9-4BAA-923F-13CC4FB13F14}"/>
              </a:ext>
            </a:extLst>
          </p:cNvPr>
          <p:cNvSpPr txBox="1"/>
          <p:nvPr/>
        </p:nvSpPr>
        <p:spPr>
          <a:xfrm>
            <a:off x="3581398" y="4525229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目前我们用的技术，有相关经验可优先。</a:t>
            </a:r>
            <a:endParaRPr lang="en-US" sz="1200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64" y="3889287"/>
            <a:ext cx="763200" cy="763200"/>
          </a:xfrm>
          <a:prstGeom prst="rect">
            <a:avLst/>
          </a:prstGeom>
        </p:spPr>
      </p:pic>
      <p:sp>
        <p:nvSpPr>
          <p:cNvPr id="107" name="TextBox 36">
            <a:extLst>
              <a:ext uri="{FF2B5EF4-FFF2-40B4-BE49-F238E27FC236}">
                <a16:creationId xmlns=""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1083529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accent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通过工作年限、项目经验、擅长技术等指标对明显在技术层面很初级的应聘者进行初筛</a:t>
            </a:r>
            <a:endParaRPr lang="en-US" sz="1200" kern="0" dirty="0">
              <a:solidFill>
                <a:schemeClr val="accent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08" name="TextBox 94">
            <a:extLst>
              <a:ext uri="{FF2B5EF4-FFF2-40B4-BE49-F238E27FC236}">
                <a16:creationId xmlns=""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7861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简历的筛选</a:t>
            </a:r>
            <a:endParaRPr lang="en-US" sz="1600" b="1" kern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itchFamily="34" charset="0"/>
            </a:endParaRPr>
          </a:p>
        </p:txBody>
      </p:sp>
      <p:sp>
        <p:nvSpPr>
          <p:cNvPr id="112" name="TextBox 40">
            <a:extLst>
              <a:ext uri="{FF2B5EF4-FFF2-40B4-BE49-F238E27FC236}">
                <a16:creationId xmlns="" xmlns:a16="http://schemas.microsoft.com/office/drawing/2014/main" id="{28C6A7F4-40A0-4E49-B684-2ECCE6E39295}"/>
              </a:ext>
            </a:extLst>
          </p:cNvPr>
          <p:cNvSpPr txBox="1"/>
          <p:nvPr/>
        </p:nvSpPr>
        <p:spPr>
          <a:xfrm>
            <a:off x="3581398" y="2248754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accent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对于简历进行简单的技术问答，初步确认简历的“水分”，问题包括</a:t>
            </a:r>
            <a:r>
              <a:rPr lang="en-US" sz="1200" kern="0" dirty="0" smtClean="0">
                <a:solidFill>
                  <a:schemeClr val="accent6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zh-CN" altLang="en-US" sz="1200" kern="0" dirty="0" smtClean="0">
                <a:solidFill>
                  <a:schemeClr val="accent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前端、后端、数据库等</a:t>
            </a:r>
            <a:endParaRPr lang="en-US" sz="1200" kern="0" dirty="0">
              <a:solidFill>
                <a:schemeClr val="accent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14" name="TextBox 41">
            <a:extLst>
              <a:ext uri="{FF2B5EF4-FFF2-40B4-BE49-F238E27FC236}">
                <a16:creationId xmlns="" xmlns:a16="http://schemas.microsoft.com/office/drawing/2014/main" id="{E7EB2779-4CBA-4B3F-9C4F-859750E75295}"/>
              </a:ext>
            </a:extLst>
          </p:cNvPr>
          <p:cNvSpPr txBox="1"/>
          <p:nvPr/>
        </p:nvSpPr>
        <p:spPr>
          <a:xfrm>
            <a:off x="3581398" y="1951375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accent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技术问题样例</a:t>
            </a:r>
            <a:endParaRPr lang="en-US" sz="1600" b="1" kern="0" dirty="0">
              <a:solidFill>
                <a:schemeClr val="accent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15" name="TextBox 43">
            <a:extLst>
              <a:ext uri="{FF2B5EF4-FFF2-40B4-BE49-F238E27FC236}">
                <a16:creationId xmlns="" xmlns:a16="http://schemas.microsoft.com/office/drawing/2014/main" id="{21AB93F6-E47B-4C9D-8970-3AE6867E4570}"/>
              </a:ext>
            </a:extLst>
          </p:cNvPr>
          <p:cNvSpPr txBox="1"/>
          <p:nvPr/>
        </p:nvSpPr>
        <p:spPr>
          <a:xfrm>
            <a:off x="3581398" y="3377466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accent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前端、后端、数据库、大数据、运维</a:t>
            </a:r>
            <a:endParaRPr lang="en-US" sz="1200" kern="0" dirty="0">
              <a:solidFill>
                <a:schemeClr val="accent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16" name="TextBox 44">
            <a:extLst>
              <a:ext uri="{FF2B5EF4-FFF2-40B4-BE49-F238E27FC236}">
                <a16:creationId xmlns="" xmlns:a16="http://schemas.microsoft.com/office/drawing/2014/main" id="{C41BDD4A-764D-4C7B-AB93-304E487E0405}"/>
              </a:ext>
            </a:extLst>
          </p:cNvPr>
          <p:cNvSpPr txBox="1"/>
          <p:nvPr/>
        </p:nvSpPr>
        <p:spPr>
          <a:xfrm>
            <a:off x="3581398" y="3080087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accent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目前主流技术栈</a:t>
            </a:r>
            <a:endParaRPr lang="en-US" sz="1600" b="1" kern="0" dirty="0">
              <a:solidFill>
                <a:schemeClr val="accent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17" name="TextBox 50">
            <a:extLst>
              <a:ext uri="{FF2B5EF4-FFF2-40B4-BE49-F238E27FC236}">
                <a16:creationId xmlns="" xmlns:a16="http://schemas.microsoft.com/office/drawing/2014/main" id="{B6D06648-C20E-4EA2-8A5E-7529FBCADD45}"/>
              </a:ext>
            </a:extLst>
          </p:cNvPr>
          <p:cNvSpPr txBox="1"/>
          <p:nvPr/>
        </p:nvSpPr>
        <p:spPr>
          <a:xfrm>
            <a:off x="3581398" y="5723791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accent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以近期招聘简历为主</a:t>
            </a:r>
            <a:r>
              <a:rPr lang="en-US" sz="1200" kern="0" dirty="0" smtClean="0">
                <a:solidFill>
                  <a:schemeClr val="accent6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endParaRPr lang="en-US" sz="1200" kern="0" dirty="0">
              <a:solidFill>
                <a:schemeClr val="accent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18" name="TextBox 51">
            <a:extLst>
              <a:ext uri="{FF2B5EF4-FFF2-40B4-BE49-F238E27FC236}">
                <a16:creationId xmlns="" xmlns:a16="http://schemas.microsoft.com/office/drawing/2014/main" id="{BB42C13E-46E9-421C-A454-BAA04140CC36}"/>
              </a:ext>
            </a:extLst>
          </p:cNvPr>
          <p:cNvSpPr txBox="1"/>
          <p:nvPr/>
        </p:nvSpPr>
        <p:spPr>
          <a:xfrm>
            <a:off x="3581398" y="5426412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accent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案例</a:t>
            </a:r>
            <a:endParaRPr lang="en-US" sz="1600" b="1" kern="0" dirty="0">
              <a:solidFill>
                <a:schemeClr val="accent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119" name="图片 118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51" y="1017625"/>
            <a:ext cx="763856" cy="763856"/>
          </a:xfrm>
          <a:prstGeom prst="rect">
            <a:avLst/>
          </a:prstGeom>
        </p:spPr>
      </p:pic>
      <p:pic>
        <p:nvPicPr>
          <p:cNvPr id="120" name="图片 119"/>
          <p:cNvPicPr>
            <a:picLocks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64" y="2058198"/>
            <a:ext cx="763200" cy="7632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121" name="图片 120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85" y="2987418"/>
            <a:ext cx="713240" cy="713240"/>
          </a:xfrm>
          <a:prstGeom prst="rect">
            <a:avLst/>
          </a:prstGeom>
        </p:spPr>
      </p:pic>
      <p:pic>
        <p:nvPicPr>
          <p:cNvPr id="122" name="图片 121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50" y="4969458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="" xmlns:a16="http://schemas.microsoft.com/office/drawing/2014/main" id="{78560B9F-09F5-4C78-84DD-C5F835D25AB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9000">
                <a:schemeClr val="accent3">
                  <a:lumMod val="80000"/>
                </a:schemeClr>
              </a:gs>
              <a:gs pos="100000">
                <a:schemeClr val="accent4">
                  <a:lumMod val="80000"/>
                  <a:lumOff val="2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我们目前的技术栈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70" y="528779"/>
            <a:ext cx="9461994" cy="63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F30C6AD-7FEE-4B93-8BA1-FE9D31EB3A4E}"/>
              </a:ext>
            </a:extLst>
          </p:cNvPr>
          <p:cNvGrpSpPr/>
          <p:nvPr/>
        </p:nvGrpSpPr>
        <p:grpSpPr>
          <a:xfrm>
            <a:off x="3025775" y="3935630"/>
            <a:ext cx="7635875" cy="1158875"/>
            <a:chOff x="3025775" y="4731931"/>
            <a:chExt cx="7602537" cy="1158875"/>
          </a:xfrm>
        </p:grpSpPr>
        <p:sp>
          <p:nvSpPr>
            <p:cNvPr id="79" name="Freeform 15">
              <a:extLst>
                <a:ext uri="{FF2B5EF4-FFF2-40B4-BE49-F238E27FC236}">
                  <a16:creationId xmlns="" xmlns:a16="http://schemas.microsoft.com/office/drawing/2014/main" id="{639414DC-7C87-400F-87D8-CB64B232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493195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" name="Freeform 16">
              <a:extLst>
                <a:ext uri="{FF2B5EF4-FFF2-40B4-BE49-F238E27FC236}">
                  <a16:creationId xmlns="" xmlns:a16="http://schemas.microsoft.com/office/drawing/2014/main" id="{400F7C1A-9DE8-4E41-8029-F4886C8C7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4731931"/>
              <a:ext cx="407988" cy="1155700"/>
            </a:xfrm>
            <a:custGeom>
              <a:avLst/>
              <a:gdLst>
                <a:gd name="T0" fmla="*/ 769 w 769"/>
                <a:gd name="T1" fmla="*/ 2183 h 2183"/>
                <a:gd name="T2" fmla="*/ 769 w 769"/>
                <a:gd name="T3" fmla="*/ 376 h 2183"/>
                <a:gd name="T4" fmla="*/ 1 w 769"/>
                <a:gd name="T5" fmla="*/ 0 h 2183"/>
                <a:gd name="T6" fmla="*/ 1 w 769"/>
                <a:gd name="T7" fmla="*/ 1496 h 2183"/>
                <a:gd name="T8" fmla="*/ 0 w 769"/>
                <a:gd name="T9" fmla="*/ 1496 h 2183"/>
                <a:gd name="T10" fmla="*/ 769 w 769"/>
                <a:gd name="T11" fmla="*/ 2183 h 2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183">
                  <a:moveTo>
                    <a:pt x="769" y="2183"/>
                  </a:moveTo>
                  <a:lnTo>
                    <a:pt x="769" y="37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183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0A8B5D4-D009-4FE5-BDE3-FC78BE691795}"/>
              </a:ext>
            </a:extLst>
          </p:cNvPr>
          <p:cNvGrpSpPr/>
          <p:nvPr/>
        </p:nvGrpSpPr>
        <p:grpSpPr>
          <a:xfrm>
            <a:off x="3027362" y="2983875"/>
            <a:ext cx="7634288" cy="958850"/>
            <a:chOff x="3027362" y="3546496"/>
            <a:chExt cx="7600950" cy="958850"/>
          </a:xfrm>
        </p:grpSpPr>
        <p:sp>
          <p:nvSpPr>
            <p:cNvPr id="77" name="Freeform 12">
              <a:extLst>
                <a:ext uri="{FF2B5EF4-FFF2-40B4-BE49-F238E27FC236}">
                  <a16:creationId xmlns="" xmlns:a16="http://schemas.microsoft.com/office/drawing/2014/main" id="{A7E05C65-14D4-455B-8F0A-B1C8EFAFB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354649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3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3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" name="Freeform 13">
              <a:extLst>
                <a:ext uri="{FF2B5EF4-FFF2-40B4-BE49-F238E27FC236}">
                  <a16:creationId xmlns="" xmlns:a16="http://schemas.microsoft.com/office/drawing/2014/main" id="{2FDA4248-E954-4F26-BF1B-EEE0BC70C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3546496"/>
              <a:ext cx="406400" cy="958850"/>
            </a:xfrm>
            <a:custGeom>
              <a:avLst/>
              <a:gdLst>
                <a:gd name="T0" fmla="*/ 768 w 768"/>
                <a:gd name="T1" fmla="*/ 1812 h 1812"/>
                <a:gd name="T2" fmla="*/ 768 w 768"/>
                <a:gd name="T3" fmla="*/ 0 h 1812"/>
                <a:gd name="T4" fmla="*/ 0 w 768"/>
                <a:gd name="T5" fmla="*/ 12 h 1812"/>
                <a:gd name="T6" fmla="*/ 0 w 768"/>
                <a:gd name="T7" fmla="*/ 1509 h 1812"/>
                <a:gd name="T8" fmla="*/ 768 w 768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12">
                  <a:moveTo>
                    <a:pt x="768" y="1812"/>
                  </a:moveTo>
                  <a:lnTo>
                    <a:pt x="768" y="0"/>
                  </a:lnTo>
                  <a:lnTo>
                    <a:pt x="0" y="12"/>
                  </a:lnTo>
                  <a:lnTo>
                    <a:pt x="0" y="1509"/>
                  </a:lnTo>
                  <a:lnTo>
                    <a:pt x="768" y="1812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0470E35-5531-4EEF-8EB8-F2D7FEC46583}"/>
              </a:ext>
            </a:extLst>
          </p:cNvPr>
          <p:cNvGrpSpPr/>
          <p:nvPr/>
        </p:nvGrpSpPr>
        <p:grpSpPr>
          <a:xfrm>
            <a:off x="3027362" y="1855281"/>
            <a:ext cx="7634288" cy="958850"/>
            <a:chOff x="3027362" y="2521487"/>
            <a:chExt cx="7600950" cy="958850"/>
          </a:xfrm>
        </p:grpSpPr>
        <p:sp>
          <p:nvSpPr>
            <p:cNvPr id="75" name="Freeform 9">
              <a:extLst>
                <a:ext uri="{FF2B5EF4-FFF2-40B4-BE49-F238E27FC236}">
                  <a16:creationId xmlns="" xmlns:a16="http://schemas.microsoft.com/office/drawing/2014/main" id="{DF63E8C7-5593-4918-A3F3-85A0B603A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2521487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" name="Freeform 10">
              <a:extLst>
                <a:ext uri="{FF2B5EF4-FFF2-40B4-BE49-F238E27FC236}">
                  <a16:creationId xmlns="" xmlns:a16="http://schemas.microsoft.com/office/drawing/2014/main" id="{620BA718-982A-4F25-8AC9-6891D5DAD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2523074"/>
              <a:ext cx="406400" cy="957262"/>
            </a:xfrm>
            <a:custGeom>
              <a:avLst/>
              <a:gdLst>
                <a:gd name="T0" fmla="*/ 768 w 768"/>
                <a:gd name="T1" fmla="*/ 1807 h 1807"/>
                <a:gd name="T2" fmla="*/ 768 w 768"/>
                <a:gd name="T3" fmla="*/ 0 h 1807"/>
                <a:gd name="T4" fmla="*/ 0 w 768"/>
                <a:gd name="T5" fmla="*/ 309 h 1807"/>
                <a:gd name="T6" fmla="*/ 0 w 768"/>
                <a:gd name="T7" fmla="*/ 1806 h 1807"/>
                <a:gd name="T8" fmla="*/ 768 w 768"/>
                <a:gd name="T9" fmla="*/ 1807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07">
                  <a:moveTo>
                    <a:pt x="768" y="1807"/>
                  </a:moveTo>
                  <a:lnTo>
                    <a:pt x="768" y="0"/>
                  </a:lnTo>
                  <a:lnTo>
                    <a:pt x="0" y="309"/>
                  </a:lnTo>
                  <a:lnTo>
                    <a:pt x="0" y="1806"/>
                  </a:lnTo>
                  <a:lnTo>
                    <a:pt x="768" y="1807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2993471-CC98-47E5-9B85-087FF687925B}"/>
              </a:ext>
            </a:extLst>
          </p:cNvPr>
          <p:cNvGrpSpPr/>
          <p:nvPr/>
        </p:nvGrpSpPr>
        <p:grpSpPr>
          <a:xfrm>
            <a:off x="3027362" y="688806"/>
            <a:ext cx="7634288" cy="1147762"/>
            <a:chOff x="3027362" y="1253332"/>
            <a:chExt cx="7600950" cy="1147762"/>
          </a:xfrm>
        </p:grpSpPr>
        <p:sp>
          <p:nvSpPr>
            <p:cNvPr id="70" name="Freeform 5">
              <a:extLst>
                <a:ext uri="{FF2B5EF4-FFF2-40B4-BE49-F238E27FC236}">
                  <a16:creationId xmlns="" xmlns:a16="http://schemas.microsoft.com/office/drawing/2014/main" id="{B5286A63-2647-463F-865A-F7C413978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1253332"/>
              <a:ext cx="406400" cy="1147762"/>
            </a:xfrm>
            <a:custGeom>
              <a:avLst/>
              <a:gdLst>
                <a:gd name="T0" fmla="*/ 768 w 768"/>
                <a:gd name="T1" fmla="*/ 1811 h 2169"/>
                <a:gd name="T2" fmla="*/ 768 w 768"/>
                <a:gd name="T3" fmla="*/ 0 h 2169"/>
                <a:gd name="T4" fmla="*/ 0 w 768"/>
                <a:gd name="T5" fmla="*/ 672 h 2169"/>
                <a:gd name="T6" fmla="*/ 0 w 768"/>
                <a:gd name="T7" fmla="*/ 2169 h 2169"/>
                <a:gd name="T8" fmla="*/ 768 w 768"/>
                <a:gd name="T9" fmla="*/ 1811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2169">
                  <a:moveTo>
                    <a:pt x="768" y="1811"/>
                  </a:moveTo>
                  <a:lnTo>
                    <a:pt x="768" y="0"/>
                  </a:lnTo>
                  <a:lnTo>
                    <a:pt x="0" y="672"/>
                  </a:lnTo>
                  <a:lnTo>
                    <a:pt x="0" y="2169"/>
                  </a:lnTo>
                  <a:lnTo>
                    <a:pt x="768" y="1811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Freeform 7">
              <a:extLst>
                <a:ext uri="{FF2B5EF4-FFF2-40B4-BE49-F238E27FC236}">
                  <a16:creationId xmlns="" xmlns:a16="http://schemas.microsoft.com/office/drawing/2014/main" id="{DDC19C72-D2F4-4636-BA46-8DD08369C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1253332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" name="Freeform 6"/>
          <p:cNvSpPr>
            <a:spLocks/>
          </p:cNvSpPr>
          <p:nvPr/>
        </p:nvSpPr>
        <p:spPr bwMode="auto">
          <a:xfrm>
            <a:off x="1560512" y="995680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0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5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2 h 1497"/>
              <a:gd name="T20" fmla="*/ 49 w 2771"/>
              <a:gd name="T21" fmla="*/ 30 h 1497"/>
              <a:gd name="T22" fmla="*/ 41 w 2771"/>
              <a:gd name="T23" fmla="*/ 39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0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7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4 h 1497"/>
              <a:gd name="T44" fmla="*/ 0 w 2771"/>
              <a:gd name="T45" fmla="*/ 1360 h 1497"/>
              <a:gd name="T46" fmla="*/ 0 w 2771"/>
              <a:gd name="T47" fmla="*/ 1367 h 1497"/>
              <a:gd name="T48" fmla="*/ 0 w 2771"/>
              <a:gd name="T49" fmla="*/ 1374 h 1497"/>
              <a:gd name="T50" fmla="*/ 1 w 2771"/>
              <a:gd name="T51" fmla="*/ 1380 h 1497"/>
              <a:gd name="T52" fmla="*/ 2 w 2771"/>
              <a:gd name="T53" fmla="*/ 1388 h 1497"/>
              <a:gd name="T54" fmla="*/ 6 w 2771"/>
              <a:gd name="T55" fmla="*/ 1400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7 h 1497"/>
              <a:gd name="T64" fmla="*/ 41 w 2771"/>
              <a:gd name="T65" fmla="*/ 1456 h 1497"/>
              <a:gd name="T66" fmla="*/ 49 w 2771"/>
              <a:gd name="T67" fmla="*/ 1465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5 h 1497"/>
              <a:gd name="T74" fmla="*/ 95 w 2771"/>
              <a:gd name="T75" fmla="*/ 1490 h 1497"/>
              <a:gd name="T76" fmla="*/ 109 w 2771"/>
              <a:gd name="T77" fmla="*/ 1494 h 1497"/>
              <a:gd name="T78" fmla="*/ 116 w 2771"/>
              <a:gd name="T79" fmla="*/ 1495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0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9"/>
                </a:lnTo>
                <a:lnTo>
                  <a:pt x="24" y="60"/>
                </a:lnTo>
                <a:lnTo>
                  <a:pt x="17" y="70"/>
                </a:lnTo>
                <a:lnTo>
                  <a:pt x="11" y="82"/>
                </a:lnTo>
                <a:lnTo>
                  <a:pt x="6" y="95"/>
                </a:lnTo>
                <a:lnTo>
                  <a:pt x="2" y="107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4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8"/>
                </a:lnTo>
                <a:lnTo>
                  <a:pt x="6" y="1400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3"/>
                </a:lnTo>
                <a:lnTo>
                  <a:pt x="72" y="1480"/>
                </a:lnTo>
                <a:lnTo>
                  <a:pt x="84" y="1485"/>
                </a:lnTo>
                <a:lnTo>
                  <a:pt x="95" y="1490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3027362" y="640080"/>
            <a:ext cx="406400" cy="1147762"/>
          </a:xfrm>
          <a:custGeom>
            <a:avLst/>
            <a:gdLst>
              <a:gd name="T0" fmla="*/ 768 w 768"/>
              <a:gd name="T1" fmla="*/ 1811 h 2169"/>
              <a:gd name="T2" fmla="*/ 768 w 768"/>
              <a:gd name="T3" fmla="*/ 0 h 2169"/>
              <a:gd name="T4" fmla="*/ 0 w 768"/>
              <a:gd name="T5" fmla="*/ 672 h 2169"/>
              <a:gd name="T6" fmla="*/ 0 w 768"/>
              <a:gd name="T7" fmla="*/ 2169 h 2169"/>
              <a:gd name="T8" fmla="*/ 768 w 768"/>
              <a:gd name="T9" fmla="*/ 1811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2169">
                <a:moveTo>
                  <a:pt x="768" y="1811"/>
                </a:moveTo>
                <a:lnTo>
                  <a:pt x="768" y="0"/>
                </a:lnTo>
                <a:lnTo>
                  <a:pt x="0" y="672"/>
                </a:lnTo>
                <a:lnTo>
                  <a:pt x="0" y="2169"/>
                </a:lnTo>
                <a:lnTo>
                  <a:pt x="768" y="18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3433762" y="6400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1560512" y="1970405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3 h 1497"/>
              <a:gd name="T20" fmla="*/ 49 w 2771"/>
              <a:gd name="T21" fmla="*/ 31 h 1497"/>
              <a:gd name="T22" fmla="*/ 41 w 2771"/>
              <a:gd name="T23" fmla="*/ 40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1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7 h 1497"/>
              <a:gd name="T48" fmla="*/ 0 w 2771"/>
              <a:gd name="T49" fmla="*/ 1375 h 1497"/>
              <a:gd name="T50" fmla="*/ 1 w 2771"/>
              <a:gd name="T51" fmla="*/ 1381 h 1497"/>
              <a:gd name="T52" fmla="*/ 2 w 2771"/>
              <a:gd name="T53" fmla="*/ 1388 h 1497"/>
              <a:gd name="T54" fmla="*/ 6 w 2771"/>
              <a:gd name="T55" fmla="*/ 1401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6 h 1497"/>
              <a:gd name="T66" fmla="*/ 49 w 2771"/>
              <a:gd name="T67" fmla="*/ 1466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6 h 1497"/>
              <a:gd name="T74" fmla="*/ 95 w 2771"/>
              <a:gd name="T75" fmla="*/ 1490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0"/>
                </a:lnTo>
                <a:lnTo>
                  <a:pt x="72" y="16"/>
                </a:lnTo>
                <a:lnTo>
                  <a:pt x="60" y="23"/>
                </a:lnTo>
                <a:lnTo>
                  <a:pt x="49" y="31"/>
                </a:lnTo>
                <a:lnTo>
                  <a:pt x="41" y="40"/>
                </a:lnTo>
                <a:lnTo>
                  <a:pt x="31" y="49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5"/>
                </a:lnTo>
                <a:lnTo>
                  <a:pt x="2" y="108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6"/>
                </a:lnTo>
                <a:lnTo>
                  <a:pt x="0" y="1361"/>
                </a:lnTo>
                <a:lnTo>
                  <a:pt x="0" y="1367"/>
                </a:lnTo>
                <a:lnTo>
                  <a:pt x="0" y="1375"/>
                </a:lnTo>
                <a:lnTo>
                  <a:pt x="1" y="1381"/>
                </a:lnTo>
                <a:lnTo>
                  <a:pt x="2" y="1388"/>
                </a:lnTo>
                <a:lnTo>
                  <a:pt x="6" y="1401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6"/>
                </a:lnTo>
                <a:lnTo>
                  <a:pt x="49" y="1466"/>
                </a:lnTo>
                <a:lnTo>
                  <a:pt x="60" y="1473"/>
                </a:lnTo>
                <a:lnTo>
                  <a:pt x="72" y="1480"/>
                </a:lnTo>
                <a:lnTo>
                  <a:pt x="84" y="1486"/>
                </a:lnTo>
                <a:lnTo>
                  <a:pt x="95" y="1490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3433762" y="1805305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3027362" y="1806892"/>
            <a:ext cx="406400" cy="957262"/>
          </a:xfrm>
          <a:custGeom>
            <a:avLst/>
            <a:gdLst>
              <a:gd name="T0" fmla="*/ 768 w 768"/>
              <a:gd name="T1" fmla="*/ 1807 h 1807"/>
              <a:gd name="T2" fmla="*/ 768 w 768"/>
              <a:gd name="T3" fmla="*/ 0 h 1807"/>
              <a:gd name="T4" fmla="*/ 0 w 768"/>
              <a:gd name="T5" fmla="*/ 309 h 1807"/>
              <a:gd name="T6" fmla="*/ 0 w 768"/>
              <a:gd name="T7" fmla="*/ 1806 h 1807"/>
              <a:gd name="T8" fmla="*/ 768 w 768"/>
              <a:gd name="T9" fmla="*/ 1807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07">
                <a:moveTo>
                  <a:pt x="768" y="1807"/>
                </a:moveTo>
                <a:lnTo>
                  <a:pt x="768" y="0"/>
                </a:lnTo>
                <a:lnTo>
                  <a:pt x="0" y="309"/>
                </a:lnTo>
                <a:lnTo>
                  <a:pt x="0" y="1806"/>
                </a:lnTo>
                <a:lnTo>
                  <a:pt x="768" y="18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5" name="Freeform 11"/>
          <p:cNvSpPr>
            <a:spLocks/>
          </p:cNvSpPr>
          <p:nvPr/>
        </p:nvSpPr>
        <p:spPr bwMode="auto">
          <a:xfrm>
            <a:off x="1560512" y="2940367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1 h 1497"/>
              <a:gd name="T16" fmla="*/ 72 w 2771"/>
              <a:gd name="T17" fmla="*/ 16 h 1497"/>
              <a:gd name="T18" fmla="*/ 60 w 2771"/>
              <a:gd name="T19" fmla="*/ 24 h 1497"/>
              <a:gd name="T20" fmla="*/ 49 w 2771"/>
              <a:gd name="T21" fmla="*/ 31 h 1497"/>
              <a:gd name="T22" fmla="*/ 41 w 2771"/>
              <a:gd name="T23" fmla="*/ 41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2 h 1497"/>
              <a:gd name="T30" fmla="*/ 11 w 2771"/>
              <a:gd name="T31" fmla="*/ 83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5 h 1497"/>
              <a:gd name="T38" fmla="*/ 0 w 2771"/>
              <a:gd name="T39" fmla="*/ 122 h 1497"/>
              <a:gd name="T40" fmla="*/ 0 w 2771"/>
              <a:gd name="T41" fmla="*/ 130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9 h 1497"/>
              <a:gd name="T48" fmla="*/ 0 w 2771"/>
              <a:gd name="T49" fmla="*/ 1375 h 1497"/>
              <a:gd name="T50" fmla="*/ 1 w 2771"/>
              <a:gd name="T51" fmla="*/ 1382 h 1497"/>
              <a:gd name="T52" fmla="*/ 2 w 2771"/>
              <a:gd name="T53" fmla="*/ 1388 h 1497"/>
              <a:gd name="T54" fmla="*/ 6 w 2771"/>
              <a:gd name="T55" fmla="*/ 1402 h 1497"/>
              <a:gd name="T56" fmla="*/ 11 w 2771"/>
              <a:gd name="T57" fmla="*/ 1414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7 h 1497"/>
              <a:gd name="T66" fmla="*/ 49 w 2771"/>
              <a:gd name="T67" fmla="*/ 1466 h 1497"/>
              <a:gd name="T68" fmla="*/ 60 w 2771"/>
              <a:gd name="T69" fmla="*/ 1474 h 1497"/>
              <a:gd name="T70" fmla="*/ 72 w 2771"/>
              <a:gd name="T71" fmla="*/ 1480 h 1497"/>
              <a:gd name="T72" fmla="*/ 84 w 2771"/>
              <a:gd name="T73" fmla="*/ 1487 h 1497"/>
              <a:gd name="T74" fmla="*/ 95 w 2771"/>
              <a:gd name="T75" fmla="*/ 1491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1"/>
                </a:lnTo>
                <a:lnTo>
                  <a:pt x="72" y="16"/>
                </a:lnTo>
                <a:lnTo>
                  <a:pt x="60" y="24"/>
                </a:lnTo>
                <a:lnTo>
                  <a:pt x="49" y="31"/>
                </a:lnTo>
                <a:lnTo>
                  <a:pt x="41" y="41"/>
                </a:lnTo>
                <a:lnTo>
                  <a:pt x="31" y="49"/>
                </a:lnTo>
                <a:lnTo>
                  <a:pt x="24" y="60"/>
                </a:lnTo>
                <a:lnTo>
                  <a:pt x="17" y="72"/>
                </a:lnTo>
                <a:lnTo>
                  <a:pt x="11" y="83"/>
                </a:lnTo>
                <a:lnTo>
                  <a:pt x="6" y="95"/>
                </a:lnTo>
                <a:lnTo>
                  <a:pt x="2" y="108"/>
                </a:lnTo>
                <a:lnTo>
                  <a:pt x="1" y="115"/>
                </a:lnTo>
                <a:lnTo>
                  <a:pt x="0" y="122"/>
                </a:lnTo>
                <a:lnTo>
                  <a:pt x="0" y="130"/>
                </a:lnTo>
                <a:lnTo>
                  <a:pt x="0" y="136"/>
                </a:lnTo>
                <a:lnTo>
                  <a:pt x="0" y="1361"/>
                </a:lnTo>
                <a:lnTo>
                  <a:pt x="0" y="1369"/>
                </a:lnTo>
                <a:lnTo>
                  <a:pt x="0" y="1375"/>
                </a:lnTo>
                <a:lnTo>
                  <a:pt x="1" y="1382"/>
                </a:lnTo>
                <a:lnTo>
                  <a:pt x="2" y="1388"/>
                </a:lnTo>
                <a:lnTo>
                  <a:pt x="6" y="1402"/>
                </a:lnTo>
                <a:lnTo>
                  <a:pt x="11" y="1414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7"/>
                </a:lnTo>
                <a:lnTo>
                  <a:pt x="49" y="1466"/>
                </a:lnTo>
                <a:lnTo>
                  <a:pt x="60" y="1474"/>
                </a:lnTo>
                <a:lnTo>
                  <a:pt x="72" y="1480"/>
                </a:lnTo>
                <a:lnTo>
                  <a:pt x="84" y="1487"/>
                </a:lnTo>
                <a:lnTo>
                  <a:pt x="95" y="1491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6" name="Freeform 12"/>
          <p:cNvSpPr>
            <a:spLocks/>
          </p:cNvSpPr>
          <p:nvPr/>
        </p:nvSpPr>
        <p:spPr bwMode="auto">
          <a:xfrm>
            <a:off x="3433762" y="2934017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7" name="Freeform 13"/>
          <p:cNvSpPr>
            <a:spLocks/>
          </p:cNvSpPr>
          <p:nvPr/>
        </p:nvSpPr>
        <p:spPr bwMode="auto">
          <a:xfrm>
            <a:off x="3027362" y="2934017"/>
            <a:ext cx="406400" cy="958850"/>
          </a:xfrm>
          <a:custGeom>
            <a:avLst/>
            <a:gdLst>
              <a:gd name="T0" fmla="*/ 768 w 768"/>
              <a:gd name="T1" fmla="*/ 1812 h 1812"/>
              <a:gd name="T2" fmla="*/ 768 w 768"/>
              <a:gd name="T3" fmla="*/ 0 h 1812"/>
              <a:gd name="T4" fmla="*/ 0 w 768"/>
              <a:gd name="T5" fmla="*/ 12 h 1812"/>
              <a:gd name="T6" fmla="*/ 0 w 768"/>
              <a:gd name="T7" fmla="*/ 1509 h 1812"/>
              <a:gd name="T8" fmla="*/ 768 w 768"/>
              <a:gd name="T9" fmla="*/ 1812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12">
                <a:moveTo>
                  <a:pt x="768" y="1812"/>
                </a:moveTo>
                <a:lnTo>
                  <a:pt x="768" y="0"/>
                </a:lnTo>
                <a:lnTo>
                  <a:pt x="0" y="12"/>
                </a:lnTo>
                <a:lnTo>
                  <a:pt x="0" y="1509"/>
                </a:lnTo>
                <a:lnTo>
                  <a:pt x="768" y="18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8" name="Freeform 14"/>
          <p:cNvSpPr>
            <a:spLocks/>
          </p:cNvSpPr>
          <p:nvPr/>
        </p:nvSpPr>
        <p:spPr bwMode="auto">
          <a:xfrm>
            <a:off x="1560512" y="3881755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40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8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40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8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9" name="Freeform 15"/>
          <p:cNvSpPr>
            <a:spLocks/>
          </p:cNvSpPr>
          <p:nvPr/>
        </p:nvSpPr>
        <p:spPr bwMode="auto">
          <a:xfrm>
            <a:off x="3433762" y="40817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0" name="Freeform 16"/>
          <p:cNvSpPr>
            <a:spLocks/>
          </p:cNvSpPr>
          <p:nvPr/>
        </p:nvSpPr>
        <p:spPr bwMode="auto">
          <a:xfrm>
            <a:off x="3025775" y="3881755"/>
            <a:ext cx="407988" cy="1155700"/>
          </a:xfrm>
          <a:custGeom>
            <a:avLst/>
            <a:gdLst>
              <a:gd name="T0" fmla="*/ 769 w 769"/>
              <a:gd name="T1" fmla="*/ 2183 h 2183"/>
              <a:gd name="T2" fmla="*/ 769 w 769"/>
              <a:gd name="T3" fmla="*/ 376 h 2183"/>
              <a:gd name="T4" fmla="*/ 1 w 769"/>
              <a:gd name="T5" fmla="*/ 0 h 2183"/>
              <a:gd name="T6" fmla="*/ 1 w 769"/>
              <a:gd name="T7" fmla="*/ 1496 h 2183"/>
              <a:gd name="T8" fmla="*/ 0 w 769"/>
              <a:gd name="T9" fmla="*/ 1496 h 2183"/>
              <a:gd name="T10" fmla="*/ 769 w 769"/>
              <a:gd name="T11" fmla="*/ 2183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183">
                <a:moveTo>
                  <a:pt x="769" y="2183"/>
                </a:moveTo>
                <a:lnTo>
                  <a:pt x="769" y="37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671381" y="863462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9671381" y="2028687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671381" y="3157399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9671381" y="4305162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5D0049EF-D822-483C-951A-04F1DD3D83C3}"/>
              </a:ext>
            </a:extLst>
          </p:cNvPr>
          <p:cNvGrpSpPr/>
          <p:nvPr/>
        </p:nvGrpSpPr>
        <p:grpSpPr>
          <a:xfrm>
            <a:off x="3025775" y="4964017"/>
            <a:ext cx="7635875" cy="1327150"/>
            <a:chOff x="3025775" y="5437594"/>
            <a:chExt cx="7602537" cy="1327150"/>
          </a:xfrm>
        </p:grpSpPr>
        <p:sp>
          <p:nvSpPr>
            <p:cNvPr id="73" name="Freeform 18">
              <a:extLst>
                <a:ext uri="{FF2B5EF4-FFF2-40B4-BE49-F238E27FC236}">
                  <a16:creationId xmlns="" xmlns:a16="http://schemas.microsoft.com/office/drawing/2014/main" id="{09FCE0EE-512D-4B22-A61E-B6C98852A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5805894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" name="Freeform 19">
              <a:extLst>
                <a:ext uri="{FF2B5EF4-FFF2-40B4-BE49-F238E27FC236}">
                  <a16:creationId xmlns="" xmlns:a16="http://schemas.microsoft.com/office/drawing/2014/main" id="{83CB3028-915F-4364-933F-5E49DEB62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5437594"/>
              <a:ext cx="407988" cy="1327150"/>
            </a:xfrm>
            <a:custGeom>
              <a:avLst/>
              <a:gdLst>
                <a:gd name="T0" fmla="*/ 769 w 769"/>
                <a:gd name="T1" fmla="*/ 2508 h 2508"/>
                <a:gd name="T2" fmla="*/ 769 w 769"/>
                <a:gd name="T3" fmla="*/ 696 h 2508"/>
                <a:gd name="T4" fmla="*/ 1 w 769"/>
                <a:gd name="T5" fmla="*/ 0 h 2508"/>
                <a:gd name="T6" fmla="*/ 1 w 769"/>
                <a:gd name="T7" fmla="*/ 1496 h 2508"/>
                <a:gd name="T8" fmla="*/ 0 w 769"/>
                <a:gd name="T9" fmla="*/ 1496 h 2508"/>
                <a:gd name="T10" fmla="*/ 769 w 769"/>
                <a:gd name="T11" fmla="*/ 250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508">
                  <a:moveTo>
                    <a:pt x="769" y="2508"/>
                  </a:moveTo>
                  <a:lnTo>
                    <a:pt x="769" y="69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508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3" name="Freeform 17">
            <a:extLst>
              <a:ext uri="{FF2B5EF4-FFF2-40B4-BE49-F238E27FC236}">
                <a16:creationId xmlns="" xmlns:a16="http://schemas.microsoft.com/office/drawing/2014/main" id="{67D5AA3B-51E3-49EB-A6CA-203B4DB61AE8}"/>
              </a:ext>
            </a:extLst>
          </p:cNvPr>
          <p:cNvSpPr>
            <a:spLocks/>
          </p:cNvSpPr>
          <p:nvPr/>
        </p:nvSpPr>
        <p:spPr bwMode="auto">
          <a:xfrm>
            <a:off x="1560512" y="4912042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39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7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4" name="Freeform 18">
            <a:extLst>
              <a:ext uri="{FF2B5EF4-FFF2-40B4-BE49-F238E27FC236}">
                <a16:creationId xmlns="" xmlns:a16="http://schemas.microsoft.com/office/drawing/2014/main" id="{6844F715-A20B-486F-8FBF-78607265EB2E}"/>
              </a:ext>
            </a:extLst>
          </p:cNvPr>
          <p:cNvSpPr>
            <a:spLocks/>
          </p:cNvSpPr>
          <p:nvPr/>
        </p:nvSpPr>
        <p:spPr bwMode="auto">
          <a:xfrm>
            <a:off x="3433762" y="5280342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4" name="Freeform 19">
            <a:extLst>
              <a:ext uri="{FF2B5EF4-FFF2-40B4-BE49-F238E27FC236}">
                <a16:creationId xmlns="" xmlns:a16="http://schemas.microsoft.com/office/drawing/2014/main" id="{C16DA0D1-F9F1-43AC-9B63-1472BBBD22E2}"/>
              </a:ext>
            </a:extLst>
          </p:cNvPr>
          <p:cNvSpPr>
            <a:spLocks/>
          </p:cNvSpPr>
          <p:nvPr/>
        </p:nvSpPr>
        <p:spPr bwMode="auto">
          <a:xfrm>
            <a:off x="3025775" y="4912042"/>
            <a:ext cx="407988" cy="1327150"/>
          </a:xfrm>
          <a:custGeom>
            <a:avLst/>
            <a:gdLst>
              <a:gd name="T0" fmla="*/ 769 w 769"/>
              <a:gd name="T1" fmla="*/ 2508 h 2508"/>
              <a:gd name="T2" fmla="*/ 769 w 769"/>
              <a:gd name="T3" fmla="*/ 696 h 2508"/>
              <a:gd name="T4" fmla="*/ 1 w 769"/>
              <a:gd name="T5" fmla="*/ 0 h 2508"/>
              <a:gd name="T6" fmla="*/ 1 w 769"/>
              <a:gd name="T7" fmla="*/ 1496 h 2508"/>
              <a:gd name="T8" fmla="*/ 0 w 769"/>
              <a:gd name="T9" fmla="*/ 1496 h 2508"/>
              <a:gd name="T10" fmla="*/ 769 w 769"/>
              <a:gd name="T11" fmla="*/ 2508 h 2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508">
                <a:moveTo>
                  <a:pt x="769" y="2508"/>
                </a:moveTo>
                <a:lnTo>
                  <a:pt x="769" y="69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508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DDA90EBB-B8EA-43DC-8372-FE473127A915}"/>
              </a:ext>
            </a:extLst>
          </p:cNvPr>
          <p:cNvSpPr/>
          <p:nvPr/>
        </p:nvSpPr>
        <p:spPr>
          <a:xfrm>
            <a:off x="9671381" y="5503724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81" name="TextBox 51">
            <a:extLst>
              <a:ext uri="{FF2B5EF4-FFF2-40B4-BE49-F238E27FC236}">
                <a16:creationId xmlns="" xmlns:a16="http://schemas.microsoft.com/office/drawing/2014/main" id="{BB42C13E-46E9-421C-A454-BAA04140CC36}"/>
              </a:ext>
            </a:extLst>
          </p:cNvPr>
          <p:cNvSpPr txBox="1"/>
          <p:nvPr/>
        </p:nvSpPr>
        <p:spPr>
          <a:xfrm>
            <a:off x="3581398" y="5426412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案例</a:t>
            </a:r>
            <a:endParaRPr lang="en-US" sz="1600" b="1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50" y="4969458"/>
            <a:ext cx="763200" cy="763200"/>
          </a:xfrm>
          <a:prstGeom prst="rect">
            <a:avLst/>
          </a:prstGeom>
        </p:spPr>
      </p:pic>
      <p:sp>
        <p:nvSpPr>
          <p:cNvPr id="67" name="TextBox 36">
            <a:extLst>
              <a:ext uri="{FF2B5EF4-FFF2-40B4-BE49-F238E27FC236}">
                <a16:creationId xmlns=""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1083529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accent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通过工作年限、项目经验、擅长技术等指标对明显在技术层面很初级的应聘者进行初筛</a:t>
            </a:r>
            <a:endParaRPr lang="en-US" sz="1200" kern="0" dirty="0">
              <a:solidFill>
                <a:schemeClr val="accent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8" name="TextBox 94">
            <a:extLst>
              <a:ext uri="{FF2B5EF4-FFF2-40B4-BE49-F238E27FC236}">
                <a16:creationId xmlns=""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7861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简历的筛选</a:t>
            </a:r>
            <a:endParaRPr lang="en-US" sz="1600" b="1" kern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itchFamily="34" charset="0"/>
            </a:endParaRPr>
          </a:p>
        </p:txBody>
      </p:sp>
      <p:sp>
        <p:nvSpPr>
          <p:cNvPr id="69" name="TextBox 40">
            <a:extLst>
              <a:ext uri="{FF2B5EF4-FFF2-40B4-BE49-F238E27FC236}">
                <a16:creationId xmlns="" xmlns:a16="http://schemas.microsoft.com/office/drawing/2014/main" id="{28C6A7F4-40A0-4E49-B684-2ECCE6E39295}"/>
              </a:ext>
            </a:extLst>
          </p:cNvPr>
          <p:cNvSpPr txBox="1"/>
          <p:nvPr/>
        </p:nvSpPr>
        <p:spPr>
          <a:xfrm>
            <a:off x="3581398" y="2248754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accent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对于简历进行简单的技术问答，初步确认简历的“水分”，问题包括</a:t>
            </a:r>
            <a:r>
              <a:rPr lang="en-US" sz="1200" kern="0" dirty="0" smtClean="0">
                <a:solidFill>
                  <a:schemeClr val="accent6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zh-CN" altLang="en-US" sz="1200" kern="0" dirty="0" smtClean="0">
                <a:solidFill>
                  <a:schemeClr val="accent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前端、后端、数据库等</a:t>
            </a:r>
            <a:endParaRPr lang="en-US" sz="1200" kern="0" dirty="0">
              <a:solidFill>
                <a:schemeClr val="accent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91" name="TextBox 41">
            <a:extLst>
              <a:ext uri="{FF2B5EF4-FFF2-40B4-BE49-F238E27FC236}">
                <a16:creationId xmlns="" xmlns:a16="http://schemas.microsoft.com/office/drawing/2014/main" id="{E7EB2779-4CBA-4B3F-9C4F-859750E75295}"/>
              </a:ext>
            </a:extLst>
          </p:cNvPr>
          <p:cNvSpPr txBox="1"/>
          <p:nvPr/>
        </p:nvSpPr>
        <p:spPr>
          <a:xfrm>
            <a:off x="3581398" y="1951375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accent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技术问题样例</a:t>
            </a:r>
            <a:endParaRPr lang="en-US" sz="1600" b="1" kern="0" dirty="0">
              <a:solidFill>
                <a:schemeClr val="accent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92" name="TextBox 43">
            <a:extLst>
              <a:ext uri="{FF2B5EF4-FFF2-40B4-BE49-F238E27FC236}">
                <a16:creationId xmlns="" xmlns:a16="http://schemas.microsoft.com/office/drawing/2014/main" id="{21AB93F6-E47B-4C9D-8970-3AE6867E4570}"/>
              </a:ext>
            </a:extLst>
          </p:cNvPr>
          <p:cNvSpPr txBox="1"/>
          <p:nvPr/>
        </p:nvSpPr>
        <p:spPr>
          <a:xfrm>
            <a:off x="3581398" y="3377466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accent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前端、后端、数据库、大数据、运维</a:t>
            </a:r>
            <a:endParaRPr lang="en-US" sz="1200" kern="0" dirty="0">
              <a:solidFill>
                <a:schemeClr val="accent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93" name="TextBox 44">
            <a:extLst>
              <a:ext uri="{FF2B5EF4-FFF2-40B4-BE49-F238E27FC236}">
                <a16:creationId xmlns="" xmlns:a16="http://schemas.microsoft.com/office/drawing/2014/main" id="{C41BDD4A-764D-4C7B-AB93-304E487E0405}"/>
              </a:ext>
            </a:extLst>
          </p:cNvPr>
          <p:cNvSpPr txBox="1"/>
          <p:nvPr/>
        </p:nvSpPr>
        <p:spPr>
          <a:xfrm>
            <a:off x="3581398" y="3080087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accent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目前主流技术栈</a:t>
            </a:r>
            <a:endParaRPr lang="en-US" sz="1600" b="1" kern="0" dirty="0">
              <a:solidFill>
                <a:schemeClr val="accent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97" name="TextBox 46">
            <a:extLst>
              <a:ext uri="{FF2B5EF4-FFF2-40B4-BE49-F238E27FC236}">
                <a16:creationId xmlns="" xmlns:a16="http://schemas.microsoft.com/office/drawing/2014/main" id="{6EDC6684-E0D9-4BAA-923F-13CC4FB13F14}"/>
              </a:ext>
            </a:extLst>
          </p:cNvPr>
          <p:cNvSpPr txBox="1"/>
          <p:nvPr/>
        </p:nvSpPr>
        <p:spPr>
          <a:xfrm>
            <a:off x="3581398" y="4525229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accent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目前我们用的技术，有相关经验的可以直接进行技术面试</a:t>
            </a:r>
            <a:endParaRPr lang="en-US" sz="1200" kern="0" dirty="0">
              <a:solidFill>
                <a:schemeClr val="accent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98" name="TextBox 47">
            <a:extLst>
              <a:ext uri="{FF2B5EF4-FFF2-40B4-BE49-F238E27FC236}">
                <a16:creationId xmlns="" xmlns:a16="http://schemas.microsoft.com/office/drawing/2014/main" id="{AB4EE655-4E28-4219-95E3-AADD6FE68635}"/>
              </a:ext>
            </a:extLst>
          </p:cNvPr>
          <p:cNvSpPr txBox="1"/>
          <p:nvPr/>
        </p:nvSpPr>
        <p:spPr>
          <a:xfrm>
            <a:off x="3581398" y="42278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accent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思瑞技术栈</a:t>
            </a:r>
            <a:endParaRPr lang="en-US" sz="1600" b="1" kern="0" dirty="0">
              <a:solidFill>
                <a:schemeClr val="accent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51" y="1017625"/>
            <a:ext cx="763856" cy="763856"/>
          </a:xfrm>
          <a:prstGeom prst="rect">
            <a:avLst/>
          </a:prstGeom>
        </p:spPr>
      </p:pic>
      <p:pic>
        <p:nvPicPr>
          <p:cNvPr id="100" name="图片 99"/>
          <p:cNvPicPr>
            <a:picLocks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64" y="2058198"/>
            <a:ext cx="763200" cy="7632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85" y="2987418"/>
            <a:ext cx="713240" cy="713240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64" y="3889287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AF4CBC77-64ED-4573-85C3-57163AF4861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工作年限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87400"/>
            <a:ext cx="69557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对于纯前端来说，至少需要</a:t>
            </a:r>
            <a:r>
              <a:rPr lang="en-US" altLang="zh-CN" dirty="0">
                <a:ea typeface="Microsoft YaHei UI" panose="020B0503020204020204" pitchFamily="34" charset="-122"/>
              </a:rPr>
              <a:t>2</a:t>
            </a:r>
            <a:r>
              <a:rPr lang="zh-CN" altLang="en-US" dirty="0" smtClean="0">
                <a:ea typeface="Microsoft YaHei UI" panose="020B0503020204020204" pitchFamily="34" charset="-122"/>
              </a:rPr>
              <a:t>年经验。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一年以下相当于没有，不用看项目经验。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ea typeface="Microsoft YaHei UI" panose="020B0503020204020204" pitchFamily="34" charset="-122"/>
              </a:rPr>
              <a:t>10</a:t>
            </a:r>
            <a:r>
              <a:rPr lang="zh-CN" altLang="en-US" dirty="0" smtClean="0">
                <a:ea typeface="Microsoft YaHei UI" panose="020B0503020204020204" pitchFamily="34" charset="-122"/>
              </a:rPr>
              <a:t>年以上的慎重考虑。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ea typeface="Microsoft YaHei UI" panose="020B0503020204020204" pitchFamily="34" charset="-122"/>
              </a:rPr>
              <a:t>职位</a:t>
            </a:r>
            <a:r>
              <a:rPr lang="zh-CN" altLang="en-US" dirty="0" smtClean="0">
                <a:ea typeface="Microsoft YaHei UI" panose="020B0503020204020204" pitchFamily="34" charset="-122"/>
              </a:rPr>
              <a:t>明确标明“前端工程师”而非“开发工程师”。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2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AF4CBC77-64ED-4573-85C3-57163AF4861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项目经验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87400"/>
            <a:ext cx="103749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至少要有一个整体周期在</a:t>
            </a:r>
            <a:r>
              <a:rPr lang="en-US" altLang="zh-CN" dirty="0" smtClean="0">
                <a:ea typeface="Microsoft YaHei UI" panose="020B0503020204020204" pitchFamily="34" charset="-122"/>
              </a:rPr>
              <a:t>3</a:t>
            </a:r>
            <a:r>
              <a:rPr lang="zh-CN" altLang="en-US" dirty="0" smtClean="0">
                <a:ea typeface="Microsoft YaHei UI" panose="020B0503020204020204" pitchFamily="34" charset="-122"/>
              </a:rPr>
              <a:t>个月以上的项目。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只有公众号、小程序开发经验的不考虑。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优先查看有用户量、并发量、数据量描述的项目。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优先查看有网址或二维码的项目。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对于前端来说，优先查看在项目中担任一部分需求或设计工作的项目。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优先查看应用前后端分离技术的项目（</a:t>
            </a:r>
            <a:r>
              <a:rPr lang="en-US" altLang="zh-CN" dirty="0" smtClean="0">
                <a:ea typeface="Microsoft YaHei UI" panose="020B0503020204020204" pitchFamily="34" charset="-122"/>
              </a:rPr>
              <a:t>APP</a:t>
            </a:r>
            <a:r>
              <a:rPr lang="zh-CN" altLang="en-US" dirty="0" smtClean="0">
                <a:ea typeface="Microsoft YaHei UI" panose="020B0503020204020204" pitchFamily="34" charset="-122"/>
              </a:rPr>
              <a:t>要看是混合还是原生开发）。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参与过部署工作的优先考虑（后端需求）。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0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AF4CBC77-64ED-4573-85C3-57163AF4861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项目经验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87400"/>
            <a:ext cx="103749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至少要有一个整体周期在</a:t>
            </a:r>
            <a:r>
              <a:rPr lang="en-US" altLang="zh-CN" dirty="0" smtClean="0">
                <a:ea typeface="Microsoft YaHei UI" panose="020B0503020204020204" pitchFamily="34" charset="-122"/>
              </a:rPr>
              <a:t>3</a:t>
            </a:r>
            <a:r>
              <a:rPr lang="zh-CN" altLang="en-US" dirty="0" smtClean="0">
                <a:ea typeface="Microsoft YaHei UI" panose="020B0503020204020204" pitchFamily="34" charset="-122"/>
              </a:rPr>
              <a:t>个月以上的项目。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只有公众号、小程序开发经验的不考虑。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优先查看有用户量描述的项目。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优先查看有网址或二维码的项目。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对于前端来说，优先查看在项目中担任一部分需求或设计工作的项目。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优先查看应用前后端分离技术的项目（</a:t>
            </a:r>
            <a:r>
              <a:rPr lang="en-US" altLang="zh-CN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APP</a:t>
            </a: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要看是混合还是原生开发）。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参与过部署工作的优先考虑。</a:t>
            </a:r>
            <a:endParaRPr lang="zh-CN" altLang="en-US" dirty="0">
              <a:solidFill>
                <a:schemeClr val="accent6"/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6" y="3642856"/>
            <a:ext cx="6411583" cy="2592409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19416" y="3564612"/>
            <a:ext cx="2042784" cy="421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形标注 3"/>
          <p:cNvSpPr/>
          <p:nvPr/>
        </p:nvSpPr>
        <p:spPr>
          <a:xfrm>
            <a:off x="1340808" y="2516644"/>
            <a:ext cx="3497893" cy="10266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r>
              <a:rPr lang="zh-CN" altLang="en-US" dirty="0" smtClean="0"/>
              <a:t>个月的前端项目，参与了封装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AF4CBC77-64ED-4573-85C3-57163AF4861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项目经验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87400"/>
            <a:ext cx="103749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至少要有一个整体周期在</a:t>
            </a:r>
            <a:r>
              <a:rPr lang="en-US" altLang="zh-CN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个月以上的项目。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只有公众号、小程序开发经验的不考虑。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优先查看有用户量描述的项目。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优先查看有网址或二维码的项目。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对于前端来说，优先查看在项目中担任一部分需求或设计工作的项目。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优先查看应用前后端分离技术的项目（</a:t>
            </a:r>
            <a:r>
              <a:rPr lang="en-US" altLang="zh-CN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APP</a:t>
            </a: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要看是混合还是原生开发）。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参与过部署工作的优先考虑（后端需求）。</a:t>
            </a:r>
            <a:endParaRPr lang="zh-CN" altLang="en-US" dirty="0">
              <a:solidFill>
                <a:schemeClr val="accent6"/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1" y="3681562"/>
            <a:ext cx="7019048" cy="2390476"/>
          </a:xfrm>
          <a:prstGeom prst="rect">
            <a:avLst/>
          </a:prstGeom>
        </p:spPr>
      </p:pic>
      <p:sp>
        <p:nvSpPr>
          <p:cNvPr id="4" name="椭圆形标注 3"/>
          <p:cNvSpPr/>
          <p:nvPr/>
        </p:nvSpPr>
        <p:spPr>
          <a:xfrm>
            <a:off x="1920082" y="2667000"/>
            <a:ext cx="3021012" cy="101456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有“微”开头的基本都是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9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AF4CBC77-64ED-4573-85C3-57163AF4861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项目经验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87400"/>
            <a:ext cx="103749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至少要有一个整体周期在</a:t>
            </a:r>
            <a:r>
              <a:rPr lang="en-US" altLang="zh-CN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个月以上的项目。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只有公众号、小程序开发经验的不考虑。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优先查看有用户量描述的项目。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优先查看有网址或二维码的项目。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对于前端来说，优先查看在项目中担任一部分需求或设计工作的项目。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优先查看应用前后端分离技术的项目（</a:t>
            </a:r>
            <a:r>
              <a:rPr lang="en-US" altLang="zh-CN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APP</a:t>
            </a: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要看是混合还是原生开发）。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参与过部署工作的优先考虑（后端需求）</a:t>
            </a:r>
            <a:r>
              <a:rPr lang="zh-CN" altLang="en-US" dirty="0" smtClean="0">
                <a:ea typeface="Microsoft YaHei UI" panose="020B0503020204020204" pitchFamily="34" charset="-122"/>
              </a:rPr>
              <a:t>。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69350"/>
          <a:stretch/>
        </p:blipFill>
        <p:spPr>
          <a:xfrm>
            <a:off x="69378" y="2960401"/>
            <a:ext cx="6180952" cy="1669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78369"/>
          <a:stretch/>
        </p:blipFill>
        <p:spPr>
          <a:xfrm>
            <a:off x="69378" y="4889500"/>
            <a:ext cx="6180952" cy="1178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4474001"/>
            <a:ext cx="45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257300" y="3795256"/>
            <a:ext cx="723900" cy="3195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57300" y="5439844"/>
            <a:ext cx="2755900" cy="2617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8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AF4CBC77-64ED-4573-85C3-57163AF4861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擅长技术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87400"/>
            <a:ext cx="117262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至少要有一个熟练（或更高）的技术。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ea typeface="Microsoft YaHei UI" panose="020B0503020204020204" pitchFamily="34" charset="-122"/>
              </a:rPr>
              <a:t>只</a:t>
            </a:r>
            <a:r>
              <a:rPr lang="zh-CN" altLang="en-US" dirty="0" smtClean="0">
                <a:ea typeface="Microsoft YaHei UI" panose="020B0503020204020204" pitchFamily="34" charset="-122"/>
              </a:rPr>
              <a:t>写擅长工具软件的不要。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至少要接触过前端框架，优先筛选前端三大框架，其它小众或过时的框架不排除。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对于有“数据分析技术”的人要谨慎考虑。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使用过</a:t>
            </a:r>
            <a:r>
              <a:rPr lang="en-US" altLang="zh-CN" dirty="0" err="1" smtClean="0"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ea typeface="Microsoft YaHei UI" panose="020B0503020204020204" pitchFamily="34" charset="-122"/>
              </a:rPr>
              <a:t>系统的优先考虑。</a:t>
            </a:r>
            <a:endParaRPr lang="en-US" altLang="zh-CN" dirty="0" smtClean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9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AF4CBC77-64ED-4573-85C3-57163AF4861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擅长技术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87400"/>
            <a:ext cx="117262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至少要有一个熟练（或更高）的技术。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  <a:ea typeface="Microsoft YaHei UI" panose="020B0503020204020204" pitchFamily="34" charset="-122"/>
              </a:rPr>
              <a:t>只</a:t>
            </a: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写擅长工具软件的不要。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至少要接触过前端框架，优先筛选前端三大框架，其它小众或过时的框架不排除。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对于有“数据分析技术”的人要谨慎考虑。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使用过</a:t>
            </a:r>
            <a:r>
              <a:rPr lang="en-US" altLang="zh-CN" dirty="0" err="1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系统的优先考虑。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063"/>
            <a:ext cx="8126590" cy="4124122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82600" y="2628900"/>
            <a:ext cx="673100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37100" y="3568700"/>
            <a:ext cx="1126043" cy="25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9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7321A"/>
      </a:accent1>
      <a:accent2>
        <a:srgbClr val="F69C2A"/>
      </a:accent2>
      <a:accent3>
        <a:srgbClr val="2F8CA4"/>
      </a:accent3>
      <a:accent4>
        <a:srgbClr val="504160"/>
      </a:accent4>
      <a:accent5>
        <a:srgbClr val="009783"/>
      </a:accent5>
      <a:accent6>
        <a:srgbClr val="C1C2C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1842</Words>
  <Application>Microsoft Office PowerPoint</Application>
  <PresentationFormat>自定义</PresentationFormat>
  <Paragraphs>203</Paragraphs>
  <Slides>25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Microsoft YaHei UI</vt:lpstr>
      <vt:lpstr>宋体</vt:lpstr>
      <vt:lpstr>Arial</vt:lpstr>
      <vt:lpstr>Calibri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2018-07-02T20:55:46Z</dcterms:created>
  <dcterms:modified xsi:type="dcterms:W3CDTF">2019-02-26T06:03:43Z</dcterms:modified>
</cp:coreProperties>
</file>