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77" r:id="rId2"/>
    <p:sldId id="278" r:id="rId3"/>
    <p:sldId id="294" r:id="rId4"/>
    <p:sldId id="295" r:id="rId5"/>
    <p:sldId id="308" r:id="rId6"/>
    <p:sldId id="309" r:id="rId7"/>
    <p:sldId id="310" r:id="rId8"/>
    <p:sldId id="296" r:id="rId9"/>
    <p:sldId id="311" r:id="rId10"/>
    <p:sldId id="313" r:id="rId11"/>
    <p:sldId id="312" r:id="rId12"/>
    <p:sldId id="297" r:id="rId13"/>
    <p:sldId id="279" r:id="rId14"/>
    <p:sldId id="280" r:id="rId15"/>
    <p:sldId id="298" r:id="rId16"/>
    <p:sldId id="299" r:id="rId17"/>
    <p:sldId id="300" r:id="rId18"/>
    <p:sldId id="301" r:id="rId19"/>
    <p:sldId id="2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3" pos="730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4519" userDrawn="1">
          <p15:clr>
            <a:srgbClr val="A4A3A4"/>
          </p15:clr>
        </p15:guide>
        <p15:guide id="7" orient="horz" pos="278" userDrawn="1">
          <p15:clr>
            <a:srgbClr val="A4A3A4"/>
          </p15:clr>
        </p15:guide>
        <p15:guide id="8" pos="2161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59C"/>
    <a:srgbClr val="025E7F"/>
    <a:srgbClr val="358CA7"/>
    <a:srgbClr val="F7321A"/>
    <a:srgbClr val="504160"/>
    <a:srgbClr val="746185"/>
    <a:srgbClr val="473956"/>
    <a:srgbClr val="716490"/>
    <a:srgbClr val="00B1B0"/>
    <a:srgbClr val="009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94414" autoAdjust="0"/>
  </p:normalViewPr>
  <p:slideViewPr>
    <p:cSldViewPr snapToGrid="0">
      <p:cViewPr varScale="1">
        <p:scale>
          <a:sx n="66" d="100"/>
          <a:sy n="66" d="100"/>
        </p:scale>
        <p:origin x="576" y="72"/>
      </p:cViewPr>
      <p:guideLst>
        <p:guide orient="horz" pos="1275"/>
        <p:guide pos="7309"/>
        <p:guide orient="horz" pos="4156"/>
        <p:guide orient="horz" pos="164"/>
        <p:guide pos="4519"/>
        <p:guide orient="horz" pos="278"/>
        <p:guide pos="216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AB488F7-1FAC-40D2-BB7E-BA3CE28D8950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4791974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3869248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2679228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3" y="1545150"/>
            <a:ext cx="7634289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1852024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1496424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1496424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2794352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262925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2630839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382574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381939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3819390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4738099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938124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4738099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939873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642494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71381" y="1719806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852634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404277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5161506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71752" y="4291932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简历进行简单的技术问答，初步确认简历的“水分”，问题包括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277532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目前主流技术栈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70861" y="3111278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96546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5381573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睿聘系统简历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演示</a:t>
            </a:r>
            <a:r>
              <a:rPr lang="en-US" altLang="zh-CN" sz="1200" kern="0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http://rp.irichers.com/rp/businessConsole/login/showViews.do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5084194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简历演练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873969"/>
            <a:ext cx="763856" cy="763856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4" cstate="print">
            <a:duotone>
              <a:prstClr val="black"/>
              <a:srgbClr val="2D859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3846582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11" y="2797934"/>
            <a:ext cx="713240" cy="7132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4826998"/>
            <a:ext cx="76320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024" y="1876676"/>
            <a:ext cx="6891279" cy="4720974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23900" y="5397500"/>
            <a:ext cx="2873375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80527" y="3500735"/>
            <a:ext cx="4408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NetBeans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hbuider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91629" y="2782669"/>
            <a:ext cx="1734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IED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4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0" y="2836863"/>
            <a:ext cx="10900228" cy="21270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5086" y="5762171"/>
            <a:ext cx="1011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Angular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AngularJS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react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err="1" smtClean="0">
                <a:ln>
                  <a:solidFill>
                    <a:schemeClr val="accent1"/>
                  </a:solidFill>
                </a:ln>
              </a:rPr>
              <a:t>vue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ember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Aurelia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Meteor</a:t>
            </a:r>
            <a:r>
              <a:rPr lang="zh-CN" altLang="en-US" dirty="0" smtClean="0">
                <a:ln>
                  <a:solidFill>
                    <a:schemeClr val="accent1"/>
                  </a:solidFill>
                </a:ln>
              </a:rPr>
              <a:t>、</a:t>
            </a:r>
            <a:r>
              <a:rPr lang="en-US" altLang="zh-CN" dirty="0" smtClean="0">
                <a:ln>
                  <a:solidFill>
                    <a:schemeClr val="accent1"/>
                  </a:solidFill>
                </a:ln>
              </a:rPr>
              <a:t>Polymer…</a:t>
            </a:r>
            <a:endParaRPr lang="zh-CN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5086" y="5177396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一些前端框架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5143" y="3070439"/>
            <a:ext cx="4528457" cy="717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5142" y="3987881"/>
            <a:ext cx="4528457" cy="717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综合考虑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5878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Microsoft YaHei UI" panose="020B0503020204020204" pitchFamily="34" charset="-122"/>
              </a:rPr>
              <a:t>一定不要的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一年以下（含一年）工作经验的。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擅长技术包含大量工具软件的。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只有公总号或小程序项目经验的。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233057"/>
            <a:ext cx="101874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优先查看的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前端：项目经验中含有“响应式”、“设计”、“需求”、“封装”字样的。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熟悉（及以上）过三大框架的。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lvl="1"/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1066693" lvl="1" indent="-457200">
              <a:buFont typeface="+mj-lt"/>
              <a:buAutoNum type="arabicPeriod"/>
            </a:pPr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5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=""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=""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通过工作年限、项目经验、擅长技术等指标对明显在技术层面很初级的应聘者进行初筛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kern="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3377466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DB680ED-C313-4C95-BCF7-3E4BE32E5FEC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3" name="Freeform 9">
              <a:extLst>
                <a:ext uri="{FF2B5EF4-FFF2-40B4-BE49-F238E27FC236}">
                  <a16:creationId xmlns="" xmlns:a16="http://schemas.microsoft.com/office/drawing/2014/main" id="{6A6885AB-86AB-42DF-B676-5C95D354C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0">
              <a:extLst>
                <a:ext uri="{FF2B5EF4-FFF2-40B4-BE49-F238E27FC236}">
                  <a16:creationId xmlns="" xmlns:a16="http://schemas.microsoft.com/office/drawing/2014/main" id="{66569989-0FDA-4C91-A9D2-0067E26E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8">
            <a:extLst>
              <a:ext uri="{FF2B5EF4-FFF2-40B4-BE49-F238E27FC236}">
                <a16:creationId xmlns="" xmlns:a16="http://schemas.microsoft.com/office/drawing/2014/main" id="{52A1503D-C4AA-4B0F-9764-3A3B9892E15C}"/>
              </a:ext>
            </a:extLst>
          </p:cNvPr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0">
            <a:extLst>
              <a:ext uri="{FF2B5EF4-FFF2-40B4-BE49-F238E27FC236}">
                <a16:creationId xmlns="" xmlns:a16="http://schemas.microsoft.com/office/drawing/2014/main" id="{EB2BD727-2553-48B6-BE37-1525675555EE}"/>
              </a:ext>
            </a:extLst>
          </p:cNvPr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E1E7C984-B119-4714-8F1C-2D32FB7E6C90}"/>
              </a:ext>
            </a:extLst>
          </p:cNvPr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77" y="3910329"/>
            <a:ext cx="763200" cy="763200"/>
          </a:xfrm>
          <a:prstGeom prst="rect">
            <a:avLst/>
          </a:prstGeom>
        </p:spPr>
      </p:pic>
      <p:sp>
        <p:nvSpPr>
          <p:cNvPr id="53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37124" y="1976854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目前主流技术栈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26587" y="2312810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1999466"/>
            <a:ext cx="713240" cy="713240"/>
          </a:xfrm>
          <a:prstGeom prst="rect">
            <a:avLst/>
          </a:prstGeom>
        </p:spPr>
      </p:pic>
      <p:pic>
        <p:nvPicPr>
          <p:cNvPr id="56" name="图片 55"/>
          <p:cNvPicPr>
            <a:picLocks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87" y="2972479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7" name="圆角矩形 56"/>
          <p:cNvSpPr/>
          <p:nvPr/>
        </p:nvSpPr>
        <p:spPr>
          <a:xfrm>
            <a:off x="3008327" y="2794104"/>
            <a:ext cx="7635875" cy="3549038"/>
          </a:xfrm>
          <a:prstGeom prst="roundRect">
            <a:avLst>
              <a:gd name="adj" fmla="val 11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3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3025775" y="4964017"/>
            <a:ext cx="7635875" cy="1327150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=""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=""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3025775" y="3935630"/>
            <a:ext cx="7635875" cy="1158875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1855281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1805305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1806892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3433762" y="40817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3025775" y="3881755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3433762" y="5280342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3025775" y="4912042"/>
            <a:ext cx="407988" cy="1327150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028687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71381" y="4305162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671381" y="5503724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248754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1951375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4525229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42278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3581398" y="5723791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This is a sample text. Insert your desired text here. This is a sample text. Insert your desired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3581398" y="5426412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C6C82C31-EA1C-4AF8-8430-A501B99105B7}"/>
              </a:ext>
            </a:extLst>
          </p:cNvPr>
          <p:cNvGrpSpPr/>
          <p:nvPr/>
        </p:nvGrpSpPr>
        <p:grpSpPr>
          <a:xfrm>
            <a:off x="3027362" y="2983875"/>
            <a:ext cx="7634288" cy="958850"/>
            <a:chOff x="3027362" y="3546496"/>
            <a:chExt cx="7600950" cy="958850"/>
          </a:xfrm>
        </p:grpSpPr>
        <p:sp>
          <p:nvSpPr>
            <p:cNvPr id="73" name="Freeform 12">
              <a:extLst>
                <a:ext uri="{FF2B5EF4-FFF2-40B4-BE49-F238E27FC236}">
                  <a16:creationId xmlns="" xmlns:a16="http://schemas.microsoft.com/office/drawing/2014/main" id="{A2CE8645-1246-44DD-A9DA-B89BE1377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3">
              <a:extLst>
                <a:ext uri="{FF2B5EF4-FFF2-40B4-BE49-F238E27FC236}">
                  <a16:creationId xmlns="" xmlns:a16="http://schemas.microsoft.com/office/drawing/2014/main" id="{50636E66-8F5A-4070-B09C-8235F065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11">
            <a:extLst>
              <a:ext uri="{FF2B5EF4-FFF2-40B4-BE49-F238E27FC236}">
                <a16:creationId xmlns="" xmlns:a16="http://schemas.microsoft.com/office/drawing/2014/main" id="{DD24B9AC-2ABE-40C4-BB4A-899D9A1DD1A7}"/>
              </a:ext>
            </a:extLst>
          </p:cNvPr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3433762" y="2934017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3">
            <a:extLst>
              <a:ext uri="{FF2B5EF4-FFF2-40B4-BE49-F238E27FC236}">
                <a16:creationId xmlns="" xmlns:a16="http://schemas.microsoft.com/office/drawing/2014/main" id="{3A2C3910-F608-4C23-942F-6BABF72BB4EB}"/>
              </a:ext>
            </a:extLst>
          </p:cNvPr>
          <p:cNvSpPr>
            <a:spLocks/>
          </p:cNvSpPr>
          <p:nvPr/>
        </p:nvSpPr>
        <p:spPr bwMode="auto">
          <a:xfrm>
            <a:off x="3027362" y="2934017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CDDF8687-DF3A-4989-82F1-A008C8977217}"/>
              </a:ext>
            </a:extLst>
          </p:cNvPr>
          <p:cNvSpPr/>
          <p:nvPr/>
        </p:nvSpPr>
        <p:spPr>
          <a:xfrm>
            <a:off x="9671381" y="3157399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3B02709-A51E-438B-A2F2-BFAF599F4783}"/>
              </a:ext>
            </a:extLst>
          </p:cNvPr>
          <p:cNvSpPr txBox="1"/>
          <p:nvPr/>
        </p:nvSpPr>
        <p:spPr>
          <a:xfrm>
            <a:off x="3581398" y="3080087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altLang="zh-CN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017625"/>
            <a:ext cx="763856" cy="763856"/>
          </a:xfrm>
          <a:prstGeom prst="rect">
            <a:avLst/>
          </a:prstGeom>
        </p:spPr>
      </p:pic>
      <p:pic>
        <p:nvPicPr>
          <p:cNvPr id="78" name="图片 77"/>
          <p:cNvPicPr>
            <a:picLocks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76" y="2995866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83" y="1996784"/>
            <a:ext cx="713240" cy="71324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3889287"/>
            <a:ext cx="763200" cy="76320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50" y="4969458"/>
            <a:ext cx="763200" cy="763200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3364287" y="3974445"/>
            <a:ext cx="7611923" cy="3432523"/>
          </a:xfrm>
          <a:prstGeom prst="roundRect">
            <a:avLst>
              <a:gd name="adj" fmla="val 11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后端（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en-US" altLang="zh-CN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+web</a:t>
            </a: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技术常识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71752" y="3447454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简历进行简单的技术问答，初步确认简历的“水分”，问题包括</a:t>
            </a:r>
            <a:r>
              <a:rPr 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78517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响应</a:t>
            </a:r>
            <a:r>
              <a:rPr lang="zh-CN" altLang="en-US" dirty="0" smtClean="0">
                <a:ea typeface="Microsoft YaHei UI" panose="020B0503020204020204" pitchFamily="34" charset="-122"/>
              </a:rPr>
              <a:t>式布局（一个页面也可以）。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使用过的框架，且是否在框架中编写或修改过组件。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Microsoft YaHei UI" panose="020B0503020204020204" pitchFamily="34" charset="-122"/>
              </a:rPr>
              <a:t>Web</a:t>
            </a:r>
            <a:r>
              <a:rPr lang="zh-CN" altLang="en-US" dirty="0" smtClean="0">
                <a:ea typeface="Microsoft YaHei UI" panose="020B0503020204020204" pitchFamily="34" charset="-122"/>
              </a:rPr>
              <a:t>的前后端分离开发，</a:t>
            </a:r>
            <a:r>
              <a:rPr lang="en-US" altLang="zh-CN" dirty="0" smtClean="0"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ea typeface="Microsoft YaHei UI" panose="020B0503020204020204" pitchFamily="34" charset="-122"/>
              </a:rPr>
              <a:t>的开发（原生或混合）。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熟练使用</a:t>
            </a:r>
            <a:r>
              <a:rPr lang="en-US" altLang="zh-CN" dirty="0" smtClean="0">
                <a:ea typeface="Microsoft YaHei UI" panose="020B0503020204020204" pitchFamily="34" charset="-122"/>
              </a:rPr>
              <a:t>XX</a:t>
            </a:r>
            <a:r>
              <a:rPr lang="zh-CN" altLang="en-US" dirty="0" smtClean="0">
                <a:ea typeface="Microsoft YaHei UI" panose="020B0503020204020204" pitchFamily="34" charset="-122"/>
              </a:rPr>
              <a:t>插件不是加分项，编写或修改过才是。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懂平面设计的或熟练使用原型软件的优先。</a:t>
            </a:r>
            <a:endParaRPr lang="en-US" altLang="zh-CN" dirty="0" smtClean="0">
              <a:ea typeface="Microsoft YaHei UI" panose="020B0503020204020204" pitchFamily="34" charset="-122"/>
            </a:endParaRPr>
          </a:p>
        </p:txBody>
      </p:sp>
      <p:sp>
        <p:nvSpPr>
          <p:cNvPr id="4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68697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除</a:t>
            </a:r>
            <a:r>
              <a:rPr lang="en-US" altLang="zh-CN" dirty="0" smtClean="0">
                <a:ea typeface="Microsoft YaHei UI" panose="020B0503020204020204" pitchFamily="34" charset="-122"/>
              </a:rPr>
              <a:t>java</a:t>
            </a:r>
            <a:r>
              <a:rPr lang="zh-CN" altLang="en-US" dirty="0" smtClean="0">
                <a:ea typeface="Microsoft YaHei UI" panose="020B0503020204020204" pitchFamily="34" charset="-122"/>
              </a:rPr>
              <a:t>外使用过其他语言的优先。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Microsoft YaHei UI" panose="020B0503020204020204" pitchFamily="34" charset="-122"/>
              </a:rPr>
              <a:t>Spring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ea typeface="Microsoft YaHei UI" panose="020B0503020204020204" pitchFamily="34" charset="-122"/>
              </a:rPr>
              <a:t>spring 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mvc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mybatis</a:t>
            </a:r>
            <a:r>
              <a:rPr lang="zh-CN" altLang="en-US" dirty="0" smtClean="0">
                <a:ea typeface="Microsoft YaHei UI" panose="020B0503020204020204" pitchFamily="34" charset="-122"/>
              </a:rPr>
              <a:t>没用过的不考虑</a:t>
            </a:r>
            <a:endParaRPr lang="en-US" altLang="zh-CN" dirty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ea typeface="Microsoft YaHei UI" panose="020B0503020204020204" pitchFamily="34" charset="-122"/>
              </a:rPr>
              <a:t>Mysql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ea typeface="Microsoft YaHei UI" panose="020B0503020204020204" pitchFamily="34" charset="-122"/>
              </a:rPr>
              <a:t>oracle</a:t>
            </a:r>
            <a:r>
              <a:rPr lang="zh-CN" altLang="en-US" dirty="0" smtClean="0">
                <a:ea typeface="Microsoft YaHei UI" panose="020B0503020204020204" pitchFamily="34" charset="-122"/>
              </a:rPr>
              <a:t>、或一些主流数据库。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是否设计过表结构。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>
                <a:ea typeface="Microsoft YaHei UI" panose="020B0503020204020204" pitchFamily="34" charset="-122"/>
              </a:rPr>
              <a:t>Redis</a:t>
            </a:r>
            <a:r>
              <a:rPr lang="zh-CN" altLang="en-US" dirty="0" smtClean="0">
                <a:ea typeface="Microsoft YaHei UI" panose="020B0503020204020204" pitchFamily="34" charset="-122"/>
              </a:rPr>
              <a:t>、</a:t>
            </a:r>
            <a:r>
              <a:rPr lang="en-US" altLang="zh-CN" dirty="0" smtClean="0">
                <a:ea typeface="Microsoft YaHei UI" panose="020B0503020204020204" pitchFamily="34" charset="-122"/>
              </a:rPr>
              <a:t>MongoDB</a:t>
            </a:r>
            <a:r>
              <a:rPr lang="zh-CN" altLang="en-US" dirty="0" smtClean="0">
                <a:ea typeface="Microsoft YaHei UI" panose="020B0503020204020204" pitchFamily="34" charset="-122"/>
              </a:rPr>
              <a:t>或其他非关系型数据库优先。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endParaRPr lang="en-US" altLang="zh-CN" dirty="0" smtClean="0">
              <a:ea typeface="Microsoft YaHei UI" panose="020B0503020204020204" pitchFamily="34" charset="-122"/>
            </a:endParaRPr>
          </a:p>
          <a:p>
            <a:endParaRPr lang="en-US" altLang="zh-CN" dirty="0" smtClean="0">
              <a:ea typeface="Microsoft YaHei UI" panose="020B0503020204020204" pitchFamily="34" charset="-122"/>
            </a:endParaRPr>
          </a:p>
        </p:txBody>
      </p:sp>
      <p:sp>
        <p:nvSpPr>
          <p:cNvPr id="4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+web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基础常识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8340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没有参与过部署或只用</a:t>
            </a:r>
            <a:r>
              <a:rPr lang="en-US" altLang="zh-CN" dirty="0" smtClean="0">
                <a:ea typeface="Microsoft YaHei UI" panose="020B0503020204020204" pitchFamily="34" charset="-122"/>
              </a:rPr>
              <a:t>windows</a:t>
            </a:r>
            <a:r>
              <a:rPr lang="zh-CN" altLang="en-US" dirty="0" smtClean="0">
                <a:ea typeface="Microsoft YaHei UI" panose="020B0503020204020204" pitchFamily="34" charset="-122"/>
              </a:rPr>
              <a:t>部署的不考虑。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至少要对</a:t>
            </a:r>
            <a:r>
              <a:rPr lang="en-US" altLang="zh-CN" dirty="0" smtClean="0">
                <a:ea typeface="Microsoft YaHei UI" panose="020B0503020204020204" pitchFamily="34" charset="-122"/>
              </a:rPr>
              <a:t>B/S</a:t>
            </a:r>
            <a:r>
              <a:rPr lang="zh-CN" altLang="en-US" dirty="0" smtClean="0">
                <a:ea typeface="Microsoft YaHei UI" panose="020B0503020204020204" pitchFamily="34" charset="-122"/>
              </a:rPr>
              <a:t>的运行模式有一些了解。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对于有些技能树点歪了的人可以问一些常识或逻辑问题。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简述</a:t>
            </a:r>
            <a:r>
              <a:rPr lang="zh-CN" altLang="en-US" dirty="0" smtClean="0">
                <a:ea typeface="Microsoft YaHei UI" panose="020B0503020204020204" pitchFamily="34" charset="-122"/>
              </a:rPr>
              <a:t>一个自己做过的重要的功能或模块。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简述一下最近一个项目的开发环境。</a:t>
            </a:r>
            <a:endParaRPr lang="en-US" altLang="zh-CN" dirty="0" smtClean="0">
              <a:ea typeface="Microsoft YaHei UI" panose="020B0503020204020204" pitchFamily="34" charset="-122"/>
            </a:endParaRPr>
          </a:p>
        </p:txBody>
      </p:sp>
      <p:sp>
        <p:nvSpPr>
          <p:cNvPr id="4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2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="" xmlns:a16="http://schemas.microsoft.com/office/drawing/2014/main" id="{1B41C4DE-3939-4E05-9B9A-B7A7A11C0D0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87400"/>
            <a:ext cx="10802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简要描述一下你最近一个项目的业务逻辑和功能组成。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自己设计并开发的功能复杂的页面或模块。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如果一个项目客户反映说某个功能慢，你要从那几个方面进行检查和调优。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如果做过大数据的可以让他简述一个业务场景。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Freeform 12">
            <a:extLst>
              <a:ext uri="{FF2B5EF4-FFF2-40B4-BE49-F238E27FC236}">
                <a16:creationId xmlns="" xmlns:a16="http://schemas.microsoft.com/office/drawing/2014/main" id="{27DFE653-65AB-415A-B6C9-C1BDA87D2DCE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前端技术路线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3027362" y="3680561"/>
            <a:ext cx="7634288" cy="958850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=""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3027362" y="2551967"/>
            <a:ext cx="7634288" cy="958850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=""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=""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3027362" y="1385492"/>
            <a:ext cx="7634288" cy="114776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560512" y="1692366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3027362" y="1336766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433762" y="1336766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560512" y="2667091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433762" y="2501991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3027362" y="2503578"/>
            <a:ext cx="406400" cy="957262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3637053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3433762" y="3630703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3027362" y="3630703"/>
            <a:ext cx="406400" cy="958850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71381" y="1560148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671381" y="2725373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671381" y="3854085"/>
            <a:ext cx="582092" cy="512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CE49B9E7-BD31-40A9-BC24-EB7EBD8539CD}"/>
              </a:ext>
            </a:extLst>
          </p:cNvPr>
          <p:cNvGrpSpPr/>
          <p:nvPr/>
        </p:nvGrpSpPr>
        <p:grpSpPr>
          <a:xfrm>
            <a:off x="3025775" y="4632316"/>
            <a:ext cx="7635875" cy="1158875"/>
            <a:chOff x="3025775" y="4731931"/>
            <a:chExt cx="7602537" cy="1158875"/>
          </a:xfrm>
        </p:grpSpPr>
        <p:sp>
          <p:nvSpPr>
            <p:cNvPr id="73" name="Freeform 15">
              <a:extLst>
                <a:ext uri="{FF2B5EF4-FFF2-40B4-BE49-F238E27FC236}">
                  <a16:creationId xmlns="" xmlns:a16="http://schemas.microsoft.com/office/drawing/2014/main" id="{0817E160-C57A-404A-A7A0-6D07F3FC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16">
              <a:extLst>
                <a:ext uri="{FF2B5EF4-FFF2-40B4-BE49-F238E27FC236}">
                  <a16:creationId xmlns="" xmlns:a16="http://schemas.microsoft.com/office/drawing/2014/main" id="{4DCDED0F-8544-4372-89A5-9D9AA21F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14">
            <a:extLst>
              <a:ext uri="{FF2B5EF4-FFF2-40B4-BE49-F238E27FC236}">
                <a16:creationId xmlns="" xmlns:a16="http://schemas.microsoft.com/office/drawing/2014/main" id="{C5A89508-503C-4D43-9050-E469FC181251}"/>
              </a:ext>
            </a:extLst>
          </p:cNvPr>
          <p:cNvSpPr>
            <a:spLocks/>
          </p:cNvSpPr>
          <p:nvPr/>
        </p:nvSpPr>
        <p:spPr bwMode="auto">
          <a:xfrm>
            <a:off x="1560512" y="4578441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15">
            <a:extLst>
              <a:ext uri="{FF2B5EF4-FFF2-40B4-BE49-F238E27FC236}">
                <a16:creationId xmlns="" xmlns:a16="http://schemas.microsoft.com/office/drawing/2014/main" id="{78560B9F-09F5-4C78-84DD-C5F835D25ABB}"/>
              </a:ext>
            </a:extLst>
          </p:cNvPr>
          <p:cNvSpPr>
            <a:spLocks/>
          </p:cNvSpPr>
          <p:nvPr/>
        </p:nvSpPr>
        <p:spPr bwMode="auto">
          <a:xfrm>
            <a:off x="3433762" y="4778466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16">
            <a:extLst>
              <a:ext uri="{FF2B5EF4-FFF2-40B4-BE49-F238E27FC236}">
                <a16:creationId xmlns="" xmlns:a16="http://schemas.microsoft.com/office/drawing/2014/main" id="{9BAB2E52-E6BF-4035-AC9D-CC970FCFCDCA}"/>
              </a:ext>
            </a:extLst>
          </p:cNvPr>
          <p:cNvSpPr>
            <a:spLocks/>
          </p:cNvSpPr>
          <p:nvPr/>
        </p:nvSpPr>
        <p:spPr bwMode="auto">
          <a:xfrm>
            <a:off x="3025775" y="4578441"/>
            <a:ext cx="407988" cy="1155700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21070C79-4541-492A-9B45-5153F9318368}"/>
              </a:ext>
            </a:extLst>
          </p:cNvPr>
          <p:cNvSpPr/>
          <p:nvPr/>
        </p:nvSpPr>
        <p:spPr>
          <a:xfrm>
            <a:off x="9671381" y="5001848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07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780215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8" name="TextBox 94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482836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sz="1600" b="1" kern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112" name="TextBox 40">
            <a:extLst>
              <a:ext uri="{FF2B5EF4-FFF2-40B4-BE49-F238E27FC236}">
                <a16:creationId xmlns=""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3581398" y="2945440"/>
            <a:ext cx="58964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对于简历进行简单的技术问答，初步确认简历的“水分”，问题包括</a:t>
            </a:r>
            <a:r>
              <a:rPr 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前端、后端、数据库等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4" name="TextBox 41">
            <a:extLst>
              <a:ext uri="{FF2B5EF4-FFF2-40B4-BE49-F238E27FC236}">
                <a16:creationId xmlns=""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3581398" y="2648061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技术问题样例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5" name="TextBox 43">
            <a:extLst>
              <a:ext uri="{FF2B5EF4-FFF2-40B4-BE49-F238E27FC236}">
                <a16:creationId xmlns=""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3581398" y="4074152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前端、后端、数据库、大数据、运维</a:t>
            </a:r>
            <a:endParaRPr lang="en-US" sz="1200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6" name="TextBox 44">
            <a:extLst>
              <a:ext uri="{FF2B5EF4-FFF2-40B4-BE49-F238E27FC236}">
                <a16:creationId xmlns=""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3581398" y="3776773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accent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目前主流技术栈</a:t>
            </a:r>
            <a:endParaRPr lang="en-US" sz="1600" b="1" kern="0" dirty="0">
              <a:solidFill>
                <a:schemeClr val="accent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51" y="1714311"/>
            <a:ext cx="763856" cy="763856"/>
          </a:xfrm>
          <a:prstGeom prst="rect">
            <a:avLst/>
          </a:prstGeom>
        </p:spPr>
      </p:pic>
      <p:pic>
        <p:nvPicPr>
          <p:cNvPr id="120" name="图片 119"/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4" y="2754884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85" y="3684104"/>
            <a:ext cx="713240" cy="713240"/>
          </a:xfrm>
          <a:prstGeom prst="rect">
            <a:avLst/>
          </a:prstGeom>
        </p:spPr>
      </p:pic>
      <p:sp>
        <p:nvSpPr>
          <p:cNvPr id="52" name="TextBox 46">
            <a:extLst>
              <a:ext uri="{FF2B5EF4-FFF2-40B4-BE49-F238E27FC236}">
                <a16:creationId xmlns=""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3581398" y="524379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睿聘系统简历演示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3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8" y="578088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简历演练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24" y="4592922"/>
            <a:ext cx="763200" cy="763200"/>
          </a:xfrm>
          <a:prstGeom prst="rect">
            <a:avLst/>
          </a:prstGeom>
        </p:spPr>
      </p:pic>
      <p:sp>
        <p:nvSpPr>
          <p:cNvPr id="55" name="TextBox 47">
            <a:extLst>
              <a:ext uri="{FF2B5EF4-FFF2-40B4-BE49-F238E27FC236}">
                <a16:creationId xmlns=""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3581397" y="4888879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简历演练</a:t>
            </a:r>
            <a:endParaRPr 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8"/>
          <p:cNvSpPr>
            <a:spLocks/>
          </p:cNvSpPr>
          <p:nvPr/>
        </p:nvSpPr>
        <p:spPr bwMode="auto">
          <a:xfrm>
            <a:off x="1560512" y="1970405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560512" y="2940367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560512" y="3881755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560512" y="4912042"/>
            <a:ext cx="1466850" cy="79216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5FB0D611-261D-4E6F-B597-9628766853B8}"/>
              </a:ext>
            </a:extLst>
          </p:cNvPr>
          <p:cNvGrpSpPr/>
          <p:nvPr/>
        </p:nvGrpSpPr>
        <p:grpSpPr>
          <a:xfrm>
            <a:off x="3027362" y="688806"/>
            <a:ext cx="7634288" cy="1147762"/>
            <a:chOff x="3027362" y="1253332"/>
            <a:chExt cx="7600950" cy="1147762"/>
          </a:xfrm>
        </p:grpSpPr>
        <p:sp>
          <p:nvSpPr>
            <p:cNvPr id="73" name="Freeform 5">
              <a:extLst>
                <a:ext uri="{FF2B5EF4-FFF2-40B4-BE49-F238E27FC236}">
                  <a16:creationId xmlns="" xmlns:a16="http://schemas.microsoft.com/office/drawing/2014/main" id="{4E4A3AAB-03FF-4580-9C9C-3DAD8A350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400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="" xmlns:a16="http://schemas.microsoft.com/office/drawing/2014/main" id="{B61E05AF-E9F1-48D0-8051-A6521A98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" name="Freeform 6">
            <a:extLst>
              <a:ext uri="{FF2B5EF4-FFF2-40B4-BE49-F238E27FC236}">
                <a16:creationId xmlns="" xmlns:a16="http://schemas.microsoft.com/office/drawing/2014/main" id="{4A09353C-7CEC-402E-89D5-87C323FF885C}"/>
              </a:ext>
            </a:extLst>
          </p:cNvPr>
          <p:cNvSpPr>
            <a:spLocks/>
          </p:cNvSpPr>
          <p:nvPr/>
        </p:nvSpPr>
        <p:spPr bwMode="auto">
          <a:xfrm>
            <a:off x="1560512" y="995680"/>
            <a:ext cx="1466850" cy="79216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" name="Freeform 5">
            <a:extLst>
              <a:ext uri="{FF2B5EF4-FFF2-40B4-BE49-F238E27FC236}">
                <a16:creationId xmlns="" xmlns:a16="http://schemas.microsoft.com/office/drawing/2014/main" id="{08736B34-EC69-4E43-97EB-7D32FAC83B3D}"/>
              </a:ext>
            </a:extLst>
          </p:cNvPr>
          <p:cNvSpPr>
            <a:spLocks/>
          </p:cNvSpPr>
          <p:nvPr/>
        </p:nvSpPr>
        <p:spPr bwMode="auto">
          <a:xfrm>
            <a:off x="3027362" y="640080"/>
            <a:ext cx="406400" cy="114776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3433762" y="640080"/>
            <a:ext cx="7194550" cy="95885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F1AF734-FAA8-4C32-A106-B2921ABC8146}"/>
              </a:ext>
            </a:extLst>
          </p:cNvPr>
          <p:cNvSpPr txBox="1"/>
          <p:nvPr/>
        </p:nvSpPr>
        <p:spPr>
          <a:xfrm>
            <a:off x="3581398" y="786150"/>
            <a:ext cx="58964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简历的筛选</a:t>
            </a:r>
            <a:endParaRPr lang="en-US" altLang="zh-CN" sz="16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84C173E3-85C5-4E98-8141-0D4598705113}"/>
              </a:ext>
            </a:extLst>
          </p:cNvPr>
          <p:cNvSpPr/>
          <p:nvPr/>
        </p:nvSpPr>
        <p:spPr>
          <a:xfrm>
            <a:off x="9671381" y="863462"/>
            <a:ext cx="582092" cy="512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1" name="TextBox 36">
            <a:extLst>
              <a:ext uri="{FF2B5EF4-FFF2-40B4-BE49-F238E27FC236}">
                <a16:creationId xmlns=""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581398" y="1083529"/>
            <a:ext cx="58964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itchFamily="34" charset="0"/>
              </a:rPr>
              <a:t>通过工作年限、项目经验、擅长技术等指标对明显在技术层面很初级的应聘者进行初筛</a:t>
            </a:r>
            <a:endParaRPr lang="en-US" sz="1200" kern="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3" y="998594"/>
            <a:ext cx="763856" cy="763856"/>
          </a:xfrm>
          <a:prstGeom prst="rect">
            <a:avLst/>
          </a:prstGeom>
        </p:spPr>
      </p:pic>
      <p:pic>
        <p:nvPicPr>
          <p:cNvPr id="102" name="图片 101"/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31" y="2067689"/>
            <a:ext cx="763200" cy="76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6" y="3004234"/>
            <a:ext cx="713240" cy="71324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917017"/>
            <a:ext cx="763200" cy="763200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2" y="4967529"/>
            <a:ext cx="763200" cy="7632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072792" y="1970405"/>
            <a:ext cx="7555520" cy="3760324"/>
          </a:xfrm>
          <a:prstGeom prst="roundRect">
            <a:avLst>
              <a:gd name="adj" fmla="val 119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工作年限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项目经验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擅长技术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综合考虑</a:t>
            </a:r>
            <a:endParaRPr lang="en-US" altLang="zh-CN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722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工作年限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对于纯前端来说，至少需要</a:t>
            </a:r>
            <a:r>
              <a:rPr lang="en-US" altLang="zh-CN" dirty="0">
                <a:ea typeface="Microsoft YaHei UI" panose="020B0503020204020204" pitchFamily="34" charset="-122"/>
              </a:rPr>
              <a:t>2</a:t>
            </a:r>
            <a:r>
              <a:rPr lang="zh-CN" altLang="en-US" dirty="0" smtClean="0">
                <a:ea typeface="Microsoft YaHei UI" panose="020B0503020204020204" pitchFamily="34" charset="-122"/>
              </a:rPr>
              <a:t>年经验。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一年以下相当于没有，不用看项目经验。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a typeface="Microsoft YaHei UI" panose="020B0503020204020204" pitchFamily="34" charset="-122"/>
              </a:rPr>
              <a:t>10</a:t>
            </a:r>
            <a:r>
              <a:rPr lang="zh-CN" altLang="en-US" dirty="0" smtClean="0">
                <a:ea typeface="Microsoft YaHei UI" panose="020B0503020204020204" pitchFamily="34" charset="-122"/>
              </a:rPr>
              <a:t>年以上的慎重考虑。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职位</a:t>
            </a:r>
            <a:r>
              <a:rPr lang="zh-CN" altLang="en-US" dirty="0" smtClean="0">
                <a:ea typeface="Microsoft YaHei UI" panose="020B0503020204020204" pitchFamily="34" charset="-122"/>
              </a:rPr>
              <a:t>明确标明“前端工程师”而非“开发工程师”。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优先查看有用户量、并发量、数据量描述的项目。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参与过部署工作的优先考虑（后端需求）。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优先查看有用户量描述的项目。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参与过部署工作的优先考虑。</a:t>
            </a:r>
            <a:endParaRPr lang="zh-CN" altLang="en-US" dirty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3642856"/>
            <a:ext cx="6411583" cy="259240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19416" y="3564612"/>
            <a:ext cx="2042784" cy="421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1340808" y="2516644"/>
            <a:ext cx="3497893" cy="10266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 smtClean="0"/>
              <a:t>个月的前端项目，参与了封装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优先查看有用户量描述的项目。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参与过部署工作的优先考虑（后端需求）。</a:t>
            </a:r>
            <a:endParaRPr lang="zh-CN" altLang="en-US" dirty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1" y="3681562"/>
            <a:ext cx="7019048" cy="2390476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1920082" y="2667000"/>
            <a:ext cx="3021012" cy="10145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有“微”开头的基本都是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项目经验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至少要有一个整体周期在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个月以上的项目。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只有公众号、小程序开发经验的不考虑。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优先查看有用户量描述的项目。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优先查看有网址或二维码的项目。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对于前端来说，优先查看在项目中担任一部分需求或设计工作的项目。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优先查看应用前后端分离技术的项目（</a:t>
            </a:r>
            <a:r>
              <a:rPr lang="en-US" altLang="zh-CN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要看是混合还是原生开发）。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参与过部署工作的优先考虑（后端需求）</a:t>
            </a:r>
            <a:r>
              <a:rPr lang="zh-CN" altLang="en-US" dirty="0" smtClean="0">
                <a:ea typeface="Microsoft YaHei UI" panose="020B0503020204020204" pitchFamily="34" charset="-122"/>
              </a:rPr>
              <a:t>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69350"/>
          <a:stretch/>
        </p:blipFill>
        <p:spPr>
          <a:xfrm>
            <a:off x="69378" y="2960401"/>
            <a:ext cx="6180952" cy="1669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78369"/>
          <a:stretch/>
        </p:blipFill>
        <p:spPr>
          <a:xfrm>
            <a:off x="69378" y="4889500"/>
            <a:ext cx="6180952" cy="1178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4474001"/>
            <a:ext cx="4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57300" y="3795256"/>
            <a:ext cx="723900" cy="319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57300" y="5439844"/>
            <a:ext cx="2755900" cy="261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AF4CBC77-64ED-4573-85C3-57163AF4861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194550" cy="457200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</a:rPr>
              <a:t>擅长技术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87400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a typeface="Microsoft YaHei UI" panose="020B0503020204020204" pitchFamily="34" charset="-122"/>
              </a:rPr>
              <a:t>至少要有一个熟练（或更高）的技术。</a:t>
            </a:r>
            <a:endParaRPr lang="en-US" altLang="zh-CN" dirty="0" smtClean="0"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  <a:ea typeface="Microsoft YaHei UI" panose="020B0503020204020204" pitchFamily="34" charset="-122"/>
              </a:rPr>
              <a:t>只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写擅长工具软件的不要。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至少要接触过前端框架，优先筛选前端三大框架，其它小众或过时的框架不排除。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对于有“数据分析技术”的人要谨慎考虑。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使用过</a:t>
            </a:r>
            <a:r>
              <a:rPr lang="en-US" altLang="zh-CN" dirty="0" err="1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accent6"/>
                </a:solidFill>
                <a:ea typeface="Microsoft YaHei UI" panose="020B0503020204020204" pitchFamily="34" charset="-122"/>
              </a:rPr>
              <a:t>系统的优先考虑。</a:t>
            </a:r>
            <a:endParaRPr lang="en-US" altLang="zh-CN" dirty="0" smtClean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3"/>
            <a:ext cx="8126590" cy="412412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82600" y="2628900"/>
            <a:ext cx="673100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37100" y="3568700"/>
            <a:ext cx="1126043" cy="25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321A"/>
      </a:accent1>
      <a:accent2>
        <a:srgbClr val="F69C2A"/>
      </a:accent2>
      <a:accent3>
        <a:srgbClr val="2F8CA4"/>
      </a:accent3>
      <a:accent4>
        <a:srgbClr val="504160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1701</Words>
  <Application>Microsoft Office PowerPoint</Application>
  <PresentationFormat>自定义</PresentationFormat>
  <Paragraphs>181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Microsoft YaHei UI</vt:lpstr>
      <vt:lpstr>宋体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2019-03-12T06:46:55Z</dcterms:modified>
</cp:coreProperties>
</file>