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5F46E8-0B83-C730-4813-36363E39911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BD25644-3EBD-C667-7A44-4E39291472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B387755-8C36-F04D-FBBB-BD5FB5B2C2A8}"/>
              </a:ext>
            </a:extLst>
          </p:cNvPr>
          <p:cNvSpPr>
            <a:spLocks noGrp="1"/>
          </p:cNvSpPr>
          <p:nvPr>
            <p:ph type="dt" sz="half" idx="10"/>
          </p:nvPr>
        </p:nvSpPr>
        <p:spPr/>
        <p:txBody>
          <a:bodyPr/>
          <a:lstStyle/>
          <a:p>
            <a:fld id="{E9B96EBC-BCD3-4A0F-9184-3278232DEFF0}" type="datetimeFigureOut">
              <a:rPr lang="zh-CN" altLang="en-US" smtClean="0"/>
              <a:t>2022/5/14</a:t>
            </a:fld>
            <a:endParaRPr lang="zh-CN" altLang="en-US"/>
          </a:p>
        </p:txBody>
      </p:sp>
      <p:sp>
        <p:nvSpPr>
          <p:cNvPr id="5" name="页脚占位符 4">
            <a:extLst>
              <a:ext uri="{FF2B5EF4-FFF2-40B4-BE49-F238E27FC236}">
                <a16:creationId xmlns:a16="http://schemas.microsoft.com/office/drawing/2014/main" id="{F8387450-17F9-2D3E-DD61-9A1A720A26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8A7CDE-416C-1935-E39B-7D39611A609C}"/>
              </a:ext>
            </a:extLst>
          </p:cNvPr>
          <p:cNvSpPr>
            <a:spLocks noGrp="1"/>
          </p:cNvSpPr>
          <p:nvPr>
            <p:ph type="sldNum" sz="quarter" idx="12"/>
          </p:nvPr>
        </p:nvSpPr>
        <p:spPr/>
        <p:txBody>
          <a:bodyPr/>
          <a:lstStyle/>
          <a:p>
            <a:fld id="{FE503FC9-87D6-47C7-9045-97CDD73DDCF9}" type="slidenum">
              <a:rPr lang="zh-CN" altLang="en-US" smtClean="0"/>
              <a:t>‹#›</a:t>
            </a:fld>
            <a:endParaRPr lang="zh-CN" altLang="en-US"/>
          </a:p>
        </p:txBody>
      </p:sp>
    </p:spTree>
    <p:extLst>
      <p:ext uri="{BB962C8B-B14F-4D97-AF65-F5344CB8AC3E}">
        <p14:creationId xmlns:p14="http://schemas.microsoft.com/office/powerpoint/2010/main" val="3685716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80394-5FD4-4AC1-3307-2FCFAB57E21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D6B699D-DEE0-288B-35DF-BCEB37767BD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3B8C4A-5EBF-405C-48F9-3A5B8022839C}"/>
              </a:ext>
            </a:extLst>
          </p:cNvPr>
          <p:cNvSpPr>
            <a:spLocks noGrp="1"/>
          </p:cNvSpPr>
          <p:nvPr>
            <p:ph type="dt" sz="half" idx="10"/>
          </p:nvPr>
        </p:nvSpPr>
        <p:spPr/>
        <p:txBody>
          <a:bodyPr/>
          <a:lstStyle/>
          <a:p>
            <a:fld id="{E9B96EBC-BCD3-4A0F-9184-3278232DEFF0}" type="datetimeFigureOut">
              <a:rPr lang="zh-CN" altLang="en-US" smtClean="0"/>
              <a:t>2022/5/14</a:t>
            </a:fld>
            <a:endParaRPr lang="zh-CN" altLang="en-US"/>
          </a:p>
        </p:txBody>
      </p:sp>
      <p:sp>
        <p:nvSpPr>
          <p:cNvPr id="5" name="页脚占位符 4">
            <a:extLst>
              <a:ext uri="{FF2B5EF4-FFF2-40B4-BE49-F238E27FC236}">
                <a16:creationId xmlns:a16="http://schemas.microsoft.com/office/drawing/2014/main" id="{3B70449F-2398-0D8B-CCEE-D5223A6D6B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372D5F-DBC7-73CF-D984-D772B3189CFC}"/>
              </a:ext>
            </a:extLst>
          </p:cNvPr>
          <p:cNvSpPr>
            <a:spLocks noGrp="1"/>
          </p:cNvSpPr>
          <p:nvPr>
            <p:ph type="sldNum" sz="quarter" idx="12"/>
          </p:nvPr>
        </p:nvSpPr>
        <p:spPr/>
        <p:txBody>
          <a:bodyPr/>
          <a:lstStyle/>
          <a:p>
            <a:fld id="{FE503FC9-87D6-47C7-9045-97CDD73DDCF9}" type="slidenum">
              <a:rPr lang="zh-CN" altLang="en-US" smtClean="0"/>
              <a:t>‹#›</a:t>
            </a:fld>
            <a:endParaRPr lang="zh-CN" altLang="en-US"/>
          </a:p>
        </p:txBody>
      </p:sp>
    </p:spTree>
    <p:extLst>
      <p:ext uri="{BB962C8B-B14F-4D97-AF65-F5344CB8AC3E}">
        <p14:creationId xmlns:p14="http://schemas.microsoft.com/office/powerpoint/2010/main" val="1401586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8BE805F-30D7-94E6-4C44-34015B013A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02350F9-DD68-BB4C-3E60-4C12F7432DC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E273EB-2BFA-3F89-FAEA-155EE3554BA4}"/>
              </a:ext>
            </a:extLst>
          </p:cNvPr>
          <p:cNvSpPr>
            <a:spLocks noGrp="1"/>
          </p:cNvSpPr>
          <p:nvPr>
            <p:ph type="dt" sz="half" idx="10"/>
          </p:nvPr>
        </p:nvSpPr>
        <p:spPr/>
        <p:txBody>
          <a:bodyPr/>
          <a:lstStyle/>
          <a:p>
            <a:fld id="{E9B96EBC-BCD3-4A0F-9184-3278232DEFF0}" type="datetimeFigureOut">
              <a:rPr lang="zh-CN" altLang="en-US" smtClean="0"/>
              <a:t>2022/5/14</a:t>
            </a:fld>
            <a:endParaRPr lang="zh-CN" altLang="en-US"/>
          </a:p>
        </p:txBody>
      </p:sp>
      <p:sp>
        <p:nvSpPr>
          <p:cNvPr id="5" name="页脚占位符 4">
            <a:extLst>
              <a:ext uri="{FF2B5EF4-FFF2-40B4-BE49-F238E27FC236}">
                <a16:creationId xmlns:a16="http://schemas.microsoft.com/office/drawing/2014/main" id="{5E0B5DC9-FA39-0820-F0DD-9C5186D7DF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8F63F3-67AC-F139-80CD-DC2256324416}"/>
              </a:ext>
            </a:extLst>
          </p:cNvPr>
          <p:cNvSpPr>
            <a:spLocks noGrp="1"/>
          </p:cNvSpPr>
          <p:nvPr>
            <p:ph type="sldNum" sz="quarter" idx="12"/>
          </p:nvPr>
        </p:nvSpPr>
        <p:spPr/>
        <p:txBody>
          <a:bodyPr/>
          <a:lstStyle/>
          <a:p>
            <a:fld id="{FE503FC9-87D6-47C7-9045-97CDD73DDCF9}" type="slidenum">
              <a:rPr lang="zh-CN" altLang="en-US" smtClean="0"/>
              <a:t>‹#›</a:t>
            </a:fld>
            <a:endParaRPr lang="zh-CN" altLang="en-US"/>
          </a:p>
        </p:txBody>
      </p:sp>
    </p:spTree>
    <p:extLst>
      <p:ext uri="{BB962C8B-B14F-4D97-AF65-F5344CB8AC3E}">
        <p14:creationId xmlns:p14="http://schemas.microsoft.com/office/powerpoint/2010/main" val="428713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E8BDF-C15C-D5A4-2199-96AAABD3A02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CA11401-347C-4879-3C3E-3738CCCA811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4A4EA5-563B-0510-1753-D79FC86E4028}"/>
              </a:ext>
            </a:extLst>
          </p:cNvPr>
          <p:cNvSpPr>
            <a:spLocks noGrp="1"/>
          </p:cNvSpPr>
          <p:nvPr>
            <p:ph type="dt" sz="half" idx="10"/>
          </p:nvPr>
        </p:nvSpPr>
        <p:spPr/>
        <p:txBody>
          <a:bodyPr/>
          <a:lstStyle/>
          <a:p>
            <a:fld id="{E9B96EBC-BCD3-4A0F-9184-3278232DEFF0}" type="datetimeFigureOut">
              <a:rPr lang="zh-CN" altLang="en-US" smtClean="0"/>
              <a:t>2022/5/14</a:t>
            </a:fld>
            <a:endParaRPr lang="zh-CN" altLang="en-US"/>
          </a:p>
        </p:txBody>
      </p:sp>
      <p:sp>
        <p:nvSpPr>
          <p:cNvPr id="5" name="页脚占位符 4">
            <a:extLst>
              <a:ext uri="{FF2B5EF4-FFF2-40B4-BE49-F238E27FC236}">
                <a16:creationId xmlns:a16="http://schemas.microsoft.com/office/drawing/2014/main" id="{6D171FD6-13FF-2F27-D3FE-A994DCDB9E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5D6105-888D-5E1E-5D19-EB8C18B84222}"/>
              </a:ext>
            </a:extLst>
          </p:cNvPr>
          <p:cNvSpPr>
            <a:spLocks noGrp="1"/>
          </p:cNvSpPr>
          <p:nvPr>
            <p:ph type="sldNum" sz="quarter" idx="12"/>
          </p:nvPr>
        </p:nvSpPr>
        <p:spPr/>
        <p:txBody>
          <a:bodyPr/>
          <a:lstStyle/>
          <a:p>
            <a:fld id="{FE503FC9-87D6-47C7-9045-97CDD73DDCF9}" type="slidenum">
              <a:rPr lang="zh-CN" altLang="en-US" smtClean="0"/>
              <a:t>‹#›</a:t>
            </a:fld>
            <a:endParaRPr lang="zh-CN" altLang="en-US"/>
          </a:p>
        </p:txBody>
      </p:sp>
    </p:spTree>
    <p:extLst>
      <p:ext uri="{BB962C8B-B14F-4D97-AF65-F5344CB8AC3E}">
        <p14:creationId xmlns:p14="http://schemas.microsoft.com/office/powerpoint/2010/main" val="1190051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ADD27B-F108-7626-A908-9990A567483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7151B07-3768-7221-49A5-D70C6C3157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D4E4437-E8A8-98DA-D34B-C8C50F3848E3}"/>
              </a:ext>
            </a:extLst>
          </p:cNvPr>
          <p:cNvSpPr>
            <a:spLocks noGrp="1"/>
          </p:cNvSpPr>
          <p:nvPr>
            <p:ph type="dt" sz="half" idx="10"/>
          </p:nvPr>
        </p:nvSpPr>
        <p:spPr/>
        <p:txBody>
          <a:bodyPr/>
          <a:lstStyle/>
          <a:p>
            <a:fld id="{E9B96EBC-BCD3-4A0F-9184-3278232DEFF0}" type="datetimeFigureOut">
              <a:rPr lang="zh-CN" altLang="en-US" smtClean="0"/>
              <a:t>2022/5/14</a:t>
            </a:fld>
            <a:endParaRPr lang="zh-CN" altLang="en-US"/>
          </a:p>
        </p:txBody>
      </p:sp>
      <p:sp>
        <p:nvSpPr>
          <p:cNvPr id="5" name="页脚占位符 4">
            <a:extLst>
              <a:ext uri="{FF2B5EF4-FFF2-40B4-BE49-F238E27FC236}">
                <a16:creationId xmlns:a16="http://schemas.microsoft.com/office/drawing/2014/main" id="{32E83FFC-917D-FE3D-BD9B-D762D6448C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35C161-7D26-E9A5-A846-C5696669C01C}"/>
              </a:ext>
            </a:extLst>
          </p:cNvPr>
          <p:cNvSpPr>
            <a:spLocks noGrp="1"/>
          </p:cNvSpPr>
          <p:nvPr>
            <p:ph type="sldNum" sz="quarter" idx="12"/>
          </p:nvPr>
        </p:nvSpPr>
        <p:spPr/>
        <p:txBody>
          <a:bodyPr/>
          <a:lstStyle/>
          <a:p>
            <a:fld id="{FE503FC9-87D6-47C7-9045-97CDD73DDCF9}" type="slidenum">
              <a:rPr lang="zh-CN" altLang="en-US" smtClean="0"/>
              <a:t>‹#›</a:t>
            </a:fld>
            <a:endParaRPr lang="zh-CN" altLang="en-US"/>
          </a:p>
        </p:txBody>
      </p:sp>
    </p:spTree>
    <p:extLst>
      <p:ext uri="{BB962C8B-B14F-4D97-AF65-F5344CB8AC3E}">
        <p14:creationId xmlns:p14="http://schemas.microsoft.com/office/powerpoint/2010/main" val="2361763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5DABD4-37D7-3D15-860C-39493C2FC4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9AFBDE8-64A4-3A59-4DD5-0E355FA549A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BDA110D-38D3-732B-A7B8-1D6370B5EA2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08711D5-F8CC-CA80-8D01-9A614887527C}"/>
              </a:ext>
            </a:extLst>
          </p:cNvPr>
          <p:cNvSpPr>
            <a:spLocks noGrp="1"/>
          </p:cNvSpPr>
          <p:nvPr>
            <p:ph type="dt" sz="half" idx="10"/>
          </p:nvPr>
        </p:nvSpPr>
        <p:spPr/>
        <p:txBody>
          <a:bodyPr/>
          <a:lstStyle/>
          <a:p>
            <a:fld id="{E9B96EBC-BCD3-4A0F-9184-3278232DEFF0}" type="datetimeFigureOut">
              <a:rPr lang="zh-CN" altLang="en-US" smtClean="0"/>
              <a:t>2022/5/14</a:t>
            </a:fld>
            <a:endParaRPr lang="zh-CN" altLang="en-US"/>
          </a:p>
        </p:txBody>
      </p:sp>
      <p:sp>
        <p:nvSpPr>
          <p:cNvPr id="6" name="页脚占位符 5">
            <a:extLst>
              <a:ext uri="{FF2B5EF4-FFF2-40B4-BE49-F238E27FC236}">
                <a16:creationId xmlns:a16="http://schemas.microsoft.com/office/drawing/2014/main" id="{74004AA9-13BA-3090-A0F6-A253D99C34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3BB3EF-7BD7-0BB3-922A-5FC74374C6D9}"/>
              </a:ext>
            </a:extLst>
          </p:cNvPr>
          <p:cNvSpPr>
            <a:spLocks noGrp="1"/>
          </p:cNvSpPr>
          <p:nvPr>
            <p:ph type="sldNum" sz="quarter" idx="12"/>
          </p:nvPr>
        </p:nvSpPr>
        <p:spPr/>
        <p:txBody>
          <a:bodyPr/>
          <a:lstStyle/>
          <a:p>
            <a:fld id="{FE503FC9-87D6-47C7-9045-97CDD73DDCF9}" type="slidenum">
              <a:rPr lang="zh-CN" altLang="en-US" smtClean="0"/>
              <a:t>‹#›</a:t>
            </a:fld>
            <a:endParaRPr lang="zh-CN" altLang="en-US"/>
          </a:p>
        </p:txBody>
      </p:sp>
    </p:spTree>
    <p:extLst>
      <p:ext uri="{BB962C8B-B14F-4D97-AF65-F5344CB8AC3E}">
        <p14:creationId xmlns:p14="http://schemas.microsoft.com/office/powerpoint/2010/main" val="431684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43D2EE-2185-F1E3-4FBB-ECD907BB35E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ACD8720-C00A-0989-082D-BDD880D769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F08D531-BB8B-744A-A40D-9655E531F30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A6737CB-2F9F-23D0-F7F0-9F2B34B018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5A1774D-F8B8-81D9-E364-8C1B1EE3568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74B4FBC-D548-05FA-4ADE-DD22BF2F3325}"/>
              </a:ext>
            </a:extLst>
          </p:cNvPr>
          <p:cNvSpPr>
            <a:spLocks noGrp="1"/>
          </p:cNvSpPr>
          <p:nvPr>
            <p:ph type="dt" sz="half" idx="10"/>
          </p:nvPr>
        </p:nvSpPr>
        <p:spPr/>
        <p:txBody>
          <a:bodyPr/>
          <a:lstStyle/>
          <a:p>
            <a:fld id="{E9B96EBC-BCD3-4A0F-9184-3278232DEFF0}" type="datetimeFigureOut">
              <a:rPr lang="zh-CN" altLang="en-US" smtClean="0"/>
              <a:t>2022/5/14</a:t>
            </a:fld>
            <a:endParaRPr lang="zh-CN" altLang="en-US"/>
          </a:p>
        </p:txBody>
      </p:sp>
      <p:sp>
        <p:nvSpPr>
          <p:cNvPr id="8" name="页脚占位符 7">
            <a:extLst>
              <a:ext uri="{FF2B5EF4-FFF2-40B4-BE49-F238E27FC236}">
                <a16:creationId xmlns:a16="http://schemas.microsoft.com/office/drawing/2014/main" id="{1F8C41FF-4247-AE8C-8F00-47B6E3DBF7A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86CE8C0-3513-8627-F4ED-978DF0C97A16}"/>
              </a:ext>
            </a:extLst>
          </p:cNvPr>
          <p:cNvSpPr>
            <a:spLocks noGrp="1"/>
          </p:cNvSpPr>
          <p:nvPr>
            <p:ph type="sldNum" sz="quarter" idx="12"/>
          </p:nvPr>
        </p:nvSpPr>
        <p:spPr/>
        <p:txBody>
          <a:bodyPr/>
          <a:lstStyle/>
          <a:p>
            <a:fld id="{FE503FC9-87D6-47C7-9045-97CDD73DDCF9}" type="slidenum">
              <a:rPr lang="zh-CN" altLang="en-US" smtClean="0"/>
              <a:t>‹#›</a:t>
            </a:fld>
            <a:endParaRPr lang="zh-CN" altLang="en-US"/>
          </a:p>
        </p:txBody>
      </p:sp>
    </p:spTree>
    <p:extLst>
      <p:ext uri="{BB962C8B-B14F-4D97-AF65-F5344CB8AC3E}">
        <p14:creationId xmlns:p14="http://schemas.microsoft.com/office/powerpoint/2010/main" val="3067692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F19C04-7BEF-DEDB-50C6-8A310E3233A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4F67482-F58C-E8BA-ACD9-EF35A274FD1A}"/>
              </a:ext>
            </a:extLst>
          </p:cNvPr>
          <p:cNvSpPr>
            <a:spLocks noGrp="1"/>
          </p:cNvSpPr>
          <p:nvPr>
            <p:ph type="dt" sz="half" idx="10"/>
          </p:nvPr>
        </p:nvSpPr>
        <p:spPr/>
        <p:txBody>
          <a:bodyPr/>
          <a:lstStyle/>
          <a:p>
            <a:fld id="{E9B96EBC-BCD3-4A0F-9184-3278232DEFF0}" type="datetimeFigureOut">
              <a:rPr lang="zh-CN" altLang="en-US" smtClean="0"/>
              <a:t>2022/5/14</a:t>
            </a:fld>
            <a:endParaRPr lang="zh-CN" altLang="en-US"/>
          </a:p>
        </p:txBody>
      </p:sp>
      <p:sp>
        <p:nvSpPr>
          <p:cNvPr id="4" name="页脚占位符 3">
            <a:extLst>
              <a:ext uri="{FF2B5EF4-FFF2-40B4-BE49-F238E27FC236}">
                <a16:creationId xmlns:a16="http://schemas.microsoft.com/office/drawing/2014/main" id="{780866DE-CD3F-415A-BFA7-CD3C4498FAC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F36D94E-E8B0-6790-F774-8F475E4770CF}"/>
              </a:ext>
            </a:extLst>
          </p:cNvPr>
          <p:cNvSpPr>
            <a:spLocks noGrp="1"/>
          </p:cNvSpPr>
          <p:nvPr>
            <p:ph type="sldNum" sz="quarter" idx="12"/>
          </p:nvPr>
        </p:nvSpPr>
        <p:spPr/>
        <p:txBody>
          <a:bodyPr/>
          <a:lstStyle/>
          <a:p>
            <a:fld id="{FE503FC9-87D6-47C7-9045-97CDD73DDCF9}" type="slidenum">
              <a:rPr lang="zh-CN" altLang="en-US" smtClean="0"/>
              <a:t>‹#›</a:t>
            </a:fld>
            <a:endParaRPr lang="zh-CN" altLang="en-US"/>
          </a:p>
        </p:txBody>
      </p:sp>
    </p:spTree>
    <p:extLst>
      <p:ext uri="{BB962C8B-B14F-4D97-AF65-F5344CB8AC3E}">
        <p14:creationId xmlns:p14="http://schemas.microsoft.com/office/powerpoint/2010/main" val="2381181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220189A-3B9C-5582-E878-4BE34E383AF5}"/>
              </a:ext>
            </a:extLst>
          </p:cNvPr>
          <p:cNvSpPr>
            <a:spLocks noGrp="1"/>
          </p:cNvSpPr>
          <p:nvPr>
            <p:ph type="dt" sz="half" idx="10"/>
          </p:nvPr>
        </p:nvSpPr>
        <p:spPr/>
        <p:txBody>
          <a:bodyPr/>
          <a:lstStyle/>
          <a:p>
            <a:fld id="{E9B96EBC-BCD3-4A0F-9184-3278232DEFF0}" type="datetimeFigureOut">
              <a:rPr lang="zh-CN" altLang="en-US" smtClean="0"/>
              <a:t>2022/5/14</a:t>
            </a:fld>
            <a:endParaRPr lang="zh-CN" altLang="en-US"/>
          </a:p>
        </p:txBody>
      </p:sp>
      <p:sp>
        <p:nvSpPr>
          <p:cNvPr id="3" name="页脚占位符 2">
            <a:extLst>
              <a:ext uri="{FF2B5EF4-FFF2-40B4-BE49-F238E27FC236}">
                <a16:creationId xmlns:a16="http://schemas.microsoft.com/office/drawing/2014/main" id="{BF17AF68-E135-773C-3F4A-2A9E3CAB0BF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BAB6CD8-B739-2D20-A308-9AF2991814C3}"/>
              </a:ext>
            </a:extLst>
          </p:cNvPr>
          <p:cNvSpPr>
            <a:spLocks noGrp="1"/>
          </p:cNvSpPr>
          <p:nvPr>
            <p:ph type="sldNum" sz="quarter" idx="12"/>
          </p:nvPr>
        </p:nvSpPr>
        <p:spPr/>
        <p:txBody>
          <a:bodyPr/>
          <a:lstStyle/>
          <a:p>
            <a:fld id="{FE503FC9-87D6-47C7-9045-97CDD73DDCF9}" type="slidenum">
              <a:rPr lang="zh-CN" altLang="en-US" smtClean="0"/>
              <a:t>‹#›</a:t>
            </a:fld>
            <a:endParaRPr lang="zh-CN" altLang="en-US"/>
          </a:p>
        </p:txBody>
      </p:sp>
    </p:spTree>
    <p:extLst>
      <p:ext uri="{BB962C8B-B14F-4D97-AF65-F5344CB8AC3E}">
        <p14:creationId xmlns:p14="http://schemas.microsoft.com/office/powerpoint/2010/main" val="2701530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D7D95-40AB-F8FF-64A8-F4A5AB45F5D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806DFE0-5A98-01D6-A302-0F22A90B03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8191882-EFDD-1FCD-20B7-0E359B5645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BF07641-61AC-5625-0DB8-238CB727434E}"/>
              </a:ext>
            </a:extLst>
          </p:cNvPr>
          <p:cNvSpPr>
            <a:spLocks noGrp="1"/>
          </p:cNvSpPr>
          <p:nvPr>
            <p:ph type="dt" sz="half" idx="10"/>
          </p:nvPr>
        </p:nvSpPr>
        <p:spPr/>
        <p:txBody>
          <a:bodyPr/>
          <a:lstStyle/>
          <a:p>
            <a:fld id="{E9B96EBC-BCD3-4A0F-9184-3278232DEFF0}" type="datetimeFigureOut">
              <a:rPr lang="zh-CN" altLang="en-US" smtClean="0"/>
              <a:t>2022/5/14</a:t>
            </a:fld>
            <a:endParaRPr lang="zh-CN" altLang="en-US"/>
          </a:p>
        </p:txBody>
      </p:sp>
      <p:sp>
        <p:nvSpPr>
          <p:cNvPr id="6" name="页脚占位符 5">
            <a:extLst>
              <a:ext uri="{FF2B5EF4-FFF2-40B4-BE49-F238E27FC236}">
                <a16:creationId xmlns:a16="http://schemas.microsoft.com/office/drawing/2014/main" id="{73B4D270-E45E-FFF3-1F82-0CB1144DC5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39739E-8217-1BA6-D770-2B62C3912B9A}"/>
              </a:ext>
            </a:extLst>
          </p:cNvPr>
          <p:cNvSpPr>
            <a:spLocks noGrp="1"/>
          </p:cNvSpPr>
          <p:nvPr>
            <p:ph type="sldNum" sz="quarter" idx="12"/>
          </p:nvPr>
        </p:nvSpPr>
        <p:spPr/>
        <p:txBody>
          <a:bodyPr/>
          <a:lstStyle/>
          <a:p>
            <a:fld id="{FE503FC9-87D6-47C7-9045-97CDD73DDCF9}" type="slidenum">
              <a:rPr lang="zh-CN" altLang="en-US" smtClean="0"/>
              <a:t>‹#›</a:t>
            </a:fld>
            <a:endParaRPr lang="zh-CN" altLang="en-US"/>
          </a:p>
        </p:txBody>
      </p:sp>
    </p:spTree>
    <p:extLst>
      <p:ext uri="{BB962C8B-B14F-4D97-AF65-F5344CB8AC3E}">
        <p14:creationId xmlns:p14="http://schemas.microsoft.com/office/powerpoint/2010/main" val="891349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D889C-8CDE-88E0-244A-314BEA858F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C709EF2-E245-F91C-4FC0-27506EBD80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97FD37A-B238-A08E-EC1E-A59F1E8D12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4A4807E-85EB-593F-ABA2-7A5A38CACB3A}"/>
              </a:ext>
            </a:extLst>
          </p:cNvPr>
          <p:cNvSpPr>
            <a:spLocks noGrp="1"/>
          </p:cNvSpPr>
          <p:nvPr>
            <p:ph type="dt" sz="half" idx="10"/>
          </p:nvPr>
        </p:nvSpPr>
        <p:spPr/>
        <p:txBody>
          <a:bodyPr/>
          <a:lstStyle/>
          <a:p>
            <a:fld id="{E9B96EBC-BCD3-4A0F-9184-3278232DEFF0}" type="datetimeFigureOut">
              <a:rPr lang="zh-CN" altLang="en-US" smtClean="0"/>
              <a:t>2022/5/14</a:t>
            </a:fld>
            <a:endParaRPr lang="zh-CN" altLang="en-US"/>
          </a:p>
        </p:txBody>
      </p:sp>
      <p:sp>
        <p:nvSpPr>
          <p:cNvPr id="6" name="页脚占位符 5">
            <a:extLst>
              <a:ext uri="{FF2B5EF4-FFF2-40B4-BE49-F238E27FC236}">
                <a16:creationId xmlns:a16="http://schemas.microsoft.com/office/drawing/2014/main" id="{ADC909F7-1808-3311-4899-7CD782271F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F125C3-BF03-498F-53FC-8680CD1EE5F8}"/>
              </a:ext>
            </a:extLst>
          </p:cNvPr>
          <p:cNvSpPr>
            <a:spLocks noGrp="1"/>
          </p:cNvSpPr>
          <p:nvPr>
            <p:ph type="sldNum" sz="quarter" idx="12"/>
          </p:nvPr>
        </p:nvSpPr>
        <p:spPr/>
        <p:txBody>
          <a:bodyPr/>
          <a:lstStyle/>
          <a:p>
            <a:fld id="{FE503FC9-87D6-47C7-9045-97CDD73DDCF9}" type="slidenum">
              <a:rPr lang="zh-CN" altLang="en-US" smtClean="0"/>
              <a:t>‹#›</a:t>
            </a:fld>
            <a:endParaRPr lang="zh-CN" altLang="en-US"/>
          </a:p>
        </p:txBody>
      </p:sp>
    </p:spTree>
    <p:extLst>
      <p:ext uri="{BB962C8B-B14F-4D97-AF65-F5344CB8AC3E}">
        <p14:creationId xmlns:p14="http://schemas.microsoft.com/office/powerpoint/2010/main" val="377922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5BF863E-F422-1BBA-86F0-88CA300B58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437ED4A-4584-2823-55CC-14E1AD89A0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F986DC-2E25-C469-332A-A56BCB5F2F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96EBC-BCD3-4A0F-9184-3278232DEFF0}" type="datetimeFigureOut">
              <a:rPr lang="zh-CN" altLang="en-US" smtClean="0"/>
              <a:t>2022/5/14</a:t>
            </a:fld>
            <a:endParaRPr lang="zh-CN" altLang="en-US"/>
          </a:p>
        </p:txBody>
      </p:sp>
      <p:sp>
        <p:nvSpPr>
          <p:cNvPr id="5" name="页脚占位符 4">
            <a:extLst>
              <a:ext uri="{FF2B5EF4-FFF2-40B4-BE49-F238E27FC236}">
                <a16:creationId xmlns:a16="http://schemas.microsoft.com/office/drawing/2014/main" id="{7EB621D4-31A0-41F6-28CA-0F2470F188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4326252-0AA2-9005-2B82-517450D123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03FC9-87D6-47C7-9045-97CDD73DDCF9}" type="slidenum">
              <a:rPr lang="zh-CN" altLang="en-US" smtClean="0"/>
              <a:t>‹#›</a:t>
            </a:fld>
            <a:endParaRPr lang="zh-CN" altLang="en-US"/>
          </a:p>
        </p:txBody>
      </p:sp>
    </p:spTree>
    <p:extLst>
      <p:ext uri="{BB962C8B-B14F-4D97-AF65-F5344CB8AC3E}">
        <p14:creationId xmlns:p14="http://schemas.microsoft.com/office/powerpoint/2010/main" val="616885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B4219E-5F0F-4AD8-F146-7DA59DC40708}"/>
              </a:ext>
            </a:extLst>
          </p:cNvPr>
          <p:cNvSpPr>
            <a:spLocks noGrp="1"/>
          </p:cNvSpPr>
          <p:nvPr>
            <p:ph type="title"/>
          </p:nvPr>
        </p:nvSpPr>
        <p:spPr/>
        <p:txBody>
          <a:bodyPr/>
          <a:lstStyle/>
          <a:p>
            <a:r>
              <a:rPr lang="zh-CN" altLang="en-US" dirty="0"/>
              <a:t>实验表格</a:t>
            </a:r>
          </a:p>
        </p:txBody>
      </p:sp>
      <p:graphicFrame>
        <p:nvGraphicFramePr>
          <p:cNvPr id="4" name="表格 4">
            <a:extLst>
              <a:ext uri="{FF2B5EF4-FFF2-40B4-BE49-F238E27FC236}">
                <a16:creationId xmlns:a16="http://schemas.microsoft.com/office/drawing/2014/main" id="{95566526-B01D-744D-CE2F-83C571B52001}"/>
              </a:ext>
            </a:extLst>
          </p:cNvPr>
          <p:cNvGraphicFramePr>
            <a:graphicFrameLocks noGrp="1"/>
          </p:cNvGraphicFramePr>
          <p:nvPr>
            <p:ph idx="1"/>
            <p:extLst>
              <p:ext uri="{D42A27DB-BD31-4B8C-83A1-F6EECF244321}">
                <p14:modId xmlns:p14="http://schemas.microsoft.com/office/powerpoint/2010/main" val="4120956073"/>
              </p:ext>
            </p:extLst>
          </p:nvPr>
        </p:nvGraphicFramePr>
        <p:xfrm>
          <a:off x="838200" y="1825625"/>
          <a:ext cx="10515597" cy="18542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792569962"/>
                    </a:ext>
                  </a:extLst>
                </a:gridCol>
                <a:gridCol w="3505199">
                  <a:extLst>
                    <a:ext uri="{9D8B030D-6E8A-4147-A177-3AD203B41FA5}">
                      <a16:colId xmlns:a16="http://schemas.microsoft.com/office/drawing/2014/main" val="210301891"/>
                    </a:ext>
                  </a:extLst>
                </a:gridCol>
                <a:gridCol w="3505199">
                  <a:extLst>
                    <a:ext uri="{9D8B030D-6E8A-4147-A177-3AD203B41FA5}">
                      <a16:colId xmlns:a16="http://schemas.microsoft.com/office/drawing/2014/main" val="2799104481"/>
                    </a:ext>
                  </a:extLst>
                </a:gridCol>
              </a:tblGrid>
              <a:tr h="370840">
                <a:tc>
                  <a:txBody>
                    <a:bodyPr/>
                    <a:lstStyle/>
                    <a:p>
                      <a:endParaRPr lang="zh-CN" altLang="en-US"/>
                    </a:p>
                  </a:txBody>
                  <a:tcPr/>
                </a:tc>
                <a:tc>
                  <a:txBody>
                    <a:bodyPr/>
                    <a:lstStyle/>
                    <a:p>
                      <a:r>
                        <a:rPr lang="en-US" altLang="zh-CN" dirty="0"/>
                        <a:t>64 * 64</a:t>
                      </a:r>
                      <a:endParaRPr lang="zh-CN" altLang="en-US" dirty="0"/>
                    </a:p>
                  </a:txBody>
                  <a:tcPr/>
                </a:tc>
                <a:tc>
                  <a:txBody>
                    <a:bodyPr/>
                    <a:lstStyle/>
                    <a:p>
                      <a:r>
                        <a:rPr lang="en-US" altLang="zh-CN" dirty="0"/>
                        <a:t>512 * 512</a:t>
                      </a:r>
                      <a:endParaRPr lang="zh-CN" altLang="en-US" dirty="0"/>
                    </a:p>
                  </a:txBody>
                  <a:tcPr/>
                </a:tc>
                <a:extLst>
                  <a:ext uri="{0D108BD9-81ED-4DB2-BD59-A6C34878D82A}">
                    <a16:rowId xmlns:a16="http://schemas.microsoft.com/office/drawing/2014/main" val="2608550721"/>
                  </a:ext>
                </a:extLst>
              </a:tr>
              <a:tr h="370840">
                <a:tc>
                  <a:txBody>
                    <a:bodyPr/>
                    <a:lstStyle/>
                    <a:p>
                      <a:r>
                        <a:rPr lang="en-US" altLang="zh-CN" dirty="0" err="1"/>
                        <a:t>cpu</a:t>
                      </a:r>
                      <a:endParaRPr lang="zh-CN" altLang="en-US" dirty="0"/>
                    </a:p>
                  </a:txBody>
                  <a:tcPr/>
                </a:tc>
                <a:tc>
                  <a:txBody>
                    <a:bodyPr/>
                    <a:lstStyle/>
                    <a:p>
                      <a:r>
                        <a:rPr lang="en-US" altLang="zh-CN" dirty="0"/>
                        <a:t>0.006185s</a:t>
                      </a:r>
                      <a:endParaRPr lang="zh-CN" altLang="en-US" dirty="0"/>
                    </a:p>
                  </a:txBody>
                  <a:tcPr/>
                </a:tc>
                <a:tc>
                  <a:txBody>
                    <a:bodyPr/>
                    <a:lstStyle/>
                    <a:p>
                      <a:r>
                        <a:rPr lang="en-US" altLang="zh-CN" dirty="0"/>
                        <a:t>0.386707s</a:t>
                      </a:r>
                      <a:endParaRPr lang="zh-CN" altLang="en-US" dirty="0"/>
                    </a:p>
                  </a:txBody>
                  <a:tcPr/>
                </a:tc>
                <a:extLst>
                  <a:ext uri="{0D108BD9-81ED-4DB2-BD59-A6C34878D82A}">
                    <a16:rowId xmlns:a16="http://schemas.microsoft.com/office/drawing/2014/main" val="2275274735"/>
                  </a:ext>
                </a:extLst>
              </a:tr>
              <a:tr h="370840">
                <a:tc>
                  <a:txBody>
                    <a:bodyPr/>
                    <a:lstStyle/>
                    <a:p>
                      <a:r>
                        <a:rPr lang="en-US" altLang="zh-CN" dirty="0" err="1"/>
                        <a:t>Gpu</a:t>
                      </a:r>
                      <a:r>
                        <a:rPr lang="en-US" altLang="zh-CN" dirty="0"/>
                        <a:t> </a:t>
                      </a:r>
                      <a:r>
                        <a:rPr lang="en-US" altLang="zh-CN" dirty="0" err="1"/>
                        <a:t>ori</a:t>
                      </a:r>
                      <a:endParaRPr lang="zh-CN" altLang="en-US" dirty="0"/>
                    </a:p>
                  </a:txBody>
                  <a:tcPr/>
                </a:tc>
                <a:tc>
                  <a:txBody>
                    <a:bodyPr/>
                    <a:lstStyle/>
                    <a:p>
                      <a:r>
                        <a:rPr lang="en-US" altLang="zh-CN" dirty="0"/>
                        <a:t>0.000116s</a:t>
                      </a:r>
                      <a:endParaRPr lang="zh-CN" altLang="en-US" dirty="0"/>
                    </a:p>
                  </a:txBody>
                  <a:tcPr/>
                </a:tc>
                <a:tc>
                  <a:txBody>
                    <a:bodyPr/>
                    <a:lstStyle/>
                    <a:p>
                      <a:r>
                        <a:rPr lang="en-US" altLang="zh-CN" dirty="0"/>
                        <a:t>0.003630s</a:t>
                      </a:r>
                      <a:endParaRPr lang="zh-CN" altLang="en-US" dirty="0"/>
                    </a:p>
                  </a:txBody>
                  <a:tcPr/>
                </a:tc>
                <a:extLst>
                  <a:ext uri="{0D108BD9-81ED-4DB2-BD59-A6C34878D82A}">
                    <a16:rowId xmlns:a16="http://schemas.microsoft.com/office/drawing/2014/main" val="594169935"/>
                  </a:ext>
                </a:extLst>
              </a:tr>
              <a:tr h="370840">
                <a:tc>
                  <a:txBody>
                    <a:bodyPr/>
                    <a:lstStyle/>
                    <a:p>
                      <a:r>
                        <a:rPr lang="en-US" altLang="zh-CN" dirty="0" err="1"/>
                        <a:t>Gpu</a:t>
                      </a:r>
                      <a:r>
                        <a:rPr lang="en-US" altLang="zh-CN" dirty="0"/>
                        <a:t> share</a:t>
                      </a:r>
                      <a:endParaRPr lang="zh-CN" altLang="en-US" dirty="0"/>
                    </a:p>
                  </a:txBody>
                  <a:tcPr/>
                </a:tc>
                <a:tc>
                  <a:txBody>
                    <a:bodyPr/>
                    <a:lstStyle/>
                    <a:p>
                      <a:r>
                        <a:rPr lang="en-US" altLang="zh-CN" dirty="0"/>
                        <a:t>0.000113s</a:t>
                      </a:r>
                      <a:endParaRPr lang="zh-CN" altLang="en-US" dirty="0"/>
                    </a:p>
                  </a:txBody>
                  <a:tcPr/>
                </a:tc>
                <a:tc>
                  <a:txBody>
                    <a:bodyPr/>
                    <a:lstStyle/>
                    <a:p>
                      <a:r>
                        <a:rPr lang="en-US" altLang="zh-CN" dirty="0"/>
                        <a:t>0.002845s</a:t>
                      </a:r>
                      <a:endParaRPr lang="zh-CN" altLang="en-US" dirty="0"/>
                    </a:p>
                  </a:txBody>
                  <a:tcPr/>
                </a:tc>
                <a:extLst>
                  <a:ext uri="{0D108BD9-81ED-4DB2-BD59-A6C34878D82A}">
                    <a16:rowId xmlns:a16="http://schemas.microsoft.com/office/drawing/2014/main" val="3806019189"/>
                  </a:ext>
                </a:extLst>
              </a:tr>
              <a:tr h="370840">
                <a:tc>
                  <a:txBody>
                    <a:bodyPr/>
                    <a:lstStyle/>
                    <a:p>
                      <a:r>
                        <a:rPr lang="en-US" altLang="zh-CN" dirty="0" err="1"/>
                        <a:t>cublas</a:t>
                      </a:r>
                      <a:endParaRPr lang="zh-CN" altLang="en-US" dirty="0"/>
                    </a:p>
                  </a:txBody>
                  <a:tcPr/>
                </a:tc>
                <a:tc>
                  <a:txBody>
                    <a:bodyPr/>
                    <a:lstStyle/>
                    <a:p>
                      <a:r>
                        <a:rPr lang="en-US" altLang="zh-CN" dirty="0"/>
                        <a:t>0.000075s</a:t>
                      </a:r>
                      <a:endParaRPr lang="zh-CN" altLang="en-US" dirty="0"/>
                    </a:p>
                  </a:txBody>
                  <a:tcPr/>
                </a:tc>
                <a:tc>
                  <a:txBody>
                    <a:bodyPr/>
                    <a:lstStyle/>
                    <a:p>
                      <a:r>
                        <a:rPr lang="en-US" altLang="zh-CN" dirty="0"/>
                        <a:t>0.000566s</a:t>
                      </a:r>
                      <a:endParaRPr lang="zh-CN" altLang="en-US" dirty="0"/>
                    </a:p>
                  </a:txBody>
                  <a:tcPr/>
                </a:tc>
                <a:extLst>
                  <a:ext uri="{0D108BD9-81ED-4DB2-BD59-A6C34878D82A}">
                    <a16:rowId xmlns:a16="http://schemas.microsoft.com/office/drawing/2014/main" val="2395781066"/>
                  </a:ext>
                </a:extLst>
              </a:tr>
            </a:tbl>
          </a:graphicData>
        </a:graphic>
      </p:graphicFrame>
      <p:sp>
        <p:nvSpPr>
          <p:cNvPr id="5" name="文本框 4">
            <a:extLst>
              <a:ext uri="{FF2B5EF4-FFF2-40B4-BE49-F238E27FC236}">
                <a16:creationId xmlns:a16="http://schemas.microsoft.com/office/drawing/2014/main" id="{075BB1F7-BF6B-92B4-7153-37AC1375CC0D}"/>
              </a:ext>
            </a:extLst>
          </p:cNvPr>
          <p:cNvSpPr txBox="1"/>
          <p:nvPr/>
        </p:nvSpPr>
        <p:spPr>
          <a:xfrm>
            <a:off x="737190" y="3990753"/>
            <a:ext cx="2406428" cy="369332"/>
          </a:xfrm>
          <a:prstGeom prst="rect">
            <a:avLst/>
          </a:prstGeom>
          <a:noFill/>
        </p:spPr>
        <p:txBody>
          <a:bodyPr wrap="none" rtlCol="0">
            <a:spAutoFit/>
          </a:bodyPr>
          <a:lstStyle/>
          <a:p>
            <a:r>
              <a:rPr lang="en-US" altLang="zh-CN" dirty="0" err="1"/>
              <a:t>Block_size</a:t>
            </a:r>
            <a:r>
              <a:rPr lang="en-US" altLang="zh-CN" dirty="0"/>
              <a:t> 32</a:t>
            </a:r>
            <a:r>
              <a:rPr lang="zh-CN" altLang="en-US" dirty="0"/>
              <a:t>（默认）</a:t>
            </a:r>
          </a:p>
        </p:txBody>
      </p:sp>
    </p:spTree>
    <p:extLst>
      <p:ext uri="{BB962C8B-B14F-4D97-AF65-F5344CB8AC3E}">
        <p14:creationId xmlns:p14="http://schemas.microsoft.com/office/powerpoint/2010/main" val="4288081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5D914-8806-E1DF-39BD-3F513BB9B67C}"/>
              </a:ext>
            </a:extLst>
          </p:cNvPr>
          <p:cNvSpPr>
            <a:spLocks noGrp="1"/>
          </p:cNvSpPr>
          <p:nvPr>
            <p:ph type="title"/>
          </p:nvPr>
        </p:nvSpPr>
        <p:spPr/>
        <p:txBody>
          <a:bodyPr/>
          <a:lstStyle/>
          <a:p>
            <a:r>
              <a:rPr lang="en-US" altLang="zh-CN" dirty="0" err="1"/>
              <a:t>Block_size</a:t>
            </a:r>
            <a:r>
              <a:rPr lang="zh-CN" altLang="en-US" dirty="0"/>
              <a:t>影响</a:t>
            </a:r>
          </a:p>
        </p:txBody>
      </p:sp>
      <p:graphicFrame>
        <p:nvGraphicFramePr>
          <p:cNvPr id="4" name="表格 4">
            <a:extLst>
              <a:ext uri="{FF2B5EF4-FFF2-40B4-BE49-F238E27FC236}">
                <a16:creationId xmlns:a16="http://schemas.microsoft.com/office/drawing/2014/main" id="{A335A5C8-1128-701F-8D46-E0C4461F6EE5}"/>
              </a:ext>
            </a:extLst>
          </p:cNvPr>
          <p:cNvGraphicFramePr>
            <a:graphicFrameLocks noGrp="1"/>
          </p:cNvGraphicFramePr>
          <p:nvPr>
            <p:extLst>
              <p:ext uri="{D42A27DB-BD31-4B8C-83A1-F6EECF244321}">
                <p14:modId xmlns:p14="http://schemas.microsoft.com/office/powerpoint/2010/main" val="3313118401"/>
              </p:ext>
            </p:extLst>
          </p:nvPr>
        </p:nvGraphicFramePr>
        <p:xfrm>
          <a:off x="1231012" y="1690688"/>
          <a:ext cx="8128000" cy="13817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51642841"/>
                    </a:ext>
                  </a:extLst>
                </a:gridCol>
                <a:gridCol w="4064000">
                  <a:extLst>
                    <a:ext uri="{9D8B030D-6E8A-4147-A177-3AD203B41FA5}">
                      <a16:colId xmlns:a16="http://schemas.microsoft.com/office/drawing/2014/main" val="1353875877"/>
                    </a:ext>
                  </a:extLst>
                </a:gridCol>
              </a:tblGrid>
              <a:tr h="370840">
                <a:tc>
                  <a:txBody>
                    <a:bodyPr/>
                    <a:lstStyle/>
                    <a:p>
                      <a:r>
                        <a:rPr lang="en-US" altLang="zh-CN" dirty="0" err="1"/>
                        <a:t>Block_size</a:t>
                      </a:r>
                      <a:r>
                        <a:rPr lang="en-US" altLang="zh-CN" dirty="0"/>
                        <a:t> </a:t>
                      </a:r>
                      <a:endParaRPr lang="zh-CN" altLang="en-US" dirty="0"/>
                    </a:p>
                  </a:txBody>
                  <a:tcPr/>
                </a:tc>
                <a:tc>
                  <a:txBody>
                    <a:bodyPr/>
                    <a:lstStyle/>
                    <a:p>
                      <a:r>
                        <a:rPr lang="zh-CN" altLang="en-US" dirty="0"/>
                        <a:t>结果</a:t>
                      </a:r>
                    </a:p>
                  </a:txBody>
                  <a:tcPr/>
                </a:tc>
                <a:extLst>
                  <a:ext uri="{0D108BD9-81ED-4DB2-BD59-A6C34878D82A}">
                    <a16:rowId xmlns:a16="http://schemas.microsoft.com/office/drawing/2014/main" val="1181945552"/>
                  </a:ext>
                </a:extLst>
              </a:tr>
              <a:tr h="370840">
                <a:tc>
                  <a:txBody>
                    <a:bodyPr/>
                    <a:lstStyle/>
                    <a:p>
                      <a:r>
                        <a:rPr lang="en-US" altLang="zh-CN" dirty="0"/>
                        <a:t>0</a:t>
                      </a:r>
                      <a:endParaRPr lang="zh-CN" altLang="en-US" dirty="0"/>
                    </a:p>
                  </a:txBody>
                  <a:tcPr/>
                </a:tc>
                <a:tc>
                  <a:txBody>
                    <a:bodyPr/>
                    <a:lstStyle/>
                    <a:p>
                      <a:r>
                        <a:rPr lang="zh-CN" altLang="en-US" dirty="0"/>
                        <a:t>编译出错</a:t>
                      </a:r>
                    </a:p>
                  </a:txBody>
                  <a:tcPr/>
                </a:tc>
                <a:extLst>
                  <a:ext uri="{0D108BD9-81ED-4DB2-BD59-A6C34878D82A}">
                    <a16:rowId xmlns:a16="http://schemas.microsoft.com/office/drawing/2014/main" val="4238589746"/>
                  </a:ext>
                </a:extLst>
              </a:tr>
              <a:tr h="370840">
                <a:tc>
                  <a:txBody>
                    <a:bodyPr/>
                    <a:lstStyle/>
                    <a:p>
                      <a:r>
                        <a:rPr lang="en-US" altLang="zh-CN" dirty="0"/>
                        <a:t>128</a:t>
                      </a:r>
                      <a:endParaRPr lang="zh-CN" altLang="en-US" dirty="0"/>
                    </a:p>
                  </a:txBody>
                  <a:tcPr/>
                </a:tc>
                <a:tc>
                  <a:txBody>
                    <a:bodyPr/>
                    <a:lstStyle/>
                    <a:p>
                      <a:r>
                        <a:rPr lang="zh-CN" altLang="en-US" sz="1200" dirty="0"/>
                        <a:t>运行出错：</a:t>
                      </a:r>
                      <a:r>
                        <a:rPr lang="en-US" altLang="zh-CN" sz="1200" dirty="0"/>
                        <a:t> Entry function '_Z20matrixMultiplySharedPfS_S_iiiiii' uses too much shared data (0x20000 bytes, 0xc000 max)</a:t>
                      </a:r>
                      <a:endParaRPr lang="zh-CN" altLang="en-US" sz="1200" dirty="0"/>
                    </a:p>
                  </a:txBody>
                  <a:tcPr/>
                </a:tc>
                <a:extLst>
                  <a:ext uri="{0D108BD9-81ED-4DB2-BD59-A6C34878D82A}">
                    <a16:rowId xmlns:a16="http://schemas.microsoft.com/office/drawing/2014/main" val="2832908374"/>
                  </a:ext>
                </a:extLst>
              </a:tr>
            </a:tbl>
          </a:graphicData>
        </a:graphic>
      </p:graphicFrame>
      <p:graphicFrame>
        <p:nvGraphicFramePr>
          <p:cNvPr id="7" name="对象 6">
            <a:extLst>
              <a:ext uri="{FF2B5EF4-FFF2-40B4-BE49-F238E27FC236}">
                <a16:creationId xmlns:a16="http://schemas.microsoft.com/office/drawing/2014/main" id="{C6BA68ED-FE37-571E-ECFC-BC5558EB7259}"/>
              </a:ext>
            </a:extLst>
          </p:cNvPr>
          <p:cNvGraphicFramePr>
            <a:graphicFrameLocks noChangeAspect="1"/>
          </p:cNvGraphicFramePr>
          <p:nvPr>
            <p:extLst>
              <p:ext uri="{D42A27DB-BD31-4B8C-83A1-F6EECF244321}">
                <p14:modId xmlns:p14="http://schemas.microsoft.com/office/powerpoint/2010/main" val="3751982487"/>
              </p:ext>
            </p:extLst>
          </p:nvPr>
        </p:nvGraphicFramePr>
        <p:xfrm>
          <a:off x="3935413" y="3324225"/>
          <a:ext cx="6154737" cy="3346450"/>
        </p:xfrm>
        <a:graphic>
          <a:graphicData uri="http://schemas.openxmlformats.org/presentationml/2006/ole">
            <mc:AlternateContent xmlns:mc="http://schemas.openxmlformats.org/markup-compatibility/2006">
              <mc:Choice xmlns:v="urn:schemas-microsoft-com:vml" Requires="v">
                <p:oleObj spid="_x0000_s1027" name="Chart" r:id="rId3" imgW="6731118" imgH="3663727" progId="Excel.Chart.8">
                  <p:embed followColorScheme="full"/>
                </p:oleObj>
              </mc:Choice>
              <mc:Fallback>
                <p:oleObj name="Chart" r:id="rId3" imgW="6731118" imgH="3663727" progId="Excel.Chart.8">
                  <p:embed followColorScheme="full"/>
                  <p:pic>
                    <p:nvPicPr>
                      <p:cNvPr id="0" name=""/>
                      <p:cNvPicPr/>
                      <p:nvPr/>
                    </p:nvPicPr>
                    <p:blipFill>
                      <a:blip r:embed="rId4"/>
                      <a:stretch>
                        <a:fillRect/>
                      </a:stretch>
                    </p:blipFill>
                    <p:spPr>
                      <a:xfrm>
                        <a:off x="3935413" y="3324225"/>
                        <a:ext cx="6154737" cy="3346450"/>
                      </a:xfrm>
                      <a:prstGeom prst="rect">
                        <a:avLst/>
                      </a:prstGeom>
                    </p:spPr>
                  </p:pic>
                </p:oleObj>
              </mc:Fallback>
            </mc:AlternateContent>
          </a:graphicData>
        </a:graphic>
      </p:graphicFrame>
      <p:sp>
        <p:nvSpPr>
          <p:cNvPr id="8" name="文本框 7">
            <a:extLst>
              <a:ext uri="{FF2B5EF4-FFF2-40B4-BE49-F238E27FC236}">
                <a16:creationId xmlns:a16="http://schemas.microsoft.com/office/drawing/2014/main" id="{2EAA8403-C9A0-217F-9426-BD52E6B48D15}"/>
              </a:ext>
            </a:extLst>
          </p:cNvPr>
          <p:cNvSpPr txBox="1"/>
          <p:nvPr/>
        </p:nvSpPr>
        <p:spPr>
          <a:xfrm>
            <a:off x="453656" y="3912782"/>
            <a:ext cx="3361818" cy="2031325"/>
          </a:xfrm>
          <a:prstGeom prst="rect">
            <a:avLst/>
          </a:prstGeom>
          <a:noFill/>
        </p:spPr>
        <p:txBody>
          <a:bodyPr wrap="none" rtlCol="0">
            <a:spAutoFit/>
          </a:bodyPr>
          <a:lstStyle/>
          <a:p>
            <a:r>
              <a:rPr lang="en-US" altLang="zh-CN" dirty="0"/>
              <a:t>32, GPU</a:t>
            </a:r>
            <a:r>
              <a:rPr lang="zh-CN" altLang="en-US" dirty="0"/>
              <a:t>运行时间为：</a:t>
            </a:r>
            <a:r>
              <a:rPr lang="en-US" altLang="zh-CN" dirty="0"/>
              <a:t>0.002763s</a:t>
            </a:r>
          </a:p>
          <a:p>
            <a:r>
              <a:rPr lang="en-US" altLang="zh-CN" dirty="0"/>
              <a:t>64, GPU</a:t>
            </a:r>
            <a:r>
              <a:rPr lang="zh-CN" altLang="en-US" dirty="0"/>
              <a:t>运行时间为：</a:t>
            </a:r>
            <a:r>
              <a:rPr lang="en-US" altLang="zh-CN" dirty="0"/>
              <a:t>0.002916s</a:t>
            </a:r>
          </a:p>
          <a:p>
            <a:r>
              <a:rPr lang="en-US" altLang="zh-CN" dirty="0"/>
              <a:t>16, GPU</a:t>
            </a:r>
            <a:r>
              <a:rPr lang="zh-CN" altLang="en-US" dirty="0"/>
              <a:t>运行时间为：</a:t>
            </a:r>
            <a:r>
              <a:rPr lang="en-US" altLang="zh-CN" dirty="0"/>
              <a:t>0.003194s</a:t>
            </a:r>
          </a:p>
          <a:p>
            <a:r>
              <a:rPr lang="en-US" altLang="zh-CN" dirty="0"/>
              <a:t>8, GPU</a:t>
            </a:r>
            <a:r>
              <a:rPr lang="zh-CN" altLang="en-US" dirty="0"/>
              <a:t>运行时间为：</a:t>
            </a:r>
            <a:r>
              <a:rPr lang="en-US" altLang="zh-CN" dirty="0"/>
              <a:t>0.003663s</a:t>
            </a:r>
          </a:p>
          <a:p>
            <a:r>
              <a:rPr lang="en-US" altLang="zh-CN" dirty="0"/>
              <a:t>4, GPU</a:t>
            </a:r>
            <a:r>
              <a:rPr lang="zh-CN" altLang="en-US" dirty="0"/>
              <a:t>运行时间为：</a:t>
            </a:r>
            <a:r>
              <a:rPr lang="en-US" altLang="zh-CN" dirty="0"/>
              <a:t>0.005005s</a:t>
            </a:r>
          </a:p>
          <a:p>
            <a:r>
              <a:rPr lang="en-US" altLang="zh-CN" dirty="0"/>
              <a:t>2, GPU</a:t>
            </a:r>
            <a:r>
              <a:rPr lang="zh-CN" altLang="en-US" dirty="0"/>
              <a:t>运行时间为：</a:t>
            </a:r>
            <a:r>
              <a:rPr lang="en-US" altLang="zh-CN" dirty="0"/>
              <a:t>0.009288s</a:t>
            </a:r>
          </a:p>
          <a:p>
            <a:r>
              <a:rPr lang="en-US" altLang="zh-CN" dirty="0"/>
              <a:t>1, GPU</a:t>
            </a:r>
            <a:r>
              <a:rPr lang="zh-CN" altLang="en-US" dirty="0"/>
              <a:t>运行时间为：</a:t>
            </a:r>
            <a:r>
              <a:rPr lang="en-US" altLang="zh-CN" dirty="0"/>
              <a:t>0.017470s</a:t>
            </a:r>
            <a:endParaRPr lang="zh-CN" altLang="en-US" dirty="0"/>
          </a:p>
        </p:txBody>
      </p:sp>
    </p:spTree>
    <p:extLst>
      <p:ext uri="{BB962C8B-B14F-4D97-AF65-F5344CB8AC3E}">
        <p14:creationId xmlns:p14="http://schemas.microsoft.com/office/powerpoint/2010/main" val="488325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D094A6-B483-5BCA-F311-3FE987827339}"/>
              </a:ext>
            </a:extLst>
          </p:cNvPr>
          <p:cNvSpPr>
            <a:spLocks noGrp="1"/>
          </p:cNvSpPr>
          <p:nvPr>
            <p:ph type="title"/>
          </p:nvPr>
        </p:nvSpPr>
        <p:spPr/>
        <p:txBody>
          <a:bodyPr/>
          <a:lstStyle/>
          <a:p>
            <a:r>
              <a:rPr lang="zh-CN" altLang="en-US"/>
              <a:t>分析</a:t>
            </a:r>
          </a:p>
        </p:txBody>
      </p:sp>
      <p:sp>
        <p:nvSpPr>
          <p:cNvPr id="3" name="内容占位符 2">
            <a:extLst>
              <a:ext uri="{FF2B5EF4-FFF2-40B4-BE49-F238E27FC236}">
                <a16:creationId xmlns:a16="http://schemas.microsoft.com/office/drawing/2014/main" id="{F31A82F4-5ACC-1690-6A42-A08C029F4369}"/>
              </a:ext>
            </a:extLst>
          </p:cNvPr>
          <p:cNvSpPr>
            <a:spLocks noGrp="1"/>
          </p:cNvSpPr>
          <p:nvPr>
            <p:ph idx="1"/>
          </p:nvPr>
        </p:nvSpPr>
        <p:spPr/>
        <p:txBody>
          <a:bodyPr>
            <a:normAutofit fontScale="25000" lnSpcReduction="20000"/>
          </a:bodyPr>
          <a:lstStyle/>
          <a:p>
            <a:pPr algn="l"/>
            <a:r>
              <a:rPr lang="zh-CN" altLang="en-US" b="0" i="0" dirty="0">
                <a:solidFill>
                  <a:srgbClr val="333333"/>
                </a:solidFill>
                <a:effectLst/>
                <a:latin typeface="Arial" panose="020B0604020202020204" pitchFamily="34" charset="0"/>
              </a:rPr>
              <a:t>补充分析： </a:t>
            </a:r>
          </a:p>
          <a:p>
            <a:pPr algn="l"/>
            <a:r>
              <a:rPr lang="zh-CN" altLang="en-US" b="0" i="0" dirty="0">
                <a:solidFill>
                  <a:srgbClr val="333333"/>
                </a:solidFill>
                <a:effectLst/>
                <a:latin typeface="Arial" panose="020B0604020202020204" pitchFamily="34" charset="0"/>
              </a:rPr>
              <a:t>实验一</a:t>
            </a:r>
            <a:r>
              <a:rPr lang="en-US" altLang="zh-CN" b="0" i="0" dirty="0">
                <a:solidFill>
                  <a:srgbClr val="333333"/>
                </a:solidFill>
                <a:effectLst/>
                <a:latin typeface="Arial" panose="020B0604020202020204" pitchFamily="34" charset="0"/>
              </a:rPr>
              <a:t>,</a:t>
            </a:r>
          </a:p>
          <a:p>
            <a:pPr algn="l"/>
            <a:r>
              <a:rPr lang="en-US" altLang="zh-CN" b="0" i="0" dirty="0">
                <a:solidFill>
                  <a:srgbClr val="333333"/>
                </a:solidFill>
                <a:effectLst/>
                <a:latin typeface="Arial" panose="020B0604020202020204" pitchFamily="34" charset="0"/>
              </a:rPr>
              <a:t>1 </a:t>
            </a:r>
            <a:r>
              <a:rPr lang="zh-CN" altLang="en-US" b="0" i="0" dirty="0">
                <a:solidFill>
                  <a:srgbClr val="333333"/>
                </a:solidFill>
                <a:effectLst/>
                <a:latin typeface="Arial" panose="020B0604020202020204" pitchFamily="34" charset="0"/>
              </a:rPr>
              <a:t>横向对比，不同实现随着数据规模</a:t>
            </a:r>
            <a:r>
              <a:rPr lang="en-US" altLang="zh-CN" b="0" i="0" dirty="0">
                <a:solidFill>
                  <a:srgbClr val="333333"/>
                </a:solidFill>
                <a:effectLst/>
                <a:latin typeface="Arial" panose="020B0604020202020204" pitchFamily="34" charset="0"/>
              </a:rPr>
              <a:t>64*64 -&gt; 512*512 </a:t>
            </a:r>
            <a:r>
              <a:rPr lang="zh-CN" altLang="en-US" b="0" i="0" dirty="0">
                <a:solidFill>
                  <a:srgbClr val="333333"/>
                </a:solidFill>
                <a:effectLst/>
                <a:latin typeface="Arial" panose="020B0604020202020204" pitchFamily="34" charset="0"/>
              </a:rPr>
              <a:t>越大， 时间越多，很直观，数据多了计算多了，耗时边长。</a:t>
            </a:r>
          </a:p>
          <a:p>
            <a:pPr algn="l"/>
            <a:r>
              <a:rPr lang="en-US" altLang="zh-CN" b="0" i="0" dirty="0">
                <a:solidFill>
                  <a:srgbClr val="333333"/>
                </a:solidFill>
                <a:effectLst/>
                <a:latin typeface="Arial" panose="020B0604020202020204" pitchFamily="34" charset="0"/>
              </a:rPr>
              <a:t>2 </a:t>
            </a:r>
            <a:r>
              <a:rPr lang="zh-CN" altLang="en-US" b="0" i="0" dirty="0">
                <a:solidFill>
                  <a:srgbClr val="333333"/>
                </a:solidFill>
                <a:effectLst/>
                <a:latin typeface="Arial" panose="020B0604020202020204" pitchFamily="34" charset="0"/>
              </a:rPr>
              <a:t>纵向对比：</a:t>
            </a:r>
          </a:p>
          <a:p>
            <a:pPr algn="l"/>
            <a:r>
              <a:rPr lang="zh-CN" altLang="en-US" b="0" i="0" dirty="0">
                <a:solidFill>
                  <a:srgbClr val="333333"/>
                </a:solidFill>
                <a:effectLst/>
                <a:latin typeface="Arial" panose="020B0604020202020204" pitchFamily="34" charset="0"/>
              </a:rPr>
              <a:t>    </a:t>
            </a:r>
            <a:r>
              <a:rPr lang="en-US" altLang="zh-CN" b="0" i="0" dirty="0" err="1">
                <a:solidFill>
                  <a:srgbClr val="333333"/>
                </a:solidFill>
                <a:effectLst/>
                <a:latin typeface="Arial" panose="020B0604020202020204" pitchFamily="34" charset="0"/>
              </a:rPr>
              <a:t>cpu</a:t>
            </a:r>
            <a:r>
              <a:rPr lang="zh-CN" altLang="en-US" b="0" i="0" dirty="0">
                <a:solidFill>
                  <a:srgbClr val="333333"/>
                </a:solidFill>
                <a:effectLst/>
                <a:latin typeface="Arial" panose="020B0604020202020204" pitchFamily="34" charset="0"/>
              </a:rPr>
              <a:t>最慢，时间复杂度</a:t>
            </a:r>
            <a:r>
              <a:rPr lang="en-US" altLang="zh-CN" b="0" i="0" dirty="0">
                <a:solidFill>
                  <a:srgbClr val="333333"/>
                </a:solidFill>
                <a:effectLst/>
                <a:latin typeface="Arial" panose="020B0604020202020204" pitchFamily="34" charset="0"/>
              </a:rPr>
              <a:t>, m * n * k</a:t>
            </a:r>
          </a:p>
          <a:p>
            <a:pPr algn="l"/>
            <a:r>
              <a:rPr lang="en-US" altLang="zh-CN" b="0" i="0" dirty="0">
                <a:solidFill>
                  <a:srgbClr val="333333"/>
                </a:solidFill>
                <a:effectLst/>
                <a:latin typeface="Arial" panose="020B0604020202020204" pitchFamily="34" charset="0"/>
              </a:rPr>
              <a:t>    </a:t>
            </a:r>
            <a:r>
              <a:rPr lang="en-US" altLang="zh-CN" b="0" i="0" dirty="0" err="1">
                <a:solidFill>
                  <a:srgbClr val="333333"/>
                </a:solidFill>
                <a:effectLst/>
                <a:latin typeface="Arial" panose="020B0604020202020204" pitchFamily="34" charset="0"/>
              </a:rPr>
              <a:t>gpu</a:t>
            </a:r>
            <a:r>
              <a:rPr lang="en-US" altLang="zh-CN" b="0" i="0" dirty="0">
                <a:solidFill>
                  <a:srgbClr val="333333"/>
                </a:solidFill>
                <a:effectLst/>
                <a:latin typeface="Arial" panose="020B0604020202020204" pitchFamily="34" charset="0"/>
              </a:rPr>
              <a:t> </a:t>
            </a:r>
            <a:r>
              <a:rPr lang="en-US" altLang="zh-CN" b="0" i="0" dirty="0" err="1">
                <a:solidFill>
                  <a:srgbClr val="333333"/>
                </a:solidFill>
                <a:effectLst/>
                <a:latin typeface="Arial" panose="020B0604020202020204" pitchFamily="34" charset="0"/>
              </a:rPr>
              <a:t>ori</a:t>
            </a:r>
            <a:r>
              <a:rPr lang="zh-CN" altLang="en-US" b="0" i="0" dirty="0">
                <a:solidFill>
                  <a:srgbClr val="333333"/>
                </a:solidFill>
                <a:effectLst/>
                <a:latin typeface="Arial" panose="020B0604020202020204" pitchFamily="34" charset="0"/>
              </a:rPr>
              <a:t>版本：将计算分布到多个线程上去，每个线程计算一个</a:t>
            </a:r>
            <a:r>
              <a:rPr lang="en-US" altLang="zh-CN" b="0" i="0" dirty="0">
                <a:solidFill>
                  <a:srgbClr val="333333"/>
                </a:solidFill>
                <a:effectLst/>
                <a:latin typeface="Arial" panose="020B0604020202020204" pitchFamily="34" charset="0"/>
              </a:rPr>
              <a:t>c(</a:t>
            </a:r>
            <a:r>
              <a:rPr lang="en-US" altLang="zh-CN" b="0" i="0" dirty="0" err="1">
                <a:solidFill>
                  <a:srgbClr val="333333"/>
                </a:solidFill>
                <a:effectLst/>
                <a:latin typeface="Arial" panose="020B0604020202020204" pitchFamily="34" charset="0"/>
              </a:rPr>
              <a:t>i,j</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的输出，极大的增加了并发度，速度上，有一个量级的提升</a:t>
            </a:r>
          </a:p>
          <a:p>
            <a:pPr algn="l"/>
            <a:r>
              <a:rPr lang="zh-CN" altLang="en-US" b="0" i="0" dirty="0">
                <a:solidFill>
                  <a:srgbClr val="333333"/>
                </a:solidFill>
                <a:effectLst/>
                <a:latin typeface="Arial" panose="020B0604020202020204" pitchFamily="34" charset="0"/>
              </a:rPr>
              <a:t>    </a:t>
            </a:r>
            <a:r>
              <a:rPr lang="en-US" altLang="zh-CN" b="0" i="0" dirty="0" err="1">
                <a:solidFill>
                  <a:srgbClr val="333333"/>
                </a:solidFill>
                <a:effectLst/>
                <a:latin typeface="Arial" panose="020B0604020202020204" pitchFamily="34" charset="0"/>
              </a:rPr>
              <a:t>gpu</a:t>
            </a:r>
            <a:r>
              <a:rPr lang="en-US" altLang="zh-CN" b="0" i="0" dirty="0">
                <a:solidFill>
                  <a:srgbClr val="333333"/>
                </a:solidFill>
                <a:effectLst/>
                <a:latin typeface="Arial" panose="020B0604020202020204" pitchFamily="34" charset="0"/>
              </a:rPr>
              <a:t> </a:t>
            </a:r>
            <a:r>
              <a:rPr lang="en-US" altLang="zh-CN" b="0" i="0" dirty="0" err="1">
                <a:solidFill>
                  <a:srgbClr val="333333"/>
                </a:solidFill>
                <a:effectLst/>
                <a:latin typeface="Arial" panose="020B0604020202020204" pitchFamily="34" charset="0"/>
              </a:rPr>
              <a:t>shem</a:t>
            </a:r>
            <a:r>
              <a:rPr lang="zh-CN" altLang="en-US" b="0" i="0" dirty="0">
                <a:solidFill>
                  <a:srgbClr val="333333"/>
                </a:solidFill>
                <a:effectLst/>
                <a:latin typeface="Arial" panose="020B0604020202020204" pitchFamily="34" charset="0"/>
              </a:rPr>
              <a:t>版本：使用平铺矩阵实现，设置了一个两个</a:t>
            </a:r>
            <a:r>
              <a:rPr lang="en-US" altLang="zh-CN" b="0" i="0" dirty="0" err="1">
                <a:solidFill>
                  <a:srgbClr val="333333"/>
                </a:solidFill>
                <a:effectLst/>
                <a:latin typeface="Arial" panose="020B0604020202020204" pitchFamily="34" charset="0"/>
              </a:rPr>
              <a:t>block_size</a:t>
            </a:r>
            <a:r>
              <a:rPr lang="en-US" altLang="zh-CN" b="0" i="0" dirty="0">
                <a:solidFill>
                  <a:srgbClr val="333333"/>
                </a:solidFill>
                <a:effectLst/>
                <a:latin typeface="Arial" panose="020B0604020202020204" pitchFamily="34" charset="0"/>
              </a:rPr>
              <a:t>* </a:t>
            </a:r>
            <a:r>
              <a:rPr lang="en-US" altLang="zh-CN" b="0" i="0" dirty="0" err="1">
                <a:solidFill>
                  <a:srgbClr val="333333"/>
                </a:solidFill>
                <a:effectLst/>
                <a:latin typeface="Arial" panose="020B0604020202020204" pitchFamily="34" charset="0"/>
              </a:rPr>
              <a:t>block_size</a:t>
            </a:r>
            <a:r>
              <a:rPr lang="zh-CN" altLang="en-US" b="0" i="0" dirty="0">
                <a:solidFill>
                  <a:srgbClr val="333333"/>
                </a:solidFill>
                <a:effectLst/>
                <a:latin typeface="Arial" panose="020B0604020202020204" pitchFamily="34" charset="0"/>
              </a:rPr>
              <a:t>的二维数据来在计算之前读取</a:t>
            </a:r>
            <a:r>
              <a:rPr lang="en-US" altLang="zh-CN" b="0" i="0" dirty="0">
                <a:solidFill>
                  <a:srgbClr val="333333"/>
                </a:solidFill>
                <a:effectLst/>
                <a:latin typeface="Arial" panose="020B0604020202020204" pitchFamily="34" charset="0"/>
              </a:rPr>
              <a:t>m</a:t>
            </a:r>
            <a:r>
              <a:rPr lang="zh-CN" altLang="en-US" b="0" i="0" dirty="0">
                <a:solidFill>
                  <a:srgbClr val="333333"/>
                </a:solidFill>
                <a:effectLst/>
                <a:latin typeface="Arial" panose="020B0604020202020204" pitchFamily="34" charset="0"/>
              </a:rPr>
              <a:t>和</a:t>
            </a:r>
            <a:r>
              <a:rPr lang="en-US" altLang="zh-CN" b="0" i="0" dirty="0">
                <a:solidFill>
                  <a:srgbClr val="333333"/>
                </a:solidFill>
                <a:effectLst/>
                <a:latin typeface="Arial" panose="020B0604020202020204" pitchFamily="34" charset="0"/>
              </a:rPr>
              <a:t>n</a:t>
            </a:r>
            <a:r>
              <a:rPr lang="zh-CN" altLang="en-US" b="0" i="0" dirty="0">
                <a:solidFill>
                  <a:srgbClr val="333333"/>
                </a:solidFill>
                <a:effectLst/>
                <a:latin typeface="Arial" panose="020B0604020202020204" pitchFamily="34" charset="0"/>
              </a:rPr>
              <a:t>矩阵对应矩阵块：</a:t>
            </a:r>
          </a:p>
          <a:p>
            <a:pPr algn="l"/>
            <a:r>
              <a:rPr lang="zh-CN" altLang="en-US" b="0" i="0" dirty="0">
                <a:solidFill>
                  <a:srgbClr val="333333"/>
                </a:solidFill>
                <a:effectLst/>
                <a:latin typeface="Arial" panose="020B0604020202020204" pitchFamily="34" charset="0"/>
              </a:rPr>
              <a:t>        </a:t>
            </a:r>
            <a:r>
              <a:rPr lang="en-US" altLang="zh-CN" b="0" i="0" dirty="0">
                <a:solidFill>
                  <a:srgbClr val="333333"/>
                </a:solidFill>
                <a:effectLst/>
                <a:latin typeface="Arial" panose="020B0604020202020204" pitchFamily="34" charset="0"/>
              </a:rPr>
              <a:t>1&gt; </a:t>
            </a:r>
            <a:r>
              <a:rPr lang="zh-CN" altLang="en-US" b="0" i="0" dirty="0">
                <a:solidFill>
                  <a:srgbClr val="333333"/>
                </a:solidFill>
                <a:effectLst/>
                <a:latin typeface="Arial" panose="020B0604020202020204" pitchFamily="34" charset="0"/>
              </a:rPr>
              <a:t>每个线程，进入</a:t>
            </a:r>
            <a:r>
              <a:rPr lang="en-US" altLang="zh-CN" b="0" i="0" dirty="0" err="1">
                <a:solidFill>
                  <a:srgbClr val="333333"/>
                </a:solidFill>
                <a:effectLst/>
                <a:latin typeface="Arial" panose="020B0604020202020204" pitchFamily="34" charset="0"/>
              </a:rPr>
              <a:t>numAColumns</a:t>
            </a:r>
            <a:r>
              <a:rPr lang="en-US" altLang="zh-CN" b="0" i="0" dirty="0">
                <a:solidFill>
                  <a:srgbClr val="333333"/>
                </a:solidFill>
                <a:effectLst/>
                <a:latin typeface="Arial" panose="020B0604020202020204" pitchFamily="34" charset="0"/>
              </a:rPr>
              <a:t> / BLOCK_SIZE </a:t>
            </a:r>
            <a:r>
              <a:rPr lang="zh-CN" altLang="en-US" b="0" i="0" dirty="0">
                <a:solidFill>
                  <a:srgbClr val="333333"/>
                </a:solidFill>
                <a:effectLst/>
                <a:latin typeface="Arial" panose="020B0604020202020204" pitchFamily="34" charset="0"/>
              </a:rPr>
              <a:t>循环，首先拷贝全局内存到共享内存，</a:t>
            </a:r>
          </a:p>
          <a:p>
            <a:pPr algn="l"/>
            <a:r>
              <a:rPr lang="zh-CN" altLang="en-US" b="0" i="0" dirty="0">
                <a:solidFill>
                  <a:srgbClr val="333333"/>
                </a:solidFill>
                <a:effectLst/>
                <a:latin typeface="Arial" panose="020B0604020202020204" pitchFamily="34" charset="0"/>
              </a:rPr>
              <a:t>        </a:t>
            </a:r>
            <a:r>
              <a:rPr lang="en-US" altLang="zh-CN" b="0" i="0" dirty="0">
                <a:solidFill>
                  <a:srgbClr val="333333"/>
                </a:solidFill>
                <a:effectLst/>
                <a:latin typeface="Arial" panose="020B0604020202020204" pitchFamily="34" charset="0"/>
              </a:rPr>
              <a:t>2&gt; </a:t>
            </a:r>
            <a:r>
              <a:rPr lang="zh-CN" altLang="en-US" b="0" i="0" dirty="0">
                <a:solidFill>
                  <a:srgbClr val="333333"/>
                </a:solidFill>
                <a:effectLst/>
                <a:latin typeface="Arial" panose="020B0604020202020204" pitchFamily="34" charset="0"/>
              </a:rPr>
              <a:t>拷贝完成使用</a:t>
            </a:r>
            <a:r>
              <a:rPr lang="en-US" altLang="zh-CN" b="0" i="0" dirty="0">
                <a:solidFill>
                  <a:srgbClr val="333333"/>
                </a:solidFill>
                <a:effectLst/>
                <a:latin typeface="Arial" panose="020B0604020202020204" pitchFamily="34" charset="0"/>
              </a:rPr>
              <a:t>_</a:t>
            </a:r>
            <a:r>
              <a:rPr lang="en-US" altLang="zh-CN" b="0" i="0" dirty="0" err="1">
                <a:solidFill>
                  <a:srgbClr val="333333"/>
                </a:solidFill>
                <a:effectLst/>
                <a:latin typeface="Arial" panose="020B0604020202020204" pitchFamily="34" charset="0"/>
              </a:rPr>
              <a:t>syncthreads</a:t>
            </a:r>
            <a:r>
              <a:rPr lang="en-US" altLang="zh-CN" b="0" i="0" dirty="0">
                <a:solidFill>
                  <a:srgbClr val="333333"/>
                </a:solidFill>
                <a:effectLst/>
                <a:latin typeface="Arial" panose="020B0604020202020204" pitchFamily="34" charset="0"/>
              </a:rPr>
              <a:t>() </a:t>
            </a:r>
            <a:r>
              <a:rPr lang="zh-CN" altLang="en-US" b="0" i="0" dirty="0">
                <a:solidFill>
                  <a:srgbClr val="333333"/>
                </a:solidFill>
                <a:effectLst/>
                <a:latin typeface="Arial" panose="020B0604020202020204" pitchFamily="34" charset="0"/>
              </a:rPr>
              <a:t>进行线程间同步，这样，同步后，当前</a:t>
            </a:r>
            <a:r>
              <a:rPr lang="en-US" altLang="zh-CN" b="0" i="0" dirty="0" err="1">
                <a:solidFill>
                  <a:srgbClr val="333333"/>
                </a:solidFill>
                <a:effectLst/>
                <a:latin typeface="Arial" panose="020B0604020202020204" pitchFamily="34" charset="0"/>
              </a:rPr>
              <a:t>i</a:t>
            </a:r>
            <a:r>
              <a:rPr lang="zh-CN" altLang="en-US" b="0" i="0" dirty="0">
                <a:solidFill>
                  <a:srgbClr val="333333"/>
                </a:solidFill>
                <a:effectLst/>
                <a:latin typeface="Arial" panose="020B0604020202020204" pitchFamily="34" charset="0"/>
              </a:rPr>
              <a:t>对应的共享内存已经被赋值完成。</a:t>
            </a:r>
          </a:p>
          <a:p>
            <a:pPr algn="l"/>
            <a:r>
              <a:rPr lang="zh-CN" altLang="en-US" b="0" i="0" dirty="0">
                <a:solidFill>
                  <a:srgbClr val="333333"/>
                </a:solidFill>
                <a:effectLst/>
                <a:latin typeface="Arial" panose="020B0604020202020204" pitchFamily="34" charset="0"/>
              </a:rPr>
              <a:t>        </a:t>
            </a:r>
            <a:r>
              <a:rPr lang="en-US" altLang="zh-CN" b="0" i="0" dirty="0">
                <a:solidFill>
                  <a:srgbClr val="333333"/>
                </a:solidFill>
                <a:effectLst/>
                <a:latin typeface="Arial" panose="020B0604020202020204" pitchFamily="34" charset="0"/>
              </a:rPr>
              <a:t>3&gt; </a:t>
            </a:r>
            <a:r>
              <a:rPr lang="zh-CN" altLang="en-US" b="0" i="0" dirty="0">
                <a:solidFill>
                  <a:srgbClr val="333333"/>
                </a:solidFill>
                <a:effectLst/>
                <a:latin typeface="Arial" panose="020B0604020202020204" pitchFamily="34" charset="0"/>
              </a:rPr>
              <a:t>之后的循环内最后一步每个线程分别计算自己的行和列相乘并且累加。</a:t>
            </a:r>
          </a:p>
          <a:p>
            <a:pPr algn="l"/>
            <a:r>
              <a:rPr lang="zh-CN" altLang="en-US" b="0" i="0" dirty="0">
                <a:solidFill>
                  <a:srgbClr val="333333"/>
                </a:solidFill>
                <a:effectLst/>
                <a:latin typeface="Arial" panose="020B0604020202020204" pitchFamily="34" charset="0"/>
              </a:rPr>
              <a:t>        </a:t>
            </a:r>
            <a:r>
              <a:rPr lang="en-US" altLang="zh-CN" b="0" i="0" dirty="0">
                <a:solidFill>
                  <a:srgbClr val="333333"/>
                </a:solidFill>
                <a:effectLst/>
                <a:latin typeface="Arial" panose="020B0604020202020204" pitchFamily="34" charset="0"/>
              </a:rPr>
              <a:t>4&gt; </a:t>
            </a:r>
            <a:r>
              <a:rPr lang="zh-CN" altLang="en-US" b="0" i="0" dirty="0">
                <a:solidFill>
                  <a:srgbClr val="333333"/>
                </a:solidFill>
                <a:effectLst/>
                <a:latin typeface="Arial" panose="020B0604020202020204" pitchFamily="34" charset="0"/>
              </a:rPr>
              <a:t>循环外每个线程将结果复制到</a:t>
            </a:r>
            <a:r>
              <a:rPr lang="en-US" altLang="zh-CN" b="0" i="0" dirty="0">
                <a:solidFill>
                  <a:srgbClr val="333333"/>
                </a:solidFill>
                <a:effectLst/>
                <a:latin typeface="Arial" panose="020B0604020202020204" pitchFamily="34" charset="0"/>
              </a:rPr>
              <a:t>C</a:t>
            </a:r>
            <a:r>
              <a:rPr lang="zh-CN" altLang="en-US" b="0" i="0" dirty="0">
                <a:solidFill>
                  <a:srgbClr val="333333"/>
                </a:solidFill>
                <a:effectLst/>
                <a:latin typeface="Arial" panose="020B0604020202020204" pitchFamily="34" charset="0"/>
              </a:rPr>
              <a:t>矩阵</a:t>
            </a:r>
          </a:p>
          <a:p>
            <a:pPr algn="l"/>
            <a:r>
              <a:rPr lang="zh-CN" altLang="en-US" b="0" i="0" dirty="0">
                <a:solidFill>
                  <a:srgbClr val="333333"/>
                </a:solidFill>
                <a:effectLst/>
                <a:latin typeface="Arial" panose="020B0604020202020204" pitchFamily="34" charset="0"/>
              </a:rPr>
              <a:t>      整个过程 计算并没有减少，每个线程依然负责自己的</a:t>
            </a:r>
            <a:r>
              <a:rPr lang="en-US" altLang="zh-CN" b="0" i="0" dirty="0">
                <a:solidFill>
                  <a:srgbClr val="333333"/>
                </a:solidFill>
                <a:effectLst/>
                <a:latin typeface="Arial" panose="020B0604020202020204" pitchFamily="34" charset="0"/>
              </a:rPr>
              <a:t>c(</a:t>
            </a:r>
            <a:r>
              <a:rPr lang="en-US" altLang="zh-CN" b="0" i="0" dirty="0" err="1">
                <a:solidFill>
                  <a:srgbClr val="333333"/>
                </a:solidFill>
                <a:effectLst/>
                <a:latin typeface="Arial" panose="020B0604020202020204" pitchFamily="34" charset="0"/>
              </a:rPr>
              <a:t>i,j</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计算。</a:t>
            </a:r>
          </a:p>
          <a:p>
            <a:pPr algn="l"/>
            <a:r>
              <a:rPr lang="zh-CN" altLang="en-US" b="0" i="0" dirty="0">
                <a:solidFill>
                  <a:srgbClr val="333333"/>
                </a:solidFill>
                <a:effectLst/>
                <a:latin typeface="Arial" panose="020B0604020202020204" pitchFamily="34" charset="0"/>
              </a:rPr>
              <a:t>      在内存读取上：</a:t>
            </a:r>
          </a:p>
          <a:p>
            <a:pPr algn="l"/>
            <a:r>
              <a:rPr lang="zh-CN" altLang="en-US" b="0" i="0" dirty="0">
                <a:solidFill>
                  <a:srgbClr val="333333"/>
                </a:solidFill>
                <a:effectLst/>
                <a:latin typeface="Arial" panose="020B0604020202020204" pitchFamily="34" charset="0"/>
              </a:rPr>
              <a:t>              </a:t>
            </a:r>
            <a:r>
              <a:rPr lang="en-US" altLang="zh-CN" b="0" i="0" dirty="0" err="1">
                <a:solidFill>
                  <a:srgbClr val="333333"/>
                </a:solidFill>
                <a:effectLst/>
                <a:latin typeface="Arial" panose="020B0604020202020204" pitchFamily="34" charset="0"/>
              </a:rPr>
              <a:t>gpu</a:t>
            </a:r>
            <a:r>
              <a:rPr lang="en-US" altLang="zh-CN" b="0" i="0" dirty="0">
                <a:solidFill>
                  <a:srgbClr val="333333"/>
                </a:solidFill>
                <a:effectLst/>
                <a:latin typeface="Arial" panose="020B0604020202020204" pitchFamily="34" charset="0"/>
              </a:rPr>
              <a:t> </a:t>
            </a:r>
            <a:r>
              <a:rPr lang="en-US" altLang="zh-CN" b="0" i="0" dirty="0" err="1">
                <a:solidFill>
                  <a:srgbClr val="333333"/>
                </a:solidFill>
                <a:effectLst/>
                <a:latin typeface="Arial" panose="020B0604020202020204" pitchFamily="34" charset="0"/>
              </a:rPr>
              <a:t>ori</a:t>
            </a:r>
            <a:r>
              <a:rPr lang="zh-CN" altLang="en-US" b="0" i="0" dirty="0">
                <a:solidFill>
                  <a:srgbClr val="333333"/>
                </a:solidFill>
                <a:effectLst/>
                <a:latin typeface="Arial" panose="020B0604020202020204" pitchFamily="34" charset="0"/>
              </a:rPr>
              <a:t>中，每次计算读取</a:t>
            </a:r>
            <a:r>
              <a:rPr lang="en-US" altLang="zh-CN" b="0" i="0" dirty="0">
                <a:solidFill>
                  <a:srgbClr val="333333"/>
                </a:solidFill>
                <a:effectLst/>
                <a:latin typeface="Arial" panose="020B0604020202020204" pitchFamily="34" charset="0"/>
              </a:rPr>
              <a:t>2k</a:t>
            </a:r>
            <a:r>
              <a:rPr lang="zh-CN" altLang="en-US" b="0" i="0" dirty="0">
                <a:solidFill>
                  <a:srgbClr val="333333"/>
                </a:solidFill>
                <a:effectLst/>
                <a:latin typeface="Arial" panose="020B0604020202020204" pitchFamily="34" charset="0"/>
              </a:rPr>
              <a:t>个全局内存，一共</a:t>
            </a:r>
            <a:r>
              <a:rPr lang="en-US" altLang="zh-CN" b="0" i="0" dirty="0">
                <a:solidFill>
                  <a:srgbClr val="333333"/>
                </a:solidFill>
                <a:effectLst/>
                <a:latin typeface="Arial" panose="020B0604020202020204" pitchFamily="34" charset="0"/>
              </a:rPr>
              <a:t>2k * m*n</a:t>
            </a:r>
            <a:r>
              <a:rPr lang="zh-CN" altLang="en-US" b="0" i="0" dirty="0">
                <a:solidFill>
                  <a:srgbClr val="333333"/>
                </a:solidFill>
                <a:effectLst/>
                <a:latin typeface="Arial" panose="020B0604020202020204" pitchFamily="34" charset="0"/>
              </a:rPr>
              <a:t>次全局内存读取，这里面</a:t>
            </a:r>
            <a:r>
              <a:rPr lang="en-US" altLang="zh-CN" b="0" i="0" dirty="0">
                <a:solidFill>
                  <a:srgbClr val="333333"/>
                </a:solidFill>
                <a:effectLst/>
                <a:latin typeface="Arial" panose="020B0604020202020204" pitchFamily="34" charset="0"/>
              </a:rPr>
              <a:t>b</a:t>
            </a:r>
            <a:r>
              <a:rPr lang="zh-CN" altLang="en-US" b="0" i="0" dirty="0">
                <a:solidFill>
                  <a:srgbClr val="333333"/>
                </a:solidFill>
                <a:effectLst/>
                <a:latin typeface="Arial" panose="020B0604020202020204" pitchFamily="34" charset="0"/>
              </a:rPr>
              <a:t>矩阵中每一列都被重复读取了</a:t>
            </a:r>
            <a:r>
              <a:rPr lang="en-US" altLang="zh-CN" b="0" i="0" dirty="0">
                <a:solidFill>
                  <a:srgbClr val="333333"/>
                </a:solidFill>
                <a:effectLst/>
                <a:latin typeface="Arial" panose="020B0604020202020204" pitchFamily="34" charset="0"/>
              </a:rPr>
              <a:t>m</a:t>
            </a:r>
            <a:r>
              <a:rPr lang="zh-CN" altLang="en-US" b="0" i="0" dirty="0">
                <a:solidFill>
                  <a:srgbClr val="333333"/>
                </a:solidFill>
                <a:effectLst/>
                <a:latin typeface="Arial" panose="020B0604020202020204" pitchFamily="34" charset="0"/>
              </a:rPr>
              <a:t>次。</a:t>
            </a:r>
          </a:p>
          <a:p>
            <a:pPr algn="l"/>
            <a:r>
              <a:rPr lang="zh-CN" altLang="en-US" b="0" i="0" dirty="0">
                <a:solidFill>
                  <a:srgbClr val="333333"/>
                </a:solidFill>
                <a:effectLst/>
                <a:latin typeface="Arial" panose="020B0604020202020204" pitchFamily="34" charset="0"/>
              </a:rPr>
              <a:t>              </a:t>
            </a:r>
            <a:r>
              <a:rPr lang="en-US" altLang="zh-CN" b="0" i="0" dirty="0" err="1">
                <a:solidFill>
                  <a:srgbClr val="333333"/>
                </a:solidFill>
                <a:effectLst/>
                <a:latin typeface="Arial" panose="020B0604020202020204" pitchFamily="34" charset="0"/>
              </a:rPr>
              <a:t>gpu</a:t>
            </a:r>
            <a:r>
              <a:rPr lang="en-US" altLang="zh-CN" b="0" i="0" dirty="0">
                <a:solidFill>
                  <a:srgbClr val="333333"/>
                </a:solidFill>
                <a:effectLst/>
                <a:latin typeface="Arial" panose="020B0604020202020204" pitchFamily="34" charset="0"/>
              </a:rPr>
              <a:t> </a:t>
            </a:r>
            <a:r>
              <a:rPr lang="en-US" altLang="zh-CN" b="0" i="0" dirty="0" err="1">
                <a:solidFill>
                  <a:srgbClr val="333333"/>
                </a:solidFill>
                <a:effectLst/>
                <a:latin typeface="Arial" panose="020B0604020202020204" pitchFamily="34" charset="0"/>
              </a:rPr>
              <a:t>shem</a:t>
            </a:r>
            <a:r>
              <a:rPr lang="zh-CN" altLang="en-US" b="0" i="0" dirty="0">
                <a:solidFill>
                  <a:srgbClr val="333333"/>
                </a:solidFill>
                <a:effectLst/>
                <a:latin typeface="Arial" panose="020B0604020202020204" pitchFamily="34" charset="0"/>
              </a:rPr>
              <a:t>中，由于使用</a:t>
            </a:r>
            <a:r>
              <a:rPr lang="en-US" altLang="zh-CN" b="0" i="0" dirty="0" err="1">
                <a:solidFill>
                  <a:srgbClr val="333333"/>
                </a:solidFill>
                <a:effectLst/>
                <a:latin typeface="Arial" panose="020B0604020202020204" pitchFamily="34" charset="0"/>
              </a:rPr>
              <a:t>block_size</a:t>
            </a:r>
            <a:r>
              <a:rPr lang="en-US" altLang="zh-CN" b="0" i="0" dirty="0">
                <a:solidFill>
                  <a:srgbClr val="333333"/>
                </a:solidFill>
                <a:effectLst/>
                <a:latin typeface="Arial" panose="020B0604020202020204" pitchFamily="34" charset="0"/>
              </a:rPr>
              <a:t>*</a:t>
            </a:r>
            <a:r>
              <a:rPr lang="en-US" altLang="zh-CN" b="0" i="0" dirty="0" err="1">
                <a:solidFill>
                  <a:srgbClr val="333333"/>
                </a:solidFill>
                <a:effectLst/>
                <a:latin typeface="Arial" panose="020B0604020202020204" pitchFamily="34" charset="0"/>
              </a:rPr>
              <a:t>block_size</a:t>
            </a:r>
            <a:r>
              <a:rPr lang="zh-CN" altLang="en-US" b="0" i="0" dirty="0">
                <a:solidFill>
                  <a:srgbClr val="333333"/>
                </a:solidFill>
                <a:effectLst/>
                <a:latin typeface="Arial" panose="020B0604020202020204" pitchFamily="34" charset="0"/>
              </a:rPr>
              <a:t>进行</a:t>
            </a:r>
            <a:r>
              <a:rPr lang="en-US" altLang="zh-CN" b="0" i="0" dirty="0" err="1">
                <a:solidFill>
                  <a:srgbClr val="333333"/>
                </a:solidFill>
                <a:effectLst/>
                <a:latin typeface="Arial" panose="020B0604020202020204" pitchFamily="34" charset="0"/>
              </a:rPr>
              <a:t>shem</a:t>
            </a:r>
            <a:r>
              <a:rPr lang="zh-CN" altLang="en-US" b="0" i="0" dirty="0">
                <a:solidFill>
                  <a:srgbClr val="333333"/>
                </a:solidFill>
                <a:effectLst/>
                <a:latin typeface="Arial" panose="020B0604020202020204" pitchFamily="34" charset="0"/>
              </a:rPr>
              <a:t>的缓存</a:t>
            </a:r>
            <a:r>
              <a:rPr lang="en-US" altLang="zh-CN" b="0" i="0" dirty="0">
                <a:solidFill>
                  <a:srgbClr val="333333"/>
                </a:solidFill>
                <a:effectLst/>
                <a:latin typeface="Arial" panose="020B0604020202020204" pitchFamily="34" charset="0"/>
              </a:rPr>
              <a:t>a + b </a:t>
            </a:r>
            <a:r>
              <a:rPr lang="zh-CN" altLang="en-US" b="0" i="0" dirty="0">
                <a:solidFill>
                  <a:srgbClr val="333333"/>
                </a:solidFill>
                <a:effectLst/>
                <a:latin typeface="Arial" panose="020B0604020202020204" pitchFamily="34" charset="0"/>
              </a:rPr>
              <a:t>共</a:t>
            </a:r>
            <a:r>
              <a:rPr lang="en-US" altLang="zh-CN" b="0" i="0" dirty="0">
                <a:solidFill>
                  <a:srgbClr val="333333"/>
                </a:solidFill>
                <a:effectLst/>
                <a:latin typeface="Arial" panose="020B0604020202020204" pitchFamily="34" charset="0"/>
              </a:rPr>
              <a:t>2 * </a:t>
            </a:r>
            <a:r>
              <a:rPr lang="en-US" altLang="zh-CN" b="0" i="0" dirty="0" err="1">
                <a:solidFill>
                  <a:srgbClr val="333333"/>
                </a:solidFill>
                <a:effectLst/>
                <a:latin typeface="Arial" panose="020B0604020202020204" pitchFamily="34" charset="0"/>
              </a:rPr>
              <a:t>block_size</a:t>
            </a:r>
            <a:r>
              <a:rPr lang="en-US" altLang="zh-CN" b="0" i="0" dirty="0">
                <a:solidFill>
                  <a:srgbClr val="333333"/>
                </a:solidFill>
                <a:effectLst/>
                <a:latin typeface="Arial" panose="020B0604020202020204" pitchFamily="34" charset="0"/>
              </a:rPr>
              <a:t> * </a:t>
            </a:r>
            <a:r>
              <a:rPr lang="en-US" altLang="zh-CN" b="0" i="0" dirty="0" err="1">
                <a:solidFill>
                  <a:srgbClr val="333333"/>
                </a:solidFill>
                <a:effectLst/>
                <a:latin typeface="Arial" panose="020B0604020202020204" pitchFamily="34" charset="0"/>
              </a:rPr>
              <a:t>block_size</a:t>
            </a:r>
            <a:r>
              <a:rPr lang="zh-CN" altLang="en-US" b="0" i="0" dirty="0">
                <a:solidFill>
                  <a:srgbClr val="333333"/>
                </a:solidFill>
                <a:effectLst/>
                <a:latin typeface="Arial" panose="020B0604020202020204" pitchFamily="34" charset="0"/>
              </a:rPr>
              <a:t>， 考虑线程内循环</a:t>
            </a:r>
            <a:r>
              <a:rPr lang="en-US" altLang="zh-CN" b="0" i="0" dirty="0">
                <a:solidFill>
                  <a:srgbClr val="333333"/>
                </a:solidFill>
                <a:effectLst/>
                <a:latin typeface="Arial" panose="020B0604020202020204" pitchFamily="34" charset="0"/>
              </a:rPr>
              <a:t>k/</a:t>
            </a:r>
            <a:r>
              <a:rPr lang="en-US" altLang="zh-CN" b="0" i="0" dirty="0" err="1">
                <a:solidFill>
                  <a:srgbClr val="333333"/>
                </a:solidFill>
                <a:effectLst/>
                <a:latin typeface="Arial" panose="020B0604020202020204" pitchFamily="34" charset="0"/>
              </a:rPr>
              <a:t>block_size</a:t>
            </a:r>
            <a:r>
              <a:rPr lang="zh-CN" altLang="en-US" b="0" i="0" dirty="0">
                <a:solidFill>
                  <a:srgbClr val="333333"/>
                </a:solidFill>
                <a:effectLst/>
                <a:latin typeface="Arial" panose="020B0604020202020204" pitchFamily="34" charset="0"/>
              </a:rPr>
              <a:t>次，所以共计读取内存 </a:t>
            </a:r>
            <a:r>
              <a:rPr lang="en-US" altLang="zh-CN" b="0" i="0" dirty="0">
                <a:solidFill>
                  <a:srgbClr val="333333"/>
                </a:solidFill>
                <a:effectLst/>
                <a:latin typeface="Arial" panose="020B0604020202020204" pitchFamily="34" charset="0"/>
              </a:rPr>
              <a:t>2 * </a:t>
            </a:r>
            <a:r>
              <a:rPr lang="en-US" altLang="zh-CN" b="0" i="0" dirty="0" err="1">
                <a:solidFill>
                  <a:srgbClr val="333333"/>
                </a:solidFill>
                <a:effectLst/>
                <a:latin typeface="Arial" panose="020B0604020202020204" pitchFamily="34" charset="0"/>
              </a:rPr>
              <a:t>block_size</a:t>
            </a:r>
            <a:r>
              <a:rPr lang="en-US" altLang="zh-CN" b="0" i="0" dirty="0">
                <a:solidFill>
                  <a:srgbClr val="333333"/>
                </a:solidFill>
                <a:effectLst/>
                <a:latin typeface="Arial" panose="020B0604020202020204" pitchFamily="34" charset="0"/>
              </a:rPr>
              <a:t> * </a:t>
            </a:r>
            <a:r>
              <a:rPr lang="en-US" altLang="zh-CN" b="0" i="0" dirty="0" err="1">
                <a:solidFill>
                  <a:srgbClr val="333333"/>
                </a:solidFill>
                <a:effectLst/>
                <a:latin typeface="Arial" panose="020B0604020202020204" pitchFamily="34" charset="0"/>
              </a:rPr>
              <a:t>block_size</a:t>
            </a:r>
            <a:r>
              <a:rPr lang="en-US" altLang="zh-CN" b="0" i="0" dirty="0">
                <a:solidFill>
                  <a:srgbClr val="333333"/>
                </a:solidFill>
                <a:effectLst/>
                <a:latin typeface="Arial" panose="020B0604020202020204" pitchFamily="34" charset="0"/>
              </a:rPr>
              <a:t> * k/ </a:t>
            </a:r>
            <a:r>
              <a:rPr lang="en-US" altLang="zh-CN" b="0" i="0" dirty="0" err="1">
                <a:solidFill>
                  <a:srgbClr val="333333"/>
                </a:solidFill>
                <a:effectLst/>
                <a:latin typeface="Arial" panose="020B0604020202020204" pitchFamily="34" charset="0"/>
              </a:rPr>
              <a:t>block_size</a:t>
            </a:r>
            <a:r>
              <a:rPr lang="en-US" altLang="zh-CN" b="0" i="0" dirty="0">
                <a:solidFill>
                  <a:srgbClr val="333333"/>
                </a:solidFill>
                <a:effectLst/>
                <a:latin typeface="Arial" panose="020B0604020202020204" pitchFamily="34" charset="0"/>
              </a:rPr>
              <a:t> </a:t>
            </a:r>
            <a:r>
              <a:rPr lang="zh-CN" altLang="en-US" b="0" i="0" dirty="0">
                <a:solidFill>
                  <a:srgbClr val="333333"/>
                </a:solidFill>
                <a:effectLst/>
                <a:latin typeface="Arial" panose="020B0604020202020204" pitchFamily="34" charset="0"/>
              </a:rPr>
              <a:t>次，因为循环后</a:t>
            </a:r>
            <a:r>
              <a:rPr lang="en-US" altLang="zh-CN" b="0" i="0" dirty="0" err="1">
                <a:solidFill>
                  <a:srgbClr val="333333"/>
                </a:solidFill>
                <a:effectLst/>
                <a:latin typeface="Arial" panose="020B0604020202020204" pitchFamily="34" charset="0"/>
              </a:rPr>
              <a:t>block_size</a:t>
            </a:r>
            <a:r>
              <a:rPr lang="zh-CN" altLang="en-US" b="0" i="0" dirty="0">
                <a:solidFill>
                  <a:srgbClr val="333333"/>
                </a:solidFill>
                <a:effectLst/>
                <a:latin typeface="Arial" panose="020B0604020202020204" pitchFamily="34" charset="0"/>
              </a:rPr>
              <a:t>大小的</a:t>
            </a:r>
            <a:r>
              <a:rPr lang="en-US" altLang="zh-CN" b="0" i="0" dirty="0">
                <a:solidFill>
                  <a:srgbClr val="333333"/>
                </a:solidFill>
                <a:effectLst/>
                <a:latin typeface="Arial" panose="020B0604020202020204" pitchFamily="34" charset="0"/>
              </a:rPr>
              <a:t>c(</a:t>
            </a:r>
            <a:r>
              <a:rPr lang="en-US" altLang="zh-CN" b="0" i="0" dirty="0" err="1">
                <a:solidFill>
                  <a:srgbClr val="333333"/>
                </a:solidFill>
                <a:effectLst/>
                <a:latin typeface="Arial" panose="020B0604020202020204" pitchFamily="34" charset="0"/>
              </a:rPr>
              <a:t>i,j</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已经被计算出来，所以整体需要计算</a:t>
            </a:r>
            <a:r>
              <a:rPr lang="en-US" altLang="zh-CN" b="0" i="0" dirty="0">
                <a:solidFill>
                  <a:srgbClr val="333333"/>
                </a:solidFill>
                <a:effectLst/>
                <a:latin typeface="Arial" panose="020B0604020202020204" pitchFamily="34" charset="0"/>
              </a:rPr>
              <a:t>m/</a:t>
            </a:r>
            <a:r>
              <a:rPr lang="en-US" altLang="zh-CN" b="0" i="0" dirty="0" err="1">
                <a:solidFill>
                  <a:srgbClr val="333333"/>
                </a:solidFill>
                <a:effectLst/>
                <a:latin typeface="Arial" panose="020B0604020202020204" pitchFamily="34" charset="0"/>
              </a:rPr>
              <a:t>block_size</a:t>
            </a:r>
            <a:r>
              <a:rPr lang="en-US" altLang="zh-CN" b="0" i="0" dirty="0">
                <a:solidFill>
                  <a:srgbClr val="333333"/>
                </a:solidFill>
                <a:effectLst/>
                <a:latin typeface="Arial" panose="020B0604020202020204" pitchFamily="34" charset="0"/>
              </a:rPr>
              <a:t> * n/</a:t>
            </a:r>
            <a:r>
              <a:rPr lang="en-US" altLang="zh-CN" b="0" i="0" dirty="0" err="1">
                <a:solidFill>
                  <a:srgbClr val="333333"/>
                </a:solidFill>
                <a:effectLst/>
                <a:latin typeface="Arial" panose="020B0604020202020204" pitchFamily="34" charset="0"/>
              </a:rPr>
              <a:t>block_size</a:t>
            </a:r>
            <a:r>
              <a:rPr lang="zh-CN" altLang="en-US" b="0" i="0" dirty="0">
                <a:solidFill>
                  <a:srgbClr val="333333"/>
                </a:solidFill>
                <a:effectLst/>
                <a:latin typeface="Arial" panose="020B0604020202020204" pitchFamily="34" charset="0"/>
              </a:rPr>
              <a:t>次</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最终</a:t>
            </a:r>
            <a:r>
              <a:rPr lang="en-US" altLang="zh-CN" b="0" i="0" dirty="0">
                <a:solidFill>
                  <a:srgbClr val="333333"/>
                </a:solidFill>
                <a:effectLst/>
                <a:latin typeface="Arial" panose="020B0604020202020204" pitchFamily="34" charset="0"/>
              </a:rPr>
              <a:t>:</a:t>
            </a:r>
          </a:p>
          <a:p>
            <a:pPr algn="l"/>
            <a:r>
              <a:rPr lang="en-US" altLang="zh-CN" b="0" i="0" dirty="0">
                <a:solidFill>
                  <a:srgbClr val="333333"/>
                </a:solidFill>
                <a:effectLst/>
                <a:latin typeface="Arial" panose="020B0604020202020204" pitchFamily="34" charset="0"/>
              </a:rPr>
              <a:t>               2 * </a:t>
            </a:r>
            <a:r>
              <a:rPr lang="en-US" altLang="zh-CN" b="0" i="0" dirty="0" err="1">
                <a:solidFill>
                  <a:srgbClr val="333333"/>
                </a:solidFill>
                <a:effectLst/>
                <a:latin typeface="Arial" panose="020B0604020202020204" pitchFamily="34" charset="0"/>
              </a:rPr>
              <a:t>block_size</a:t>
            </a:r>
            <a:r>
              <a:rPr lang="en-US" altLang="zh-CN" b="0" i="0" dirty="0">
                <a:solidFill>
                  <a:srgbClr val="333333"/>
                </a:solidFill>
                <a:effectLst/>
                <a:latin typeface="Arial" panose="020B0604020202020204" pitchFamily="34" charset="0"/>
              </a:rPr>
              <a:t> * </a:t>
            </a:r>
            <a:r>
              <a:rPr lang="en-US" altLang="zh-CN" b="0" i="0" dirty="0" err="1">
                <a:solidFill>
                  <a:srgbClr val="333333"/>
                </a:solidFill>
                <a:effectLst/>
                <a:latin typeface="Arial" panose="020B0604020202020204" pitchFamily="34" charset="0"/>
              </a:rPr>
              <a:t>block_size</a:t>
            </a:r>
            <a:r>
              <a:rPr lang="en-US" altLang="zh-CN" b="0" i="0" dirty="0">
                <a:solidFill>
                  <a:srgbClr val="333333"/>
                </a:solidFill>
                <a:effectLst/>
                <a:latin typeface="Arial" panose="020B0604020202020204" pitchFamily="34" charset="0"/>
              </a:rPr>
              <a:t> * k/</a:t>
            </a:r>
            <a:r>
              <a:rPr lang="en-US" altLang="zh-CN" b="0" i="0" dirty="0" err="1">
                <a:solidFill>
                  <a:srgbClr val="333333"/>
                </a:solidFill>
                <a:effectLst/>
                <a:latin typeface="Arial" panose="020B0604020202020204" pitchFamily="34" charset="0"/>
              </a:rPr>
              <a:t>block_size</a:t>
            </a:r>
            <a:r>
              <a:rPr lang="en-US" altLang="zh-CN" b="0" i="0" dirty="0">
                <a:solidFill>
                  <a:srgbClr val="333333"/>
                </a:solidFill>
                <a:effectLst/>
                <a:latin typeface="Arial" panose="020B0604020202020204" pitchFamily="34" charset="0"/>
              </a:rPr>
              <a:t> * m * n /(</a:t>
            </a:r>
            <a:r>
              <a:rPr lang="en-US" altLang="zh-CN" b="0" i="0" dirty="0" err="1">
                <a:solidFill>
                  <a:srgbClr val="333333"/>
                </a:solidFill>
                <a:effectLst/>
                <a:latin typeface="Arial" panose="020B0604020202020204" pitchFamily="34" charset="0"/>
              </a:rPr>
              <a:t>block_size</a:t>
            </a:r>
            <a:r>
              <a:rPr lang="en-US" altLang="zh-CN" b="0" i="0" dirty="0">
                <a:solidFill>
                  <a:srgbClr val="333333"/>
                </a:solidFill>
                <a:effectLst/>
                <a:latin typeface="Arial" panose="020B0604020202020204" pitchFamily="34" charset="0"/>
              </a:rPr>
              <a:t> * </a:t>
            </a:r>
            <a:r>
              <a:rPr lang="en-US" altLang="zh-CN" b="0" i="0" dirty="0" err="1">
                <a:solidFill>
                  <a:srgbClr val="333333"/>
                </a:solidFill>
                <a:effectLst/>
                <a:latin typeface="Arial" panose="020B0604020202020204" pitchFamily="34" charset="0"/>
              </a:rPr>
              <a:t>block_size</a:t>
            </a:r>
            <a:r>
              <a:rPr lang="zh-CN" altLang="en-US" b="0" i="0" dirty="0">
                <a:solidFill>
                  <a:srgbClr val="333333"/>
                </a:solidFill>
                <a:effectLst/>
                <a:latin typeface="Arial" panose="020B0604020202020204" pitchFamily="34" charset="0"/>
              </a:rPr>
              <a:t>） </a:t>
            </a:r>
            <a:r>
              <a:rPr lang="en-US" altLang="zh-CN" b="0" i="0" dirty="0">
                <a:solidFill>
                  <a:srgbClr val="333333"/>
                </a:solidFill>
                <a:effectLst/>
                <a:latin typeface="Arial" panose="020B0604020202020204" pitchFamily="34" charset="0"/>
              </a:rPr>
              <a:t>= 2 * m * m * k /</a:t>
            </a:r>
            <a:r>
              <a:rPr lang="en-US" altLang="zh-CN" b="0" i="0" dirty="0" err="1">
                <a:solidFill>
                  <a:srgbClr val="333333"/>
                </a:solidFill>
                <a:effectLst/>
                <a:latin typeface="Arial" panose="020B0604020202020204" pitchFamily="34" charset="0"/>
              </a:rPr>
              <a:t>block_size</a:t>
            </a:r>
            <a:r>
              <a:rPr lang="zh-CN" altLang="en-US" b="0" i="0" dirty="0">
                <a:solidFill>
                  <a:srgbClr val="333333"/>
                </a:solidFill>
                <a:effectLst/>
                <a:latin typeface="Arial" panose="020B0604020202020204" pitchFamily="34" charset="0"/>
              </a:rPr>
              <a:t>。即得到</a:t>
            </a:r>
            <a:r>
              <a:rPr lang="en-US" altLang="zh-CN" b="0" i="0" dirty="0" err="1">
                <a:solidFill>
                  <a:srgbClr val="333333"/>
                </a:solidFill>
                <a:effectLst/>
                <a:latin typeface="Arial" panose="020B0604020202020204" pitchFamily="34" charset="0"/>
              </a:rPr>
              <a:t>block_size</a:t>
            </a:r>
            <a:r>
              <a:rPr lang="zh-CN" altLang="en-US" b="0" i="0" dirty="0">
                <a:solidFill>
                  <a:srgbClr val="333333"/>
                </a:solidFill>
                <a:effectLst/>
                <a:latin typeface="Arial" panose="020B0604020202020204" pitchFamily="34" charset="0"/>
              </a:rPr>
              <a:t>倍数的加速。当然，拷贝进入共享内存，共享内存读取本身也占据时间，并且，共享内存大小和对应线程的匹配也有关系。这里只是理论优化上限。</a:t>
            </a:r>
          </a:p>
          <a:p>
            <a:pPr algn="l"/>
            <a:r>
              <a:rPr lang="zh-CN" altLang="en-US" b="0" i="0" dirty="0">
                <a:solidFill>
                  <a:srgbClr val="333333"/>
                </a:solidFill>
                <a:effectLst/>
                <a:latin typeface="Arial" panose="020B0604020202020204" pitchFamily="34" charset="0"/>
              </a:rPr>
              <a:t>       最后是</a:t>
            </a:r>
            <a:r>
              <a:rPr lang="en-US" altLang="zh-CN" b="0" i="0" dirty="0" err="1">
                <a:solidFill>
                  <a:srgbClr val="333333"/>
                </a:solidFill>
                <a:effectLst/>
                <a:latin typeface="Arial" panose="020B0604020202020204" pitchFamily="34" charset="0"/>
              </a:rPr>
              <a:t>cublas</a:t>
            </a:r>
            <a:r>
              <a:rPr lang="zh-CN" altLang="en-US" b="0" i="0" dirty="0">
                <a:solidFill>
                  <a:srgbClr val="333333"/>
                </a:solidFill>
                <a:effectLst/>
                <a:latin typeface="Arial" panose="020B0604020202020204" pitchFamily="34" charset="0"/>
              </a:rPr>
              <a:t>版本，据说里面实现使用了汇编已经所谓的</a:t>
            </a:r>
            <a:r>
              <a:rPr lang="en-US" altLang="zh-CN" b="0" i="0" dirty="0">
                <a:solidFill>
                  <a:srgbClr val="333333"/>
                </a:solidFill>
                <a:effectLst/>
                <a:latin typeface="Arial" panose="020B0604020202020204" pitchFamily="34" charset="0"/>
              </a:rPr>
              <a:t>bank conflict</a:t>
            </a:r>
            <a:r>
              <a:rPr lang="zh-CN" altLang="en-US" b="0" i="0" dirty="0">
                <a:solidFill>
                  <a:srgbClr val="333333"/>
                </a:solidFill>
                <a:effectLst/>
                <a:latin typeface="Arial" panose="020B0604020202020204" pitchFamily="34" charset="0"/>
              </a:rPr>
              <a:t>，等奇技淫巧，不太懂，反正就是厉害的不行。</a:t>
            </a:r>
          </a:p>
          <a:p>
            <a:pPr algn="l"/>
            <a:br>
              <a:rPr lang="zh-CN" altLang="en-US" b="0" i="0" dirty="0">
                <a:solidFill>
                  <a:srgbClr val="333333"/>
                </a:solidFill>
                <a:effectLst/>
                <a:latin typeface="Arial" panose="020B0604020202020204" pitchFamily="34" charset="0"/>
              </a:rPr>
            </a:br>
            <a:endParaRPr lang="zh-CN" altLang="en-US" b="0" i="0" dirty="0">
              <a:solidFill>
                <a:srgbClr val="333333"/>
              </a:solidFill>
              <a:effectLst/>
              <a:latin typeface="Arial" panose="020B0604020202020204" pitchFamily="34" charset="0"/>
            </a:endParaRPr>
          </a:p>
          <a:p>
            <a:pPr algn="l"/>
            <a:r>
              <a:rPr lang="zh-CN" altLang="en-US" b="0" i="0" dirty="0">
                <a:solidFill>
                  <a:srgbClr val="333333"/>
                </a:solidFill>
                <a:effectLst/>
                <a:latin typeface="Arial" panose="020B0604020202020204" pitchFamily="34" charset="0"/>
              </a:rPr>
              <a:t>实验二：</a:t>
            </a:r>
          </a:p>
          <a:p>
            <a:pPr algn="l"/>
            <a:r>
              <a:rPr lang="zh-CN" altLang="en-US" b="0" i="0" dirty="0">
                <a:solidFill>
                  <a:srgbClr val="333333"/>
                </a:solidFill>
                <a:effectLst/>
                <a:latin typeface="Arial" panose="020B0604020202020204" pitchFamily="34" charset="0"/>
              </a:rPr>
              <a:t>不同共享内存大小对速度影响，从结果看， </a:t>
            </a:r>
            <a:r>
              <a:rPr lang="en-US" altLang="zh-CN" b="0" i="0" dirty="0" err="1">
                <a:solidFill>
                  <a:srgbClr val="333333"/>
                </a:solidFill>
                <a:effectLst/>
                <a:latin typeface="Arial" panose="020B0604020202020204" pitchFamily="34" charset="0"/>
              </a:rPr>
              <a:t>block_size</a:t>
            </a:r>
            <a:r>
              <a:rPr lang="zh-CN" altLang="en-US" b="0" i="0" dirty="0">
                <a:solidFill>
                  <a:srgbClr val="333333"/>
                </a:solidFill>
                <a:effectLst/>
                <a:latin typeface="Arial" panose="020B0604020202020204" pitchFamily="34" charset="0"/>
              </a:rPr>
              <a:t>大于</a:t>
            </a:r>
            <a:r>
              <a:rPr lang="en-US" altLang="zh-CN" b="0" i="0" dirty="0">
                <a:solidFill>
                  <a:srgbClr val="333333"/>
                </a:solidFill>
                <a:effectLst/>
                <a:latin typeface="Arial" panose="020B0604020202020204" pitchFamily="34" charset="0"/>
              </a:rPr>
              <a:t>4 </a:t>
            </a:r>
            <a:r>
              <a:rPr lang="zh-CN" altLang="en-US" b="0" i="0" dirty="0">
                <a:solidFill>
                  <a:srgbClr val="333333"/>
                </a:solidFill>
                <a:effectLst/>
                <a:latin typeface="Arial" panose="020B0604020202020204" pitchFamily="34" charset="0"/>
              </a:rPr>
              <a:t>以后提升就比较小了。可以看出共享内存大小和块尺寸之间的匹配很重要，由做了两个实验，一次</a:t>
            </a:r>
            <a:r>
              <a:rPr lang="en-US" altLang="zh-CN" b="0" i="0" dirty="0" err="1">
                <a:solidFill>
                  <a:srgbClr val="333333"/>
                </a:solidFill>
                <a:effectLst/>
                <a:latin typeface="Arial" panose="020B0604020202020204" pitchFamily="34" charset="0"/>
              </a:rPr>
              <a:t>block_size</a:t>
            </a:r>
            <a:r>
              <a:rPr lang="zh-CN" altLang="en-US" b="0" i="0" dirty="0">
                <a:solidFill>
                  <a:srgbClr val="333333"/>
                </a:solidFill>
                <a:effectLst/>
                <a:latin typeface="Arial" panose="020B0604020202020204" pitchFamily="34" charset="0"/>
              </a:rPr>
              <a:t>和线程块尺寸为</a:t>
            </a:r>
            <a:r>
              <a:rPr lang="en-US" altLang="zh-CN" b="0" i="0" dirty="0">
                <a:solidFill>
                  <a:srgbClr val="333333"/>
                </a:solidFill>
                <a:effectLst/>
                <a:latin typeface="Arial" panose="020B0604020202020204" pitchFamily="34" charset="0"/>
              </a:rPr>
              <a:t>4</a:t>
            </a:r>
            <a:r>
              <a:rPr lang="zh-CN" altLang="en-US" b="0" i="0" dirty="0">
                <a:solidFill>
                  <a:srgbClr val="333333"/>
                </a:solidFill>
                <a:effectLst/>
                <a:latin typeface="Arial" panose="020B0604020202020204" pitchFamily="34" charset="0"/>
              </a:rPr>
              <a:t>，一次为</a:t>
            </a:r>
            <a:r>
              <a:rPr lang="en-US" altLang="zh-CN" b="0" i="0" dirty="0">
                <a:solidFill>
                  <a:srgbClr val="333333"/>
                </a:solidFill>
                <a:effectLst/>
                <a:latin typeface="Arial" panose="020B0604020202020204" pitchFamily="34" charset="0"/>
              </a:rPr>
              <a:t>8</a:t>
            </a:r>
            <a:r>
              <a:rPr lang="zh-CN" altLang="en-US" b="0" i="0" dirty="0">
                <a:solidFill>
                  <a:srgbClr val="333333"/>
                </a:solidFill>
                <a:effectLst/>
                <a:latin typeface="Arial" panose="020B0604020202020204" pitchFamily="34" charset="0"/>
              </a:rPr>
              <a:t>，可以看到明显提升。这个并行度上来了，</a:t>
            </a:r>
          </a:p>
          <a:p>
            <a:pPr algn="l"/>
            <a:r>
              <a:rPr lang="zh-CN" altLang="en-US" b="0" i="0" dirty="0">
                <a:solidFill>
                  <a:srgbClr val="333333"/>
                </a:solidFill>
                <a:effectLst/>
                <a:latin typeface="Arial" panose="020B0604020202020204" pitchFamily="34" charset="0"/>
              </a:rPr>
              <a:t>也就是再次证明了，一个共享内存是块内共享的，再大，超过了快很多倍也没有太多用，够块内线程每个线程使用就行了。</a:t>
            </a:r>
          </a:p>
          <a:p>
            <a:pPr algn="l"/>
            <a:r>
              <a:rPr lang="zh-CN" altLang="en-US" b="0" i="0" dirty="0">
                <a:solidFill>
                  <a:srgbClr val="333333"/>
                </a:solidFill>
                <a:effectLst/>
                <a:latin typeface="Arial" panose="020B0604020202020204" pitchFamily="34" charset="0"/>
              </a:rPr>
              <a:t> </a:t>
            </a:r>
            <a:r>
              <a:rPr lang="en-US" altLang="zh-CN" b="0" i="0" dirty="0" err="1">
                <a:solidFill>
                  <a:srgbClr val="333333"/>
                </a:solidFill>
                <a:effectLst/>
                <a:latin typeface="Arial" panose="020B0604020202020204" pitchFamily="34" charset="0"/>
              </a:rPr>
              <a:t>Matrix_deviceRef</a:t>
            </a:r>
            <a:r>
              <a:rPr lang="en-US" altLang="zh-CN" b="0" i="0" dirty="0">
                <a:solidFill>
                  <a:srgbClr val="333333"/>
                </a:solidFill>
                <a:effectLst/>
                <a:latin typeface="Arial" panose="020B0604020202020204" pitchFamily="34" charset="0"/>
              </a:rPr>
              <a:t> </a:t>
            </a:r>
            <a:r>
              <a:rPr lang="en-US" altLang="zh-CN" b="0" i="0" dirty="0" err="1">
                <a:solidFill>
                  <a:srgbClr val="333333"/>
                </a:solidFill>
                <a:effectLst/>
                <a:latin typeface="Arial" panose="020B0604020202020204" pitchFamily="34" charset="0"/>
              </a:rPr>
              <a:t>shem</a:t>
            </a:r>
            <a:r>
              <a:rPr lang="en-US" altLang="zh-CN" b="0" i="0" dirty="0">
                <a:solidFill>
                  <a:srgbClr val="333333"/>
                </a:solidFill>
                <a:effectLst/>
                <a:latin typeface="Arial" panose="020B0604020202020204" pitchFamily="34" charset="0"/>
              </a:rPr>
              <a:t>: (512×512) </a:t>
            </a:r>
            <a:r>
              <a:rPr lang="en-US" altLang="zh-CN" b="0" i="0" dirty="0" err="1">
                <a:solidFill>
                  <a:srgbClr val="333333"/>
                </a:solidFill>
                <a:effectLst/>
                <a:latin typeface="Arial" panose="020B0604020202020204" pitchFamily="34" charset="0"/>
              </a:rPr>
              <a:t>blocksize</a:t>
            </a:r>
            <a:r>
              <a:rPr lang="en-US" altLang="zh-CN" b="0" i="0" dirty="0">
                <a:solidFill>
                  <a:srgbClr val="333333"/>
                </a:solidFill>
                <a:effectLst/>
                <a:latin typeface="Arial" panose="020B0604020202020204" pitchFamily="34" charset="0"/>
              </a:rPr>
              <a:t>: 4,  &lt;&lt;&lt;(128,128),(4,4)&gt;&gt;&gt;  GPU</a:t>
            </a:r>
            <a:r>
              <a:rPr lang="zh-CN" altLang="en-US" b="0" i="0" dirty="0">
                <a:solidFill>
                  <a:srgbClr val="333333"/>
                </a:solidFill>
                <a:effectLst/>
                <a:latin typeface="Arial" panose="020B0604020202020204" pitchFamily="34" charset="0"/>
              </a:rPr>
              <a:t>运行时间为：</a:t>
            </a:r>
            <a:r>
              <a:rPr lang="en-US" altLang="zh-CN" b="0" i="0" dirty="0">
                <a:solidFill>
                  <a:srgbClr val="333333"/>
                </a:solidFill>
                <a:effectLst/>
                <a:latin typeface="Arial" panose="020B0604020202020204" pitchFamily="34" charset="0"/>
              </a:rPr>
              <a:t>0.001550s</a:t>
            </a:r>
          </a:p>
          <a:p>
            <a:pPr algn="l"/>
            <a:r>
              <a:rPr lang="en-US" altLang="zh-CN" b="0" i="0" dirty="0" err="1">
                <a:solidFill>
                  <a:srgbClr val="333333"/>
                </a:solidFill>
                <a:effectLst/>
                <a:latin typeface="Arial" panose="020B0604020202020204" pitchFamily="34" charset="0"/>
              </a:rPr>
              <a:t>Matrix_deviceRef</a:t>
            </a:r>
            <a:r>
              <a:rPr lang="en-US" altLang="zh-CN" b="0" i="0" dirty="0">
                <a:solidFill>
                  <a:srgbClr val="333333"/>
                </a:solidFill>
                <a:effectLst/>
                <a:latin typeface="Arial" panose="020B0604020202020204" pitchFamily="34" charset="0"/>
              </a:rPr>
              <a:t> </a:t>
            </a:r>
            <a:r>
              <a:rPr lang="en-US" altLang="zh-CN" b="0" i="0" dirty="0" err="1">
                <a:solidFill>
                  <a:srgbClr val="333333"/>
                </a:solidFill>
                <a:effectLst/>
                <a:latin typeface="Arial" panose="020B0604020202020204" pitchFamily="34" charset="0"/>
              </a:rPr>
              <a:t>shem</a:t>
            </a:r>
            <a:r>
              <a:rPr lang="en-US" altLang="zh-CN" b="0" i="0" dirty="0">
                <a:solidFill>
                  <a:srgbClr val="333333"/>
                </a:solidFill>
                <a:effectLst/>
                <a:latin typeface="Arial" panose="020B0604020202020204" pitchFamily="34" charset="0"/>
              </a:rPr>
              <a:t>: (512×512) </a:t>
            </a:r>
            <a:r>
              <a:rPr lang="en-US" altLang="zh-CN" b="0" i="0" dirty="0" err="1">
                <a:solidFill>
                  <a:srgbClr val="333333"/>
                </a:solidFill>
                <a:effectLst/>
                <a:latin typeface="Arial" panose="020B0604020202020204" pitchFamily="34" charset="0"/>
              </a:rPr>
              <a:t>blocksize</a:t>
            </a:r>
            <a:r>
              <a:rPr lang="en-US" altLang="zh-CN" b="0" i="0" dirty="0">
                <a:solidFill>
                  <a:srgbClr val="333333"/>
                </a:solidFill>
                <a:effectLst/>
                <a:latin typeface="Arial" panose="020B0604020202020204" pitchFamily="34" charset="0"/>
              </a:rPr>
              <a:t>: 8,  &lt;&lt;&lt;(64,64),(8,8)&gt;&gt;&gt;  GPU</a:t>
            </a:r>
            <a:r>
              <a:rPr lang="zh-CN" altLang="en-US" b="0" i="0" dirty="0">
                <a:solidFill>
                  <a:srgbClr val="333333"/>
                </a:solidFill>
                <a:effectLst/>
                <a:latin typeface="Arial" panose="020B0604020202020204" pitchFamily="34" charset="0"/>
              </a:rPr>
              <a:t>运行时间为：</a:t>
            </a:r>
            <a:r>
              <a:rPr lang="en-US" altLang="zh-CN" b="0" i="0" dirty="0">
                <a:solidFill>
                  <a:srgbClr val="333333"/>
                </a:solidFill>
                <a:effectLst/>
                <a:latin typeface="Arial" panose="020B0604020202020204" pitchFamily="34" charset="0"/>
              </a:rPr>
              <a:t>0.000527s</a:t>
            </a:r>
            <a:br>
              <a:rPr lang="en-US" altLang="zh-CN" b="0" i="0" dirty="0">
                <a:solidFill>
                  <a:srgbClr val="333333"/>
                </a:solidFill>
                <a:effectLst/>
                <a:latin typeface="Arial" panose="020B0604020202020204" pitchFamily="34" charset="0"/>
              </a:rPr>
            </a:br>
            <a:endParaRPr lang="en-US" altLang="zh-CN" b="0" i="0" dirty="0">
              <a:solidFill>
                <a:srgbClr val="333333"/>
              </a:solidFill>
              <a:effectLst/>
              <a:latin typeface="Arial" panose="020B0604020202020204" pitchFamily="34" charset="0"/>
            </a:endParaRPr>
          </a:p>
          <a:p>
            <a:pPr algn="l"/>
            <a:r>
              <a:rPr lang="en-US" altLang="zh-CN" b="0" i="0" dirty="0">
                <a:solidFill>
                  <a:srgbClr val="333333"/>
                </a:solidFill>
                <a:effectLst/>
                <a:latin typeface="Arial" panose="020B0604020202020204" pitchFamily="34" charset="0"/>
              </a:rPr>
              <a:t>         </a:t>
            </a:r>
          </a:p>
          <a:p>
            <a:endParaRPr lang="zh-CN" altLang="en-US" dirty="0"/>
          </a:p>
        </p:txBody>
      </p:sp>
    </p:spTree>
    <p:extLst>
      <p:ext uri="{BB962C8B-B14F-4D97-AF65-F5344CB8AC3E}">
        <p14:creationId xmlns:p14="http://schemas.microsoft.com/office/powerpoint/2010/main" val="858036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796</Words>
  <Application>Microsoft Office PowerPoint</Application>
  <PresentationFormat>宽屏</PresentationFormat>
  <Paragraphs>55</Paragraphs>
  <Slides>3</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3</vt:i4>
      </vt:variant>
    </vt:vector>
  </HeadingPairs>
  <TitlesOfParts>
    <vt:vector size="8" baseType="lpstr">
      <vt:lpstr>等线</vt:lpstr>
      <vt:lpstr>等线 Light</vt:lpstr>
      <vt:lpstr>Arial</vt:lpstr>
      <vt:lpstr>Office 主题​​</vt:lpstr>
      <vt:lpstr>Chart</vt:lpstr>
      <vt:lpstr>实验表格</vt:lpstr>
      <vt:lpstr>Block_size影响</vt:lpstr>
      <vt:lpstr>分析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 song</dc:creator>
  <cp:lastModifiedBy>zhang song</cp:lastModifiedBy>
  <cp:revision>4</cp:revision>
  <dcterms:created xsi:type="dcterms:W3CDTF">2022-05-13T08:26:47Z</dcterms:created>
  <dcterms:modified xsi:type="dcterms:W3CDTF">2022-05-14T07:45:02Z</dcterms:modified>
</cp:coreProperties>
</file>