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5" r:id="rId9"/>
    <p:sldId id="266" r:id="rId10"/>
    <p:sldId id="267" r:id="rId11"/>
    <p:sldId id="268" r:id="rId12"/>
    <p:sldId id="269" r:id="rId13"/>
    <p:sldId id="270" r:id="rId14"/>
    <p:sldId id="271" r:id="rId15"/>
    <p:sldId id="272" r:id="rId16"/>
    <p:sldId id="273" r:id="rId17"/>
    <p:sldId id="263" r:id="rId18"/>
    <p:sldId id="264" r:id="rId1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91" autoAdjust="0"/>
    <p:restoredTop sz="94660"/>
  </p:normalViewPr>
  <p:slideViewPr>
    <p:cSldViewPr>
      <p:cViewPr>
        <p:scale>
          <a:sx n="100" d="100"/>
          <a:sy n="100" d="100"/>
        </p:scale>
        <p:origin x="16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494C7-D40E-47AF-BEF2-3B4A2EE5755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49438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494C7-D40E-47AF-BEF2-3B4A2EE5755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360683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494C7-D40E-47AF-BEF2-3B4A2EE5755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354769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494C7-D40E-47AF-BEF2-3B4A2EE5755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356466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494C7-D40E-47AF-BEF2-3B4A2EE5755F}"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36479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494C7-D40E-47AF-BEF2-3B4A2EE5755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412129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494C7-D40E-47AF-BEF2-3B4A2EE5755F}"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174864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494C7-D40E-47AF-BEF2-3B4A2EE5755F}"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26619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494C7-D40E-47AF-BEF2-3B4A2EE5755F}"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104425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494C7-D40E-47AF-BEF2-3B4A2EE5755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208983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494C7-D40E-47AF-BEF2-3B4A2EE5755F}"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A9826-30A1-453C-9A65-91FA37B21432}" type="slidenum">
              <a:rPr lang="en-US" smtClean="0"/>
              <a:t>‹#›</a:t>
            </a:fld>
            <a:endParaRPr lang="en-US"/>
          </a:p>
        </p:txBody>
      </p:sp>
    </p:spTree>
    <p:extLst>
      <p:ext uri="{BB962C8B-B14F-4D97-AF65-F5344CB8AC3E}">
        <p14:creationId xmlns:p14="http://schemas.microsoft.com/office/powerpoint/2010/main" val="100613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494C7-D40E-47AF-BEF2-3B4A2EE5755F}" type="datetimeFigureOut">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A9826-30A1-453C-9A65-91FA37B21432}" type="slidenum">
              <a:rPr lang="en-US" smtClean="0"/>
              <a:t>‹#›</a:t>
            </a:fld>
            <a:endParaRPr lang="en-US"/>
          </a:p>
        </p:txBody>
      </p:sp>
    </p:spTree>
    <p:extLst>
      <p:ext uri="{BB962C8B-B14F-4D97-AF65-F5344CB8AC3E}">
        <p14:creationId xmlns:p14="http://schemas.microsoft.com/office/powerpoint/2010/main" val="208201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ncdc.noaa.gov/cdo-web"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47700" y="381000"/>
            <a:ext cx="7848600" cy="1470025"/>
          </a:xfrm>
        </p:spPr>
        <p:txBody>
          <a:bodyPr/>
          <a:lstStyle/>
          <a:p>
            <a:r>
              <a:rPr lang="en-US" dirty="0" smtClean="0"/>
              <a:t>Accuracy of NWS Medium Range Weather Forecasts</a:t>
            </a:r>
            <a:endParaRPr lang="en-US" dirty="0"/>
          </a:p>
        </p:txBody>
      </p:sp>
      <p:sp>
        <p:nvSpPr>
          <p:cNvPr id="6" name="TextBox 5"/>
          <p:cNvSpPr txBox="1"/>
          <p:nvPr/>
        </p:nvSpPr>
        <p:spPr>
          <a:xfrm>
            <a:off x="1295400" y="4953000"/>
            <a:ext cx="6553200" cy="1200329"/>
          </a:xfrm>
          <a:prstGeom prst="rect">
            <a:avLst/>
          </a:prstGeom>
          <a:noFill/>
        </p:spPr>
        <p:txBody>
          <a:bodyPr wrap="square" rtlCol="0">
            <a:spAutoFit/>
          </a:bodyPr>
          <a:lstStyle/>
          <a:p>
            <a:pPr algn="ctr"/>
            <a:r>
              <a:rPr lang="en-US" sz="2400" dirty="0" smtClean="0"/>
              <a:t>General Assembly – Data Science class project</a:t>
            </a:r>
          </a:p>
          <a:p>
            <a:pPr algn="ctr"/>
            <a:r>
              <a:rPr lang="en-US" sz="2400" dirty="0" smtClean="0"/>
              <a:t>Bruce Aker</a:t>
            </a:r>
          </a:p>
          <a:p>
            <a:pPr algn="ctr"/>
            <a:r>
              <a:rPr lang="en-US" sz="2400" dirty="0" smtClean="0"/>
              <a:t>January 21, 2016</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418" y="2362200"/>
            <a:ext cx="4763165" cy="2438741"/>
          </a:xfrm>
          <a:prstGeom prst="rect">
            <a:avLst/>
          </a:prstGeom>
        </p:spPr>
      </p:pic>
      <p:sp>
        <p:nvSpPr>
          <p:cNvPr id="8" name="TextBox 7"/>
          <p:cNvSpPr txBox="1"/>
          <p:nvPr/>
        </p:nvSpPr>
        <p:spPr>
          <a:xfrm>
            <a:off x="3000375" y="1838325"/>
            <a:ext cx="3124200" cy="381000"/>
          </a:xfrm>
          <a:prstGeom prst="rect">
            <a:avLst/>
          </a:prstGeom>
          <a:noFill/>
        </p:spPr>
        <p:txBody>
          <a:bodyPr wrap="square" rtlCol="0">
            <a:spAutoFit/>
          </a:bodyPr>
          <a:lstStyle/>
          <a:p>
            <a:pPr algn="ctr"/>
            <a:r>
              <a:rPr lang="en-US" dirty="0" smtClean="0"/>
              <a:t>Jan 8, 2011 – Jan 7, 2016</a:t>
            </a:r>
            <a:endParaRPr lang="en-US" dirty="0"/>
          </a:p>
        </p:txBody>
      </p:sp>
    </p:spTree>
    <p:extLst>
      <p:ext uri="{BB962C8B-B14F-4D97-AF65-F5344CB8AC3E}">
        <p14:creationId xmlns:p14="http://schemas.microsoft.com/office/powerpoint/2010/main" val="254315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Pop\Documents\Pop\DataSci\project\viz\max_temp_abs_err_by_yr_num_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00125"/>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152400"/>
            <a:ext cx="7772400" cy="923330"/>
          </a:xfrm>
          <a:prstGeom prst="rect">
            <a:avLst/>
          </a:prstGeom>
          <a:noFill/>
        </p:spPr>
        <p:txBody>
          <a:bodyPr wrap="square" rtlCol="0">
            <a:spAutoFit/>
          </a:bodyPr>
          <a:lstStyle/>
          <a:p>
            <a:r>
              <a:rPr lang="en-US" b="1" dirty="0" smtClean="0"/>
              <a:t>XI. Analysis:</a:t>
            </a:r>
          </a:p>
          <a:p>
            <a:r>
              <a:rPr lang="en-US" dirty="0" smtClean="0"/>
              <a:t>Calculate average of Abs(Forecast minus Observed) and plot by year_num</a:t>
            </a:r>
          </a:p>
          <a:p>
            <a:r>
              <a:rPr lang="en-US" dirty="0" smtClean="0"/>
              <a:t>(year_num = 1 is 1/8/11 – 1/7/12)</a:t>
            </a:r>
            <a:endParaRPr lang="en-US" dirty="0"/>
          </a:p>
        </p:txBody>
      </p:sp>
    </p:spTree>
    <p:extLst>
      <p:ext uri="{BB962C8B-B14F-4D97-AF65-F5344CB8AC3E}">
        <p14:creationId xmlns:p14="http://schemas.microsoft.com/office/powerpoint/2010/main" val="353043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op\Documents\Pop\DataSci\project\viz\max_temp_err_by_yr_num_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6800" y="381000"/>
            <a:ext cx="7162800" cy="646331"/>
          </a:xfrm>
          <a:prstGeom prst="rect">
            <a:avLst/>
          </a:prstGeom>
          <a:noFill/>
        </p:spPr>
        <p:txBody>
          <a:bodyPr wrap="square" rtlCol="0">
            <a:spAutoFit/>
          </a:bodyPr>
          <a:lstStyle/>
          <a:p>
            <a:pPr algn="ctr"/>
            <a:r>
              <a:rPr lang="en-US" dirty="0" smtClean="0"/>
              <a:t>Calculate average of Forecast minus Observed and plot by year_num</a:t>
            </a:r>
          </a:p>
          <a:p>
            <a:pPr algn="ctr"/>
            <a:r>
              <a:rPr lang="en-US" dirty="0" smtClean="0"/>
              <a:t>(systematic error, negative number means forecast too low)</a:t>
            </a:r>
            <a:endParaRPr lang="en-US" dirty="0"/>
          </a:p>
        </p:txBody>
      </p:sp>
    </p:spTree>
    <p:extLst>
      <p:ext uri="{BB962C8B-B14F-4D97-AF65-F5344CB8AC3E}">
        <p14:creationId xmlns:p14="http://schemas.microsoft.com/office/powerpoint/2010/main" val="897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op\Documents\Pop\DataSci\project\viz\max_temp_stddev_err_by_yr_num_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38200" y="381000"/>
            <a:ext cx="7848600" cy="646331"/>
          </a:xfrm>
          <a:prstGeom prst="rect">
            <a:avLst/>
          </a:prstGeom>
          <a:noFill/>
        </p:spPr>
        <p:txBody>
          <a:bodyPr wrap="square" rtlCol="0">
            <a:spAutoFit/>
          </a:bodyPr>
          <a:lstStyle/>
          <a:p>
            <a:r>
              <a:rPr lang="en-US" dirty="0" smtClean="0"/>
              <a:t>Calculate standard deviation of Forecast minus Observed and plot by year_num</a:t>
            </a:r>
          </a:p>
          <a:p>
            <a:pPr algn="ctr"/>
            <a:r>
              <a:rPr lang="en-US" dirty="0" smtClean="0"/>
              <a:t>(random error)</a:t>
            </a:r>
            <a:endParaRPr lang="en-US" dirty="0"/>
          </a:p>
        </p:txBody>
      </p:sp>
    </p:spTree>
    <p:extLst>
      <p:ext uri="{BB962C8B-B14F-4D97-AF65-F5344CB8AC3E}">
        <p14:creationId xmlns:p14="http://schemas.microsoft.com/office/powerpoint/2010/main" val="204736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1462" y="1066800"/>
            <a:ext cx="8601075"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8250" y="228600"/>
            <a:ext cx="6629400" cy="646331"/>
          </a:xfrm>
          <a:prstGeom prst="rect">
            <a:avLst/>
          </a:prstGeom>
          <a:noFill/>
        </p:spPr>
        <p:txBody>
          <a:bodyPr wrap="square" rtlCol="0">
            <a:spAutoFit/>
          </a:bodyPr>
          <a:lstStyle/>
          <a:p>
            <a:pPr algn="ctr"/>
            <a:r>
              <a:rPr lang="en-US" dirty="0" smtClean="0"/>
              <a:t>Box Plot(s) summarizes the data best</a:t>
            </a:r>
          </a:p>
          <a:p>
            <a:pPr algn="ctr"/>
            <a:r>
              <a:rPr lang="en-US" dirty="0" smtClean="0"/>
              <a:t>(shows location and variation, medians </a:t>
            </a:r>
            <a:r>
              <a:rPr lang="en-US" dirty="0" smtClean="0"/>
              <a:t>all below zero)</a:t>
            </a:r>
            <a:endParaRPr lang="en-US" dirty="0"/>
          </a:p>
        </p:txBody>
      </p:sp>
    </p:spTree>
    <p:extLst>
      <p:ext uri="{BB962C8B-B14F-4D97-AF65-F5344CB8AC3E}">
        <p14:creationId xmlns:p14="http://schemas.microsoft.com/office/powerpoint/2010/main" val="11666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Pop\Documents\Pop\DataSci\project\viz\prcp_accr_by_yr_num_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6680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228600"/>
            <a:ext cx="8382000" cy="923330"/>
          </a:xfrm>
          <a:prstGeom prst="rect">
            <a:avLst/>
          </a:prstGeom>
          <a:noFill/>
        </p:spPr>
        <p:txBody>
          <a:bodyPr wrap="square" rtlCol="0">
            <a:spAutoFit/>
          </a:bodyPr>
          <a:lstStyle/>
          <a:p>
            <a:r>
              <a:rPr lang="en-US" dirty="0" smtClean="0"/>
              <a:t>If Probability of Precipitation &lt;= 5% and no rain or snow then score 1</a:t>
            </a:r>
          </a:p>
          <a:p>
            <a:r>
              <a:rPr lang="en-US" dirty="0" smtClean="0"/>
              <a:t>Or if Probability of Precipitation &gt; 5% and measureable rain or snow then score 1</a:t>
            </a:r>
          </a:p>
          <a:p>
            <a:r>
              <a:rPr lang="en-US" dirty="0" smtClean="0"/>
              <a:t>Otherwise score 0</a:t>
            </a:r>
            <a:endParaRPr lang="en-US" dirty="0"/>
          </a:p>
        </p:txBody>
      </p:sp>
    </p:spTree>
    <p:extLst>
      <p:ext uri="{BB962C8B-B14F-4D97-AF65-F5344CB8AC3E}">
        <p14:creationId xmlns:p14="http://schemas.microsoft.com/office/powerpoint/2010/main" val="420251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81000"/>
            <a:ext cx="6400800" cy="369332"/>
          </a:xfrm>
          <a:prstGeom prst="rect">
            <a:avLst/>
          </a:prstGeom>
          <a:noFill/>
        </p:spPr>
        <p:txBody>
          <a:bodyPr wrap="square" rtlCol="0">
            <a:spAutoFit/>
          </a:bodyPr>
          <a:lstStyle/>
          <a:p>
            <a:r>
              <a:rPr lang="en-US" b="1" dirty="0" smtClean="0"/>
              <a:t>XII. To do:</a:t>
            </a:r>
            <a:r>
              <a:rPr lang="en-US" dirty="0" smtClean="0"/>
              <a:t> analyze errors by climate zone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990600"/>
            <a:ext cx="6667500" cy="5524500"/>
          </a:xfrm>
          <a:prstGeom prst="rect">
            <a:avLst/>
          </a:prstGeom>
        </p:spPr>
      </p:pic>
    </p:spTree>
    <p:extLst>
      <p:ext uri="{BB962C8B-B14F-4D97-AF65-F5344CB8AC3E}">
        <p14:creationId xmlns:p14="http://schemas.microsoft.com/office/powerpoint/2010/main" val="15286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685800"/>
            <a:ext cx="7010400" cy="3416320"/>
          </a:xfrm>
          <a:prstGeom prst="rect">
            <a:avLst/>
          </a:prstGeom>
          <a:noFill/>
        </p:spPr>
        <p:txBody>
          <a:bodyPr wrap="square" rtlCol="0">
            <a:spAutoFit/>
          </a:bodyPr>
          <a:lstStyle/>
          <a:p>
            <a:r>
              <a:rPr lang="en-US" b="1" dirty="0" smtClean="0"/>
              <a:t>XIII. More To Do:</a:t>
            </a:r>
          </a:p>
          <a:p>
            <a:pPr marL="800100" lvl="1" indent="-342900">
              <a:buFont typeface="+mj-lt"/>
              <a:buAutoNum type="arabicPeriod"/>
            </a:pPr>
            <a:r>
              <a:rPr lang="en-US" dirty="0" smtClean="0"/>
              <a:t>Investigate outliers</a:t>
            </a:r>
          </a:p>
          <a:p>
            <a:pPr marL="800100" lvl="1" indent="-342900">
              <a:buFont typeface="+mj-lt"/>
              <a:buAutoNum type="arabicPeriod"/>
            </a:pPr>
            <a:r>
              <a:rPr lang="en-US" dirty="0" smtClean="0"/>
              <a:t>Investigate missing data</a:t>
            </a:r>
          </a:p>
          <a:p>
            <a:pPr marL="800100" lvl="1" indent="-342900">
              <a:buFont typeface="+mj-lt"/>
              <a:buAutoNum type="arabicPeriod"/>
            </a:pPr>
            <a:r>
              <a:rPr lang="en-US" dirty="0" smtClean="0"/>
              <a:t>Check for duplicate data</a:t>
            </a:r>
          </a:p>
          <a:p>
            <a:pPr marL="800100" lvl="1" indent="-342900">
              <a:buFont typeface="+mj-lt"/>
              <a:buAutoNum type="arabicPeriod"/>
            </a:pPr>
            <a:r>
              <a:rPr lang="en-US" dirty="0" smtClean="0"/>
              <a:t>Check for non-ASCII characters</a:t>
            </a:r>
          </a:p>
          <a:p>
            <a:pPr marL="800100" lvl="1" indent="-342900">
              <a:buFont typeface="+mj-lt"/>
              <a:buAutoNum type="arabicPeriod"/>
            </a:pPr>
            <a:r>
              <a:rPr lang="en-US" dirty="0" smtClean="0"/>
              <a:t>Analyze errors by season, month of the year, etc.</a:t>
            </a:r>
          </a:p>
          <a:p>
            <a:pPr marL="800100" lvl="1" indent="-342900">
              <a:buFont typeface="+mj-lt"/>
              <a:buAutoNum type="arabicPeriod"/>
            </a:pPr>
            <a:r>
              <a:rPr lang="en-US" dirty="0" smtClean="0"/>
              <a:t>Analyze errors by variation of daily normal values (e.g. variation of normal maximum temperature for a given day of the year and weather station)</a:t>
            </a:r>
          </a:p>
          <a:p>
            <a:pPr marL="800100" lvl="1" indent="-342900">
              <a:buFont typeface="+mj-lt"/>
              <a:buAutoNum type="arabicPeriod"/>
            </a:pPr>
            <a:r>
              <a:rPr lang="en-US" dirty="0" smtClean="0"/>
              <a:t>Obtain forecast data from the nonstandard images, nonstandard font</a:t>
            </a:r>
          </a:p>
          <a:p>
            <a:pPr marL="800100" lvl="1" indent="-342900">
              <a:buFont typeface="+mj-lt"/>
              <a:buAutoNum type="arabicPeriod"/>
            </a:pPr>
            <a:r>
              <a:rPr lang="en-US" dirty="0" smtClean="0"/>
              <a:t>Further investigate accuracy of data</a:t>
            </a:r>
            <a:endParaRPr lang="en-US" dirty="0"/>
          </a:p>
        </p:txBody>
      </p:sp>
    </p:spTree>
    <p:extLst>
      <p:ext uri="{BB962C8B-B14F-4D97-AF65-F5344CB8AC3E}">
        <p14:creationId xmlns:p14="http://schemas.microsoft.com/office/powerpoint/2010/main" val="25027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4862870"/>
          </a:xfrm>
          <a:prstGeom prst="rect">
            <a:avLst/>
          </a:prstGeom>
          <a:noFill/>
        </p:spPr>
        <p:txBody>
          <a:bodyPr wrap="square" rtlCol="0">
            <a:spAutoFit/>
          </a:bodyPr>
          <a:lstStyle/>
          <a:p>
            <a:r>
              <a:rPr lang="en-US" sz="1000" b="1" dirty="0" smtClean="0"/>
              <a:t>ADDENDUM</a:t>
            </a:r>
          </a:p>
          <a:p>
            <a:endParaRPr lang="en-US" sz="1000" dirty="0" smtClean="0"/>
          </a:p>
          <a:p>
            <a:r>
              <a:rPr lang="en-US" sz="1000" dirty="0" smtClean="0"/>
              <a:t>All units either °F, inches, or percent (for pop1, pop2, </a:t>
            </a:r>
            <a:r>
              <a:rPr lang="en-US" sz="1000" dirty="0" err="1" smtClean="0"/>
              <a:t>dly-prcp-pctall</a:t>
            </a:r>
            <a:r>
              <a:rPr lang="en-US" sz="1000" dirty="0" smtClean="0"/>
              <a:t>, </a:t>
            </a:r>
            <a:r>
              <a:rPr lang="en-US" sz="1000" dirty="0" err="1" smtClean="0"/>
              <a:t>dly</a:t>
            </a:r>
            <a:r>
              <a:rPr lang="en-US" sz="1000" dirty="0" smtClean="0"/>
              <a:t>-snow-</a:t>
            </a:r>
            <a:r>
              <a:rPr lang="en-US" sz="1000" dirty="0" err="1" smtClean="0"/>
              <a:t>pctall</a:t>
            </a:r>
            <a:r>
              <a:rPr lang="en-US" sz="1000" dirty="0" smtClean="0"/>
              <a:t>)</a:t>
            </a:r>
          </a:p>
          <a:p>
            <a:endParaRPr lang="en-US" sz="1000" dirty="0" smtClean="0"/>
          </a:p>
          <a:p>
            <a:r>
              <a:rPr lang="en-US" sz="1000" dirty="0" smtClean="0"/>
              <a:t>GENERAL</a:t>
            </a:r>
          </a:p>
          <a:p>
            <a:r>
              <a:rPr lang="en-US" sz="1000" dirty="0" smtClean="0"/>
              <a:t>COOPID - Weather station ID, 6 digits, sometimes prefaced with USC00</a:t>
            </a:r>
          </a:p>
          <a:p>
            <a:r>
              <a:rPr lang="en-US" sz="1000" dirty="0" smtClean="0"/>
              <a:t>Error = forecasted – observed (for temperatures)</a:t>
            </a:r>
          </a:p>
          <a:p>
            <a:r>
              <a:rPr lang="en-US" sz="1000" dirty="0" smtClean="0"/>
              <a:t>ICAO Code/ID - Identifier for weather station (e.g. KSEA for Seattle Tacoma airport)</a:t>
            </a:r>
          </a:p>
          <a:p>
            <a:r>
              <a:rPr lang="en-US" sz="1000" dirty="0" smtClean="0"/>
              <a:t>STNID - (weather) station ID, issued by NCEI (formerly NCDC), 8 digits</a:t>
            </a:r>
          </a:p>
          <a:p>
            <a:r>
              <a:rPr lang="en-US" sz="1000" dirty="0" err="1" smtClean="0"/>
              <a:t>stn_id_cdo</a:t>
            </a:r>
            <a:r>
              <a:rPr lang="en-US" sz="1000" dirty="0" smtClean="0"/>
              <a:t> - (weather) station ID needed by CDO website (WBAN, COOP,...), prefaced with a key, e.g. GHCND:USW00024243, COOP:USC00123456</a:t>
            </a:r>
          </a:p>
          <a:p>
            <a:r>
              <a:rPr lang="en-US" sz="1000" dirty="0" smtClean="0"/>
              <a:t>WBANID - Weather station ID, 5 digits, sometimes prefaced with USW000</a:t>
            </a:r>
          </a:p>
          <a:p>
            <a:r>
              <a:rPr lang="en-US" sz="1000" dirty="0" err="1" smtClean="0"/>
              <a:t>Wea_stn_cd</a:t>
            </a:r>
            <a:r>
              <a:rPr lang="en-US" sz="1000" dirty="0" smtClean="0"/>
              <a:t> – ICAO weather station code/ID (e.g. KSEA for Seattle-Tacoma airport)</a:t>
            </a:r>
          </a:p>
          <a:p>
            <a:r>
              <a:rPr lang="en-US" sz="1000" dirty="0" smtClean="0"/>
              <a:t>Weather number – value for </a:t>
            </a:r>
            <a:r>
              <a:rPr lang="en-US" sz="1000" dirty="0" err="1" smtClean="0"/>
              <a:t>tmax</a:t>
            </a:r>
            <a:r>
              <a:rPr lang="en-US" sz="1000" dirty="0" smtClean="0"/>
              <a:t>, </a:t>
            </a:r>
            <a:r>
              <a:rPr lang="en-US" sz="1000" dirty="0" err="1" smtClean="0"/>
              <a:t>tmin</a:t>
            </a:r>
            <a:r>
              <a:rPr lang="en-US" sz="1000" dirty="0" smtClean="0"/>
              <a:t>, </a:t>
            </a:r>
            <a:r>
              <a:rPr lang="en-US" sz="1000" dirty="0" err="1" smtClean="0"/>
              <a:t>prcp</a:t>
            </a:r>
            <a:r>
              <a:rPr lang="en-US" sz="1000" dirty="0" smtClean="0"/>
              <a:t>, snow, predicted min/max temp, POP</a:t>
            </a:r>
          </a:p>
          <a:p>
            <a:r>
              <a:rPr lang="en-US" sz="1000" dirty="0" smtClean="0"/>
              <a:t>Z = UTC, e.g. 1425Z = 14:25 UTC (Universal Coordinated Time)</a:t>
            </a:r>
          </a:p>
          <a:p>
            <a:endParaRPr lang="en-US" sz="1000" dirty="0"/>
          </a:p>
          <a:p>
            <a:r>
              <a:rPr lang="en-US" sz="1000" dirty="0" smtClean="0"/>
              <a:t>ABBREVIATIONS</a:t>
            </a:r>
          </a:p>
          <a:p>
            <a:r>
              <a:rPr lang="en-US" sz="1000" dirty="0" smtClean="0"/>
              <a:t>CDO  - Climate Data Online</a:t>
            </a:r>
          </a:p>
          <a:p>
            <a:r>
              <a:rPr lang="en-US" sz="1000" dirty="0" smtClean="0"/>
              <a:t>COOP - Cooperative Observer Program</a:t>
            </a:r>
          </a:p>
          <a:p>
            <a:r>
              <a:rPr lang="en-US" sz="1000" dirty="0" smtClean="0"/>
              <a:t>GHCN - Global Historical Climatology Network</a:t>
            </a:r>
          </a:p>
          <a:p>
            <a:r>
              <a:rPr lang="en-US" sz="1000" dirty="0" smtClean="0"/>
              <a:t>HPC    </a:t>
            </a:r>
            <a:r>
              <a:rPr lang="en-US" sz="1000" dirty="0" err="1" smtClean="0"/>
              <a:t>Hydrometeorological</a:t>
            </a:r>
            <a:r>
              <a:rPr lang="en-US" sz="1000" dirty="0" smtClean="0"/>
              <a:t> Prediction Center (now WPC)</a:t>
            </a:r>
          </a:p>
          <a:p>
            <a:r>
              <a:rPr lang="en-US" sz="1000" dirty="0" smtClean="0"/>
              <a:t>ICAO - International Civil Aviation Organization</a:t>
            </a:r>
          </a:p>
          <a:p>
            <a:r>
              <a:rPr lang="en-US" sz="1000" dirty="0" smtClean="0"/>
              <a:t>MSHR - Master Station History Report</a:t>
            </a:r>
          </a:p>
          <a:p>
            <a:r>
              <a:rPr lang="en-US" sz="1000" dirty="0" smtClean="0"/>
              <a:t>NCDC - National Climate Data Center (now NCEI)</a:t>
            </a:r>
          </a:p>
          <a:p>
            <a:r>
              <a:rPr lang="en-US" sz="1000" dirty="0" smtClean="0"/>
              <a:t>NCEI - National Centers for Environmental Information (née NCDC)</a:t>
            </a:r>
          </a:p>
          <a:p>
            <a:r>
              <a:rPr lang="en-US" sz="1000" dirty="0" smtClean="0"/>
              <a:t>NCEP   National Centers for Environmental Prediction</a:t>
            </a:r>
          </a:p>
          <a:p>
            <a:r>
              <a:rPr lang="en-US" sz="1000" dirty="0" smtClean="0"/>
              <a:t>NOAA - National Oceanic and Atmospheric Administration</a:t>
            </a:r>
          </a:p>
          <a:p>
            <a:r>
              <a:rPr lang="en-US" sz="1000" dirty="0" smtClean="0"/>
              <a:t>NWS  - National Weather Service</a:t>
            </a:r>
          </a:p>
          <a:p>
            <a:r>
              <a:rPr lang="en-US" sz="1000" dirty="0" smtClean="0"/>
              <a:t>OCR – Optical Character Recognition</a:t>
            </a:r>
          </a:p>
          <a:p>
            <a:r>
              <a:rPr lang="en-US" sz="1000" dirty="0" smtClean="0"/>
              <a:t>WBAN - Weather Bureau, Air Force, Navy</a:t>
            </a:r>
          </a:p>
          <a:p>
            <a:r>
              <a:rPr lang="en-US" sz="1000" dirty="0" smtClean="0"/>
              <a:t>WFO  - Weather Forecast Office</a:t>
            </a:r>
          </a:p>
          <a:p>
            <a:r>
              <a:rPr lang="en-US" sz="1000" dirty="0" smtClean="0"/>
              <a:t>WPC  - Weather Prediction Center (née HPC)</a:t>
            </a:r>
          </a:p>
        </p:txBody>
      </p:sp>
    </p:spTree>
    <p:extLst>
      <p:ext uri="{BB962C8B-B14F-4D97-AF65-F5344CB8AC3E}">
        <p14:creationId xmlns:p14="http://schemas.microsoft.com/office/powerpoint/2010/main" val="48615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05800" cy="5632311"/>
          </a:xfrm>
          <a:prstGeom prst="rect">
            <a:avLst/>
          </a:prstGeom>
          <a:noFill/>
        </p:spPr>
        <p:txBody>
          <a:bodyPr wrap="square" rtlCol="0">
            <a:spAutoFit/>
          </a:bodyPr>
          <a:lstStyle/>
          <a:p>
            <a:r>
              <a:rPr lang="en-US" sz="1000" dirty="0" smtClean="0"/>
              <a:t>ADDENDUM CONTINUED:</a:t>
            </a:r>
          </a:p>
          <a:p>
            <a:endParaRPr lang="en-US" sz="1000" dirty="0" smtClean="0"/>
          </a:p>
          <a:p>
            <a:r>
              <a:rPr lang="en-US" sz="1000" dirty="0" smtClean="0"/>
              <a:t>FORECASTS</a:t>
            </a:r>
          </a:p>
          <a:p>
            <a:r>
              <a:rPr lang="en-US" sz="1000" dirty="0" err="1" smtClean="0"/>
              <a:t>Forecast_Day</a:t>
            </a:r>
            <a:r>
              <a:rPr lang="en-US" sz="1000" dirty="0" smtClean="0"/>
              <a:t> – 3 thru 7 days ahead (WPC medium range forecasts)</a:t>
            </a:r>
          </a:p>
          <a:p>
            <a:r>
              <a:rPr lang="en-US" sz="1000" dirty="0" err="1" smtClean="0"/>
              <a:t>Forecast_Type</a:t>
            </a:r>
            <a:r>
              <a:rPr lang="en-US" sz="1000" dirty="0" smtClean="0"/>
              <a:t> – Min/max temp or POP</a:t>
            </a:r>
          </a:p>
          <a:p>
            <a:r>
              <a:rPr lang="en-US" sz="1000" dirty="0" smtClean="0"/>
              <a:t>Issue date – date forecast was issued (YYYYMMDD)</a:t>
            </a:r>
          </a:p>
          <a:p>
            <a:r>
              <a:rPr lang="en-US" sz="1000" dirty="0" smtClean="0"/>
              <a:t>MAX_3 – predicted maximum temperature 3 days ahead (resolution 1°F)</a:t>
            </a:r>
          </a:p>
          <a:p>
            <a:r>
              <a:rPr lang="en-US" sz="1000" dirty="0" smtClean="0"/>
              <a:t>MAX_7 – predicted maximum temperature 7 days ahead (resolution 1°F)</a:t>
            </a:r>
          </a:p>
          <a:p>
            <a:r>
              <a:rPr lang="en-US" sz="1000" dirty="0" smtClean="0"/>
              <a:t>MIN_3 – predicted minimum temperature 3 days ahead (resolution 1°F)</a:t>
            </a:r>
          </a:p>
          <a:p>
            <a:r>
              <a:rPr lang="en-US" sz="1000" dirty="0" smtClean="0"/>
              <a:t>MIN_7 – predicted minimum temperature 7 days ahead (resolution 1°F)</a:t>
            </a:r>
          </a:p>
          <a:p>
            <a:r>
              <a:rPr lang="en-US" sz="1000" dirty="0" smtClean="0"/>
              <a:t>POP1 – Probability of </a:t>
            </a:r>
            <a:r>
              <a:rPr lang="en-US" sz="1000" dirty="0"/>
              <a:t>Precipitation (&gt;= 0.01") </a:t>
            </a:r>
            <a:r>
              <a:rPr lang="en-US" sz="1000" dirty="0" smtClean="0"/>
              <a:t>at 1200Z (percent)</a:t>
            </a:r>
          </a:p>
          <a:p>
            <a:r>
              <a:rPr lang="en-US" sz="1000" dirty="0" smtClean="0"/>
              <a:t>POP2 – Probability of </a:t>
            </a:r>
            <a:r>
              <a:rPr lang="en-US" sz="1000" dirty="0"/>
              <a:t>Precipitation (&gt;= 0.01") </a:t>
            </a:r>
            <a:r>
              <a:rPr lang="en-US" sz="1000" dirty="0" smtClean="0"/>
              <a:t>at 0000Z (percent)</a:t>
            </a:r>
          </a:p>
          <a:p>
            <a:r>
              <a:rPr lang="en-US" sz="1000" dirty="0" smtClean="0"/>
              <a:t>Valid date – date forecast is valid for (YYYYMMDD)</a:t>
            </a:r>
          </a:p>
          <a:p>
            <a:r>
              <a:rPr lang="en-US" sz="1000" dirty="0" err="1" smtClean="0"/>
              <a:t>Valid_date_calcd</a:t>
            </a:r>
            <a:r>
              <a:rPr lang="en-US" sz="1000" dirty="0" smtClean="0"/>
              <a:t> – calculated from issue date and forecast day (e.g. 3,4,5,6,7) (YYYYMMDD)</a:t>
            </a:r>
          </a:p>
          <a:p>
            <a:r>
              <a:rPr lang="en-US" sz="1000" dirty="0" err="1" smtClean="0"/>
              <a:t>wea_num</a:t>
            </a:r>
            <a:r>
              <a:rPr lang="en-US" sz="1000" dirty="0" smtClean="0"/>
              <a:t> - value for forecasted min/max temp, POP</a:t>
            </a:r>
          </a:p>
          <a:p>
            <a:endParaRPr lang="en-US" sz="1000" dirty="0"/>
          </a:p>
          <a:p>
            <a:r>
              <a:rPr lang="en-US" sz="1000" dirty="0" smtClean="0"/>
              <a:t>OBSERVABLES – actual weather data</a:t>
            </a:r>
          </a:p>
          <a:p>
            <a:r>
              <a:rPr lang="en-US" sz="1000" dirty="0" err="1" smtClean="0"/>
              <a:t>prcp</a:t>
            </a:r>
            <a:r>
              <a:rPr lang="en-US" sz="1000" dirty="0" smtClean="0"/>
              <a:t> - observed rain amount, does not include snow, resolution ~0.004 inches</a:t>
            </a:r>
          </a:p>
          <a:p>
            <a:r>
              <a:rPr lang="en-US" sz="1000" dirty="0" smtClean="0"/>
              <a:t>snow - observed snowfall amount, resolution ~0.04 inches</a:t>
            </a:r>
          </a:p>
          <a:p>
            <a:r>
              <a:rPr lang="en-US" sz="1000" dirty="0" err="1" smtClean="0"/>
              <a:t>tmax</a:t>
            </a:r>
            <a:r>
              <a:rPr lang="en-US" sz="1000" dirty="0" smtClean="0"/>
              <a:t> – observed max temp, resolution ~0.2°F</a:t>
            </a:r>
          </a:p>
          <a:p>
            <a:r>
              <a:rPr lang="en-US" sz="1000" dirty="0" err="1" smtClean="0"/>
              <a:t>tmin</a:t>
            </a:r>
            <a:r>
              <a:rPr lang="en-US" sz="1000" dirty="0" smtClean="0"/>
              <a:t> – observed min temp, resolution ~0.2°F</a:t>
            </a:r>
          </a:p>
          <a:p>
            <a:r>
              <a:rPr lang="en-US" sz="1000" dirty="0" smtClean="0"/>
              <a:t>Valid date – date observation was made (YYYYMMDD)</a:t>
            </a:r>
          </a:p>
          <a:p>
            <a:r>
              <a:rPr lang="en-US" sz="1000" dirty="0" err="1" smtClean="0"/>
              <a:t>wea_num_type</a:t>
            </a:r>
            <a:r>
              <a:rPr lang="en-US" sz="1000" dirty="0" smtClean="0"/>
              <a:t> - </a:t>
            </a:r>
            <a:r>
              <a:rPr lang="en-US" sz="1000" dirty="0" err="1" smtClean="0"/>
              <a:t>tmax</a:t>
            </a:r>
            <a:r>
              <a:rPr lang="en-US" sz="1000" dirty="0" smtClean="0"/>
              <a:t>, </a:t>
            </a:r>
            <a:r>
              <a:rPr lang="en-US" sz="1000" dirty="0" err="1" smtClean="0"/>
              <a:t>tmin</a:t>
            </a:r>
            <a:r>
              <a:rPr lang="en-US" sz="1000" dirty="0" smtClean="0"/>
              <a:t>, </a:t>
            </a:r>
            <a:r>
              <a:rPr lang="en-US" sz="1000" dirty="0" err="1" smtClean="0"/>
              <a:t>prcp</a:t>
            </a:r>
            <a:r>
              <a:rPr lang="en-US" sz="1000" dirty="0" smtClean="0"/>
              <a:t>, or snow</a:t>
            </a:r>
          </a:p>
          <a:p>
            <a:r>
              <a:rPr lang="en-US" sz="1000" dirty="0" err="1" smtClean="0"/>
              <a:t>wea_num</a:t>
            </a:r>
            <a:r>
              <a:rPr lang="en-US" sz="1000" dirty="0" smtClean="0"/>
              <a:t> - value for </a:t>
            </a:r>
            <a:r>
              <a:rPr lang="en-US" sz="1000" dirty="0" err="1" smtClean="0"/>
              <a:t>tmax</a:t>
            </a:r>
            <a:r>
              <a:rPr lang="en-US" sz="1000" dirty="0" smtClean="0"/>
              <a:t>, </a:t>
            </a:r>
            <a:r>
              <a:rPr lang="en-US" sz="1000" dirty="0" err="1" smtClean="0"/>
              <a:t>tmin</a:t>
            </a:r>
            <a:r>
              <a:rPr lang="en-US" sz="1000" dirty="0" smtClean="0"/>
              <a:t>, </a:t>
            </a:r>
            <a:r>
              <a:rPr lang="en-US" sz="1000" dirty="0" err="1" smtClean="0"/>
              <a:t>prcp</a:t>
            </a:r>
            <a:r>
              <a:rPr lang="en-US" sz="1000" dirty="0" smtClean="0"/>
              <a:t>, snow</a:t>
            </a:r>
          </a:p>
          <a:p>
            <a:endParaRPr lang="en-US" sz="1000" dirty="0" smtClean="0"/>
          </a:p>
          <a:p>
            <a:r>
              <a:rPr lang="en-US" sz="1000" dirty="0" smtClean="0"/>
              <a:t>DAILY NORMALS (calculated from 1981 - 2010; resolutions: temperature 0.1°F, precipitation 0.01", snowfall 0.1", probability 0.1%)</a:t>
            </a:r>
          </a:p>
          <a:p>
            <a:r>
              <a:rPr lang="en-US" sz="1000" dirty="0" smtClean="0"/>
              <a:t>(</a:t>
            </a:r>
            <a:r>
              <a:rPr lang="en-US" sz="1000" dirty="0" err="1" smtClean="0"/>
              <a:t>dly</a:t>
            </a:r>
            <a:r>
              <a:rPr lang="en-US" sz="1000" dirty="0" smtClean="0"/>
              <a:t>-)</a:t>
            </a:r>
            <a:r>
              <a:rPr lang="en-US" sz="1000" dirty="0" err="1" smtClean="0"/>
              <a:t>tmax</a:t>
            </a:r>
            <a:r>
              <a:rPr lang="en-US" sz="1000" dirty="0" smtClean="0"/>
              <a:t>-normal </a:t>
            </a:r>
            <a:r>
              <a:rPr lang="en-US" sz="1000" dirty="0"/>
              <a:t>- Long-term </a:t>
            </a:r>
            <a:r>
              <a:rPr lang="en-US" sz="1000" dirty="0" smtClean="0"/>
              <a:t>averages </a:t>
            </a:r>
            <a:r>
              <a:rPr lang="en-US" sz="1000" dirty="0"/>
              <a:t>of daily maximum temperature</a:t>
            </a:r>
            <a:endParaRPr lang="en-US" sz="1000" dirty="0" smtClean="0"/>
          </a:p>
          <a:p>
            <a:r>
              <a:rPr lang="en-US" sz="1000" dirty="0" smtClean="0"/>
              <a:t>(</a:t>
            </a:r>
            <a:r>
              <a:rPr lang="en-US" sz="1000" dirty="0" err="1" smtClean="0"/>
              <a:t>dly</a:t>
            </a:r>
            <a:r>
              <a:rPr lang="en-US" sz="1000" dirty="0" smtClean="0"/>
              <a:t>-)</a:t>
            </a:r>
            <a:r>
              <a:rPr lang="en-US" sz="1000" dirty="0" err="1" smtClean="0"/>
              <a:t>tmax-stddev</a:t>
            </a:r>
            <a:r>
              <a:rPr lang="en-US" sz="1000" dirty="0" smtClean="0"/>
              <a:t> </a:t>
            </a:r>
            <a:r>
              <a:rPr lang="en-US" sz="1000" dirty="0"/>
              <a:t>- Long-term standard deviations of daily maximum temperature</a:t>
            </a:r>
            <a:endParaRPr lang="en-US" sz="1000" dirty="0" smtClean="0"/>
          </a:p>
          <a:p>
            <a:r>
              <a:rPr lang="en-US" sz="1000" dirty="0" smtClean="0"/>
              <a:t>(</a:t>
            </a:r>
            <a:r>
              <a:rPr lang="en-US" sz="1000" dirty="0" err="1" smtClean="0"/>
              <a:t>dly</a:t>
            </a:r>
            <a:r>
              <a:rPr lang="en-US" sz="1000" dirty="0" smtClean="0"/>
              <a:t>-)</a:t>
            </a:r>
            <a:r>
              <a:rPr lang="en-US" sz="1000" dirty="0" err="1" smtClean="0"/>
              <a:t>tmin</a:t>
            </a:r>
            <a:r>
              <a:rPr lang="en-US" sz="1000" dirty="0" smtClean="0"/>
              <a:t>-normal </a:t>
            </a:r>
            <a:r>
              <a:rPr lang="en-US" sz="1000" dirty="0"/>
              <a:t>- Long-term averages of daily </a:t>
            </a:r>
            <a:r>
              <a:rPr lang="en-US" sz="1000" dirty="0" smtClean="0"/>
              <a:t>minimum </a:t>
            </a:r>
            <a:r>
              <a:rPr lang="en-US" sz="1000" dirty="0"/>
              <a:t>temperature</a:t>
            </a:r>
            <a:endParaRPr lang="en-US" sz="1000" dirty="0" smtClean="0"/>
          </a:p>
          <a:p>
            <a:r>
              <a:rPr lang="en-US" sz="1000" dirty="0" smtClean="0"/>
              <a:t>(</a:t>
            </a:r>
            <a:r>
              <a:rPr lang="en-US" sz="1000" dirty="0" err="1" smtClean="0"/>
              <a:t>dly</a:t>
            </a:r>
            <a:r>
              <a:rPr lang="en-US" sz="1000" dirty="0" smtClean="0"/>
              <a:t>-)</a:t>
            </a:r>
            <a:r>
              <a:rPr lang="en-US" sz="1000" dirty="0" err="1" smtClean="0"/>
              <a:t>tmin-stddev</a:t>
            </a:r>
            <a:r>
              <a:rPr lang="en-US" sz="1000" dirty="0" smtClean="0"/>
              <a:t> </a:t>
            </a:r>
            <a:r>
              <a:rPr lang="en-US" sz="1000" dirty="0"/>
              <a:t>- Long-term standard deviations of daily </a:t>
            </a:r>
            <a:r>
              <a:rPr lang="en-US" sz="1000" dirty="0" smtClean="0"/>
              <a:t>minimum </a:t>
            </a:r>
            <a:r>
              <a:rPr lang="en-US" sz="1000" dirty="0"/>
              <a:t>temperature</a:t>
            </a:r>
            <a:endParaRPr lang="en-US" sz="1000" dirty="0" smtClean="0"/>
          </a:p>
          <a:p>
            <a:r>
              <a:rPr lang="en-US" sz="1000" dirty="0" smtClean="0"/>
              <a:t>(</a:t>
            </a:r>
            <a:r>
              <a:rPr lang="en-US" sz="1000" dirty="0" err="1" smtClean="0"/>
              <a:t>dly</a:t>
            </a:r>
            <a:r>
              <a:rPr lang="en-US" sz="1000" dirty="0" smtClean="0"/>
              <a:t>-)prcp-50pctl - 50th percentiles of daily nonzero precipitation totals for 29-day windows centered on each day of the year</a:t>
            </a:r>
          </a:p>
          <a:p>
            <a:r>
              <a:rPr lang="en-US" sz="1000" dirty="0" smtClean="0"/>
              <a:t>(</a:t>
            </a:r>
            <a:r>
              <a:rPr lang="en-US" sz="1000" dirty="0" err="1" smtClean="0"/>
              <a:t>dly</a:t>
            </a:r>
            <a:r>
              <a:rPr lang="en-US" sz="1000" dirty="0" smtClean="0"/>
              <a:t>-)</a:t>
            </a:r>
            <a:r>
              <a:rPr lang="en-US" sz="1000" dirty="0" err="1" smtClean="0"/>
              <a:t>prcp-pctall</a:t>
            </a:r>
            <a:r>
              <a:rPr lang="en-US" sz="1000" dirty="0" smtClean="0"/>
              <a:t> - Probability of precipitation &gt;= 0.01 inches for 29-day windows centered on each day of the year (aka DLY-PRCP-PCTALL-GE001HI)</a:t>
            </a:r>
          </a:p>
          <a:p>
            <a:r>
              <a:rPr lang="en-US" sz="1000" dirty="0" smtClean="0"/>
              <a:t>(</a:t>
            </a:r>
            <a:r>
              <a:rPr lang="en-US" sz="1000" dirty="0" err="1" smtClean="0"/>
              <a:t>dly</a:t>
            </a:r>
            <a:r>
              <a:rPr lang="en-US" sz="1000" dirty="0" smtClean="0"/>
              <a:t>-)snow-50pctl - 50th percentiles of daily nonzero snowfall totals for 29-day windows centered on each day of the year</a:t>
            </a:r>
          </a:p>
          <a:p>
            <a:r>
              <a:rPr lang="en-US" sz="1000" dirty="0"/>
              <a:t>(</a:t>
            </a:r>
            <a:r>
              <a:rPr lang="en-US" sz="1000" dirty="0" err="1" smtClean="0"/>
              <a:t>dly</a:t>
            </a:r>
            <a:r>
              <a:rPr lang="en-US" sz="1000" dirty="0" smtClean="0"/>
              <a:t>-)snow-</a:t>
            </a:r>
            <a:r>
              <a:rPr lang="en-US" sz="1000" dirty="0" err="1" smtClean="0"/>
              <a:t>pctall</a:t>
            </a:r>
            <a:r>
              <a:rPr lang="en-US" sz="1000" dirty="0" smtClean="0"/>
              <a:t> - Probability of snowfall &gt;= 0.1 inches for 29-day windows centered on each day of the year (aka DLY-SNOW-PCTALL-GE001TI)</a:t>
            </a:r>
          </a:p>
          <a:p>
            <a:r>
              <a:rPr lang="en-US" sz="1000" dirty="0" err="1" smtClean="0"/>
              <a:t>Valid_day</a:t>
            </a:r>
            <a:r>
              <a:rPr lang="en-US" sz="1000" dirty="0" smtClean="0"/>
              <a:t> - day of the year for which normal applies (MMDD)</a:t>
            </a:r>
          </a:p>
          <a:p>
            <a:r>
              <a:rPr lang="en-US" sz="1000" dirty="0" err="1" smtClean="0"/>
              <a:t>wea_num_type</a:t>
            </a:r>
            <a:r>
              <a:rPr lang="en-US" sz="1000" dirty="0" smtClean="0"/>
              <a:t> - </a:t>
            </a:r>
            <a:r>
              <a:rPr lang="en-US" sz="1000" dirty="0" err="1" smtClean="0"/>
              <a:t>dly</a:t>
            </a:r>
            <a:r>
              <a:rPr lang="en-US" sz="1000" dirty="0" smtClean="0"/>
              <a:t>-</a:t>
            </a:r>
            <a:r>
              <a:rPr lang="en-US" sz="1000" dirty="0" err="1" smtClean="0"/>
              <a:t>tmax</a:t>
            </a:r>
            <a:r>
              <a:rPr lang="en-US" sz="1000" dirty="0" smtClean="0"/>
              <a:t>-normal, </a:t>
            </a:r>
            <a:r>
              <a:rPr lang="en-US" sz="1000" dirty="0" err="1" smtClean="0"/>
              <a:t>dly-tmax-stddev</a:t>
            </a:r>
            <a:r>
              <a:rPr lang="en-US" sz="1000" dirty="0" smtClean="0"/>
              <a:t>, </a:t>
            </a:r>
            <a:r>
              <a:rPr lang="en-US" sz="1000" dirty="0" err="1" smtClean="0"/>
              <a:t>dly</a:t>
            </a:r>
            <a:r>
              <a:rPr lang="en-US" sz="1000" dirty="0" smtClean="0"/>
              <a:t>-</a:t>
            </a:r>
            <a:r>
              <a:rPr lang="en-US" sz="1000" dirty="0" err="1" smtClean="0"/>
              <a:t>tmin</a:t>
            </a:r>
            <a:r>
              <a:rPr lang="en-US" sz="1000" dirty="0" smtClean="0"/>
              <a:t>-normal, </a:t>
            </a:r>
            <a:r>
              <a:rPr lang="en-US" sz="1000" dirty="0" err="1" smtClean="0"/>
              <a:t>dly-tmin-stddev</a:t>
            </a:r>
            <a:r>
              <a:rPr lang="en-US" sz="1000" dirty="0" smtClean="0"/>
              <a:t>, dly-prcp-50pctl, </a:t>
            </a:r>
            <a:r>
              <a:rPr lang="en-US" sz="1000" dirty="0" err="1" smtClean="0"/>
              <a:t>dly-prcp-pctall</a:t>
            </a:r>
            <a:r>
              <a:rPr lang="en-US" sz="1000" dirty="0" smtClean="0"/>
              <a:t>, dly-snow-50pctl, or </a:t>
            </a:r>
            <a:r>
              <a:rPr lang="en-US" sz="1000" dirty="0" err="1" smtClean="0"/>
              <a:t>dly</a:t>
            </a:r>
            <a:r>
              <a:rPr lang="en-US" sz="1000" dirty="0" smtClean="0"/>
              <a:t>-snow-</a:t>
            </a:r>
            <a:r>
              <a:rPr lang="en-US" sz="1000" dirty="0" err="1" smtClean="0"/>
              <a:t>pctall</a:t>
            </a:r>
            <a:endParaRPr lang="en-US" sz="1000" dirty="0" smtClean="0"/>
          </a:p>
        </p:txBody>
      </p:sp>
    </p:spTree>
    <p:extLst>
      <p:ext uri="{BB962C8B-B14F-4D97-AF65-F5344CB8AC3E}">
        <p14:creationId xmlns:p14="http://schemas.microsoft.com/office/powerpoint/2010/main" val="21038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533400"/>
            <a:ext cx="5867400" cy="646331"/>
          </a:xfrm>
          <a:prstGeom prst="rect">
            <a:avLst/>
          </a:prstGeom>
          <a:noFill/>
        </p:spPr>
        <p:txBody>
          <a:bodyPr wrap="square" rtlCol="0">
            <a:spAutoFit/>
          </a:bodyPr>
          <a:lstStyle/>
          <a:p>
            <a:pPr algn="ctr"/>
            <a:r>
              <a:rPr lang="en-US" b="1" dirty="0" smtClean="0"/>
              <a:t>Hypothesis: </a:t>
            </a:r>
            <a:r>
              <a:rPr lang="en-US" dirty="0" smtClean="0"/>
              <a:t>Errors in weather forecasting are decreasing and there is very little systematic error</a:t>
            </a:r>
            <a:endParaRPr lang="en-US" dirty="0"/>
          </a:p>
        </p:txBody>
      </p:sp>
      <p:sp>
        <p:nvSpPr>
          <p:cNvPr id="3" name="TextBox 2"/>
          <p:cNvSpPr txBox="1"/>
          <p:nvPr/>
        </p:nvSpPr>
        <p:spPr>
          <a:xfrm>
            <a:off x="381000" y="1524000"/>
            <a:ext cx="8458200" cy="1200329"/>
          </a:xfrm>
          <a:prstGeom prst="rect">
            <a:avLst/>
          </a:prstGeom>
          <a:noFill/>
        </p:spPr>
        <p:txBody>
          <a:bodyPr wrap="square" rtlCol="0">
            <a:spAutoFit/>
          </a:bodyPr>
          <a:lstStyle/>
          <a:p>
            <a:r>
              <a:rPr lang="en-US" b="1" dirty="0" smtClean="0"/>
              <a:t>I. Forecast Data: </a:t>
            </a:r>
            <a:r>
              <a:rPr lang="en-US" dirty="0" smtClean="0"/>
              <a:t>Historical weather forecasts are available from WPC* (part of NWS) in graphical format.  These are medium range forecasts (valid for 3, 4, 5, 6 and 7 days ahead) and include daily maximum and minimum temperature and the probability of precipitation for various weather stations around the continental United States.</a:t>
            </a:r>
            <a:endParaRPr lang="en-US" dirty="0"/>
          </a:p>
        </p:txBody>
      </p:sp>
      <p:sp>
        <p:nvSpPr>
          <p:cNvPr id="4" name="TextBox 3"/>
          <p:cNvSpPr txBox="1"/>
          <p:nvPr/>
        </p:nvSpPr>
        <p:spPr>
          <a:xfrm>
            <a:off x="838200" y="6477000"/>
            <a:ext cx="3962400" cy="276999"/>
          </a:xfrm>
          <a:prstGeom prst="rect">
            <a:avLst/>
          </a:prstGeom>
          <a:noFill/>
        </p:spPr>
        <p:txBody>
          <a:bodyPr wrap="square" rtlCol="0">
            <a:spAutoFit/>
          </a:bodyPr>
          <a:lstStyle/>
          <a:p>
            <a:r>
              <a:rPr lang="en-US" sz="1200" b="1" dirty="0" smtClean="0"/>
              <a:t>*</a:t>
            </a:r>
            <a:r>
              <a:rPr lang="en-US" sz="1200" dirty="0" smtClean="0"/>
              <a:t>See Addendum for abbreviations</a:t>
            </a:r>
            <a:endParaRPr lang="en-US" sz="1200" dirty="0"/>
          </a:p>
        </p:txBody>
      </p:sp>
      <p:pic>
        <p:nvPicPr>
          <p:cNvPr id="5" name="Picture 4"/>
          <p:cNvPicPr/>
          <p:nvPr/>
        </p:nvPicPr>
        <p:blipFill>
          <a:blip r:embed="rId2"/>
          <a:stretch>
            <a:fillRect/>
          </a:stretch>
        </p:blipFill>
        <p:spPr>
          <a:xfrm>
            <a:off x="2514600" y="3276600"/>
            <a:ext cx="3857625" cy="3067050"/>
          </a:xfrm>
          <a:prstGeom prst="rect">
            <a:avLst/>
          </a:prstGeom>
        </p:spPr>
      </p:pic>
      <p:sp>
        <p:nvSpPr>
          <p:cNvPr id="6" name="TextBox 5"/>
          <p:cNvSpPr txBox="1"/>
          <p:nvPr/>
        </p:nvSpPr>
        <p:spPr>
          <a:xfrm>
            <a:off x="495300" y="2867025"/>
            <a:ext cx="8153400" cy="369332"/>
          </a:xfrm>
          <a:prstGeom prst="rect">
            <a:avLst/>
          </a:prstGeom>
          <a:noFill/>
        </p:spPr>
        <p:txBody>
          <a:bodyPr wrap="square" rtlCol="0">
            <a:spAutoFit/>
          </a:bodyPr>
          <a:lstStyle/>
          <a:p>
            <a:pPr algn="ctr"/>
            <a:r>
              <a:rPr lang="en-US" dirty="0" smtClean="0"/>
              <a:t>Maximum temperature forecast issued 6/10/15 valid for 6/17/15 (7 day forecast)</a:t>
            </a:r>
            <a:endParaRPr lang="en-US" dirty="0"/>
          </a:p>
        </p:txBody>
      </p:sp>
      <p:sp>
        <p:nvSpPr>
          <p:cNvPr id="7" name="TextBox 6"/>
          <p:cNvSpPr txBox="1"/>
          <p:nvPr/>
        </p:nvSpPr>
        <p:spPr>
          <a:xfrm>
            <a:off x="4286250" y="6369278"/>
            <a:ext cx="2057400" cy="246221"/>
          </a:xfrm>
          <a:prstGeom prst="rect">
            <a:avLst/>
          </a:prstGeom>
          <a:noFill/>
        </p:spPr>
        <p:txBody>
          <a:bodyPr wrap="square" rtlCol="0">
            <a:spAutoFit/>
          </a:bodyPr>
          <a:lstStyle/>
          <a:p>
            <a:pPr algn="ctr"/>
            <a:r>
              <a:rPr lang="en-US" sz="1000" dirty="0" smtClean="0"/>
              <a:t>DAY7_MAX_2015061012_filled.gif</a:t>
            </a:r>
            <a:endParaRPr lang="en-US" sz="1000" dirty="0"/>
          </a:p>
        </p:txBody>
      </p:sp>
    </p:spTree>
    <p:extLst>
      <p:ext uri="{BB962C8B-B14F-4D97-AF65-F5344CB8AC3E}">
        <p14:creationId xmlns:p14="http://schemas.microsoft.com/office/powerpoint/2010/main" val="234428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4975" y="457200"/>
            <a:ext cx="6324600" cy="923330"/>
          </a:xfrm>
          <a:prstGeom prst="rect">
            <a:avLst/>
          </a:prstGeom>
          <a:noFill/>
        </p:spPr>
        <p:txBody>
          <a:bodyPr wrap="square" rtlCol="0">
            <a:spAutoFit/>
          </a:bodyPr>
          <a:lstStyle/>
          <a:p>
            <a:r>
              <a:rPr lang="en-US" b="1" dirty="0" smtClean="0"/>
              <a:t>II. Obtaining the forecast weather numbers:</a:t>
            </a:r>
            <a:r>
              <a:rPr lang="en-US" dirty="0" smtClean="0"/>
              <a:t> the forecast numbers are embedded in the graphic image (.gif) of a map of the U.S.  A procedure was developed to extract these numbers</a:t>
            </a:r>
            <a:endParaRPr lang="en-US" dirty="0"/>
          </a:p>
        </p:txBody>
      </p:sp>
      <p:sp>
        <p:nvSpPr>
          <p:cNvPr id="3" name="TextBox 2"/>
          <p:cNvSpPr txBox="1"/>
          <p:nvPr/>
        </p:nvSpPr>
        <p:spPr>
          <a:xfrm>
            <a:off x="1666875" y="1600200"/>
            <a:ext cx="6400800" cy="2308324"/>
          </a:xfrm>
          <a:prstGeom prst="rect">
            <a:avLst/>
          </a:prstGeom>
          <a:noFill/>
        </p:spPr>
        <p:txBody>
          <a:bodyPr wrap="square" rtlCol="0">
            <a:spAutoFit/>
          </a:bodyPr>
          <a:lstStyle/>
          <a:p>
            <a:r>
              <a:rPr lang="en-US" b="1" dirty="0" smtClean="0"/>
              <a:t>III. Extraction Procedure:</a:t>
            </a:r>
            <a:r>
              <a:rPr lang="en-US" dirty="0" smtClean="0"/>
              <a:t> the numbers contained up to three characters (within range -99 to 999) from a set of eleven characters (0, 1, 2,…, 9, -).  The character font, color (black), size, location was (almost) always the same.  There was no other black color, no anti-aliasing and the character overwrote the other colors.  The strategy was to search the pixel array at certain locations for the pixel patterns of the characters comprising the number using Python (poor man’s OCR).</a:t>
            </a:r>
            <a:endParaRPr lang="en-US" dirty="0"/>
          </a:p>
        </p:txBody>
      </p:sp>
      <p:sp>
        <p:nvSpPr>
          <p:cNvPr id="4" name="TextBox 3"/>
          <p:cNvSpPr txBox="1"/>
          <p:nvPr/>
        </p:nvSpPr>
        <p:spPr>
          <a:xfrm>
            <a:off x="4724400" y="4185523"/>
            <a:ext cx="3200400" cy="2092881"/>
          </a:xfrm>
          <a:prstGeom prst="rect">
            <a:avLst/>
          </a:prstGeom>
          <a:noFill/>
        </p:spPr>
        <p:txBody>
          <a:bodyPr wrap="square" rtlCol="0">
            <a:spAutoFit/>
          </a:bodyPr>
          <a:lstStyle/>
          <a:p>
            <a:r>
              <a:rPr lang="en-US" sz="1000" dirty="0" smtClean="0">
                <a:effectLst/>
                <a:latin typeface="Courier New"/>
                <a:ea typeface="Calibri"/>
                <a:cs typeface="Times New Roman"/>
              </a:rPr>
              <a:t>((</a:t>
            </a:r>
            <a:r>
              <a:rPr lang="en-US" sz="1000" dirty="0" smtClean="0">
                <a:effectLst/>
                <a:highlight>
                  <a:srgbClr val="D3D3D3"/>
                </a:highlight>
                <a:latin typeface="Courier New"/>
                <a:ea typeface="Calibri"/>
                <a:cs typeface="Times New Roman"/>
              </a:rPr>
              <a:t>1,1,1,1,1,1,1,1</a:t>
            </a:r>
            <a:r>
              <a:rPr lang="en-US" sz="1000" dirty="0" smtClean="0">
                <a:effectLst/>
                <a:latin typeface="Courier New"/>
                <a:ea typeface="Calibri"/>
                <a:cs typeface="Times New Roman"/>
              </a:rPr>
              <a:t>,0), # 2 upside down</a:t>
            </a:r>
            <a:endParaRPr lang="en-US" sz="1000" dirty="0">
              <a:ea typeface="Calibri"/>
              <a:cs typeface="Times New Roman"/>
            </a:endParaRPr>
          </a:p>
          <a:p>
            <a:r>
              <a:rPr lang="en-US" sz="1000" dirty="0" smtClean="0">
                <a:effectLst/>
                <a:latin typeface="Courier New"/>
                <a:ea typeface="Calibri"/>
                <a:cs typeface="Times New Roman"/>
              </a:rPr>
              <a:t> (</a:t>
            </a:r>
            <a:r>
              <a:rPr lang="en-US" sz="1000" dirty="0" smtClean="0">
                <a:effectLst/>
                <a:highlight>
                  <a:srgbClr val="D3D3D3"/>
                </a:highlight>
                <a:latin typeface="Courier New"/>
                <a:ea typeface="Calibri"/>
                <a:cs typeface="Times New Roman"/>
              </a:rPr>
              <a:t>1,1,1,1,1,1,1,1</a:t>
            </a:r>
            <a:r>
              <a:rPr lang="en-US" sz="1000" dirty="0" smtClean="0">
                <a:effectLst/>
                <a:latin typeface="Courier New"/>
                <a:ea typeface="Calibri"/>
                <a:cs typeface="Times New Roman"/>
              </a:rPr>
              <a:t>,0),</a:t>
            </a:r>
            <a:endParaRPr lang="en-US" sz="1000" dirty="0">
              <a:ea typeface="Calibri"/>
              <a:cs typeface="Times New Roman"/>
            </a:endParaRPr>
          </a:p>
          <a:p>
            <a:r>
              <a:rPr lang="en-US" sz="1000" dirty="0" smtClean="0">
                <a:effectLst/>
                <a:latin typeface="Courier New"/>
                <a:ea typeface="Calibri"/>
                <a:cs typeface="Times New Roman"/>
              </a:rPr>
              <a:t> (0,</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,0,0,0,1,1,0),</a:t>
            </a:r>
            <a:endParaRPr lang="en-US" sz="1000" dirty="0">
              <a:ea typeface="Calibri"/>
              <a:cs typeface="Times New Roman"/>
            </a:endParaRPr>
          </a:p>
          <a:p>
            <a:r>
              <a:rPr lang="en-US" sz="1000" dirty="0" smtClean="0">
                <a:effectLst/>
                <a:latin typeface="Courier New"/>
                <a:ea typeface="Calibri"/>
                <a:cs typeface="Times New Roman"/>
              </a:rPr>
              <a:t> (0,0,</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,0,0,0,1,0),</a:t>
            </a:r>
            <a:endParaRPr lang="en-US" sz="1000" dirty="0">
              <a:ea typeface="Calibri"/>
              <a:cs typeface="Times New Roman"/>
            </a:endParaRPr>
          </a:p>
          <a:p>
            <a:r>
              <a:rPr lang="en-US" sz="1000" dirty="0" smtClean="0">
                <a:effectLst/>
                <a:latin typeface="Courier New"/>
                <a:ea typeface="Calibri"/>
                <a:cs typeface="Times New Roman"/>
              </a:rPr>
              <a:t> (0,0,0,</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,0,0,0,0),</a:t>
            </a:r>
            <a:endParaRPr lang="en-US" sz="1000" dirty="0">
              <a:ea typeface="Calibri"/>
              <a:cs typeface="Times New Roman"/>
            </a:endParaRPr>
          </a:p>
          <a:p>
            <a:r>
              <a:rPr lang="en-US" sz="1000" dirty="0" smtClean="0">
                <a:effectLst/>
                <a:latin typeface="Courier New"/>
                <a:ea typeface="Calibri"/>
                <a:cs typeface="Times New Roman"/>
              </a:rPr>
              <a:t> (0,0,0,0,</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,0,0,0),</a:t>
            </a:r>
            <a:endParaRPr lang="en-US" sz="1000" dirty="0">
              <a:ea typeface="Calibri"/>
              <a:cs typeface="Times New Roman"/>
            </a:endParaRPr>
          </a:p>
          <a:p>
            <a:r>
              <a:rPr lang="en-US" sz="1000" dirty="0" smtClean="0">
                <a:effectLst/>
                <a:latin typeface="Courier New"/>
                <a:ea typeface="Calibri"/>
                <a:cs typeface="Times New Roman"/>
              </a:rPr>
              <a:t> (0,0,0,0,0,</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a:t>
            </a:r>
            <a:endParaRPr lang="en-US" sz="1000" dirty="0">
              <a:ea typeface="Calibri"/>
              <a:cs typeface="Times New Roman"/>
            </a:endParaRPr>
          </a:p>
          <a:p>
            <a:r>
              <a:rPr lang="en-US" sz="1000" dirty="0" smtClean="0">
                <a:effectLst/>
                <a:latin typeface="Courier New"/>
                <a:ea typeface="Calibri"/>
                <a:cs typeface="Times New Roman"/>
              </a:rPr>
              <a:t> (0,0,0,0,0,</a:t>
            </a:r>
            <a:r>
              <a:rPr lang="en-US" sz="1000" dirty="0" smtClean="0">
                <a:effectLst/>
                <a:highlight>
                  <a:srgbClr val="D3D3D3"/>
                </a:highlight>
                <a:latin typeface="Courier New"/>
                <a:ea typeface="Calibri"/>
                <a:cs typeface="Times New Roman"/>
              </a:rPr>
              <a:t>1,1,1</a:t>
            </a:r>
            <a:r>
              <a:rPr lang="en-US" sz="1000" dirty="0" smtClean="0">
                <a:effectLst/>
                <a:latin typeface="Courier New"/>
                <a:ea typeface="Calibri"/>
                <a:cs typeface="Times New Roman"/>
              </a:rPr>
              <a:t>,0),</a:t>
            </a:r>
            <a:endParaRPr lang="en-US" sz="1000" dirty="0">
              <a:ea typeface="Calibri"/>
              <a:cs typeface="Times New Roman"/>
            </a:endParaRPr>
          </a:p>
          <a:p>
            <a:r>
              <a:rPr lang="en-US" sz="1000" dirty="0" smtClean="0">
                <a:effectLst/>
                <a:latin typeface="Courier New"/>
                <a:ea typeface="Calibri"/>
                <a:cs typeface="Times New Roman"/>
              </a:rPr>
              <a:t> (0,0,0,0,0,</a:t>
            </a:r>
            <a:r>
              <a:rPr lang="en-US" sz="1000" dirty="0" smtClean="0">
                <a:effectLst/>
                <a:highlight>
                  <a:srgbClr val="D3D3D3"/>
                </a:highlight>
                <a:latin typeface="Courier New"/>
                <a:ea typeface="Calibri"/>
                <a:cs typeface="Times New Roman"/>
              </a:rPr>
              <a:t>1,1,1</a:t>
            </a:r>
            <a:r>
              <a:rPr lang="en-US" sz="1000" dirty="0" smtClean="0">
                <a:effectLst/>
                <a:latin typeface="Courier New"/>
                <a:ea typeface="Calibri"/>
                <a:cs typeface="Times New Roman"/>
              </a:rPr>
              <a:t>,0),</a:t>
            </a:r>
            <a:endParaRPr lang="en-US" sz="1000" dirty="0">
              <a:ea typeface="Calibri"/>
              <a:cs typeface="Times New Roman"/>
            </a:endParaRPr>
          </a:p>
          <a:p>
            <a:r>
              <a:rPr lang="en-US" sz="1000" dirty="0" smtClean="0">
                <a:effectLst/>
                <a:latin typeface="Courier New"/>
                <a:ea typeface="Calibri"/>
                <a:cs typeface="Times New Roman"/>
              </a:rPr>
              <a:t> (</a:t>
            </a:r>
            <a:r>
              <a:rPr lang="en-US" sz="1000" dirty="0" smtClean="0">
                <a:effectLst/>
                <a:highlight>
                  <a:srgbClr val="D3D3D3"/>
                </a:highlight>
                <a:latin typeface="Courier New"/>
                <a:ea typeface="Calibri"/>
                <a:cs typeface="Times New Roman"/>
              </a:rPr>
              <a:t>1</a:t>
            </a:r>
            <a:r>
              <a:rPr lang="en-US" sz="1000" dirty="0" smtClean="0">
                <a:effectLst/>
                <a:latin typeface="Courier New"/>
                <a:ea typeface="Calibri"/>
                <a:cs typeface="Times New Roman"/>
              </a:rPr>
              <a:t>,0,0,0,0,</a:t>
            </a:r>
            <a:r>
              <a:rPr lang="en-US" sz="1000" dirty="0" smtClean="0">
                <a:effectLst/>
                <a:highlight>
                  <a:srgbClr val="D3D3D3"/>
                </a:highlight>
                <a:latin typeface="Courier New"/>
                <a:ea typeface="Calibri"/>
                <a:cs typeface="Times New Roman"/>
              </a:rPr>
              <a:t>1,1,1</a:t>
            </a:r>
            <a:r>
              <a:rPr lang="en-US" sz="1000" dirty="0" smtClean="0">
                <a:effectLst/>
                <a:latin typeface="Courier New"/>
                <a:ea typeface="Calibri"/>
                <a:cs typeface="Times New Roman"/>
              </a:rPr>
              <a:t>,0),</a:t>
            </a:r>
            <a:endParaRPr lang="en-US" sz="1000" dirty="0">
              <a:ea typeface="Calibri"/>
              <a:cs typeface="Times New Roman"/>
            </a:endParaRPr>
          </a:p>
          <a:p>
            <a:r>
              <a:rPr lang="en-US" sz="1000" dirty="0" smtClean="0">
                <a:effectLst/>
                <a:latin typeface="Courier New"/>
                <a:ea typeface="Calibri"/>
                <a:cs typeface="Times New Roman"/>
              </a:rPr>
              <a:t> (</a:t>
            </a:r>
            <a:r>
              <a:rPr lang="en-US" sz="1000" dirty="0" smtClean="0">
                <a:effectLst/>
                <a:highlight>
                  <a:srgbClr val="D3D3D3"/>
                </a:highlight>
                <a:latin typeface="Courier New"/>
                <a:ea typeface="Calibri"/>
                <a:cs typeface="Times New Roman"/>
              </a:rPr>
              <a:t>1,1</a:t>
            </a:r>
            <a:r>
              <a:rPr lang="en-US" sz="1000" dirty="0" smtClean="0">
                <a:effectLst/>
                <a:latin typeface="Courier New"/>
                <a:ea typeface="Calibri"/>
                <a:cs typeface="Times New Roman"/>
              </a:rPr>
              <a:t>,0,0,</a:t>
            </a:r>
            <a:r>
              <a:rPr lang="en-US" sz="1000" dirty="0" smtClean="0">
                <a:effectLst/>
                <a:highlight>
                  <a:srgbClr val="D3D3D3"/>
                </a:highlight>
                <a:latin typeface="Courier New"/>
                <a:ea typeface="Calibri"/>
                <a:cs typeface="Times New Roman"/>
              </a:rPr>
              <a:t>1,1,1,1</a:t>
            </a:r>
            <a:r>
              <a:rPr lang="en-US" sz="1000" dirty="0" smtClean="0">
                <a:effectLst/>
                <a:latin typeface="Courier New"/>
                <a:ea typeface="Calibri"/>
                <a:cs typeface="Times New Roman"/>
              </a:rPr>
              <a:t>,0),</a:t>
            </a:r>
            <a:endParaRPr lang="en-US" sz="1000" dirty="0">
              <a:ea typeface="Calibri"/>
              <a:cs typeface="Times New Roman"/>
            </a:endParaRPr>
          </a:p>
          <a:p>
            <a:r>
              <a:rPr lang="en-US" sz="1000" dirty="0" smtClean="0">
                <a:effectLst/>
                <a:latin typeface="Courier New"/>
                <a:ea typeface="Calibri"/>
                <a:cs typeface="Times New Roman"/>
              </a:rPr>
              <a:t> (0,</a:t>
            </a:r>
            <a:r>
              <a:rPr lang="en-US" sz="1000" dirty="0" smtClean="0">
                <a:effectLst/>
                <a:highlight>
                  <a:srgbClr val="D3D3D3"/>
                </a:highlight>
                <a:latin typeface="Courier New"/>
                <a:ea typeface="Calibri"/>
                <a:cs typeface="Times New Roman"/>
              </a:rPr>
              <a:t>1,1,1,1,1,1</a:t>
            </a:r>
            <a:r>
              <a:rPr lang="en-US" sz="1000" dirty="0" smtClean="0">
                <a:effectLst/>
                <a:latin typeface="Courier New"/>
                <a:ea typeface="Calibri"/>
                <a:cs typeface="Times New Roman"/>
              </a:rPr>
              <a:t>,0,0),</a:t>
            </a:r>
            <a:endParaRPr lang="en-US" sz="1000" dirty="0">
              <a:ea typeface="Calibri"/>
              <a:cs typeface="Times New Roman"/>
            </a:endParaRPr>
          </a:p>
          <a:p>
            <a:r>
              <a:rPr lang="en-US" sz="1000" dirty="0" smtClean="0">
                <a:effectLst/>
                <a:latin typeface="Courier New"/>
                <a:ea typeface="Calibri"/>
                <a:cs typeface="Times New Roman"/>
              </a:rPr>
              <a:t> (0,0,</a:t>
            </a:r>
            <a:r>
              <a:rPr lang="en-US" sz="1000" dirty="0" smtClean="0">
                <a:effectLst/>
                <a:highlight>
                  <a:srgbClr val="D3D3D3"/>
                </a:highlight>
                <a:latin typeface="Courier New"/>
                <a:ea typeface="Calibri"/>
                <a:cs typeface="Times New Roman"/>
              </a:rPr>
              <a:t>1,1,1,1</a:t>
            </a:r>
            <a:r>
              <a:rPr lang="en-US" sz="1000" dirty="0" smtClean="0">
                <a:effectLst/>
                <a:latin typeface="Courier New"/>
                <a:ea typeface="Calibri"/>
                <a:cs typeface="Times New Roman"/>
              </a:rPr>
              <a:t>,0,0,0)), </a:t>
            </a:r>
            <a:endParaRPr lang="en-US" sz="1000" dirty="0">
              <a:ea typeface="Calibri"/>
              <a:cs typeface="Times New Roman"/>
            </a:endParaRPr>
          </a:p>
        </p:txBody>
      </p:sp>
      <p:sp>
        <p:nvSpPr>
          <p:cNvPr id="5" name="TextBox 4"/>
          <p:cNvSpPr txBox="1"/>
          <p:nvPr/>
        </p:nvSpPr>
        <p:spPr>
          <a:xfrm>
            <a:off x="1524000" y="4891116"/>
            <a:ext cx="2971800" cy="646331"/>
          </a:xfrm>
          <a:prstGeom prst="rect">
            <a:avLst/>
          </a:prstGeom>
          <a:noFill/>
        </p:spPr>
        <p:txBody>
          <a:bodyPr wrap="square" rtlCol="0">
            <a:spAutoFit/>
          </a:bodyPr>
          <a:lstStyle/>
          <a:p>
            <a:r>
              <a:rPr lang="en-US" dirty="0" smtClean="0"/>
              <a:t>Python tuple with 1’s (pixel in the character) highlighted</a:t>
            </a:r>
            <a:endParaRPr lang="en-US" dirty="0"/>
          </a:p>
        </p:txBody>
      </p:sp>
    </p:spTree>
    <p:extLst>
      <p:ext uri="{BB962C8B-B14F-4D97-AF65-F5344CB8AC3E}">
        <p14:creationId xmlns:p14="http://schemas.microsoft.com/office/powerpoint/2010/main" val="195805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875" y="876300"/>
            <a:ext cx="4572000" cy="923330"/>
          </a:xfrm>
          <a:prstGeom prst="rect">
            <a:avLst/>
          </a:prstGeom>
        </p:spPr>
        <p:txBody>
          <a:bodyPr>
            <a:spAutoFit/>
          </a:bodyPr>
          <a:lstStyle/>
          <a:p>
            <a:r>
              <a:rPr lang="en-US" dirty="0" smtClean="0"/>
              <a:t>The starting position of the number varied depending upon number of characters and negative or positive.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828800"/>
            <a:ext cx="123825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04875" y="5942915"/>
            <a:ext cx="7086600" cy="646331"/>
          </a:xfrm>
          <a:prstGeom prst="rect">
            <a:avLst/>
          </a:prstGeom>
          <a:noFill/>
        </p:spPr>
        <p:txBody>
          <a:bodyPr wrap="square" rtlCol="0">
            <a:spAutoFit/>
          </a:bodyPr>
          <a:lstStyle/>
          <a:p>
            <a:r>
              <a:rPr lang="en-US" dirty="0" smtClean="0"/>
              <a:t>Search for negative numbers first, otherwise might erroneously find a positive number</a:t>
            </a:r>
            <a:endParaRPr lang="en-US" dirty="0"/>
          </a:p>
        </p:txBody>
      </p:sp>
      <p:sp>
        <p:nvSpPr>
          <p:cNvPr id="4" name="TextBox 3"/>
          <p:cNvSpPr txBox="1"/>
          <p:nvPr/>
        </p:nvSpPr>
        <p:spPr>
          <a:xfrm>
            <a:off x="114300" y="381000"/>
            <a:ext cx="8915400" cy="369332"/>
          </a:xfrm>
          <a:prstGeom prst="rect">
            <a:avLst/>
          </a:prstGeom>
          <a:noFill/>
        </p:spPr>
        <p:txBody>
          <a:bodyPr wrap="square" rtlCol="0">
            <a:spAutoFit/>
          </a:bodyPr>
          <a:lstStyle/>
          <a:p>
            <a:pPr algn="ctr"/>
            <a:r>
              <a:rPr lang="en-US" dirty="0" smtClean="0"/>
              <a:t>Searched for 88 weather stations, identified by ICAO ID, e.g. KSEA for Seattle Tacoma airport</a:t>
            </a:r>
            <a:endParaRPr lang="en-US" dirty="0"/>
          </a:p>
        </p:txBody>
      </p:sp>
    </p:spTree>
    <p:extLst>
      <p:ext uri="{BB962C8B-B14F-4D97-AF65-F5344CB8AC3E}">
        <p14:creationId xmlns:p14="http://schemas.microsoft.com/office/powerpoint/2010/main" val="71237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7200"/>
            <a:ext cx="6858000" cy="369332"/>
          </a:xfrm>
          <a:prstGeom prst="rect">
            <a:avLst/>
          </a:prstGeom>
          <a:noFill/>
        </p:spPr>
        <p:txBody>
          <a:bodyPr wrap="square" rtlCol="0">
            <a:spAutoFit/>
          </a:bodyPr>
          <a:lstStyle/>
          <a:p>
            <a:r>
              <a:rPr lang="en-US" b="1" dirty="0" smtClean="0"/>
              <a:t>IV. Missing Data:</a:t>
            </a:r>
            <a:r>
              <a:rPr lang="en-US" dirty="0" smtClean="0"/>
              <a:t> Some of the graphics were missing numbers:</a:t>
            </a:r>
            <a:endParaRPr lang="en-US" dirty="0"/>
          </a:p>
        </p:txBody>
      </p:sp>
      <p:pic>
        <p:nvPicPr>
          <p:cNvPr id="3" name="Picture 2"/>
          <p:cNvPicPr/>
          <p:nvPr/>
        </p:nvPicPr>
        <p:blipFill>
          <a:blip r:embed="rId2"/>
          <a:stretch>
            <a:fillRect/>
          </a:stretch>
        </p:blipFill>
        <p:spPr>
          <a:xfrm>
            <a:off x="1066800" y="1066800"/>
            <a:ext cx="4257675" cy="3219450"/>
          </a:xfrm>
          <a:prstGeom prst="rect">
            <a:avLst/>
          </a:prstGeom>
        </p:spPr>
      </p:pic>
      <p:sp>
        <p:nvSpPr>
          <p:cNvPr id="4" name="Rectangle 3"/>
          <p:cNvSpPr/>
          <p:nvPr/>
        </p:nvSpPr>
        <p:spPr>
          <a:xfrm>
            <a:off x="5486400" y="2743200"/>
            <a:ext cx="2298386" cy="276999"/>
          </a:xfrm>
          <a:prstGeom prst="rect">
            <a:avLst/>
          </a:prstGeom>
        </p:spPr>
        <p:txBody>
          <a:bodyPr wrap="none">
            <a:spAutoFit/>
          </a:bodyPr>
          <a:lstStyle/>
          <a:p>
            <a:r>
              <a:rPr lang="en-US" sz="1200" dirty="0"/>
              <a:t>2015100112_DAY4_MIN_filled.gif</a:t>
            </a:r>
          </a:p>
        </p:txBody>
      </p:sp>
      <p:sp>
        <p:nvSpPr>
          <p:cNvPr id="5" name="TextBox 4"/>
          <p:cNvSpPr txBox="1"/>
          <p:nvPr/>
        </p:nvSpPr>
        <p:spPr>
          <a:xfrm>
            <a:off x="914400" y="4572000"/>
            <a:ext cx="7086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image files were completely missing: 2/29/12, 3/3/13</a:t>
            </a:r>
          </a:p>
          <a:p>
            <a:pPr marL="285750" indent="-285750">
              <a:buFont typeface="Arial" panose="020B0604020202020204" pitchFamily="34" charset="0"/>
              <a:buChar char="•"/>
            </a:pPr>
            <a:r>
              <a:rPr lang="en-US" dirty="0" smtClean="0"/>
              <a:t>One image file was missing it’s number for Muncie, IN</a:t>
            </a:r>
          </a:p>
          <a:p>
            <a:pPr marL="285750" indent="-285750">
              <a:buFont typeface="Arial" panose="020B0604020202020204" pitchFamily="34" charset="0"/>
              <a:buChar char="•"/>
            </a:pPr>
            <a:r>
              <a:rPr lang="en-US" dirty="0" smtClean="0"/>
              <a:t>Some early image files missing numbers for several locations</a:t>
            </a:r>
          </a:p>
          <a:p>
            <a:pPr marL="285750" indent="-285750">
              <a:buFont typeface="Arial" panose="020B0604020202020204" pitchFamily="34" charset="0"/>
              <a:buChar char="•"/>
            </a:pPr>
            <a:r>
              <a:rPr lang="en-US" dirty="0" smtClean="0"/>
              <a:t>Image size smaller (and smaller font) for before ~December 2012</a:t>
            </a:r>
          </a:p>
          <a:p>
            <a:pPr marL="285750" indent="-285750">
              <a:buFont typeface="Arial" panose="020B0604020202020204" pitchFamily="34" charset="0"/>
              <a:buChar char="•"/>
            </a:pPr>
            <a:r>
              <a:rPr lang="en-US" dirty="0" smtClean="0"/>
              <a:t>Precipitation forecast mostly not available in 2011</a:t>
            </a:r>
            <a:endParaRPr lang="en-US" dirty="0"/>
          </a:p>
        </p:txBody>
      </p:sp>
    </p:spTree>
    <p:extLst>
      <p:ext uri="{BB962C8B-B14F-4D97-AF65-F5344CB8AC3E}">
        <p14:creationId xmlns:p14="http://schemas.microsoft.com/office/powerpoint/2010/main" val="285908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9650" y="4114800"/>
            <a:ext cx="7239000" cy="1661993"/>
          </a:xfrm>
          <a:prstGeom prst="rect">
            <a:avLst/>
          </a:prstGeom>
          <a:noFill/>
        </p:spPr>
        <p:txBody>
          <a:bodyPr wrap="square" rtlCol="0">
            <a:spAutoFit/>
          </a:bodyPr>
          <a:lstStyle/>
          <a:p>
            <a:r>
              <a:rPr lang="en-US" b="1" dirty="0" smtClean="0"/>
              <a:t>VII. Obstacles overcome:</a:t>
            </a:r>
            <a:r>
              <a:rPr lang="en-US" dirty="0" smtClean="0"/>
              <a:t> </a:t>
            </a:r>
          </a:p>
          <a:p>
            <a:r>
              <a:rPr lang="en-US" dirty="0" smtClean="0"/>
              <a:t>1.) Subtle file name change on 12/8/12:</a:t>
            </a:r>
          </a:p>
          <a:p>
            <a:r>
              <a:rPr lang="en-US" sz="1200" dirty="0" smtClean="0">
                <a:latin typeface="Courier New" panose="02070309020205020404" pitchFamily="49" charset="0"/>
                <a:cs typeface="Courier New" panose="02070309020205020404" pitchFamily="49" charset="0"/>
              </a:rPr>
              <a:t>DAY7_MIN_20150125_filled.gif  DAY7_MIN_2015012512_filled.gif</a:t>
            </a:r>
          </a:p>
          <a:p>
            <a:r>
              <a:rPr lang="en-US" dirty="0" smtClean="0">
                <a:cs typeface="Courier New" panose="02070309020205020404" pitchFamily="49" charset="0"/>
              </a:rPr>
              <a:t>2.) Some numbers were to the right or left by one pixel, for example, a few locations display single digit positive numbers one pixel to the left in the precipitation forecast images.  Two other cases like this.</a:t>
            </a:r>
          </a:p>
        </p:txBody>
      </p:sp>
      <p:sp>
        <p:nvSpPr>
          <p:cNvPr id="3" name="TextBox 2"/>
          <p:cNvSpPr txBox="1"/>
          <p:nvPr/>
        </p:nvSpPr>
        <p:spPr>
          <a:xfrm>
            <a:off x="819150" y="2667000"/>
            <a:ext cx="7620000" cy="1200329"/>
          </a:xfrm>
          <a:prstGeom prst="rect">
            <a:avLst/>
          </a:prstGeom>
          <a:noFill/>
        </p:spPr>
        <p:txBody>
          <a:bodyPr wrap="square" rtlCol="0">
            <a:spAutoFit/>
          </a:bodyPr>
          <a:lstStyle/>
          <a:p>
            <a:r>
              <a:rPr lang="en-US" b="1" dirty="0" smtClean="0"/>
              <a:t>VI. Convert .GIF images to .BMP images:</a:t>
            </a:r>
            <a:r>
              <a:rPr lang="en-US" dirty="0" smtClean="0"/>
              <a:t> </a:t>
            </a:r>
          </a:p>
          <a:p>
            <a:pPr marL="285750" indent="-285750">
              <a:buFont typeface="Arial" panose="020B0604020202020204" pitchFamily="34" charset="0"/>
              <a:buChar char="•"/>
            </a:pPr>
            <a:r>
              <a:rPr lang="en-US" dirty="0"/>
              <a:t> </a:t>
            </a:r>
            <a:r>
              <a:rPr lang="en-US" dirty="0" smtClean="0"/>
              <a:t> GIF is a compressed format – harder to work with the pixel data</a:t>
            </a:r>
          </a:p>
          <a:p>
            <a:pPr marL="285750" indent="-285750">
              <a:buFont typeface="Arial" panose="020B0604020202020204" pitchFamily="34" charset="0"/>
              <a:buChar char="•"/>
            </a:pPr>
            <a:r>
              <a:rPr lang="en-US" dirty="0"/>
              <a:t> </a:t>
            </a:r>
            <a:r>
              <a:rPr lang="en-US" dirty="0" smtClean="0"/>
              <a:t> BMP is uncompressed format – pixel data laid out systematically in memory</a:t>
            </a:r>
          </a:p>
          <a:p>
            <a:pPr marL="285750" indent="-285750">
              <a:buFont typeface="Arial" panose="020B0604020202020204" pitchFamily="34" charset="0"/>
              <a:buChar char="•"/>
            </a:pPr>
            <a:r>
              <a:rPr lang="en-US" dirty="0" smtClean="0"/>
              <a:t>  Used Python PIL module (Python Image Library</a:t>
            </a:r>
            <a:r>
              <a:rPr lang="en-US" dirty="0" smtClean="0"/>
              <a:t>) to convert</a:t>
            </a:r>
            <a:endParaRPr lang="en-US" dirty="0"/>
          </a:p>
        </p:txBody>
      </p:sp>
      <p:sp>
        <p:nvSpPr>
          <p:cNvPr id="5" name="TextBox 4"/>
          <p:cNvSpPr txBox="1"/>
          <p:nvPr/>
        </p:nvSpPr>
        <p:spPr>
          <a:xfrm>
            <a:off x="590550" y="381000"/>
            <a:ext cx="8077200" cy="1754326"/>
          </a:xfrm>
          <a:prstGeom prst="rect">
            <a:avLst/>
          </a:prstGeom>
          <a:noFill/>
        </p:spPr>
        <p:txBody>
          <a:bodyPr wrap="square" rtlCol="0">
            <a:spAutoFit/>
          </a:bodyPr>
          <a:lstStyle/>
          <a:p>
            <a:r>
              <a:rPr lang="en-US" b="1" dirty="0" smtClean="0"/>
              <a:t>V. Obtaining GIF image files:</a:t>
            </a:r>
            <a:r>
              <a:rPr lang="en-US" dirty="0" smtClean="0"/>
              <a:t> systematically named and publicly available via HTTP.</a:t>
            </a:r>
          </a:p>
          <a:p>
            <a:endParaRPr lang="en-US" dirty="0" smtClean="0"/>
          </a:p>
          <a:p>
            <a:r>
              <a:rPr lang="en-US" dirty="0" smtClean="0"/>
              <a:t> </a:t>
            </a:r>
            <a:r>
              <a:rPr lang="en-US" sz="1200" dirty="0" smtClean="0">
                <a:latin typeface="Courier New" panose="02070309020205020404" pitchFamily="49" charset="0"/>
                <a:cs typeface="Courier New" panose="02070309020205020404" pitchFamily="49" charset="0"/>
              </a:rPr>
              <a:t>www.wpc.ncep.noaa.gov/archives/medr/20150125/DAY7_MIN_2015012512_filled.gif</a:t>
            </a:r>
          </a:p>
          <a:p>
            <a:r>
              <a:rPr lang="en-US" dirty="0" smtClean="0"/>
              <a:t> </a:t>
            </a:r>
          </a:p>
          <a:p>
            <a:r>
              <a:rPr lang="en-US" dirty="0" smtClean="0"/>
              <a:t>Downloaded with Python using the requests module and then wrote to disk as a binary file</a:t>
            </a:r>
          </a:p>
        </p:txBody>
      </p:sp>
    </p:spTree>
    <p:extLst>
      <p:ext uri="{BB962C8B-B14F-4D97-AF65-F5344CB8AC3E}">
        <p14:creationId xmlns:p14="http://schemas.microsoft.com/office/powerpoint/2010/main" val="294169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225" y="304800"/>
            <a:ext cx="8458200" cy="1200329"/>
          </a:xfrm>
          <a:prstGeom prst="rect">
            <a:avLst/>
          </a:prstGeom>
          <a:noFill/>
        </p:spPr>
        <p:txBody>
          <a:bodyPr wrap="square" rtlCol="0">
            <a:spAutoFit/>
          </a:bodyPr>
          <a:lstStyle/>
          <a:p>
            <a:r>
              <a:rPr lang="en-US" b="1" dirty="0" smtClean="0"/>
              <a:t>VIII. Obtaining the observed weather data:</a:t>
            </a:r>
            <a:endParaRPr lang="en-US" dirty="0"/>
          </a:p>
          <a:p>
            <a:pPr marL="285750" indent="-285750">
              <a:buFont typeface="Arial" panose="020B0604020202020204" pitchFamily="34" charset="0"/>
              <a:buChar char="•"/>
            </a:pPr>
            <a:r>
              <a:rPr lang="en-US" dirty="0" smtClean="0"/>
              <a:t>Data is available from NOAA &gt; NCEI (formerly NCDC) &gt; CDO &gt; Web Services v2</a:t>
            </a:r>
          </a:p>
          <a:p>
            <a:pPr marL="285750" indent="-285750">
              <a:buFont typeface="Arial" panose="020B0604020202020204" pitchFamily="34" charset="0"/>
              <a:buChar char="•"/>
            </a:pPr>
            <a:r>
              <a:rPr lang="en-US" dirty="0" smtClean="0"/>
              <a:t>Used Python requests and JSON modules</a:t>
            </a:r>
          </a:p>
          <a:p>
            <a:pPr marL="285750" indent="-285750">
              <a:buFont typeface="Arial" panose="020B0604020202020204" pitchFamily="34" charset="0"/>
              <a:buChar char="•"/>
            </a:pPr>
            <a:r>
              <a:rPr lang="en-US" dirty="0" smtClean="0"/>
              <a:t>Obtained for each day data types: </a:t>
            </a:r>
            <a:r>
              <a:rPr lang="en-US" dirty="0" err="1" smtClean="0"/>
              <a:t>TMax</a:t>
            </a:r>
            <a:r>
              <a:rPr lang="en-US" dirty="0" smtClean="0"/>
              <a:t>, </a:t>
            </a:r>
            <a:r>
              <a:rPr lang="en-US" dirty="0" err="1" smtClean="0"/>
              <a:t>TMin</a:t>
            </a:r>
            <a:r>
              <a:rPr lang="en-US" dirty="0" smtClean="0"/>
              <a:t>, PRCP, SNOW</a:t>
            </a:r>
            <a:endParaRPr lang="en-US" dirty="0"/>
          </a:p>
        </p:txBody>
      </p:sp>
      <p:sp>
        <p:nvSpPr>
          <p:cNvPr id="4" name="TextBox 3"/>
          <p:cNvSpPr txBox="1"/>
          <p:nvPr/>
        </p:nvSpPr>
        <p:spPr>
          <a:xfrm>
            <a:off x="295275" y="1676400"/>
            <a:ext cx="8458200" cy="1754326"/>
          </a:xfrm>
          <a:prstGeom prst="rect">
            <a:avLst/>
          </a:prstGeom>
          <a:noFill/>
        </p:spPr>
        <p:txBody>
          <a:bodyPr wrap="square" rtlCol="0">
            <a:spAutoFit/>
          </a:bodyPr>
          <a:lstStyle/>
          <a:p>
            <a:r>
              <a:rPr lang="en-US" dirty="0" smtClean="0">
                <a:hlinkClick r:id="rId2"/>
              </a:rPr>
              <a:t>www.ncdc.noaa.gov/cdo-web</a:t>
            </a:r>
            <a:endParaRPr lang="en-US" dirty="0" smtClean="0"/>
          </a:p>
          <a:p>
            <a:pPr marL="285750" indent="-285750">
              <a:buFont typeface="Arial" panose="020B0604020202020204" pitchFamily="34" charset="0"/>
              <a:buChar char="•"/>
            </a:pPr>
            <a:r>
              <a:rPr lang="en-US" dirty="0" smtClean="0"/>
              <a:t>All responses are JSON and are a single item or a collection of items with metadata</a:t>
            </a:r>
          </a:p>
          <a:p>
            <a:pPr marL="285750" indent="-285750">
              <a:buFont typeface="Arial" panose="020B0604020202020204" pitchFamily="34" charset="0"/>
              <a:buChar char="•"/>
            </a:pPr>
            <a:r>
              <a:rPr lang="en-US" dirty="0" smtClean="0"/>
              <a:t>Limited to 5 requests per second and 1000 requests per day</a:t>
            </a:r>
          </a:p>
          <a:p>
            <a:pPr marL="285750" indent="-285750">
              <a:buFont typeface="Arial" panose="020B0604020202020204" pitchFamily="34" charset="0"/>
              <a:buChar char="•"/>
            </a:pPr>
            <a:r>
              <a:rPr lang="en-US" dirty="0" smtClean="0"/>
              <a:t>JSON response row limit (in 'results' list) defaults to 25, max is 1000 (set 'limit' query string)</a:t>
            </a:r>
          </a:p>
          <a:p>
            <a:pPr marL="285750" indent="-285750">
              <a:buFont typeface="Arial" panose="020B0604020202020204" pitchFamily="34" charset="0"/>
              <a:buChar char="•"/>
            </a:pPr>
            <a:r>
              <a:rPr lang="en-US" dirty="0" smtClean="0"/>
              <a:t>Need a token, easily obtained via email</a:t>
            </a:r>
            <a:endParaRPr lang="en-US" dirty="0"/>
          </a:p>
        </p:txBody>
      </p:sp>
      <p:sp>
        <p:nvSpPr>
          <p:cNvPr id="3" name="TextBox 2"/>
          <p:cNvSpPr txBox="1"/>
          <p:nvPr/>
        </p:nvSpPr>
        <p:spPr>
          <a:xfrm>
            <a:off x="266700" y="5105400"/>
            <a:ext cx="8458200" cy="1477328"/>
          </a:xfrm>
          <a:prstGeom prst="rect">
            <a:avLst/>
          </a:prstGeom>
          <a:noFill/>
        </p:spPr>
        <p:txBody>
          <a:bodyPr wrap="square" rtlCol="0">
            <a:spAutoFit/>
          </a:bodyPr>
          <a:lstStyle/>
          <a:p>
            <a:r>
              <a:rPr lang="en-US" b="1" dirty="0" smtClean="0"/>
              <a:t>IX. Accuracy of data:</a:t>
            </a:r>
            <a:endParaRPr lang="en-US" dirty="0"/>
          </a:p>
          <a:p>
            <a:pPr marL="285750" indent="-285750">
              <a:buFont typeface="Arial" panose="020B0604020202020204" pitchFamily="34" charset="0"/>
              <a:buChar char="•"/>
            </a:pPr>
            <a:r>
              <a:rPr lang="en-US" dirty="0" smtClean="0"/>
              <a:t>Several forecast numbers extracted from the image files were compared to the numbers displayed in the images and found to be identical.</a:t>
            </a:r>
          </a:p>
          <a:p>
            <a:pPr marL="285750" indent="-285750">
              <a:buFont typeface="Arial" panose="020B0604020202020204" pitchFamily="34" charset="0"/>
              <a:buChar char="•"/>
            </a:pPr>
            <a:r>
              <a:rPr lang="en-US" dirty="0" smtClean="0"/>
              <a:t>Several of the downloaded observable numbers were compared to another NWS website and found to be identical</a:t>
            </a:r>
            <a:endParaRPr lang="en-US" dirty="0"/>
          </a:p>
        </p:txBody>
      </p:sp>
      <p:sp>
        <p:nvSpPr>
          <p:cNvPr id="5" name="TextBox 4"/>
          <p:cNvSpPr txBox="1"/>
          <p:nvPr/>
        </p:nvSpPr>
        <p:spPr>
          <a:xfrm>
            <a:off x="276225" y="3657600"/>
            <a:ext cx="8648700" cy="1200329"/>
          </a:xfrm>
          <a:prstGeom prst="rect">
            <a:avLst/>
          </a:prstGeom>
          <a:noFill/>
        </p:spPr>
        <p:txBody>
          <a:bodyPr wrap="square" rtlCol="0">
            <a:spAutoFit/>
          </a:bodyPr>
          <a:lstStyle/>
          <a:p>
            <a:r>
              <a:rPr lang="en-US" b="1" dirty="0"/>
              <a:t>Obstacles </a:t>
            </a:r>
            <a:r>
              <a:rPr lang="en-US" b="1" dirty="0" smtClean="0"/>
              <a:t>overcome:</a:t>
            </a:r>
            <a:endParaRPr lang="en-US" dirty="0" smtClean="0"/>
          </a:p>
          <a:p>
            <a:r>
              <a:rPr lang="en-US" dirty="0" smtClean="0"/>
              <a:t>1.) </a:t>
            </a:r>
            <a:r>
              <a:rPr lang="en-US" dirty="0"/>
              <a:t>Find set of weather stations in which both forecast and observables was available</a:t>
            </a:r>
          </a:p>
          <a:p>
            <a:r>
              <a:rPr lang="en-US" dirty="0" smtClean="0"/>
              <a:t>2.) </a:t>
            </a:r>
            <a:r>
              <a:rPr lang="en-US" dirty="0"/>
              <a:t>Find weather station identifier </a:t>
            </a:r>
            <a:r>
              <a:rPr lang="en-US" dirty="0" smtClean="0"/>
              <a:t>needed by CDO: WBAN ID, not COOP ID as specified in examples on website, not ICAO ID (cross-reference the IDs using the MSHR)</a:t>
            </a:r>
            <a:endParaRPr lang="en-US" dirty="0"/>
          </a:p>
        </p:txBody>
      </p:sp>
    </p:spTree>
    <p:extLst>
      <p:ext uri="{BB962C8B-B14F-4D97-AF65-F5344CB8AC3E}">
        <p14:creationId xmlns:p14="http://schemas.microsoft.com/office/powerpoint/2010/main" val="332230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20995"/>
            <a:ext cx="6705600" cy="2062103"/>
          </a:xfrm>
          <a:prstGeom prst="rect">
            <a:avLst/>
          </a:prstGeom>
          <a:noFill/>
        </p:spPr>
        <p:txBody>
          <a:bodyPr wrap="square" rtlCol="0">
            <a:spAutoFit/>
          </a:bodyPr>
          <a:lstStyle/>
          <a:p>
            <a:r>
              <a:rPr lang="en-US" dirty="0" smtClean="0"/>
              <a:t>Long table of Forecast data:</a:t>
            </a:r>
          </a:p>
          <a:p>
            <a:r>
              <a:rPr lang="da-DK" sz="1000" dirty="0" smtClean="0">
                <a:latin typeface="Courier New" panose="02070309020205020404" pitchFamily="49" charset="0"/>
                <a:cs typeface="Courier New" panose="02070309020205020404" pitchFamily="49" charset="0"/>
              </a:rPr>
              <a:t>wea_stn_cd,issue_date,forecast_type_day,wea_num,valid_date_calcd</a:t>
            </a:r>
          </a:p>
          <a:p>
            <a:r>
              <a:rPr lang="da-DK" sz="1000" dirty="0" smtClean="0">
                <a:latin typeface="Courier New" panose="02070309020205020404" pitchFamily="49" charset="0"/>
                <a:cs typeface="Courier New" panose="02070309020205020404" pitchFamily="49" charset="0"/>
              </a:rPr>
              <a:t>KABE,20110101,min_7,20,20110108</a:t>
            </a:r>
          </a:p>
          <a:p>
            <a:r>
              <a:rPr lang="da-DK" sz="1000" dirty="0" smtClean="0">
                <a:latin typeface="Courier New" panose="02070309020205020404" pitchFamily="49" charset="0"/>
                <a:cs typeface="Courier New" panose="02070309020205020404" pitchFamily="49" charset="0"/>
              </a:rPr>
              <a:t>KABQ,20110101,min_7,25,20110108</a:t>
            </a:r>
          </a:p>
          <a:p>
            <a:r>
              <a:rPr lang="da-DK" sz="1000" dirty="0" smtClean="0">
                <a:latin typeface="Courier New" panose="02070309020205020404" pitchFamily="49" charset="0"/>
                <a:cs typeface="Courier New" panose="02070309020205020404" pitchFamily="49" charset="0"/>
              </a:rPr>
              <a:t>KACV,20110101,min_7,38,20110108</a:t>
            </a:r>
          </a:p>
          <a:p>
            <a:r>
              <a:rPr lang="da-DK" sz="1000" dirty="0" smtClean="0">
                <a:latin typeface="Courier New" panose="02070309020205020404" pitchFamily="49" charset="0"/>
                <a:cs typeface="Courier New" panose="02070309020205020404" pitchFamily="49" charset="0"/>
              </a:rPr>
              <a:t>KACY,20110101,min_7,20,20110108</a:t>
            </a:r>
          </a:p>
          <a:p>
            <a:r>
              <a:rPr lang="da-DK" sz="1000" dirty="0" smtClean="0">
                <a:latin typeface="Courier New" panose="02070309020205020404" pitchFamily="49" charset="0"/>
                <a:cs typeface="Courier New" panose="02070309020205020404" pitchFamily="49" charset="0"/>
              </a:rPr>
              <a:t>KALB,20110101,min_7,17,20110108</a:t>
            </a:r>
          </a:p>
          <a:p>
            <a:r>
              <a:rPr lang="da-DK" sz="1000" dirty="0">
                <a:latin typeface="Courier New" panose="02070309020205020404" pitchFamily="49" charset="0"/>
                <a:cs typeface="Courier New" panose="02070309020205020404" pitchFamily="49" charset="0"/>
              </a:rPr>
              <a:t> </a:t>
            </a:r>
            <a:r>
              <a:rPr lang="da-DK" sz="1000" dirty="0" smtClean="0">
                <a:latin typeface="Courier New" panose="02070309020205020404" pitchFamily="49" charset="0"/>
                <a:cs typeface="Courier New" panose="02070309020205020404" pitchFamily="49" charset="0"/>
              </a:rPr>
              <a:t>  .</a:t>
            </a:r>
          </a:p>
          <a:p>
            <a:r>
              <a:rPr lang="da-DK" sz="1000" dirty="0">
                <a:latin typeface="Courier New" panose="02070309020205020404" pitchFamily="49" charset="0"/>
                <a:cs typeface="Courier New" panose="02070309020205020404" pitchFamily="49" charset="0"/>
              </a:rPr>
              <a:t> </a:t>
            </a:r>
            <a:r>
              <a:rPr lang="da-DK" sz="1000" dirty="0" smtClean="0">
                <a:latin typeface="Courier New" panose="02070309020205020404" pitchFamily="49" charset="0"/>
                <a:cs typeface="Courier New" panose="02070309020205020404" pitchFamily="49" charset="0"/>
              </a:rPr>
              <a:t>  .</a:t>
            </a:r>
          </a:p>
          <a:p>
            <a:r>
              <a:rPr lang="da-DK" sz="1000" dirty="0">
                <a:latin typeface="Courier New" panose="02070309020205020404" pitchFamily="49" charset="0"/>
                <a:cs typeface="Courier New" panose="02070309020205020404" pitchFamily="49" charset="0"/>
              </a:rPr>
              <a:t> </a:t>
            </a:r>
            <a:r>
              <a:rPr lang="da-DK" sz="1000" dirty="0" smtClean="0">
                <a:latin typeface="Courier New" panose="02070309020205020404" pitchFamily="49" charset="0"/>
                <a:cs typeface="Courier New" panose="02070309020205020404" pitchFamily="49" charset="0"/>
              </a:rPr>
              <a:t>  .</a:t>
            </a:r>
          </a:p>
          <a:p>
            <a:endParaRPr lang="da-DK" sz="1000" dirty="0" smtClean="0">
              <a:latin typeface="Courier New" panose="02070309020205020404" pitchFamily="49" charset="0"/>
              <a:cs typeface="Courier New" panose="02070309020205020404" pitchFamily="49" charset="0"/>
            </a:endParaRPr>
          </a:p>
          <a:p>
            <a:r>
              <a:rPr lang="da-DK" sz="1000" dirty="0" smtClean="0">
                <a:latin typeface="Courier New" panose="02070309020205020404" pitchFamily="49" charset="0"/>
                <a:cs typeface="Courier New" panose="02070309020205020404" pitchFamily="49" charset="0"/>
              </a:rPr>
              <a:t>2.66 million rows, 86 MB</a:t>
            </a:r>
            <a:endParaRPr lang="en-US" sz="1000" dirty="0">
              <a:latin typeface="Courier New" panose="02070309020205020404" pitchFamily="49" charset="0"/>
              <a:cs typeface="Courier New" panose="02070309020205020404" pitchFamily="49" charset="0"/>
            </a:endParaRPr>
          </a:p>
        </p:txBody>
      </p:sp>
      <p:sp>
        <p:nvSpPr>
          <p:cNvPr id="3" name="TextBox 2"/>
          <p:cNvSpPr txBox="1"/>
          <p:nvPr/>
        </p:nvSpPr>
        <p:spPr>
          <a:xfrm>
            <a:off x="838200" y="3124200"/>
            <a:ext cx="6705600" cy="2523768"/>
          </a:xfrm>
          <a:prstGeom prst="rect">
            <a:avLst/>
          </a:prstGeom>
          <a:noFill/>
        </p:spPr>
        <p:txBody>
          <a:bodyPr wrap="square" rtlCol="0">
            <a:spAutoFit/>
          </a:bodyPr>
          <a:lstStyle/>
          <a:p>
            <a:r>
              <a:rPr lang="en-US" dirty="0" smtClean="0"/>
              <a:t>Long table of observations:</a:t>
            </a:r>
          </a:p>
          <a:p>
            <a:r>
              <a:rPr lang="en-US" sz="1000" dirty="0" err="1" smtClean="0">
                <a:latin typeface="Courier New" panose="02070309020205020404" pitchFamily="49" charset="0"/>
                <a:cs typeface="Courier New" panose="02070309020205020404" pitchFamily="49" charset="0"/>
              </a:rPr>
              <a:t>wea_stn_cd,valid_date,wea_num_type,wea_num</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KABE,20110108,prcp,0.039</a:t>
            </a:r>
          </a:p>
          <a:p>
            <a:r>
              <a:rPr lang="en-US" sz="1000" dirty="0" smtClean="0">
                <a:latin typeface="Courier New" panose="02070309020205020404" pitchFamily="49" charset="0"/>
                <a:cs typeface="Courier New" panose="02070309020205020404" pitchFamily="49" charset="0"/>
              </a:rPr>
              <a:t>KABE,20110108,tmin,9.0</a:t>
            </a:r>
          </a:p>
          <a:p>
            <a:r>
              <a:rPr lang="en-US" sz="1000" dirty="0" smtClean="0">
                <a:latin typeface="Courier New" panose="02070309020205020404" pitchFamily="49" charset="0"/>
                <a:cs typeface="Courier New" panose="02070309020205020404" pitchFamily="49" charset="0"/>
              </a:rPr>
              <a:t>KABE,20110108,tmax,27.0</a:t>
            </a:r>
          </a:p>
          <a:p>
            <a:r>
              <a:rPr lang="en-US" sz="1000" dirty="0" smtClean="0">
                <a:latin typeface="Courier New" panose="02070309020205020404" pitchFamily="49" charset="0"/>
                <a:cs typeface="Courier New" panose="02070309020205020404" pitchFamily="49" charset="0"/>
              </a:rPr>
              <a:t>KABE,20110108,snow,0.59</a:t>
            </a:r>
          </a:p>
          <a:p>
            <a:r>
              <a:rPr lang="en-US" sz="1000" dirty="0" smtClean="0">
                <a:latin typeface="Courier New" panose="02070309020205020404" pitchFamily="49" charset="0"/>
                <a:cs typeface="Courier New" panose="02070309020205020404" pitchFamily="49" charset="0"/>
              </a:rPr>
              <a:t>KABE,20110109,prcp,0.0</a:t>
            </a:r>
          </a:p>
          <a:p>
            <a:r>
              <a:rPr lang="en-US" sz="1000" dirty="0" smtClean="0">
                <a:latin typeface="Courier New" panose="02070309020205020404" pitchFamily="49" charset="0"/>
                <a:cs typeface="Courier New" panose="02070309020205020404" pitchFamily="49" charset="0"/>
              </a:rPr>
              <a:t>KABE,20110109,tmin,21.0</a:t>
            </a:r>
          </a:p>
          <a:p>
            <a:r>
              <a:rPr lang="en-US" sz="1000" dirty="0" smtClean="0">
                <a:latin typeface="Courier New" panose="02070309020205020404" pitchFamily="49" charset="0"/>
                <a:cs typeface="Courier New" panose="02070309020205020404" pitchFamily="49" charset="0"/>
              </a:rPr>
              <a:t>KABE,20110109,tmax,30.0</a:t>
            </a:r>
          </a:p>
          <a:p>
            <a:r>
              <a:rPr lang="en-US" sz="1000" dirty="0" smtClean="0">
                <a:latin typeface="Courier New" panose="02070309020205020404" pitchFamily="49" charset="0"/>
                <a:cs typeface="Courier New" panose="02070309020205020404" pitchFamily="49" charset="0"/>
              </a:rPr>
              <a:t>KABE,20110109,snow,0.0</a:t>
            </a:r>
            <a:endParaRPr lang="da-DK" sz="1000" dirty="0" smtClean="0">
              <a:latin typeface="Courier New" panose="02070309020205020404" pitchFamily="49" charset="0"/>
              <a:cs typeface="Courier New" panose="02070309020205020404" pitchFamily="49" charset="0"/>
            </a:endParaRPr>
          </a:p>
          <a:p>
            <a:r>
              <a:rPr lang="da-DK" sz="1000" dirty="0" smtClean="0">
                <a:latin typeface="Courier New" panose="02070309020205020404" pitchFamily="49" charset="0"/>
                <a:cs typeface="Courier New" panose="02070309020205020404" pitchFamily="49" charset="0"/>
              </a:rPr>
              <a:t>   .</a:t>
            </a:r>
          </a:p>
          <a:p>
            <a:r>
              <a:rPr lang="da-DK" sz="1000" dirty="0" smtClean="0">
                <a:latin typeface="Courier New" panose="02070309020205020404" pitchFamily="49" charset="0"/>
                <a:cs typeface="Courier New" panose="02070309020205020404" pitchFamily="49" charset="0"/>
              </a:rPr>
              <a:t>   .</a:t>
            </a:r>
          </a:p>
          <a:p>
            <a:r>
              <a:rPr lang="da-DK" sz="1000" dirty="0" smtClean="0">
                <a:latin typeface="Courier New" panose="02070309020205020404" pitchFamily="49" charset="0"/>
                <a:cs typeface="Courier New" panose="02070309020205020404" pitchFamily="49" charset="0"/>
              </a:rPr>
              <a:t>   .</a:t>
            </a:r>
            <a:endParaRPr lang="en-US" sz="1000" dirty="0" smtClean="0">
              <a:latin typeface="Courier New" panose="02070309020205020404" pitchFamily="49" charset="0"/>
              <a:cs typeface="Courier New" panose="02070309020205020404" pitchFamily="49" charset="0"/>
            </a:endParaRP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626,000 rows, 15 MB</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762000" y="5798671"/>
            <a:ext cx="7086600" cy="646331"/>
          </a:xfrm>
          <a:prstGeom prst="rect">
            <a:avLst/>
          </a:prstGeom>
          <a:noFill/>
        </p:spPr>
        <p:txBody>
          <a:bodyPr wrap="square" rtlCol="0">
            <a:spAutoFit/>
          </a:bodyPr>
          <a:lstStyle/>
          <a:p>
            <a:r>
              <a:rPr lang="en-US" dirty="0" smtClean="0"/>
              <a:t>So, using Python and pandas, pivot on </a:t>
            </a:r>
            <a:r>
              <a:rPr lang="en-US" dirty="0" err="1" smtClean="0"/>
              <a:t>forecast_type_day</a:t>
            </a:r>
            <a:r>
              <a:rPr lang="en-US" dirty="0" smtClean="0"/>
              <a:t> and </a:t>
            </a:r>
            <a:r>
              <a:rPr lang="en-US" dirty="0" err="1" smtClean="0"/>
              <a:t>wea_num_type</a:t>
            </a:r>
            <a:r>
              <a:rPr lang="en-US" dirty="0" smtClean="0"/>
              <a:t> (index = </a:t>
            </a:r>
            <a:r>
              <a:rPr lang="en-US" dirty="0" err="1" smtClean="0"/>
              <a:t>Wea_Stn</a:t>
            </a:r>
            <a:r>
              <a:rPr lang="en-US" dirty="0" smtClean="0"/>
              <a:t>, </a:t>
            </a:r>
            <a:r>
              <a:rPr lang="en-US" dirty="0" err="1" smtClean="0"/>
              <a:t>Valid_date</a:t>
            </a:r>
            <a:r>
              <a:rPr lang="en-US" dirty="0" smtClean="0"/>
              <a:t>) and join to get…</a:t>
            </a:r>
            <a:endParaRPr lang="en-US" dirty="0"/>
          </a:p>
        </p:txBody>
      </p:sp>
      <p:sp>
        <p:nvSpPr>
          <p:cNvPr id="5" name="TextBox 4"/>
          <p:cNvSpPr txBox="1"/>
          <p:nvPr/>
        </p:nvSpPr>
        <p:spPr>
          <a:xfrm>
            <a:off x="762000" y="304800"/>
            <a:ext cx="7620000" cy="381000"/>
          </a:xfrm>
          <a:prstGeom prst="rect">
            <a:avLst/>
          </a:prstGeom>
          <a:noFill/>
        </p:spPr>
        <p:txBody>
          <a:bodyPr wrap="square" rtlCol="0">
            <a:spAutoFit/>
          </a:bodyPr>
          <a:lstStyle/>
          <a:p>
            <a:r>
              <a:rPr lang="en-US" b="1" dirty="0" smtClean="0"/>
              <a:t>X. Combining the forecast and observed data:</a:t>
            </a:r>
            <a:endParaRPr lang="en-US" b="1" dirty="0"/>
          </a:p>
        </p:txBody>
      </p:sp>
    </p:spTree>
    <p:extLst>
      <p:ext uri="{BB962C8B-B14F-4D97-AF65-F5344CB8AC3E}">
        <p14:creationId xmlns:p14="http://schemas.microsoft.com/office/powerpoint/2010/main" val="162892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2339102"/>
          </a:xfrm>
          <a:prstGeom prst="rect">
            <a:avLst/>
          </a:prstGeom>
          <a:noFill/>
        </p:spPr>
        <p:txBody>
          <a:bodyPr wrap="square" rtlCol="0">
            <a:spAutoFit/>
          </a:bodyPr>
          <a:lstStyle/>
          <a:p>
            <a:r>
              <a:rPr lang="en-US" b="1" dirty="0" smtClean="0"/>
              <a:t>…one wide table with all data:</a:t>
            </a:r>
          </a:p>
          <a:p>
            <a:endParaRPr lang="en-US" sz="1000" b="1" dirty="0" smtClean="0">
              <a:latin typeface="Courier New" panose="02070309020205020404" pitchFamily="49" charset="0"/>
              <a:cs typeface="Courier New" panose="02070309020205020404" pitchFamily="49" charset="0"/>
            </a:endParaRPr>
          </a:p>
          <a:p>
            <a:r>
              <a:rPr lang="en-US" sz="1000" b="1" dirty="0" smtClean="0">
                <a:latin typeface="Courier New" panose="02070309020205020404" pitchFamily="49" charset="0"/>
                <a:cs typeface="Courier New" panose="02070309020205020404" pitchFamily="49" charset="0"/>
              </a:rPr>
              <a:t>wea_stn_cd,valid_date,max_3,max_4,max_5,max_6,max_7,min_3,min_4,min_5,min_6,min_7,pop1_3,pop1_4,pop1_5,pop1_6,pop1_7,pop2_3,pop2_4,pop2_5,pop2_6,pop2_7,prcp,snow,tmax,tmin</a:t>
            </a:r>
          </a:p>
          <a:p>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KGRB,20151224,36.0,38.0,39.0,40.0,42.0,29.0,32.0,32.0,31.0,32.0,40.0,52.0,38.0,31.0,27.0,17.0,23.0,19.0,16.0,23.0,0.012,0.0,37.0,30.2</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   .</a:t>
            </a:r>
          </a:p>
          <a:p>
            <a:r>
              <a:rPr lang="en-US" sz="1000" dirty="0" smtClean="0">
                <a:latin typeface="Courier New" panose="02070309020205020404" pitchFamily="49" charset="0"/>
                <a:cs typeface="Courier New" panose="02070309020205020404" pitchFamily="49" charset="0"/>
              </a:rPr>
              <a:t>160,000 rows, 18 MB</a:t>
            </a:r>
          </a:p>
          <a:p>
            <a:endParaRPr lang="en-US" sz="1000" dirty="0">
              <a:latin typeface="Courier New" panose="02070309020205020404" pitchFamily="49" charset="0"/>
              <a:cs typeface="Courier New" panose="02070309020205020404" pitchFamily="49" charset="0"/>
            </a:endParaRPr>
          </a:p>
          <a:p>
            <a:r>
              <a:rPr lang="en-US" b="1" dirty="0" smtClean="0">
                <a:cs typeface="Courier New" panose="02070309020205020404" pitchFamily="49" charset="0"/>
              </a:rPr>
              <a:t>Unique row ID: </a:t>
            </a:r>
            <a:r>
              <a:rPr lang="en-US" dirty="0" err="1" smtClean="0">
                <a:cs typeface="Courier New" panose="02070309020205020404" pitchFamily="49" charset="0"/>
              </a:rPr>
              <a:t>wea_stn_cd</a:t>
            </a:r>
            <a:r>
              <a:rPr lang="en-US" dirty="0">
                <a:cs typeface="Courier New" panose="02070309020205020404" pitchFamily="49" charset="0"/>
              </a:rPr>
              <a:t> </a:t>
            </a:r>
            <a:r>
              <a:rPr lang="en-US" dirty="0" smtClean="0">
                <a:cs typeface="Courier New" panose="02070309020205020404" pitchFamily="49" charset="0"/>
              </a:rPr>
              <a:t>(e.g. KSEA) and </a:t>
            </a:r>
            <a:r>
              <a:rPr lang="en-US" dirty="0" err="1" smtClean="0">
                <a:cs typeface="Courier New" panose="02070309020205020404" pitchFamily="49" charset="0"/>
              </a:rPr>
              <a:t>valid_date</a:t>
            </a:r>
            <a:r>
              <a:rPr lang="en-US" dirty="0" smtClean="0">
                <a:cs typeface="Courier New" panose="02070309020205020404" pitchFamily="49" charset="0"/>
              </a:rPr>
              <a:t> (YYYYMMDD)</a:t>
            </a:r>
            <a:endParaRPr lang="en-US" dirty="0">
              <a:cs typeface="Courier New" panose="02070309020205020404" pitchFamily="49" charset="0"/>
            </a:endParaRPr>
          </a:p>
        </p:txBody>
      </p:sp>
    </p:spTree>
    <p:extLst>
      <p:ext uri="{BB962C8B-B14F-4D97-AF65-F5344CB8AC3E}">
        <p14:creationId xmlns:p14="http://schemas.microsoft.com/office/powerpoint/2010/main" val="506496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1782</Words>
  <Application>Microsoft Office PowerPoint</Application>
  <PresentationFormat>Letter Paper (8.5x11 in)</PresentationFormat>
  <Paragraphs>193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Accuracy of NWS Medium Range Weather Forecasts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Accuracy of Medium Range Weather Forecasts</dc:title>
  <dc:creator>Pop</dc:creator>
  <cp:lastModifiedBy>Pop</cp:lastModifiedBy>
  <cp:revision>41</cp:revision>
  <dcterms:created xsi:type="dcterms:W3CDTF">2016-01-21T21:22:40Z</dcterms:created>
  <dcterms:modified xsi:type="dcterms:W3CDTF">2016-01-27T05:21:48Z</dcterms:modified>
</cp:coreProperties>
</file>