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08A457-2748-4D83-BB80-B664199DFB7C}">
  <a:tblStyle styleId="{8708A457-2748-4D83-BB80-B664199DFB7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c0ac79a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c0ac79a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19522a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19522a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19522a30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19522a30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cc836d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cc836d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cc836d4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cc836d4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cc836d4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cc836d4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cc836d4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cc836d4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cc836d48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cc836d48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cc836d4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cc836d4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cf4c2027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cf4c2027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cf4c20278_1_3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g5cf4c20278_1_321:notes"/>
          <p:cNvSpPr/>
          <p:nvPr>
            <p:ph idx="2" type="sldImg"/>
          </p:nvPr>
        </p:nvSpPr>
        <p:spPr>
          <a:xfrm>
            <a:off x="393700" y="692150"/>
            <a:ext cx="6070500" cy="341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g5cf4c20278_1_3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T2 = new pages not known at T1 start, thus not locked.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c071ff54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c071ff54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cf4c20278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g5cf4c20278_1_24:notes"/>
          <p:cNvSpPr/>
          <p:nvPr>
            <p:ph idx="2" type="sldImg"/>
          </p:nvPr>
        </p:nvSpPr>
        <p:spPr>
          <a:xfrm>
            <a:off x="393700" y="692150"/>
            <a:ext cx="6070500" cy="341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g5cf4c20278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
              <a:t>Phantom problem example – Say SELECT max(age) FROM sailors WHERE rating &gt; 5; - get to lock point, then someone adds a sailor with rating 6 and a new highest age.  First query now returns the wrong answer.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cf4c20278_1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g5cf4c20278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5cf4c20278_1_30:notes"/>
          <p:cNvSpPr/>
          <p:nvPr>
            <p:ph idx="2" type="sldImg"/>
          </p:nvPr>
        </p:nvSpPr>
        <p:spPr>
          <a:xfrm>
            <a:off x="1112066" y="691369"/>
            <a:ext cx="4633800" cy="3416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cf4c20278_1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5cf4c20278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cf4c20278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5cf4c20278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5cf4c20278_1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cf4c20278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5cf4c20278_1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5cf4c20278_1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cf4c20278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5cf4c20278_1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5cf4c20278_1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cf4c20278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5cf4c20278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5cf4c20278_1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cf4c20278_1_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5cf4c20278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cf4c20278_1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g5cf4c20278_1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5cf4c20278_1_88:notes"/>
          <p:cNvSpPr/>
          <p:nvPr>
            <p:ph idx="2" type="sldImg"/>
          </p:nvPr>
        </p:nvSpPr>
        <p:spPr>
          <a:xfrm>
            <a:off x="393700" y="692150"/>
            <a:ext cx="6070500" cy="34164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cf4c20278_1_1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g5cf4c20278_1_161:notes"/>
          <p:cNvSpPr/>
          <p:nvPr>
            <p:ph idx="2" type="sldImg"/>
          </p:nvPr>
        </p:nvSpPr>
        <p:spPr>
          <a:xfrm>
            <a:off x="393700" y="692150"/>
            <a:ext cx="6070500" cy="341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g5cf4c20278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c44b4540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c44b4540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cf4c20278_1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g5cf4c20278_1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5cf4c20278_1_168:notes"/>
          <p:cNvSpPr/>
          <p:nvPr>
            <p:ph idx="2" type="sldImg"/>
          </p:nvPr>
        </p:nvSpPr>
        <p:spPr>
          <a:xfrm>
            <a:off x="393700" y="692150"/>
            <a:ext cx="6070500" cy="34164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5cf4c20278_1_2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g5cf4c20278_1_240:notes"/>
          <p:cNvSpPr/>
          <p:nvPr>
            <p:ph idx="2" type="sldImg"/>
          </p:nvPr>
        </p:nvSpPr>
        <p:spPr>
          <a:xfrm>
            <a:off x="1150938" y="692150"/>
            <a:ext cx="4556100" cy="341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g5cf4c20278_1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cf4c20278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cf4c20278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c37470e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c37470e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c37470e4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c37470e4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c37470e4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c37470e4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cf4c20278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cf4c20278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d245e108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d245e108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tpc.org/information/sessions/sigmod/sld002.htm" TargetMode="External"/><Relationship Id="rId4" Type="http://schemas.openxmlformats.org/officeDocument/2006/relationships/hyperlink" Target="http://www.vldb.org/pvldb/vol7/p277-difallah.pdf" TargetMode="External"/><Relationship Id="rId5" Type="http://schemas.openxmlformats.org/officeDocument/2006/relationships/hyperlink" Target="https://github.com/oltpbenchmark/oltpbenc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xiv.org/abs/1710.00458" TargetMode="External"/><Relationship Id="rId4" Type="http://schemas.openxmlformats.org/officeDocument/2006/relationships/hyperlink" Target="https://fauna.com/blog/introduction-to-transaction-isolation-levels" TargetMode="External"/><Relationship Id="rId5" Type="http://schemas.openxmlformats.org/officeDocument/2006/relationships/hyperlink" Target="http://www.bailis.org/blog/when-is-acid-acid-rarely/" TargetMode="External"/><Relationship Id="rId6" Type="http://schemas.openxmlformats.org/officeDocument/2006/relationships/hyperlink" Target="https://fauna.com/blog/demystifying-database-systems-correctness-anomalies-under-serializable-isola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eople.cs.umass.edu/~mcgregor/papers/15-vldbj.pdf" TargetMode="External"/><Relationship Id="rId4" Type="http://schemas.openxmlformats.org/officeDocument/2006/relationships/hyperlink" Target="http://www.vldb.org/pvldb/vol11/p1206-mckenna.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Outsourced Cloud Deployment</a:t>
            </a:r>
            <a:endParaRPr/>
          </a:p>
        </p:txBody>
      </p:sp>
      <p:sp>
        <p:nvSpPr>
          <p:cNvPr id="130" name="Google Shape;130;p25"/>
          <p:cNvSpPr txBox="1"/>
          <p:nvPr/>
        </p:nvSpPr>
        <p:spPr>
          <a:xfrm>
            <a:off x="311700" y="4420950"/>
            <a:ext cx="85422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owner wishes to deploy their order fulfillment business in the cloud.  They do not wish to disclose their private data to the service provider including customer identities and their orders.  </a:t>
            </a:r>
            <a:endParaRPr/>
          </a:p>
        </p:txBody>
      </p:sp>
      <p:grpSp>
        <p:nvGrpSpPr>
          <p:cNvPr id="131" name="Google Shape;131;p25"/>
          <p:cNvGrpSpPr/>
          <p:nvPr/>
        </p:nvGrpSpPr>
        <p:grpSpPr>
          <a:xfrm>
            <a:off x="5910062" y="2151600"/>
            <a:ext cx="2016036" cy="1933225"/>
            <a:chOff x="5910063" y="2151600"/>
            <a:chExt cx="2016036" cy="1933225"/>
          </a:xfrm>
        </p:grpSpPr>
        <p:grpSp>
          <p:nvGrpSpPr>
            <p:cNvPr id="132" name="Google Shape;132;p25"/>
            <p:cNvGrpSpPr/>
            <p:nvPr/>
          </p:nvGrpSpPr>
          <p:grpSpPr>
            <a:xfrm>
              <a:off x="5910062" y="2151600"/>
              <a:ext cx="2016036" cy="1418148"/>
              <a:chOff x="5910050" y="2123325"/>
              <a:chExt cx="2016036" cy="1418148"/>
            </a:xfrm>
          </p:grpSpPr>
          <p:sp>
            <p:nvSpPr>
              <p:cNvPr id="133" name="Google Shape;133;p25"/>
              <p:cNvSpPr/>
              <p:nvPr/>
            </p:nvSpPr>
            <p:spPr>
              <a:xfrm>
                <a:off x="5910050" y="2123325"/>
                <a:ext cx="2016036" cy="141814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5"/>
              <p:cNvSpPr/>
              <p:nvPr/>
            </p:nvSpPr>
            <p:spPr>
              <a:xfrm>
                <a:off x="6607568" y="2483649"/>
                <a:ext cx="621000" cy="697500"/>
              </a:xfrm>
              <a:prstGeom prst="can">
                <a:avLst>
                  <a:gd fmla="val 25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grpSp>
        <p:sp>
          <p:nvSpPr>
            <p:cNvPr id="135" name="Google Shape;135;p25"/>
            <p:cNvSpPr txBox="1"/>
            <p:nvPr/>
          </p:nvSpPr>
          <p:spPr>
            <a:xfrm>
              <a:off x="5910088" y="3569725"/>
              <a:ext cx="2016000" cy="5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Untrusted Cloud</a:t>
              </a:r>
              <a:endParaRPr/>
            </a:p>
          </p:txBody>
        </p:sp>
      </p:grpSp>
      <p:grpSp>
        <p:nvGrpSpPr>
          <p:cNvPr id="136" name="Google Shape;136;p25"/>
          <p:cNvGrpSpPr/>
          <p:nvPr/>
        </p:nvGrpSpPr>
        <p:grpSpPr>
          <a:xfrm>
            <a:off x="3196988" y="1998450"/>
            <a:ext cx="1293625" cy="1571274"/>
            <a:chOff x="3124450" y="1998450"/>
            <a:chExt cx="1293625" cy="1571274"/>
          </a:xfrm>
        </p:grpSpPr>
        <p:sp>
          <p:nvSpPr>
            <p:cNvPr id="137" name="Google Shape;137;p25"/>
            <p:cNvSpPr/>
            <p:nvPr/>
          </p:nvSpPr>
          <p:spPr>
            <a:xfrm>
              <a:off x="3490475" y="2151624"/>
              <a:ext cx="927600" cy="1418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Trusted Proxy</a:t>
              </a:r>
              <a:endParaRPr/>
            </a:p>
          </p:txBody>
        </p:sp>
        <p:pic>
          <p:nvPicPr>
            <p:cNvPr id="138" name="Google Shape;138;p25"/>
            <p:cNvPicPr preferRelativeResize="0"/>
            <p:nvPr/>
          </p:nvPicPr>
          <p:blipFill>
            <a:blip r:embed="rId3">
              <a:alphaModFix/>
            </a:blip>
            <a:stretch>
              <a:fillRect/>
            </a:stretch>
          </p:blipFill>
          <p:spPr>
            <a:xfrm>
              <a:off x="3124450" y="1998450"/>
              <a:ext cx="927600" cy="366158"/>
            </a:xfrm>
            <a:prstGeom prst="rect">
              <a:avLst/>
            </a:prstGeom>
            <a:noFill/>
            <a:ln>
              <a:noFill/>
            </a:ln>
          </p:spPr>
        </p:pic>
      </p:grpSp>
      <p:pic>
        <p:nvPicPr>
          <p:cNvPr id="139" name="Google Shape;139;p25"/>
          <p:cNvPicPr preferRelativeResize="0"/>
          <p:nvPr/>
        </p:nvPicPr>
        <p:blipFill>
          <a:blip r:embed="rId4">
            <a:alphaModFix/>
          </a:blip>
          <a:stretch>
            <a:fillRect/>
          </a:stretch>
        </p:blipFill>
        <p:spPr>
          <a:xfrm>
            <a:off x="7240275" y="1943400"/>
            <a:ext cx="609600" cy="628650"/>
          </a:xfrm>
          <a:prstGeom prst="rect">
            <a:avLst/>
          </a:prstGeom>
          <a:noFill/>
          <a:ln>
            <a:noFill/>
          </a:ln>
        </p:spPr>
      </p:pic>
      <p:grpSp>
        <p:nvGrpSpPr>
          <p:cNvPr id="140" name="Google Shape;140;p25"/>
          <p:cNvGrpSpPr/>
          <p:nvPr/>
        </p:nvGrpSpPr>
        <p:grpSpPr>
          <a:xfrm>
            <a:off x="849938" y="2432049"/>
            <a:ext cx="927600" cy="1459026"/>
            <a:chOff x="849938" y="2432049"/>
            <a:chExt cx="927600" cy="1459026"/>
          </a:xfrm>
        </p:grpSpPr>
        <p:pic>
          <p:nvPicPr>
            <p:cNvPr id="141" name="Google Shape;141;p25"/>
            <p:cNvPicPr preferRelativeResize="0"/>
            <p:nvPr/>
          </p:nvPicPr>
          <p:blipFill>
            <a:blip r:embed="rId5">
              <a:alphaModFix/>
            </a:blip>
            <a:stretch>
              <a:fillRect/>
            </a:stretch>
          </p:blipFill>
          <p:spPr>
            <a:xfrm>
              <a:off x="885113" y="2432049"/>
              <a:ext cx="857250" cy="857250"/>
            </a:xfrm>
            <a:prstGeom prst="rect">
              <a:avLst/>
            </a:prstGeom>
            <a:noFill/>
            <a:ln>
              <a:noFill/>
            </a:ln>
          </p:spPr>
        </p:pic>
        <p:sp>
          <p:nvSpPr>
            <p:cNvPr id="142" name="Google Shape;142;p25"/>
            <p:cNvSpPr txBox="1"/>
            <p:nvPr/>
          </p:nvSpPr>
          <p:spPr>
            <a:xfrm>
              <a:off x="849938" y="3375975"/>
              <a:ext cx="927600" cy="5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Client</a:t>
              </a:r>
              <a:endParaRPr/>
            </a:p>
          </p:txBody>
        </p:sp>
      </p:grpSp>
      <p:cxnSp>
        <p:nvCxnSpPr>
          <p:cNvPr id="143" name="Google Shape;143;p25"/>
          <p:cNvCxnSpPr>
            <a:stCxn id="141" idx="3"/>
            <a:endCxn id="137" idx="1"/>
          </p:cNvCxnSpPr>
          <p:nvPr/>
        </p:nvCxnSpPr>
        <p:spPr>
          <a:xfrm>
            <a:off x="1742363" y="2860674"/>
            <a:ext cx="1820700" cy="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5"/>
          <p:cNvSpPr txBox="1"/>
          <p:nvPr/>
        </p:nvSpPr>
        <p:spPr>
          <a:xfrm>
            <a:off x="1742450" y="2537975"/>
            <a:ext cx="1820700" cy="5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Queries</a:t>
            </a:r>
            <a:endParaRPr/>
          </a:p>
        </p:txBody>
      </p:sp>
      <p:cxnSp>
        <p:nvCxnSpPr>
          <p:cNvPr id="145" name="Google Shape;145;p25"/>
          <p:cNvCxnSpPr>
            <a:stCxn id="137" idx="3"/>
            <a:endCxn id="133" idx="2"/>
          </p:cNvCxnSpPr>
          <p:nvPr/>
        </p:nvCxnSpPr>
        <p:spPr>
          <a:xfrm>
            <a:off x="4490613" y="2860674"/>
            <a:ext cx="1425600" cy="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5"/>
          <p:cNvSpPr txBox="1"/>
          <p:nvPr/>
        </p:nvSpPr>
        <p:spPr>
          <a:xfrm>
            <a:off x="4505850" y="2537975"/>
            <a:ext cx="1362000" cy="5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Queries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idx="1" type="body"/>
          </p:nvPr>
        </p:nvSpPr>
        <p:spPr>
          <a:xfrm>
            <a:off x="311700" y="210075"/>
            <a:ext cx="8520600" cy="43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Research </a:t>
            </a:r>
            <a:r>
              <a:rPr lang="en" sz="1200"/>
              <a:t>Thrust</a:t>
            </a:r>
            <a:r>
              <a:rPr lang="en" sz="1200"/>
              <a:t> I: Secure SQL Execution over a Static Database</a:t>
            </a:r>
            <a:endParaRPr sz="1200"/>
          </a:p>
          <a:p>
            <a:pPr indent="-304800" lvl="0" marL="457200" rtl="0" algn="l">
              <a:spcBef>
                <a:spcPts val="1600"/>
              </a:spcBef>
              <a:spcAft>
                <a:spcPts val="0"/>
              </a:spcAft>
              <a:buSzPts val="1200"/>
              <a:buAutoNum type="arabicPeriod"/>
            </a:pPr>
            <a:r>
              <a:rPr lang="en" sz="1200"/>
              <a:t>Multiple concurrent queries by a single client</a:t>
            </a:r>
            <a:endParaRPr sz="1200"/>
          </a:p>
          <a:p>
            <a:pPr indent="-304800" lvl="0" marL="457200" rtl="0" algn="l">
              <a:spcBef>
                <a:spcPts val="0"/>
              </a:spcBef>
              <a:spcAft>
                <a:spcPts val="0"/>
              </a:spcAft>
              <a:buSzPts val="1200"/>
              <a:buAutoNum type="arabicPeriod"/>
            </a:pPr>
            <a:r>
              <a:rPr lang="en" sz="1200"/>
              <a:t>Multiple concurrent queries by multiple clients, some of whom can be malicious</a:t>
            </a:r>
            <a:endParaRPr sz="1200"/>
          </a:p>
          <a:p>
            <a:pPr indent="-304800" lvl="0" marL="457200" rtl="0" algn="l">
              <a:spcBef>
                <a:spcPts val="0"/>
              </a:spcBef>
              <a:spcAft>
                <a:spcPts val="0"/>
              </a:spcAft>
              <a:buSzPts val="1200"/>
              <a:buAutoNum type="arabicPeriod"/>
            </a:pPr>
            <a:r>
              <a:rPr lang="en" sz="1200"/>
              <a:t>Multi-query optimization from an MPC/ORAM perspective (amortization)</a:t>
            </a:r>
            <a:endParaRPr sz="1200"/>
          </a:p>
          <a:p>
            <a:pPr indent="-304800" lvl="0" marL="457200" rtl="0" algn="l">
              <a:spcBef>
                <a:spcPts val="0"/>
              </a:spcBef>
              <a:spcAft>
                <a:spcPts val="0"/>
              </a:spcAft>
              <a:buSzPts val="1200"/>
              <a:buAutoNum type="arabicPeriod"/>
            </a:pPr>
            <a:r>
              <a:rPr lang="en" sz="1200"/>
              <a:t>Multi-query optimization from a DP perspective (amortization)</a:t>
            </a:r>
            <a:endParaRPr sz="1200"/>
          </a:p>
          <a:p>
            <a:pPr indent="-304800" lvl="0" marL="457200" rtl="0" algn="l">
              <a:spcBef>
                <a:spcPts val="0"/>
              </a:spcBef>
              <a:spcAft>
                <a:spcPts val="0"/>
              </a:spcAft>
              <a:buSzPts val="1200"/>
              <a:buAutoNum type="arabicPeriod"/>
            </a:pPr>
            <a:r>
              <a:rPr lang="en" sz="1200"/>
              <a:t>Secure index/view selection (not sure what it is for now)</a:t>
            </a:r>
            <a:endParaRPr sz="1200"/>
          </a:p>
          <a:p>
            <a:pPr indent="0" lvl="0" marL="0" rtl="0" algn="l">
              <a:spcBef>
                <a:spcPts val="1600"/>
              </a:spcBef>
              <a:spcAft>
                <a:spcPts val="0"/>
              </a:spcAft>
              <a:buNone/>
            </a:pPr>
            <a:r>
              <a:rPr lang="en" sz="1200"/>
              <a:t>Research </a:t>
            </a:r>
            <a:r>
              <a:rPr lang="en" sz="1200"/>
              <a:t>Thrust</a:t>
            </a:r>
            <a:r>
              <a:rPr lang="en" sz="1200"/>
              <a:t> II: Secure SQL Execution over a Dynamic Database</a:t>
            </a:r>
            <a:endParaRPr sz="1200"/>
          </a:p>
          <a:p>
            <a:pPr indent="-304800" lvl="0" marL="457200" rtl="0" algn="l">
              <a:spcBef>
                <a:spcPts val="1600"/>
              </a:spcBef>
              <a:spcAft>
                <a:spcPts val="0"/>
              </a:spcAft>
              <a:buSzPts val="1200"/>
              <a:buAutoNum type="arabicPeriod"/>
            </a:pPr>
            <a:r>
              <a:rPr lang="en" sz="1200"/>
              <a:t>Append only</a:t>
            </a:r>
            <a:endParaRPr sz="1200"/>
          </a:p>
          <a:p>
            <a:pPr indent="-304800" lvl="0" marL="457200" rtl="0" algn="l">
              <a:spcBef>
                <a:spcPts val="0"/>
              </a:spcBef>
              <a:spcAft>
                <a:spcPts val="0"/>
              </a:spcAft>
              <a:buSzPts val="1200"/>
              <a:buAutoNum type="arabicPeriod"/>
            </a:pPr>
            <a:r>
              <a:rPr lang="en" sz="1200"/>
              <a:t>Insert and update</a:t>
            </a:r>
            <a:endParaRPr sz="1200"/>
          </a:p>
          <a:p>
            <a:pPr indent="0" lvl="0" marL="0" rtl="0" algn="l">
              <a:spcBef>
                <a:spcPts val="1600"/>
              </a:spcBef>
              <a:spcAft>
                <a:spcPts val="0"/>
              </a:spcAft>
              <a:buNone/>
            </a:pPr>
            <a:r>
              <a:rPr lang="en" sz="1200"/>
              <a:t>Research </a:t>
            </a:r>
            <a:r>
              <a:rPr lang="en" sz="1200"/>
              <a:t>Thrust</a:t>
            </a:r>
            <a:r>
              <a:rPr lang="en" sz="1200"/>
              <a:t> III: Supporting Queries with Concurrency and ACID</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Research Thrust IV: Supporting Queries with Multiple Clients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ph type="ctrTitle"/>
          </p:nvPr>
        </p:nvSpPr>
        <p:spPr>
          <a:xfrm>
            <a:off x="311708" y="1354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a:t>
            </a:r>
            <a:br>
              <a:rPr lang="en"/>
            </a:br>
            <a:r>
              <a:rPr lang="en"/>
              <a:t>TPC-C Overview </a:t>
            </a:r>
            <a:endParaRPr/>
          </a:p>
          <a:p>
            <a:pPr indent="0" lvl="0" marL="0" rtl="0" algn="ctr">
              <a:spcBef>
                <a:spcPts val="0"/>
              </a:spcBef>
              <a:spcAft>
                <a:spcPts val="0"/>
              </a:spcAft>
              <a:buNone/>
            </a:pPr>
            <a:r>
              <a:rPr lang="en"/>
              <a:t>&amp; Security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TPC-C Overview</a:t>
            </a:r>
            <a:endParaRPr/>
          </a:p>
        </p:txBody>
      </p:sp>
      <p:sp>
        <p:nvSpPr>
          <p:cNvPr id="268" name="Google Shape;26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provide a lens for the discussion of practical privacy models and security guarantees for oblivious transactions</a:t>
            </a:r>
            <a:endParaRPr/>
          </a:p>
          <a:p>
            <a:pPr indent="-342900" lvl="0" marL="457200" rtl="0" algn="l">
              <a:spcBef>
                <a:spcPts val="0"/>
              </a:spcBef>
              <a:spcAft>
                <a:spcPts val="0"/>
              </a:spcAft>
              <a:buSzPts val="1800"/>
              <a:buChar char="●"/>
            </a:pPr>
            <a:r>
              <a:rPr lang="en"/>
              <a:t>TPC-C walkthrough: </a:t>
            </a:r>
            <a:r>
              <a:rPr lang="en" u="sng">
                <a:solidFill>
                  <a:schemeClr val="hlink"/>
                </a:solidFill>
                <a:hlinkClick r:id="rId3"/>
              </a:rPr>
              <a:t>[slides]</a:t>
            </a:r>
            <a:endParaRPr/>
          </a:p>
          <a:p>
            <a:pPr indent="-342900" lvl="0" marL="457200" rtl="0" algn="l">
              <a:spcBef>
                <a:spcPts val="0"/>
              </a:spcBef>
              <a:spcAft>
                <a:spcPts val="0"/>
              </a:spcAft>
              <a:buSzPts val="1800"/>
              <a:buChar char="●"/>
            </a:pPr>
            <a:r>
              <a:rPr lang="en"/>
              <a:t>OLTP-bench for implementation details </a:t>
            </a:r>
            <a:r>
              <a:rPr lang="en" u="sng">
                <a:solidFill>
                  <a:schemeClr val="hlink"/>
                </a:solidFill>
                <a:hlinkClick r:id="rId4"/>
              </a:rPr>
              <a:t>[pdf]</a:t>
            </a:r>
            <a:r>
              <a:rPr lang="en"/>
              <a:t> </a:t>
            </a:r>
            <a:r>
              <a:rPr lang="en" u="sng">
                <a:solidFill>
                  <a:schemeClr val="hlink"/>
                </a:solidFill>
                <a:hlinkClick r:id="rId5"/>
              </a:rPr>
              <a:t>[code]</a:t>
            </a:r>
            <a:endParaRPr/>
          </a:p>
          <a:p>
            <a:pPr indent="-342900" lvl="0" marL="457200" rtl="0" algn="l">
              <a:spcBef>
                <a:spcPts val="0"/>
              </a:spcBef>
              <a:spcAft>
                <a:spcPts val="0"/>
              </a:spcAft>
              <a:buSzPts val="1800"/>
              <a:buChar char="●"/>
            </a:pPr>
            <a:r>
              <a:rPr lang="en"/>
              <a:t>Transactional workloads are </a:t>
            </a:r>
            <a:r>
              <a:rPr i="1" lang="en"/>
              <a:t>write-intensive</a:t>
            </a:r>
            <a:r>
              <a:rPr lang="en"/>
              <a:t> and must handle </a:t>
            </a:r>
            <a:r>
              <a:rPr i="1" lang="en"/>
              <a:t>conflicts</a:t>
            </a:r>
            <a:r>
              <a:rPr lang="en"/>
              <a:t>, e.g., when 2+ clients simultaneously wish to mutate the same data</a:t>
            </a:r>
            <a:endParaRPr/>
          </a:p>
          <a:p>
            <a:pPr indent="-342900" lvl="0" marL="457200" rtl="0" algn="l">
              <a:spcBef>
                <a:spcPts val="0"/>
              </a:spcBef>
              <a:spcAft>
                <a:spcPts val="0"/>
              </a:spcAft>
              <a:buSzPts val="1800"/>
              <a:buChar char="●"/>
            </a:pPr>
            <a:r>
              <a:rPr lang="en"/>
              <a:t>TPC-C based on example business, takes new orders, maintains inventory in warehouses, accepts payments,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TPC-C Transactions</a:t>
            </a:r>
            <a:endParaRPr/>
          </a:p>
        </p:txBody>
      </p:sp>
      <p:sp>
        <p:nvSpPr>
          <p:cNvPr id="274" name="Google Shape;27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Measuring transactions / minute (tpmC)</a:t>
            </a:r>
            <a:endParaRPr/>
          </a:p>
          <a:p>
            <a:pPr indent="-342900" lvl="0" marL="457200" marR="0" rtl="0" algn="l">
              <a:lnSpc>
                <a:spcPct val="115000"/>
              </a:lnSpc>
              <a:spcBef>
                <a:spcPts val="0"/>
              </a:spcBef>
              <a:spcAft>
                <a:spcPts val="0"/>
              </a:spcAft>
              <a:buSzPts val="1800"/>
              <a:buChar char="●"/>
            </a:pPr>
            <a:r>
              <a:rPr lang="en"/>
              <a:t>Mix of 5 transactions: new order (45%), payment (43%), order-status (4%), delivery (4%), stock-level (4%) </a:t>
            </a:r>
            <a:endParaRPr/>
          </a:p>
          <a:p>
            <a:pPr indent="-342900" lvl="0" marL="457200" marR="0" rtl="0" algn="l">
              <a:lnSpc>
                <a:spcPct val="115000"/>
              </a:lnSpc>
              <a:spcBef>
                <a:spcPts val="0"/>
              </a:spcBef>
              <a:spcAft>
                <a:spcPts val="0"/>
              </a:spcAft>
              <a:buSzPts val="1800"/>
              <a:buChar char="●"/>
            </a:pPr>
            <a:r>
              <a:rPr lang="en"/>
              <a:t>Must uphold ACID properties</a:t>
            </a:r>
            <a:endParaRPr/>
          </a:p>
          <a:p>
            <a:pPr indent="-342900" lvl="0" marL="457200" rtl="0" algn="l">
              <a:spcBef>
                <a:spcPts val="0"/>
              </a:spcBef>
              <a:spcAft>
                <a:spcPts val="0"/>
              </a:spcAft>
              <a:buSzPts val="1800"/>
              <a:buChar char="●"/>
            </a:pPr>
            <a:r>
              <a:rPr lang="en"/>
              <a:t>Scale up data size and concurrency by adding warehouses</a:t>
            </a:r>
            <a:endParaRPr/>
          </a:p>
          <a:p>
            <a:pPr indent="-342900" lvl="0" marL="457200" rtl="0" algn="l">
              <a:spcBef>
                <a:spcPts val="0"/>
              </a:spcBef>
              <a:spcAft>
                <a:spcPts val="0"/>
              </a:spcAft>
              <a:buSzPts val="1800"/>
              <a:buChar char="●"/>
            </a:pPr>
            <a:r>
              <a:rPr lang="en"/>
              <a:t>Increase concurrency by adding warehouses</a:t>
            </a:r>
            <a:endParaRPr/>
          </a:p>
          <a:p>
            <a:pPr indent="-342900" lvl="0" marL="457200" rtl="0" algn="l">
              <a:spcBef>
                <a:spcPts val="0"/>
              </a:spcBef>
              <a:spcAft>
                <a:spcPts val="0"/>
              </a:spcAft>
              <a:buSzPts val="1800"/>
              <a:buChar char="●"/>
            </a:pPr>
            <a:r>
              <a:rPr lang="en"/>
              <a:t>Each warehouse has 10 terminals or clients, each terminal has a maximum of 1.2 tpmC</a:t>
            </a:r>
            <a:endParaRPr/>
          </a:p>
          <a:p>
            <a:pPr indent="-342900" lvl="0" marL="457200" rtl="0" algn="l">
              <a:spcBef>
                <a:spcPts val="0"/>
              </a:spcBef>
              <a:spcAft>
                <a:spcPts val="0"/>
              </a:spcAft>
              <a:buSzPts val="1800"/>
              <a:buChar char="●"/>
            </a:pPr>
            <a:r>
              <a:rPr lang="en"/>
              <a:t>Transactions have stringent response time requirements: 90% &lt;= 5 secs for all, except OLAP-ish stock-level ones @ 20 secs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TPC-C Data Layout</a:t>
            </a:r>
            <a:endParaRPr/>
          </a:p>
        </p:txBody>
      </p:sp>
      <p:sp>
        <p:nvSpPr>
          <p:cNvPr id="280" name="Google Shape;28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Schema has 9 tables</a:t>
            </a:r>
            <a:endParaRPr/>
          </a:p>
          <a:p>
            <a:pPr indent="-342900" lvl="0" marL="457200" rtl="0" algn="l">
              <a:spcBef>
                <a:spcPts val="0"/>
              </a:spcBef>
              <a:spcAft>
                <a:spcPts val="0"/>
              </a:spcAft>
              <a:buSzPts val="1800"/>
              <a:buChar char="●"/>
            </a:pPr>
            <a:r>
              <a:rPr lang="en"/>
              <a:t>Typically partition DBMS by warehouse</a:t>
            </a:r>
            <a:endParaRPr/>
          </a:p>
          <a:p>
            <a:pPr indent="-342900" lvl="0" marL="457200" rtl="0" algn="l">
              <a:spcBef>
                <a:spcPts val="0"/>
              </a:spcBef>
              <a:spcAft>
                <a:spcPts val="0"/>
              </a:spcAft>
              <a:buSzPts val="1800"/>
              <a:buChar char="●"/>
            </a:pPr>
            <a:r>
              <a:rPr lang="en"/>
              <a:t>Asymptotically this results in ~11% of xactions being distributed</a:t>
            </a:r>
            <a:endParaRPr/>
          </a:p>
          <a:p>
            <a:pPr indent="-342900" lvl="0" marL="457200" rtl="0" algn="l">
              <a:spcBef>
                <a:spcPts val="0"/>
              </a:spcBef>
              <a:spcAft>
                <a:spcPts val="0"/>
              </a:spcAft>
              <a:buSzPts val="1800"/>
              <a:buChar char="●"/>
            </a:pPr>
            <a:r>
              <a:rPr lang="en"/>
              <a:t>Partition-by-warehouse can be used to approximate having multiple businesses work together in the federated setting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TPC-C Data Hierarchy</a:t>
            </a:r>
            <a:endParaRPr/>
          </a:p>
        </p:txBody>
      </p:sp>
      <p:pic>
        <p:nvPicPr>
          <p:cNvPr id="286" name="Google Shape;286;p40"/>
          <p:cNvPicPr preferRelativeResize="0"/>
          <p:nvPr/>
        </p:nvPicPr>
        <p:blipFill>
          <a:blip r:embed="rId3">
            <a:alphaModFix/>
          </a:blip>
          <a:stretch>
            <a:fillRect/>
          </a:stretch>
        </p:blipFill>
        <p:spPr>
          <a:xfrm>
            <a:off x="2046563" y="1060074"/>
            <a:ext cx="6929624" cy="3870025"/>
          </a:xfrm>
          <a:prstGeom prst="rect">
            <a:avLst/>
          </a:prstGeom>
          <a:noFill/>
          <a:ln>
            <a:noFill/>
          </a:ln>
        </p:spPr>
      </p:pic>
      <p:sp>
        <p:nvSpPr>
          <p:cNvPr id="287" name="Google Shape;287;p40"/>
          <p:cNvSpPr txBox="1"/>
          <p:nvPr/>
        </p:nvSpPr>
        <p:spPr>
          <a:xfrm>
            <a:off x="152200" y="1863350"/>
            <a:ext cx="38133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of warehouses proportional to</a:t>
            </a:r>
            <a:endParaRPr>
              <a:solidFill>
                <a:srgbClr val="FF0000"/>
              </a:solidFill>
            </a:endParaRPr>
          </a:p>
          <a:p>
            <a:pPr indent="0" lvl="0" marL="0" rtl="0" algn="l">
              <a:spcBef>
                <a:spcPts val="0"/>
              </a:spcBef>
              <a:spcAft>
                <a:spcPts val="0"/>
              </a:spcAft>
              <a:buNone/>
            </a:pPr>
            <a:r>
              <a:rPr lang="en">
                <a:solidFill>
                  <a:srgbClr val="FF0000"/>
                </a:solidFill>
              </a:rPr>
              <a:t> xaction submit rate</a:t>
            </a:r>
            <a:endParaRPr>
              <a:solidFill>
                <a:srgbClr val="FF0000"/>
              </a:solidFill>
            </a:endParaRPr>
          </a:p>
        </p:txBody>
      </p:sp>
      <p:sp>
        <p:nvSpPr>
          <p:cNvPr id="288" name="Google Shape;288;p40"/>
          <p:cNvSpPr txBox="1"/>
          <p:nvPr/>
        </p:nvSpPr>
        <p:spPr>
          <a:xfrm>
            <a:off x="152200" y="2662550"/>
            <a:ext cx="38133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Each warehouse has 10 sales </a:t>
            </a:r>
            <a:endParaRPr>
              <a:solidFill>
                <a:srgbClr val="FF0000"/>
              </a:solidFill>
            </a:endParaRPr>
          </a:p>
          <a:p>
            <a:pPr indent="0" lvl="0" marL="0" rtl="0" algn="l">
              <a:spcBef>
                <a:spcPts val="0"/>
              </a:spcBef>
              <a:spcAft>
                <a:spcPts val="0"/>
              </a:spcAft>
              <a:buNone/>
            </a:pPr>
            <a:r>
              <a:rPr lang="en">
                <a:solidFill>
                  <a:srgbClr val="FF0000"/>
                </a:solidFill>
              </a:rPr>
              <a:t>districts / clients</a:t>
            </a:r>
            <a:endParaRPr>
              <a:solidFill>
                <a:srgbClr val="FF0000"/>
              </a:solidFill>
            </a:endParaRPr>
          </a:p>
        </p:txBody>
      </p:sp>
      <p:sp>
        <p:nvSpPr>
          <p:cNvPr id="289" name="Google Shape;289;p40"/>
          <p:cNvSpPr txBox="1"/>
          <p:nvPr/>
        </p:nvSpPr>
        <p:spPr>
          <a:xfrm>
            <a:off x="257800" y="3600325"/>
            <a:ext cx="38133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Each district has 30k </a:t>
            </a:r>
            <a:endParaRPr>
              <a:solidFill>
                <a:srgbClr val="FF0000"/>
              </a:solidFill>
            </a:endParaRPr>
          </a:p>
          <a:p>
            <a:pPr indent="0" lvl="0" marL="0" rtl="0" algn="l">
              <a:spcBef>
                <a:spcPts val="0"/>
              </a:spcBef>
              <a:spcAft>
                <a:spcPts val="0"/>
              </a:spcAft>
              <a:buNone/>
            </a:pPr>
            <a:r>
              <a:rPr lang="en">
                <a:solidFill>
                  <a:srgbClr val="FF0000"/>
                </a:solidFill>
              </a:rPr>
              <a:t>customers / buyers in DBMS</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TPC-C Schema</a:t>
            </a:r>
            <a:endParaRPr/>
          </a:p>
        </p:txBody>
      </p:sp>
      <p:pic>
        <p:nvPicPr>
          <p:cNvPr id="295" name="Google Shape;295;p41"/>
          <p:cNvPicPr preferRelativeResize="0"/>
          <p:nvPr/>
        </p:nvPicPr>
        <p:blipFill>
          <a:blip r:embed="rId3">
            <a:alphaModFix/>
          </a:blip>
          <a:stretch>
            <a:fillRect/>
          </a:stretch>
        </p:blipFill>
        <p:spPr>
          <a:xfrm>
            <a:off x="1164250" y="1172300"/>
            <a:ext cx="6926999" cy="3769475"/>
          </a:xfrm>
          <a:prstGeom prst="rect">
            <a:avLst/>
          </a:prstGeom>
          <a:noFill/>
          <a:ln>
            <a:noFill/>
          </a:ln>
        </p:spPr>
      </p:pic>
      <p:pic>
        <p:nvPicPr>
          <p:cNvPr id="296" name="Google Shape;296;p41"/>
          <p:cNvPicPr preferRelativeResize="0"/>
          <p:nvPr/>
        </p:nvPicPr>
        <p:blipFill>
          <a:blip r:embed="rId4">
            <a:alphaModFix/>
          </a:blip>
          <a:stretch>
            <a:fillRect/>
          </a:stretch>
        </p:blipFill>
        <p:spPr>
          <a:xfrm>
            <a:off x="3443773" y="3517100"/>
            <a:ext cx="316351" cy="378925"/>
          </a:xfrm>
          <a:prstGeom prst="rect">
            <a:avLst/>
          </a:prstGeom>
          <a:noFill/>
          <a:ln>
            <a:noFill/>
          </a:ln>
        </p:spPr>
      </p:pic>
      <p:pic>
        <p:nvPicPr>
          <p:cNvPr id="297" name="Google Shape;297;p41"/>
          <p:cNvPicPr preferRelativeResize="0"/>
          <p:nvPr/>
        </p:nvPicPr>
        <p:blipFill>
          <a:blip r:embed="rId4">
            <a:alphaModFix/>
          </a:blip>
          <a:stretch>
            <a:fillRect/>
          </a:stretch>
        </p:blipFill>
        <p:spPr>
          <a:xfrm>
            <a:off x="5819323" y="2696850"/>
            <a:ext cx="316351" cy="378925"/>
          </a:xfrm>
          <a:prstGeom prst="rect">
            <a:avLst/>
          </a:prstGeom>
          <a:noFill/>
          <a:ln>
            <a:noFill/>
          </a:ln>
        </p:spPr>
      </p:pic>
      <p:pic>
        <p:nvPicPr>
          <p:cNvPr id="298" name="Google Shape;298;p41"/>
          <p:cNvPicPr preferRelativeResize="0"/>
          <p:nvPr/>
        </p:nvPicPr>
        <p:blipFill>
          <a:blip r:embed="rId4">
            <a:alphaModFix/>
          </a:blip>
          <a:stretch>
            <a:fillRect/>
          </a:stretch>
        </p:blipFill>
        <p:spPr>
          <a:xfrm>
            <a:off x="159298" y="3379612"/>
            <a:ext cx="316351" cy="378925"/>
          </a:xfrm>
          <a:prstGeom prst="rect">
            <a:avLst/>
          </a:prstGeom>
          <a:noFill/>
          <a:ln>
            <a:noFill/>
          </a:ln>
        </p:spPr>
      </p:pic>
      <p:sp>
        <p:nvSpPr>
          <p:cNvPr id="299" name="Google Shape;299;p41"/>
          <p:cNvSpPr txBox="1"/>
          <p:nvPr/>
        </p:nvSpPr>
        <p:spPr>
          <a:xfrm>
            <a:off x="515875" y="3033125"/>
            <a:ext cx="1290300" cy="10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likely needs to be secured </a:t>
            </a:r>
            <a:endParaRPr/>
          </a:p>
          <a:p>
            <a:pPr indent="0" lvl="0" marL="0" rtl="0" algn="l">
              <a:spcBef>
                <a:spcPts val="0"/>
              </a:spcBef>
              <a:spcAft>
                <a:spcPts val="0"/>
              </a:spcAft>
              <a:buNone/>
            </a:pPr>
            <a:r>
              <a:rPr lang="en"/>
              <a:t>for distributed xactions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 Locking Granularities</a:t>
            </a:r>
            <a:endParaRPr/>
          </a:p>
        </p:txBody>
      </p:sp>
      <p:sp>
        <p:nvSpPr>
          <p:cNvPr id="305" name="Google Shape;305;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Handling DB Updates</a:t>
            </a:r>
            <a:endParaRPr/>
          </a:p>
        </p:txBody>
      </p:sp>
      <p:sp>
        <p:nvSpPr>
          <p:cNvPr id="312" name="Google Shape;312;p43"/>
          <p:cNvSpPr txBox="1"/>
          <p:nvPr>
            <p:ph idx="1" type="body"/>
          </p:nvPr>
        </p:nvSpPr>
        <p:spPr>
          <a:xfrm>
            <a:off x="1600200" y="1200151"/>
            <a:ext cx="5230500" cy="2616600"/>
          </a:xfrm>
          <a:prstGeom prst="rect">
            <a:avLst/>
          </a:prstGeom>
          <a:noFill/>
          <a:ln>
            <a:noFill/>
          </a:ln>
        </p:spPr>
        <p:txBody>
          <a:bodyPr anchorCtr="0" anchor="t" bIns="34275" lIns="68575" spcFirstLastPara="1" rIns="68575" wrap="square" tIns="34275">
            <a:noAutofit/>
          </a:bodyPr>
          <a:lstStyle/>
          <a:p>
            <a:pPr indent="-171450" lvl="0" marL="177800" rtl="0" algn="l">
              <a:lnSpc>
                <a:spcPct val="70000"/>
              </a:lnSpc>
              <a:spcBef>
                <a:spcPts val="0"/>
              </a:spcBef>
              <a:spcAft>
                <a:spcPts val="0"/>
              </a:spcAft>
              <a:buClr>
                <a:schemeClr val="dk1"/>
              </a:buClr>
              <a:buSzPts val="1900"/>
              <a:buChar char="•"/>
            </a:pPr>
            <a:r>
              <a:rPr lang="en" sz="1900"/>
              <a:t>If we relax the assumption that the DB is a fixed collection of objects, even locking will not assure serializability:</a:t>
            </a:r>
            <a:endParaRPr/>
          </a:p>
          <a:p>
            <a:pPr indent="-184150" lvl="1" marL="520700" rtl="0" algn="l">
              <a:lnSpc>
                <a:spcPct val="70000"/>
              </a:lnSpc>
              <a:spcBef>
                <a:spcPts val="400"/>
              </a:spcBef>
              <a:spcAft>
                <a:spcPts val="0"/>
              </a:spcAft>
              <a:buClr>
                <a:schemeClr val="dk1"/>
              </a:buClr>
              <a:buSzPts val="1700"/>
              <a:buChar char="•"/>
            </a:pPr>
            <a:r>
              <a:rPr lang="en" sz="1700"/>
              <a:t>T1 locks all pages containing sailor records with </a:t>
            </a:r>
            <a:r>
              <a:rPr i="1" lang="en" sz="1700"/>
              <a:t>rating</a:t>
            </a:r>
            <a:r>
              <a:rPr lang="en" sz="1700"/>
              <a:t> = 1, and finds </a:t>
            </a:r>
            <a:r>
              <a:rPr lang="en" sz="1700" u="sng">
                <a:solidFill>
                  <a:schemeClr val="accent2"/>
                </a:solidFill>
              </a:rPr>
              <a:t>oldest</a:t>
            </a:r>
            <a:r>
              <a:rPr lang="en" sz="1700">
                <a:solidFill>
                  <a:schemeClr val="accent2"/>
                </a:solidFill>
              </a:rPr>
              <a:t> </a:t>
            </a:r>
            <a:r>
              <a:rPr lang="en" sz="1700"/>
              <a:t>sailor (say, </a:t>
            </a:r>
            <a:r>
              <a:rPr i="1" lang="en" sz="1700"/>
              <a:t>age</a:t>
            </a:r>
            <a:r>
              <a:rPr lang="en" sz="1700"/>
              <a:t> = 71).</a:t>
            </a:r>
            <a:endParaRPr/>
          </a:p>
          <a:p>
            <a:pPr indent="-184150" lvl="1" marL="520700" rtl="0" algn="l">
              <a:lnSpc>
                <a:spcPct val="70000"/>
              </a:lnSpc>
              <a:spcBef>
                <a:spcPts val="400"/>
              </a:spcBef>
              <a:spcAft>
                <a:spcPts val="0"/>
              </a:spcAft>
              <a:buClr>
                <a:schemeClr val="dk1"/>
              </a:buClr>
              <a:buSzPts val="1700"/>
              <a:buChar char="•"/>
            </a:pPr>
            <a:r>
              <a:rPr lang="en" sz="1700"/>
              <a:t>Next, T2 inserts a new sailor; </a:t>
            </a:r>
            <a:r>
              <a:rPr i="1" lang="en" sz="1700"/>
              <a:t>rating</a:t>
            </a:r>
            <a:r>
              <a:rPr lang="en" sz="1700"/>
              <a:t> = 1, </a:t>
            </a:r>
            <a:r>
              <a:rPr i="1" lang="en" sz="1700"/>
              <a:t>age</a:t>
            </a:r>
            <a:r>
              <a:rPr lang="en" sz="1700"/>
              <a:t> = 96.</a:t>
            </a:r>
            <a:endParaRPr/>
          </a:p>
          <a:p>
            <a:pPr indent="-184150" lvl="1" marL="520700" rtl="0" algn="l">
              <a:lnSpc>
                <a:spcPct val="70000"/>
              </a:lnSpc>
              <a:spcBef>
                <a:spcPts val="400"/>
              </a:spcBef>
              <a:spcAft>
                <a:spcPts val="0"/>
              </a:spcAft>
              <a:buClr>
                <a:schemeClr val="dk1"/>
              </a:buClr>
              <a:buSzPts val="1700"/>
              <a:buChar char="•"/>
            </a:pPr>
            <a:r>
              <a:rPr lang="en" sz="1700"/>
              <a:t>T2 also deletes oldest sailor with rating = 2 (and, say, </a:t>
            </a:r>
            <a:r>
              <a:rPr i="1" lang="en" sz="1700"/>
              <a:t>age</a:t>
            </a:r>
            <a:r>
              <a:rPr lang="en" sz="1700"/>
              <a:t> = 80), and commits.</a:t>
            </a:r>
            <a:endParaRPr/>
          </a:p>
          <a:p>
            <a:pPr indent="-184150" lvl="1" marL="520700" rtl="0" algn="l">
              <a:lnSpc>
                <a:spcPct val="70000"/>
              </a:lnSpc>
              <a:spcBef>
                <a:spcPts val="400"/>
              </a:spcBef>
              <a:spcAft>
                <a:spcPts val="0"/>
              </a:spcAft>
              <a:buClr>
                <a:schemeClr val="dk1"/>
              </a:buClr>
              <a:buSzPts val="1700"/>
              <a:buChar char="•"/>
            </a:pPr>
            <a:r>
              <a:rPr lang="en" sz="1700"/>
              <a:t>T1 now locks all pages containing sailor records with </a:t>
            </a:r>
            <a:r>
              <a:rPr i="1" lang="en" sz="1700"/>
              <a:t>rating</a:t>
            </a:r>
            <a:r>
              <a:rPr lang="en" sz="1700"/>
              <a:t> = 2, and finds </a:t>
            </a:r>
            <a:r>
              <a:rPr lang="en" sz="1700" u="sng">
                <a:solidFill>
                  <a:schemeClr val="accent2"/>
                </a:solidFill>
              </a:rPr>
              <a:t>oldest</a:t>
            </a:r>
            <a:r>
              <a:rPr lang="en" sz="1700"/>
              <a:t> (say, </a:t>
            </a:r>
            <a:r>
              <a:rPr i="1" lang="en" sz="1700"/>
              <a:t>age</a:t>
            </a:r>
            <a:r>
              <a:rPr lang="en" sz="1700"/>
              <a:t> = 63).</a:t>
            </a:r>
            <a:endParaRPr/>
          </a:p>
          <a:p>
            <a:pPr indent="-171450" lvl="0" marL="177800" rtl="0" algn="l">
              <a:lnSpc>
                <a:spcPct val="70000"/>
              </a:lnSpc>
              <a:spcBef>
                <a:spcPts val="800"/>
              </a:spcBef>
              <a:spcAft>
                <a:spcPts val="0"/>
              </a:spcAft>
              <a:buClr>
                <a:schemeClr val="dk1"/>
              </a:buClr>
              <a:buSzPts val="1900"/>
              <a:buChar char="•"/>
            </a:pPr>
            <a:r>
              <a:rPr lang="en" sz="1900"/>
              <a:t>No consistent DB state where T1 is </a:t>
            </a:r>
            <a:r>
              <a:rPr lang="en" sz="1900">
                <a:latin typeface="Arial"/>
                <a:ea typeface="Arial"/>
                <a:cs typeface="Arial"/>
                <a:sym typeface="Arial"/>
              </a:rPr>
              <a:t>“</a:t>
            </a:r>
            <a:r>
              <a:rPr lang="en" sz="1900"/>
              <a:t>correct</a:t>
            </a:r>
            <a:r>
              <a:rPr lang="en" sz="1900">
                <a:latin typeface="Arial"/>
                <a:ea typeface="Arial"/>
                <a:cs typeface="Arial"/>
                <a:sym typeface="Arial"/>
              </a:rPr>
              <a:t>”</a:t>
            </a:r>
            <a:r>
              <a:rPr lang="en" sz="1900"/>
              <a:t>!</a:t>
            </a:r>
            <a:endParaRPr/>
          </a:p>
          <a:p>
            <a:pPr indent="0" lvl="0" marL="0" rtl="0" algn="l">
              <a:lnSpc>
                <a:spcPct val="70000"/>
              </a:lnSpc>
              <a:spcBef>
                <a:spcPts val="800"/>
              </a:spcBef>
              <a:spcAft>
                <a:spcPts val="0"/>
              </a:spcAft>
              <a:buClr>
                <a:schemeClr val="dk1"/>
              </a:buClr>
              <a:buSzPts val="1900"/>
              <a:buNone/>
            </a:pPr>
            <a:r>
              <a:t/>
            </a:r>
            <a:endParaRPr sz="1900"/>
          </a:p>
        </p:txBody>
      </p:sp>
      <p:sp>
        <p:nvSpPr>
          <p:cNvPr id="313" name="Google Shape;313;p43"/>
          <p:cNvSpPr txBox="1"/>
          <p:nvPr/>
        </p:nvSpPr>
        <p:spPr>
          <a:xfrm>
            <a:off x="5061857" y="3741964"/>
            <a:ext cx="25281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urier"/>
                <a:ea typeface="Courier"/>
                <a:cs typeface="Courier"/>
                <a:sym typeface="Courier"/>
              </a:rPr>
              <a:t>SELECT rating, MAX(age)</a:t>
            </a:r>
            <a:endParaRPr sz="1100"/>
          </a:p>
          <a:p>
            <a:pPr indent="0" lvl="0" marL="0" marR="0" rtl="0" algn="l">
              <a:spcBef>
                <a:spcPts val="0"/>
              </a:spcBef>
              <a:spcAft>
                <a:spcPts val="0"/>
              </a:spcAft>
              <a:buNone/>
            </a:pPr>
            <a:r>
              <a:rPr lang="en" sz="1400">
                <a:solidFill>
                  <a:schemeClr val="dk1"/>
                </a:solidFill>
                <a:latin typeface="Courier"/>
                <a:ea typeface="Courier"/>
                <a:cs typeface="Courier"/>
                <a:sym typeface="Courier"/>
              </a:rPr>
              <a:t>FROM sailors</a:t>
            </a:r>
            <a:endParaRPr sz="1100"/>
          </a:p>
          <a:p>
            <a:pPr indent="0" lvl="0" marL="0" marR="0" rtl="0" algn="l">
              <a:spcBef>
                <a:spcPts val="0"/>
              </a:spcBef>
              <a:spcAft>
                <a:spcPts val="0"/>
              </a:spcAft>
              <a:buNone/>
            </a:pPr>
            <a:r>
              <a:rPr lang="en" sz="1400">
                <a:solidFill>
                  <a:schemeClr val="dk1"/>
                </a:solidFill>
                <a:latin typeface="Courier"/>
                <a:ea typeface="Courier"/>
                <a:cs typeface="Courier"/>
                <a:sym typeface="Courier"/>
              </a:rPr>
              <a:t>GROUP BY rating;</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Mutually Distrustful Data Owners Setup</a:t>
            </a:r>
            <a:endParaRPr/>
          </a:p>
        </p:txBody>
      </p:sp>
      <p:grpSp>
        <p:nvGrpSpPr>
          <p:cNvPr id="152" name="Google Shape;152;p26"/>
          <p:cNvGrpSpPr/>
          <p:nvPr/>
        </p:nvGrpSpPr>
        <p:grpSpPr>
          <a:xfrm>
            <a:off x="609600" y="1549738"/>
            <a:ext cx="1058600" cy="1171425"/>
            <a:chOff x="152400" y="1170125"/>
            <a:chExt cx="1058600" cy="1171425"/>
          </a:xfrm>
        </p:grpSpPr>
        <p:grpSp>
          <p:nvGrpSpPr>
            <p:cNvPr id="153" name="Google Shape;153;p26"/>
            <p:cNvGrpSpPr/>
            <p:nvPr/>
          </p:nvGrpSpPr>
          <p:grpSpPr>
            <a:xfrm>
              <a:off x="152400" y="1170125"/>
              <a:ext cx="1058600" cy="839075"/>
              <a:chOff x="152400" y="1170125"/>
              <a:chExt cx="1058600" cy="839075"/>
            </a:xfrm>
          </p:grpSpPr>
          <p:pic>
            <p:nvPicPr>
              <p:cNvPr id="154" name="Google Shape;154;p26"/>
              <p:cNvPicPr preferRelativeResize="0"/>
              <p:nvPr/>
            </p:nvPicPr>
            <p:blipFill>
              <a:blip r:embed="rId3">
                <a:alphaModFix/>
              </a:blip>
              <a:stretch>
                <a:fillRect/>
              </a:stretch>
            </p:blipFill>
            <p:spPr>
              <a:xfrm>
                <a:off x="152400" y="1170125"/>
                <a:ext cx="581025" cy="581025"/>
              </a:xfrm>
              <a:prstGeom prst="rect">
                <a:avLst/>
              </a:prstGeom>
              <a:noFill/>
              <a:ln>
                <a:noFill/>
              </a:ln>
            </p:spPr>
          </p:pic>
          <p:pic>
            <p:nvPicPr>
              <p:cNvPr id="155" name="Google Shape;155;p26"/>
              <p:cNvPicPr preferRelativeResize="0"/>
              <p:nvPr/>
            </p:nvPicPr>
            <p:blipFill>
              <a:blip r:embed="rId4">
                <a:alphaModFix/>
              </a:blip>
              <a:stretch>
                <a:fillRect/>
              </a:stretch>
            </p:blipFill>
            <p:spPr>
              <a:xfrm>
                <a:off x="396200" y="1295825"/>
                <a:ext cx="581025" cy="581025"/>
              </a:xfrm>
              <a:prstGeom prst="rect">
                <a:avLst/>
              </a:prstGeom>
              <a:noFill/>
              <a:ln>
                <a:noFill/>
              </a:ln>
            </p:spPr>
          </p:pic>
          <p:pic>
            <p:nvPicPr>
              <p:cNvPr id="156" name="Google Shape;156;p26"/>
              <p:cNvPicPr preferRelativeResize="0"/>
              <p:nvPr/>
            </p:nvPicPr>
            <p:blipFill>
              <a:blip r:embed="rId5">
                <a:alphaModFix/>
              </a:blip>
              <a:stretch>
                <a:fillRect/>
              </a:stretch>
            </p:blipFill>
            <p:spPr>
              <a:xfrm>
                <a:off x="629975" y="1428175"/>
                <a:ext cx="581025" cy="581025"/>
              </a:xfrm>
              <a:prstGeom prst="rect">
                <a:avLst/>
              </a:prstGeom>
              <a:noFill/>
              <a:ln>
                <a:noFill/>
              </a:ln>
            </p:spPr>
          </p:pic>
        </p:grpSp>
        <p:sp>
          <p:nvSpPr>
            <p:cNvPr id="157" name="Google Shape;157;p26"/>
            <p:cNvSpPr txBox="1"/>
            <p:nvPr/>
          </p:nvSpPr>
          <p:spPr>
            <a:xfrm>
              <a:off x="198700" y="1896950"/>
              <a:ext cx="966000" cy="4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Clients 1</a:t>
              </a:r>
              <a:endParaRPr/>
            </a:p>
          </p:txBody>
        </p:sp>
      </p:grpSp>
      <p:grpSp>
        <p:nvGrpSpPr>
          <p:cNvPr id="158" name="Google Shape;158;p26"/>
          <p:cNvGrpSpPr/>
          <p:nvPr/>
        </p:nvGrpSpPr>
        <p:grpSpPr>
          <a:xfrm>
            <a:off x="3000575" y="1630288"/>
            <a:ext cx="1171200" cy="1010325"/>
            <a:chOff x="3152975" y="2749975"/>
            <a:chExt cx="1171200" cy="1010325"/>
          </a:xfrm>
        </p:grpSpPr>
        <p:sp>
          <p:nvSpPr>
            <p:cNvPr id="159" name="Google Shape;159;p26"/>
            <p:cNvSpPr/>
            <p:nvPr/>
          </p:nvSpPr>
          <p:spPr>
            <a:xfrm>
              <a:off x="3440838" y="2749975"/>
              <a:ext cx="595475" cy="6881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a:t>
              </a:r>
              <a:endParaRPr/>
            </a:p>
          </p:txBody>
        </p:sp>
        <p:sp>
          <p:nvSpPr>
            <p:cNvPr id="160" name="Google Shape;160;p26"/>
            <p:cNvSpPr txBox="1"/>
            <p:nvPr/>
          </p:nvSpPr>
          <p:spPr>
            <a:xfrm>
              <a:off x="3152975" y="3315700"/>
              <a:ext cx="11712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Warehouse 1</a:t>
              </a:r>
              <a:endParaRPr sz="1200"/>
            </a:p>
          </p:txBody>
        </p:sp>
      </p:grpSp>
      <p:sp>
        <p:nvSpPr>
          <p:cNvPr id="161" name="Google Shape;161;p26"/>
          <p:cNvSpPr/>
          <p:nvPr/>
        </p:nvSpPr>
        <p:spPr>
          <a:xfrm>
            <a:off x="1824988" y="1950200"/>
            <a:ext cx="1171200" cy="37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Queries</a:t>
            </a:r>
            <a:endParaRPr sz="1000"/>
          </a:p>
        </p:txBody>
      </p:sp>
      <p:grpSp>
        <p:nvGrpSpPr>
          <p:cNvPr id="162" name="Google Shape;162;p26"/>
          <p:cNvGrpSpPr/>
          <p:nvPr/>
        </p:nvGrpSpPr>
        <p:grpSpPr>
          <a:xfrm>
            <a:off x="609600" y="2922725"/>
            <a:ext cx="3562175" cy="1171425"/>
            <a:chOff x="609600" y="2617925"/>
            <a:chExt cx="3562175" cy="1171425"/>
          </a:xfrm>
        </p:grpSpPr>
        <p:grpSp>
          <p:nvGrpSpPr>
            <p:cNvPr id="163" name="Google Shape;163;p26"/>
            <p:cNvGrpSpPr/>
            <p:nvPr/>
          </p:nvGrpSpPr>
          <p:grpSpPr>
            <a:xfrm>
              <a:off x="609600" y="2617925"/>
              <a:ext cx="1058600" cy="1171425"/>
              <a:chOff x="152400" y="1170125"/>
              <a:chExt cx="1058600" cy="1171425"/>
            </a:xfrm>
          </p:grpSpPr>
          <p:grpSp>
            <p:nvGrpSpPr>
              <p:cNvPr id="164" name="Google Shape;164;p26"/>
              <p:cNvGrpSpPr/>
              <p:nvPr/>
            </p:nvGrpSpPr>
            <p:grpSpPr>
              <a:xfrm>
                <a:off x="152400" y="1170125"/>
                <a:ext cx="1058600" cy="839075"/>
                <a:chOff x="152400" y="1170125"/>
                <a:chExt cx="1058600" cy="839075"/>
              </a:xfrm>
            </p:grpSpPr>
            <p:pic>
              <p:nvPicPr>
                <p:cNvPr id="165" name="Google Shape;165;p26"/>
                <p:cNvPicPr preferRelativeResize="0"/>
                <p:nvPr/>
              </p:nvPicPr>
              <p:blipFill>
                <a:blip r:embed="rId3">
                  <a:alphaModFix/>
                </a:blip>
                <a:stretch>
                  <a:fillRect/>
                </a:stretch>
              </p:blipFill>
              <p:spPr>
                <a:xfrm>
                  <a:off x="152400" y="1170125"/>
                  <a:ext cx="581025" cy="581025"/>
                </a:xfrm>
                <a:prstGeom prst="rect">
                  <a:avLst/>
                </a:prstGeom>
                <a:noFill/>
                <a:ln>
                  <a:noFill/>
                </a:ln>
              </p:spPr>
            </p:pic>
            <p:pic>
              <p:nvPicPr>
                <p:cNvPr id="166" name="Google Shape;166;p26"/>
                <p:cNvPicPr preferRelativeResize="0"/>
                <p:nvPr/>
              </p:nvPicPr>
              <p:blipFill>
                <a:blip r:embed="rId4">
                  <a:alphaModFix/>
                </a:blip>
                <a:stretch>
                  <a:fillRect/>
                </a:stretch>
              </p:blipFill>
              <p:spPr>
                <a:xfrm>
                  <a:off x="396200" y="1295825"/>
                  <a:ext cx="581025" cy="581025"/>
                </a:xfrm>
                <a:prstGeom prst="rect">
                  <a:avLst/>
                </a:prstGeom>
                <a:noFill/>
                <a:ln>
                  <a:noFill/>
                </a:ln>
              </p:spPr>
            </p:pic>
            <p:pic>
              <p:nvPicPr>
                <p:cNvPr id="167" name="Google Shape;167;p26"/>
                <p:cNvPicPr preferRelativeResize="0"/>
                <p:nvPr/>
              </p:nvPicPr>
              <p:blipFill>
                <a:blip r:embed="rId5">
                  <a:alphaModFix/>
                </a:blip>
                <a:stretch>
                  <a:fillRect/>
                </a:stretch>
              </p:blipFill>
              <p:spPr>
                <a:xfrm>
                  <a:off x="629975" y="1428175"/>
                  <a:ext cx="581025" cy="581025"/>
                </a:xfrm>
                <a:prstGeom prst="rect">
                  <a:avLst/>
                </a:prstGeom>
                <a:noFill/>
                <a:ln>
                  <a:noFill/>
                </a:ln>
              </p:spPr>
            </p:pic>
          </p:grpSp>
          <p:sp>
            <p:nvSpPr>
              <p:cNvPr id="168" name="Google Shape;168;p26"/>
              <p:cNvSpPr txBox="1"/>
              <p:nvPr/>
            </p:nvSpPr>
            <p:spPr>
              <a:xfrm>
                <a:off x="198700" y="1896950"/>
                <a:ext cx="966000" cy="4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Clients 2</a:t>
                </a:r>
                <a:endParaRPr/>
              </a:p>
            </p:txBody>
          </p:sp>
        </p:grpSp>
        <p:grpSp>
          <p:nvGrpSpPr>
            <p:cNvPr id="169" name="Google Shape;169;p26"/>
            <p:cNvGrpSpPr/>
            <p:nvPr/>
          </p:nvGrpSpPr>
          <p:grpSpPr>
            <a:xfrm>
              <a:off x="3000575" y="2698475"/>
              <a:ext cx="1171200" cy="1010325"/>
              <a:chOff x="3152975" y="2749975"/>
              <a:chExt cx="1171200" cy="1010325"/>
            </a:xfrm>
          </p:grpSpPr>
          <p:sp>
            <p:nvSpPr>
              <p:cNvPr id="170" name="Google Shape;170;p26"/>
              <p:cNvSpPr/>
              <p:nvPr/>
            </p:nvSpPr>
            <p:spPr>
              <a:xfrm>
                <a:off x="3440838" y="2749975"/>
                <a:ext cx="595475" cy="6881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a:t>
                </a:r>
                <a:endParaRPr/>
              </a:p>
            </p:txBody>
          </p:sp>
          <p:sp>
            <p:nvSpPr>
              <p:cNvPr id="171" name="Google Shape;171;p26"/>
              <p:cNvSpPr txBox="1"/>
              <p:nvPr/>
            </p:nvSpPr>
            <p:spPr>
              <a:xfrm>
                <a:off x="3152975" y="3315700"/>
                <a:ext cx="11712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Warehouse 2</a:t>
                </a:r>
                <a:endParaRPr sz="1200"/>
              </a:p>
            </p:txBody>
          </p:sp>
        </p:grpSp>
        <p:sp>
          <p:nvSpPr>
            <p:cNvPr id="172" name="Google Shape;172;p26"/>
            <p:cNvSpPr/>
            <p:nvPr/>
          </p:nvSpPr>
          <p:spPr>
            <a:xfrm>
              <a:off x="1824988" y="2865988"/>
              <a:ext cx="1171200" cy="37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Queries</a:t>
              </a:r>
              <a:endParaRPr sz="1000"/>
            </a:p>
          </p:txBody>
        </p:sp>
      </p:grpSp>
      <p:grpSp>
        <p:nvGrpSpPr>
          <p:cNvPr id="173" name="Google Shape;173;p26"/>
          <p:cNvGrpSpPr/>
          <p:nvPr/>
        </p:nvGrpSpPr>
        <p:grpSpPr>
          <a:xfrm>
            <a:off x="7086600" y="1549738"/>
            <a:ext cx="1058600" cy="1171425"/>
            <a:chOff x="152400" y="1170125"/>
            <a:chExt cx="1058600" cy="1171425"/>
          </a:xfrm>
        </p:grpSpPr>
        <p:grpSp>
          <p:nvGrpSpPr>
            <p:cNvPr id="174" name="Google Shape;174;p26"/>
            <p:cNvGrpSpPr/>
            <p:nvPr/>
          </p:nvGrpSpPr>
          <p:grpSpPr>
            <a:xfrm>
              <a:off x="152400" y="1170125"/>
              <a:ext cx="1058600" cy="839075"/>
              <a:chOff x="152400" y="1170125"/>
              <a:chExt cx="1058600" cy="839075"/>
            </a:xfrm>
          </p:grpSpPr>
          <p:pic>
            <p:nvPicPr>
              <p:cNvPr id="175" name="Google Shape;175;p26"/>
              <p:cNvPicPr preferRelativeResize="0"/>
              <p:nvPr/>
            </p:nvPicPr>
            <p:blipFill>
              <a:blip r:embed="rId3">
                <a:alphaModFix/>
              </a:blip>
              <a:stretch>
                <a:fillRect/>
              </a:stretch>
            </p:blipFill>
            <p:spPr>
              <a:xfrm>
                <a:off x="152400" y="1170125"/>
                <a:ext cx="581025" cy="581025"/>
              </a:xfrm>
              <a:prstGeom prst="rect">
                <a:avLst/>
              </a:prstGeom>
              <a:noFill/>
              <a:ln>
                <a:noFill/>
              </a:ln>
            </p:spPr>
          </p:pic>
          <p:pic>
            <p:nvPicPr>
              <p:cNvPr id="176" name="Google Shape;176;p26"/>
              <p:cNvPicPr preferRelativeResize="0"/>
              <p:nvPr/>
            </p:nvPicPr>
            <p:blipFill>
              <a:blip r:embed="rId4">
                <a:alphaModFix/>
              </a:blip>
              <a:stretch>
                <a:fillRect/>
              </a:stretch>
            </p:blipFill>
            <p:spPr>
              <a:xfrm>
                <a:off x="396200" y="1295825"/>
                <a:ext cx="581025" cy="581025"/>
              </a:xfrm>
              <a:prstGeom prst="rect">
                <a:avLst/>
              </a:prstGeom>
              <a:noFill/>
              <a:ln>
                <a:noFill/>
              </a:ln>
            </p:spPr>
          </p:pic>
          <p:pic>
            <p:nvPicPr>
              <p:cNvPr id="177" name="Google Shape;177;p26"/>
              <p:cNvPicPr preferRelativeResize="0"/>
              <p:nvPr/>
            </p:nvPicPr>
            <p:blipFill>
              <a:blip r:embed="rId5">
                <a:alphaModFix/>
              </a:blip>
              <a:stretch>
                <a:fillRect/>
              </a:stretch>
            </p:blipFill>
            <p:spPr>
              <a:xfrm>
                <a:off x="629975" y="1428175"/>
                <a:ext cx="581025" cy="581025"/>
              </a:xfrm>
              <a:prstGeom prst="rect">
                <a:avLst/>
              </a:prstGeom>
              <a:noFill/>
              <a:ln>
                <a:noFill/>
              </a:ln>
            </p:spPr>
          </p:pic>
        </p:grpSp>
        <p:sp>
          <p:nvSpPr>
            <p:cNvPr id="178" name="Google Shape;178;p26"/>
            <p:cNvSpPr txBox="1"/>
            <p:nvPr/>
          </p:nvSpPr>
          <p:spPr>
            <a:xfrm>
              <a:off x="198700" y="1896950"/>
              <a:ext cx="966000" cy="4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Clients 3</a:t>
              </a:r>
              <a:endParaRPr/>
            </a:p>
          </p:txBody>
        </p:sp>
      </p:grpSp>
      <p:grpSp>
        <p:nvGrpSpPr>
          <p:cNvPr id="179" name="Google Shape;179;p26"/>
          <p:cNvGrpSpPr/>
          <p:nvPr/>
        </p:nvGrpSpPr>
        <p:grpSpPr>
          <a:xfrm>
            <a:off x="4324100" y="1630288"/>
            <a:ext cx="1171200" cy="1010325"/>
            <a:chOff x="3381575" y="2749975"/>
            <a:chExt cx="1171200" cy="1010325"/>
          </a:xfrm>
        </p:grpSpPr>
        <p:sp>
          <p:nvSpPr>
            <p:cNvPr id="180" name="Google Shape;180;p26"/>
            <p:cNvSpPr/>
            <p:nvPr/>
          </p:nvSpPr>
          <p:spPr>
            <a:xfrm>
              <a:off x="3669438" y="2749975"/>
              <a:ext cx="595475" cy="6881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DO</a:t>
              </a:r>
              <a:endParaRPr/>
            </a:p>
          </p:txBody>
        </p:sp>
        <p:sp>
          <p:nvSpPr>
            <p:cNvPr id="181" name="Google Shape;181;p26"/>
            <p:cNvSpPr txBox="1"/>
            <p:nvPr/>
          </p:nvSpPr>
          <p:spPr>
            <a:xfrm>
              <a:off x="3381575" y="3315700"/>
              <a:ext cx="11712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Warehouse 3</a:t>
              </a:r>
              <a:endParaRPr sz="1200"/>
            </a:p>
          </p:txBody>
        </p:sp>
      </p:grpSp>
      <p:sp>
        <p:nvSpPr>
          <p:cNvPr id="182" name="Google Shape;182;p26"/>
          <p:cNvSpPr/>
          <p:nvPr/>
        </p:nvSpPr>
        <p:spPr>
          <a:xfrm>
            <a:off x="5595300" y="1942100"/>
            <a:ext cx="1171200" cy="386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Queries</a:t>
            </a:r>
            <a:endParaRPr sz="1000"/>
          </a:p>
        </p:txBody>
      </p:sp>
      <p:grpSp>
        <p:nvGrpSpPr>
          <p:cNvPr id="183" name="Google Shape;183;p26"/>
          <p:cNvGrpSpPr/>
          <p:nvPr/>
        </p:nvGrpSpPr>
        <p:grpSpPr>
          <a:xfrm>
            <a:off x="7032850" y="2922713"/>
            <a:ext cx="1058600" cy="1171425"/>
            <a:chOff x="152400" y="1170125"/>
            <a:chExt cx="1058600" cy="1171425"/>
          </a:xfrm>
        </p:grpSpPr>
        <p:grpSp>
          <p:nvGrpSpPr>
            <p:cNvPr id="184" name="Google Shape;184;p26"/>
            <p:cNvGrpSpPr/>
            <p:nvPr/>
          </p:nvGrpSpPr>
          <p:grpSpPr>
            <a:xfrm>
              <a:off x="152400" y="1170125"/>
              <a:ext cx="1058600" cy="839075"/>
              <a:chOff x="152400" y="1170125"/>
              <a:chExt cx="1058600" cy="839075"/>
            </a:xfrm>
          </p:grpSpPr>
          <p:pic>
            <p:nvPicPr>
              <p:cNvPr id="185" name="Google Shape;185;p26"/>
              <p:cNvPicPr preferRelativeResize="0"/>
              <p:nvPr/>
            </p:nvPicPr>
            <p:blipFill>
              <a:blip r:embed="rId3">
                <a:alphaModFix/>
              </a:blip>
              <a:stretch>
                <a:fillRect/>
              </a:stretch>
            </p:blipFill>
            <p:spPr>
              <a:xfrm>
                <a:off x="152400" y="1170125"/>
                <a:ext cx="581025" cy="581025"/>
              </a:xfrm>
              <a:prstGeom prst="rect">
                <a:avLst/>
              </a:prstGeom>
              <a:noFill/>
              <a:ln>
                <a:noFill/>
              </a:ln>
            </p:spPr>
          </p:pic>
          <p:pic>
            <p:nvPicPr>
              <p:cNvPr id="186" name="Google Shape;186;p26"/>
              <p:cNvPicPr preferRelativeResize="0"/>
              <p:nvPr/>
            </p:nvPicPr>
            <p:blipFill>
              <a:blip r:embed="rId4">
                <a:alphaModFix/>
              </a:blip>
              <a:stretch>
                <a:fillRect/>
              </a:stretch>
            </p:blipFill>
            <p:spPr>
              <a:xfrm>
                <a:off x="396200" y="1295825"/>
                <a:ext cx="581025" cy="581025"/>
              </a:xfrm>
              <a:prstGeom prst="rect">
                <a:avLst/>
              </a:prstGeom>
              <a:noFill/>
              <a:ln>
                <a:noFill/>
              </a:ln>
            </p:spPr>
          </p:pic>
          <p:pic>
            <p:nvPicPr>
              <p:cNvPr id="187" name="Google Shape;187;p26"/>
              <p:cNvPicPr preferRelativeResize="0"/>
              <p:nvPr/>
            </p:nvPicPr>
            <p:blipFill>
              <a:blip r:embed="rId5">
                <a:alphaModFix/>
              </a:blip>
              <a:stretch>
                <a:fillRect/>
              </a:stretch>
            </p:blipFill>
            <p:spPr>
              <a:xfrm>
                <a:off x="629975" y="1428175"/>
                <a:ext cx="581025" cy="581025"/>
              </a:xfrm>
              <a:prstGeom prst="rect">
                <a:avLst/>
              </a:prstGeom>
              <a:noFill/>
              <a:ln>
                <a:noFill/>
              </a:ln>
            </p:spPr>
          </p:pic>
        </p:grpSp>
        <p:sp>
          <p:nvSpPr>
            <p:cNvPr id="188" name="Google Shape;188;p26"/>
            <p:cNvSpPr txBox="1"/>
            <p:nvPr/>
          </p:nvSpPr>
          <p:spPr>
            <a:xfrm>
              <a:off x="198700" y="1896950"/>
              <a:ext cx="966000" cy="4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Clients 4</a:t>
              </a:r>
              <a:endParaRPr/>
            </a:p>
          </p:txBody>
        </p:sp>
      </p:grpSp>
      <p:grpSp>
        <p:nvGrpSpPr>
          <p:cNvPr id="189" name="Google Shape;189;p26"/>
          <p:cNvGrpSpPr/>
          <p:nvPr/>
        </p:nvGrpSpPr>
        <p:grpSpPr>
          <a:xfrm>
            <a:off x="4270350" y="3003263"/>
            <a:ext cx="1171200" cy="1010325"/>
            <a:chOff x="3381575" y="2749975"/>
            <a:chExt cx="1171200" cy="1010325"/>
          </a:xfrm>
        </p:grpSpPr>
        <p:sp>
          <p:nvSpPr>
            <p:cNvPr id="190" name="Google Shape;190;p26"/>
            <p:cNvSpPr/>
            <p:nvPr/>
          </p:nvSpPr>
          <p:spPr>
            <a:xfrm>
              <a:off x="3669438" y="2749975"/>
              <a:ext cx="595475" cy="6881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DO</a:t>
              </a:r>
              <a:endParaRPr/>
            </a:p>
          </p:txBody>
        </p:sp>
        <p:sp>
          <p:nvSpPr>
            <p:cNvPr id="191" name="Google Shape;191;p26"/>
            <p:cNvSpPr txBox="1"/>
            <p:nvPr/>
          </p:nvSpPr>
          <p:spPr>
            <a:xfrm>
              <a:off x="3381575" y="3315700"/>
              <a:ext cx="11712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Warehouse 4</a:t>
              </a:r>
              <a:endParaRPr sz="1200"/>
            </a:p>
          </p:txBody>
        </p:sp>
      </p:grpSp>
      <p:sp>
        <p:nvSpPr>
          <p:cNvPr id="192" name="Google Shape;192;p26"/>
          <p:cNvSpPr/>
          <p:nvPr/>
        </p:nvSpPr>
        <p:spPr>
          <a:xfrm>
            <a:off x="5541550" y="3315075"/>
            <a:ext cx="1171200" cy="386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Queries</a:t>
            </a:r>
            <a:endParaRPr sz="1000"/>
          </a:p>
        </p:txBody>
      </p:sp>
      <p:cxnSp>
        <p:nvCxnSpPr>
          <p:cNvPr id="193" name="Google Shape;193;p26"/>
          <p:cNvCxnSpPr>
            <a:stCxn id="159" idx="4"/>
            <a:endCxn id="180" idx="2"/>
          </p:cNvCxnSpPr>
          <p:nvPr/>
        </p:nvCxnSpPr>
        <p:spPr>
          <a:xfrm>
            <a:off x="3883912" y="1974337"/>
            <a:ext cx="728100" cy="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26"/>
          <p:cNvCxnSpPr>
            <a:stCxn id="159" idx="4"/>
            <a:endCxn id="190" idx="2"/>
          </p:cNvCxnSpPr>
          <p:nvPr/>
        </p:nvCxnSpPr>
        <p:spPr>
          <a:xfrm>
            <a:off x="3883912" y="1974337"/>
            <a:ext cx="674400" cy="13731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26"/>
          <p:cNvCxnSpPr>
            <a:stCxn id="190" idx="2"/>
            <a:endCxn id="170" idx="4"/>
          </p:cNvCxnSpPr>
          <p:nvPr/>
        </p:nvCxnSpPr>
        <p:spPr>
          <a:xfrm rot="10800000">
            <a:off x="3883813" y="3347312"/>
            <a:ext cx="674400" cy="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26"/>
          <p:cNvCxnSpPr>
            <a:endCxn id="190" idx="1"/>
          </p:cNvCxnSpPr>
          <p:nvPr/>
        </p:nvCxnSpPr>
        <p:spPr>
          <a:xfrm flipH="1">
            <a:off x="4855950" y="2514263"/>
            <a:ext cx="600" cy="4890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6"/>
          <p:cNvCxnSpPr>
            <a:stCxn id="170" idx="4"/>
            <a:endCxn id="180" idx="2"/>
          </p:cNvCxnSpPr>
          <p:nvPr/>
        </p:nvCxnSpPr>
        <p:spPr>
          <a:xfrm flipH="1" rot="10800000">
            <a:off x="3883912" y="1974225"/>
            <a:ext cx="728100" cy="13731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6"/>
          <p:cNvCxnSpPr/>
          <p:nvPr/>
        </p:nvCxnSpPr>
        <p:spPr>
          <a:xfrm flipH="1">
            <a:off x="3585650" y="2514263"/>
            <a:ext cx="600" cy="4890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p26"/>
          <p:cNvPicPr preferRelativeResize="0"/>
          <p:nvPr/>
        </p:nvPicPr>
        <p:blipFill>
          <a:blip r:embed="rId6">
            <a:alphaModFix/>
          </a:blip>
          <a:stretch>
            <a:fillRect/>
          </a:stretch>
        </p:blipFill>
        <p:spPr>
          <a:xfrm>
            <a:off x="4062923" y="2415663"/>
            <a:ext cx="316351" cy="378925"/>
          </a:xfrm>
          <a:prstGeom prst="rect">
            <a:avLst/>
          </a:prstGeom>
          <a:noFill/>
          <a:ln>
            <a:noFill/>
          </a:ln>
        </p:spPr>
      </p:pic>
      <p:pic>
        <p:nvPicPr>
          <p:cNvPr id="200" name="Google Shape;200;p26"/>
          <p:cNvPicPr preferRelativeResize="0"/>
          <p:nvPr/>
        </p:nvPicPr>
        <p:blipFill>
          <a:blip r:embed="rId6">
            <a:alphaModFix/>
          </a:blip>
          <a:stretch>
            <a:fillRect/>
          </a:stretch>
        </p:blipFill>
        <p:spPr>
          <a:xfrm>
            <a:off x="4089773" y="1740988"/>
            <a:ext cx="316351" cy="378925"/>
          </a:xfrm>
          <a:prstGeom prst="rect">
            <a:avLst/>
          </a:prstGeom>
          <a:noFill/>
          <a:ln>
            <a:noFill/>
          </a:ln>
        </p:spPr>
      </p:pic>
      <p:pic>
        <p:nvPicPr>
          <p:cNvPr id="201" name="Google Shape;201;p26"/>
          <p:cNvPicPr preferRelativeResize="0"/>
          <p:nvPr/>
        </p:nvPicPr>
        <p:blipFill>
          <a:blip r:embed="rId6">
            <a:alphaModFix/>
          </a:blip>
          <a:stretch>
            <a:fillRect/>
          </a:stretch>
        </p:blipFill>
        <p:spPr>
          <a:xfrm>
            <a:off x="4062923" y="3117438"/>
            <a:ext cx="316351" cy="378925"/>
          </a:xfrm>
          <a:prstGeom prst="rect">
            <a:avLst/>
          </a:prstGeom>
          <a:noFill/>
          <a:ln>
            <a:noFill/>
          </a:ln>
        </p:spPr>
      </p:pic>
      <p:pic>
        <p:nvPicPr>
          <p:cNvPr id="202" name="Google Shape;202;p26"/>
          <p:cNvPicPr preferRelativeResize="0"/>
          <p:nvPr/>
        </p:nvPicPr>
        <p:blipFill>
          <a:blip r:embed="rId6">
            <a:alphaModFix/>
          </a:blip>
          <a:stretch>
            <a:fillRect/>
          </a:stretch>
        </p:blipFill>
        <p:spPr>
          <a:xfrm>
            <a:off x="3427998" y="2569313"/>
            <a:ext cx="316351" cy="378925"/>
          </a:xfrm>
          <a:prstGeom prst="rect">
            <a:avLst/>
          </a:prstGeom>
          <a:noFill/>
          <a:ln>
            <a:noFill/>
          </a:ln>
        </p:spPr>
      </p:pic>
      <p:pic>
        <p:nvPicPr>
          <p:cNvPr id="203" name="Google Shape;203;p26"/>
          <p:cNvPicPr preferRelativeResize="0"/>
          <p:nvPr/>
        </p:nvPicPr>
        <p:blipFill>
          <a:blip r:embed="rId6">
            <a:alphaModFix/>
          </a:blip>
          <a:stretch>
            <a:fillRect/>
          </a:stretch>
        </p:blipFill>
        <p:spPr>
          <a:xfrm>
            <a:off x="4697848" y="2569313"/>
            <a:ext cx="316351" cy="378925"/>
          </a:xfrm>
          <a:prstGeom prst="rect">
            <a:avLst/>
          </a:prstGeom>
          <a:noFill/>
          <a:ln>
            <a:noFill/>
          </a:ln>
        </p:spPr>
      </p:pic>
      <p:sp>
        <p:nvSpPr>
          <p:cNvPr id="204" name="Google Shape;204;p26"/>
          <p:cNvSpPr txBox="1"/>
          <p:nvPr/>
        </p:nvSpPr>
        <p:spPr>
          <a:xfrm>
            <a:off x="305075" y="4317000"/>
            <a:ext cx="82638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group of businesses wish to collaborate to help one another fill orders from their inventories.  </a:t>
            </a:r>
            <a:endParaRPr/>
          </a:p>
          <a:p>
            <a:pPr indent="0" lvl="0" marL="0" rtl="0" algn="l">
              <a:spcBef>
                <a:spcPts val="0"/>
              </a:spcBef>
              <a:spcAft>
                <a:spcPts val="0"/>
              </a:spcAft>
              <a:buNone/>
            </a:pPr>
            <a:r>
              <a:rPr lang="en"/>
              <a:t>Distributed orders use MPC to protect the privacy of customer data and their orders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Phantom Problem</a:t>
            </a:r>
            <a:endParaRPr/>
          </a:p>
        </p:txBody>
      </p:sp>
      <p:sp>
        <p:nvSpPr>
          <p:cNvPr id="320" name="Google Shape;320;p44"/>
          <p:cNvSpPr txBox="1"/>
          <p:nvPr>
            <p:ph idx="1" type="body"/>
          </p:nvPr>
        </p:nvSpPr>
        <p:spPr>
          <a:xfrm>
            <a:off x="1771650" y="1314450"/>
            <a:ext cx="5715000" cy="32862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T1 implicitly assumes that it has locked the set of all sailor records with </a:t>
            </a:r>
            <a:r>
              <a:rPr i="1" lang="en"/>
              <a:t>rating</a:t>
            </a:r>
            <a:r>
              <a:rPr lang="en"/>
              <a:t> = 1.</a:t>
            </a:r>
            <a:endParaRPr/>
          </a:p>
          <a:p>
            <a:pPr indent="-177800" lvl="1" marL="520700" rtl="0" algn="l">
              <a:lnSpc>
                <a:spcPct val="90000"/>
              </a:lnSpc>
              <a:spcBef>
                <a:spcPts val="400"/>
              </a:spcBef>
              <a:spcAft>
                <a:spcPts val="0"/>
              </a:spcAft>
              <a:buClr>
                <a:schemeClr val="dk1"/>
              </a:buClr>
              <a:buSzPts val="1800"/>
              <a:buChar char="•"/>
            </a:pPr>
            <a:r>
              <a:rPr lang="en"/>
              <a:t>Assumption only holds if no sailor records are added while T1 is executing!</a:t>
            </a:r>
            <a:endParaRPr/>
          </a:p>
          <a:p>
            <a:pPr indent="-177800" lvl="1" marL="520700" rtl="0" algn="l">
              <a:lnSpc>
                <a:spcPct val="90000"/>
              </a:lnSpc>
              <a:spcBef>
                <a:spcPts val="400"/>
              </a:spcBef>
              <a:spcAft>
                <a:spcPts val="0"/>
              </a:spcAft>
              <a:buClr>
                <a:schemeClr val="dk1"/>
              </a:buClr>
              <a:buSzPts val="1800"/>
              <a:buChar char="•"/>
            </a:pPr>
            <a:r>
              <a:rPr lang="en"/>
              <a:t>Need some mechanism to enforce this assumption.  </a:t>
            </a:r>
            <a:r>
              <a:rPr lang="en">
                <a:solidFill>
                  <a:schemeClr val="accent2"/>
                </a:solidFill>
              </a:rPr>
              <a:t>(Index locking and predicate locking.)</a:t>
            </a:r>
            <a:endParaRPr/>
          </a:p>
          <a:p>
            <a:pPr indent="-171450" lvl="0" marL="177800" rtl="0" algn="l">
              <a:lnSpc>
                <a:spcPct val="90000"/>
              </a:lnSpc>
              <a:spcBef>
                <a:spcPts val="800"/>
              </a:spcBef>
              <a:spcAft>
                <a:spcPts val="0"/>
              </a:spcAft>
              <a:buClr>
                <a:schemeClr val="dk1"/>
              </a:buClr>
              <a:buSzPts val="2100"/>
              <a:buChar char="•"/>
            </a:pPr>
            <a:r>
              <a:rPr lang="en"/>
              <a:t>Example shows that conflict serializability guarantees serializability only if the set of objects is fixed!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5"/>
          <p:cNvSpPr/>
          <p:nvPr/>
        </p:nvSpPr>
        <p:spPr>
          <a:xfrm>
            <a:off x="1657350" y="4686300"/>
            <a:ext cx="14289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 name="Google Shape;327;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Multiple-Granularity Locks</a:t>
            </a:r>
            <a:endParaRPr/>
          </a:p>
        </p:txBody>
      </p:sp>
      <p:sp>
        <p:nvSpPr>
          <p:cNvPr id="328" name="Google Shape;328;p45"/>
          <p:cNvSpPr txBox="1"/>
          <p:nvPr>
            <p:ph idx="1" type="body"/>
          </p:nvPr>
        </p:nvSpPr>
        <p:spPr>
          <a:xfrm>
            <a:off x="1771650" y="1314450"/>
            <a:ext cx="5829300" cy="30576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Hard to decide what granularity to lock (tuples vs. pages vs. tables).</a:t>
            </a:r>
            <a:endParaRPr/>
          </a:p>
          <a:p>
            <a:pPr indent="-171450" lvl="0" marL="177800" rtl="0" algn="l">
              <a:lnSpc>
                <a:spcPct val="90000"/>
              </a:lnSpc>
              <a:spcBef>
                <a:spcPts val="800"/>
              </a:spcBef>
              <a:spcAft>
                <a:spcPts val="0"/>
              </a:spcAft>
              <a:buClr>
                <a:schemeClr val="dk1"/>
              </a:buClr>
              <a:buSzPts val="2100"/>
              <a:buChar char="•"/>
            </a:pPr>
            <a:r>
              <a:rPr lang="en"/>
              <a:t>Shouldn</a:t>
            </a:r>
            <a:r>
              <a:rPr lang="en">
                <a:latin typeface="Arial"/>
                <a:ea typeface="Arial"/>
                <a:cs typeface="Arial"/>
                <a:sym typeface="Arial"/>
              </a:rPr>
              <a:t>’</a:t>
            </a:r>
            <a:r>
              <a:rPr lang="en"/>
              <a:t>t have to decide!</a:t>
            </a:r>
            <a:endParaRPr/>
          </a:p>
          <a:p>
            <a:pPr indent="-171450" lvl="0" marL="177800" rtl="0" algn="l">
              <a:lnSpc>
                <a:spcPct val="90000"/>
              </a:lnSpc>
              <a:spcBef>
                <a:spcPts val="800"/>
              </a:spcBef>
              <a:spcAft>
                <a:spcPts val="0"/>
              </a:spcAft>
              <a:buClr>
                <a:schemeClr val="dk1"/>
              </a:buClr>
              <a:buSzPts val="2100"/>
              <a:buChar char="•"/>
            </a:pPr>
            <a:r>
              <a:rPr lang="en"/>
              <a:t>Data </a:t>
            </a:r>
            <a:r>
              <a:rPr lang="en">
                <a:latin typeface="Arial"/>
                <a:ea typeface="Arial"/>
                <a:cs typeface="Arial"/>
                <a:sym typeface="Arial"/>
              </a:rPr>
              <a:t>“</a:t>
            </a:r>
            <a:r>
              <a:rPr lang="en"/>
              <a:t>containers</a:t>
            </a:r>
            <a:r>
              <a:rPr lang="en">
                <a:latin typeface="Arial"/>
                <a:ea typeface="Arial"/>
                <a:cs typeface="Arial"/>
                <a:sym typeface="Arial"/>
              </a:rPr>
              <a:t>”</a:t>
            </a:r>
            <a:r>
              <a:rPr lang="en"/>
              <a:t> are nested: </a:t>
            </a:r>
            <a:endParaRPr/>
          </a:p>
        </p:txBody>
      </p:sp>
      <p:sp>
        <p:nvSpPr>
          <p:cNvPr id="329" name="Google Shape;329;p45"/>
          <p:cNvSpPr/>
          <p:nvPr/>
        </p:nvSpPr>
        <p:spPr>
          <a:xfrm>
            <a:off x="3543300" y="45720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 name="Google Shape;330;p45"/>
          <p:cNvSpPr/>
          <p:nvPr/>
        </p:nvSpPr>
        <p:spPr>
          <a:xfrm>
            <a:off x="4354116" y="4575574"/>
            <a:ext cx="714300" cy="357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accent1"/>
                </a:solidFill>
                <a:latin typeface="Calibri"/>
                <a:ea typeface="Calibri"/>
                <a:cs typeface="Calibri"/>
                <a:sym typeface="Calibri"/>
              </a:rPr>
              <a:t>Tuples</a:t>
            </a:r>
            <a:endParaRPr sz="1100"/>
          </a:p>
        </p:txBody>
      </p:sp>
      <p:sp>
        <p:nvSpPr>
          <p:cNvPr id="331" name="Google Shape;331;p45"/>
          <p:cNvSpPr/>
          <p:nvPr/>
        </p:nvSpPr>
        <p:spPr>
          <a:xfrm>
            <a:off x="4331494" y="3589736"/>
            <a:ext cx="714300" cy="357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accent1"/>
                </a:solidFill>
                <a:latin typeface="Calibri"/>
                <a:ea typeface="Calibri"/>
                <a:cs typeface="Calibri"/>
                <a:sym typeface="Calibri"/>
              </a:rPr>
              <a:t>Tables</a:t>
            </a:r>
            <a:endParaRPr sz="1100"/>
          </a:p>
        </p:txBody>
      </p:sp>
      <p:sp>
        <p:nvSpPr>
          <p:cNvPr id="332" name="Google Shape;332;p45"/>
          <p:cNvSpPr/>
          <p:nvPr/>
        </p:nvSpPr>
        <p:spPr>
          <a:xfrm>
            <a:off x="4352926" y="4018361"/>
            <a:ext cx="714300" cy="357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accent1"/>
                </a:solidFill>
                <a:latin typeface="Calibri"/>
                <a:ea typeface="Calibri"/>
                <a:cs typeface="Calibri"/>
                <a:sym typeface="Calibri"/>
              </a:rPr>
              <a:t>Pages</a:t>
            </a:r>
            <a:endParaRPr sz="1100"/>
          </a:p>
        </p:txBody>
      </p:sp>
      <p:cxnSp>
        <p:nvCxnSpPr>
          <p:cNvPr id="333" name="Google Shape;333;p45"/>
          <p:cNvCxnSpPr/>
          <p:nvPr/>
        </p:nvCxnSpPr>
        <p:spPr>
          <a:xfrm>
            <a:off x="4689873" y="3789761"/>
            <a:ext cx="0" cy="357188"/>
          </a:xfrm>
          <a:prstGeom prst="straightConnector1">
            <a:avLst/>
          </a:prstGeom>
          <a:noFill/>
          <a:ln cap="flat" cmpd="sng" w="12700">
            <a:solidFill>
              <a:schemeClr val="dk2"/>
            </a:solidFill>
            <a:prstDash val="solid"/>
            <a:round/>
            <a:headEnd len="sm" w="sm" type="none"/>
            <a:tailEnd len="sm" w="sm" type="none"/>
          </a:ln>
        </p:spPr>
      </p:cxnSp>
      <p:cxnSp>
        <p:nvCxnSpPr>
          <p:cNvPr id="334" name="Google Shape;334;p45"/>
          <p:cNvCxnSpPr/>
          <p:nvPr/>
        </p:nvCxnSpPr>
        <p:spPr>
          <a:xfrm>
            <a:off x="4697016" y="4261248"/>
            <a:ext cx="0" cy="357188"/>
          </a:xfrm>
          <a:prstGeom prst="straightConnector1">
            <a:avLst/>
          </a:prstGeom>
          <a:noFill/>
          <a:ln cap="flat" cmpd="sng" w="12700">
            <a:solidFill>
              <a:schemeClr val="dk2"/>
            </a:solidFill>
            <a:prstDash val="solid"/>
            <a:round/>
            <a:headEnd len="sm" w="sm" type="none"/>
            <a:tailEnd len="sm" w="sm" type="none"/>
          </a:ln>
        </p:spPr>
      </p:cxnSp>
      <p:sp>
        <p:nvSpPr>
          <p:cNvPr id="335" name="Google Shape;335;p45"/>
          <p:cNvSpPr/>
          <p:nvPr/>
        </p:nvSpPr>
        <p:spPr>
          <a:xfrm>
            <a:off x="4217200" y="2999175"/>
            <a:ext cx="850200" cy="357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accent1"/>
                </a:solidFill>
                <a:latin typeface="Calibri"/>
                <a:ea typeface="Calibri"/>
                <a:cs typeface="Calibri"/>
                <a:sym typeface="Calibri"/>
              </a:rPr>
              <a:t>Database</a:t>
            </a:r>
            <a:endParaRPr sz="1100"/>
          </a:p>
        </p:txBody>
      </p:sp>
      <p:cxnSp>
        <p:nvCxnSpPr>
          <p:cNvPr id="336" name="Google Shape;336;p45"/>
          <p:cNvCxnSpPr/>
          <p:nvPr/>
        </p:nvCxnSpPr>
        <p:spPr>
          <a:xfrm>
            <a:off x="4689873" y="3275411"/>
            <a:ext cx="0" cy="357188"/>
          </a:xfrm>
          <a:prstGeom prst="straightConnector1">
            <a:avLst/>
          </a:prstGeom>
          <a:noFill/>
          <a:ln cap="flat" cmpd="sng" w="12700">
            <a:solidFill>
              <a:schemeClr val="dk2"/>
            </a:solidFill>
            <a:prstDash val="solid"/>
            <a:round/>
            <a:headEnd len="sm" w="sm" type="none"/>
            <a:tailEnd len="sm" w="sm" type="none"/>
          </a:ln>
        </p:spPr>
      </p:cxnSp>
      <p:cxnSp>
        <p:nvCxnSpPr>
          <p:cNvPr id="337" name="Google Shape;337;p45"/>
          <p:cNvCxnSpPr/>
          <p:nvPr/>
        </p:nvCxnSpPr>
        <p:spPr>
          <a:xfrm>
            <a:off x="3943350" y="3257550"/>
            <a:ext cx="0" cy="1143000"/>
          </a:xfrm>
          <a:prstGeom prst="straightConnector1">
            <a:avLst/>
          </a:prstGeom>
          <a:noFill/>
          <a:ln cap="flat" cmpd="sng" w="12700">
            <a:solidFill>
              <a:schemeClr val="dk2"/>
            </a:solidFill>
            <a:prstDash val="solid"/>
            <a:round/>
            <a:headEnd len="sm" w="sm" type="none"/>
            <a:tailEnd len="med" w="med" type="stealth"/>
          </a:ln>
        </p:spPr>
      </p:cxnSp>
      <p:sp>
        <p:nvSpPr>
          <p:cNvPr id="338" name="Google Shape;338;p45"/>
          <p:cNvSpPr/>
          <p:nvPr/>
        </p:nvSpPr>
        <p:spPr>
          <a:xfrm>
            <a:off x="2902751" y="3646875"/>
            <a:ext cx="903000" cy="2775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accent2"/>
                </a:solidFill>
                <a:latin typeface="Calibri"/>
                <a:ea typeface="Calibri"/>
                <a:cs typeface="Calibri"/>
                <a:sym typeface="Calibri"/>
              </a:rPr>
              <a:t>contains</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Locking Granularity</a:t>
            </a:r>
            <a:endParaRPr/>
          </a:p>
        </p:txBody>
      </p:sp>
      <p:sp>
        <p:nvSpPr>
          <p:cNvPr id="344" name="Google Shape;344;p4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So far, we've mostly used an abstract model of "objects" being read, written, and locked</a:t>
            </a:r>
            <a:endParaRPr/>
          </a:p>
          <a:p>
            <a:pPr indent="-177800" lvl="1" marL="520700" rtl="0" algn="l">
              <a:lnSpc>
                <a:spcPct val="90000"/>
              </a:lnSpc>
              <a:spcBef>
                <a:spcPts val="400"/>
              </a:spcBef>
              <a:spcAft>
                <a:spcPts val="0"/>
              </a:spcAft>
              <a:buClr>
                <a:schemeClr val="dk1"/>
              </a:buClr>
              <a:buSzPts val="1800"/>
              <a:buChar char="•"/>
            </a:pPr>
            <a:r>
              <a:rPr lang="en"/>
              <a:t>e.g. RX WX </a:t>
            </a:r>
            <a:endParaRPr/>
          </a:p>
          <a:p>
            <a:pPr indent="-177800" lvl="1" marL="520700" rtl="0" algn="l">
              <a:lnSpc>
                <a:spcPct val="90000"/>
              </a:lnSpc>
              <a:spcBef>
                <a:spcPts val="400"/>
              </a:spcBef>
              <a:spcAft>
                <a:spcPts val="0"/>
              </a:spcAft>
              <a:buClr>
                <a:schemeClr val="dk1"/>
              </a:buClr>
              <a:buSzPts val="1800"/>
              <a:buChar char="•"/>
            </a:pPr>
            <a:r>
              <a:rPr lang="en"/>
              <a:t>It hasn’t been clear what "X" is here</a:t>
            </a:r>
            <a:endParaRPr/>
          </a:p>
          <a:p>
            <a:pPr indent="-171450" lvl="0" marL="177800" rtl="0" algn="l">
              <a:lnSpc>
                <a:spcPct val="90000"/>
              </a:lnSpc>
              <a:spcBef>
                <a:spcPts val="800"/>
              </a:spcBef>
              <a:spcAft>
                <a:spcPts val="0"/>
              </a:spcAft>
              <a:buClr>
                <a:schemeClr val="dk1"/>
              </a:buClr>
              <a:buSzPts val="2100"/>
              <a:buChar char="•"/>
            </a:pPr>
            <a:r>
              <a:rPr lang="en"/>
              <a:t>In practice, X could be a tuple, page, table, or whole database</a:t>
            </a:r>
            <a:endParaRPr/>
          </a:p>
          <a:p>
            <a:pPr indent="-177800" lvl="1" marL="520700" rtl="0" algn="l">
              <a:lnSpc>
                <a:spcPct val="90000"/>
              </a:lnSpc>
              <a:spcBef>
                <a:spcPts val="400"/>
              </a:spcBef>
              <a:spcAft>
                <a:spcPts val="0"/>
              </a:spcAft>
              <a:buClr>
                <a:schemeClr val="dk1"/>
              </a:buClr>
              <a:buSzPts val="1800"/>
              <a:buChar char="•"/>
            </a:pPr>
            <a:r>
              <a:rPr lang="en"/>
              <a:t>What’s the trade-off?</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Locking Granularity (cont’d)</a:t>
            </a:r>
            <a:endParaRPr/>
          </a:p>
        </p:txBody>
      </p:sp>
      <p:sp>
        <p:nvSpPr>
          <p:cNvPr id="351" name="Google Shape;351;p4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Finer granularity offers better control of what is NOT locked</a:t>
            </a:r>
            <a:endParaRPr/>
          </a:p>
          <a:p>
            <a:pPr indent="-177800" lvl="1" marL="520700" rtl="0" algn="l">
              <a:lnSpc>
                <a:spcPct val="90000"/>
              </a:lnSpc>
              <a:spcBef>
                <a:spcPts val="400"/>
              </a:spcBef>
              <a:spcAft>
                <a:spcPts val="0"/>
              </a:spcAft>
              <a:buClr>
                <a:schemeClr val="dk1"/>
              </a:buClr>
              <a:buSzPts val="1800"/>
              <a:buChar char="•"/>
            </a:pPr>
            <a:r>
              <a:rPr lang="en"/>
              <a:t>Better concurrency for queries that touch few tuples</a:t>
            </a:r>
            <a:endParaRPr/>
          </a:p>
          <a:p>
            <a:pPr indent="-177800" lvl="1" marL="520700" rtl="0" algn="l">
              <a:lnSpc>
                <a:spcPct val="90000"/>
              </a:lnSpc>
              <a:spcBef>
                <a:spcPts val="400"/>
              </a:spcBef>
              <a:spcAft>
                <a:spcPts val="0"/>
              </a:spcAft>
              <a:buClr>
                <a:schemeClr val="dk1"/>
              </a:buClr>
              <a:buSzPts val="1800"/>
              <a:buChar char="•"/>
            </a:pPr>
            <a:r>
              <a:rPr lang="en"/>
              <a:t>Locking a whole table for looking a single username makes no sense</a:t>
            </a:r>
            <a:endParaRPr/>
          </a:p>
          <a:p>
            <a:pPr indent="-171450" lvl="0" marL="177800" rtl="0" algn="l">
              <a:lnSpc>
                <a:spcPct val="90000"/>
              </a:lnSpc>
              <a:spcBef>
                <a:spcPts val="800"/>
              </a:spcBef>
              <a:spcAft>
                <a:spcPts val="0"/>
              </a:spcAft>
              <a:buClr>
                <a:schemeClr val="dk1"/>
              </a:buClr>
              <a:buSzPts val="2100"/>
              <a:buChar char="•"/>
            </a:pPr>
            <a:r>
              <a:rPr lang="en"/>
              <a:t>Coarser granularity requires fewer locks to control a large collection of tuples</a:t>
            </a:r>
            <a:endParaRPr/>
          </a:p>
          <a:p>
            <a:pPr indent="-177800" lvl="1" marL="520700" rtl="0" algn="l">
              <a:lnSpc>
                <a:spcPct val="90000"/>
              </a:lnSpc>
              <a:spcBef>
                <a:spcPts val="400"/>
              </a:spcBef>
              <a:spcAft>
                <a:spcPts val="0"/>
              </a:spcAft>
              <a:buClr>
                <a:schemeClr val="dk1"/>
              </a:buClr>
              <a:buSzPts val="1800"/>
              <a:buChar char="•"/>
            </a:pPr>
            <a:r>
              <a:rPr lang="en"/>
              <a:t>Locking each tuple involved in computing an average aggregation will take forever</a:t>
            </a:r>
            <a:endParaRPr/>
          </a:p>
          <a:p>
            <a:pPr indent="-171450" lvl="0" marL="177800" rtl="0" algn="l">
              <a:lnSpc>
                <a:spcPct val="90000"/>
              </a:lnSpc>
              <a:spcBef>
                <a:spcPts val="800"/>
              </a:spcBef>
              <a:spcAft>
                <a:spcPts val="0"/>
              </a:spcAft>
              <a:buClr>
                <a:schemeClr val="dk1"/>
              </a:buClr>
              <a:buSzPts val="2100"/>
              <a:buChar char="•"/>
            </a:pPr>
            <a:r>
              <a:rPr lang="en"/>
              <a:t>Coexistence of locks at different granularity?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Locking Hierarchy</a:t>
            </a:r>
            <a:endParaRPr/>
          </a:p>
        </p:txBody>
      </p:sp>
      <p:sp>
        <p:nvSpPr>
          <p:cNvPr id="358" name="Google Shape;358;p4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rgbClr val="C55A11"/>
              </a:buClr>
              <a:buSzPts val="2100"/>
              <a:buChar char="•"/>
            </a:pPr>
            <a:r>
              <a:rPr lang="en">
                <a:solidFill>
                  <a:srgbClr val="C55A11"/>
                </a:solidFill>
              </a:rPr>
              <a:t>Intention Locks </a:t>
            </a:r>
            <a:r>
              <a:rPr lang="en"/>
              <a:t>in a </a:t>
            </a:r>
            <a:r>
              <a:rPr lang="en">
                <a:solidFill>
                  <a:srgbClr val="C55A11"/>
                </a:solidFill>
              </a:rPr>
              <a:t>Locking Hierarchy</a:t>
            </a:r>
            <a:endParaRPr/>
          </a:p>
          <a:p>
            <a:pPr indent="-177800" lvl="1" marL="520700" rtl="0" algn="l">
              <a:lnSpc>
                <a:spcPct val="80000"/>
              </a:lnSpc>
              <a:spcBef>
                <a:spcPts val="400"/>
              </a:spcBef>
              <a:spcAft>
                <a:spcPts val="0"/>
              </a:spcAft>
              <a:buClr>
                <a:schemeClr val="dk1"/>
              </a:buClr>
              <a:buSzPts val="1800"/>
              <a:buChar char="•"/>
            </a:pPr>
            <a:r>
              <a:rPr lang="en"/>
              <a:t>Intention locks indicate that a </a:t>
            </a:r>
            <a:br>
              <a:rPr lang="en"/>
            </a:br>
            <a:r>
              <a:rPr lang="en"/>
              <a:t>transaction is going to read / write </a:t>
            </a:r>
            <a:br>
              <a:rPr lang="en"/>
            </a:br>
            <a:r>
              <a:rPr lang="en"/>
              <a:t>some part of a table</a:t>
            </a:r>
            <a:endParaRPr/>
          </a:p>
          <a:p>
            <a:pPr indent="-177800" lvl="1" marL="520700" rtl="0" algn="l">
              <a:lnSpc>
                <a:spcPct val="80000"/>
              </a:lnSpc>
              <a:spcBef>
                <a:spcPts val="400"/>
              </a:spcBef>
              <a:spcAft>
                <a:spcPts val="0"/>
              </a:spcAft>
              <a:buClr>
                <a:schemeClr val="dk1"/>
              </a:buClr>
              <a:buSzPts val="1800"/>
              <a:buChar char="•"/>
            </a:pPr>
            <a:r>
              <a:rPr lang="en"/>
              <a:t>A transaction holds an intention lock </a:t>
            </a:r>
            <a:br>
              <a:rPr lang="en"/>
            </a:br>
            <a:r>
              <a:rPr lang="en"/>
              <a:t>on higher levels to indicate intention </a:t>
            </a:r>
            <a:br>
              <a:rPr lang="en"/>
            </a:br>
            <a:r>
              <a:rPr lang="en"/>
              <a:t>to read/write at a lower level</a:t>
            </a:r>
            <a:endParaRPr/>
          </a:p>
          <a:p>
            <a:pPr indent="-171450" lvl="0" marL="177800" rtl="0" algn="l">
              <a:lnSpc>
                <a:spcPct val="80000"/>
              </a:lnSpc>
              <a:spcBef>
                <a:spcPts val="800"/>
              </a:spcBef>
              <a:spcAft>
                <a:spcPts val="0"/>
              </a:spcAft>
              <a:buClr>
                <a:schemeClr val="dk1"/>
              </a:buClr>
              <a:buSzPts val="2100"/>
              <a:buChar char="•"/>
            </a:pPr>
            <a:r>
              <a:rPr lang="en"/>
              <a:t>Example</a:t>
            </a:r>
            <a:endParaRPr/>
          </a:p>
          <a:p>
            <a:pPr indent="-177800" lvl="1" marL="520700" rtl="0" algn="l">
              <a:lnSpc>
                <a:spcPct val="80000"/>
              </a:lnSpc>
              <a:spcBef>
                <a:spcPts val="400"/>
              </a:spcBef>
              <a:spcAft>
                <a:spcPts val="0"/>
              </a:spcAft>
              <a:buClr>
                <a:schemeClr val="dk1"/>
              </a:buClr>
              <a:buSzPts val="1800"/>
              <a:buChar char="•"/>
            </a:pPr>
            <a:r>
              <a:rPr lang="en"/>
              <a:t>To lock a tuple X in page P in Table T in X mode, </a:t>
            </a:r>
            <a:br>
              <a:rPr lang="en"/>
            </a:br>
            <a:r>
              <a:rPr lang="en"/>
              <a:t>First need to hold </a:t>
            </a:r>
            <a:r>
              <a:rPr lang="en">
                <a:solidFill>
                  <a:srgbClr val="C55A11"/>
                </a:solidFill>
              </a:rPr>
              <a:t>Intention X</a:t>
            </a:r>
            <a:r>
              <a:rPr lang="en"/>
              <a:t> (IX) locks on P and T. </a:t>
            </a:r>
            <a:endParaRPr/>
          </a:p>
          <a:p>
            <a:pPr indent="-177800" lvl="1" marL="520700" rtl="0" algn="l">
              <a:lnSpc>
                <a:spcPct val="80000"/>
              </a:lnSpc>
              <a:spcBef>
                <a:spcPts val="400"/>
              </a:spcBef>
              <a:spcAft>
                <a:spcPts val="0"/>
              </a:spcAft>
              <a:buClr>
                <a:schemeClr val="dk1"/>
              </a:buClr>
              <a:buSzPts val="1800"/>
              <a:buChar char="•"/>
            </a:pPr>
            <a:r>
              <a:rPr lang="en"/>
              <a:t>Lock order: IX(Table X); IX(Page X); X(Record X) </a:t>
            </a:r>
            <a:endParaRPr/>
          </a:p>
          <a:p>
            <a:pPr indent="-177800" lvl="1" marL="520700" rtl="0" algn="l">
              <a:lnSpc>
                <a:spcPct val="80000"/>
              </a:lnSpc>
              <a:spcBef>
                <a:spcPts val="400"/>
              </a:spcBef>
              <a:spcAft>
                <a:spcPts val="0"/>
              </a:spcAft>
              <a:buClr>
                <a:schemeClr val="dk1"/>
              </a:buClr>
              <a:buSzPts val="1800"/>
              <a:buChar char="•"/>
            </a:pPr>
            <a:r>
              <a:rPr lang="en"/>
              <a:t>Release in opposite order</a:t>
            </a:r>
            <a:endParaRPr/>
          </a:p>
          <a:p>
            <a:pPr indent="-63500" lvl="1" marL="520700" rtl="0" algn="l">
              <a:lnSpc>
                <a:spcPct val="80000"/>
              </a:lnSpc>
              <a:spcBef>
                <a:spcPts val="400"/>
              </a:spcBef>
              <a:spcAft>
                <a:spcPts val="0"/>
              </a:spcAft>
              <a:buClr>
                <a:schemeClr val="dk1"/>
              </a:buClr>
              <a:buSzPts val="1800"/>
              <a:buNone/>
            </a:pPr>
            <a:r>
              <a:t/>
            </a:r>
            <a:endParaRPr/>
          </a:p>
        </p:txBody>
      </p:sp>
      <p:grpSp>
        <p:nvGrpSpPr>
          <p:cNvPr id="359" name="Google Shape;359;p48"/>
          <p:cNvGrpSpPr/>
          <p:nvPr/>
        </p:nvGrpSpPr>
        <p:grpSpPr>
          <a:xfrm>
            <a:off x="5776785" y="1494637"/>
            <a:ext cx="1949400" cy="1680525"/>
            <a:chOff x="6046573" y="4118211"/>
            <a:chExt cx="2599200" cy="2240700"/>
          </a:xfrm>
        </p:grpSpPr>
        <p:sp>
          <p:nvSpPr>
            <p:cNvPr id="360" name="Google Shape;360;p48"/>
            <p:cNvSpPr/>
            <p:nvPr/>
          </p:nvSpPr>
          <p:spPr>
            <a:xfrm>
              <a:off x="6046573" y="4118211"/>
              <a:ext cx="2599200" cy="2240700"/>
            </a:xfrm>
            <a:prstGeom prst="triangle">
              <a:avLst>
                <a:gd fmla="val 50000" name="adj"/>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lang="en" sz="1400">
                  <a:solidFill>
                    <a:schemeClr val="dk1"/>
                  </a:solidFill>
                  <a:latin typeface="Calibri"/>
                  <a:ea typeface="Calibri"/>
                  <a:cs typeface="Calibri"/>
                  <a:sym typeface="Calibri"/>
                </a:rPr>
                <a:t>Tuples</a:t>
              </a:r>
              <a:endParaRPr sz="1100"/>
            </a:p>
          </p:txBody>
        </p:sp>
        <p:sp>
          <p:nvSpPr>
            <p:cNvPr id="361" name="Google Shape;361;p48"/>
            <p:cNvSpPr/>
            <p:nvPr/>
          </p:nvSpPr>
          <p:spPr>
            <a:xfrm>
              <a:off x="6384324" y="4118211"/>
              <a:ext cx="1923600" cy="1658400"/>
            </a:xfrm>
            <a:prstGeom prst="triangle">
              <a:avLst>
                <a:gd fmla="val 50000" name="adj"/>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lang="en" sz="1400">
                  <a:solidFill>
                    <a:schemeClr val="dk1"/>
                  </a:solidFill>
                  <a:latin typeface="Calibri"/>
                  <a:ea typeface="Calibri"/>
                  <a:cs typeface="Calibri"/>
                  <a:sym typeface="Calibri"/>
                </a:rPr>
                <a:t>Pages</a:t>
              </a:r>
              <a:endParaRPr sz="1100"/>
            </a:p>
          </p:txBody>
        </p:sp>
        <p:sp>
          <p:nvSpPr>
            <p:cNvPr id="362" name="Google Shape;362;p48"/>
            <p:cNvSpPr/>
            <p:nvPr/>
          </p:nvSpPr>
          <p:spPr>
            <a:xfrm>
              <a:off x="6700657" y="4118211"/>
              <a:ext cx="1290900" cy="1113000"/>
            </a:xfrm>
            <a:prstGeom prst="triangle">
              <a:avLst>
                <a:gd fmla="val 50000" name="adj"/>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Tables</a:t>
              </a:r>
              <a:endParaRPr sz="1100"/>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Locking Hierarchy</a:t>
            </a:r>
            <a:endParaRPr/>
          </a:p>
        </p:txBody>
      </p:sp>
      <p:sp>
        <p:nvSpPr>
          <p:cNvPr id="369" name="Google Shape;369;p4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IX/IS – </a:t>
            </a:r>
            <a:r>
              <a:rPr lang="en">
                <a:solidFill>
                  <a:srgbClr val="C55A11"/>
                </a:solidFill>
              </a:rPr>
              <a:t>Intention S</a:t>
            </a:r>
            <a:r>
              <a:rPr lang="en"/>
              <a:t> – locks prevent people locking just the upper levels of the hierarchy from conflicting with transactions locking lower levels of the hierarchy </a:t>
            </a:r>
            <a:endParaRPr/>
          </a:p>
          <a:p>
            <a:pPr indent="-171450" lvl="0" marL="177800" rtl="0" algn="l">
              <a:lnSpc>
                <a:spcPct val="90000"/>
              </a:lnSpc>
              <a:spcBef>
                <a:spcPts val="800"/>
              </a:spcBef>
              <a:spcAft>
                <a:spcPts val="0"/>
              </a:spcAft>
              <a:buClr>
                <a:schemeClr val="dk1"/>
              </a:buClr>
              <a:buSzPts val="2100"/>
              <a:buChar char="•"/>
            </a:pPr>
            <a:r>
              <a:rPr lang="en"/>
              <a:t>Lock compatibility</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graphicFrame>
        <p:nvGraphicFramePr>
          <p:cNvPr id="370" name="Google Shape;370;p49"/>
          <p:cNvGraphicFramePr/>
          <p:nvPr/>
        </p:nvGraphicFramePr>
        <p:xfrm>
          <a:off x="3491447" y="3166639"/>
          <a:ext cx="3000000" cy="3000000"/>
        </p:xfrm>
        <a:graphic>
          <a:graphicData uri="http://schemas.openxmlformats.org/drawingml/2006/table">
            <a:tbl>
              <a:tblPr bandRow="1" firstRow="1">
                <a:noFill/>
                <a:tableStyleId>{8708A457-2748-4D83-BB80-B664199DFB7C}</a:tableStyleId>
              </a:tblPr>
              <a:tblGrid>
                <a:gridCol w="432225"/>
                <a:gridCol w="432225"/>
                <a:gridCol w="432225"/>
                <a:gridCol w="432225"/>
                <a:gridCol w="432225"/>
              </a:tblGrid>
              <a:tr h="278150">
                <a:tc>
                  <a:txBody>
                    <a:bodyPr/>
                    <a:lstStyle/>
                    <a:p>
                      <a:pPr indent="0" lvl="0" marL="0" marR="0" rtl="0" algn="ctr">
                        <a:spcBef>
                          <a:spcPts val="0"/>
                        </a:spcBef>
                        <a:spcAft>
                          <a:spcPts val="0"/>
                        </a:spcAft>
                        <a:buNone/>
                      </a:pPr>
                      <a:r>
                        <a:t/>
                      </a:r>
                      <a:endParaRPr sz="1400" u="none" cap="none" strike="noStrike"/>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S</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X</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IX</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IS</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78150">
                <a:tc>
                  <a:txBody>
                    <a:bodyPr/>
                    <a:lstStyle/>
                    <a:p>
                      <a:pPr indent="0" lvl="0" marL="0" marR="0" rtl="0" algn="ctr">
                        <a:spcBef>
                          <a:spcPts val="0"/>
                        </a:spcBef>
                        <a:spcAft>
                          <a:spcPts val="0"/>
                        </a:spcAft>
                        <a:buNone/>
                      </a:pPr>
                      <a:r>
                        <a:rPr lang="en" sz="1400" u="none" cap="none" strike="noStrike"/>
                        <a:t>S</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400">
                <a:tc>
                  <a:txBody>
                    <a:bodyPr/>
                    <a:lstStyle/>
                    <a:p>
                      <a:pPr indent="0" lvl="0" marL="0" marR="0" rtl="0" algn="ctr">
                        <a:spcBef>
                          <a:spcPts val="0"/>
                        </a:spcBef>
                        <a:spcAft>
                          <a:spcPts val="0"/>
                        </a:spcAft>
                        <a:buNone/>
                      </a:pPr>
                      <a:r>
                        <a:rPr lang="en" sz="1400" u="none" cap="none" strike="noStrike"/>
                        <a:t>X</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50">
                <a:tc>
                  <a:txBody>
                    <a:bodyPr/>
                    <a:lstStyle/>
                    <a:p>
                      <a:pPr indent="0" lvl="0" marL="0" marR="0" rtl="0" algn="ctr">
                        <a:spcBef>
                          <a:spcPts val="0"/>
                        </a:spcBef>
                        <a:spcAft>
                          <a:spcPts val="0"/>
                        </a:spcAft>
                        <a:buNone/>
                      </a:pPr>
                      <a:r>
                        <a:rPr lang="en" sz="1400" u="none" cap="none" strike="noStrike"/>
                        <a:t>IX</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50">
                <a:tc>
                  <a:txBody>
                    <a:bodyPr/>
                    <a:lstStyle/>
                    <a:p>
                      <a:pPr indent="0" lvl="0" marL="0" marR="0" rtl="0" algn="ctr">
                        <a:spcBef>
                          <a:spcPts val="0"/>
                        </a:spcBef>
                        <a:spcAft>
                          <a:spcPts val="0"/>
                        </a:spcAft>
                        <a:buNone/>
                      </a:pPr>
                      <a:r>
                        <a:rPr lang="en" sz="1400" u="none" cap="none" strike="noStrike"/>
                        <a:t>IS</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Locking Hierarchy</a:t>
            </a:r>
            <a:endParaRPr/>
          </a:p>
        </p:txBody>
      </p:sp>
      <p:sp>
        <p:nvSpPr>
          <p:cNvPr id="377" name="Google Shape;377;p50"/>
          <p:cNvSpPr txBox="1"/>
          <p:nvPr>
            <p:ph idx="1" type="body"/>
          </p:nvPr>
        </p:nvSpPr>
        <p:spPr>
          <a:xfrm>
            <a:off x="628650" y="1369219"/>
            <a:ext cx="7886700" cy="3263400"/>
          </a:xfrm>
          <a:prstGeom prst="rect">
            <a:avLst/>
          </a:prstGeom>
          <a:blipFill rotWithShape="1">
            <a:blip r:embed="rId3">
              <a:alphaModFix/>
            </a:blip>
            <a:stretch>
              <a:fillRect b="0" l="-1389" r="-539" t="-2239"/>
            </a:stretch>
          </a:blip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SzPts val="2100"/>
              <a:buChar char="•"/>
            </a:pPr>
            <a:r>
              <a:rPr lang="en"/>
              <a:t> </a:t>
            </a:r>
            <a:endParaRPr/>
          </a:p>
        </p:txBody>
      </p:sp>
      <p:graphicFrame>
        <p:nvGraphicFramePr>
          <p:cNvPr id="378" name="Google Shape;378;p50"/>
          <p:cNvGraphicFramePr/>
          <p:nvPr/>
        </p:nvGraphicFramePr>
        <p:xfrm>
          <a:off x="3720047" y="3750585"/>
          <a:ext cx="3000000" cy="3000000"/>
        </p:xfrm>
        <a:graphic>
          <a:graphicData uri="http://schemas.openxmlformats.org/drawingml/2006/table">
            <a:tbl>
              <a:tblPr bandRow="1" firstRow="1">
                <a:noFill/>
                <a:tableStyleId>{8708A457-2748-4D83-BB80-B664199DFB7C}</a:tableStyleId>
              </a:tblPr>
              <a:tblGrid>
                <a:gridCol w="432225"/>
                <a:gridCol w="432225"/>
                <a:gridCol w="432225"/>
                <a:gridCol w="432225"/>
                <a:gridCol w="432225"/>
              </a:tblGrid>
              <a:tr h="278150">
                <a:tc>
                  <a:txBody>
                    <a:bodyPr/>
                    <a:lstStyle/>
                    <a:p>
                      <a:pPr indent="0" lvl="0" marL="0" marR="0" rtl="0" algn="ctr">
                        <a:spcBef>
                          <a:spcPts val="0"/>
                        </a:spcBef>
                        <a:spcAft>
                          <a:spcPts val="0"/>
                        </a:spcAft>
                        <a:buNone/>
                      </a:pPr>
                      <a:r>
                        <a:t/>
                      </a:r>
                      <a:endParaRPr sz="1400" u="none" cap="none" strike="noStrike"/>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S</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X</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IX</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IS</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78150">
                <a:tc>
                  <a:txBody>
                    <a:bodyPr/>
                    <a:lstStyle/>
                    <a:p>
                      <a:pPr indent="0" lvl="0" marL="0" marR="0" rtl="0" algn="ctr">
                        <a:spcBef>
                          <a:spcPts val="0"/>
                        </a:spcBef>
                        <a:spcAft>
                          <a:spcPts val="0"/>
                        </a:spcAft>
                        <a:buNone/>
                      </a:pPr>
                      <a:r>
                        <a:rPr lang="en" sz="1400" u="none" cap="none" strike="noStrike"/>
                        <a:t>S</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80400">
                <a:tc>
                  <a:txBody>
                    <a:bodyPr/>
                    <a:lstStyle/>
                    <a:p>
                      <a:pPr indent="0" lvl="0" marL="0" marR="0" rtl="0" algn="ctr">
                        <a:spcBef>
                          <a:spcPts val="0"/>
                        </a:spcBef>
                        <a:spcAft>
                          <a:spcPts val="0"/>
                        </a:spcAft>
                        <a:buNone/>
                      </a:pPr>
                      <a:r>
                        <a:rPr lang="en" sz="1400" u="none" cap="none" strike="noStrike"/>
                        <a:t>X</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50">
                <a:tc>
                  <a:txBody>
                    <a:bodyPr/>
                    <a:lstStyle/>
                    <a:p>
                      <a:pPr indent="0" lvl="0" marL="0" marR="0" rtl="0" algn="ctr">
                        <a:spcBef>
                          <a:spcPts val="0"/>
                        </a:spcBef>
                        <a:spcAft>
                          <a:spcPts val="0"/>
                        </a:spcAft>
                        <a:buNone/>
                      </a:pPr>
                      <a:r>
                        <a:rPr lang="en" sz="1400" u="none" cap="none" strike="noStrike"/>
                        <a:t>IX</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50">
                <a:tc>
                  <a:txBody>
                    <a:bodyPr/>
                    <a:lstStyle/>
                    <a:p>
                      <a:pPr indent="0" lvl="0" marL="0" marR="0" rtl="0" algn="ctr">
                        <a:spcBef>
                          <a:spcPts val="0"/>
                        </a:spcBef>
                        <a:spcAft>
                          <a:spcPts val="0"/>
                        </a:spcAft>
                        <a:buNone/>
                      </a:pPr>
                      <a:r>
                        <a:rPr lang="en" sz="1400" u="none" cap="none" strike="noStrike"/>
                        <a:t>IS</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rgbClr val="A5A5A5"/>
                          </a:solidFill>
                        </a:rPr>
                        <a:t>N</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t>Y</a:t>
                      </a:r>
                      <a:endParaRPr sz="1100"/>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Preventing Phantom Reads</a:t>
            </a:r>
            <a:endParaRPr/>
          </a:p>
        </p:txBody>
      </p:sp>
      <p:sp>
        <p:nvSpPr>
          <p:cNvPr id="384" name="Google Shape;384;p5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Review: Phantom Read</a:t>
            </a:r>
            <a:endParaRPr/>
          </a:p>
          <a:p>
            <a:pPr indent="-177800" lvl="1" marL="520700" rtl="0" algn="l">
              <a:lnSpc>
                <a:spcPct val="90000"/>
              </a:lnSpc>
              <a:spcBef>
                <a:spcPts val="400"/>
              </a:spcBef>
              <a:spcAft>
                <a:spcPts val="0"/>
              </a:spcAft>
              <a:buClr>
                <a:schemeClr val="dk1"/>
              </a:buClr>
              <a:buSzPts val="1800"/>
              <a:buChar char="•"/>
            </a:pPr>
            <a:r>
              <a:rPr lang="en"/>
              <a:t>A transaction reading the same set of tuples twice, a newly inserted record may appear in the second read</a:t>
            </a:r>
            <a:endParaRPr/>
          </a:p>
          <a:p>
            <a:pPr indent="-63500" lvl="1" marL="520700" rtl="0" algn="l">
              <a:lnSpc>
                <a:spcPct val="90000"/>
              </a:lnSpc>
              <a:spcBef>
                <a:spcPts val="400"/>
              </a:spcBef>
              <a:spcAft>
                <a:spcPts val="0"/>
              </a:spcAft>
              <a:buClr>
                <a:schemeClr val="dk1"/>
              </a:buClr>
              <a:buSzPts val="1800"/>
              <a:buNone/>
            </a:pPr>
            <a:r>
              <a:t/>
            </a:r>
            <a:endParaRPr/>
          </a:p>
          <a:p>
            <a:pPr indent="-171450" lvl="0" marL="177800" rtl="0" algn="l">
              <a:lnSpc>
                <a:spcPct val="90000"/>
              </a:lnSpc>
              <a:spcBef>
                <a:spcPts val="800"/>
              </a:spcBef>
              <a:spcAft>
                <a:spcPts val="0"/>
              </a:spcAft>
              <a:buClr>
                <a:schemeClr val="dk1"/>
              </a:buClr>
              <a:buSzPts val="2100"/>
              <a:buChar char="•"/>
            </a:pPr>
            <a:r>
              <a:rPr lang="en"/>
              <a:t>Solution</a:t>
            </a:r>
            <a:endParaRPr/>
          </a:p>
          <a:p>
            <a:pPr indent="-177800" lvl="1" marL="520700" rtl="0" algn="l">
              <a:lnSpc>
                <a:spcPct val="90000"/>
              </a:lnSpc>
              <a:spcBef>
                <a:spcPts val="400"/>
              </a:spcBef>
              <a:spcAft>
                <a:spcPts val="0"/>
              </a:spcAft>
              <a:buClr>
                <a:schemeClr val="dk1"/>
              </a:buClr>
              <a:buSzPts val="1800"/>
              <a:buChar char="•"/>
            </a:pPr>
            <a:r>
              <a:rPr lang="en"/>
              <a:t>Add some form of logical lock using predicates</a:t>
            </a:r>
            <a:endParaRPr/>
          </a:p>
          <a:p>
            <a:pPr indent="-177800" lvl="1" marL="520700" rtl="0" algn="l">
              <a:lnSpc>
                <a:spcPct val="90000"/>
              </a:lnSpc>
              <a:spcBef>
                <a:spcPts val="400"/>
              </a:spcBef>
              <a:spcAft>
                <a:spcPts val="0"/>
              </a:spcAft>
              <a:buClr>
                <a:schemeClr val="dk1"/>
              </a:buClr>
              <a:buSzPts val="1800"/>
              <a:buChar char="•"/>
            </a:pPr>
            <a:r>
              <a:rPr lang="en"/>
              <a:t>e.g. IS or IX lock a logical subset of the database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2"/>
          <p:cNvSpPr/>
          <p:nvPr/>
        </p:nvSpPr>
        <p:spPr>
          <a:xfrm>
            <a:off x="1657350" y="4686300"/>
            <a:ext cx="14289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1" name="Google Shape;391;p52"/>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2" name="Google Shape;392;p52"/>
          <p:cNvSpPr txBox="1"/>
          <p:nvPr>
            <p:ph type="title"/>
          </p:nvPr>
        </p:nvSpPr>
        <p:spPr>
          <a:xfrm>
            <a:off x="1428750" y="342900"/>
            <a:ext cx="5829300" cy="828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Solution: New Lock Modes, Protocol</a:t>
            </a:r>
            <a:endParaRPr/>
          </a:p>
        </p:txBody>
      </p:sp>
      <p:sp>
        <p:nvSpPr>
          <p:cNvPr id="393" name="Google Shape;393;p52"/>
          <p:cNvSpPr txBox="1"/>
          <p:nvPr>
            <p:ph idx="1" type="body"/>
          </p:nvPr>
        </p:nvSpPr>
        <p:spPr>
          <a:xfrm>
            <a:off x="1714500" y="1314450"/>
            <a:ext cx="5829300" cy="914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Allow Xacts to lock at each level, but with a special protocol using new </a:t>
            </a:r>
            <a:r>
              <a:rPr lang="en">
                <a:solidFill>
                  <a:schemeClr val="accent2"/>
                </a:solidFill>
                <a:latin typeface="Arial"/>
                <a:ea typeface="Arial"/>
                <a:cs typeface="Arial"/>
                <a:sym typeface="Arial"/>
              </a:rPr>
              <a:t>“</a:t>
            </a:r>
            <a:r>
              <a:rPr lang="en">
                <a:solidFill>
                  <a:schemeClr val="accent2"/>
                </a:solidFill>
              </a:rPr>
              <a:t>intention</a:t>
            </a:r>
            <a:r>
              <a:rPr lang="en">
                <a:solidFill>
                  <a:schemeClr val="accent2"/>
                </a:solidFill>
                <a:latin typeface="Arial"/>
                <a:ea typeface="Arial"/>
                <a:cs typeface="Arial"/>
                <a:sym typeface="Arial"/>
              </a:rPr>
              <a:t>”</a:t>
            </a:r>
            <a:r>
              <a:rPr lang="en">
                <a:solidFill>
                  <a:schemeClr val="accent2"/>
                </a:solidFill>
              </a:rPr>
              <a:t> locks</a:t>
            </a:r>
            <a:r>
              <a:rPr lang="en"/>
              <a:t>:</a:t>
            </a:r>
            <a:endParaRPr/>
          </a:p>
        </p:txBody>
      </p:sp>
      <p:sp>
        <p:nvSpPr>
          <p:cNvPr id="394" name="Google Shape;394;p52"/>
          <p:cNvSpPr/>
          <p:nvPr/>
        </p:nvSpPr>
        <p:spPr>
          <a:xfrm>
            <a:off x="1714500" y="2114550"/>
            <a:ext cx="3714900" cy="2571900"/>
          </a:xfrm>
          <a:prstGeom prst="rect">
            <a:avLst/>
          </a:prstGeom>
          <a:noFill/>
          <a:ln>
            <a:noFill/>
          </a:ln>
        </p:spPr>
        <p:txBody>
          <a:bodyPr anchorCtr="0" anchor="t" bIns="34525" lIns="69050" spcFirstLastPara="1" rIns="69050" wrap="square" tIns="34525">
            <a:noAutofit/>
          </a:bodyPr>
          <a:lstStyle/>
          <a:p>
            <a:pPr indent="-254000" lvl="0" marL="254000" marR="0" rtl="0" algn="l">
              <a:spcBef>
                <a:spcPts val="0"/>
              </a:spcBef>
              <a:spcAft>
                <a:spcPts val="0"/>
              </a:spcAft>
              <a:buClr>
                <a:schemeClr val="dk1"/>
              </a:buClr>
              <a:buSzPts val="1600"/>
              <a:buFont typeface="Arial"/>
              <a:buChar char="●"/>
            </a:pPr>
            <a:r>
              <a:rPr lang="en" sz="2100">
                <a:solidFill>
                  <a:schemeClr val="dk1"/>
                </a:solidFill>
                <a:latin typeface="Calibri"/>
                <a:ea typeface="Calibri"/>
                <a:cs typeface="Calibri"/>
                <a:sym typeface="Calibri"/>
              </a:rPr>
              <a:t>Before locking an item, Xact must set </a:t>
            </a:r>
            <a:r>
              <a:rPr lang="en" sz="2100">
                <a:solidFill>
                  <a:schemeClr val="dk1"/>
                </a:solidFill>
                <a:latin typeface="Arial"/>
                <a:ea typeface="Arial"/>
                <a:cs typeface="Arial"/>
                <a:sym typeface="Arial"/>
              </a:rPr>
              <a:t>“</a:t>
            </a:r>
            <a:r>
              <a:rPr lang="en" sz="2100">
                <a:solidFill>
                  <a:schemeClr val="dk1"/>
                </a:solidFill>
                <a:latin typeface="Calibri"/>
                <a:ea typeface="Calibri"/>
                <a:cs typeface="Calibri"/>
                <a:sym typeface="Calibri"/>
              </a:rPr>
              <a:t>intention locks</a:t>
            </a:r>
            <a:r>
              <a:rPr lang="en" sz="2100">
                <a:solidFill>
                  <a:schemeClr val="dk1"/>
                </a:solidFill>
                <a:latin typeface="Arial"/>
                <a:ea typeface="Arial"/>
                <a:cs typeface="Arial"/>
                <a:sym typeface="Arial"/>
              </a:rPr>
              <a:t>”</a:t>
            </a:r>
            <a:r>
              <a:rPr lang="en" sz="2100">
                <a:solidFill>
                  <a:schemeClr val="dk1"/>
                </a:solidFill>
                <a:latin typeface="Calibri"/>
                <a:ea typeface="Calibri"/>
                <a:cs typeface="Calibri"/>
                <a:sym typeface="Calibri"/>
              </a:rPr>
              <a:t> on all its ancestors.</a:t>
            </a:r>
            <a:endParaRPr sz="1100"/>
          </a:p>
          <a:p>
            <a:pPr indent="-254000" lvl="0" marL="254000" marR="0" rtl="0" algn="l">
              <a:spcBef>
                <a:spcPts val="400"/>
              </a:spcBef>
              <a:spcAft>
                <a:spcPts val="0"/>
              </a:spcAft>
              <a:buClr>
                <a:schemeClr val="dk1"/>
              </a:buClr>
              <a:buSzPts val="1600"/>
              <a:buFont typeface="Arial"/>
              <a:buChar char="●"/>
            </a:pPr>
            <a:r>
              <a:rPr lang="en" sz="2100">
                <a:solidFill>
                  <a:schemeClr val="dk1"/>
                </a:solidFill>
                <a:latin typeface="Calibri"/>
                <a:ea typeface="Calibri"/>
                <a:cs typeface="Calibri"/>
                <a:sym typeface="Calibri"/>
              </a:rPr>
              <a:t>For unlock, go from specific to general (i.e., bottom-up).</a:t>
            </a:r>
            <a:endParaRPr sz="1100"/>
          </a:p>
          <a:p>
            <a:pPr indent="-254000" lvl="0" marL="254000" marR="0" rtl="0" algn="l">
              <a:spcBef>
                <a:spcPts val="400"/>
              </a:spcBef>
              <a:spcAft>
                <a:spcPts val="0"/>
              </a:spcAft>
              <a:buClr>
                <a:schemeClr val="dk1"/>
              </a:buClr>
              <a:buSzPts val="1600"/>
              <a:buFont typeface="Arial"/>
              <a:buChar char="●"/>
            </a:pPr>
            <a:r>
              <a:rPr lang="en" sz="2100">
                <a:solidFill>
                  <a:schemeClr val="accent2"/>
                </a:solidFill>
                <a:latin typeface="Calibri"/>
                <a:ea typeface="Calibri"/>
                <a:cs typeface="Calibri"/>
                <a:sym typeface="Calibri"/>
              </a:rPr>
              <a:t>SIX mode: </a:t>
            </a:r>
            <a:r>
              <a:rPr lang="en" sz="2100">
                <a:solidFill>
                  <a:schemeClr val="dk1"/>
                </a:solidFill>
                <a:latin typeface="Calibri"/>
                <a:ea typeface="Calibri"/>
                <a:cs typeface="Calibri"/>
                <a:sym typeface="Calibri"/>
              </a:rPr>
              <a:t>Like S &amp; IX at the same time.</a:t>
            </a:r>
            <a:endParaRPr sz="1100"/>
          </a:p>
        </p:txBody>
      </p:sp>
      <p:grpSp>
        <p:nvGrpSpPr>
          <p:cNvPr id="395" name="Google Shape;395;p52"/>
          <p:cNvGrpSpPr/>
          <p:nvPr/>
        </p:nvGrpSpPr>
        <p:grpSpPr>
          <a:xfrm>
            <a:off x="5489972" y="2227661"/>
            <a:ext cx="2453878" cy="2414588"/>
            <a:chOff x="3651" y="1871"/>
            <a:chExt cx="2061" cy="2028"/>
          </a:xfrm>
        </p:grpSpPr>
        <p:sp>
          <p:nvSpPr>
            <p:cNvPr id="396" name="Google Shape;396;p52"/>
            <p:cNvSpPr/>
            <p:nvPr/>
          </p:nvSpPr>
          <p:spPr>
            <a:xfrm>
              <a:off x="3651" y="1885"/>
              <a:ext cx="1200" cy="12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7" name="Google Shape;397;p52"/>
            <p:cNvSpPr/>
            <p:nvPr/>
          </p:nvSpPr>
          <p:spPr>
            <a:xfrm>
              <a:off x="3651" y="188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8" name="Google Shape;398;p52"/>
            <p:cNvSpPr/>
            <p:nvPr/>
          </p:nvSpPr>
          <p:spPr>
            <a:xfrm>
              <a:off x="3651" y="222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9" name="Google Shape;399;p52"/>
            <p:cNvSpPr/>
            <p:nvPr/>
          </p:nvSpPr>
          <p:spPr>
            <a:xfrm>
              <a:off x="3651" y="255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0" name="Google Shape;400;p52"/>
            <p:cNvSpPr/>
            <p:nvPr/>
          </p:nvSpPr>
          <p:spPr>
            <a:xfrm>
              <a:off x="3651" y="289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1" name="Google Shape;401;p52"/>
            <p:cNvSpPr/>
            <p:nvPr/>
          </p:nvSpPr>
          <p:spPr>
            <a:xfrm>
              <a:off x="3987" y="188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2" name="Google Shape;402;p52"/>
            <p:cNvSpPr/>
            <p:nvPr/>
          </p:nvSpPr>
          <p:spPr>
            <a:xfrm>
              <a:off x="3987" y="222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3" name="Google Shape;403;p52"/>
            <p:cNvSpPr/>
            <p:nvPr/>
          </p:nvSpPr>
          <p:spPr>
            <a:xfrm>
              <a:off x="3987" y="255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4" name="Google Shape;404;p52"/>
            <p:cNvSpPr/>
            <p:nvPr/>
          </p:nvSpPr>
          <p:spPr>
            <a:xfrm>
              <a:off x="3987" y="289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5" name="Google Shape;405;p52"/>
            <p:cNvSpPr/>
            <p:nvPr/>
          </p:nvSpPr>
          <p:spPr>
            <a:xfrm>
              <a:off x="4323" y="188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6" name="Google Shape;406;p52"/>
            <p:cNvSpPr/>
            <p:nvPr/>
          </p:nvSpPr>
          <p:spPr>
            <a:xfrm>
              <a:off x="4323" y="222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7" name="Google Shape;407;p52"/>
            <p:cNvSpPr/>
            <p:nvPr/>
          </p:nvSpPr>
          <p:spPr>
            <a:xfrm>
              <a:off x="4323" y="255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8" name="Google Shape;408;p52"/>
            <p:cNvSpPr/>
            <p:nvPr/>
          </p:nvSpPr>
          <p:spPr>
            <a:xfrm>
              <a:off x="4323" y="289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9" name="Google Shape;409;p52"/>
            <p:cNvSpPr/>
            <p:nvPr/>
          </p:nvSpPr>
          <p:spPr>
            <a:xfrm>
              <a:off x="4659" y="188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0" name="Google Shape;410;p52"/>
            <p:cNvSpPr/>
            <p:nvPr/>
          </p:nvSpPr>
          <p:spPr>
            <a:xfrm>
              <a:off x="4659" y="222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1" name="Google Shape;411;p52"/>
            <p:cNvSpPr/>
            <p:nvPr/>
          </p:nvSpPr>
          <p:spPr>
            <a:xfrm>
              <a:off x="4659" y="255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2" name="Google Shape;412;p52"/>
            <p:cNvSpPr/>
            <p:nvPr/>
          </p:nvSpPr>
          <p:spPr>
            <a:xfrm>
              <a:off x="4659" y="289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3" name="Google Shape;413;p52"/>
            <p:cNvSpPr/>
            <p:nvPr/>
          </p:nvSpPr>
          <p:spPr>
            <a:xfrm>
              <a:off x="4020" y="1872"/>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p:txBody>
        </p:sp>
        <p:sp>
          <p:nvSpPr>
            <p:cNvPr id="414" name="Google Shape;414;p52"/>
            <p:cNvSpPr/>
            <p:nvPr/>
          </p:nvSpPr>
          <p:spPr>
            <a:xfrm>
              <a:off x="4356" y="187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IS</a:t>
              </a:r>
              <a:endParaRPr sz="1100"/>
            </a:p>
          </p:txBody>
        </p:sp>
        <p:sp>
          <p:nvSpPr>
            <p:cNvPr id="415" name="Google Shape;415;p52"/>
            <p:cNvSpPr/>
            <p:nvPr/>
          </p:nvSpPr>
          <p:spPr>
            <a:xfrm>
              <a:off x="4692" y="187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IX</a:t>
              </a:r>
              <a:endParaRPr sz="1100"/>
            </a:p>
          </p:txBody>
        </p:sp>
        <p:sp>
          <p:nvSpPr>
            <p:cNvPr id="416" name="Google Shape;416;p52"/>
            <p:cNvSpPr/>
            <p:nvPr/>
          </p:nvSpPr>
          <p:spPr>
            <a:xfrm>
              <a:off x="3684" y="2256"/>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p:txBody>
        </p:sp>
        <p:sp>
          <p:nvSpPr>
            <p:cNvPr id="417" name="Google Shape;417;p52"/>
            <p:cNvSpPr/>
            <p:nvPr/>
          </p:nvSpPr>
          <p:spPr>
            <a:xfrm>
              <a:off x="3684" y="259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IS</a:t>
              </a:r>
              <a:endParaRPr sz="1100"/>
            </a:p>
          </p:txBody>
        </p:sp>
        <p:sp>
          <p:nvSpPr>
            <p:cNvPr id="418" name="Google Shape;418;p52"/>
            <p:cNvSpPr/>
            <p:nvPr/>
          </p:nvSpPr>
          <p:spPr>
            <a:xfrm>
              <a:off x="3684" y="292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IX</a:t>
              </a:r>
              <a:endParaRPr sz="1100"/>
            </a:p>
          </p:txBody>
        </p:sp>
        <p:sp>
          <p:nvSpPr>
            <p:cNvPr id="419" name="Google Shape;419;p52"/>
            <p:cNvSpPr/>
            <p:nvPr/>
          </p:nvSpPr>
          <p:spPr>
            <a:xfrm>
              <a:off x="4020" y="225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20" name="Google Shape;420;p52"/>
            <p:cNvSpPr/>
            <p:nvPr/>
          </p:nvSpPr>
          <p:spPr>
            <a:xfrm>
              <a:off x="4020" y="259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21" name="Google Shape;421;p52"/>
            <p:cNvSpPr/>
            <p:nvPr/>
          </p:nvSpPr>
          <p:spPr>
            <a:xfrm>
              <a:off x="4020" y="292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22" name="Google Shape;422;p52"/>
            <p:cNvSpPr/>
            <p:nvPr/>
          </p:nvSpPr>
          <p:spPr>
            <a:xfrm>
              <a:off x="4356" y="225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23" name="Google Shape;423;p52"/>
            <p:cNvSpPr/>
            <p:nvPr/>
          </p:nvSpPr>
          <p:spPr>
            <a:xfrm>
              <a:off x="4692" y="225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24" name="Google Shape;424;p52"/>
            <p:cNvSpPr/>
            <p:nvPr/>
          </p:nvSpPr>
          <p:spPr>
            <a:xfrm>
              <a:off x="4356" y="259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25" name="Google Shape;425;p52"/>
            <p:cNvSpPr/>
            <p:nvPr/>
          </p:nvSpPr>
          <p:spPr>
            <a:xfrm>
              <a:off x="4995" y="188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6" name="Google Shape;426;p52"/>
            <p:cNvSpPr/>
            <p:nvPr/>
          </p:nvSpPr>
          <p:spPr>
            <a:xfrm>
              <a:off x="4995" y="222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7" name="Google Shape;427;p52"/>
            <p:cNvSpPr/>
            <p:nvPr/>
          </p:nvSpPr>
          <p:spPr>
            <a:xfrm>
              <a:off x="4995" y="255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8" name="Google Shape;428;p52"/>
            <p:cNvSpPr/>
            <p:nvPr/>
          </p:nvSpPr>
          <p:spPr>
            <a:xfrm>
              <a:off x="4995" y="289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9" name="Google Shape;429;p52"/>
            <p:cNvSpPr/>
            <p:nvPr/>
          </p:nvSpPr>
          <p:spPr>
            <a:xfrm>
              <a:off x="3651" y="3229"/>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0" name="Google Shape;430;p52"/>
            <p:cNvSpPr/>
            <p:nvPr/>
          </p:nvSpPr>
          <p:spPr>
            <a:xfrm>
              <a:off x="3987" y="3229"/>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1" name="Google Shape;431;p52"/>
            <p:cNvSpPr/>
            <p:nvPr/>
          </p:nvSpPr>
          <p:spPr>
            <a:xfrm>
              <a:off x="4323" y="3229"/>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2" name="Google Shape;432;p52"/>
            <p:cNvSpPr/>
            <p:nvPr/>
          </p:nvSpPr>
          <p:spPr>
            <a:xfrm>
              <a:off x="4659" y="3229"/>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3" name="Google Shape;433;p52"/>
            <p:cNvSpPr/>
            <p:nvPr/>
          </p:nvSpPr>
          <p:spPr>
            <a:xfrm>
              <a:off x="4995" y="3229"/>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4" name="Google Shape;434;p52"/>
            <p:cNvSpPr/>
            <p:nvPr/>
          </p:nvSpPr>
          <p:spPr>
            <a:xfrm>
              <a:off x="5331" y="188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5" name="Google Shape;435;p52"/>
            <p:cNvSpPr/>
            <p:nvPr/>
          </p:nvSpPr>
          <p:spPr>
            <a:xfrm>
              <a:off x="5331" y="222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6" name="Google Shape;436;p52"/>
            <p:cNvSpPr/>
            <p:nvPr/>
          </p:nvSpPr>
          <p:spPr>
            <a:xfrm>
              <a:off x="5331" y="255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7" name="Google Shape;437;p52"/>
            <p:cNvSpPr/>
            <p:nvPr/>
          </p:nvSpPr>
          <p:spPr>
            <a:xfrm>
              <a:off x="5331" y="289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8" name="Google Shape;438;p52"/>
            <p:cNvSpPr/>
            <p:nvPr/>
          </p:nvSpPr>
          <p:spPr>
            <a:xfrm>
              <a:off x="5331" y="3229"/>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9" name="Google Shape;439;p52"/>
            <p:cNvSpPr/>
            <p:nvPr/>
          </p:nvSpPr>
          <p:spPr>
            <a:xfrm>
              <a:off x="5028" y="187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S</a:t>
              </a:r>
              <a:endParaRPr sz="1100"/>
            </a:p>
          </p:txBody>
        </p:sp>
        <p:sp>
          <p:nvSpPr>
            <p:cNvPr id="440" name="Google Shape;440;p52"/>
            <p:cNvSpPr/>
            <p:nvPr/>
          </p:nvSpPr>
          <p:spPr>
            <a:xfrm>
              <a:off x="5364" y="187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X</a:t>
              </a:r>
              <a:endParaRPr sz="1100"/>
            </a:p>
          </p:txBody>
        </p:sp>
        <p:sp>
          <p:nvSpPr>
            <p:cNvPr id="441" name="Google Shape;441;p52"/>
            <p:cNvSpPr/>
            <p:nvPr/>
          </p:nvSpPr>
          <p:spPr>
            <a:xfrm>
              <a:off x="3651" y="356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2" name="Google Shape;442;p52"/>
            <p:cNvSpPr/>
            <p:nvPr/>
          </p:nvSpPr>
          <p:spPr>
            <a:xfrm>
              <a:off x="3987" y="356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3" name="Google Shape;443;p52"/>
            <p:cNvSpPr/>
            <p:nvPr/>
          </p:nvSpPr>
          <p:spPr>
            <a:xfrm>
              <a:off x="4323" y="356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4" name="Google Shape;444;p52"/>
            <p:cNvSpPr/>
            <p:nvPr/>
          </p:nvSpPr>
          <p:spPr>
            <a:xfrm>
              <a:off x="4659" y="356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5" name="Google Shape;445;p52"/>
            <p:cNvSpPr/>
            <p:nvPr/>
          </p:nvSpPr>
          <p:spPr>
            <a:xfrm>
              <a:off x="4995" y="356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6" name="Google Shape;446;p52"/>
            <p:cNvSpPr/>
            <p:nvPr/>
          </p:nvSpPr>
          <p:spPr>
            <a:xfrm>
              <a:off x="5331" y="356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7" name="Google Shape;447;p52"/>
            <p:cNvSpPr/>
            <p:nvPr/>
          </p:nvSpPr>
          <p:spPr>
            <a:xfrm>
              <a:off x="4020" y="3263"/>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48" name="Google Shape;448;p52"/>
            <p:cNvSpPr/>
            <p:nvPr/>
          </p:nvSpPr>
          <p:spPr>
            <a:xfrm>
              <a:off x="4020" y="355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49" name="Google Shape;449;p52"/>
            <p:cNvSpPr/>
            <p:nvPr/>
          </p:nvSpPr>
          <p:spPr>
            <a:xfrm>
              <a:off x="3684" y="3263"/>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S</a:t>
              </a:r>
              <a:endParaRPr sz="1100"/>
            </a:p>
          </p:txBody>
        </p:sp>
        <p:sp>
          <p:nvSpPr>
            <p:cNvPr id="450" name="Google Shape;450;p52"/>
            <p:cNvSpPr/>
            <p:nvPr/>
          </p:nvSpPr>
          <p:spPr>
            <a:xfrm>
              <a:off x="3684" y="3599"/>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X</a:t>
              </a:r>
              <a:endParaRPr sz="1100"/>
            </a:p>
          </p:txBody>
        </p:sp>
        <p:sp>
          <p:nvSpPr>
            <p:cNvPr id="451" name="Google Shape;451;p52"/>
            <p:cNvSpPr/>
            <p:nvPr/>
          </p:nvSpPr>
          <p:spPr>
            <a:xfrm>
              <a:off x="5076" y="225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52" name="Google Shape;452;p52"/>
            <p:cNvSpPr/>
            <p:nvPr/>
          </p:nvSpPr>
          <p:spPr>
            <a:xfrm>
              <a:off x="5412" y="225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53" name="Google Shape;453;p52"/>
            <p:cNvSpPr/>
            <p:nvPr/>
          </p:nvSpPr>
          <p:spPr>
            <a:xfrm>
              <a:off x="5076" y="259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54" name="Google Shape;454;p52"/>
            <p:cNvSpPr/>
            <p:nvPr/>
          </p:nvSpPr>
          <p:spPr>
            <a:xfrm>
              <a:off x="4356" y="3263"/>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55" name="Google Shape;455;p52"/>
            <p:cNvSpPr/>
            <p:nvPr/>
          </p:nvSpPr>
          <p:spPr>
            <a:xfrm>
              <a:off x="4692" y="2591"/>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56" name="Google Shape;456;p52"/>
            <p:cNvSpPr/>
            <p:nvPr/>
          </p:nvSpPr>
          <p:spPr>
            <a:xfrm>
              <a:off x="4356" y="292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57" name="Google Shape;457;p52"/>
            <p:cNvSpPr/>
            <p:nvPr/>
          </p:nvSpPr>
          <p:spPr>
            <a:xfrm>
              <a:off x="4692" y="292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458" name="Google Shape;458;p52"/>
            <p:cNvSpPr/>
            <p:nvPr/>
          </p:nvSpPr>
          <p:spPr>
            <a:xfrm>
              <a:off x="5076" y="3263"/>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53"/>
          <p:cNvSpPr txBox="1"/>
          <p:nvPr>
            <p:ph type="title"/>
          </p:nvPr>
        </p:nvSpPr>
        <p:spPr>
          <a:xfrm>
            <a:off x="1428750" y="228600"/>
            <a:ext cx="5829300" cy="828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Multiple Granularity Lock Protocol</a:t>
            </a:r>
            <a:endParaRPr/>
          </a:p>
        </p:txBody>
      </p:sp>
      <p:sp>
        <p:nvSpPr>
          <p:cNvPr id="465" name="Google Shape;465;p53"/>
          <p:cNvSpPr txBox="1"/>
          <p:nvPr>
            <p:ph idx="1" type="body"/>
          </p:nvPr>
        </p:nvSpPr>
        <p:spPr>
          <a:xfrm>
            <a:off x="1543050" y="1314450"/>
            <a:ext cx="6172200" cy="25146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Each Xact starts from the root of the hierarchy.</a:t>
            </a:r>
            <a:endParaRPr/>
          </a:p>
          <a:p>
            <a:pPr indent="-171450" lvl="0" marL="177800" rtl="0" algn="l">
              <a:lnSpc>
                <a:spcPct val="90000"/>
              </a:lnSpc>
              <a:spcBef>
                <a:spcPts val="800"/>
              </a:spcBef>
              <a:spcAft>
                <a:spcPts val="0"/>
              </a:spcAft>
              <a:buClr>
                <a:schemeClr val="dk1"/>
              </a:buClr>
              <a:buSzPts val="2100"/>
              <a:buChar char="•"/>
            </a:pPr>
            <a:r>
              <a:rPr lang="en"/>
              <a:t>To get S or IS lock on a node, must hold IS or IX on parent node.</a:t>
            </a:r>
            <a:endParaRPr/>
          </a:p>
          <a:p>
            <a:pPr indent="-177800" lvl="1" marL="520700" rtl="0" algn="l">
              <a:lnSpc>
                <a:spcPct val="90000"/>
              </a:lnSpc>
              <a:spcBef>
                <a:spcPts val="400"/>
              </a:spcBef>
              <a:spcAft>
                <a:spcPts val="0"/>
              </a:spcAft>
              <a:buClr>
                <a:schemeClr val="dk1"/>
              </a:buClr>
              <a:buSzPts val="1800"/>
              <a:buChar char="•"/>
            </a:pPr>
            <a:r>
              <a:rPr lang="en"/>
              <a:t>What if Xact holds SIX on parent? S on parent?</a:t>
            </a:r>
            <a:endParaRPr/>
          </a:p>
          <a:p>
            <a:pPr indent="-171450" lvl="0" marL="177800" rtl="0" algn="l">
              <a:lnSpc>
                <a:spcPct val="90000"/>
              </a:lnSpc>
              <a:spcBef>
                <a:spcPts val="800"/>
              </a:spcBef>
              <a:spcAft>
                <a:spcPts val="0"/>
              </a:spcAft>
              <a:buClr>
                <a:schemeClr val="dk1"/>
              </a:buClr>
              <a:buSzPts val="2100"/>
              <a:buChar char="•"/>
            </a:pPr>
            <a:r>
              <a:rPr lang="en"/>
              <a:t>To get X or IX or SIX on a node, must hold IX or SIX on parent node.</a:t>
            </a:r>
            <a:endParaRPr/>
          </a:p>
          <a:p>
            <a:pPr indent="-171450" lvl="0" marL="177800" rtl="0" algn="l">
              <a:lnSpc>
                <a:spcPct val="90000"/>
              </a:lnSpc>
              <a:spcBef>
                <a:spcPts val="800"/>
              </a:spcBef>
              <a:spcAft>
                <a:spcPts val="0"/>
              </a:spcAft>
              <a:buClr>
                <a:schemeClr val="dk1"/>
              </a:buClr>
              <a:buSzPts val="2100"/>
              <a:buChar char="•"/>
            </a:pPr>
            <a:r>
              <a:rPr lang="en"/>
              <a:t>Must release locks in bottom-up order.</a:t>
            </a:r>
            <a:endParaRPr/>
          </a:p>
        </p:txBody>
      </p:sp>
      <p:sp>
        <p:nvSpPr>
          <p:cNvPr id="466" name="Google Shape;466;p53"/>
          <p:cNvSpPr/>
          <p:nvPr/>
        </p:nvSpPr>
        <p:spPr>
          <a:xfrm>
            <a:off x="1583531" y="4040982"/>
            <a:ext cx="4245300" cy="485400"/>
          </a:xfrm>
          <a:prstGeom prst="rect">
            <a:avLst/>
          </a:prstGeom>
          <a:noFill/>
          <a:ln cap="flat" cmpd="sng" w="12700">
            <a:solidFill>
              <a:schemeClr val="dk1"/>
            </a:solidFill>
            <a:prstDash val="solid"/>
            <a:miter lim="800000"/>
            <a:headEnd len="sm" w="sm" type="none"/>
            <a:tailEnd len="sm" w="sm" type="none"/>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Protocol is correct in that it is equivalent to directly setting</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locks at the leaf levels of the hierarchy.</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210" name="Google Shape;21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to update oblivious indexes?  </a:t>
            </a:r>
            <a:r>
              <a:rPr lang="en" u="sng">
                <a:solidFill>
                  <a:schemeClr val="hlink"/>
                </a:solidFill>
                <a:hlinkClick r:id="rId3"/>
              </a:rPr>
              <a:t>ObliDB</a:t>
            </a:r>
            <a:r>
              <a:rPr lang="en"/>
              <a:t> might have ideas for this.</a:t>
            </a:r>
            <a:endParaRPr/>
          </a:p>
          <a:p>
            <a:pPr indent="-342900" lvl="0" marL="457200" rtl="0" algn="l">
              <a:spcBef>
                <a:spcPts val="0"/>
              </a:spcBef>
              <a:spcAft>
                <a:spcPts val="0"/>
              </a:spcAft>
              <a:buSzPts val="1800"/>
              <a:buChar char="●"/>
            </a:pPr>
            <a:r>
              <a:rPr lang="en"/>
              <a:t>Locking has ~2 cases:  </a:t>
            </a:r>
            <a:endParaRPr/>
          </a:p>
          <a:p>
            <a:pPr indent="-317500" lvl="1" marL="914400" rtl="0" algn="l">
              <a:spcBef>
                <a:spcPts val="0"/>
              </a:spcBef>
              <a:spcAft>
                <a:spcPts val="0"/>
              </a:spcAft>
              <a:buSzPts val="1400"/>
              <a:buChar char="○"/>
            </a:pPr>
            <a:r>
              <a:rPr lang="en"/>
              <a:t>Simple case: tuple-at-a-time locking; only works when our transactions do point lookups alone.  Only reveals information if there is contention over a row</a:t>
            </a:r>
            <a:endParaRPr/>
          </a:p>
          <a:p>
            <a:pPr indent="-317500" lvl="1" marL="914400" rtl="0" algn="l">
              <a:spcBef>
                <a:spcPts val="0"/>
              </a:spcBef>
              <a:spcAft>
                <a:spcPts val="0"/>
              </a:spcAft>
              <a:buSzPts val="1400"/>
              <a:buChar char="○"/>
            </a:pPr>
            <a:r>
              <a:rPr lang="en"/>
              <a:t>For queries that access tuples by some predicate, need to do page or table-level locking.  Since the templates are known a priori, if their constants won’t inform our locking choices, this is ok too.</a:t>
            </a:r>
            <a:endParaRPr/>
          </a:p>
          <a:p>
            <a:pPr indent="-342900" lvl="0" marL="457200" rtl="0" algn="l">
              <a:spcBef>
                <a:spcPts val="0"/>
              </a:spcBef>
              <a:spcAft>
                <a:spcPts val="0"/>
              </a:spcAft>
              <a:buSzPts val="1800"/>
              <a:buChar char="●"/>
            </a:pPr>
            <a:r>
              <a:rPr lang="en"/>
              <a:t>Locking is hard - has many more side channels.</a:t>
            </a:r>
            <a:endParaRPr/>
          </a:p>
          <a:p>
            <a:pPr indent="-342900" lvl="0" marL="457200" rtl="0" algn="l">
              <a:spcBef>
                <a:spcPts val="0"/>
              </a:spcBef>
              <a:spcAft>
                <a:spcPts val="0"/>
              </a:spcAft>
              <a:buSzPts val="1800"/>
              <a:buChar char="●"/>
            </a:pPr>
            <a:r>
              <a:rPr lang="en"/>
              <a:t>Need to decide what </a:t>
            </a:r>
            <a:r>
              <a:rPr lang="en" u="sng">
                <a:solidFill>
                  <a:schemeClr val="hlink"/>
                </a:solidFill>
                <a:hlinkClick r:id="rId4"/>
              </a:rPr>
              <a:t>isolation level</a:t>
            </a:r>
            <a:r>
              <a:rPr lang="en"/>
              <a:t> we want to support; this </a:t>
            </a:r>
            <a:r>
              <a:rPr lang="en" u="sng">
                <a:solidFill>
                  <a:schemeClr val="hlink"/>
                </a:solidFill>
                <a:hlinkClick r:id="rId5"/>
              </a:rPr>
              <a:t>varies a lot in practice</a:t>
            </a:r>
            <a:r>
              <a:rPr lang="en"/>
              <a:t>.   Simplest case, serializability.  Still complicated under </a:t>
            </a:r>
            <a:r>
              <a:rPr lang="en" u="sng">
                <a:solidFill>
                  <a:schemeClr val="hlink"/>
                </a:solidFill>
                <a:hlinkClick r:id="rId6"/>
              </a:rPr>
              <a:t>concurrency</a:t>
            </a: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4"/>
          <p:cNvSpPr/>
          <p:nvPr/>
        </p:nvSpPr>
        <p:spPr>
          <a:xfrm>
            <a:off x="1657350" y="4686300"/>
            <a:ext cx="14289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3" name="Google Shape;473;p54"/>
          <p:cNvSpPr/>
          <p:nvPr/>
        </p:nvSpPr>
        <p:spPr>
          <a:xfrm>
            <a:off x="3486150" y="4686300"/>
            <a:ext cx="2171700" cy="342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4" name="Google Shape;474;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Examples</a:t>
            </a:r>
            <a:endParaRPr/>
          </a:p>
        </p:txBody>
      </p:sp>
      <p:sp>
        <p:nvSpPr>
          <p:cNvPr id="475" name="Google Shape;475;p54"/>
          <p:cNvSpPr txBox="1"/>
          <p:nvPr>
            <p:ph idx="1" type="body"/>
          </p:nvPr>
        </p:nvSpPr>
        <p:spPr>
          <a:xfrm>
            <a:off x="1371600" y="1200150"/>
            <a:ext cx="5829300" cy="3771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T1 scans R, and updates a few tuples:</a:t>
            </a:r>
            <a:endParaRPr/>
          </a:p>
          <a:p>
            <a:pPr indent="-177800" lvl="1" marL="520700" rtl="0" algn="l">
              <a:lnSpc>
                <a:spcPct val="90000"/>
              </a:lnSpc>
              <a:spcBef>
                <a:spcPts val="400"/>
              </a:spcBef>
              <a:spcAft>
                <a:spcPts val="0"/>
              </a:spcAft>
              <a:buClr>
                <a:schemeClr val="dk1"/>
              </a:buClr>
              <a:buSzPts val="1800"/>
              <a:buChar char="•"/>
            </a:pPr>
            <a:r>
              <a:rPr lang="en"/>
              <a:t>T1 gets an SIX lock on R, then repeatedly gets an S lock on tuples of R, and occasionally upgrades to X on the tuples.</a:t>
            </a:r>
            <a:endParaRPr/>
          </a:p>
          <a:p>
            <a:pPr indent="-171450" lvl="0" marL="177800" rtl="0" algn="l">
              <a:lnSpc>
                <a:spcPct val="90000"/>
              </a:lnSpc>
              <a:spcBef>
                <a:spcPts val="800"/>
              </a:spcBef>
              <a:spcAft>
                <a:spcPts val="0"/>
              </a:spcAft>
              <a:buClr>
                <a:schemeClr val="dk1"/>
              </a:buClr>
              <a:buSzPts val="2100"/>
              <a:buChar char="•"/>
            </a:pPr>
            <a:r>
              <a:rPr lang="en"/>
              <a:t>T2 uses an index to read only part of R:</a:t>
            </a:r>
            <a:endParaRPr/>
          </a:p>
          <a:p>
            <a:pPr indent="-177800" lvl="1" marL="520700" rtl="0" algn="l">
              <a:lnSpc>
                <a:spcPct val="90000"/>
              </a:lnSpc>
              <a:spcBef>
                <a:spcPts val="400"/>
              </a:spcBef>
              <a:spcAft>
                <a:spcPts val="0"/>
              </a:spcAft>
              <a:buClr>
                <a:schemeClr val="dk1"/>
              </a:buClr>
              <a:buSzPts val="1800"/>
              <a:buChar char="•"/>
            </a:pPr>
            <a:r>
              <a:rPr lang="en"/>
              <a:t>T2 gets an IS lock on R, and repeatedly               gets an S lock on tuples of R.</a:t>
            </a:r>
            <a:endParaRPr/>
          </a:p>
          <a:p>
            <a:pPr indent="-171450" lvl="0" marL="177800" rtl="0" algn="l">
              <a:lnSpc>
                <a:spcPct val="90000"/>
              </a:lnSpc>
              <a:spcBef>
                <a:spcPts val="800"/>
              </a:spcBef>
              <a:spcAft>
                <a:spcPts val="0"/>
              </a:spcAft>
              <a:buClr>
                <a:schemeClr val="dk1"/>
              </a:buClr>
              <a:buSzPts val="2100"/>
              <a:buChar char="•"/>
            </a:pPr>
            <a:r>
              <a:rPr lang="en"/>
              <a:t>T3 reads all of R:</a:t>
            </a:r>
            <a:endParaRPr/>
          </a:p>
          <a:p>
            <a:pPr indent="-177800" lvl="1" marL="520700" rtl="0" algn="l">
              <a:lnSpc>
                <a:spcPct val="90000"/>
              </a:lnSpc>
              <a:spcBef>
                <a:spcPts val="400"/>
              </a:spcBef>
              <a:spcAft>
                <a:spcPts val="0"/>
              </a:spcAft>
              <a:buClr>
                <a:schemeClr val="dk1"/>
              </a:buClr>
              <a:buSzPts val="1800"/>
              <a:buChar char="•"/>
            </a:pPr>
            <a:r>
              <a:rPr lang="en"/>
              <a:t>T3 gets an S lock on R. </a:t>
            </a:r>
            <a:endParaRPr/>
          </a:p>
          <a:p>
            <a:pPr indent="-177800" lvl="1" marL="520700" rtl="0" algn="l">
              <a:lnSpc>
                <a:spcPct val="90000"/>
              </a:lnSpc>
              <a:spcBef>
                <a:spcPts val="400"/>
              </a:spcBef>
              <a:spcAft>
                <a:spcPts val="0"/>
              </a:spcAft>
              <a:buClr>
                <a:schemeClr val="dk1"/>
              </a:buClr>
              <a:buSzPts val="1800"/>
              <a:buChar char="•"/>
            </a:pPr>
            <a:r>
              <a:rPr lang="en"/>
              <a:t>OR, T3 could behave like T2; can                                      use </a:t>
            </a:r>
            <a:r>
              <a:rPr lang="en">
                <a:solidFill>
                  <a:schemeClr val="accent2"/>
                </a:solidFill>
              </a:rPr>
              <a:t>lock escalation</a:t>
            </a:r>
            <a:r>
              <a:rPr lang="en"/>
              <a:t> to decide which.</a:t>
            </a:r>
            <a:endParaRPr/>
          </a:p>
        </p:txBody>
      </p:sp>
      <p:grpSp>
        <p:nvGrpSpPr>
          <p:cNvPr id="476" name="Google Shape;476;p54"/>
          <p:cNvGrpSpPr/>
          <p:nvPr/>
        </p:nvGrpSpPr>
        <p:grpSpPr>
          <a:xfrm>
            <a:off x="6062663" y="2984897"/>
            <a:ext cx="1901428" cy="1926431"/>
            <a:chOff x="4132" y="2507"/>
            <a:chExt cx="1597" cy="1618"/>
          </a:xfrm>
        </p:grpSpPr>
        <p:sp>
          <p:nvSpPr>
            <p:cNvPr id="477" name="Google Shape;477;p54"/>
            <p:cNvSpPr/>
            <p:nvPr/>
          </p:nvSpPr>
          <p:spPr>
            <a:xfrm>
              <a:off x="4132" y="2507"/>
              <a:ext cx="900" cy="9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8" name="Google Shape;478;p54"/>
            <p:cNvSpPr/>
            <p:nvPr/>
          </p:nvSpPr>
          <p:spPr>
            <a:xfrm>
              <a:off x="4132" y="250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9" name="Google Shape;479;p54"/>
            <p:cNvSpPr/>
            <p:nvPr/>
          </p:nvSpPr>
          <p:spPr>
            <a:xfrm>
              <a:off x="4132" y="275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0" name="Google Shape;480;p54"/>
            <p:cNvSpPr/>
            <p:nvPr/>
          </p:nvSpPr>
          <p:spPr>
            <a:xfrm>
              <a:off x="4132" y="3004"/>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1" name="Google Shape;481;p54"/>
            <p:cNvSpPr/>
            <p:nvPr/>
          </p:nvSpPr>
          <p:spPr>
            <a:xfrm>
              <a:off x="4132" y="325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2" name="Google Shape;482;p54"/>
            <p:cNvSpPr/>
            <p:nvPr/>
          </p:nvSpPr>
          <p:spPr>
            <a:xfrm>
              <a:off x="4380" y="250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3" name="Google Shape;483;p54"/>
            <p:cNvSpPr/>
            <p:nvPr/>
          </p:nvSpPr>
          <p:spPr>
            <a:xfrm>
              <a:off x="4380" y="275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4" name="Google Shape;484;p54"/>
            <p:cNvSpPr/>
            <p:nvPr/>
          </p:nvSpPr>
          <p:spPr>
            <a:xfrm>
              <a:off x="4380" y="3004"/>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5" name="Google Shape;485;p54"/>
            <p:cNvSpPr/>
            <p:nvPr/>
          </p:nvSpPr>
          <p:spPr>
            <a:xfrm>
              <a:off x="4380" y="325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6" name="Google Shape;486;p54"/>
            <p:cNvSpPr/>
            <p:nvPr/>
          </p:nvSpPr>
          <p:spPr>
            <a:xfrm>
              <a:off x="4627" y="250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7" name="Google Shape;487;p54"/>
            <p:cNvSpPr/>
            <p:nvPr/>
          </p:nvSpPr>
          <p:spPr>
            <a:xfrm>
              <a:off x="4627" y="275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8" name="Google Shape;488;p54"/>
            <p:cNvSpPr/>
            <p:nvPr/>
          </p:nvSpPr>
          <p:spPr>
            <a:xfrm>
              <a:off x="4627" y="3004"/>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9" name="Google Shape;489;p54"/>
            <p:cNvSpPr/>
            <p:nvPr/>
          </p:nvSpPr>
          <p:spPr>
            <a:xfrm>
              <a:off x="4627" y="325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0" name="Google Shape;490;p54"/>
            <p:cNvSpPr/>
            <p:nvPr/>
          </p:nvSpPr>
          <p:spPr>
            <a:xfrm>
              <a:off x="4875" y="250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1" name="Google Shape;491;p54"/>
            <p:cNvSpPr/>
            <p:nvPr/>
          </p:nvSpPr>
          <p:spPr>
            <a:xfrm>
              <a:off x="4875" y="275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2" name="Google Shape;492;p54"/>
            <p:cNvSpPr/>
            <p:nvPr/>
          </p:nvSpPr>
          <p:spPr>
            <a:xfrm>
              <a:off x="4875" y="3004"/>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3" name="Google Shape;493;p54"/>
            <p:cNvSpPr/>
            <p:nvPr/>
          </p:nvSpPr>
          <p:spPr>
            <a:xfrm>
              <a:off x="4875" y="325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4" name="Google Shape;494;p54"/>
            <p:cNvSpPr/>
            <p:nvPr/>
          </p:nvSpPr>
          <p:spPr>
            <a:xfrm>
              <a:off x="4403" y="2546"/>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p:txBody>
        </p:sp>
        <p:sp>
          <p:nvSpPr>
            <p:cNvPr id="495" name="Google Shape;495;p54"/>
            <p:cNvSpPr/>
            <p:nvPr/>
          </p:nvSpPr>
          <p:spPr>
            <a:xfrm>
              <a:off x="4651" y="254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IS</a:t>
              </a:r>
              <a:endParaRPr sz="1100"/>
            </a:p>
          </p:txBody>
        </p:sp>
        <p:sp>
          <p:nvSpPr>
            <p:cNvPr id="496" name="Google Shape;496;p54"/>
            <p:cNvSpPr/>
            <p:nvPr/>
          </p:nvSpPr>
          <p:spPr>
            <a:xfrm>
              <a:off x="4899" y="254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IX</a:t>
              </a:r>
              <a:endParaRPr sz="1100"/>
            </a:p>
          </p:txBody>
        </p:sp>
        <p:sp>
          <p:nvSpPr>
            <p:cNvPr id="497" name="Google Shape;497;p54"/>
            <p:cNvSpPr/>
            <p:nvPr/>
          </p:nvSpPr>
          <p:spPr>
            <a:xfrm>
              <a:off x="4157" y="2830"/>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p:txBody>
        </p:sp>
        <p:sp>
          <p:nvSpPr>
            <p:cNvPr id="498" name="Google Shape;498;p54"/>
            <p:cNvSpPr/>
            <p:nvPr/>
          </p:nvSpPr>
          <p:spPr>
            <a:xfrm>
              <a:off x="4157" y="3078"/>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IS</a:t>
              </a:r>
              <a:endParaRPr sz="1100"/>
            </a:p>
          </p:txBody>
        </p:sp>
        <p:sp>
          <p:nvSpPr>
            <p:cNvPr id="499" name="Google Shape;499;p54"/>
            <p:cNvSpPr/>
            <p:nvPr/>
          </p:nvSpPr>
          <p:spPr>
            <a:xfrm>
              <a:off x="4157" y="332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IX</a:t>
              </a:r>
              <a:endParaRPr sz="1100"/>
            </a:p>
          </p:txBody>
        </p:sp>
        <p:sp>
          <p:nvSpPr>
            <p:cNvPr id="500" name="Google Shape;500;p54"/>
            <p:cNvSpPr/>
            <p:nvPr/>
          </p:nvSpPr>
          <p:spPr>
            <a:xfrm>
              <a:off x="4403" y="2829"/>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01" name="Google Shape;501;p54"/>
            <p:cNvSpPr/>
            <p:nvPr/>
          </p:nvSpPr>
          <p:spPr>
            <a:xfrm>
              <a:off x="4403" y="3078"/>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02" name="Google Shape;502;p54"/>
            <p:cNvSpPr/>
            <p:nvPr/>
          </p:nvSpPr>
          <p:spPr>
            <a:xfrm>
              <a:off x="4403" y="332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03" name="Google Shape;503;p54"/>
            <p:cNvSpPr/>
            <p:nvPr/>
          </p:nvSpPr>
          <p:spPr>
            <a:xfrm>
              <a:off x="4651" y="2829"/>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04" name="Google Shape;504;p54"/>
            <p:cNvSpPr/>
            <p:nvPr/>
          </p:nvSpPr>
          <p:spPr>
            <a:xfrm>
              <a:off x="4899" y="2829"/>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05" name="Google Shape;505;p54"/>
            <p:cNvSpPr/>
            <p:nvPr/>
          </p:nvSpPr>
          <p:spPr>
            <a:xfrm>
              <a:off x="4651" y="3078"/>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06" name="Google Shape;506;p54"/>
            <p:cNvSpPr/>
            <p:nvPr/>
          </p:nvSpPr>
          <p:spPr>
            <a:xfrm>
              <a:off x="5122" y="250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7" name="Google Shape;507;p54"/>
            <p:cNvSpPr/>
            <p:nvPr/>
          </p:nvSpPr>
          <p:spPr>
            <a:xfrm>
              <a:off x="5122" y="275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54"/>
            <p:cNvSpPr/>
            <p:nvPr/>
          </p:nvSpPr>
          <p:spPr>
            <a:xfrm>
              <a:off x="5122" y="3004"/>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9" name="Google Shape;509;p54"/>
            <p:cNvSpPr/>
            <p:nvPr/>
          </p:nvSpPr>
          <p:spPr>
            <a:xfrm>
              <a:off x="5122" y="325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0" name="Google Shape;510;p54"/>
            <p:cNvSpPr/>
            <p:nvPr/>
          </p:nvSpPr>
          <p:spPr>
            <a:xfrm>
              <a:off x="4132" y="3502"/>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54"/>
            <p:cNvSpPr/>
            <p:nvPr/>
          </p:nvSpPr>
          <p:spPr>
            <a:xfrm>
              <a:off x="4380" y="3502"/>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2" name="Google Shape;512;p54"/>
            <p:cNvSpPr/>
            <p:nvPr/>
          </p:nvSpPr>
          <p:spPr>
            <a:xfrm>
              <a:off x="4627" y="3502"/>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3" name="Google Shape;513;p54"/>
            <p:cNvSpPr/>
            <p:nvPr/>
          </p:nvSpPr>
          <p:spPr>
            <a:xfrm>
              <a:off x="4875" y="3502"/>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4" name="Google Shape;514;p54"/>
            <p:cNvSpPr/>
            <p:nvPr/>
          </p:nvSpPr>
          <p:spPr>
            <a:xfrm>
              <a:off x="5122" y="3502"/>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5" name="Google Shape;515;p54"/>
            <p:cNvSpPr/>
            <p:nvPr/>
          </p:nvSpPr>
          <p:spPr>
            <a:xfrm>
              <a:off x="5369" y="2507"/>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6" name="Google Shape;516;p54"/>
            <p:cNvSpPr/>
            <p:nvPr/>
          </p:nvSpPr>
          <p:spPr>
            <a:xfrm>
              <a:off x="5369" y="2755"/>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7" name="Google Shape;517;p54"/>
            <p:cNvSpPr/>
            <p:nvPr/>
          </p:nvSpPr>
          <p:spPr>
            <a:xfrm>
              <a:off x="5369" y="3004"/>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8" name="Google Shape;518;p54"/>
            <p:cNvSpPr/>
            <p:nvPr/>
          </p:nvSpPr>
          <p:spPr>
            <a:xfrm>
              <a:off x="5369" y="3253"/>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9" name="Google Shape;519;p54"/>
            <p:cNvSpPr/>
            <p:nvPr/>
          </p:nvSpPr>
          <p:spPr>
            <a:xfrm>
              <a:off x="5369" y="3502"/>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0" name="Google Shape;520;p54"/>
            <p:cNvSpPr/>
            <p:nvPr/>
          </p:nvSpPr>
          <p:spPr>
            <a:xfrm>
              <a:off x="5146" y="254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S</a:t>
              </a:r>
              <a:endParaRPr sz="1100"/>
            </a:p>
          </p:txBody>
        </p:sp>
        <p:sp>
          <p:nvSpPr>
            <p:cNvPr id="521" name="Google Shape;521;p54"/>
            <p:cNvSpPr/>
            <p:nvPr/>
          </p:nvSpPr>
          <p:spPr>
            <a:xfrm>
              <a:off x="5394" y="254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X</a:t>
              </a:r>
              <a:endParaRPr sz="1100"/>
            </a:p>
          </p:txBody>
        </p:sp>
        <p:sp>
          <p:nvSpPr>
            <p:cNvPr id="522" name="Google Shape;522;p54"/>
            <p:cNvSpPr/>
            <p:nvPr/>
          </p:nvSpPr>
          <p:spPr>
            <a:xfrm>
              <a:off x="4132" y="375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3" name="Google Shape;523;p54"/>
            <p:cNvSpPr/>
            <p:nvPr/>
          </p:nvSpPr>
          <p:spPr>
            <a:xfrm>
              <a:off x="4380" y="375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4" name="Google Shape;524;p54"/>
            <p:cNvSpPr/>
            <p:nvPr/>
          </p:nvSpPr>
          <p:spPr>
            <a:xfrm>
              <a:off x="4627" y="375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5" name="Google Shape;525;p54"/>
            <p:cNvSpPr/>
            <p:nvPr/>
          </p:nvSpPr>
          <p:spPr>
            <a:xfrm>
              <a:off x="4875" y="375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6" name="Google Shape;526;p54"/>
            <p:cNvSpPr/>
            <p:nvPr/>
          </p:nvSpPr>
          <p:spPr>
            <a:xfrm>
              <a:off x="5122" y="375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7" name="Google Shape;527;p54"/>
            <p:cNvSpPr/>
            <p:nvPr/>
          </p:nvSpPr>
          <p:spPr>
            <a:xfrm>
              <a:off x="5369" y="3751"/>
              <a:ext cx="300" cy="300"/>
            </a:xfrm>
            <a:prstGeom prst="rect">
              <a:avLst/>
            </a:prstGeom>
            <a:noFill/>
            <a:ln cap="flat" cmpd="sng" w="12700">
              <a:solidFill>
                <a:schemeClr val="dk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8" name="Google Shape;528;p54"/>
            <p:cNvSpPr/>
            <p:nvPr/>
          </p:nvSpPr>
          <p:spPr>
            <a:xfrm>
              <a:off x="4403" y="3576"/>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29" name="Google Shape;529;p54"/>
            <p:cNvSpPr/>
            <p:nvPr/>
          </p:nvSpPr>
          <p:spPr>
            <a:xfrm>
              <a:off x="4403" y="3789"/>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30" name="Google Shape;530;p54"/>
            <p:cNvSpPr/>
            <p:nvPr/>
          </p:nvSpPr>
          <p:spPr>
            <a:xfrm>
              <a:off x="4157" y="3576"/>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S</a:t>
              </a:r>
              <a:endParaRPr sz="1100"/>
            </a:p>
          </p:txBody>
        </p:sp>
        <p:sp>
          <p:nvSpPr>
            <p:cNvPr id="531" name="Google Shape;531;p54"/>
            <p:cNvSpPr/>
            <p:nvPr/>
          </p:nvSpPr>
          <p:spPr>
            <a:xfrm>
              <a:off x="4157" y="3825"/>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X</a:t>
              </a:r>
              <a:endParaRPr sz="1100"/>
            </a:p>
          </p:txBody>
        </p:sp>
        <p:sp>
          <p:nvSpPr>
            <p:cNvPr id="532" name="Google Shape;532;p54"/>
            <p:cNvSpPr/>
            <p:nvPr/>
          </p:nvSpPr>
          <p:spPr>
            <a:xfrm>
              <a:off x="5182" y="2829"/>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33" name="Google Shape;533;p54"/>
            <p:cNvSpPr/>
            <p:nvPr/>
          </p:nvSpPr>
          <p:spPr>
            <a:xfrm>
              <a:off x="5429" y="2829"/>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34" name="Google Shape;534;p54"/>
            <p:cNvSpPr/>
            <p:nvPr/>
          </p:nvSpPr>
          <p:spPr>
            <a:xfrm>
              <a:off x="5182" y="3078"/>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35" name="Google Shape;535;p54"/>
            <p:cNvSpPr/>
            <p:nvPr/>
          </p:nvSpPr>
          <p:spPr>
            <a:xfrm>
              <a:off x="4651" y="3576"/>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36" name="Google Shape;536;p54"/>
            <p:cNvSpPr/>
            <p:nvPr/>
          </p:nvSpPr>
          <p:spPr>
            <a:xfrm>
              <a:off x="4899" y="3078"/>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37" name="Google Shape;537;p54"/>
            <p:cNvSpPr/>
            <p:nvPr/>
          </p:nvSpPr>
          <p:spPr>
            <a:xfrm>
              <a:off x="4651" y="332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38" name="Google Shape;538;p54"/>
            <p:cNvSpPr/>
            <p:nvPr/>
          </p:nvSpPr>
          <p:spPr>
            <a:xfrm>
              <a:off x="4899" y="332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sp>
          <p:nvSpPr>
            <p:cNvPr id="539" name="Google Shape;539;p54"/>
            <p:cNvSpPr/>
            <p:nvPr/>
          </p:nvSpPr>
          <p:spPr>
            <a:xfrm>
              <a:off x="5185" y="3567"/>
              <a:ext cx="300" cy="300"/>
            </a:xfrm>
            <a:prstGeom prst="rect">
              <a:avLst/>
            </a:prstGeom>
            <a:noFill/>
            <a:ln>
              <a:noFill/>
            </a:ln>
          </p:spPr>
          <p:txBody>
            <a:bodyPr anchorCtr="0" anchor="t" bIns="34525" lIns="69050" spcFirstLastPara="1" rIns="69050" wrap="square" tIns="34525">
              <a:noAutofit/>
            </a:bodyPr>
            <a:lstStyle/>
            <a:p>
              <a:pPr indent="0" lvl="0" marL="0" marR="0" rtl="0" algn="l">
                <a:spcBef>
                  <a:spcPts val="0"/>
                </a:spcBef>
                <a:spcAft>
                  <a:spcPts val="0"/>
                </a:spcAft>
                <a:buNone/>
              </a:pPr>
              <a:r>
                <a:rPr lang="en" sz="1400">
                  <a:solidFill>
                    <a:srgbClr val="CF0E30"/>
                  </a:solidFill>
                  <a:latin typeface="Noto Sans Symbols"/>
                  <a:ea typeface="Noto Sans Symbols"/>
                  <a:cs typeface="Noto Sans Symbols"/>
                  <a:sym typeface="Noto Sans Symbols"/>
                </a:rPr>
                <a:t>√</a:t>
              </a:r>
              <a:endParaRPr sz="1100"/>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5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Predicate Locking</a:t>
            </a:r>
            <a:endParaRPr/>
          </a:p>
        </p:txBody>
      </p:sp>
      <p:sp>
        <p:nvSpPr>
          <p:cNvPr id="546" name="Google Shape;546;p5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Grant lock on all records that satisfy some logical predicate,  e.g. </a:t>
            </a:r>
            <a:r>
              <a:rPr i="1" lang="en">
                <a:solidFill>
                  <a:schemeClr val="accent2"/>
                </a:solidFill>
              </a:rPr>
              <a:t>age &gt; 2*salary</a:t>
            </a:r>
            <a:r>
              <a:rPr lang="en"/>
              <a:t>.</a:t>
            </a:r>
            <a:endParaRPr/>
          </a:p>
          <a:p>
            <a:pPr indent="-171450" lvl="0" marL="177800" rtl="0" algn="l">
              <a:lnSpc>
                <a:spcPct val="90000"/>
              </a:lnSpc>
              <a:spcBef>
                <a:spcPts val="800"/>
              </a:spcBef>
              <a:spcAft>
                <a:spcPts val="0"/>
              </a:spcAft>
              <a:buClr>
                <a:schemeClr val="dk1"/>
              </a:buClr>
              <a:buSzPts val="2100"/>
              <a:buChar char="•"/>
            </a:pPr>
            <a:r>
              <a:rPr lang="en"/>
              <a:t>Index locking is a special case of predicate locking for which an index supports efficient implementation of the predicate lock.</a:t>
            </a:r>
            <a:endParaRPr/>
          </a:p>
          <a:p>
            <a:pPr indent="-177800" lvl="1" marL="520700" rtl="0" algn="l">
              <a:lnSpc>
                <a:spcPct val="90000"/>
              </a:lnSpc>
              <a:spcBef>
                <a:spcPts val="400"/>
              </a:spcBef>
              <a:spcAft>
                <a:spcPts val="0"/>
              </a:spcAft>
              <a:buClr>
                <a:schemeClr val="dk1"/>
              </a:buClr>
              <a:buSzPts val="1800"/>
              <a:buChar char="•"/>
            </a:pPr>
            <a:r>
              <a:rPr lang="en"/>
              <a:t>What is the predicate in the sailor example?</a:t>
            </a:r>
            <a:endParaRPr/>
          </a:p>
          <a:p>
            <a:pPr indent="-171450" lvl="0" marL="177800" rtl="0" algn="l">
              <a:lnSpc>
                <a:spcPct val="90000"/>
              </a:lnSpc>
              <a:spcBef>
                <a:spcPts val="800"/>
              </a:spcBef>
              <a:spcAft>
                <a:spcPts val="0"/>
              </a:spcAft>
              <a:buClr>
                <a:schemeClr val="dk1"/>
              </a:buClr>
              <a:buSzPts val="2100"/>
              <a:buChar char="•"/>
            </a:pPr>
            <a:r>
              <a:rPr lang="en"/>
              <a:t>In general, predicate locking has a lot of overhead.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Strawman Solution</a:t>
            </a:r>
            <a:endParaRPr/>
          </a:p>
        </p:txBody>
      </p:sp>
      <p:sp>
        <p:nvSpPr>
          <p:cNvPr id="216" name="Google Shape;21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we use optimistic concurrency control, the client tries a transaction once and if it fails they retry.   Transactions arrive in a continuous stream from clients.  </a:t>
            </a:r>
            <a:endParaRPr/>
          </a:p>
          <a:p>
            <a:pPr indent="-342900" lvl="0" marL="457200" rtl="0" algn="l">
              <a:spcBef>
                <a:spcPts val="0"/>
              </a:spcBef>
              <a:spcAft>
                <a:spcPts val="0"/>
              </a:spcAft>
              <a:buSzPts val="1800"/>
              <a:buChar char="●"/>
            </a:pPr>
            <a:r>
              <a:rPr lang="en"/>
              <a:t>Subsequent queries are indistinguishable from one another in their constants.  The transaction’s template is known by all a priori.  </a:t>
            </a:r>
            <a:endParaRPr/>
          </a:p>
          <a:p>
            <a:pPr indent="-342900" lvl="0" marL="457200" rtl="0" algn="l">
              <a:spcBef>
                <a:spcPts val="0"/>
              </a:spcBef>
              <a:spcAft>
                <a:spcPts val="0"/>
              </a:spcAft>
              <a:buSzPts val="1800"/>
              <a:buChar char="●"/>
            </a:pPr>
            <a:r>
              <a:rPr lang="en"/>
              <a:t>Client keeps throughput secret.   We use regular “heartbeats” to sync clients with their abort / commit state, and the reverse for submitting xctions</a:t>
            </a:r>
            <a:endParaRPr/>
          </a:p>
          <a:p>
            <a:pPr indent="-342900" lvl="0" marL="457200" rtl="0" algn="l">
              <a:spcBef>
                <a:spcPts val="0"/>
              </a:spcBef>
              <a:spcAft>
                <a:spcPts val="0"/>
              </a:spcAft>
              <a:buSzPts val="1800"/>
              <a:buChar char="●"/>
            </a:pPr>
            <a:r>
              <a:rPr lang="en"/>
              <a:t>When a transaction fails, we displace the next instance of this template to not disrupt the usual distribution of transaction types</a:t>
            </a:r>
            <a:endParaRPr/>
          </a:p>
          <a:p>
            <a:pPr indent="-342900" lvl="0" marL="457200" rtl="0" algn="l">
              <a:spcBef>
                <a:spcPts val="0"/>
              </a:spcBef>
              <a:spcAft>
                <a:spcPts val="0"/>
              </a:spcAft>
              <a:buSzPts val="1800"/>
              <a:buChar char="●"/>
            </a:pPr>
            <a:r>
              <a:rPr lang="en"/>
              <a:t>When a transaction fails, we insert dummy tuples for the inserts it would have done if it committed s.t. the server cannot deduce its outcome</a:t>
            </a:r>
            <a:endParaRPr/>
          </a:p>
          <a:p>
            <a:pPr indent="-342900" lvl="0" marL="457200" rtl="0" algn="l">
              <a:spcBef>
                <a:spcPts val="0"/>
              </a:spcBef>
              <a:spcAft>
                <a:spcPts val="0"/>
              </a:spcAft>
              <a:buSzPts val="1800"/>
              <a:buChar char="●"/>
            </a:pPr>
            <a:r>
              <a:rPr lang="en"/>
              <a:t>What about running one at a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Should we use the same evaluation metrics to evaluate protocols on TPC-C? No</a:t>
            </a:r>
            <a:endParaRPr/>
          </a:p>
        </p:txBody>
      </p:sp>
      <p:sp>
        <p:nvSpPr>
          <p:cNvPr id="222" name="Google Shape;222;p29"/>
          <p:cNvSpPr txBox="1"/>
          <p:nvPr>
            <p:ph idx="1" type="body"/>
          </p:nvPr>
        </p:nvSpPr>
        <p:spPr>
          <a:xfrm>
            <a:off x="311700" y="95972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lang="en"/>
              <a:t>We need rigorous analysis of existing systems and determine what metrics to evaluate them on:</a:t>
            </a:r>
            <a:endParaRPr/>
          </a:p>
          <a:p>
            <a:pPr indent="-298450" lvl="1" marL="914400" rtl="0" algn="l">
              <a:spcBef>
                <a:spcPts val="0"/>
              </a:spcBef>
              <a:spcAft>
                <a:spcPts val="0"/>
              </a:spcAft>
              <a:buClr>
                <a:schemeClr val="dk1"/>
              </a:buClr>
              <a:buSzPts val="1100"/>
              <a:buAutoNum type="alphaLcPeriod"/>
            </a:pPr>
            <a:r>
              <a:rPr lang="en"/>
              <a:t>Functionality supported: support for different types of queries (public transactions, differentially private transactions, </a:t>
            </a:r>
            <a:r>
              <a:rPr b="1" lang="en"/>
              <a:t>completely oblivious</a:t>
            </a:r>
            <a:r>
              <a:rPr lang="en"/>
              <a:t>)</a:t>
            </a:r>
            <a:endParaRPr/>
          </a:p>
          <a:p>
            <a:pPr indent="-298450" lvl="1" marL="914400" rtl="0" algn="l">
              <a:spcBef>
                <a:spcPts val="0"/>
              </a:spcBef>
              <a:spcAft>
                <a:spcPts val="0"/>
              </a:spcAft>
              <a:buClr>
                <a:schemeClr val="dk1"/>
              </a:buClr>
              <a:buSzPts val="1100"/>
              <a:buAutoNum type="alphaLcPeriod"/>
            </a:pPr>
            <a:r>
              <a:rPr lang="en"/>
              <a:t>Quantifying security: Obliviousness, timing channels, differential privacy: what does this even mean?</a:t>
            </a:r>
            <a:endParaRPr/>
          </a:p>
          <a:p>
            <a:pPr indent="-298450" lvl="2" marL="1371600" rtl="0" algn="l">
              <a:spcBef>
                <a:spcPts val="0"/>
              </a:spcBef>
              <a:spcAft>
                <a:spcPts val="0"/>
              </a:spcAft>
              <a:buClr>
                <a:schemeClr val="dk1"/>
              </a:buClr>
              <a:buSzPts val="1100"/>
              <a:buAutoNum type="romanLcPeriod"/>
            </a:pPr>
            <a:r>
              <a:rPr lang="en"/>
              <a:t>Assume a distribution of queries for overlap? Pad latency?</a:t>
            </a:r>
            <a:endParaRPr/>
          </a:p>
          <a:p>
            <a:pPr indent="-298450" lvl="1" marL="914400" rtl="0" algn="l">
              <a:spcBef>
                <a:spcPts val="0"/>
              </a:spcBef>
              <a:spcAft>
                <a:spcPts val="0"/>
              </a:spcAft>
              <a:buClr>
                <a:schemeClr val="dk1"/>
              </a:buClr>
              <a:buSzPts val="1100"/>
              <a:buAutoNum type="alphaLcPeriod"/>
            </a:pPr>
            <a:r>
              <a:rPr lang="en"/>
              <a:t>Amount of trust: Is FHE the best baseline (in the single user outsourcing scenario?) Is MPC the best baseline?</a:t>
            </a:r>
            <a:endParaRPr/>
          </a:p>
          <a:p>
            <a:pPr indent="-298450" lvl="1" marL="914400" rtl="0" algn="l">
              <a:spcBef>
                <a:spcPts val="0"/>
              </a:spcBef>
              <a:spcAft>
                <a:spcPts val="0"/>
              </a:spcAft>
              <a:buClr>
                <a:schemeClr val="dk1"/>
              </a:buClr>
              <a:buSzPts val="1100"/>
              <a:buAutoNum type="alphaLcPeriod"/>
            </a:pPr>
            <a:r>
              <a:rPr lang="en"/>
              <a:t>Single user database vs multiple users contributing data? Even for multiple users, we have a small set of multiple companies vs multiple small users.</a:t>
            </a:r>
            <a:endParaRPr/>
          </a:p>
          <a:p>
            <a:pPr indent="-298450" lvl="1" marL="914400" rtl="0" algn="l">
              <a:spcBef>
                <a:spcPts val="0"/>
              </a:spcBef>
              <a:spcAft>
                <a:spcPts val="0"/>
              </a:spcAft>
              <a:buClr>
                <a:schemeClr val="dk1"/>
              </a:buClr>
              <a:buSzPts val="1100"/>
              <a:buAutoNum type="alphaLcPeriod"/>
            </a:pPr>
            <a:r>
              <a:rPr lang="en"/>
              <a:t>Do we have adversarial clients? JR: I think we have to trust the clients to make this work.  Perhaps liken this to OPRAM, where clients are considered on the same team b/c we are just </a:t>
            </a:r>
            <a:r>
              <a:rPr lang="en"/>
              <a:t>parallelizing</a:t>
            </a:r>
            <a:r>
              <a:rPr lang="en"/>
              <a:t>. KN: what can we do in the presence of adversarial clients? In the presence of locks?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28" name="Google Shape;22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Hybrid transaction-analytic processing. </a:t>
            </a:r>
            <a:r>
              <a:rPr lang="en"/>
              <a:t>OLAP queries? Separate databases? Streaming accesses?</a:t>
            </a:r>
            <a:endParaRPr/>
          </a:p>
          <a:p>
            <a:pPr indent="-342900" lvl="0" marL="457200" rtl="0" algn="l">
              <a:spcBef>
                <a:spcPts val="0"/>
              </a:spcBef>
              <a:spcAft>
                <a:spcPts val="0"/>
              </a:spcAft>
              <a:buSzPts val="1800"/>
              <a:buChar char="-"/>
            </a:pPr>
            <a:r>
              <a:rPr lang="en"/>
              <a:t>How can we do oblivious concurrency control for simplest setting of reads and writes?</a:t>
            </a:r>
            <a:endParaRPr/>
          </a:p>
          <a:p>
            <a:pPr indent="-342900" lvl="0" marL="457200" rtl="0" algn="l">
              <a:spcBef>
                <a:spcPts val="0"/>
              </a:spcBef>
              <a:spcAft>
                <a:spcPts val="0"/>
              </a:spcAft>
              <a:buSzPts val="1800"/>
              <a:buChar char="-"/>
            </a:pPr>
            <a:r>
              <a:rPr lang="en"/>
              <a:t>Can we have OPRAM to improve performance (depth of the computation)?</a:t>
            </a:r>
            <a:endParaRPr/>
          </a:p>
          <a:p>
            <a:pPr indent="-342900" lvl="0" marL="457200" rtl="0" algn="l">
              <a:spcBef>
                <a:spcPts val="0"/>
              </a:spcBef>
              <a:spcAft>
                <a:spcPts val="0"/>
              </a:spcAft>
              <a:buSzPts val="1800"/>
              <a:buChar char="-"/>
            </a:pPr>
            <a:r>
              <a:rPr lang="en"/>
              <a:t>Is logging and recovery straightforward? Replay log? What metrics can be optimized?</a:t>
            </a:r>
            <a:endParaRPr/>
          </a:p>
          <a:p>
            <a:pPr indent="-342900" lvl="0" marL="457200" rtl="0" algn="l">
              <a:spcBef>
                <a:spcPts val="0"/>
              </a:spcBef>
              <a:spcAft>
                <a:spcPts val="0"/>
              </a:spcAft>
              <a:buSzPts val="1800"/>
              <a:buChar char="-"/>
            </a:pPr>
            <a:r>
              <a:rPr lang="en"/>
              <a:t>Can we obtain fairness/censorship resistance?</a:t>
            </a:r>
            <a:endParaRPr/>
          </a:p>
          <a:p>
            <a:pPr indent="-342900" lvl="0" marL="457200" rtl="0" algn="l">
              <a:spcBef>
                <a:spcPts val="0"/>
              </a:spcBef>
              <a:spcAft>
                <a:spcPts val="0"/>
              </a:spcAft>
              <a:buSzPts val="1800"/>
              <a:buChar char="-"/>
            </a:pPr>
            <a:r>
              <a:rPr lang="en"/>
              <a:t>Can we have adversarial clients?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Trusted Proxy</a:t>
            </a:r>
            <a:endParaRPr/>
          </a:p>
        </p:txBody>
      </p:sp>
      <p:sp>
        <p:nvSpPr>
          <p:cNvPr id="234" name="Google Shape;23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Execution performed by trusted proxy (it stores versions/conflicts and easily solve write-conflicts)</a:t>
            </a:r>
            <a:endParaRPr/>
          </a:p>
          <a:p>
            <a:pPr indent="-317500" lvl="1" marL="914400" rtl="0" algn="l">
              <a:spcBef>
                <a:spcPts val="0"/>
              </a:spcBef>
              <a:spcAft>
                <a:spcPts val="0"/>
              </a:spcAft>
              <a:buSzPts val="1400"/>
              <a:buChar char="○"/>
            </a:pPr>
            <a:r>
              <a:rPr lang="en"/>
              <a:t>Problems: large amount of trust, bad commit latency</a:t>
            </a:r>
            <a:endParaRPr/>
          </a:p>
          <a:p>
            <a:pPr indent="-342900" lvl="0" marL="457200" rtl="0" algn="l">
              <a:spcBef>
                <a:spcPts val="0"/>
              </a:spcBef>
              <a:spcAft>
                <a:spcPts val="0"/>
              </a:spcAft>
              <a:buSzPts val="1800"/>
              <a:buChar char="●"/>
            </a:pPr>
            <a:r>
              <a:rPr lang="en"/>
              <a:t>Trusted proxy as multiple non-colluding entities. </a:t>
            </a:r>
            <a:endParaRPr/>
          </a:p>
          <a:p>
            <a:pPr indent="-317500" lvl="1" marL="914400" rtl="0" algn="l">
              <a:spcBef>
                <a:spcPts val="0"/>
              </a:spcBef>
              <a:spcAft>
                <a:spcPts val="0"/>
              </a:spcAft>
              <a:buSzPts val="1400"/>
              <a:buChar char="○"/>
            </a:pPr>
            <a:r>
              <a:rPr lang="en"/>
              <a:t>How do we solve write-conflicts?</a:t>
            </a:r>
            <a:endParaRPr/>
          </a:p>
          <a:p>
            <a:pPr indent="-317500" lvl="1" marL="914400" rtl="0" algn="l">
              <a:spcBef>
                <a:spcPts val="0"/>
              </a:spcBef>
              <a:spcAft>
                <a:spcPts val="0"/>
              </a:spcAft>
              <a:buSzPts val="1400"/>
              <a:buChar char="○"/>
            </a:pPr>
            <a:r>
              <a:rPr lang="en"/>
              <a:t>What does #retries reveal?</a:t>
            </a:r>
            <a:endParaRPr/>
          </a:p>
          <a:p>
            <a:pPr indent="-317500" lvl="1" marL="914400" rtl="0" algn="l">
              <a:spcBef>
                <a:spcPts val="0"/>
              </a:spcBef>
              <a:spcAft>
                <a:spcPts val="0"/>
              </a:spcAft>
              <a:buSzPts val="1400"/>
              <a:buChar char="○"/>
            </a:pPr>
            <a:r>
              <a:rPr lang="en"/>
              <a:t>How does one roll-back?</a:t>
            </a:r>
            <a:endParaRPr/>
          </a:p>
          <a:p>
            <a:pPr indent="-317500" lvl="1" marL="914400" rtl="0" algn="l">
              <a:spcBef>
                <a:spcPts val="0"/>
              </a:spcBef>
              <a:spcAft>
                <a:spcPts val="0"/>
              </a:spcAft>
              <a:buSzPts val="1400"/>
              <a:buChar char="○"/>
            </a:pPr>
            <a:r>
              <a:rPr lang="en"/>
              <a:t>If we use locks, what does not obtaining a lock imply?</a:t>
            </a:r>
            <a:endParaRPr/>
          </a:p>
          <a:p>
            <a:pPr indent="-342900" lvl="0" marL="457200" rtl="0" algn="l">
              <a:spcBef>
                <a:spcPts val="0"/>
              </a:spcBef>
              <a:spcAft>
                <a:spcPts val="0"/>
              </a:spcAft>
              <a:buSzPts val="1800"/>
              <a:buChar char="●"/>
            </a:pPr>
            <a:r>
              <a:rPr lang="en"/>
              <a:t>What is the minimal trust assumption that we need?</a:t>
            </a:r>
            <a:br>
              <a:rPr lang="en"/>
            </a:br>
            <a:endParaRPr/>
          </a:p>
          <a:p>
            <a:pPr indent="0" lvl="0" marL="0" rtl="0" algn="l">
              <a:spcBef>
                <a:spcPts val="1600"/>
              </a:spcBef>
              <a:spcAft>
                <a:spcPts val="1600"/>
              </a:spcAft>
              <a:buNone/>
            </a:pPr>
            <a:r>
              <a:rPr lang="en"/>
              <a:t>How are gateways/client terminals related to 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Bounding the Problem Definition</a:t>
            </a:r>
            <a:endParaRPr/>
          </a:p>
        </p:txBody>
      </p:sp>
      <p:sp>
        <p:nvSpPr>
          <p:cNvPr id="240" name="Google Shape;24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Optimistic concurrency control has fewer side channels than lock-based solutions.</a:t>
            </a:r>
            <a:endParaRPr/>
          </a:p>
          <a:p>
            <a:pPr indent="-342900" lvl="0" marL="457200" rtl="0" algn="l">
              <a:spcBef>
                <a:spcPts val="0"/>
              </a:spcBef>
              <a:spcAft>
                <a:spcPts val="0"/>
              </a:spcAft>
              <a:buSzPts val="1800"/>
              <a:buChar char="●"/>
            </a:pPr>
            <a:r>
              <a:rPr lang="en"/>
              <a:t>Server / cloud provider is always untrusted.</a:t>
            </a:r>
            <a:endParaRPr/>
          </a:p>
          <a:p>
            <a:pPr indent="-342900" lvl="0" marL="457200" rtl="0" algn="l">
              <a:spcBef>
                <a:spcPts val="0"/>
              </a:spcBef>
              <a:spcAft>
                <a:spcPts val="0"/>
              </a:spcAft>
              <a:buSzPts val="1800"/>
              <a:buChar char="●"/>
            </a:pPr>
            <a:r>
              <a:rPr lang="en"/>
              <a:t>Clients are trusted (at least for now)</a:t>
            </a:r>
            <a:endParaRPr/>
          </a:p>
          <a:p>
            <a:pPr indent="-342900" lvl="0" marL="457200" rtl="0" algn="l">
              <a:spcBef>
                <a:spcPts val="0"/>
              </a:spcBef>
              <a:spcAft>
                <a:spcPts val="0"/>
              </a:spcAft>
              <a:buSzPts val="1800"/>
              <a:buChar char="●"/>
            </a:pPr>
            <a:r>
              <a:rPr lang="en"/>
              <a:t>Need to clearly define isolation level we wish to offer - congruent with our security guarantees.  These two factors are dependent on one another.</a:t>
            </a:r>
            <a:endParaRPr/>
          </a:p>
          <a:p>
            <a:pPr indent="-342900" lvl="0" marL="457200" rtl="0" algn="l">
              <a:spcBef>
                <a:spcPts val="0"/>
              </a:spcBef>
              <a:spcAft>
                <a:spcPts val="0"/>
              </a:spcAft>
              <a:buSzPts val="1800"/>
              <a:buChar char="●"/>
            </a:pPr>
            <a:r>
              <a:rPr lang="en"/>
              <a:t>Have a few cloud provider servers (~single digit) - as opposed to blockchain with 100s of computing nodes.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19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 - all settings are concurrent</a:t>
            </a:r>
            <a:endParaRPr/>
          </a:p>
        </p:txBody>
      </p:sp>
      <p:sp>
        <p:nvSpPr>
          <p:cNvPr id="246" name="Google Shape;246;p33"/>
          <p:cNvSpPr txBox="1"/>
          <p:nvPr>
            <p:ph idx="1" type="body"/>
          </p:nvPr>
        </p:nvSpPr>
        <p:spPr>
          <a:xfrm>
            <a:off x="311700" y="935175"/>
            <a:ext cx="8520600" cy="3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problem settings: </a:t>
            </a:r>
            <a:endParaRPr/>
          </a:p>
          <a:p>
            <a:pPr indent="-342900" lvl="0" marL="457200" rtl="0" algn="l">
              <a:spcBef>
                <a:spcPts val="1600"/>
              </a:spcBef>
              <a:spcAft>
                <a:spcPts val="0"/>
              </a:spcAft>
              <a:buSzPts val="1800"/>
              <a:buAutoNum type="arabicPeriod"/>
            </a:pPr>
            <a:r>
              <a:rPr lang="en"/>
              <a:t>(Write once??) Query answering - view selection, secure index design - </a:t>
            </a:r>
            <a:r>
              <a:rPr lang="en" u="sng"/>
              <a:t>read only?</a:t>
            </a:r>
            <a:endParaRPr u="sng"/>
          </a:p>
          <a:p>
            <a:pPr indent="-317500" lvl="1" marL="914400" rtl="0" algn="l">
              <a:spcBef>
                <a:spcPts val="0"/>
              </a:spcBef>
              <a:spcAft>
                <a:spcPts val="0"/>
              </a:spcAft>
              <a:buSzPts val="1400"/>
              <a:buAutoNum type="alphaLcPeriod"/>
            </a:pPr>
            <a:r>
              <a:rPr lang="en"/>
              <a:t>Existing work: matrix mechanism (</a:t>
            </a:r>
            <a:r>
              <a:rPr lang="en" sz="1100" u="sng">
                <a:solidFill>
                  <a:schemeClr val="hlink"/>
                </a:solidFill>
                <a:hlinkClick r:id="rId3"/>
              </a:rPr>
              <a:t>https://people.cs.umass.edu/~mcgregor/papers/15-vldbj.pdf</a:t>
            </a:r>
            <a:r>
              <a:rPr lang="en"/>
              <a:t>), HDMM (</a:t>
            </a:r>
            <a:r>
              <a:rPr lang="en" sz="1100" u="sng">
                <a:solidFill>
                  <a:schemeClr val="hlink"/>
                </a:solidFill>
                <a:hlinkClick r:id="rId4"/>
              </a:rPr>
              <a:t>http://www.vldb.org/pvldb/vol11/p1206-mckenna.pdf</a:t>
            </a:r>
            <a:r>
              <a:rPr lang="en"/>
              <a:t>)</a:t>
            </a:r>
            <a:endParaRPr/>
          </a:p>
          <a:p>
            <a:pPr indent="-317500" lvl="1" marL="914400" rtl="0" algn="l">
              <a:spcBef>
                <a:spcPts val="0"/>
              </a:spcBef>
              <a:spcAft>
                <a:spcPts val="0"/>
              </a:spcAft>
              <a:buSzPts val="1400"/>
              <a:buAutoNum type="alphaLcPeriod"/>
            </a:pPr>
            <a:r>
              <a:rPr lang="en"/>
              <a:t>Correct answers vs DP answers</a:t>
            </a:r>
            <a:endParaRPr/>
          </a:p>
          <a:p>
            <a:pPr indent="-342900" lvl="0" marL="457200" rtl="0" algn="l">
              <a:spcBef>
                <a:spcPts val="0"/>
              </a:spcBef>
              <a:spcAft>
                <a:spcPts val="0"/>
              </a:spcAft>
              <a:buSzPts val="1800"/>
              <a:buAutoNum type="arabicPeriod"/>
            </a:pPr>
            <a:r>
              <a:rPr lang="en"/>
              <a:t>Append-only writes - incremental updates with DP query answering, and fast point lookups with public writes, single DB, public write/secret read ORAM?</a:t>
            </a:r>
            <a:endParaRPr/>
          </a:p>
          <a:p>
            <a:pPr indent="-317500" lvl="1" marL="914400" rtl="0" algn="l">
              <a:spcBef>
                <a:spcPts val="0"/>
              </a:spcBef>
              <a:spcAft>
                <a:spcPts val="0"/>
              </a:spcAft>
              <a:buSzPts val="1400"/>
              <a:buAutoNum type="alphaLcPeriod"/>
            </a:pPr>
            <a:r>
              <a:rPr lang="en"/>
              <a:t>Correct answers vs DP answers</a:t>
            </a:r>
            <a:endParaRPr/>
          </a:p>
          <a:p>
            <a:pPr indent="-342900" lvl="0" marL="457200" rtl="0" algn="l">
              <a:spcBef>
                <a:spcPts val="0"/>
              </a:spcBef>
              <a:spcAft>
                <a:spcPts val="0"/>
              </a:spcAft>
              <a:buSzPts val="1800"/>
              <a:buAutoNum type="arabicPeriod"/>
            </a:pPr>
            <a:r>
              <a:rPr lang="en"/>
              <a:t>Arbitrary writes</a:t>
            </a:r>
            <a:endParaRPr/>
          </a:p>
          <a:p>
            <a:pPr indent="-317500" lvl="1" marL="914400" rtl="0" algn="l">
              <a:spcBef>
                <a:spcPts val="0"/>
              </a:spcBef>
              <a:spcAft>
                <a:spcPts val="0"/>
              </a:spcAft>
              <a:buSzPts val="1400"/>
              <a:buAutoNum type="alphaLcPeriod"/>
            </a:pPr>
            <a:r>
              <a:rPr lang="en"/>
              <a:t>Correct vs DP answers</a:t>
            </a:r>
            <a:endParaRPr/>
          </a:p>
          <a:p>
            <a:pPr indent="-342900" lvl="0" marL="457200" rtl="0" algn="l">
              <a:spcBef>
                <a:spcPts val="0"/>
              </a:spcBef>
              <a:spcAft>
                <a:spcPts val="0"/>
              </a:spcAft>
              <a:buSzPts val="1800"/>
              <a:buAutoNum type="arabicPeriod"/>
            </a:pPr>
            <a:r>
              <a:rPr lang="en"/>
              <a:t>One client - oblivious transactions - has concurrency</a:t>
            </a:r>
            <a:endParaRPr/>
          </a:p>
          <a:p>
            <a:pPr indent="-342900" lvl="0" marL="457200" rtl="0" algn="l">
              <a:spcBef>
                <a:spcPts val="0"/>
              </a:spcBef>
              <a:spcAft>
                <a:spcPts val="0"/>
              </a:spcAft>
              <a:buSzPts val="1800"/>
              <a:buAutoNum type="arabicPeriod"/>
            </a:pPr>
            <a:r>
              <a:rPr lang="en"/>
              <a:t>Multiple, independent clients - transactions with ACID</a:t>
            </a:r>
            <a:endParaRPr/>
          </a:p>
          <a:p>
            <a:pPr indent="-317500" lvl="1" marL="914400" rtl="0" algn="l">
              <a:spcBef>
                <a:spcPts val="0"/>
              </a:spcBef>
              <a:spcAft>
                <a:spcPts val="0"/>
              </a:spcAft>
              <a:buSzPts val="1400"/>
              <a:buAutoNum type="alphaLcPeriod"/>
            </a:pPr>
            <a:r>
              <a:rPr lang="en"/>
              <a:t>Correct answers (maybe use DP to speed them up)</a:t>
            </a:r>
            <a:endParaRPr/>
          </a:p>
          <a:p>
            <a:pPr indent="-317500" lvl="1" marL="914400" rtl="0" algn="l">
              <a:spcBef>
                <a:spcPts val="0"/>
              </a:spcBef>
              <a:spcAft>
                <a:spcPts val="0"/>
              </a:spcAft>
              <a:buSzPts val="1400"/>
              <a:buAutoNum type="alphaLcPeriod"/>
            </a:pPr>
            <a:r>
              <a:rPr lang="en"/>
              <a:t>Concurrency protocols</a:t>
            </a:r>
            <a:endParaRPr/>
          </a:p>
          <a:p>
            <a:pPr indent="-317500" lvl="1" marL="914400" rtl="0" algn="l">
              <a:spcBef>
                <a:spcPts val="0"/>
              </a:spcBef>
              <a:spcAft>
                <a:spcPts val="0"/>
              </a:spcAft>
              <a:buSzPts val="1400"/>
              <a:buAutoNum type="alphaLcPeriod"/>
            </a:pPr>
            <a:r>
              <a:rPr lang="en"/>
              <a:t>Recovery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