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73"/>
  </p:handoutMasterIdLst>
  <p:sldIdLst>
    <p:sldId id="258" r:id="rId3"/>
    <p:sldId id="259" r:id="rId4"/>
    <p:sldId id="273" r:id="rId5"/>
    <p:sldId id="260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2" r:id="rId17"/>
    <p:sldId id="274" r:id="rId18"/>
    <p:sldId id="275" r:id="rId19"/>
    <p:sldId id="338" r:id="rId20"/>
    <p:sldId id="341" r:id="rId21"/>
    <p:sldId id="340" r:id="rId22"/>
    <p:sldId id="283" r:id="rId23"/>
    <p:sldId id="284" r:id="rId24"/>
    <p:sldId id="278" r:id="rId25"/>
    <p:sldId id="285" r:id="rId26"/>
    <p:sldId id="286" r:id="rId27"/>
    <p:sldId id="288" r:id="rId28"/>
    <p:sldId id="280" r:id="rId29"/>
    <p:sldId id="289" r:id="rId30"/>
    <p:sldId id="313" r:id="rId31"/>
    <p:sldId id="290" r:id="rId32"/>
    <p:sldId id="292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5" r:id="rId41"/>
    <p:sldId id="304" r:id="rId42"/>
    <p:sldId id="303" r:id="rId43"/>
    <p:sldId id="306" r:id="rId44"/>
    <p:sldId id="307" r:id="rId45"/>
    <p:sldId id="308" r:id="rId46"/>
    <p:sldId id="309" r:id="rId47"/>
    <p:sldId id="310" r:id="rId48"/>
    <p:sldId id="311" r:id="rId49"/>
    <p:sldId id="314" r:id="rId50"/>
    <p:sldId id="315" r:id="rId51"/>
    <p:sldId id="316" r:id="rId52"/>
    <p:sldId id="317" r:id="rId53"/>
    <p:sldId id="279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6" r:id="rId62"/>
    <p:sldId id="327" r:id="rId63"/>
    <p:sldId id="329" r:id="rId64"/>
    <p:sldId id="330" r:id="rId65"/>
    <p:sldId id="337" r:id="rId66"/>
    <p:sldId id="276" r:id="rId67"/>
    <p:sldId id="331" r:id="rId68"/>
    <p:sldId id="333" r:id="rId69"/>
    <p:sldId id="334" r:id="rId70"/>
    <p:sldId id="335" r:id="rId71"/>
    <p:sldId id="336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5C5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7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采用速度更快的</a:t>
            </a:r>
            <a:r>
              <a:rPr lang="en-US" altLang="zh-CN"/>
              <a:t>RDMA</a:t>
            </a:r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布谷鸟</a:t>
            </a:r>
            <a:r>
              <a:rPr lang="en-US" altLang="zh-CN"/>
              <a:t>hash</a:t>
            </a:r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数据库传统通信是网络传输</a:t>
            </a:r>
            <a:endParaRPr lang="zh-CN" altLang="en-US"/>
          </a:p>
          <a:p>
            <a:r>
              <a:rPr lang="zh-CN" altLang="en-US"/>
              <a:t>对于重心在本地计算的应用足够</a:t>
            </a:r>
            <a:endParaRPr lang="zh-CN" altLang="en-US"/>
          </a:p>
          <a:p>
            <a:r>
              <a:rPr lang="zh-CN" altLang="en-US"/>
              <a:t>但大规模数据读写的应用，网络瓶颈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9925" y="2152015"/>
            <a:ext cx="11097260" cy="1335405"/>
          </a:xfrm>
        </p:spPr>
        <p:txBody>
          <a:bodyPr/>
          <a:p>
            <a:r>
              <a:rPr lang="zh-CN" altLang="en-US" sz="3600"/>
              <a:t>Nessie: A Decoupled, Client-Driven,Key-Value Store using RDMA</a:t>
            </a:r>
            <a:endParaRPr lang="zh-CN" altLang="en-US" sz="3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Zhentao Xie        2019.5.5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HERD</a:t>
            </a:r>
            <a:endParaRPr lang="en-US" altLang="zh-CN" sz="2800"/>
          </a:p>
          <a:p>
            <a:pPr lvl="1"/>
            <a:r>
              <a:rPr lang="en-US" altLang="zh-CN" sz="2800"/>
              <a:t>GET : WRITE, SEND/RECV</a:t>
            </a:r>
            <a:endParaRPr lang="en-US" altLang="zh-CN" sz="2800"/>
          </a:p>
          <a:p>
            <a:pPr lvl="1"/>
            <a:r>
              <a:rPr lang="en-US" altLang="zh-CN" sz="2800"/>
              <a:t>PUT : WRITE, SEND/RECV</a:t>
            </a:r>
            <a:endParaRPr lang="en-US" altLang="zh-CN" sz="2800"/>
          </a:p>
          <a:p>
            <a:pPr lvl="1"/>
            <a:r>
              <a:rPr lang="en-US" altLang="zh-CN" sz="2800"/>
              <a:t>Partially-coupled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8295" y="2063750"/>
            <a:ext cx="8996045" cy="3018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5375" y="1609090"/>
            <a:ext cx="8583930" cy="437896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Test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Test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6865" y="1475105"/>
            <a:ext cx="7256145" cy="4989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内容占位符 2"/>
          <p:cNvSpPr>
            <a:spLocks noGrp="1"/>
          </p:cNvSpPr>
          <p:nvPr/>
        </p:nvSpPr>
        <p:spPr>
          <a:xfrm>
            <a:off x="550545" y="1575435"/>
            <a:ext cx="11601450" cy="504126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endParaRPr sz="2000">
              <a:sym typeface="+mn-ea"/>
            </a:endParaRPr>
          </a:p>
          <a:p>
            <a:pPr marL="457200" lvl="1" indent="0">
              <a:buNone/>
            </a:pPr>
            <a:r>
              <a:rPr sz="2400">
                <a:sym typeface="+mn-ea"/>
              </a:rPr>
              <a:t>Nessie: A Decoupled, Client-Driven,Key-Value Store using RDMA</a:t>
            </a:r>
            <a:endParaRPr lang="zh-CN" altLang="en-US" sz="24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9055" y="1939290"/>
            <a:ext cx="671449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N-way cuckoo hash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To solve the problem of hash conflict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666490" y="260667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004060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3224530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002020" y="260667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>
            <a:stCxn id="5" idx="3"/>
            <a:endCxn id="22" idx="1"/>
          </p:cNvCxnSpPr>
          <p:nvPr/>
        </p:nvCxnSpPr>
        <p:spPr>
          <a:xfrm>
            <a:off x="5085715" y="39319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085715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085715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N-way cuckoo hash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To solve the problem of hash conflict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1934845" y="260667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72415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key_A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1492885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270375" y="260667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354070" y="39439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54070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4070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932420" y="2606675"/>
            <a:ext cx="1568450" cy="2673350"/>
            <a:chOff x="4694" y="3489"/>
            <a:chExt cx="2470" cy="4210"/>
          </a:xfrm>
        </p:grpSpPr>
        <p:sp>
          <p:nvSpPr>
            <p:cNvPr id="7" name="矩形 6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269990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3"/>
            <a:endCxn id="11" idx="1"/>
          </p:cNvCxnSpPr>
          <p:nvPr/>
        </p:nvCxnSpPr>
        <p:spPr>
          <a:xfrm>
            <a:off x="7490460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267950" y="2606675"/>
            <a:ext cx="1800225" cy="2673350"/>
            <a:chOff x="4694" y="3489"/>
            <a:chExt cx="2470" cy="4210"/>
          </a:xfrm>
        </p:grpSpPr>
        <p:sp>
          <p:nvSpPr>
            <p:cNvPr id="18" name="矩形 17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address_5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9351645" y="39319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351645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51645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N-way cuckoo hash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To solve the problem of hash conflict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1934845" y="260667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72415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key_A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1492885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270375" y="260667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354070" y="39439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54070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4070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932420" y="2606675"/>
            <a:ext cx="1568450" cy="2673350"/>
            <a:chOff x="4694" y="3489"/>
            <a:chExt cx="2470" cy="4210"/>
          </a:xfrm>
        </p:grpSpPr>
        <p:sp>
          <p:nvSpPr>
            <p:cNvPr id="7" name="矩形 6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269990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3"/>
            <a:endCxn id="11" idx="1"/>
          </p:cNvCxnSpPr>
          <p:nvPr/>
        </p:nvCxnSpPr>
        <p:spPr>
          <a:xfrm>
            <a:off x="7490460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267950" y="2606675"/>
            <a:ext cx="1800225" cy="2673350"/>
            <a:chOff x="4694" y="3489"/>
            <a:chExt cx="2470" cy="4210"/>
          </a:xfrm>
        </p:grpSpPr>
        <p:sp>
          <p:nvSpPr>
            <p:cNvPr id="18" name="矩形 17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address_5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9351645" y="39319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351645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51645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612120" y="2182495"/>
            <a:ext cx="17456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N-way cuckoo hash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To solve the problem of hash conflict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1934845" y="260667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72415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key_A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1492885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270375" y="260667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354070" y="39439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354070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4070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932420" y="2606675"/>
            <a:ext cx="1568450" cy="2673350"/>
            <a:chOff x="4694" y="3489"/>
            <a:chExt cx="2470" cy="4210"/>
          </a:xfrm>
        </p:grpSpPr>
        <p:sp>
          <p:nvSpPr>
            <p:cNvPr id="7" name="矩形 6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6269990" y="36645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3"/>
            <a:endCxn id="11" idx="1"/>
          </p:cNvCxnSpPr>
          <p:nvPr/>
        </p:nvCxnSpPr>
        <p:spPr>
          <a:xfrm>
            <a:off x="7490460" y="393192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0267950" y="2606675"/>
            <a:ext cx="1800225" cy="2673350"/>
            <a:chOff x="4694" y="3489"/>
            <a:chExt cx="2470" cy="4210"/>
          </a:xfrm>
        </p:grpSpPr>
        <p:sp>
          <p:nvSpPr>
            <p:cNvPr id="18" name="矩形 17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address_4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address_5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9351645" y="39319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9351645" y="484124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51645" y="30219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Contents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1. Background</a:t>
            </a:r>
            <a:endParaRPr lang="en-US" altLang="zh-CN" sz="2800"/>
          </a:p>
          <a:p>
            <a:r>
              <a:rPr lang="en-US" altLang="zh-CN" sz="2800"/>
              <a:t>2. Design</a:t>
            </a:r>
            <a:endParaRPr lang="en-US" altLang="zh-CN" sz="2800"/>
          </a:p>
          <a:p>
            <a:r>
              <a:rPr lang="en-US" altLang="zh-CN" sz="2800"/>
              <a:t>3. Evaluation</a:t>
            </a: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122809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8755" y="4602480"/>
            <a:ext cx="2058035" cy="441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122809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875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122809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8755" y="4602480"/>
            <a:ext cx="2058035" cy="441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122809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875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8755" y="189738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Node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79780" y="2466340"/>
            <a:ext cx="16510" cy="2136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180" y="277368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122809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8755" y="4602480"/>
            <a:ext cx="2058035" cy="441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122809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875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48180" y="218186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98755" y="189738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393190" y="2181860"/>
            <a:ext cx="2548255" cy="125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79780" y="2466340"/>
            <a:ext cx="16510" cy="2136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180" y="277368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122809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8755" y="4602480"/>
            <a:ext cx="2058035" cy="441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122809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875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48180" y="218186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98755" y="189738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393190" y="2181860"/>
            <a:ext cx="2548255" cy="125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79780" y="2466340"/>
            <a:ext cx="16510" cy="2136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180" y="277368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20565" y="2296795"/>
            <a:ext cx="2650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rgbClr val="FF0000"/>
                </a:solidFill>
              </a:rPr>
              <a:t>？</a:t>
            </a:r>
            <a:endParaRPr lang="zh-CN" alt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44823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2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>
            <a:off x="6022340" y="3568065"/>
            <a:ext cx="1725295" cy="1476375"/>
          </a:xfrm>
          <a:prstGeom prst="bentConnector3">
            <a:avLst>
              <a:gd name="adj1" fmla="val 5001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605770" y="479933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value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1"/>
          </p:cNvCxnSpPr>
          <p:nvPr/>
        </p:nvCxnSpPr>
        <p:spPr>
          <a:xfrm>
            <a:off x="9741535" y="5079365"/>
            <a:ext cx="86423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122809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98755" y="4602480"/>
            <a:ext cx="2058035" cy="441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122809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9875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48180" y="218186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98755" y="189738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>
            <a:off x="1393190" y="2181860"/>
            <a:ext cx="2548255" cy="1258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79780" y="2466340"/>
            <a:ext cx="16510" cy="2136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70180" y="2773680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RDMA READ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20565" y="2296795"/>
            <a:ext cx="2650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rgbClr val="FF0000"/>
                </a:solidFill>
              </a:rPr>
              <a:t>？</a:t>
            </a:r>
            <a:endParaRPr lang="zh-CN" altLang="en-US" sz="80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4535" y="3846195"/>
            <a:ext cx="2650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>
                <a:solidFill>
                  <a:srgbClr val="FF0000"/>
                </a:solidFill>
              </a:rPr>
              <a:t>？</a:t>
            </a:r>
            <a:endParaRPr lang="zh-CN" altLang="en-US" sz="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1957" y="135378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Index table entry--64 bits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3" name="表格 2"/>
          <p:cNvGraphicFramePr/>
          <p:nvPr/>
        </p:nvGraphicFramePr>
        <p:xfrm>
          <a:off x="1102360" y="2668905"/>
          <a:ext cx="9987280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496820"/>
                <a:gridCol w="2496820"/>
                <a:gridCol w="2496820"/>
              </a:tblGrid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data table identifier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offset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version number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watermark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7198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 bits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7548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 bits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892925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 bits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55802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bit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1957" y="135378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Index table entry--64 bits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3" name="表格 2"/>
          <p:cNvGraphicFramePr/>
          <p:nvPr/>
        </p:nvGraphicFramePr>
        <p:xfrm>
          <a:off x="1102360" y="2668905"/>
          <a:ext cx="10118725" cy="10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45"/>
                <a:gridCol w="2023745"/>
                <a:gridCol w="2023745"/>
                <a:gridCol w="2023745"/>
                <a:gridCol w="2023745"/>
              </a:tblGrid>
              <a:tr h="104394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data table identifier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filter</a:t>
                      </a:r>
                      <a:endParaRPr lang="en-US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offset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version number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watermark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7198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bits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71500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 bits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745095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 bits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87171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bit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2425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15-x bits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21585" y="4662805"/>
            <a:ext cx="7149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filter : </a:t>
            </a:r>
            <a:r>
              <a:rPr lang="zh-CN" altLang="en-US" sz="3200"/>
              <a:t>trailing bits from a key</a:t>
            </a:r>
            <a:r>
              <a:rPr lang="en-US" altLang="zh-CN" sz="3200"/>
              <a:t>'</a:t>
            </a:r>
            <a:r>
              <a:rPr lang="zh-CN" altLang="en-US" sz="3200"/>
              <a:t>s hash</a:t>
            </a:r>
            <a:endParaRPr lang="zh-CN" altLang="en-US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1957" y="135378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data table entry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3" name="表格 2"/>
          <p:cNvGraphicFramePr/>
          <p:nvPr/>
        </p:nvGraphicFramePr>
        <p:xfrm>
          <a:off x="2442845" y="2692400"/>
          <a:ext cx="9987280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496820"/>
                <a:gridCol w="2496820"/>
              </a:tblGrid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value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valid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Migration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143250" y="250253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2701290" y="382778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78780" y="250253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562475" y="382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73710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29178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Migration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143250" y="250253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2701290" y="382778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78780" y="250253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562475" y="382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73710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29178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40475" y="225615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Migration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143250" y="250253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2701290" y="382778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78780" y="250253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562475" y="382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73710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29178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40475" y="225615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0475" y="3185160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Migration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143250" y="250253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2701290" y="382778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78780" y="250253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562475" y="382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73710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29178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40475" y="225615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0475" y="3185160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40475" y="429196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Migration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 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pSp>
        <p:nvGrpSpPr>
          <p:cNvPr id="16" name="组合 15"/>
          <p:cNvGrpSpPr/>
          <p:nvPr/>
        </p:nvGrpSpPr>
        <p:grpSpPr>
          <a:xfrm>
            <a:off x="3143250" y="2502535"/>
            <a:ext cx="1568450" cy="2673350"/>
            <a:chOff x="4694" y="3489"/>
            <a:chExt cx="2470" cy="4210"/>
          </a:xfrm>
        </p:grpSpPr>
        <p:sp>
          <p:nvSpPr>
            <p:cNvPr id="4" name="矩形 3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hash_3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  <a:endCxn id="15" idx="1"/>
          </p:cNvCxnSpPr>
          <p:nvPr/>
        </p:nvCxnSpPr>
        <p:spPr>
          <a:xfrm>
            <a:off x="2701290" y="3827780"/>
            <a:ext cx="441960" cy="12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5478780" y="2502535"/>
            <a:ext cx="1800225" cy="2673350"/>
            <a:chOff x="4694" y="3489"/>
            <a:chExt cx="2470" cy="4210"/>
          </a:xfrm>
        </p:grpSpPr>
        <p:sp>
          <p:nvSpPr>
            <p:cNvPr id="21" name="矩形 20"/>
            <p:cNvSpPr/>
            <p:nvPr/>
          </p:nvSpPr>
          <p:spPr>
            <a:xfrm>
              <a:off x="5007" y="3722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address_1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07" y="5155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address_2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07" y="6587"/>
              <a:ext cx="1922" cy="8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sym typeface="+mn-ea"/>
              </a:endParaRPr>
            </a:p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address_3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94" y="3489"/>
              <a:ext cx="2471" cy="42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4562475" y="382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73710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29178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7475" y="238315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√</a:t>
            </a:r>
            <a:endParaRPr lang="en-US" altLang="zh-CN" sz="6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14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14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1484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14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1484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14845" y="294005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14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1484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14845" y="294005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41310" y="3827780"/>
            <a:ext cx="3707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PUT(key_2,value_2) </a:t>
            </a:r>
            <a:endParaRPr lang="en-US" altLang="zh-CN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PUT(key_2,value_2)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40425" y="510286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425" y="302514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425" y="372935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42305" y="1422400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9240" y="355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5299710" y="3823335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05165" y="158051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5165" y="228981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5165" y="302514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0514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60895" y="399669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160895" y="46596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60895" y="184785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40425" y="228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43922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0425" y="58108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425" y="158051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5165" y="372935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5165" y="43922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5165" y="510286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5165" y="581088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60895" y="537019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60895" y="60782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60895" y="329247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60895" y="255714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PUT(key_2,value_2)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40425" y="510286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425" y="302514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425" y="372935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42305" y="1422400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9240" y="355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5299710" y="3823335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05165" y="158051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5165" y="228981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5165" y="302514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0514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60895" y="399669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160895" y="46596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60895" y="184785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40425" y="228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43922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0425" y="58108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425" y="158051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5165" y="372935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5165" y="43922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5165" y="510286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5165" y="581088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60895" y="537019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60895" y="60782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60895" y="329247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60895" y="255714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60691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0691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06915" y="294005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06915" y="355981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06915" y="426910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606915" y="500507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606915" y="571182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Network protocols : TCP/UDP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4" name="图片 3" descr="u=3150211877,2430156185&amp;fm=27&amp;gp=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230" y="3478530"/>
            <a:ext cx="2466340" cy="24663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PUT(key_2,value_2)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940425" y="510286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425" y="302514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425" y="372935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42305" y="1422400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79240" y="355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5299710" y="3823335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05165" y="158051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05165" y="228981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5165" y="302514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0514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60895" y="399669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160895" y="46596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160895" y="184785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940425" y="228981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425" y="43922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0425" y="581088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0425" y="158051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05165" y="372935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05165" y="43922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05165" y="510286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5165" y="581088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60895" y="537019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60895" y="607822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160895" y="329247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160895" y="255714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705975" y="1580515"/>
            <a:ext cx="1941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migration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Migration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02729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729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729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2917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611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438658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92035" y="158115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203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203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07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24776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4776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4776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2729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729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729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729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2035" y="372999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203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203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203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4776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4776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24776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24776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792845" y="1593850"/>
            <a:ext cx="1941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migration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02729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729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729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2917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611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438658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92035" y="158115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203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203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07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24776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4776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4776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2729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729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729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729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2035" y="372999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203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203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203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4776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4776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24776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24776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92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9284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2845" y="294005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502729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729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729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2917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611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438658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392035" y="158115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392035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92035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070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24776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24776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4776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02729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729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729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729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2035" y="372999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92035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92035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92035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24776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4776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24776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24776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92845" y="149479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92845" y="220408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92845" y="294005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92845" y="364680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92845" y="435610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792845" y="5092065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92845" y="5725160"/>
            <a:ext cx="1290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FF0000"/>
                </a:solidFill>
              </a:rPr>
              <a:t>X</a:t>
            </a:r>
            <a:endParaRPr lang="en-US" altLang="zh-CN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61957" y="135378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Index table entry--64 bits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3" name="表格 2"/>
          <p:cNvGraphicFramePr/>
          <p:nvPr/>
        </p:nvGraphicFramePr>
        <p:xfrm>
          <a:off x="1102360" y="2668905"/>
          <a:ext cx="10118725" cy="10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745"/>
                <a:gridCol w="2023745"/>
                <a:gridCol w="2023745"/>
                <a:gridCol w="2023745"/>
                <a:gridCol w="2023745"/>
              </a:tblGrid>
              <a:tr h="104394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data table identifier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filter</a:t>
                      </a:r>
                      <a:endParaRPr lang="en-US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offset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version number</a:t>
                      </a:r>
                      <a:endParaRPr 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watermark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7198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bits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71500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 bits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745095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 bits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87171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bit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24250" y="3847465"/>
            <a:ext cx="181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15-x bits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21585" y="4662805"/>
            <a:ext cx="71494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version number++ when modified</a:t>
            </a:r>
            <a:endParaRPr lang="en-US" altLang="zh-CN" sz="3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Fetch all N index table entries 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again and check version number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when GET operation fails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7200900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900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0900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2780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9715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6560185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65640" y="158115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5640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5640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37675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21370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421370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21370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200900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0900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900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900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65640" y="372999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65640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5640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5640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421370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421370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421370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21370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Design-GET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Trade-off</a:t>
            </a:r>
            <a:endParaRPr lang="en-US" altLang="zh-CN" sz="2800"/>
          </a:p>
          <a:p>
            <a:pPr lvl="1"/>
            <a:r>
              <a:rPr lang="en-US" altLang="zh-CN" sz="2800"/>
              <a:t>performance</a:t>
            </a:r>
            <a:endParaRPr lang="en-US" altLang="zh-CN" sz="2800"/>
          </a:p>
          <a:p>
            <a:pPr lvl="1"/>
            <a:r>
              <a:rPr lang="en-US" altLang="zh-CN" sz="2800"/>
              <a:t>correctness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7200900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900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00900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2780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9715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key_1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6560185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65640" y="1581150"/>
            <a:ext cx="1400810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address_1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65640" y="229044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65640" y="302577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37675" y="1423035"/>
            <a:ext cx="180086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421370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8421370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421370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200900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00900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900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900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65640" y="372999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65640" y="439293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5640" y="5103495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65640" y="5811520"/>
            <a:ext cx="1400810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address_7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421370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421370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421370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421370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PUT(key,value)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2477770" y="4796790"/>
          <a:ext cx="9987280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496820"/>
                <a:gridCol w="2496820"/>
              </a:tblGrid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value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valid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PUT(key,value)</a:t>
            </a:r>
            <a:endParaRPr lang="en-US" altLang="zh-CN" sz="2800"/>
          </a:p>
          <a:p>
            <a:r>
              <a:rPr lang="en-US" altLang="zh-CN" sz="2800"/>
              <a:t>local memory access VS RDMA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2477770" y="4796790"/>
          <a:ext cx="9987280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496820"/>
                <a:gridCol w="2496820"/>
              </a:tblGrid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value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valid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PUT(key,value)</a:t>
            </a:r>
            <a:endParaRPr lang="en-US" altLang="zh-CN" sz="2800"/>
          </a:p>
          <a:p>
            <a:r>
              <a:rPr lang="en-US" altLang="zh-CN" sz="2800"/>
              <a:t>local memory access VS RDMA</a:t>
            </a:r>
            <a:endParaRPr lang="en-US" altLang="zh-CN" sz="2800"/>
          </a:p>
          <a:p>
            <a:r>
              <a:rPr lang="en-US" altLang="zh-CN" sz="2800"/>
              <a:t>23 times faster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2477770" y="4796790"/>
          <a:ext cx="9987280" cy="100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2496820"/>
                <a:gridCol w="2496820"/>
              </a:tblGrid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value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valid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u=3150211877,2430156185&amp;fm=27&amp;gp=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230" y="3478530"/>
            <a:ext cx="2466340" cy="2466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Network protocols : TCP/UDP</a:t>
            </a:r>
            <a:endParaRPr lang="en-US" altLang="zh-CN" sz="2800"/>
          </a:p>
          <a:p>
            <a:r>
              <a:rPr lang="en-US" altLang="zh-CN" sz="2800"/>
              <a:t>Bottleneck : NETWORK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PUT(key,value)</a:t>
            </a:r>
            <a:endParaRPr lang="en-US" altLang="zh-CN" sz="2800"/>
          </a:p>
          <a:p>
            <a:r>
              <a:rPr lang="en-US" altLang="zh-CN" sz="2800"/>
              <a:t>Write data table entry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16" name="表格 15"/>
          <p:cNvGraphicFramePr/>
          <p:nvPr/>
        </p:nvGraphicFramePr>
        <p:xfrm>
          <a:off x="8453755" y="143446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560435" y="98488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data table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796925" y="3082290"/>
          <a:ext cx="6492240" cy="87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2164080"/>
                <a:gridCol w="2164080"/>
              </a:tblGrid>
              <a:tr h="87503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key</a:t>
                      </a:r>
                      <a:endParaRPr lang="en-US" altLang="zh-CN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value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valid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229616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234940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903541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0895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142095" y="88836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349059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251841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89075" y="460248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251841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8907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9075" y="182372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4" idx="0"/>
            <a:endCxn id="30" idx="2"/>
          </p:cNvCxnSpPr>
          <p:nvPr/>
        </p:nvCxnSpPr>
        <p:spPr>
          <a:xfrm flipH="1" flipV="1">
            <a:off x="2518410" y="2265680"/>
            <a:ext cx="375285" cy="101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155" y="2709545"/>
            <a:ext cx="764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Otherwise,write and insert a new index table entry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229616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234940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903541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0895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142095" y="88836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349059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251841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89075" y="460248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251841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8907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9075" y="182372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4" idx="0"/>
            <a:endCxn id="30" idx="2"/>
          </p:cNvCxnSpPr>
          <p:nvPr/>
        </p:nvCxnSpPr>
        <p:spPr>
          <a:xfrm flipH="1" flipV="1">
            <a:off x="2518410" y="2265680"/>
            <a:ext cx="375285" cy="101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>
            <a:off x="7207250" y="3521710"/>
            <a:ext cx="1824990" cy="1499235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155" y="2709545"/>
            <a:ext cx="764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Otherwise,write and insert a new index table entry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229616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234940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903541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0895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142095" y="88836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349059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251841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89075" y="460248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251841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8907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9075" y="182372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4" idx="0"/>
            <a:endCxn id="30" idx="2"/>
          </p:cNvCxnSpPr>
          <p:nvPr/>
        </p:nvCxnSpPr>
        <p:spPr>
          <a:xfrm flipH="1" flipV="1">
            <a:off x="2518410" y="2265680"/>
            <a:ext cx="375285" cy="101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>
            <a:off x="7207250" y="3521710"/>
            <a:ext cx="1824990" cy="1499235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155" y="2709545"/>
            <a:ext cx="764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Otherwise,write and insert a new index table entry</a:t>
            </a:r>
            <a:endParaRPr lang="zh-CN" altLang="en-US"/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7230110" y="2056765"/>
            <a:ext cx="1790065" cy="1278890"/>
          </a:xfrm>
          <a:prstGeom prst="bentConnector3">
            <a:avLst>
              <a:gd name="adj1" fmla="val 5001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Design-PUT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229616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5234940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903541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0895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142095" y="888365"/>
            <a:ext cx="211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349059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2"/>
            <a:endCxn id="25" idx="0"/>
          </p:cNvCxnSpPr>
          <p:nvPr/>
        </p:nvCxnSpPr>
        <p:spPr>
          <a:xfrm flipH="1">
            <a:off x="2518410" y="3846195"/>
            <a:ext cx="375285" cy="756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489075" y="460248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4" idx="2"/>
            <a:endCxn id="26" idx="0"/>
          </p:cNvCxnSpPr>
          <p:nvPr/>
        </p:nvCxnSpPr>
        <p:spPr>
          <a:xfrm flipH="1">
            <a:off x="2518410" y="3846195"/>
            <a:ext cx="375285" cy="1661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89075" y="5507355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89075" y="1823720"/>
            <a:ext cx="2058035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index table entry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直接箭头连接符 30"/>
          <p:cNvCxnSpPr>
            <a:stCxn id="4" idx="0"/>
            <a:endCxn id="30" idx="2"/>
          </p:cNvCxnSpPr>
          <p:nvPr/>
        </p:nvCxnSpPr>
        <p:spPr>
          <a:xfrm flipH="1" flipV="1">
            <a:off x="2518410" y="2265680"/>
            <a:ext cx="375285" cy="1011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/>
          <p:nvPr/>
        </p:nvCxnSpPr>
        <p:spPr>
          <a:xfrm>
            <a:off x="7207250" y="3521710"/>
            <a:ext cx="1824990" cy="1499235"/>
          </a:xfrm>
          <a:prstGeom prst="bentConnector3">
            <a:avLst>
              <a:gd name="adj1" fmla="val 500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240155" y="2709545"/>
            <a:ext cx="764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Otherwise,write and insert a new index table entry</a:t>
            </a:r>
            <a:endParaRPr lang="zh-CN" altLang="en-US"/>
          </a:p>
        </p:txBody>
      </p:sp>
      <p:cxnSp>
        <p:nvCxnSpPr>
          <p:cNvPr id="7" name="肘形连接符 6"/>
          <p:cNvCxnSpPr/>
          <p:nvPr/>
        </p:nvCxnSpPr>
        <p:spPr>
          <a:xfrm flipV="1">
            <a:off x="7230110" y="2056765"/>
            <a:ext cx="1790065" cy="1278890"/>
          </a:xfrm>
          <a:prstGeom prst="bentConnector3">
            <a:avLst>
              <a:gd name="adj1" fmla="val 5001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1112500" y="1823720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REUSE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Design-DELETE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DELETE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index entry_1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2206625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21165" y="211582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 entry_1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21165" y="527685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 entry_2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1" idx="3"/>
            <a:endCxn id="16" idx="1"/>
          </p:cNvCxnSpPr>
          <p:nvPr/>
        </p:nvCxnSpPr>
        <p:spPr>
          <a:xfrm flipV="1">
            <a:off x="7503160" y="2383155"/>
            <a:ext cx="1818005" cy="161417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0" idx="1"/>
          </p:cNvCxnSpPr>
          <p:nvPr/>
        </p:nvCxnSpPr>
        <p:spPr>
          <a:xfrm flipV="1">
            <a:off x="7503160" y="5544185"/>
            <a:ext cx="1818005" cy="53467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sym typeface="+mn-ea"/>
              </a:rPr>
              <a:t>Design-DELETE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DELETE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42005" y="510349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2005" y="302577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2005" y="372999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43885" y="1423035"/>
            <a:ext cx="1568450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80820" y="356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3"/>
          </p:cNvCxnSpPr>
          <p:nvPr/>
        </p:nvCxnSpPr>
        <p:spPr>
          <a:xfrm flipV="1">
            <a:off x="2701290" y="3823970"/>
            <a:ext cx="431800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706745" y="158115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index entry_1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06745" y="229044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06745" y="302577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78780" y="1423035"/>
            <a:ext cx="2206625" cy="5148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62475" y="399732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62475" y="466026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562475" y="184848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342005" y="2290445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2005" y="439293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005" y="581152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2005" y="1581150"/>
            <a:ext cx="1220470" cy="534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hash_1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06745" y="372999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entry_4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06745" y="439293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entry_5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06745" y="5103495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entry_6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06745" y="581152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index entry_7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62475" y="537083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562475" y="6078855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562475" y="329311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562475" y="2557780"/>
            <a:ext cx="1144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321165" y="2115820"/>
            <a:ext cx="1796415" cy="534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 entry_1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21165" y="5276850"/>
            <a:ext cx="1796415" cy="5346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 entry_2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11" idx="3"/>
            <a:endCxn id="16" idx="1"/>
          </p:cNvCxnSpPr>
          <p:nvPr/>
        </p:nvCxnSpPr>
        <p:spPr>
          <a:xfrm flipV="1">
            <a:off x="7503160" y="2383155"/>
            <a:ext cx="1818005" cy="161417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4" idx="3"/>
            <a:endCxn id="20" idx="1"/>
          </p:cNvCxnSpPr>
          <p:nvPr/>
        </p:nvCxnSpPr>
        <p:spPr>
          <a:xfrm flipV="1">
            <a:off x="7503160" y="5544185"/>
            <a:ext cx="1818005" cy="534670"/>
          </a:xfrm>
          <a:prstGeom prst="bentConnector3">
            <a:avLst>
              <a:gd name="adj1" fmla="val 5001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937500" y="5464810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08845" y="473519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REUSE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Inform the corresponding node when the index table entry modified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Target node set it free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DELETE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005840" y="3277235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key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3944620" y="1337945"/>
          <a:ext cx="211328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</a:rPr>
                        <a:t>index table entry 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318635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 table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2200275" y="3556635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>
            <a:off x="6068060" y="3498215"/>
            <a:ext cx="1685290" cy="1522730"/>
          </a:xfrm>
          <a:prstGeom prst="bentConnector3">
            <a:avLst>
              <a:gd name="adj1" fmla="val 500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445885" y="3846195"/>
            <a:ext cx="18713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>
                <a:solidFill>
                  <a:srgbClr val="FF0000"/>
                </a:solidFill>
              </a:rPr>
              <a:t>X</a:t>
            </a:r>
            <a:endParaRPr lang="en-US" altLang="zh-CN" sz="660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55200" y="4862830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REUSE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u=3150211877,2430156185&amp;fm=27&amp;gp=0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230" y="3478530"/>
            <a:ext cx="2466340" cy="24663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Network protocols : TCP/UDP</a:t>
            </a:r>
            <a:endParaRPr lang="en-US" altLang="zh-CN" sz="2800"/>
          </a:p>
          <a:p>
            <a:r>
              <a:rPr lang="en-US" altLang="zh-CN" sz="2800"/>
              <a:t>Bottleneck : NETWORK</a:t>
            </a:r>
            <a:endParaRPr lang="en-US" altLang="zh-CN" sz="2800"/>
          </a:p>
          <a:p>
            <a:r>
              <a:rPr lang="en-US" altLang="zh-CN" sz="2800"/>
              <a:t>Solution </a:t>
            </a:r>
            <a:r>
              <a:rPr sz="2800"/>
              <a:t>：</a:t>
            </a:r>
            <a:r>
              <a:rPr lang="en-US" altLang="zh-CN" sz="2800"/>
              <a:t>Network---&gt;RDMA</a:t>
            </a:r>
            <a:r>
              <a:rPr sz="2800"/>
              <a:t>，</a:t>
            </a:r>
            <a:r>
              <a:rPr lang="en-US" altLang="zh-CN" sz="2800"/>
              <a:t>RKVS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PUT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10000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en-US" altLang="zh-CN" sz="1800">
                        <a:gradFill>
                          <a:gsLst>
                            <a:gs pos="10000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100000">
                          <a:srgbClr val="AA5C5C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GET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graphicFrame>
        <p:nvGraphicFramePr>
          <p:cNvPr id="16" name="表格 15"/>
          <p:cNvGraphicFramePr/>
          <p:nvPr/>
        </p:nvGraphicFramePr>
        <p:xfrm>
          <a:off x="7745095" y="1337945"/>
          <a:ext cx="2000250" cy="4881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</a:tblGrid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43255"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gradFill>
                            <a:gsLst>
                              <a:gs pos="10000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ang="5400000" scaled="0"/>
                          </a:gradFill>
                          <a:sym typeface="+mn-ea"/>
                        </a:rPr>
                        <a:t>data table entry</a:t>
                      </a:r>
                      <a:endParaRPr lang="en-US" altLang="zh-CN" sz="1800">
                        <a:gradFill>
                          <a:gsLst>
                            <a:gs pos="10000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ang="5400000" scaled="0"/>
                        </a:gradFill>
                        <a:sym typeface="+mn-ea"/>
                      </a:endParaRPr>
                    </a:p>
                  </a:txBody>
                  <a:tcPr>
                    <a:gradFill>
                      <a:gsLst>
                        <a:gs pos="100000">
                          <a:srgbClr val="AA5C5C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11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119110" y="888365"/>
            <a:ext cx="162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table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818380" y="4742180"/>
            <a:ext cx="1194435" cy="568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Node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4" idx="3"/>
          </p:cNvCxnSpPr>
          <p:nvPr/>
        </p:nvCxnSpPr>
        <p:spPr>
          <a:xfrm flipV="1">
            <a:off x="6012815" y="5021580"/>
            <a:ext cx="17462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Design-REUSE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33432" y="1435065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Solution:</a:t>
            </a:r>
            <a:endParaRPr lang="en-US" altLang="zh-CN" sz="2800"/>
          </a:p>
          <a:p>
            <a:pPr lvl="1"/>
            <a:r>
              <a:rPr lang="en-US" altLang="zh-CN" sz="2800"/>
              <a:t>delaying the reuse of a data table entry by a specified amount of time.</a:t>
            </a:r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Evaluation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/>
              <a:t>NessieSD, inspired by HERD</a:t>
            </a:r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2055495"/>
            <a:ext cx="7703820" cy="42602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Evaluation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980" y="1579245"/>
            <a:ext cx="8121015" cy="44894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Evaluation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980" y="1579245"/>
            <a:ext cx="8121015" cy="44894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807075" y="1423035"/>
            <a:ext cx="848995" cy="395160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Evaluation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645920"/>
            <a:ext cx="7835265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Evaluation</a:t>
            </a:r>
            <a:endParaRPr lang="en-US" altLang="zh-CN" sz="40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96882" y="1423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/>
          </a:p>
          <a:p>
            <a:endParaRPr lang="en-US" altLang="zh-CN" sz="2800"/>
          </a:p>
          <a:p>
            <a:pPr marL="457200" lvl="1" indent="0">
              <a:buNone/>
            </a:pP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1423035"/>
            <a:ext cx="8016875" cy="459359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915056"/>
            <a:ext cx="10852237" cy="899167"/>
          </a:xfrm>
        </p:spPr>
        <p:txBody>
          <a:bodyPr/>
          <a:p>
            <a:r>
              <a:rPr lang="en-US" altLang="zh-CN"/>
              <a:t>Thank You</a:t>
            </a:r>
            <a:r>
              <a:t>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4275" y="1910080"/>
            <a:ext cx="4414520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RDMA operations</a:t>
            </a:r>
            <a:endParaRPr lang="en-US" altLang="zh-CN" sz="2800"/>
          </a:p>
          <a:p>
            <a:pPr lvl="1"/>
            <a:r>
              <a:rPr lang="en-US" altLang="zh-CN" sz="2800"/>
              <a:t>one-sided </a:t>
            </a:r>
            <a:endParaRPr lang="en-US" altLang="zh-CN" sz="2800"/>
          </a:p>
          <a:p>
            <a:pPr lvl="1"/>
            <a:r>
              <a:rPr lang="en-US" altLang="zh-CN" sz="2800"/>
              <a:t>two-sided </a:t>
            </a:r>
            <a:endParaRPr lang="en-US" altLang="zh-CN" sz="2800"/>
          </a:p>
          <a:p>
            <a:r>
              <a:rPr lang="en-US" altLang="zh-CN" sz="2800"/>
              <a:t>RKVS(RDMA-enabled key-value stores)</a:t>
            </a:r>
            <a:endParaRPr lang="en-US" altLang="zh-CN" sz="2800"/>
          </a:p>
          <a:p>
            <a:pPr lvl="1"/>
            <a:r>
              <a:rPr lang="en-US" altLang="zh-CN" sz="2800"/>
              <a:t>GET, PUT</a:t>
            </a:r>
            <a:endParaRPr lang="en-US" altLang="zh-CN" sz="2800"/>
          </a:p>
          <a:p>
            <a:pPr lvl="1"/>
            <a:r>
              <a:rPr lang="en-US" altLang="zh-CN" sz="2800"/>
              <a:t>CD(client-driven), SD(server-driven)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Pilaf</a:t>
            </a:r>
            <a:endParaRPr lang="en-US" altLang="zh-CN" sz="2800"/>
          </a:p>
          <a:p>
            <a:pPr lvl="1"/>
            <a:r>
              <a:rPr lang="en-US" altLang="zh-CN" sz="2800"/>
              <a:t>GET : READ</a:t>
            </a:r>
            <a:endParaRPr lang="en-US" altLang="zh-CN" sz="2800"/>
          </a:p>
          <a:p>
            <a:pPr lvl="1"/>
            <a:r>
              <a:rPr lang="en-US" altLang="zh-CN" sz="2800"/>
              <a:t>PUT : SEND/RECV</a:t>
            </a:r>
            <a:endParaRPr lang="en-US" altLang="zh-CN" sz="2800"/>
          </a:p>
          <a:p>
            <a:pPr lvl="1"/>
            <a:r>
              <a:rPr lang="en-US" altLang="zh-CN" sz="2800"/>
              <a:t>Partially-coupled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Background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FaRM</a:t>
            </a:r>
            <a:endParaRPr lang="en-US" altLang="zh-CN" sz="2800"/>
          </a:p>
          <a:p>
            <a:pPr lvl="1"/>
            <a:r>
              <a:rPr lang="en-US" altLang="zh-CN" sz="2800"/>
              <a:t>GET : READ</a:t>
            </a:r>
            <a:endParaRPr lang="en-US" altLang="zh-CN" sz="2800"/>
          </a:p>
          <a:p>
            <a:pPr lvl="1"/>
            <a:r>
              <a:rPr lang="en-US" altLang="zh-CN" sz="2800"/>
              <a:t>PUT : 2*WRITE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Complete-coupled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6365</Words>
  <Application>WPS 演示</Application>
  <PresentationFormat>宽屏</PresentationFormat>
  <Paragraphs>1560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Arial Unicode MS</vt:lpstr>
      <vt:lpstr>Office 主题​​</vt:lpstr>
      <vt:lpstr>Nessie: A Decoupled, Client-Driven,Key-Value Store using RDMA</vt:lpstr>
      <vt:lpstr>Contents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Design</vt:lpstr>
      <vt:lpstr>N-way cuckoo hash</vt:lpstr>
      <vt:lpstr>N-way cuckoo hash</vt:lpstr>
      <vt:lpstr>N-way cuckoo hash</vt:lpstr>
      <vt:lpstr>N-way cuckoo hash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Migration</vt:lpstr>
      <vt:lpstr>Migration</vt:lpstr>
      <vt:lpstr>Migration</vt:lpstr>
      <vt:lpstr>Migration</vt:lpstr>
      <vt:lpstr>Migration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Design-GET</vt:lpstr>
      <vt:lpstr>Design-PUT</vt:lpstr>
      <vt:lpstr>Design-PUT</vt:lpstr>
      <vt:lpstr>Design-PUT</vt:lpstr>
      <vt:lpstr>Design-PUT</vt:lpstr>
      <vt:lpstr>Design-PUT</vt:lpstr>
      <vt:lpstr>Design-PUT</vt:lpstr>
      <vt:lpstr>Design-PUT</vt:lpstr>
      <vt:lpstr>Design-PUT</vt:lpstr>
      <vt:lpstr>Design-DELETE</vt:lpstr>
      <vt:lpstr>Design-DELETE</vt:lpstr>
      <vt:lpstr>Design-REUSE</vt:lpstr>
      <vt:lpstr>Design-REUSE</vt:lpstr>
      <vt:lpstr>Design-REUSE</vt:lpstr>
      <vt:lpstr>Design-REUSE</vt:lpstr>
      <vt:lpstr>Design-REUSE</vt:lpstr>
      <vt:lpstr>Design-REUSE</vt:lpstr>
      <vt:lpstr>Evaluation</vt:lpstr>
      <vt:lpstr>Evaluation</vt:lpstr>
      <vt:lpstr>Evaluation</vt:lpstr>
      <vt:lpstr>Evaluation</vt:lpstr>
      <vt:lpstr>Evaluation</vt:lpstr>
      <vt:lpstr>Evaluation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</cp:lastModifiedBy>
  <cp:revision>5</cp:revision>
  <dcterms:created xsi:type="dcterms:W3CDTF">2019-05-03T04:06:00Z</dcterms:created>
  <dcterms:modified xsi:type="dcterms:W3CDTF">2019-05-05T03:48:30Z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