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3" r:id="rId4"/>
    <p:sldId id="259" r:id="rId5"/>
    <p:sldId id="258" r:id="rId6"/>
    <p:sldId id="260" r:id="rId7"/>
    <p:sldId id="264" r:id="rId8"/>
    <p:sldId id="261" r:id="rId9"/>
    <p:sldId id="262" r:id="rId10"/>
    <p:sldId id="266" r:id="rId11"/>
    <p:sldId id="263" r:id="rId12"/>
    <p:sldId id="265" r:id="rId13"/>
    <p:sldId id="267" r:id="rId14"/>
    <p:sldId id="268" r:id="rId15"/>
    <p:sldId id="269" r:id="rId16"/>
    <p:sldId id="271" r:id="rId17"/>
    <p:sldId id="270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8" autoAdjust="0"/>
    <p:restoredTop sz="79245" autoAdjust="0"/>
  </p:normalViewPr>
  <p:slideViewPr>
    <p:cSldViewPr snapToGrid="0">
      <p:cViewPr>
        <p:scale>
          <a:sx n="50" d="100"/>
          <a:sy n="50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0F886-D974-4B65-9CF2-09F9953BE95D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1F9F7-C307-4945-ACB9-A246F9DBD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06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趋势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•Keep data in memory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•Access data using RDMA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•Collocate data and computation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1F9F7-C307-4945-ACB9-A246F9DBD2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31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1F9F7-C307-4945-ACB9-A246F9DBD2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49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1F9F7-C307-4945-ACB9-A246F9DBD2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8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1F9F7-C307-4945-ACB9-A246F9DBD2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0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1F9F7-C307-4945-ACB9-A246F9DBD2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59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B6E-24E3-4481-A709-F3EA961E2BF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5306-B381-4B29-94CE-83E245CA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4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B6E-24E3-4481-A709-F3EA961E2BF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5306-B381-4B29-94CE-83E245CA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46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B6E-24E3-4481-A709-F3EA961E2BF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5306-B381-4B29-94CE-83E245CA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40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B6E-24E3-4481-A709-F3EA961E2BF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5306-B381-4B29-94CE-83E245CA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31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B6E-24E3-4481-A709-F3EA961E2BF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5306-B381-4B29-94CE-83E245CA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5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B6E-24E3-4481-A709-F3EA961E2BF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5306-B381-4B29-94CE-83E245CA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1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B6E-24E3-4481-A709-F3EA961E2BF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5306-B381-4B29-94CE-83E245CA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62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B6E-24E3-4481-A709-F3EA961E2BF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5306-B381-4B29-94CE-83E245CA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6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B6E-24E3-4481-A709-F3EA961E2BF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5306-B381-4B29-94CE-83E245CA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2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B6E-24E3-4481-A709-F3EA961E2BF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5306-B381-4B29-94CE-83E245CA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6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CB6E-24E3-4481-A709-F3EA961E2BF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5306-B381-4B29-94CE-83E245CA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73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CB6E-24E3-4481-A709-F3EA961E2BF8}" type="datetimeFigureOut">
              <a:rPr lang="zh-CN" altLang="en-US" smtClean="0"/>
              <a:t>2019/5/5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5306-B381-4B29-94CE-83E245CA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3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FaRM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zh-CN" sz="4000" dirty="0" smtClean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 </a:t>
            </a:r>
            <a:r>
              <a:rPr lang="en-US" altLang="zh-CN" sz="4000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Memory</a:t>
            </a:r>
            <a:endParaRPr lang="zh-CN" altLang="en-US" sz="40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l"/>
            <a:r>
              <a:rPr lang="en-US" altLang="zh-CN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Microsoft Research</a:t>
            </a:r>
            <a:endParaRPr lang="zh-CN" altLang="en-US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Architecture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253535"/>
            <a:ext cx="7886700" cy="9234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Machines store data and execute application</a:t>
            </a:r>
            <a:endParaRPr lang="zh-CN" altLang="en-US" dirty="0"/>
          </a:p>
        </p:txBody>
      </p:sp>
      <p:pic>
        <p:nvPicPr>
          <p:cNvPr id="6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53" y="1690689"/>
            <a:ext cx="6763694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Shared Address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pace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2GB region + continues hashing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cluster – region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machine –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thread – slab (from </a:t>
            </a:r>
            <a:r>
              <a:rPr lang="en-US" altLang="zh-CN" dirty="0"/>
              <a:t>64 bytes to 1 MB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lab allocation: same block </a:t>
            </a:r>
            <a:r>
              <a:rPr lang="zh-CN" altLang="en-US" dirty="0" smtClean="0"/>
              <a:t>→</a:t>
            </a:r>
            <a:r>
              <a:rPr lang="en-US" altLang="zh-CN" dirty="0" smtClean="0"/>
              <a:t> same region </a:t>
            </a:r>
            <a:r>
              <a:rPr lang="zh-CN" altLang="en-US" dirty="0" smtClean="0"/>
              <a:t>→</a:t>
            </a:r>
            <a:r>
              <a:rPr lang="en-US" altLang="zh-CN" dirty="0" smtClean="0"/>
              <a:t> same virtual ring nearby position</a:t>
            </a:r>
          </a:p>
        </p:txBody>
      </p:sp>
    </p:spTree>
    <p:extLst>
      <p:ext uri="{BB962C8B-B14F-4D97-AF65-F5344CB8AC3E}">
        <p14:creationId xmlns:p14="http://schemas.microsoft.com/office/powerpoint/2010/main" val="21379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ACID Transactions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Atomicity, Consistency, Isolation</a:t>
            </a:r>
            <a:r>
              <a:rPr lang="en-US" altLang="zh-CN" dirty="0"/>
              <a:t> &amp;</a:t>
            </a:r>
            <a:r>
              <a:rPr lang="en-US" altLang="zh-CN" dirty="0" smtClean="0"/>
              <a:t> Durability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2" y="2429449"/>
            <a:ext cx="764011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Transactions</a:t>
            </a:r>
            <a:endParaRPr lang="zh-CN" altLang="en-US" dirty="0"/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3667621"/>
          </a:xfrm>
        </p:spPr>
      </p:pic>
    </p:spTree>
    <p:extLst>
      <p:ext uri="{BB962C8B-B14F-4D97-AF65-F5344CB8AC3E}">
        <p14:creationId xmlns:p14="http://schemas.microsoft.com/office/powerpoint/2010/main" val="37877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Lock-free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eads 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Objects </a:t>
            </a:r>
            <a:r>
              <a:rPr lang="en-US" altLang="zh-CN" dirty="0"/>
              <a:t>are </a:t>
            </a:r>
            <a:r>
              <a:rPr lang="en-US" altLang="zh-CN" dirty="0" smtClean="0"/>
              <a:t>first locked </a:t>
            </a:r>
            <a:r>
              <a:rPr lang="en-US" altLang="zh-CN" dirty="0"/>
              <a:t>in a mode that allows lock-free reads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3" y="2976116"/>
            <a:ext cx="7725853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accent5">
                    <a:lumMod val="50000"/>
                  </a:schemeClr>
                </a:solidFill>
              </a:rPr>
              <a:t>Hashtable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i="1" dirty="0" smtClean="0"/>
              <a:t>“chained associative hopscotch hashing”</a:t>
            </a:r>
          </a:p>
          <a:p>
            <a:r>
              <a:rPr lang="en-US" altLang="zh-CN" dirty="0" smtClean="0"/>
              <a:t>Original: 37</a:t>
            </a:r>
            <a:r>
              <a:rPr lang="en-US" altLang="zh-CN" dirty="0"/>
              <a:t>% </a:t>
            </a:r>
            <a:r>
              <a:rPr lang="en-US" altLang="zh-CN" dirty="0" smtClean="0"/>
              <a:t>occupancy with </a:t>
            </a:r>
            <a:r>
              <a:rPr lang="en-US" altLang="zh-CN" i="1" dirty="0"/>
              <a:t>H </a:t>
            </a:r>
            <a:r>
              <a:rPr lang="en-US" altLang="zh-CN" dirty="0"/>
              <a:t>= </a:t>
            </a:r>
            <a:r>
              <a:rPr lang="en-US" altLang="zh-CN" dirty="0" smtClean="0"/>
              <a:t>8</a:t>
            </a:r>
          </a:p>
          <a:p>
            <a:r>
              <a:rPr lang="en-US" altLang="zh-CN" dirty="0" err="1" smtClean="0"/>
              <a:t>FaRM</a:t>
            </a:r>
            <a:r>
              <a:rPr lang="en-US" altLang="zh-CN" dirty="0" smtClean="0"/>
              <a:t>: </a:t>
            </a:r>
            <a:r>
              <a:rPr lang="en-US" altLang="zh-CN" dirty="0"/>
              <a:t>1</a:t>
            </a:r>
            <a:r>
              <a:rPr lang="en-US" altLang="zh-CN" i="1" dirty="0"/>
              <a:t>.</a:t>
            </a:r>
            <a:r>
              <a:rPr lang="en-US" altLang="zh-CN" dirty="0"/>
              <a:t>04 RDMA reads per lookup </a:t>
            </a:r>
            <a:r>
              <a:rPr lang="en-US" altLang="zh-CN" dirty="0" smtClean="0"/>
              <a:t>with </a:t>
            </a:r>
            <a:r>
              <a:rPr lang="en-US" altLang="zh-CN" i="1" dirty="0" smtClean="0"/>
              <a:t>H </a:t>
            </a:r>
            <a:r>
              <a:rPr lang="en-US" altLang="zh-CN" dirty="0"/>
              <a:t>= 8 at 90% occupancy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172" y="3830483"/>
            <a:ext cx="4059655" cy="23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671639"/>
            <a:ext cx="6991331" cy="45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Evaluation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Compared with Facebook’s </a:t>
            </a:r>
            <a:r>
              <a:rPr lang="en-US" altLang="zh-CN" dirty="0" smtClean="0"/>
              <a:t>Tao</a:t>
            </a:r>
          </a:p>
          <a:p>
            <a:r>
              <a:rPr lang="en-US" altLang="zh-CN" dirty="0" smtClean="0"/>
              <a:t>6 Mops/s/</a:t>
            </a:r>
            <a:r>
              <a:rPr lang="en-US" altLang="zh-CN" dirty="0" err="1" smtClean="0"/>
              <a:t>srv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10x</a:t>
            </a:r>
            <a:r>
              <a:rPr lang="en-US" altLang="zh-CN" dirty="0" smtClean="0"/>
              <a:t>)</a:t>
            </a:r>
          </a:p>
          <a:p>
            <a:r>
              <a:rPr lang="el-GR" altLang="zh-CN" dirty="0" smtClean="0"/>
              <a:t>42 </a:t>
            </a:r>
            <a:r>
              <a:rPr lang="el-GR" altLang="zh-CN" dirty="0"/>
              <a:t>μ</a:t>
            </a:r>
            <a:r>
              <a:rPr lang="en-US" altLang="zh-CN" dirty="0"/>
              <a:t>s average latency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50x</a:t>
            </a:r>
            <a:r>
              <a:rPr lang="en-US" altLang="zh-CN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001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Thank you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31" y="1690689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8919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Features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跑</a:t>
            </a:r>
            <a:r>
              <a:rPr lang="zh-CN" altLang="en-US" dirty="0" smtClean="0"/>
              <a:t>得快</a:t>
            </a:r>
            <a:r>
              <a:rPr lang="zh-CN" altLang="en-US" sz="1800" dirty="0" smtClean="0"/>
              <a:t>（高性能 </a:t>
            </a:r>
            <a:r>
              <a:rPr lang="zh-CN" altLang="en-US" sz="1800" dirty="0" smtClean="0"/>
              <a:t>低延迟）</a:t>
            </a:r>
            <a:endParaRPr lang="en-US" altLang="zh-CN" sz="1800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trict </a:t>
            </a:r>
            <a:r>
              <a:rPr lang="en-US" altLang="zh-CN" dirty="0" err="1" smtClean="0"/>
              <a:t>serializability</a:t>
            </a:r>
            <a:endParaRPr lang="en-US" altLang="zh-CN" dirty="0" smtClean="0"/>
          </a:p>
          <a:p>
            <a:r>
              <a:rPr lang="en-US" altLang="zh-CN" dirty="0" err="1" smtClean="0"/>
              <a:t>RAMCloud</a:t>
            </a:r>
            <a:r>
              <a:rPr lang="en-US" altLang="zh-CN" dirty="0" smtClean="0"/>
              <a:t> + RDMA + K/V store</a:t>
            </a:r>
          </a:p>
        </p:txBody>
      </p:sp>
    </p:spTree>
    <p:extLst>
      <p:ext uri="{BB962C8B-B14F-4D97-AF65-F5344CB8AC3E}">
        <p14:creationId xmlns:p14="http://schemas.microsoft.com/office/powerpoint/2010/main" val="146431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Content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RDMA ops</a:t>
            </a:r>
          </a:p>
          <a:p>
            <a:r>
              <a:rPr lang="en-US" altLang="zh-CN" dirty="0" smtClean="0"/>
              <a:t>Transactions</a:t>
            </a:r>
          </a:p>
          <a:p>
            <a:r>
              <a:rPr lang="en-US" altLang="zh-CN" dirty="0" err="1"/>
              <a:t>Hashtable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01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Trends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 memory is cheap (as well as SSDs)</a:t>
            </a:r>
            <a:endParaRPr lang="zh-CN" altLang="en-US" dirty="0"/>
          </a:p>
          <a:p>
            <a:pPr lvl="1"/>
            <a:r>
              <a:rPr lang="en-US" altLang="zh-CN" dirty="0"/>
              <a:t>100 GB –1 TB per server</a:t>
            </a:r>
          </a:p>
          <a:p>
            <a:pPr lvl="1"/>
            <a:r>
              <a:rPr lang="en-US" altLang="zh-CN" dirty="0" smtClean="0"/>
              <a:t>10 </a:t>
            </a:r>
            <a:r>
              <a:rPr lang="en-US" altLang="zh-CN" dirty="0"/>
              <a:t>–100 TBs in a small </a:t>
            </a:r>
            <a:r>
              <a:rPr lang="en-US" altLang="zh-CN" dirty="0" smtClean="0"/>
              <a:t>cluster</a:t>
            </a:r>
            <a:endParaRPr lang="zh-CN" altLang="en-US" dirty="0"/>
          </a:p>
          <a:p>
            <a:r>
              <a:rPr lang="en-US" altLang="zh-CN" dirty="0"/>
              <a:t>New data </a:t>
            </a:r>
            <a:r>
              <a:rPr lang="en-US" altLang="zh-CN" dirty="0" err="1"/>
              <a:t>centre</a:t>
            </a:r>
            <a:r>
              <a:rPr lang="en-US" altLang="zh-CN" dirty="0"/>
              <a:t> </a:t>
            </a:r>
            <a:r>
              <a:rPr lang="en-US" altLang="zh-CN" dirty="0" smtClean="0"/>
              <a:t>networks</a:t>
            </a:r>
            <a:endParaRPr lang="zh-CN" altLang="en-US" dirty="0"/>
          </a:p>
          <a:p>
            <a:pPr lvl="1"/>
            <a:r>
              <a:rPr lang="en-US" altLang="zh-CN" dirty="0" smtClean="0"/>
              <a:t>100 </a:t>
            </a:r>
            <a:r>
              <a:rPr lang="en-US" altLang="zh-CN" dirty="0" err="1" smtClean="0"/>
              <a:t>Gbps</a:t>
            </a:r>
            <a:r>
              <a:rPr lang="en-US" altLang="zh-CN" dirty="0" smtClean="0"/>
              <a:t> </a:t>
            </a:r>
            <a:r>
              <a:rPr lang="en-US" altLang="zh-CN" dirty="0"/>
              <a:t>throughput </a:t>
            </a:r>
            <a:endParaRPr lang="en-US" altLang="zh-CN" dirty="0" smtClean="0"/>
          </a:p>
          <a:p>
            <a:pPr lvl="1"/>
            <a:r>
              <a:rPr lang="el-GR" altLang="zh-CN" dirty="0" smtClean="0"/>
              <a:t>1-3 μ</a:t>
            </a:r>
            <a:r>
              <a:rPr lang="en-US" altLang="zh-CN" dirty="0" smtClean="0"/>
              <a:t>s latency</a:t>
            </a:r>
          </a:p>
          <a:p>
            <a:pPr lvl="1"/>
            <a:r>
              <a:rPr lang="en-US" altLang="zh-CN" dirty="0" smtClean="0"/>
              <a:t>RDMA primitives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3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One-sided RDMA read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7461" y="1825625"/>
            <a:ext cx="3647888" cy="4351338"/>
          </a:xfrm>
        </p:spPr>
        <p:txBody>
          <a:bodyPr anchor="t"/>
          <a:lstStyle/>
          <a:p>
            <a:r>
              <a:rPr lang="en-US" altLang="zh-CN" dirty="0" err="1" smtClean="0"/>
              <a:t>Infiniband</a:t>
            </a:r>
            <a:endParaRPr lang="en-US" altLang="zh-CN" dirty="0" smtClean="0"/>
          </a:p>
          <a:p>
            <a:r>
              <a:rPr lang="en-US" altLang="zh-CN" dirty="0" err="1" smtClean="0"/>
              <a:t>RoCE</a:t>
            </a:r>
            <a:r>
              <a:rPr lang="en-US" altLang="zh-CN" dirty="0" smtClean="0"/>
              <a:t> (RDMA over Converged Ethernet)</a:t>
            </a:r>
            <a:endParaRPr lang="zh-CN" altLang="en-US" dirty="0" smtClean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238811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RDMA - message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4938804" cy="4486274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0420" y="1825625"/>
            <a:ext cx="321493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Communication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primitives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Use RDMA write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Copy of head is updated lazily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02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RDMA Performance 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uning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NIC cache limited – use 2 </a:t>
            </a:r>
            <a:r>
              <a:rPr lang="en-US" altLang="zh-CN" dirty="0"/>
              <a:t>GB page </a:t>
            </a:r>
            <a:r>
              <a:rPr lang="en-US" altLang="zh-CN" dirty="0" smtClean="0"/>
              <a:t>size to reduce </a:t>
            </a:r>
            <a:r>
              <a:rPr lang="en-US" altLang="zh-CN" dirty="0"/>
              <a:t>page </a:t>
            </a:r>
            <a:r>
              <a:rPr lang="en-US" altLang="zh-CN" dirty="0" smtClean="0"/>
              <a:t>tables</a:t>
            </a:r>
          </a:p>
          <a:p>
            <a:r>
              <a:rPr lang="en-US" altLang="zh-CN" dirty="0" smtClean="0"/>
              <a:t>Too many </a:t>
            </a:r>
            <a:r>
              <a:rPr lang="en-US" altLang="zh-CN" dirty="0"/>
              <a:t>q</a:t>
            </a:r>
            <a:r>
              <a:rPr lang="en-US" altLang="zh-CN" dirty="0" smtClean="0"/>
              <a:t>ueue pairs – use shared queues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88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Network Performance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1690688"/>
            <a:ext cx="6853513" cy="4555129"/>
          </a:xfrm>
        </p:spPr>
      </p:pic>
    </p:spTree>
    <p:extLst>
      <p:ext uri="{BB962C8B-B14F-4D97-AF65-F5344CB8AC3E}">
        <p14:creationId xmlns:p14="http://schemas.microsoft.com/office/powerpoint/2010/main" val="3931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6853514" cy="45042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50000"/>
                  </a:schemeClr>
                </a:solidFill>
              </a:rPr>
              <a:t>Network Performance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主题字体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261</Words>
  <Application>Microsoft Office PowerPoint</Application>
  <PresentationFormat>全屏显示(4:3)</PresentationFormat>
  <Paragraphs>64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微软雅黑</vt:lpstr>
      <vt:lpstr>Arial</vt:lpstr>
      <vt:lpstr>Segoe UI</vt:lpstr>
      <vt:lpstr>Office 主题​​</vt:lpstr>
      <vt:lpstr>FaRM: Fast Remote Memory</vt:lpstr>
      <vt:lpstr>Features</vt:lpstr>
      <vt:lpstr>Content</vt:lpstr>
      <vt:lpstr>Trends</vt:lpstr>
      <vt:lpstr>One-sided RDMA read</vt:lpstr>
      <vt:lpstr>RDMA - message</vt:lpstr>
      <vt:lpstr>RDMA Performance Tuning</vt:lpstr>
      <vt:lpstr>Network Performance</vt:lpstr>
      <vt:lpstr>Network Performance</vt:lpstr>
      <vt:lpstr>Architecture</vt:lpstr>
      <vt:lpstr>Shared Address Space</vt:lpstr>
      <vt:lpstr>ACID Transactions</vt:lpstr>
      <vt:lpstr>Transactions</vt:lpstr>
      <vt:lpstr>Lock-free Reads </vt:lpstr>
      <vt:lpstr>Hashtable</vt:lpstr>
      <vt:lpstr>Evaluation</vt:lpstr>
      <vt:lpstr>Evaluation</vt:lpstr>
      <vt:lpstr>Thank you!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Fast Remote Memory</dc:title>
  <dc:creator>陈佳诚</dc:creator>
  <cp:lastModifiedBy>陈佳诚</cp:lastModifiedBy>
  <cp:revision>69</cp:revision>
  <dcterms:created xsi:type="dcterms:W3CDTF">2019-05-04T14:37:15Z</dcterms:created>
  <dcterms:modified xsi:type="dcterms:W3CDTF">2019-05-05T03:05:56Z</dcterms:modified>
</cp:coreProperties>
</file>