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2" r:id="rId15"/>
    <p:sldId id="273" r:id="rId16"/>
    <p:sldId id="274" r:id="rId17"/>
    <p:sldId id="27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A2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093" autoAdjust="0"/>
  </p:normalViewPr>
  <p:slideViewPr>
    <p:cSldViewPr snapToGrid="0">
      <p:cViewPr varScale="1">
        <p:scale>
          <a:sx n="74" d="100"/>
          <a:sy n="74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374B8-8A50-4FA4-ADB8-212754BF4ECE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5AACA-CD06-47E8-88E3-04FA10409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01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大家好，今天是我的</a:t>
            </a:r>
            <a:r>
              <a:rPr lang="en-US" altLang="zh-CN" dirty="0"/>
              <a:t>CSDI</a:t>
            </a:r>
            <a:r>
              <a:rPr lang="zh-CN" altLang="en-US" dirty="0"/>
              <a:t>演讲，题目是：</a:t>
            </a:r>
            <a:r>
              <a:rPr lang="en-US" altLang="zh-CN" dirty="0"/>
              <a:t>Using One-Sided RDMA Reads to Build a Fast, CPU-Efficient Key-Value Store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这篇论文是</a:t>
            </a:r>
            <a:r>
              <a:rPr lang="en-US" altLang="zh-CN" dirty="0"/>
              <a:t>USENIX ATC</a:t>
            </a:r>
            <a:r>
              <a:rPr lang="en-US" altLang="zh-CN" baseline="0" dirty="0"/>
              <a:t> 2013</a:t>
            </a:r>
            <a:r>
              <a:rPr lang="zh-CN" altLang="en-US" baseline="0" dirty="0"/>
              <a:t>的论文，它设计了一个叫做</a:t>
            </a:r>
            <a:r>
              <a:rPr lang="en-US" altLang="zh-CN" baseline="0" dirty="0"/>
              <a:t>Pilaf</a:t>
            </a:r>
            <a:r>
              <a:rPr lang="zh-CN" altLang="en-US" baseline="0" dirty="0"/>
              <a:t>的系统，利用单边</a:t>
            </a:r>
            <a:r>
              <a:rPr lang="en-US" altLang="zh-CN" baseline="0" dirty="0"/>
              <a:t>RDMA Reads </a:t>
            </a:r>
            <a:r>
              <a:rPr lang="zh-CN" altLang="en-US" baseline="0" dirty="0"/>
              <a:t>和双边的</a:t>
            </a:r>
            <a:r>
              <a:rPr lang="en-US" altLang="zh-CN" baseline="0" dirty="0"/>
              <a:t>RDMA Writes</a:t>
            </a:r>
            <a:r>
              <a:rPr lang="zh-CN" altLang="en-US" baseline="0" dirty="0"/>
              <a:t>构建了一个高效的</a:t>
            </a:r>
            <a:r>
              <a:rPr lang="en-US" altLang="zh-CN" baseline="0" dirty="0"/>
              <a:t>Key-Value</a:t>
            </a:r>
            <a:r>
              <a:rPr lang="zh-CN" altLang="en-US" baseline="0" dirty="0"/>
              <a:t>存储。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5AACA-CD06-47E8-88E3-04FA104091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496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第二种叫做</a:t>
            </a:r>
            <a:r>
              <a:rPr lang="en-US" altLang="zh-CN" dirty="0"/>
              <a:t>Invalid Pointer Reference</a:t>
            </a:r>
            <a:r>
              <a:rPr lang="zh-CN" altLang="en-US" dirty="0"/>
              <a:t>，也就是无效的指针引用。让我们来看这样一个场景。</a:t>
            </a:r>
            <a:r>
              <a:rPr lang="en-US" altLang="zh-CN" dirty="0"/>
              <a:t>Server</a:t>
            </a:r>
            <a:r>
              <a:rPr lang="zh-CN" altLang="en-US" dirty="0"/>
              <a:t>想要修改某个</a:t>
            </a:r>
            <a:r>
              <a:rPr lang="en-US" altLang="zh-CN" dirty="0"/>
              <a:t>key</a:t>
            </a:r>
            <a:r>
              <a:rPr lang="zh-CN" altLang="en-US" dirty="0"/>
              <a:t>的内容，首先，它查询对应的</a:t>
            </a:r>
            <a:r>
              <a:rPr lang="en-US" altLang="zh-CN" dirty="0"/>
              <a:t>hash entry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之后，一个客户端也要读取这个</a:t>
            </a:r>
            <a:r>
              <a:rPr lang="en-US" altLang="zh-CN" dirty="0"/>
              <a:t>key</a:t>
            </a:r>
            <a:r>
              <a:rPr lang="zh-CN" altLang="en-US" dirty="0"/>
              <a:t>，它查询</a:t>
            </a:r>
            <a:r>
              <a:rPr lang="en-US" altLang="zh-CN" dirty="0"/>
              <a:t>hash entry</a:t>
            </a:r>
            <a:r>
              <a:rPr lang="zh-CN" altLang="en-US" dirty="0"/>
              <a:t>获取的对应的指针和长度。 这时，</a:t>
            </a:r>
            <a:r>
              <a:rPr lang="en-US" altLang="zh-CN" dirty="0"/>
              <a:t>server</a:t>
            </a:r>
            <a:r>
              <a:rPr lang="zh-CN" altLang="en-US" dirty="0"/>
              <a:t>对</a:t>
            </a:r>
            <a:r>
              <a:rPr lang="en-US" altLang="zh-CN" dirty="0"/>
              <a:t>extent</a:t>
            </a:r>
            <a:r>
              <a:rPr lang="zh-CN" altLang="en-US" dirty="0"/>
              <a:t>中的数据进行了修改或是删除，这时客户端读取</a:t>
            </a:r>
            <a:r>
              <a:rPr lang="en-US" altLang="zh-CN" dirty="0"/>
              <a:t>extent</a:t>
            </a:r>
            <a:r>
              <a:rPr lang="zh-CN" altLang="en-US" dirty="0"/>
              <a:t>，读到的就是损坏的或是无效的数据。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5AACA-CD06-47E8-88E3-04FA1040910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9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为了解决读写冲突，</a:t>
            </a:r>
            <a:r>
              <a:rPr lang="en-US" altLang="zh-CN" dirty="0"/>
              <a:t>Pilaf</a:t>
            </a:r>
            <a:r>
              <a:rPr lang="zh-CN" altLang="en-US" dirty="0"/>
              <a:t>引入了自校验的数据结构，本质上就是加了两个</a:t>
            </a:r>
            <a:r>
              <a:rPr lang="en-US" altLang="zh-CN" dirty="0"/>
              <a:t>checksum</a:t>
            </a:r>
            <a:r>
              <a:rPr lang="zh-CN" altLang="en-US" dirty="0"/>
              <a:t>，用来保证数据的完整性。为了应对</a:t>
            </a:r>
            <a:r>
              <a:rPr lang="en-US" altLang="zh-CN" dirty="0"/>
              <a:t>key/value</a:t>
            </a:r>
            <a:r>
              <a:rPr lang="zh-CN" altLang="en-US" dirty="0"/>
              <a:t>损坏的情况，在</a:t>
            </a:r>
            <a:r>
              <a:rPr lang="en-US" altLang="zh-CN" dirty="0"/>
              <a:t>root object</a:t>
            </a:r>
            <a:r>
              <a:rPr lang="zh-CN" altLang="en-US" dirty="0"/>
              <a:t>中额外引入了</a:t>
            </a:r>
            <a:r>
              <a:rPr lang="en-US" altLang="zh-CN" dirty="0"/>
              <a:t>key-value</a:t>
            </a:r>
            <a:r>
              <a:rPr lang="zh-CN" altLang="en-US" dirty="0"/>
              <a:t>的</a:t>
            </a:r>
            <a:r>
              <a:rPr lang="en-US" altLang="zh-CN" dirty="0"/>
              <a:t>checksum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客户端会根据读到的</a:t>
            </a:r>
            <a:r>
              <a:rPr lang="en-US" altLang="zh-CN" dirty="0"/>
              <a:t>pointer</a:t>
            </a:r>
            <a:r>
              <a:rPr lang="zh-CN" altLang="en-US" dirty="0"/>
              <a:t>，并根据</a:t>
            </a:r>
            <a:r>
              <a:rPr lang="en-US" altLang="zh-CN" dirty="0"/>
              <a:t>key-value</a:t>
            </a:r>
            <a:r>
              <a:rPr lang="zh-CN" altLang="en-US" dirty="0"/>
              <a:t>的</a:t>
            </a:r>
            <a:r>
              <a:rPr lang="en-US" altLang="zh-CN" dirty="0"/>
              <a:t>size</a:t>
            </a:r>
            <a:r>
              <a:rPr lang="zh-CN" altLang="en-US" dirty="0"/>
              <a:t>获得固定大小的数据。之后，客户端会对</a:t>
            </a:r>
            <a:r>
              <a:rPr lang="en-US" altLang="zh-CN" dirty="0"/>
              <a:t>key</a:t>
            </a:r>
            <a:r>
              <a:rPr lang="en-US" altLang="zh-CN" baseline="0" dirty="0"/>
              <a:t> value</a:t>
            </a:r>
            <a:r>
              <a:rPr lang="zh-CN" altLang="en-US" baseline="0" dirty="0"/>
              <a:t>做一次</a:t>
            </a:r>
            <a:r>
              <a:rPr lang="en-US" altLang="zh-CN" baseline="0" dirty="0"/>
              <a:t>checksum</a:t>
            </a:r>
            <a:r>
              <a:rPr lang="zh-CN" altLang="en-US" baseline="0" dirty="0"/>
              <a:t>，如果结果与</a:t>
            </a:r>
            <a:r>
              <a:rPr lang="en-US" altLang="zh-CN" baseline="0" dirty="0"/>
              <a:t>entry</a:t>
            </a:r>
            <a:r>
              <a:rPr lang="zh-CN" altLang="en-US" baseline="0" dirty="0"/>
              <a:t>中的不符，说明数据已损坏，这次读取就宣告失败。</a:t>
            </a:r>
            <a:endParaRPr lang="en-US" altLang="zh-CN" baseline="0" dirty="0"/>
          </a:p>
          <a:p>
            <a:r>
              <a:rPr lang="zh-CN" altLang="en-US" baseline="0" dirty="0"/>
              <a:t>同时，为了解决</a:t>
            </a:r>
            <a:r>
              <a:rPr lang="en-US" altLang="zh-CN" baseline="0" dirty="0"/>
              <a:t>table entry</a:t>
            </a:r>
            <a:r>
              <a:rPr lang="zh-CN" altLang="en-US" baseline="0" dirty="0"/>
              <a:t>损坏的问题，论文又对每个</a:t>
            </a:r>
            <a:r>
              <a:rPr lang="en-US" altLang="zh-CN" baseline="0" dirty="0"/>
              <a:t>table entry</a:t>
            </a:r>
            <a:r>
              <a:rPr lang="zh-CN" altLang="en-US" baseline="0" dirty="0"/>
              <a:t>做了一次校验和，也就是对</a:t>
            </a:r>
            <a:r>
              <a:rPr lang="en-US" altLang="zh-CN" baseline="0" dirty="0"/>
              <a:t>entry</a:t>
            </a:r>
            <a:r>
              <a:rPr lang="zh-CN" altLang="en-US" baseline="0" dirty="0"/>
              <a:t>前面所有内容的做了一次</a:t>
            </a:r>
            <a:r>
              <a:rPr lang="en-US" altLang="zh-CN" baseline="0" dirty="0"/>
              <a:t>checksum</a:t>
            </a:r>
            <a:r>
              <a:rPr lang="zh-CN" altLang="en-US" baseline="0" dirty="0"/>
              <a:t>。如果校验结果不符，说明</a:t>
            </a:r>
            <a:r>
              <a:rPr lang="en-US" altLang="zh-CN" baseline="0" dirty="0"/>
              <a:t>table entry</a:t>
            </a:r>
            <a:r>
              <a:rPr lang="zh-CN" altLang="en-US" baseline="0" dirty="0"/>
              <a:t>出了问题，这时也就简单的将操作</a:t>
            </a:r>
            <a:r>
              <a:rPr lang="en-US" altLang="zh-CN" baseline="0" dirty="0"/>
              <a:t>abort</a:t>
            </a:r>
            <a:r>
              <a:rPr lang="zh-CN" altLang="en-US" baseline="0" dirty="0"/>
              <a:t>。</a:t>
            </a:r>
            <a:endParaRPr lang="en-US" altLang="zh-CN" baseline="0" dirty="0"/>
          </a:p>
          <a:p>
            <a:r>
              <a:rPr lang="zh-CN" altLang="en-US" baseline="0" dirty="0"/>
              <a:t>通过这种巧妙的设计，我们就可以以很小的代价，解决之前所述的读写冲突问题。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5AACA-CD06-47E8-88E3-04FA1040910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755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除了解决</a:t>
            </a:r>
            <a:r>
              <a:rPr lang="en-US" altLang="zh-CN" dirty="0"/>
              <a:t>key-value store</a:t>
            </a:r>
            <a:r>
              <a:rPr lang="zh-CN" altLang="en-US" dirty="0"/>
              <a:t>的冲突问题，我们还希望系统具有较优的性能。在原先的设计中，论文采用</a:t>
            </a:r>
            <a:r>
              <a:rPr lang="en-US" altLang="zh-CN" dirty="0"/>
              <a:t>linear probing</a:t>
            </a:r>
            <a:r>
              <a:rPr lang="zh-CN" altLang="en-US" dirty="0"/>
              <a:t>，也就是线性探测的方式来解决哈希冲突。</a:t>
            </a:r>
            <a:endParaRPr lang="en-US" altLang="zh-CN" dirty="0"/>
          </a:p>
          <a:p>
            <a:r>
              <a:rPr lang="zh-CN" altLang="en-US" dirty="0"/>
              <a:t>线性探测是开放寻址法的一种，我在这里举一个简单的例子。假设</a:t>
            </a:r>
            <a:r>
              <a:rPr lang="en-US" altLang="zh-CN" dirty="0"/>
              <a:t>key1</a:t>
            </a:r>
            <a:r>
              <a:rPr lang="zh-CN" altLang="en-US" dirty="0"/>
              <a:t>和</a:t>
            </a:r>
            <a:r>
              <a:rPr lang="en-US" altLang="zh-CN" dirty="0"/>
              <a:t>key2 hash</a:t>
            </a:r>
            <a:r>
              <a:rPr lang="zh-CN" altLang="en-US" dirty="0"/>
              <a:t>出来的结果都是</a:t>
            </a:r>
            <a:r>
              <a:rPr lang="en-US" altLang="zh-CN" dirty="0"/>
              <a:t>15</a:t>
            </a:r>
            <a:r>
              <a:rPr lang="zh-CN" altLang="en-US" dirty="0"/>
              <a:t>，</a:t>
            </a:r>
            <a:r>
              <a:rPr lang="en-US" altLang="zh-CN" dirty="0"/>
              <a:t>key1</a:t>
            </a:r>
            <a:r>
              <a:rPr lang="zh-CN" altLang="en-US" dirty="0"/>
              <a:t>已经被存入了</a:t>
            </a:r>
            <a:r>
              <a:rPr lang="en-US" altLang="zh-CN" dirty="0"/>
              <a:t>hash</a:t>
            </a:r>
            <a:r>
              <a:rPr lang="zh-CN" altLang="en-US" dirty="0"/>
              <a:t>表中。</a:t>
            </a:r>
            <a:endParaRPr lang="en-US" altLang="zh-CN" dirty="0"/>
          </a:p>
          <a:p>
            <a:r>
              <a:rPr lang="zh-CN" altLang="en-US" dirty="0"/>
              <a:t>这时，我们写入</a:t>
            </a:r>
            <a:r>
              <a:rPr lang="en-US" altLang="zh-CN" dirty="0"/>
              <a:t>key2</a:t>
            </a:r>
            <a:r>
              <a:rPr lang="zh-CN" altLang="en-US" dirty="0"/>
              <a:t>，就会发生一个</a:t>
            </a:r>
            <a:r>
              <a:rPr lang="en-US" altLang="zh-CN" dirty="0"/>
              <a:t>conflict</a:t>
            </a:r>
            <a:r>
              <a:rPr lang="zh-CN" altLang="en-US" dirty="0"/>
              <a:t>。因为发现</a:t>
            </a:r>
            <a:r>
              <a:rPr lang="en-US" altLang="zh-CN" dirty="0"/>
              <a:t>15</a:t>
            </a:r>
            <a:r>
              <a:rPr lang="zh-CN" altLang="en-US" dirty="0"/>
              <a:t>被人占了，</a:t>
            </a:r>
            <a:r>
              <a:rPr lang="en-US" altLang="zh-CN" dirty="0"/>
              <a:t>key2</a:t>
            </a:r>
            <a:r>
              <a:rPr lang="zh-CN" altLang="en-US" dirty="0"/>
              <a:t>就会下移一位，填入</a:t>
            </a:r>
            <a:r>
              <a:rPr lang="en-US" altLang="zh-CN" dirty="0"/>
              <a:t>16</a:t>
            </a:r>
            <a:r>
              <a:rPr lang="zh-CN" altLang="en-US" dirty="0"/>
              <a:t>中，并与</a:t>
            </a:r>
            <a:r>
              <a:rPr lang="en-US" altLang="zh-CN" dirty="0"/>
              <a:t>key2</a:t>
            </a:r>
            <a:r>
              <a:rPr lang="en-US" altLang="zh-CN" baseline="0" dirty="0"/>
              <a:t> value2</a:t>
            </a:r>
            <a:r>
              <a:rPr lang="zh-CN" altLang="en-US" baseline="0" dirty="0"/>
              <a:t>绑定。</a:t>
            </a:r>
            <a:endParaRPr lang="en-US" altLang="zh-CN" baseline="0" dirty="0"/>
          </a:p>
          <a:p>
            <a:r>
              <a:rPr lang="zh-CN" altLang="en-US" baseline="0" dirty="0"/>
              <a:t>如果有客户端要读取</a:t>
            </a:r>
            <a:r>
              <a:rPr lang="en-US" altLang="zh-CN" baseline="0" dirty="0"/>
              <a:t>key2</a:t>
            </a:r>
            <a:r>
              <a:rPr lang="zh-CN" altLang="en-US" baseline="0" dirty="0"/>
              <a:t>，那么它会首先读取</a:t>
            </a:r>
            <a:r>
              <a:rPr lang="en-US" altLang="zh-CN" baseline="0" dirty="0"/>
              <a:t>15</a:t>
            </a:r>
            <a:r>
              <a:rPr lang="zh-CN" altLang="en-US" baseline="0" dirty="0"/>
              <a:t>中对应的</a:t>
            </a:r>
            <a:r>
              <a:rPr lang="en-US" altLang="zh-CN" baseline="0" dirty="0"/>
              <a:t>hash entry</a:t>
            </a:r>
            <a:r>
              <a:rPr lang="zh-CN" altLang="en-US" baseline="0" dirty="0"/>
              <a:t>，之后读取对应的</a:t>
            </a:r>
            <a:r>
              <a:rPr lang="en-US" altLang="zh-CN" baseline="0" dirty="0"/>
              <a:t>key-value</a:t>
            </a:r>
            <a:r>
              <a:rPr lang="zh-CN" altLang="en-US" baseline="0" dirty="0"/>
              <a:t>。这时候，客户端会发现读到的是</a:t>
            </a:r>
            <a:r>
              <a:rPr lang="en-US" altLang="zh-CN" baseline="0" dirty="0"/>
              <a:t>key1</a:t>
            </a:r>
            <a:r>
              <a:rPr lang="zh-CN" altLang="en-US" baseline="0" dirty="0"/>
              <a:t>而不是</a:t>
            </a:r>
            <a:r>
              <a:rPr lang="en-US" altLang="zh-CN" baseline="0" dirty="0"/>
              <a:t>key2</a:t>
            </a:r>
            <a:r>
              <a:rPr lang="zh-CN" altLang="en-US" baseline="0" dirty="0"/>
              <a:t>，这时它又会进行第二次的</a:t>
            </a:r>
            <a:r>
              <a:rPr lang="en-US" altLang="zh-CN" baseline="0" dirty="0"/>
              <a:t>probe</a:t>
            </a:r>
            <a:r>
              <a:rPr lang="zh-CN" altLang="en-US" baseline="0" dirty="0"/>
              <a:t>，直至找到</a:t>
            </a:r>
            <a:r>
              <a:rPr lang="en-US" altLang="zh-CN" baseline="0" dirty="0"/>
              <a:t>key2</a:t>
            </a:r>
            <a:r>
              <a:rPr lang="zh-CN" altLang="en-US" baseline="0" dirty="0"/>
              <a:t>。</a:t>
            </a:r>
            <a:endParaRPr lang="en-US" altLang="zh-CN" baseline="0" dirty="0"/>
          </a:p>
          <a:p>
            <a:r>
              <a:rPr lang="zh-CN" altLang="en-US" baseline="0" dirty="0"/>
              <a:t>当</a:t>
            </a:r>
            <a:r>
              <a:rPr lang="en-US" altLang="zh-CN" baseline="0" dirty="0"/>
              <a:t>hash entries</a:t>
            </a:r>
            <a:r>
              <a:rPr lang="zh-CN" altLang="en-US" baseline="0" dirty="0"/>
              <a:t>快满的时候，</a:t>
            </a:r>
            <a:r>
              <a:rPr lang="en-US" altLang="zh-CN" baseline="0" dirty="0"/>
              <a:t>probe</a:t>
            </a:r>
            <a:r>
              <a:rPr lang="zh-CN" altLang="en-US" baseline="0" dirty="0"/>
              <a:t>的次数可能会高达</a:t>
            </a:r>
            <a:r>
              <a:rPr lang="en-US" altLang="zh-CN" baseline="0" dirty="0"/>
              <a:t>100</a:t>
            </a:r>
            <a:r>
              <a:rPr lang="zh-CN" altLang="en-US" baseline="0" dirty="0"/>
              <a:t>，这意味着在一次</a:t>
            </a:r>
            <a:r>
              <a:rPr lang="en-US" altLang="zh-CN" baseline="0" dirty="0"/>
              <a:t>get</a:t>
            </a:r>
            <a:r>
              <a:rPr lang="zh-CN" altLang="en-US" baseline="0" dirty="0"/>
              <a:t>操作中我们需要进行</a:t>
            </a:r>
            <a:r>
              <a:rPr lang="en-US" altLang="zh-CN" baseline="0" dirty="0"/>
              <a:t>200</a:t>
            </a:r>
            <a:r>
              <a:rPr lang="zh-CN" altLang="en-US" baseline="0" dirty="0"/>
              <a:t>次的</a:t>
            </a:r>
            <a:r>
              <a:rPr lang="en-US" altLang="zh-CN" baseline="0" dirty="0"/>
              <a:t>RDMA Read</a:t>
            </a:r>
            <a:r>
              <a:rPr lang="zh-CN" altLang="en-US" baseline="0" dirty="0"/>
              <a:t>，这显然是不能接受的。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5AACA-CD06-47E8-88E3-04FA1040910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559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为了解决这一问题，作者使用了一种叫做</a:t>
            </a:r>
            <a:r>
              <a:rPr lang="en-US" altLang="zh-CN" dirty="0"/>
              <a:t>Cuckoo hashing</a:t>
            </a:r>
            <a:r>
              <a:rPr lang="zh-CN" altLang="en-US" dirty="0"/>
              <a:t>，中文翻译过来也就是布谷鸟哈希，这个名字其实很形象。有一个成语大家应该都听过，叫鸠占鹊巢。</a:t>
            </a:r>
            <a:endParaRPr lang="en-US" altLang="zh-CN" dirty="0"/>
          </a:p>
          <a:p>
            <a:r>
              <a:rPr lang="zh-CN" altLang="en-US" dirty="0"/>
              <a:t>杜鹃，也就是布谷鸟，喜欢把自己的蛋下在别人的巢里，并把别人的蛋从巢里挤出去。</a:t>
            </a:r>
            <a:r>
              <a:rPr lang="en-US" altLang="zh-CN" dirty="0"/>
              <a:t>Cuckoo hashing</a:t>
            </a:r>
            <a:r>
              <a:rPr lang="zh-CN" altLang="en-US" dirty="0"/>
              <a:t>也是采用了类似的策略。</a:t>
            </a:r>
            <a:endParaRPr lang="en-US" altLang="zh-CN" dirty="0"/>
          </a:p>
          <a:p>
            <a:r>
              <a:rPr lang="zh-CN" altLang="en-US" dirty="0"/>
              <a:t>让我们来看这么一个</a:t>
            </a:r>
            <a:r>
              <a:rPr lang="en-US" altLang="zh-CN" dirty="0"/>
              <a:t>2</a:t>
            </a:r>
            <a:r>
              <a:rPr lang="zh-CN" altLang="en-US" dirty="0"/>
              <a:t>路</a:t>
            </a:r>
            <a:r>
              <a:rPr lang="en-US" altLang="zh-CN" dirty="0"/>
              <a:t>cuckoo hashing</a:t>
            </a:r>
            <a:r>
              <a:rPr lang="zh-CN" altLang="en-US" dirty="0"/>
              <a:t>的例子。我们现在有两个</a:t>
            </a:r>
            <a:r>
              <a:rPr lang="en-US" altLang="zh-CN" dirty="0"/>
              <a:t>hash</a:t>
            </a:r>
            <a:r>
              <a:rPr lang="zh-CN" altLang="en-US" dirty="0"/>
              <a:t>函数，我们分别对</a:t>
            </a:r>
            <a:r>
              <a:rPr lang="en-US" altLang="zh-CN" dirty="0"/>
              <a:t>key1</a:t>
            </a:r>
            <a:r>
              <a:rPr lang="zh-CN" altLang="en-US" dirty="0"/>
              <a:t>进行两次</a:t>
            </a:r>
            <a:r>
              <a:rPr lang="en-US" altLang="zh-CN" dirty="0"/>
              <a:t>hash</a:t>
            </a:r>
            <a:r>
              <a:rPr lang="zh-CN" altLang="en-US" dirty="0"/>
              <a:t>，因为</a:t>
            </a:r>
            <a:r>
              <a:rPr lang="en-US" altLang="zh-CN" dirty="0"/>
              <a:t>13</a:t>
            </a:r>
            <a:r>
              <a:rPr lang="zh-CN" altLang="en-US" dirty="0"/>
              <a:t>和</a:t>
            </a:r>
            <a:r>
              <a:rPr lang="en-US" altLang="zh-CN" dirty="0"/>
              <a:t>16</a:t>
            </a:r>
            <a:r>
              <a:rPr lang="zh-CN" altLang="en-US" dirty="0"/>
              <a:t>都空着，我们将</a:t>
            </a:r>
            <a:r>
              <a:rPr lang="en-US" altLang="zh-CN" dirty="0"/>
              <a:t>key1</a:t>
            </a:r>
            <a:r>
              <a:rPr lang="zh-CN" altLang="en-US" dirty="0"/>
              <a:t>放在</a:t>
            </a:r>
            <a:r>
              <a:rPr lang="en-US" altLang="zh-CN" dirty="0"/>
              <a:t>13</a:t>
            </a:r>
            <a:r>
              <a:rPr lang="zh-CN" altLang="en-US" dirty="0"/>
              <a:t>处。</a:t>
            </a:r>
            <a:endParaRPr lang="en-US" altLang="zh-CN" dirty="0"/>
          </a:p>
          <a:p>
            <a:r>
              <a:rPr lang="zh-CN" altLang="en-US" dirty="0"/>
              <a:t>之后，我们写入</a:t>
            </a:r>
            <a:r>
              <a:rPr lang="en-US" altLang="zh-CN" dirty="0"/>
              <a:t>key2</a:t>
            </a:r>
            <a:r>
              <a:rPr lang="zh-CN" altLang="en-US" dirty="0"/>
              <a:t>，</a:t>
            </a:r>
            <a:r>
              <a:rPr lang="en-US" altLang="zh-CN" dirty="0"/>
              <a:t>key2 hash</a:t>
            </a:r>
            <a:r>
              <a:rPr lang="zh-CN" altLang="en-US" dirty="0"/>
              <a:t>出来是</a:t>
            </a:r>
            <a:r>
              <a:rPr lang="en-US" altLang="zh-CN" dirty="0"/>
              <a:t>13</a:t>
            </a:r>
            <a:r>
              <a:rPr lang="zh-CN" altLang="en-US" dirty="0"/>
              <a:t>和</a:t>
            </a:r>
            <a:r>
              <a:rPr lang="en-US" altLang="zh-CN" dirty="0"/>
              <a:t>15</a:t>
            </a:r>
            <a:r>
              <a:rPr lang="zh-CN" altLang="en-US" dirty="0"/>
              <a:t>，因为</a:t>
            </a:r>
            <a:r>
              <a:rPr lang="en-US" altLang="zh-CN" dirty="0"/>
              <a:t>13</a:t>
            </a:r>
            <a:r>
              <a:rPr lang="zh-CN" altLang="en-US" dirty="0"/>
              <a:t>被占用了，但</a:t>
            </a:r>
            <a:r>
              <a:rPr lang="en-US" altLang="zh-CN" dirty="0"/>
              <a:t>15</a:t>
            </a:r>
            <a:r>
              <a:rPr lang="zh-CN" altLang="en-US" dirty="0"/>
              <a:t>空着，我们就把</a:t>
            </a:r>
            <a:r>
              <a:rPr lang="en-US" altLang="zh-CN" dirty="0"/>
              <a:t>key2</a:t>
            </a:r>
            <a:r>
              <a:rPr lang="zh-CN" altLang="en-US" dirty="0"/>
              <a:t>放在</a:t>
            </a:r>
            <a:r>
              <a:rPr lang="en-US" altLang="zh-CN" dirty="0"/>
              <a:t>15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最后，我们写入</a:t>
            </a:r>
            <a:r>
              <a:rPr lang="en-US" altLang="zh-CN" dirty="0"/>
              <a:t>key3</a:t>
            </a:r>
            <a:r>
              <a:rPr lang="zh-CN" altLang="en-US" dirty="0"/>
              <a:t>，</a:t>
            </a:r>
            <a:r>
              <a:rPr lang="en-US" altLang="zh-CN" dirty="0"/>
              <a:t>key3 hash</a:t>
            </a:r>
            <a:r>
              <a:rPr lang="zh-CN" altLang="en-US" dirty="0"/>
              <a:t>的结果是</a:t>
            </a:r>
            <a:r>
              <a:rPr lang="en-US" altLang="zh-CN" dirty="0"/>
              <a:t>13</a:t>
            </a:r>
            <a:r>
              <a:rPr lang="zh-CN" altLang="en-US" dirty="0"/>
              <a:t>和</a:t>
            </a:r>
            <a:r>
              <a:rPr lang="en-US" altLang="zh-CN" dirty="0"/>
              <a:t>15</a:t>
            </a:r>
            <a:r>
              <a:rPr lang="zh-CN" altLang="en-US" dirty="0"/>
              <a:t>，这两个位置都满了，</a:t>
            </a:r>
            <a:r>
              <a:rPr lang="en-US" altLang="zh-CN" dirty="0"/>
              <a:t>key3</a:t>
            </a:r>
            <a:r>
              <a:rPr lang="zh-CN" altLang="en-US" dirty="0"/>
              <a:t>就会从中随机踢走一个，并把自己放进去。</a:t>
            </a:r>
            <a:endParaRPr lang="en-US" altLang="zh-CN" dirty="0"/>
          </a:p>
          <a:p>
            <a:r>
              <a:rPr lang="zh-CN" altLang="en-US" dirty="0"/>
              <a:t>比如这里，我们踢</a:t>
            </a:r>
            <a:r>
              <a:rPr lang="en-US" altLang="zh-CN" dirty="0"/>
              <a:t>key1</a:t>
            </a:r>
            <a:r>
              <a:rPr lang="zh-CN" altLang="en-US" dirty="0"/>
              <a:t>，</a:t>
            </a:r>
            <a:r>
              <a:rPr lang="en-US" altLang="zh-CN" dirty="0"/>
              <a:t>key1</a:t>
            </a:r>
            <a:r>
              <a:rPr lang="zh-CN" altLang="en-US" dirty="0"/>
              <a:t>发现</a:t>
            </a:r>
            <a:r>
              <a:rPr lang="en-US" altLang="zh-CN" dirty="0"/>
              <a:t>16</a:t>
            </a:r>
            <a:r>
              <a:rPr lang="zh-CN" altLang="en-US" dirty="0"/>
              <a:t>位置还空着，它就把自己放到</a:t>
            </a:r>
            <a:r>
              <a:rPr lang="en-US" altLang="zh-CN" dirty="0"/>
              <a:t>16</a:t>
            </a:r>
            <a:r>
              <a:rPr lang="zh-CN" altLang="en-US" dirty="0"/>
              <a:t>里。在这里，我们会先将</a:t>
            </a:r>
            <a:r>
              <a:rPr lang="en-US" altLang="zh-CN" dirty="0"/>
              <a:t>key1</a:t>
            </a:r>
            <a:r>
              <a:rPr lang="zh-CN" altLang="en-US" dirty="0"/>
              <a:t>放在</a:t>
            </a:r>
            <a:r>
              <a:rPr lang="en-US" altLang="zh-CN" dirty="0"/>
              <a:t>16</a:t>
            </a:r>
            <a:r>
              <a:rPr lang="zh-CN" altLang="en-US" dirty="0"/>
              <a:t>中，然后删除</a:t>
            </a:r>
            <a:r>
              <a:rPr lang="en-US" altLang="zh-CN" dirty="0"/>
              <a:t>13</a:t>
            </a:r>
            <a:r>
              <a:rPr lang="zh-CN" altLang="en-US" dirty="0"/>
              <a:t>中</a:t>
            </a:r>
            <a:r>
              <a:rPr lang="en-US" altLang="zh-CN" dirty="0"/>
              <a:t>key1</a:t>
            </a:r>
            <a:r>
              <a:rPr lang="zh-CN" altLang="en-US" dirty="0"/>
              <a:t>的条目，并将</a:t>
            </a:r>
            <a:r>
              <a:rPr lang="en-US" altLang="zh-CN" dirty="0"/>
              <a:t>key3</a:t>
            </a:r>
            <a:r>
              <a:rPr lang="zh-CN" altLang="en-US" dirty="0"/>
              <a:t>放置在</a:t>
            </a:r>
            <a:r>
              <a:rPr lang="en-US" altLang="zh-CN" dirty="0"/>
              <a:t>13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key1</a:t>
            </a:r>
            <a:r>
              <a:rPr lang="zh-CN" altLang="en-US" dirty="0"/>
              <a:t>也满了，那么它又会再随机踢走一个，直至所有</a:t>
            </a:r>
            <a:r>
              <a:rPr lang="en-US" altLang="zh-CN" dirty="0"/>
              <a:t>key</a:t>
            </a:r>
            <a:r>
              <a:rPr lang="zh-CN" altLang="en-US" dirty="0"/>
              <a:t>都被正确放置。</a:t>
            </a:r>
            <a:endParaRPr lang="en-US" altLang="zh-CN" dirty="0"/>
          </a:p>
          <a:p>
            <a:r>
              <a:rPr lang="zh-CN" altLang="en-US" dirty="0"/>
              <a:t>假设我们是</a:t>
            </a:r>
            <a:r>
              <a:rPr lang="en-US" altLang="zh-CN" dirty="0"/>
              <a:t>k</a:t>
            </a:r>
            <a:r>
              <a:rPr lang="zh-CN" altLang="en-US" dirty="0"/>
              <a:t>路</a:t>
            </a:r>
            <a:r>
              <a:rPr lang="en-US" altLang="zh-CN" dirty="0"/>
              <a:t>cuckoo hashing</a:t>
            </a:r>
            <a:r>
              <a:rPr lang="zh-CN" altLang="en-US" dirty="0"/>
              <a:t>，也就是使用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/>
              <a:t>hash</a:t>
            </a:r>
            <a:r>
              <a:rPr lang="zh-CN" altLang="en-US" dirty="0"/>
              <a:t>函数，我们就能保证在</a:t>
            </a:r>
            <a:r>
              <a:rPr lang="en-US" altLang="zh-CN" dirty="0"/>
              <a:t>k</a:t>
            </a:r>
            <a:r>
              <a:rPr lang="zh-CN" altLang="en-US" dirty="0"/>
              <a:t>次</a:t>
            </a:r>
            <a:r>
              <a:rPr lang="en-US" altLang="zh-CN" dirty="0"/>
              <a:t>probe</a:t>
            </a:r>
            <a:r>
              <a:rPr lang="zh-CN" altLang="en-US" dirty="0"/>
              <a:t>中找到正确的</a:t>
            </a:r>
            <a:r>
              <a:rPr lang="en-US" altLang="zh-CN" dirty="0"/>
              <a:t>key-value</a:t>
            </a:r>
            <a:r>
              <a:rPr lang="zh-CN" altLang="en-US" dirty="0"/>
              <a:t>数据，也就是我们能在</a:t>
            </a:r>
            <a:r>
              <a:rPr lang="en-US" altLang="zh-CN" dirty="0"/>
              <a:t>2k</a:t>
            </a:r>
            <a:r>
              <a:rPr lang="zh-CN" altLang="en-US" dirty="0"/>
              <a:t>次</a:t>
            </a:r>
            <a:r>
              <a:rPr lang="en-US" altLang="zh-CN" dirty="0"/>
              <a:t>RDMA</a:t>
            </a:r>
            <a:r>
              <a:rPr lang="en-US" altLang="zh-CN" baseline="0" dirty="0"/>
              <a:t> Read</a:t>
            </a:r>
            <a:r>
              <a:rPr lang="zh-CN" altLang="en-US" baseline="0" dirty="0"/>
              <a:t>内完成一次</a:t>
            </a:r>
            <a:r>
              <a:rPr lang="en-US" altLang="zh-CN" baseline="0" dirty="0"/>
              <a:t>get</a:t>
            </a:r>
            <a:r>
              <a:rPr lang="zh-CN" altLang="en-US" baseline="0" dirty="0"/>
              <a:t>操作。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5AACA-CD06-47E8-88E3-04FA1040910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76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这张图展现的是不同</a:t>
            </a:r>
            <a:r>
              <a:rPr lang="en-US" altLang="zh-CN" dirty="0"/>
              <a:t>hash</a:t>
            </a:r>
            <a:r>
              <a:rPr lang="zh-CN" altLang="en-US" dirty="0"/>
              <a:t>策略的对比，我们可以看到，在</a:t>
            </a:r>
            <a:r>
              <a:rPr lang="en-US" altLang="zh-CN" dirty="0"/>
              <a:t>linear probing</a:t>
            </a:r>
            <a:r>
              <a:rPr lang="zh-CN" altLang="en-US" dirty="0"/>
              <a:t>的策略下，当</a:t>
            </a:r>
            <a:r>
              <a:rPr lang="en-US" altLang="zh-CN" dirty="0"/>
              <a:t>hash table 60%</a:t>
            </a:r>
            <a:r>
              <a:rPr lang="zh-CN" altLang="en-US" dirty="0"/>
              <a:t>满的时候，其最大的</a:t>
            </a:r>
            <a:r>
              <a:rPr lang="en-US" altLang="zh-CN" dirty="0"/>
              <a:t>probe</a:t>
            </a:r>
            <a:r>
              <a:rPr lang="zh-CN" altLang="en-US" dirty="0"/>
              <a:t>次数能达到</a:t>
            </a:r>
            <a:r>
              <a:rPr lang="en-US" altLang="zh-CN" dirty="0"/>
              <a:t>70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而使用了</a:t>
            </a:r>
            <a:r>
              <a:rPr lang="en-US" altLang="zh-CN" dirty="0"/>
              <a:t>3-way cuckoo hashing</a:t>
            </a:r>
            <a:r>
              <a:rPr lang="zh-CN" altLang="en-US" dirty="0"/>
              <a:t>之后，平均的</a:t>
            </a:r>
            <a:r>
              <a:rPr lang="en-US" altLang="zh-CN" dirty="0"/>
              <a:t>probe</a:t>
            </a:r>
            <a:r>
              <a:rPr lang="zh-CN" altLang="en-US" dirty="0"/>
              <a:t>只有</a:t>
            </a:r>
            <a:r>
              <a:rPr lang="en-US" altLang="zh-CN" dirty="0"/>
              <a:t>1-2</a:t>
            </a:r>
            <a:r>
              <a:rPr lang="zh-CN" altLang="en-US" dirty="0"/>
              <a:t>次，最大也不会超过</a:t>
            </a:r>
            <a:r>
              <a:rPr lang="en-US" altLang="zh-CN" dirty="0"/>
              <a:t>3</a:t>
            </a:r>
            <a:r>
              <a:rPr lang="zh-CN" altLang="en-US" dirty="0"/>
              <a:t>次，这就带来了极大的性能提升。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5AACA-CD06-47E8-88E3-04FA1040910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97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这张图是不同类型的</a:t>
            </a:r>
            <a:r>
              <a:rPr lang="en-US" altLang="zh-CN" dirty="0"/>
              <a:t>get</a:t>
            </a:r>
            <a:r>
              <a:rPr lang="zh-CN" altLang="en-US" dirty="0"/>
              <a:t>和</a:t>
            </a:r>
            <a:r>
              <a:rPr lang="en-US" altLang="zh-CN" dirty="0"/>
              <a:t>put</a:t>
            </a:r>
            <a:r>
              <a:rPr lang="zh-CN" altLang="en-US" dirty="0"/>
              <a:t>在吞吐量上的一个对比。</a:t>
            </a:r>
            <a:endParaRPr lang="en-US" altLang="zh-CN" dirty="0"/>
          </a:p>
          <a:p>
            <a:r>
              <a:rPr lang="zh-CN" altLang="en-US" dirty="0"/>
              <a:t>其中，黄色的是</a:t>
            </a:r>
            <a:r>
              <a:rPr lang="en-US" altLang="zh-CN" dirty="0"/>
              <a:t>RDMA</a:t>
            </a:r>
            <a:r>
              <a:rPr lang="zh-CN" altLang="en-US" dirty="0"/>
              <a:t>下的</a:t>
            </a:r>
            <a:r>
              <a:rPr lang="en-US" altLang="zh-CN" dirty="0"/>
              <a:t>get</a:t>
            </a:r>
            <a:r>
              <a:rPr lang="zh-CN" altLang="en-US" dirty="0"/>
              <a:t>操作，蓝色的是</a:t>
            </a:r>
            <a:r>
              <a:rPr lang="en-US" altLang="zh-CN" dirty="0"/>
              <a:t>Verb Msgs</a:t>
            </a:r>
            <a:r>
              <a:rPr lang="zh-CN" altLang="en-US" dirty="0"/>
              <a:t>下的</a:t>
            </a:r>
            <a:r>
              <a:rPr lang="en-US" altLang="zh-CN" dirty="0"/>
              <a:t>put</a:t>
            </a:r>
            <a:r>
              <a:rPr lang="zh-CN" altLang="en-US" dirty="0"/>
              <a:t>操作，而白色是</a:t>
            </a:r>
            <a:r>
              <a:rPr lang="en-US" altLang="zh-CN" dirty="0"/>
              <a:t>Pilaf-VO</a:t>
            </a:r>
            <a:r>
              <a:rPr lang="zh-CN" altLang="en-US" dirty="0"/>
              <a:t>的</a:t>
            </a:r>
            <a:r>
              <a:rPr lang="en-US" altLang="zh-CN" dirty="0"/>
              <a:t>get</a:t>
            </a:r>
            <a:r>
              <a:rPr lang="zh-CN" altLang="en-US" dirty="0"/>
              <a:t>，也就是使用了</a:t>
            </a:r>
            <a:r>
              <a:rPr lang="en-US" altLang="zh-CN" dirty="0"/>
              <a:t>verb msgs</a:t>
            </a:r>
            <a:r>
              <a:rPr lang="zh-CN" altLang="en-US" dirty="0"/>
              <a:t>的</a:t>
            </a:r>
            <a:r>
              <a:rPr lang="en-US" altLang="zh-CN" dirty="0"/>
              <a:t>get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可以看到，显然，</a:t>
            </a:r>
            <a:r>
              <a:rPr lang="en-US" altLang="zh-CN" dirty="0"/>
              <a:t>RDMA get</a:t>
            </a:r>
            <a:r>
              <a:rPr lang="zh-CN" altLang="en-US" dirty="0"/>
              <a:t>拥有最高的吞吐量，随着</a:t>
            </a:r>
            <a:r>
              <a:rPr lang="en-US" altLang="zh-CN" dirty="0"/>
              <a:t>value size</a:t>
            </a:r>
            <a:r>
              <a:rPr lang="zh-CN" altLang="en-US" dirty="0"/>
              <a:t>的增大，其吞吐量逐渐降低。 </a:t>
            </a:r>
            <a:r>
              <a:rPr lang="en-US" altLang="zh-CN" dirty="0"/>
              <a:t>Verbs</a:t>
            </a:r>
            <a:r>
              <a:rPr lang="zh-CN" altLang="en-US" baseline="0" dirty="0"/>
              <a:t> </a:t>
            </a:r>
            <a:r>
              <a:rPr lang="en-US" altLang="zh-CN" baseline="0" dirty="0"/>
              <a:t>put</a:t>
            </a:r>
            <a:r>
              <a:rPr lang="zh-CN" altLang="en-US" baseline="0" dirty="0"/>
              <a:t>和</a:t>
            </a:r>
            <a:r>
              <a:rPr lang="en-US" altLang="zh-CN" baseline="0" dirty="0"/>
              <a:t>get</a:t>
            </a:r>
            <a:r>
              <a:rPr lang="zh-CN" altLang="en-US" baseline="0" dirty="0"/>
              <a:t>在</a:t>
            </a:r>
            <a:r>
              <a:rPr lang="en-US" altLang="zh-CN" baseline="0" dirty="0"/>
              <a:t>value size</a:t>
            </a:r>
            <a:r>
              <a:rPr lang="zh-CN" altLang="en-US" baseline="0" dirty="0"/>
              <a:t>较小时都能达到一个固定的峰值，大概在</a:t>
            </a:r>
            <a:r>
              <a:rPr lang="en-US" altLang="zh-CN" baseline="0" dirty="0"/>
              <a:t>663</a:t>
            </a:r>
            <a:r>
              <a:rPr lang="zh-CN" altLang="en-US" baseline="0" dirty="0"/>
              <a:t>左右。</a:t>
            </a:r>
            <a:endParaRPr lang="en-US" altLang="zh-CN" baseline="0" dirty="0"/>
          </a:p>
          <a:p>
            <a:r>
              <a:rPr lang="zh-CN" altLang="en-US" baseline="0" dirty="0"/>
              <a:t>一个值得注意的点是，在</a:t>
            </a:r>
            <a:r>
              <a:rPr lang="en-US" altLang="zh-CN" baseline="0" dirty="0"/>
              <a:t>1024</a:t>
            </a:r>
            <a:r>
              <a:rPr lang="zh-CN" altLang="en-US" baseline="0" dirty="0"/>
              <a:t>处，蓝色的条要略低于白色的条，论文中给出的解释是这时候</a:t>
            </a:r>
            <a:r>
              <a:rPr lang="en-US" altLang="zh-CN" baseline="0" dirty="0"/>
              <a:t>CPU</a:t>
            </a:r>
            <a:r>
              <a:rPr lang="zh-CN" altLang="en-US" baseline="0" dirty="0"/>
              <a:t>成了</a:t>
            </a:r>
            <a:r>
              <a:rPr lang="en-US" altLang="zh-CN" baseline="0" dirty="0"/>
              <a:t>put</a:t>
            </a:r>
            <a:r>
              <a:rPr lang="zh-CN" altLang="en-US" baseline="0" dirty="0"/>
              <a:t>的瓶颈，如果使用两个</a:t>
            </a:r>
            <a:r>
              <a:rPr lang="en-US" altLang="zh-CN" baseline="0" dirty="0"/>
              <a:t>CPU</a:t>
            </a:r>
            <a:r>
              <a:rPr lang="zh-CN" altLang="en-US" baseline="0" dirty="0"/>
              <a:t>，那么其峰值也能达到</a:t>
            </a:r>
            <a:r>
              <a:rPr lang="en-US" altLang="zh-CN" baseline="0" dirty="0"/>
              <a:t>663</a:t>
            </a:r>
            <a:r>
              <a:rPr lang="zh-CN" altLang="en-US" baseline="0" dirty="0"/>
              <a:t>，也就是网卡的上限。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5AACA-CD06-47E8-88E3-04FA1040910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089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这两张图将</a:t>
            </a:r>
            <a:r>
              <a:rPr lang="en-US" altLang="zh-CN" dirty="0"/>
              <a:t>Pilaf</a:t>
            </a:r>
            <a:r>
              <a:rPr lang="zh-CN" altLang="en-US" dirty="0"/>
              <a:t>和</a:t>
            </a:r>
            <a:r>
              <a:rPr lang="en-US" altLang="zh-CN" dirty="0"/>
              <a:t>Pilaf-VO</a:t>
            </a:r>
            <a:r>
              <a:rPr lang="zh-CN" altLang="en-US" dirty="0"/>
              <a:t>与</a:t>
            </a:r>
            <a:r>
              <a:rPr lang="en-US" altLang="zh-CN" dirty="0" err="1"/>
              <a:t>Redis</a:t>
            </a:r>
            <a:r>
              <a:rPr lang="zh-CN" altLang="en-US" dirty="0"/>
              <a:t>和</a:t>
            </a:r>
            <a:r>
              <a:rPr lang="en-US" altLang="zh-CN" dirty="0" err="1"/>
              <a:t>Memcached</a:t>
            </a:r>
            <a:r>
              <a:rPr lang="zh-CN" altLang="en-US" dirty="0"/>
              <a:t>这两个数据库进行了对比。结果显示</a:t>
            </a:r>
            <a:r>
              <a:rPr lang="en-US" altLang="zh-CN" dirty="0"/>
              <a:t>Pilaf</a:t>
            </a:r>
            <a:r>
              <a:rPr lang="zh-CN" altLang="en-US" dirty="0"/>
              <a:t>的性能要远优于</a:t>
            </a:r>
            <a:r>
              <a:rPr lang="en-US" altLang="zh-CN" dirty="0" err="1"/>
              <a:t>Redis</a:t>
            </a:r>
            <a:r>
              <a:rPr lang="zh-CN" altLang="en-US" dirty="0"/>
              <a:t>和</a:t>
            </a:r>
            <a:r>
              <a:rPr lang="en-US" altLang="zh-CN" dirty="0" err="1"/>
              <a:t>memcached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其中，左右两边使用了不同的测试负载，左边是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90%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10%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，右边是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dirty="0"/>
              <a:t>，左边是</a:t>
            </a:r>
            <a:r>
              <a:rPr lang="en-US" altLang="zh-CN" dirty="0"/>
              <a:t>90%</a:t>
            </a:r>
            <a:r>
              <a:rPr lang="zh-CN" altLang="en-US" dirty="0"/>
              <a:t>的</a:t>
            </a:r>
            <a:r>
              <a:rPr lang="en-US" altLang="zh-CN" dirty="0"/>
              <a:t>gets</a:t>
            </a:r>
            <a:r>
              <a:rPr lang="zh-CN" altLang="en-US" dirty="0"/>
              <a:t>和</a:t>
            </a:r>
            <a:r>
              <a:rPr lang="en-US" altLang="zh-CN" dirty="0"/>
              <a:t>10%</a:t>
            </a:r>
            <a:r>
              <a:rPr lang="zh-CN" altLang="en-US" dirty="0"/>
              <a:t>的</a:t>
            </a:r>
            <a:r>
              <a:rPr lang="en-US" altLang="zh-CN" dirty="0"/>
              <a:t>puts</a:t>
            </a:r>
            <a:r>
              <a:rPr lang="zh-CN" altLang="en-US" dirty="0"/>
              <a:t>，右边是</a:t>
            </a:r>
            <a:r>
              <a:rPr lang="en-US" altLang="zh-CN" dirty="0"/>
              <a:t>50%</a:t>
            </a:r>
            <a:r>
              <a:rPr lang="zh-CN" altLang="en-US" dirty="0"/>
              <a:t>的</a:t>
            </a:r>
            <a:r>
              <a:rPr lang="en-US" altLang="zh-CN" dirty="0"/>
              <a:t>gets</a:t>
            </a:r>
            <a:r>
              <a:rPr lang="zh-CN" altLang="en-US" dirty="0"/>
              <a:t>和</a:t>
            </a:r>
            <a:r>
              <a:rPr lang="en-US" altLang="zh-CN" dirty="0"/>
              <a:t>50%</a:t>
            </a:r>
            <a:r>
              <a:rPr lang="zh-CN" altLang="en-US" dirty="0"/>
              <a:t>的</a:t>
            </a:r>
            <a:r>
              <a:rPr lang="en-US" altLang="zh-CN" dirty="0"/>
              <a:t>puts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理论上，因为</a:t>
            </a:r>
            <a:r>
              <a:rPr lang="en-US" altLang="zh-CN" dirty="0"/>
              <a:t>Pilaf</a:t>
            </a:r>
            <a:r>
              <a:rPr lang="zh-CN" altLang="en-US" dirty="0"/>
              <a:t>更适用于读比较多的场景。但是，出乎意料的是，</a:t>
            </a:r>
            <a:r>
              <a:rPr lang="en-US" altLang="zh-CN" dirty="0"/>
              <a:t>Pilaf</a:t>
            </a:r>
            <a:r>
              <a:rPr lang="zh-CN" altLang="en-US" dirty="0"/>
              <a:t>在右边，也就是各</a:t>
            </a:r>
            <a:r>
              <a:rPr lang="en-US" altLang="zh-CN" dirty="0"/>
              <a:t>50%</a:t>
            </a:r>
            <a:r>
              <a:rPr lang="zh-CN" altLang="en-US" dirty="0"/>
              <a:t>的负载中的表现更为出色。</a:t>
            </a:r>
            <a:endParaRPr lang="en-US" altLang="zh-CN" dirty="0"/>
          </a:p>
          <a:p>
            <a:r>
              <a:rPr lang="zh-CN" altLang="en-US" dirty="0"/>
              <a:t>后来作者发现，它们的</a:t>
            </a:r>
            <a:r>
              <a:rPr lang="en-US" altLang="zh-CN" dirty="0"/>
              <a:t>RDMA</a:t>
            </a:r>
            <a:r>
              <a:rPr lang="zh-CN" altLang="en-US" dirty="0"/>
              <a:t>网卡可以独立的处理</a:t>
            </a:r>
            <a:r>
              <a:rPr lang="en-US" altLang="zh-CN" dirty="0"/>
              <a:t>RDMA</a:t>
            </a:r>
            <a:r>
              <a:rPr lang="zh-CN" altLang="en-US" dirty="0"/>
              <a:t>操作和</a:t>
            </a:r>
            <a:r>
              <a:rPr lang="en-US" altLang="zh-CN" dirty="0"/>
              <a:t>Verbs</a:t>
            </a:r>
            <a:r>
              <a:rPr lang="zh-CN" altLang="en-US" dirty="0"/>
              <a:t>操作，两者不会相互影响。</a:t>
            </a:r>
            <a:endParaRPr lang="en-US" altLang="zh-CN" dirty="0"/>
          </a:p>
          <a:p>
            <a:r>
              <a:rPr lang="zh-CN" altLang="en-US" dirty="0"/>
              <a:t>在第一种情形下，由于</a:t>
            </a:r>
            <a:r>
              <a:rPr lang="en-US" altLang="zh-CN" dirty="0"/>
              <a:t>put</a:t>
            </a:r>
            <a:r>
              <a:rPr lang="zh-CN" altLang="en-US" dirty="0"/>
              <a:t>的量较少，</a:t>
            </a:r>
            <a:r>
              <a:rPr lang="en-US" altLang="zh-CN" dirty="0"/>
              <a:t>verbs msgs</a:t>
            </a:r>
            <a:r>
              <a:rPr lang="zh-CN" altLang="en-US" dirty="0"/>
              <a:t>并没有被充分的利用，大部分时间处于闲置的状态；而在第二种情形下，无论是</a:t>
            </a:r>
            <a:r>
              <a:rPr lang="en-US" altLang="zh-CN" dirty="0"/>
              <a:t>RDMA</a:t>
            </a:r>
            <a:r>
              <a:rPr lang="zh-CN" altLang="en-US" dirty="0"/>
              <a:t>还是</a:t>
            </a:r>
            <a:r>
              <a:rPr lang="en-US" altLang="zh-CN" dirty="0"/>
              <a:t>Verbs Msgs</a:t>
            </a:r>
            <a:r>
              <a:rPr lang="zh-CN" altLang="en-US" dirty="0"/>
              <a:t>都能得到较高的利用率，因此</a:t>
            </a:r>
            <a:r>
              <a:rPr lang="en-US" altLang="zh-CN" dirty="0"/>
              <a:t>Pilaf</a:t>
            </a:r>
            <a:r>
              <a:rPr lang="zh-CN" altLang="en-US" dirty="0"/>
              <a:t>总的吞吐量会比前者更高。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5AACA-CD06-47E8-88E3-04FA1040910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459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5AACA-CD06-47E8-88E3-04FA1040910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4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这篇论文我会分成三部分来讲。首先，我会简单介绍一下相关的</a:t>
            </a:r>
            <a:r>
              <a:rPr lang="en-US" altLang="zh-CN" dirty="0"/>
              <a:t>background</a:t>
            </a:r>
            <a:r>
              <a:rPr lang="zh-CN" altLang="en-US" dirty="0"/>
              <a:t>。之后，我会介绍一下</a:t>
            </a:r>
            <a:r>
              <a:rPr lang="en-US" altLang="zh-CN" dirty="0"/>
              <a:t>Pilaf</a:t>
            </a:r>
            <a:r>
              <a:rPr lang="zh-CN" altLang="en-US" dirty="0"/>
              <a:t>的设计；最后，我会描述一下论文提及的</a:t>
            </a:r>
            <a:r>
              <a:rPr lang="en-US" altLang="zh-CN" dirty="0"/>
              <a:t>Evaluations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5AACA-CD06-47E8-88E3-04FA1040910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57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Infiniband</a:t>
            </a:r>
            <a:r>
              <a:rPr lang="zh-CN" altLang="en-US" dirty="0"/>
              <a:t>来说，它的数据通信主要有以下三个选项：</a:t>
            </a:r>
            <a:endParaRPr lang="en-US" altLang="zh-CN" dirty="0"/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第一种是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IPoIB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，也就是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 over Infiniband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，顾名思义，就是在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Infiniband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上模拟以太网，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将数据分解成一个个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packet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，并通过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进行数据的传输。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第二种是双边的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RDMA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，也就是使用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Recv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Verbs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。它可以实现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space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和网卡之间的直接数据传输，但依然需要双边的参与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baseline="0" dirty="0"/>
              <a:t>第三种是单边的</a:t>
            </a:r>
            <a:r>
              <a:rPr lang="en-US" altLang="zh-CN" baseline="0" dirty="0"/>
              <a:t>RDMA</a:t>
            </a:r>
            <a:r>
              <a:rPr lang="zh-CN" altLang="en-US" baseline="0" dirty="0"/>
              <a:t>，它可以绕过远程</a:t>
            </a:r>
            <a:r>
              <a:rPr lang="en-US" altLang="zh-CN" baseline="0" dirty="0"/>
              <a:t>CPU</a:t>
            </a:r>
            <a:r>
              <a:rPr lang="zh-CN" altLang="en-US" baseline="0" dirty="0"/>
              <a:t>，直接对远程内存进行操作。右边这张图显示的是不同方式</a:t>
            </a:r>
            <a:r>
              <a:rPr lang="en-US" altLang="zh-CN" baseline="0" dirty="0"/>
              <a:t>latency</a:t>
            </a:r>
            <a:r>
              <a:rPr lang="zh-CN" altLang="en-US" baseline="0" dirty="0"/>
              <a:t>大小的对比。我们可以看到，</a:t>
            </a:r>
            <a:r>
              <a:rPr lang="en-US" altLang="zh-CN" baseline="0" dirty="0"/>
              <a:t>Verb </a:t>
            </a:r>
            <a:r>
              <a:rPr lang="en-US" altLang="zh-CN" baseline="0" dirty="0" err="1"/>
              <a:t>Msg</a:t>
            </a:r>
            <a:r>
              <a:rPr lang="zh-CN" altLang="en-US" baseline="0" dirty="0"/>
              <a:t>和</a:t>
            </a:r>
            <a:r>
              <a:rPr lang="en-US" altLang="zh-CN" baseline="0" dirty="0"/>
              <a:t>RDMA</a:t>
            </a:r>
            <a:r>
              <a:rPr lang="zh-CN" altLang="en-US" baseline="0" dirty="0"/>
              <a:t>的延迟要显著低于</a:t>
            </a:r>
            <a:r>
              <a:rPr lang="en-US" altLang="zh-CN" baseline="0" dirty="0"/>
              <a:t>IPoIB</a:t>
            </a:r>
            <a:r>
              <a:rPr lang="zh-CN" altLang="en-US" baseline="0" dirty="0"/>
              <a:t>和以太网。同时，在数据大小较小时，</a:t>
            </a:r>
            <a:r>
              <a:rPr lang="en-US" altLang="zh-CN" baseline="0" dirty="0"/>
              <a:t>RDMA</a:t>
            </a:r>
            <a:r>
              <a:rPr lang="zh-CN" altLang="en-US" baseline="0" dirty="0"/>
              <a:t>的延迟只有</a:t>
            </a:r>
            <a:r>
              <a:rPr lang="en-US" altLang="zh-CN" baseline="0" dirty="0"/>
              <a:t>Verbs</a:t>
            </a:r>
            <a:r>
              <a:rPr lang="zh-CN" altLang="en-US" baseline="0" dirty="0"/>
              <a:t>的一半。</a:t>
            </a:r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5AACA-CD06-47E8-88E3-04FA1040910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061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使用单边的</a:t>
            </a:r>
            <a:r>
              <a:rPr lang="en-US" altLang="zh-CN" dirty="0"/>
              <a:t>RDMA</a:t>
            </a:r>
            <a:r>
              <a:rPr lang="zh-CN" altLang="en-US" dirty="0"/>
              <a:t>主要有以下两个好处。</a:t>
            </a:r>
            <a:endParaRPr lang="en-US" altLang="zh-CN" dirty="0"/>
          </a:p>
          <a:p>
            <a:r>
              <a:rPr lang="zh-CN" altLang="en-US" dirty="0"/>
              <a:t>一个是单边的</a:t>
            </a:r>
            <a:r>
              <a:rPr lang="en-US" altLang="zh-CN" dirty="0"/>
              <a:t>RDMA</a:t>
            </a:r>
            <a:r>
              <a:rPr lang="zh-CN" altLang="en-US" dirty="0"/>
              <a:t>拥有更低的延迟和更高的吞吐量，这就意味着我们在设计一些</a:t>
            </a:r>
            <a:r>
              <a:rPr lang="en-US" altLang="zh-CN" dirty="0"/>
              <a:t>operations</a:t>
            </a:r>
            <a:r>
              <a:rPr lang="zh-CN" altLang="en-US" dirty="0"/>
              <a:t>的时候可以引入多轮的操作，而不必担心引入过高的延迟</a:t>
            </a:r>
            <a:endParaRPr lang="en-US" altLang="zh-CN" dirty="0"/>
          </a:p>
          <a:p>
            <a:r>
              <a:rPr lang="zh-CN" altLang="en-US" dirty="0"/>
              <a:t>另一方面，单边</a:t>
            </a:r>
            <a:r>
              <a:rPr lang="en-US" altLang="zh-CN" dirty="0"/>
              <a:t>RDMA</a:t>
            </a:r>
            <a:r>
              <a:rPr lang="zh-CN" altLang="en-US" dirty="0"/>
              <a:t>无需远端</a:t>
            </a:r>
            <a:r>
              <a:rPr lang="en-US" altLang="zh-CN" dirty="0"/>
              <a:t>CPU</a:t>
            </a:r>
            <a:r>
              <a:rPr lang="zh-CN" altLang="en-US" dirty="0"/>
              <a:t>的参与，因此我们可以使用更少的</a:t>
            </a:r>
            <a:r>
              <a:rPr lang="en-US" altLang="zh-CN" dirty="0"/>
              <a:t>CPU</a:t>
            </a:r>
            <a:r>
              <a:rPr lang="zh-CN" altLang="en-US" dirty="0"/>
              <a:t>资源但依然保持较优的性能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5AACA-CD06-47E8-88E3-04FA1040910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90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在先前的基础上，这篇论文希望利用</a:t>
            </a:r>
            <a:r>
              <a:rPr lang="en-US" altLang="zh-CN" dirty="0"/>
              <a:t>RDMA</a:t>
            </a:r>
            <a:r>
              <a:rPr lang="zh-CN" altLang="en-US" dirty="0"/>
              <a:t>，构建一个高性能的</a:t>
            </a:r>
            <a:r>
              <a:rPr lang="en-US" altLang="zh-CN" dirty="0"/>
              <a:t>Key-Value</a:t>
            </a:r>
            <a:r>
              <a:rPr lang="zh-CN" altLang="en-US" dirty="0"/>
              <a:t>存储。数据存储在特定的服务器上，同时存在着多个远程的客户端，对数据进行读写操作。服务端本身也可对数据进行读写。</a:t>
            </a:r>
            <a:endParaRPr lang="en-US" altLang="zh-CN" dirty="0"/>
          </a:p>
          <a:p>
            <a:r>
              <a:rPr lang="zh-CN" altLang="en-US" dirty="0"/>
              <a:t>因此，其中一个很重要的问题就是解决过程中的</a:t>
            </a:r>
            <a:r>
              <a:rPr lang="en-US" altLang="zh-CN" dirty="0"/>
              <a:t>races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Races</a:t>
            </a:r>
            <a:r>
              <a:rPr lang="zh-CN" altLang="en-US" dirty="0"/>
              <a:t>其实可以从两个维度来讨论，一个是操作类型之间的冲突：包括读写冲突、写写冲突等。另一个维度是客户端和服务端操作的冲突，也就是网卡和</a:t>
            </a:r>
            <a:r>
              <a:rPr lang="en-US" altLang="zh-CN" dirty="0"/>
              <a:t>CPU</a:t>
            </a:r>
            <a:r>
              <a:rPr lang="zh-CN" altLang="en-US" dirty="0"/>
              <a:t>访存的冲突。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5AACA-CD06-47E8-88E3-04FA1040910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065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我们先来看</a:t>
            </a:r>
            <a:r>
              <a:rPr lang="en-US" altLang="zh-CN" dirty="0"/>
              <a:t>Pilaf</a:t>
            </a:r>
            <a:r>
              <a:rPr lang="zh-CN" altLang="en-US" dirty="0"/>
              <a:t>最初的设计。在最初的设计中，</a:t>
            </a:r>
            <a:r>
              <a:rPr lang="en-US" altLang="zh-CN" dirty="0"/>
              <a:t>client</a:t>
            </a:r>
            <a:r>
              <a:rPr lang="zh-CN" altLang="en-US" dirty="0"/>
              <a:t>和</a:t>
            </a:r>
            <a:r>
              <a:rPr lang="en-US" altLang="zh-CN" dirty="0"/>
              <a:t>get</a:t>
            </a:r>
            <a:r>
              <a:rPr lang="zh-CN" altLang="en-US" dirty="0"/>
              <a:t>和</a:t>
            </a:r>
            <a:r>
              <a:rPr lang="en-US" altLang="zh-CN" dirty="0"/>
              <a:t>put</a:t>
            </a:r>
            <a:r>
              <a:rPr lang="zh-CN" altLang="en-US" dirty="0"/>
              <a:t>操作通过单边的</a:t>
            </a:r>
            <a:r>
              <a:rPr lang="en-US" altLang="zh-CN" dirty="0"/>
              <a:t>RDMA read</a:t>
            </a:r>
            <a:r>
              <a:rPr lang="zh-CN" altLang="en-US" dirty="0"/>
              <a:t>和</a:t>
            </a:r>
            <a:r>
              <a:rPr lang="en-US" altLang="zh-CN" dirty="0"/>
              <a:t>write</a:t>
            </a:r>
            <a:r>
              <a:rPr lang="zh-CN" altLang="en-US" dirty="0"/>
              <a:t>来实现。</a:t>
            </a:r>
            <a:endParaRPr lang="en-US" altLang="zh-CN" dirty="0"/>
          </a:p>
          <a:p>
            <a:r>
              <a:rPr lang="zh-CN" altLang="en-US" dirty="0"/>
              <a:t>这看起来是一个高效的实现，因为单边</a:t>
            </a:r>
            <a:r>
              <a:rPr lang="en-US" altLang="zh-CN" dirty="0"/>
              <a:t>RDMA</a:t>
            </a:r>
            <a:r>
              <a:rPr lang="zh-CN" altLang="en-US" dirty="0"/>
              <a:t>操作拥有最优的性能。但实际上，这种设计会引入了许许多多的问题，使得整个系统变得过于复杂。</a:t>
            </a:r>
            <a:endParaRPr lang="en-US" altLang="zh-CN" dirty="0"/>
          </a:p>
          <a:p>
            <a:r>
              <a:rPr lang="zh-CN" altLang="en-US" dirty="0"/>
              <a:t>问题的源头主要出在</a:t>
            </a:r>
            <a:r>
              <a:rPr lang="en-US" altLang="zh-CN" dirty="0"/>
              <a:t>RDMA</a:t>
            </a:r>
            <a:r>
              <a:rPr lang="en-US" altLang="zh-CN" baseline="0" dirty="0"/>
              <a:t> write</a:t>
            </a:r>
            <a:r>
              <a:rPr lang="zh-CN" altLang="en-US" baseline="0" dirty="0"/>
              <a:t>上。</a:t>
            </a:r>
            <a:endParaRPr lang="en-US" altLang="zh-CN" baseline="0" dirty="0"/>
          </a:p>
          <a:p>
            <a:r>
              <a:rPr lang="zh-CN" altLang="en-US" baseline="0" dirty="0"/>
              <a:t>如果使用</a:t>
            </a:r>
            <a:r>
              <a:rPr lang="en-US" altLang="zh-CN" baseline="0" dirty="0"/>
              <a:t>RDMA write</a:t>
            </a:r>
            <a:r>
              <a:rPr lang="zh-CN" altLang="en-US" baseline="0" dirty="0"/>
              <a:t>，那么我们需要去同步不同客户端的写操作，以避免发生写写冲突。为此，我们需要设计额外的锁机制。虽然</a:t>
            </a:r>
            <a:r>
              <a:rPr lang="en-US" altLang="zh-CN" baseline="0" dirty="0"/>
              <a:t>RDMA</a:t>
            </a:r>
            <a:r>
              <a:rPr lang="zh-CN" altLang="en-US" baseline="0" dirty="0"/>
              <a:t>支持某些原子的操作，如</a:t>
            </a:r>
            <a:r>
              <a:rPr lang="en-US" altLang="zh-CN" baseline="0" dirty="0"/>
              <a:t>compare-and-swap</a:t>
            </a:r>
            <a:r>
              <a:rPr lang="zh-CN" altLang="en-US" baseline="0" dirty="0"/>
              <a:t>，但锁的引入无疑会增加系统的复杂度，同时增加</a:t>
            </a:r>
            <a:r>
              <a:rPr lang="en-US" altLang="zh-CN" baseline="0" dirty="0"/>
              <a:t>RDMA round</a:t>
            </a:r>
            <a:r>
              <a:rPr lang="zh-CN" altLang="en-US" baseline="0" dirty="0"/>
              <a:t>的次数。</a:t>
            </a:r>
            <a:endParaRPr lang="en-US" altLang="zh-CN" baseline="0" dirty="0"/>
          </a:p>
          <a:p>
            <a:r>
              <a:rPr lang="zh-CN" altLang="en-US" baseline="0" dirty="0"/>
              <a:t>同时，由于</a:t>
            </a:r>
            <a:r>
              <a:rPr lang="en-US" altLang="zh-CN" baseline="0" dirty="0"/>
              <a:t>Key Value Store</a:t>
            </a:r>
            <a:r>
              <a:rPr lang="zh-CN" altLang="en-US" baseline="0" dirty="0"/>
              <a:t>支持任意长度的键值对，而远端的直接写入意味着很难进行内存的分配和管理。</a:t>
            </a:r>
            <a:endParaRPr lang="en-US" altLang="zh-CN" baseline="0" dirty="0"/>
          </a:p>
          <a:p>
            <a:r>
              <a:rPr lang="zh-CN" altLang="en-US" baseline="0" dirty="0"/>
              <a:t>此外，如果客户端之间的写写冲突还有可用的机制，但客户端和服务端，也就是</a:t>
            </a:r>
            <a:r>
              <a:rPr lang="en-US" altLang="zh-CN" baseline="0" dirty="0"/>
              <a:t>CPU</a:t>
            </a:r>
            <a:r>
              <a:rPr lang="zh-CN" altLang="en-US" baseline="0" dirty="0"/>
              <a:t>和网卡之间的写写冲突，目前还没有有效的硬件机制。</a:t>
            </a:r>
            <a:endParaRPr lang="en-US" altLang="zh-CN" baseline="0" dirty="0"/>
          </a:p>
          <a:p>
            <a:r>
              <a:rPr lang="zh-CN" altLang="en-US" baseline="0" dirty="0"/>
              <a:t>最后，</a:t>
            </a:r>
            <a:r>
              <a:rPr lang="en-US" altLang="zh-CN" baseline="0" dirty="0"/>
              <a:t>RDMA write</a:t>
            </a:r>
            <a:r>
              <a:rPr lang="zh-CN" altLang="en-US" baseline="0" dirty="0"/>
              <a:t>的引入，使得服务端的</a:t>
            </a:r>
            <a:r>
              <a:rPr lang="en-US" altLang="zh-CN" baseline="0" dirty="0"/>
              <a:t>debug</a:t>
            </a:r>
            <a:r>
              <a:rPr lang="zh-CN" altLang="en-US" baseline="0" dirty="0"/>
              <a:t>变得异常困难。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5AACA-CD06-47E8-88E3-04FA1040910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281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为此，在之后的设计中，</a:t>
            </a:r>
            <a:r>
              <a:rPr lang="en-US" altLang="zh-CN" dirty="0"/>
              <a:t>Pilaf</a:t>
            </a:r>
            <a:r>
              <a:rPr lang="zh-CN" altLang="en-US" dirty="0"/>
              <a:t>依然使用</a:t>
            </a:r>
            <a:r>
              <a:rPr lang="en-US" altLang="zh-CN" dirty="0"/>
              <a:t>RDMA</a:t>
            </a:r>
            <a:r>
              <a:rPr lang="en-US" altLang="zh-CN" baseline="0" dirty="0"/>
              <a:t> Read</a:t>
            </a:r>
            <a:r>
              <a:rPr lang="zh-CN" altLang="en-US" baseline="0" dirty="0"/>
              <a:t>来处理</a:t>
            </a:r>
            <a:r>
              <a:rPr lang="en-US" altLang="zh-CN" baseline="0" dirty="0"/>
              <a:t>get</a:t>
            </a:r>
            <a:r>
              <a:rPr lang="zh-CN" altLang="en-US" baseline="0" dirty="0"/>
              <a:t>操作，但使用</a:t>
            </a:r>
            <a:r>
              <a:rPr lang="en-US" altLang="zh-CN" baseline="0" dirty="0"/>
              <a:t>Verb Msgs</a:t>
            </a:r>
            <a:r>
              <a:rPr lang="zh-CN" altLang="en-US" baseline="0" dirty="0"/>
              <a:t>来处理远程的写操作。</a:t>
            </a:r>
            <a:endParaRPr lang="en-US" altLang="zh-CN" baseline="0" dirty="0"/>
          </a:p>
          <a:p>
            <a:r>
              <a:rPr lang="zh-CN" altLang="en-US" baseline="0" dirty="0"/>
              <a:t>在服务器端，有一个进程会接收</a:t>
            </a:r>
            <a:r>
              <a:rPr lang="en-US" altLang="zh-CN" baseline="0" dirty="0"/>
              <a:t>put</a:t>
            </a:r>
            <a:r>
              <a:rPr lang="zh-CN" altLang="en-US" baseline="0" dirty="0"/>
              <a:t>请求，并将所有的远端写操作作为本地的写操作统一处理。</a:t>
            </a:r>
            <a:endParaRPr lang="en-US" altLang="zh-CN" baseline="0" dirty="0"/>
          </a:p>
          <a:p>
            <a:r>
              <a:rPr lang="zh-CN" altLang="en-US" baseline="0" dirty="0"/>
              <a:t>这种设计虽然没有很好利用</a:t>
            </a:r>
            <a:r>
              <a:rPr lang="en-US" altLang="zh-CN" baseline="0" dirty="0"/>
              <a:t>RDMA Write</a:t>
            </a:r>
            <a:r>
              <a:rPr lang="zh-CN" altLang="en-US" baseline="0" dirty="0"/>
              <a:t>，但它能很好地解决大部分的</a:t>
            </a:r>
            <a:r>
              <a:rPr lang="en-US" altLang="zh-CN" baseline="0" dirty="0"/>
              <a:t>race</a:t>
            </a:r>
            <a:r>
              <a:rPr lang="zh-CN" altLang="en-US" baseline="0" dirty="0"/>
              <a:t>问题。</a:t>
            </a:r>
            <a:endParaRPr lang="en-US" altLang="zh-CN" baseline="0" dirty="0"/>
          </a:p>
          <a:p>
            <a:r>
              <a:rPr lang="zh-CN" altLang="en-US" baseline="0" dirty="0"/>
              <a:t>而且，研究表明，在许多大型系统中，</a:t>
            </a:r>
            <a:r>
              <a:rPr lang="en-US" altLang="zh-CN" baseline="0" dirty="0"/>
              <a:t>get</a:t>
            </a:r>
            <a:r>
              <a:rPr lang="zh-CN" altLang="en-US" baseline="0" dirty="0"/>
              <a:t>请求要远多于</a:t>
            </a:r>
            <a:r>
              <a:rPr lang="en-US" altLang="zh-CN" baseline="0" dirty="0"/>
              <a:t>put</a:t>
            </a:r>
            <a:r>
              <a:rPr lang="zh-CN" altLang="en-US" baseline="0" dirty="0"/>
              <a:t>。</a:t>
            </a:r>
            <a:endParaRPr lang="en-US" altLang="zh-CN" baseline="0" dirty="0"/>
          </a:p>
          <a:p>
            <a:r>
              <a:rPr lang="zh-CN" altLang="en-US" baseline="0" dirty="0"/>
              <a:t>在这种情况下，我们只需考虑如何协调</a:t>
            </a:r>
            <a:r>
              <a:rPr lang="en-US" altLang="zh-CN" baseline="0" dirty="0"/>
              <a:t>RDMA Reads</a:t>
            </a:r>
            <a:r>
              <a:rPr lang="zh-CN" altLang="en-US" baseline="0" dirty="0"/>
              <a:t>和</a:t>
            </a:r>
            <a:r>
              <a:rPr lang="en-US" altLang="zh-CN" baseline="0" dirty="0"/>
              <a:t>local writes</a:t>
            </a:r>
            <a:r>
              <a:rPr lang="zh-CN" altLang="en-US" baseline="0" dirty="0"/>
              <a:t>的读写冲突。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5AACA-CD06-47E8-88E3-04FA1040910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034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在讨论冲突之前，我先来介绍一下论文中的</a:t>
            </a:r>
            <a:r>
              <a:rPr lang="en-US" altLang="zh-CN" dirty="0"/>
              <a:t>hash table</a:t>
            </a:r>
            <a:r>
              <a:rPr lang="zh-CN" altLang="en-US" dirty="0"/>
              <a:t>结构。</a:t>
            </a:r>
            <a:r>
              <a:rPr lang="en-US" altLang="zh-CN" dirty="0"/>
              <a:t>Hash table</a:t>
            </a:r>
            <a:r>
              <a:rPr lang="zh-CN" altLang="en-US" dirty="0"/>
              <a:t>在内存中主要占两块固定的区域，一块存储</a:t>
            </a:r>
            <a:r>
              <a:rPr lang="en-US" altLang="zh-CN" dirty="0"/>
              <a:t>hash entries</a:t>
            </a:r>
            <a:r>
              <a:rPr lang="zh-CN" altLang="en-US" dirty="0"/>
              <a:t>，一块存储</a:t>
            </a:r>
            <a:r>
              <a:rPr lang="en-US" altLang="zh-CN" dirty="0"/>
              <a:t>key</a:t>
            </a:r>
            <a:r>
              <a:rPr lang="en-US" altLang="zh-CN" baseline="0" dirty="0"/>
              <a:t>-value</a:t>
            </a:r>
            <a:r>
              <a:rPr lang="zh-CN" altLang="en-US" baseline="0" dirty="0"/>
              <a:t>数据。</a:t>
            </a:r>
            <a:endParaRPr lang="en-US" altLang="zh-CN" baseline="0" dirty="0"/>
          </a:p>
          <a:p>
            <a:r>
              <a:rPr lang="zh-CN" altLang="en-US" baseline="0" dirty="0"/>
              <a:t>当客户端需要去读取某个值时，它会先对</a:t>
            </a:r>
            <a:r>
              <a:rPr lang="en-US" altLang="zh-CN" baseline="0" dirty="0"/>
              <a:t>key</a:t>
            </a:r>
            <a:r>
              <a:rPr lang="zh-CN" altLang="en-US" baseline="0" dirty="0"/>
              <a:t>进行</a:t>
            </a:r>
            <a:r>
              <a:rPr lang="en-US" altLang="zh-CN" baseline="0" dirty="0"/>
              <a:t>hash</a:t>
            </a:r>
            <a:r>
              <a:rPr lang="zh-CN" altLang="en-US" baseline="0" dirty="0"/>
              <a:t>，然后读取对应</a:t>
            </a:r>
            <a:r>
              <a:rPr lang="en-US" altLang="zh-CN" baseline="0" dirty="0"/>
              <a:t>hash entries</a:t>
            </a:r>
            <a:r>
              <a:rPr lang="zh-CN" altLang="en-US" baseline="0" dirty="0"/>
              <a:t>里的内容。</a:t>
            </a:r>
            <a:endParaRPr lang="en-US" altLang="zh-CN" baseline="0" dirty="0"/>
          </a:p>
          <a:p>
            <a:r>
              <a:rPr lang="en-US" altLang="zh-CN" baseline="0" dirty="0"/>
              <a:t>hash entry</a:t>
            </a:r>
            <a:r>
              <a:rPr lang="zh-CN" altLang="en-US" baseline="0" dirty="0"/>
              <a:t>需要包含以下这些信息，</a:t>
            </a:r>
            <a:r>
              <a:rPr lang="en-US" altLang="zh-CN" baseline="0" dirty="0"/>
              <a:t>in_use</a:t>
            </a:r>
            <a:r>
              <a:rPr lang="zh-CN" altLang="en-US" baseline="0" dirty="0"/>
              <a:t>，</a:t>
            </a:r>
            <a:r>
              <a:rPr lang="en-US" altLang="zh-CN" baseline="0" dirty="0"/>
              <a:t>····</a:t>
            </a:r>
            <a:r>
              <a:rPr lang="zh-CN" altLang="en-US" baseline="0" dirty="0"/>
              <a:t>也就是一个标志位，</a:t>
            </a:r>
            <a:r>
              <a:rPr lang="en-US" altLang="zh-CN" baseline="0" dirty="0"/>
              <a:t>hash func used</a:t>
            </a:r>
            <a:r>
              <a:rPr lang="zh-CN" altLang="en-US" baseline="0" dirty="0"/>
              <a:t>，也就是指示该</a:t>
            </a:r>
            <a:r>
              <a:rPr lang="en-US" altLang="zh-CN" baseline="0" dirty="0"/>
              <a:t>entry</a:t>
            </a:r>
            <a:r>
              <a:rPr lang="zh-CN" altLang="en-US" baseline="0" dirty="0"/>
              <a:t>使用了什么</a:t>
            </a:r>
            <a:r>
              <a:rPr lang="en-US" altLang="zh-CN" baseline="0" dirty="0"/>
              <a:t>hash</a:t>
            </a:r>
            <a:r>
              <a:rPr lang="zh-CN" altLang="en-US" baseline="0" dirty="0"/>
              <a:t>函数，这在之后会讲到。</a:t>
            </a:r>
            <a:r>
              <a:rPr lang="en-US" altLang="zh-CN" baseline="0" dirty="0"/>
              <a:t>Key/value pointer</a:t>
            </a:r>
            <a:r>
              <a:rPr lang="zh-CN" altLang="en-US" baseline="0" dirty="0"/>
              <a:t>，也就是</a:t>
            </a:r>
            <a:r>
              <a:rPr lang="en-US" altLang="zh-CN" baseline="0" dirty="0" err="1"/>
              <a:t>key_value</a:t>
            </a:r>
            <a:r>
              <a:rPr lang="zh-CN" altLang="en-US" baseline="0" dirty="0"/>
              <a:t>所在位置的指针。</a:t>
            </a:r>
            <a:r>
              <a:rPr lang="en-US" altLang="zh-CN" baseline="0" dirty="0"/>
              <a:t>Key/value size</a:t>
            </a:r>
            <a:r>
              <a:rPr lang="zh-CN" altLang="en-US" baseline="0" dirty="0"/>
              <a:t>，也就是键值对的长度。</a:t>
            </a:r>
            <a:r>
              <a:rPr lang="en-US" altLang="zh-CN" baseline="0" dirty="0"/>
              <a:t>Key size</a:t>
            </a:r>
            <a:r>
              <a:rPr lang="zh-CN" altLang="en-US" baseline="0" dirty="0"/>
              <a:t>，也就是</a:t>
            </a:r>
            <a:r>
              <a:rPr lang="en-US" altLang="zh-CN" baseline="0" dirty="0"/>
              <a:t>key</a:t>
            </a:r>
            <a:r>
              <a:rPr lang="zh-CN" altLang="en-US" baseline="0" dirty="0"/>
              <a:t>对应的长度。</a:t>
            </a:r>
            <a:endParaRPr lang="en-US" altLang="zh-CN" baseline="0" dirty="0"/>
          </a:p>
          <a:p>
            <a:r>
              <a:rPr lang="zh-CN" altLang="en-US" baseline="0" dirty="0"/>
              <a:t>根据</a:t>
            </a:r>
            <a:r>
              <a:rPr lang="en-US" altLang="zh-CN" baseline="0" dirty="0"/>
              <a:t>key/</a:t>
            </a:r>
            <a:r>
              <a:rPr lang="en-US" altLang="zh-CN" baseline="0" dirty="0" err="1"/>
              <a:t>value_pointer</a:t>
            </a:r>
            <a:r>
              <a:rPr lang="zh-CN" altLang="en-US" baseline="0" dirty="0"/>
              <a:t>以及</a:t>
            </a:r>
            <a:r>
              <a:rPr lang="en-US" altLang="zh-CN" baseline="0" dirty="0"/>
              <a:t>key/value size</a:t>
            </a:r>
            <a:r>
              <a:rPr lang="zh-CN" altLang="en-US" baseline="0" dirty="0"/>
              <a:t>，我们就能从</a:t>
            </a:r>
            <a:r>
              <a:rPr lang="en-US" altLang="zh-CN" baseline="0" dirty="0"/>
              <a:t>key/value extent</a:t>
            </a:r>
            <a:r>
              <a:rPr lang="zh-CN" altLang="en-US" baseline="0" dirty="0"/>
              <a:t>中读取到对应的</a:t>
            </a:r>
            <a:r>
              <a:rPr lang="en-US" altLang="zh-CN" baseline="0" dirty="0"/>
              <a:t>key-value</a:t>
            </a:r>
            <a:r>
              <a:rPr lang="zh-CN" altLang="en-US" baseline="0" dirty="0"/>
              <a:t>数据。之前的整个流程被称为一次</a:t>
            </a:r>
            <a:r>
              <a:rPr lang="en-US" altLang="zh-CN" baseline="0" dirty="0"/>
              <a:t>probe</a:t>
            </a:r>
            <a:r>
              <a:rPr lang="zh-CN" altLang="en-US" baseline="0" dirty="0"/>
              <a:t>，也就是一次探查。如果读到的</a:t>
            </a:r>
            <a:r>
              <a:rPr lang="en-US" altLang="zh-CN" baseline="0" dirty="0"/>
              <a:t>key</a:t>
            </a:r>
            <a:r>
              <a:rPr lang="zh-CN" altLang="en-US" baseline="0" dirty="0"/>
              <a:t>与查询的</a:t>
            </a:r>
            <a:r>
              <a:rPr lang="en-US" altLang="zh-CN" baseline="0" dirty="0"/>
              <a:t>key</a:t>
            </a:r>
            <a:r>
              <a:rPr lang="zh-CN" altLang="en-US" baseline="0" dirty="0"/>
              <a:t>不匹配，说明发生了</a:t>
            </a:r>
            <a:r>
              <a:rPr lang="en-US" altLang="zh-CN" baseline="0" dirty="0"/>
              <a:t>hash</a:t>
            </a:r>
            <a:r>
              <a:rPr lang="zh-CN" altLang="en-US" baseline="0" dirty="0"/>
              <a:t>冲突，这时候就需要继续进行下一次</a:t>
            </a:r>
            <a:r>
              <a:rPr lang="en-US" altLang="zh-CN" baseline="0" dirty="0"/>
              <a:t>probe</a:t>
            </a:r>
            <a:r>
              <a:rPr lang="zh-CN" altLang="en-US" baseline="0" dirty="0"/>
              <a:t>，直至找到正确的</a:t>
            </a:r>
            <a:r>
              <a:rPr lang="en-US" altLang="zh-CN" baseline="0" dirty="0"/>
              <a:t>key-value.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5AACA-CD06-47E8-88E3-04FA1040910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960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在这种设计下，</a:t>
            </a:r>
            <a:r>
              <a:rPr lang="en-US" altLang="zh-CN" dirty="0"/>
              <a:t>RDMA</a:t>
            </a:r>
            <a:r>
              <a:rPr lang="en-US" altLang="zh-CN" baseline="0" dirty="0"/>
              <a:t> Reads</a:t>
            </a:r>
            <a:r>
              <a:rPr lang="zh-CN" altLang="en-US" baseline="0" dirty="0"/>
              <a:t>和</a:t>
            </a:r>
            <a:r>
              <a:rPr lang="en-US" altLang="zh-CN" baseline="0" dirty="0"/>
              <a:t>local writes</a:t>
            </a:r>
            <a:r>
              <a:rPr lang="zh-CN" altLang="en-US" baseline="0" dirty="0"/>
              <a:t>的读写冲突可能会造成两种不同的情形。</a:t>
            </a:r>
            <a:endParaRPr lang="en-US" altLang="zh-CN" baseline="0" dirty="0"/>
          </a:p>
          <a:p>
            <a:r>
              <a:rPr lang="zh-CN" altLang="en-US" baseline="0" dirty="0"/>
              <a:t>第一种叫做</a:t>
            </a:r>
            <a:r>
              <a:rPr lang="en-US" altLang="zh-CN" baseline="0" dirty="0"/>
              <a:t>hash entry corruption</a:t>
            </a:r>
            <a:r>
              <a:rPr lang="zh-CN" altLang="en-US" baseline="0" dirty="0"/>
              <a:t>，也就是</a:t>
            </a:r>
            <a:r>
              <a:rPr lang="en-US" altLang="zh-CN" baseline="0" dirty="0"/>
              <a:t>hash table</a:t>
            </a:r>
            <a:r>
              <a:rPr lang="zh-CN" altLang="en-US" baseline="0" dirty="0"/>
              <a:t>损坏。让我们来看这么一个例子。假设有一个</a:t>
            </a:r>
            <a:r>
              <a:rPr lang="en-US" altLang="zh-CN" baseline="0" dirty="0"/>
              <a:t>0x110043blblbl</a:t>
            </a:r>
            <a:r>
              <a:rPr lang="zh-CN" altLang="en-US" baseline="0" dirty="0"/>
              <a:t>这么一条</a:t>
            </a:r>
            <a:r>
              <a:rPr lang="en-US" altLang="zh-CN" baseline="0" dirty="0"/>
              <a:t>hash entry</a:t>
            </a:r>
            <a:r>
              <a:rPr lang="zh-CN" altLang="en-US" baseline="0" dirty="0"/>
              <a:t>，对应</a:t>
            </a:r>
            <a:r>
              <a:rPr lang="en-US" altLang="zh-CN" baseline="0" dirty="0"/>
              <a:t>extent</a:t>
            </a:r>
            <a:r>
              <a:rPr lang="zh-CN" altLang="en-US" baseline="0" dirty="0"/>
              <a:t>中的</a:t>
            </a:r>
            <a:r>
              <a:rPr lang="en-US" altLang="zh-CN" baseline="0" dirty="0"/>
              <a:t>key1</a:t>
            </a:r>
            <a:r>
              <a:rPr lang="zh-CN" altLang="en-US" baseline="0" dirty="0"/>
              <a:t>，</a:t>
            </a:r>
            <a:r>
              <a:rPr lang="en-US" altLang="zh-CN" baseline="0" dirty="0"/>
              <a:t>value1</a:t>
            </a:r>
            <a:r>
              <a:rPr lang="zh-CN" altLang="en-US" baseline="0" dirty="0"/>
              <a:t>。</a:t>
            </a:r>
            <a:endParaRPr lang="en-US" altLang="zh-CN" baseline="0" dirty="0"/>
          </a:p>
          <a:p>
            <a:r>
              <a:rPr lang="zh-CN" altLang="en-US" baseline="0" dirty="0"/>
              <a:t>现在，</a:t>
            </a:r>
            <a:r>
              <a:rPr lang="en-US" altLang="zh-CN" baseline="0" dirty="0"/>
              <a:t>server</a:t>
            </a:r>
            <a:r>
              <a:rPr lang="zh-CN" altLang="en-US" baseline="0" dirty="0"/>
              <a:t>对</a:t>
            </a:r>
            <a:r>
              <a:rPr lang="en-US" altLang="zh-CN" baseline="0" dirty="0"/>
              <a:t>hash entry</a:t>
            </a:r>
            <a:r>
              <a:rPr lang="zh-CN" altLang="en-US" baseline="0" dirty="0"/>
              <a:t>进行了修改，但是修改了一半，比如修改了地址的前两个</a:t>
            </a:r>
            <a:r>
              <a:rPr lang="en-US" altLang="zh-CN" baseline="0" dirty="0"/>
              <a:t>bytes</a:t>
            </a:r>
            <a:r>
              <a:rPr lang="zh-CN" altLang="en-US" baseline="0" dirty="0"/>
              <a:t>，改成了</a:t>
            </a:r>
            <a:r>
              <a:rPr lang="en-US" altLang="zh-CN" baseline="0" dirty="0"/>
              <a:t>0048</a:t>
            </a:r>
            <a:r>
              <a:rPr lang="zh-CN" altLang="en-US" baseline="0" dirty="0"/>
              <a:t>，这时候，一个客户端通过</a:t>
            </a:r>
            <a:r>
              <a:rPr lang="en-US" altLang="zh-CN" baseline="0" dirty="0"/>
              <a:t>RDMA</a:t>
            </a:r>
            <a:r>
              <a:rPr lang="zh-CN" altLang="en-US" baseline="0" dirty="0"/>
              <a:t>读取了这条</a:t>
            </a:r>
            <a:r>
              <a:rPr lang="en-US" altLang="zh-CN" baseline="0" dirty="0"/>
              <a:t>hash entry</a:t>
            </a:r>
            <a:r>
              <a:rPr lang="zh-CN" altLang="en-US" baseline="0" dirty="0"/>
              <a:t>，</a:t>
            </a:r>
            <a:endParaRPr lang="en-US" altLang="zh-CN" baseline="0" dirty="0"/>
          </a:p>
          <a:p>
            <a:r>
              <a:rPr lang="zh-CN" altLang="en-US" baseline="0" dirty="0"/>
              <a:t>那他读到了就是一个损坏的</a:t>
            </a:r>
            <a:r>
              <a:rPr lang="en-US" altLang="zh-CN" baseline="0" dirty="0"/>
              <a:t>hash entry</a:t>
            </a:r>
            <a:r>
              <a:rPr lang="zh-CN" altLang="en-US" baseline="0" dirty="0"/>
              <a:t>，其可能指向一个无效或者错误的地址。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5AACA-CD06-47E8-88E3-04FA1040910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78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48E2-6205-4F04-B00C-A472D646713A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2A50-9BBD-4EA1-92E8-57EDBC51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02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48E2-6205-4F04-B00C-A472D646713A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2A50-9BBD-4EA1-92E8-57EDBC51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64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48E2-6205-4F04-B00C-A472D646713A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2A50-9BBD-4EA1-92E8-57EDBC51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05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48E2-6205-4F04-B00C-A472D646713A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2A50-9BBD-4EA1-92E8-57EDBC51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77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48E2-6205-4F04-B00C-A472D646713A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2A50-9BBD-4EA1-92E8-57EDBC51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07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48E2-6205-4F04-B00C-A472D646713A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2A50-9BBD-4EA1-92E8-57EDBC51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49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48E2-6205-4F04-B00C-A472D646713A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2A50-9BBD-4EA1-92E8-57EDBC51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71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48E2-6205-4F04-B00C-A472D646713A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2A50-9BBD-4EA1-92E8-57EDBC51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78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48E2-6205-4F04-B00C-A472D646713A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2A50-9BBD-4EA1-92E8-57EDBC51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48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48E2-6205-4F04-B00C-A472D646713A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2A50-9BBD-4EA1-92E8-57EDBC51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7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48E2-6205-4F04-B00C-A472D646713A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2A50-9BBD-4EA1-92E8-57EDBC51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26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948E2-6205-4F04-B00C-A472D646713A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32A50-9BBD-4EA1-92E8-57EDBC51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33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4;p13"/>
          <p:cNvSpPr txBox="1">
            <a:spLocks/>
          </p:cNvSpPr>
          <p:nvPr/>
        </p:nvSpPr>
        <p:spPr>
          <a:xfrm>
            <a:off x="140067" y="1689549"/>
            <a:ext cx="11911867" cy="208312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467" dirty="0">
                <a:latin typeface="Comic Sans MS"/>
              </a:rPr>
              <a:t>Using </a:t>
            </a:r>
            <a:r>
              <a:rPr lang="en-US" altLang="zh-CN" sz="3467" b="1" dirty="0">
                <a:latin typeface="Comic Sans MS"/>
              </a:rPr>
              <a:t>One-Sided</a:t>
            </a:r>
            <a:r>
              <a:rPr lang="en-US" altLang="zh-CN" sz="3467" dirty="0">
                <a:latin typeface="Comic Sans MS"/>
              </a:rPr>
              <a:t> RDMA Reads </a:t>
            </a:r>
          </a:p>
          <a:p>
            <a:pPr algn="ctr"/>
            <a:endParaRPr lang="en-US" altLang="zh-CN" sz="3467" dirty="0">
              <a:latin typeface="Comic Sans MS"/>
            </a:endParaRPr>
          </a:p>
          <a:p>
            <a:pPr algn="ctr"/>
            <a:r>
              <a:rPr lang="en-US" altLang="zh-CN" sz="3467" dirty="0">
                <a:latin typeface="Comic Sans MS"/>
              </a:rPr>
              <a:t>to Build a Fast, CPU-Efficient </a:t>
            </a:r>
            <a:r>
              <a:rPr lang="en-US" altLang="zh-CN" sz="3467" b="1" dirty="0">
                <a:latin typeface="Comic Sans MS"/>
              </a:rPr>
              <a:t>Key-Value</a:t>
            </a:r>
            <a:r>
              <a:rPr lang="en-US" altLang="zh-CN" sz="3467" dirty="0">
                <a:latin typeface="Comic Sans MS"/>
              </a:rPr>
              <a:t> Store</a:t>
            </a:r>
            <a:endParaRPr lang="en-US" sz="3467" b="1" dirty="0">
              <a:latin typeface="Comic Sans MS"/>
            </a:endParaRPr>
          </a:p>
        </p:txBody>
      </p:sp>
      <p:sp>
        <p:nvSpPr>
          <p:cNvPr id="5" name="Google Shape;55;p13"/>
          <p:cNvSpPr txBox="1">
            <a:spLocks/>
          </p:cNvSpPr>
          <p:nvPr/>
        </p:nvSpPr>
        <p:spPr>
          <a:xfrm>
            <a:off x="415600" y="5048772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667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USENIX ATC ’13</a:t>
            </a:r>
          </a:p>
        </p:txBody>
      </p:sp>
    </p:spTree>
    <p:extLst>
      <p:ext uri="{BB962C8B-B14F-4D97-AF65-F5344CB8AC3E}">
        <p14:creationId xmlns:p14="http://schemas.microsoft.com/office/powerpoint/2010/main" val="49598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;p14">
            <a:extLst>
              <a:ext uri="{FF2B5EF4-FFF2-40B4-BE49-F238E27FC236}">
                <a16:creationId xmlns:a16="http://schemas.microsoft.com/office/drawing/2014/main" id="{3035B615-3504-4D41-A9BF-DC80D3CF7327}"/>
              </a:ext>
            </a:extLst>
          </p:cNvPr>
          <p:cNvSpPr txBox="1">
            <a:spLocks/>
          </p:cNvSpPr>
          <p:nvPr/>
        </p:nvSpPr>
        <p:spPr>
          <a:xfrm>
            <a:off x="415600" y="58193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Comic Sans MS" panose="030F0702030302020204" pitchFamily="66" charset="0"/>
              </a:rPr>
              <a:t>R-W races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776536"/>
              </p:ext>
            </p:extLst>
          </p:nvPr>
        </p:nvGraphicFramePr>
        <p:xfrm>
          <a:off x="5070475" y="3518163"/>
          <a:ext cx="179705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7050">
                  <a:extLst>
                    <a:ext uri="{9D8B030D-6E8A-4147-A177-3AD203B41FA5}">
                      <a16:colId xmlns:a16="http://schemas.microsoft.com/office/drawing/2014/main" val="1614214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4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636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8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81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41606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7743825" y="3590658"/>
            <a:ext cx="2590800" cy="17092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650456" y="1066400"/>
            <a:ext cx="1800225" cy="854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Client(R)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91500" y="4042845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“key1,    lue1”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757988" y="918234"/>
            <a:ext cx="1800225" cy="854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Server(W)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cxnSp>
        <p:nvCxnSpPr>
          <p:cNvPr id="11" name="直接箭头连接符 10"/>
          <p:cNvCxnSpPr>
            <a:stCxn id="7" idx="4"/>
          </p:cNvCxnSpPr>
          <p:nvPr/>
        </p:nvCxnSpPr>
        <p:spPr>
          <a:xfrm flipH="1">
            <a:off x="5943599" y="1772839"/>
            <a:ext cx="1714502" cy="256103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181600" y="2981325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hash entries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143875" y="3020958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key/value extent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81600" y="4260596"/>
            <a:ext cx="223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0x11        00...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62612" y="4261111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0043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6791324" y="4260081"/>
            <a:ext cx="1304926" cy="1827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5" idx="4"/>
            <a:endCxn id="3" idx="1"/>
          </p:cNvCxnSpPr>
          <p:nvPr/>
        </p:nvCxnSpPr>
        <p:spPr>
          <a:xfrm>
            <a:off x="4550569" y="1921005"/>
            <a:ext cx="519906" cy="25242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19174" y="5372363"/>
            <a:ext cx="3400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  <a:latin typeface="Comic Sans MS" panose="030F0702030302020204" pitchFamily="66" charset="0"/>
              </a:rPr>
              <a:t>Invalid Pointer Reference</a:t>
            </a:r>
            <a:endParaRPr lang="zh-CN" altLang="en-US" sz="2000" dirty="0">
              <a:solidFill>
                <a:schemeClr val="accent5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6" name="直接箭头连接符 45"/>
          <p:cNvCxnSpPr>
            <a:stCxn id="7" idx="4"/>
          </p:cNvCxnSpPr>
          <p:nvPr/>
        </p:nvCxnSpPr>
        <p:spPr>
          <a:xfrm>
            <a:off x="7658101" y="1772839"/>
            <a:ext cx="814389" cy="230016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835072" y="4036175"/>
            <a:ext cx="16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Comic Sans MS" panose="030F0702030302020204" pitchFamily="66" charset="0"/>
              </a:rPr>
              <a:t>wr</a:t>
            </a:r>
            <a:endParaRPr lang="zh-CN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858251" y="4042845"/>
            <a:ext cx="77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va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162925" y="4503469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“key2, value2”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cxnSp>
        <p:nvCxnSpPr>
          <p:cNvPr id="51" name="直接箭头连接符 50"/>
          <p:cNvCxnSpPr>
            <a:stCxn id="5" idx="5"/>
            <a:endCxn id="6" idx="1"/>
          </p:cNvCxnSpPr>
          <p:nvPr/>
        </p:nvCxnSpPr>
        <p:spPr>
          <a:xfrm>
            <a:off x="5187044" y="1795851"/>
            <a:ext cx="3004456" cy="243166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6696075" y="4688135"/>
            <a:ext cx="1466850" cy="459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9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;p14">
            <a:extLst>
              <a:ext uri="{FF2B5EF4-FFF2-40B4-BE49-F238E27FC236}">
                <a16:creationId xmlns:a16="http://schemas.microsoft.com/office/drawing/2014/main" id="{3035B615-3504-4D41-A9BF-DC80D3CF7327}"/>
              </a:ext>
            </a:extLst>
          </p:cNvPr>
          <p:cNvSpPr txBox="1">
            <a:spLocks/>
          </p:cNvSpPr>
          <p:nvPr/>
        </p:nvSpPr>
        <p:spPr>
          <a:xfrm>
            <a:off x="415600" y="58193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Comic Sans MS" panose="030F0702030302020204" pitchFamily="66" charset="0"/>
              </a:rPr>
              <a:t>Self-Verifying Structure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2625754"/>
            <a:ext cx="6972300" cy="2514254"/>
          </a:xfrm>
          <a:prstGeom prst="rect">
            <a:avLst/>
          </a:prstGeom>
        </p:spPr>
      </p:pic>
      <p:sp>
        <p:nvSpPr>
          <p:cNvPr id="4" name="Google Shape;61;p14"/>
          <p:cNvSpPr txBox="1">
            <a:spLocks/>
          </p:cNvSpPr>
          <p:nvPr/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 Root Object Checksum</a:t>
            </a:r>
          </a:p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 Key-Value Checksum</a:t>
            </a:r>
          </a:p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endParaRPr lang="en-US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898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;p14">
            <a:extLst>
              <a:ext uri="{FF2B5EF4-FFF2-40B4-BE49-F238E27FC236}">
                <a16:creationId xmlns:a16="http://schemas.microsoft.com/office/drawing/2014/main" id="{3035B615-3504-4D41-A9BF-DC80D3CF7327}"/>
              </a:ext>
            </a:extLst>
          </p:cNvPr>
          <p:cNvSpPr txBox="1">
            <a:spLocks/>
          </p:cNvSpPr>
          <p:nvPr/>
        </p:nvSpPr>
        <p:spPr>
          <a:xfrm>
            <a:off x="415600" y="58193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Comic Sans MS" panose="030F0702030302020204" pitchFamily="66" charset="0"/>
              </a:rPr>
              <a:t>Hashing Strategy</a:t>
            </a:r>
          </a:p>
        </p:txBody>
      </p:sp>
      <p:sp>
        <p:nvSpPr>
          <p:cNvPr id="3" name="Google Shape;61;p14"/>
          <p:cNvSpPr txBox="1">
            <a:spLocks/>
          </p:cNvSpPr>
          <p:nvPr/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 Traditional Approach:</a:t>
            </a:r>
          </a:p>
          <a:p>
            <a:pPr lvl="1"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Linear Probing</a:t>
            </a:r>
          </a:p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 Max Probes:</a:t>
            </a:r>
          </a:p>
          <a:p>
            <a:pPr lvl="1"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Can be high as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100 !!!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468045"/>
              </p:ext>
            </p:extLst>
          </p:nvPr>
        </p:nvGraphicFramePr>
        <p:xfrm>
          <a:off x="6108700" y="3470538"/>
          <a:ext cx="179705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7050">
                  <a:extLst>
                    <a:ext uri="{9D8B030D-6E8A-4147-A177-3AD203B41FA5}">
                      <a16:colId xmlns:a16="http://schemas.microsoft.com/office/drawing/2014/main" val="1614214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4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636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8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81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416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782050" y="3543033"/>
            <a:ext cx="2590800" cy="17092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229725" y="3995220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“key1, value1”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19825" y="2933700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hash entries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34475" y="2973333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key/value extent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7829549" y="4177477"/>
            <a:ext cx="1219200" cy="2177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762874" y="1384764"/>
            <a:ext cx="3257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hash(key1) = 15</a:t>
            </a:r>
          </a:p>
          <a:p>
            <a:endParaRPr lang="en-US" altLang="zh-CN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hash(key2) = 15</a:t>
            </a:r>
            <a:endParaRPr lang="zh-CN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48325" y="4210563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15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48325" y="459411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16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229724" y="4439065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“key2, value2”</a:t>
            </a:r>
            <a:endParaRPr lang="zh-CN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86523" y="4203455"/>
            <a:ext cx="1343025" cy="38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conflict</a:t>
            </a:r>
            <a:endParaRPr lang="zh-CN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7007225" y="4503695"/>
            <a:ext cx="0" cy="2969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7686675" y="4623731"/>
            <a:ext cx="1447800" cy="1846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21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12" grpId="0"/>
      <p:bldP spid="13" grpId="0"/>
      <p:bldP spid="14" grpId="0"/>
      <p:bldP spid="15" grpId="0"/>
      <p:bldP spid="16" grpId="0"/>
      <p:bldP spid="1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;p14">
            <a:extLst>
              <a:ext uri="{FF2B5EF4-FFF2-40B4-BE49-F238E27FC236}">
                <a16:creationId xmlns:a16="http://schemas.microsoft.com/office/drawing/2014/main" id="{3035B615-3504-4D41-A9BF-DC80D3CF7327}"/>
              </a:ext>
            </a:extLst>
          </p:cNvPr>
          <p:cNvSpPr txBox="1">
            <a:spLocks/>
          </p:cNvSpPr>
          <p:nvPr/>
        </p:nvSpPr>
        <p:spPr>
          <a:xfrm>
            <a:off x="415600" y="58193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Comic Sans MS" panose="030F0702030302020204" pitchFamily="66" charset="0"/>
              </a:rPr>
              <a:t>Cuckoo Hashing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395276"/>
              </p:ext>
            </p:extLst>
          </p:nvPr>
        </p:nvGraphicFramePr>
        <p:xfrm>
          <a:off x="3460750" y="4251588"/>
          <a:ext cx="179705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7050">
                  <a:extLst>
                    <a:ext uri="{9D8B030D-6E8A-4147-A177-3AD203B41FA5}">
                      <a16:colId xmlns:a16="http://schemas.microsoft.com/office/drawing/2014/main" val="1614214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4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636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8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81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41606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134100" y="4324083"/>
            <a:ext cx="2590800" cy="17092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81774" y="4553553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mic Sans MS" panose="030F0702030302020204" pitchFamily="66" charset="0"/>
              </a:rPr>
              <a:t>“key1, value1”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71875" y="3714750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hash entries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86525" y="3754383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key/value extent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5086350" y="4471357"/>
            <a:ext cx="1400175" cy="266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000375" y="4991613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15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00375" y="537516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16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32250" y="42330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mic Sans MS" panose="030F0702030302020204" pitchFamily="66" charset="0"/>
              </a:rPr>
              <a:t>key1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00375" y="4233512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13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00375" y="4608066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14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62175" y="2514957"/>
            <a:ext cx="1905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66" charset="0"/>
              </a:rPr>
              <a:t>hash1(key1) = 13</a:t>
            </a:r>
          </a:p>
          <a:p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66" charset="0"/>
              </a:rPr>
              <a:t>hash2(key1) = 16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53012" y="2514957"/>
            <a:ext cx="2889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hash1(key2) = 13</a:t>
            </a:r>
          </a:p>
          <a:p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hash2(key2) = 15</a:t>
            </a:r>
            <a:endParaRPr lang="zh-CN" altLang="en-US" sz="1600" dirty="0">
              <a:solidFill>
                <a:schemeClr val="accent5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endParaRPr lang="zh-CN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061323" y="2514957"/>
            <a:ext cx="2889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7030A0"/>
                </a:solidFill>
                <a:latin typeface="Comic Sans MS" panose="030F0702030302020204" pitchFamily="66" charset="0"/>
              </a:rPr>
              <a:t>hash1(key3) = 13</a:t>
            </a:r>
          </a:p>
          <a:p>
            <a:r>
              <a:rPr lang="en-US" altLang="zh-CN" sz="1600" dirty="0">
                <a:solidFill>
                  <a:srgbClr val="7030A0"/>
                </a:solidFill>
                <a:latin typeface="Comic Sans MS" panose="030F0702030302020204" pitchFamily="66" charset="0"/>
              </a:rPr>
              <a:t>hash2(key3) = 15</a:t>
            </a:r>
            <a:endParaRPr lang="zh-CN" altLang="en-US" sz="1600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endParaRPr lang="zh-CN" altLang="en-US" sz="1600" dirty="0"/>
          </a:p>
        </p:txBody>
      </p:sp>
      <p:sp>
        <p:nvSpPr>
          <p:cNvPr id="25" name="文本框 24"/>
          <p:cNvSpPr txBox="1"/>
          <p:nvPr/>
        </p:nvSpPr>
        <p:spPr>
          <a:xfrm>
            <a:off x="4032250" y="49773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key2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581773" y="5063908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“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key2, value2</a:t>
            </a:r>
            <a:r>
              <a:rPr lang="en-US" altLang="zh-CN" dirty="0">
                <a:latin typeface="Comic Sans MS" panose="030F0702030302020204" pitchFamily="66" charset="0"/>
              </a:rPr>
              <a:t>”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581773" y="5487569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“</a:t>
            </a:r>
            <a:r>
              <a:rPr lang="en-US" altLang="zh-CN" dirty="0">
                <a:solidFill>
                  <a:srgbClr val="7030A0"/>
                </a:solidFill>
                <a:latin typeface="Comic Sans MS" panose="030F0702030302020204" pitchFamily="66" charset="0"/>
              </a:rPr>
              <a:t>key3, value3”</a:t>
            </a:r>
            <a:endParaRPr lang="zh-CN" altLang="en-US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4946650" y="5176279"/>
            <a:ext cx="1539875" cy="42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032250" y="42330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Comic Sans MS" panose="030F0702030302020204" pitchFamily="66" charset="0"/>
              </a:rPr>
              <a:t>key3</a:t>
            </a:r>
            <a:endParaRPr lang="zh-CN" altLang="en-US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038598" y="536387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mic Sans MS" panose="030F0702030302020204" pitchFamily="66" charset="0"/>
              </a:rPr>
              <a:t>key1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4900613" y="4801245"/>
            <a:ext cx="1585912" cy="747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27" idx="1"/>
          </p:cNvCxnSpPr>
          <p:nvPr/>
        </p:nvCxnSpPr>
        <p:spPr>
          <a:xfrm>
            <a:off x="4805364" y="4447806"/>
            <a:ext cx="1776409" cy="12244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2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5" grpId="1"/>
      <p:bldP spid="25" grpId="0"/>
      <p:bldP spid="26" grpId="0"/>
      <p:bldP spid="27" grpId="0"/>
      <p:bldP spid="33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;p14">
            <a:extLst>
              <a:ext uri="{FF2B5EF4-FFF2-40B4-BE49-F238E27FC236}">
                <a16:creationId xmlns:a16="http://schemas.microsoft.com/office/drawing/2014/main" id="{3035B615-3504-4D41-A9BF-DC80D3CF7327}"/>
              </a:ext>
            </a:extLst>
          </p:cNvPr>
          <p:cNvSpPr txBox="1">
            <a:spLocks/>
          </p:cNvSpPr>
          <p:nvPr/>
        </p:nvSpPr>
        <p:spPr>
          <a:xfrm>
            <a:off x="415600" y="58193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Comic Sans MS" panose="030F0702030302020204" pitchFamily="66" charset="0"/>
              </a:rPr>
              <a:t>Evaluation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1590675"/>
            <a:ext cx="64008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5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0;p14">
            <a:extLst>
              <a:ext uri="{FF2B5EF4-FFF2-40B4-BE49-F238E27FC236}">
                <a16:creationId xmlns:a16="http://schemas.microsoft.com/office/drawing/2014/main" id="{3035B615-3504-4D41-A9BF-DC80D3CF7327}"/>
              </a:ext>
            </a:extLst>
          </p:cNvPr>
          <p:cNvSpPr txBox="1">
            <a:spLocks/>
          </p:cNvSpPr>
          <p:nvPr/>
        </p:nvSpPr>
        <p:spPr>
          <a:xfrm>
            <a:off x="415600" y="58193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Comic Sans MS" panose="030F0702030302020204" pitchFamily="66" charset="0"/>
              </a:rPr>
              <a:t>Evaluation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1319212"/>
            <a:ext cx="67818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87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;p14">
            <a:extLst>
              <a:ext uri="{FF2B5EF4-FFF2-40B4-BE49-F238E27FC236}">
                <a16:creationId xmlns:a16="http://schemas.microsoft.com/office/drawing/2014/main" id="{3035B615-3504-4D41-A9BF-DC80D3CF7327}"/>
              </a:ext>
            </a:extLst>
          </p:cNvPr>
          <p:cNvSpPr txBox="1">
            <a:spLocks/>
          </p:cNvSpPr>
          <p:nvPr/>
        </p:nvSpPr>
        <p:spPr>
          <a:xfrm>
            <a:off x="415600" y="58193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Comic Sans MS" panose="030F0702030302020204" pitchFamily="66" charset="0"/>
              </a:rPr>
              <a:t>Evaluation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4" y="1995384"/>
            <a:ext cx="10639425" cy="377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44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08425" y="847585"/>
            <a:ext cx="24444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Comic Sans MS" panose="030F0702030302020204" pitchFamily="66" charset="0"/>
              </a:rPr>
              <a:t>Q &amp; A</a:t>
            </a:r>
            <a:endParaRPr lang="zh-CN" altLang="en-US" sz="6000" dirty="0">
              <a:latin typeface="Comic Sans MS" panose="030F0702030302020204" pitchFamily="66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DD00D7-682F-4901-854B-E2FA5AA14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923" y="1863248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0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;p14">
            <a:extLst>
              <a:ext uri="{FF2B5EF4-FFF2-40B4-BE49-F238E27FC236}">
                <a16:creationId xmlns:a16="http://schemas.microsoft.com/office/drawing/2014/main" id="{3035B615-3504-4D41-A9BF-DC80D3CF7327}"/>
              </a:ext>
            </a:extLst>
          </p:cNvPr>
          <p:cNvSpPr txBox="1">
            <a:spLocks/>
          </p:cNvSpPr>
          <p:nvPr/>
        </p:nvSpPr>
        <p:spPr>
          <a:xfrm>
            <a:off x="415600" y="58193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Comic Sans MS" panose="030F0702030302020204" pitchFamily="66" charset="0"/>
              </a:rPr>
              <a:t>Outline</a:t>
            </a:r>
          </a:p>
        </p:txBody>
      </p:sp>
      <p:sp>
        <p:nvSpPr>
          <p:cNvPr id="3" name="Google Shape;61;p14"/>
          <p:cNvSpPr txBox="1">
            <a:spLocks/>
          </p:cNvSpPr>
          <p:nvPr/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 Background</a:t>
            </a:r>
          </a:p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 Pilaf Design</a:t>
            </a:r>
            <a:endParaRPr lang="en-US" altLang="zh-CN" sz="2400" dirty="0">
              <a:solidFill>
                <a:srgbClr val="666666"/>
              </a:solidFill>
              <a:latin typeface="Comic Sans MS" panose="030F0702030302020204" pitchFamily="66" charset="0"/>
            </a:endParaRPr>
          </a:p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 Evaluation</a:t>
            </a:r>
          </a:p>
          <a:p>
            <a:pPr marL="152396" indent="0">
              <a:lnSpc>
                <a:spcPct val="20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5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;p14">
            <a:extLst>
              <a:ext uri="{FF2B5EF4-FFF2-40B4-BE49-F238E27FC236}">
                <a16:creationId xmlns:a16="http://schemas.microsoft.com/office/drawing/2014/main" id="{3035B615-3504-4D41-A9BF-DC80D3CF7327}"/>
              </a:ext>
            </a:extLst>
          </p:cNvPr>
          <p:cNvSpPr txBox="1">
            <a:spLocks/>
          </p:cNvSpPr>
          <p:nvPr/>
        </p:nvSpPr>
        <p:spPr>
          <a:xfrm>
            <a:off x="415600" y="58193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Comic Sans MS" panose="030F0702030302020204" pitchFamily="66" charset="0"/>
              </a:rPr>
              <a:t>Background</a:t>
            </a:r>
          </a:p>
        </p:txBody>
      </p:sp>
      <p:sp>
        <p:nvSpPr>
          <p:cNvPr id="3" name="Google Shape;61;p14"/>
          <p:cNvSpPr txBox="1">
            <a:spLocks/>
          </p:cNvSpPr>
          <p:nvPr/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 Communication Options of Infiniband:</a:t>
            </a:r>
          </a:p>
          <a:p>
            <a:pPr lvl="1"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 IPoIB (IP over Infiniband)</a:t>
            </a:r>
            <a:endParaRPr lang="en-US" altLang="zh-CN" sz="2000" dirty="0">
              <a:solidFill>
                <a:srgbClr val="666666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 Send/</a:t>
            </a:r>
            <a:r>
              <a:rPr lang="en-US" altLang="zh-CN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Recv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Verbs (Two-Sided)</a:t>
            </a:r>
          </a:p>
          <a:p>
            <a:pPr lvl="1"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 RDMA (Single-Sided)</a:t>
            </a:r>
          </a:p>
          <a:p>
            <a:pPr marL="152396" indent="0">
              <a:lnSpc>
                <a:spcPct val="20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2650620"/>
            <a:ext cx="5110162" cy="344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5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;p14">
            <a:extLst>
              <a:ext uri="{FF2B5EF4-FFF2-40B4-BE49-F238E27FC236}">
                <a16:creationId xmlns:a16="http://schemas.microsoft.com/office/drawing/2014/main" id="{3035B615-3504-4D41-A9BF-DC80D3CF7327}"/>
              </a:ext>
            </a:extLst>
          </p:cNvPr>
          <p:cNvSpPr txBox="1">
            <a:spLocks/>
          </p:cNvSpPr>
          <p:nvPr/>
        </p:nvSpPr>
        <p:spPr>
          <a:xfrm>
            <a:off x="415600" y="58193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Comic Sans MS" panose="030F0702030302020204" pitchFamily="66" charset="0"/>
              </a:rPr>
              <a:t>Using Single-Sided RDMA</a:t>
            </a:r>
          </a:p>
        </p:txBody>
      </p:sp>
      <p:sp>
        <p:nvSpPr>
          <p:cNvPr id="3" name="Google Shape;61;p14"/>
          <p:cNvSpPr txBox="1">
            <a:spLocks/>
          </p:cNvSpPr>
          <p:nvPr/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 Lower Latency &amp; Higher Throughput </a:t>
            </a:r>
          </a:p>
          <a:p>
            <a:pPr marL="457200" lvl="1" indent="0">
              <a:lnSpc>
                <a:spcPct val="200000"/>
              </a:lnSpc>
              <a:buClr>
                <a:srgbClr val="000000"/>
              </a:buClr>
              <a:buNone/>
            </a:pPr>
            <a:r>
              <a:rPr 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-&gt; Multi-round ops are acceptable</a:t>
            </a:r>
            <a:endParaRPr lang="en-US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 CPU Bypassing</a:t>
            </a:r>
          </a:p>
          <a:p>
            <a:pPr marL="457200" lvl="1" indent="0">
              <a:lnSpc>
                <a:spcPct val="200000"/>
              </a:lnSpc>
              <a:buClr>
                <a:srgbClr val="000000"/>
              </a:buClr>
              <a:buNone/>
            </a:pPr>
            <a:r>
              <a:rPr 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-&gt; Fewer CPU resources to achieve high performance</a:t>
            </a:r>
            <a:endParaRPr lang="en-US" sz="16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98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;p14">
            <a:extLst>
              <a:ext uri="{FF2B5EF4-FFF2-40B4-BE49-F238E27FC236}">
                <a16:creationId xmlns:a16="http://schemas.microsoft.com/office/drawing/2014/main" id="{3035B615-3504-4D41-A9BF-DC80D3CF7327}"/>
              </a:ext>
            </a:extLst>
          </p:cNvPr>
          <p:cNvSpPr txBox="1">
            <a:spLocks/>
          </p:cNvSpPr>
          <p:nvPr/>
        </p:nvSpPr>
        <p:spPr>
          <a:xfrm>
            <a:off x="415600" y="58193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Comic Sans MS" panose="030F0702030302020204" pitchFamily="66" charset="0"/>
              </a:rPr>
              <a:t>Goals</a:t>
            </a:r>
          </a:p>
        </p:txBody>
      </p:sp>
      <p:sp>
        <p:nvSpPr>
          <p:cNvPr id="4" name="Google Shape;61;p14"/>
          <p:cNvSpPr txBox="1">
            <a:spLocks/>
          </p:cNvSpPr>
          <p:nvPr/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 Using RDMA to Transmit Data (Read &amp; Write)</a:t>
            </a:r>
          </a:p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 Key-Value Store (Using Hash Table)</a:t>
            </a:r>
          </a:p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 Coping with Races</a:t>
            </a:r>
          </a:p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 High Performance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64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;p14">
            <a:extLst>
              <a:ext uri="{FF2B5EF4-FFF2-40B4-BE49-F238E27FC236}">
                <a16:creationId xmlns:a16="http://schemas.microsoft.com/office/drawing/2014/main" id="{3035B615-3504-4D41-A9BF-DC80D3CF7327}"/>
              </a:ext>
            </a:extLst>
          </p:cNvPr>
          <p:cNvSpPr txBox="1">
            <a:spLocks/>
          </p:cNvSpPr>
          <p:nvPr/>
        </p:nvSpPr>
        <p:spPr>
          <a:xfrm>
            <a:off x="415600" y="58193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Comic Sans MS" panose="030F0702030302020204" pitchFamily="66" charset="0"/>
              </a:rPr>
              <a:t>Original Design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810537"/>
            <a:ext cx="5061667" cy="2831756"/>
          </a:xfrm>
          <a:prstGeom prst="rect">
            <a:avLst/>
          </a:prstGeom>
        </p:spPr>
      </p:pic>
      <p:sp>
        <p:nvSpPr>
          <p:cNvPr id="5" name="Google Shape;61;p14"/>
          <p:cNvSpPr txBox="1">
            <a:spLocks/>
          </p:cNvSpPr>
          <p:nvPr/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 Using RDMA in both R&amp;W 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Too Complex!</a:t>
            </a:r>
          </a:p>
          <a:p>
            <a:pPr lvl="1"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latin typeface="Comic Sans MS" panose="030F0702030302020204" pitchFamily="66" charset="0"/>
              </a:rPr>
              <a:t>  synchronize clients’ RDMA writes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(lock mechanism)</a:t>
            </a:r>
          </a:p>
          <a:p>
            <a:pPr lvl="1"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 </a:t>
            </a:r>
            <a:r>
              <a:rPr lang="en-US" sz="2000" dirty="0">
                <a:latin typeface="Comic Sans MS" panose="030F0702030302020204" pitchFamily="66" charset="0"/>
              </a:rPr>
              <a:t>arbitrary length of K-V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(hard to manage memory) </a:t>
            </a:r>
          </a:p>
          <a:p>
            <a:pPr lvl="1"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 </a:t>
            </a:r>
            <a:r>
              <a:rPr lang="en-US" sz="2000" dirty="0">
                <a:latin typeface="Comic Sans MS" panose="030F0702030302020204" pitchFamily="66" charset="0"/>
              </a:rPr>
              <a:t>W-W conflicts between the server and clients</a:t>
            </a:r>
          </a:p>
          <a:p>
            <a:pPr lvl="1"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latin typeface="Comic Sans MS" panose="030F0702030302020204" pitchFamily="66" charset="0"/>
              </a:rPr>
              <a:t>  hard to debug</a:t>
            </a:r>
          </a:p>
        </p:txBody>
      </p:sp>
    </p:spTree>
    <p:extLst>
      <p:ext uri="{BB962C8B-B14F-4D97-AF65-F5344CB8AC3E}">
        <p14:creationId xmlns:p14="http://schemas.microsoft.com/office/powerpoint/2010/main" val="1523759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;p14">
            <a:extLst>
              <a:ext uri="{FF2B5EF4-FFF2-40B4-BE49-F238E27FC236}">
                <a16:creationId xmlns:a16="http://schemas.microsoft.com/office/drawing/2014/main" id="{3035B615-3504-4D41-A9BF-DC80D3CF7327}"/>
              </a:ext>
            </a:extLst>
          </p:cNvPr>
          <p:cNvSpPr txBox="1">
            <a:spLocks/>
          </p:cNvSpPr>
          <p:nvPr/>
        </p:nvSpPr>
        <p:spPr>
          <a:xfrm>
            <a:off x="415600" y="58193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Comic Sans MS" panose="030F0702030302020204" pitchFamily="66" charset="0"/>
              </a:rPr>
              <a:t>Pilaf Design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837" y="1585912"/>
            <a:ext cx="6372225" cy="3514725"/>
          </a:xfrm>
          <a:prstGeom prst="rect">
            <a:avLst/>
          </a:prstGeom>
        </p:spPr>
      </p:pic>
      <p:sp>
        <p:nvSpPr>
          <p:cNvPr id="5" name="Google Shape;61;p14"/>
          <p:cNvSpPr txBox="1">
            <a:spLocks/>
          </p:cNvSpPr>
          <p:nvPr/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 RDMA Read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 Verbs Write</a:t>
            </a:r>
          </a:p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 Server handles all write ops</a:t>
            </a:r>
          </a:p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endParaRPr lang="en-US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Only need to consider R-W races (RDMA Reads &amp; Local Writes)</a:t>
            </a:r>
          </a:p>
        </p:txBody>
      </p:sp>
    </p:spTree>
    <p:extLst>
      <p:ext uri="{BB962C8B-B14F-4D97-AF65-F5344CB8AC3E}">
        <p14:creationId xmlns:p14="http://schemas.microsoft.com/office/powerpoint/2010/main" val="58629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;p14">
            <a:extLst>
              <a:ext uri="{FF2B5EF4-FFF2-40B4-BE49-F238E27FC236}">
                <a16:creationId xmlns:a16="http://schemas.microsoft.com/office/drawing/2014/main" id="{3035B615-3504-4D41-A9BF-DC80D3CF7327}"/>
              </a:ext>
            </a:extLst>
          </p:cNvPr>
          <p:cNvSpPr txBox="1">
            <a:spLocks/>
          </p:cNvSpPr>
          <p:nvPr/>
        </p:nvSpPr>
        <p:spPr>
          <a:xfrm>
            <a:off x="415600" y="58193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Comic Sans MS" panose="030F0702030302020204" pitchFamily="66" charset="0"/>
              </a:rPr>
              <a:t>Memory Layout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738312"/>
            <a:ext cx="7422822" cy="2947988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750951"/>
              </p:ext>
            </p:extLst>
          </p:nvPr>
        </p:nvGraphicFramePr>
        <p:xfrm>
          <a:off x="2047875" y="5602950"/>
          <a:ext cx="7594925" cy="545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0275">
                  <a:extLst>
                    <a:ext uri="{9D8B030D-6E8A-4147-A177-3AD203B41FA5}">
                      <a16:colId xmlns:a16="http://schemas.microsoft.com/office/drawing/2014/main" val="3068698936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2749223209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1054439608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1025126498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619961621"/>
                    </a:ext>
                  </a:extLst>
                </a:gridCol>
              </a:tblGrid>
              <a:tr h="545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in_use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 func used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key/value pointer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key/value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key size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3785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04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;p14">
            <a:extLst>
              <a:ext uri="{FF2B5EF4-FFF2-40B4-BE49-F238E27FC236}">
                <a16:creationId xmlns:a16="http://schemas.microsoft.com/office/drawing/2014/main" id="{3035B615-3504-4D41-A9BF-DC80D3CF7327}"/>
              </a:ext>
            </a:extLst>
          </p:cNvPr>
          <p:cNvSpPr txBox="1">
            <a:spLocks/>
          </p:cNvSpPr>
          <p:nvPr/>
        </p:nvSpPr>
        <p:spPr>
          <a:xfrm>
            <a:off x="415600" y="58193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Comic Sans MS" panose="030F0702030302020204" pitchFamily="66" charset="0"/>
              </a:rPr>
              <a:t>R-W races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070475" y="3518163"/>
          <a:ext cx="179705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7050">
                  <a:extLst>
                    <a:ext uri="{9D8B030D-6E8A-4147-A177-3AD203B41FA5}">
                      <a16:colId xmlns:a16="http://schemas.microsoft.com/office/drawing/2014/main" val="1614214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4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636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8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81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41606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7743825" y="3590658"/>
            <a:ext cx="2590800" cy="17092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638300" y="4227511"/>
            <a:ext cx="1800225" cy="854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Client(R)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91500" y="4042845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“key1, value1”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657475" y="2032592"/>
            <a:ext cx="1800225" cy="854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Server(W)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cxnSp>
        <p:nvCxnSpPr>
          <p:cNvPr id="11" name="直接箭头连接符 10"/>
          <p:cNvCxnSpPr>
            <a:stCxn id="7" idx="5"/>
            <a:endCxn id="3" idx="1"/>
          </p:cNvCxnSpPr>
          <p:nvPr/>
        </p:nvCxnSpPr>
        <p:spPr>
          <a:xfrm>
            <a:off x="4194063" y="2762043"/>
            <a:ext cx="876412" cy="168322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181600" y="2981325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hash entries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96250" y="3020958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key/value extent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81600" y="4260596"/>
            <a:ext cx="223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0x11        00...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62612" y="4261111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0043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62612" y="4260596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0048</a:t>
            </a:r>
            <a:endParaRPr lang="zh-CN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6791324" y="4225102"/>
            <a:ext cx="1219200" cy="2177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5" idx="6"/>
            <a:endCxn id="3" idx="1"/>
          </p:cNvCxnSpPr>
          <p:nvPr/>
        </p:nvCxnSpPr>
        <p:spPr>
          <a:xfrm flipV="1">
            <a:off x="3438525" y="4445263"/>
            <a:ext cx="1631950" cy="20955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https://timgsa.baidu.com/timg?image&amp;quality=80&amp;size=b9999_10000&amp;sec=1556705555742&amp;di=9360aa60fb858e7d489a8c05bbce5d36&amp;imgtype=0&amp;src=http%3A%2F%2Fgss0.baidu.com%2F-vo3dSag_xI4khGko9WTAnF6hhy%2Fzhidao%2Fpic%2Fitem%2Fb58f8c5494eef01f27735bbae2fe9925bc317d6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17" y="4085987"/>
            <a:ext cx="374632" cy="52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本框 24"/>
          <p:cNvSpPr txBox="1"/>
          <p:nvPr/>
        </p:nvSpPr>
        <p:spPr>
          <a:xfrm>
            <a:off x="6851657" y="1852421"/>
            <a:ext cx="3400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  <a:latin typeface="Comic Sans MS" panose="030F0702030302020204" pitchFamily="66" charset="0"/>
              </a:rPr>
              <a:t>Hash Entry Corruption</a:t>
            </a:r>
            <a:endParaRPr lang="zh-CN" altLang="en-US" sz="2000" dirty="0">
              <a:solidFill>
                <a:schemeClr val="accent5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162925" y="4503469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“key2, value2”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6696075" y="4688135"/>
            <a:ext cx="1466850" cy="459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85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6363</TotalTime>
  <Words>2789</Words>
  <Application>Microsoft Office PowerPoint</Application>
  <PresentationFormat>宽屏</PresentationFormat>
  <Paragraphs>189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Arial</vt:lpstr>
      <vt:lpstr>Comic Sans MS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thund</dc:creator>
  <cp:lastModifiedBy>俊 陈</cp:lastModifiedBy>
  <cp:revision>89</cp:revision>
  <dcterms:created xsi:type="dcterms:W3CDTF">2019-04-28T08:33:37Z</dcterms:created>
  <dcterms:modified xsi:type="dcterms:W3CDTF">2019-05-05T02:34:05Z</dcterms:modified>
</cp:coreProperties>
</file>