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>
      <p:cViewPr varScale="1">
        <p:scale>
          <a:sx n="75" d="100"/>
          <a:sy n="75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21888199999999999"/>
          <c:y val="9.4019199999999997E-2"/>
          <c:w val="0.77611799999999997"/>
          <c:h val="0.759140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8-node</c:v>
                </c:pt>
                <c:pt idx="1">
                  <c:v>1-node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17.100000000000001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8-2E45-A244-B02687E46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2"/>
        <c:crosses val="autoZero"/>
        <c:crossBetween val="between"/>
        <c:majorUnit val="4.5"/>
        <c:minorUnit val="2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8.1247299999999995E-2"/>
          <c:y val="0.19560900000000001"/>
          <c:w val="0.82878300000000005"/>
          <c:h val="0.6570209999999999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Throughput (K ops / sec)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Ideal</c:v>
                </c:pt>
                <c:pt idx="1">
                  <c:v>Before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2924</c:v>
                </c:pt>
                <c:pt idx="1">
                  <c:v>120</c:v>
                </c:pt>
                <c:pt idx="2">
                  <c:v>170.14099999999999</c:v>
                </c:pt>
                <c:pt idx="3">
                  <c:v>231.95599999999999</c:v>
                </c:pt>
                <c:pt idx="4">
                  <c:v>348.13099999999997</c:v>
                </c:pt>
                <c:pt idx="5">
                  <c:v>692.18299999999999</c:v>
                </c:pt>
                <c:pt idx="6">
                  <c:v>1299.5899999999999</c:v>
                </c:pt>
                <c:pt idx="7">
                  <c:v>1655.31</c:v>
                </c:pt>
                <c:pt idx="8">
                  <c:v>1730.17</c:v>
                </c:pt>
                <c:pt idx="9">
                  <c:v>1747.85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05-2945-9E9F-BCE2D2648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Remote Access Rate</c:v>
                </c:pt>
              </c:strCache>
            </c:strRef>
          </c:tx>
          <c:spPr>
            <a:ln w="76200" cap="flat">
              <a:solidFill>
                <a:srgbClr val="D83661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D83661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Ideal</c:v>
                </c:pt>
                <c:pt idx="1">
                  <c:v>Before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87.7</c:v>
                </c:pt>
                <c:pt idx="2">
                  <c:v>62.4</c:v>
                </c:pt>
                <c:pt idx="3">
                  <c:v>45.7</c:v>
                </c:pt>
                <c:pt idx="4">
                  <c:v>29.6</c:v>
                </c:pt>
                <c:pt idx="5">
                  <c:v>14.7</c:v>
                </c:pt>
                <c:pt idx="6">
                  <c:v>6.7</c:v>
                </c:pt>
                <c:pt idx="7">
                  <c:v>3.9</c:v>
                </c:pt>
                <c:pt idx="8">
                  <c:v>3.3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5-2945-9E9F-BCE2D2648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2"/>
        <c:crosses val="autoZero"/>
        <c:crossBetween val="between"/>
        <c:majorUnit val="22.5"/>
        <c:minorUnit val="11.25"/>
      </c:valAx>
      <c:catAx>
        <c:axId val="20947345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lblOffset val="100"/>
        <c:noMultiLvlLbl val="1"/>
      </c:catAx>
      <c:valAx>
        <c:axId val="2094734556"/>
        <c:scaling>
          <c:orientation val="minMax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5"/>
        <c:crosses val="max"/>
        <c:crossBetween val="between"/>
        <c:majorUnit val="750"/>
        <c:minorUnit val="37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6.2734799999999993E-2"/>
          <c:y val="0"/>
          <c:w val="0.87453000000000003"/>
          <c:h val="0.13687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600" b="0" i="0" u="none" strike="noStrike">
              <a:solidFill>
                <a:srgbClr val="000000"/>
              </a:solidFill>
              <a:latin typeface="Helvetica Neue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506300000000001"/>
          <c:y val="8.3014299999999999E-2"/>
          <c:w val="0.67322800000000005"/>
          <c:h val="0.7858699999999999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Throughput (K ops / sec)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Ideal</c:v>
                </c:pt>
                <c:pt idx="1">
                  <c:v>Before</c:v>
                </c:pt>
                <c:pt idx="2">
                  <c:v>After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2924</c:v>
                </c:pt>
                <c:pt idx="1">
                  <c:v>120</c:v>
                </c:pt>
                <c:pt idx="2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E-1540-BC12-8BA25043E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Remote Access  Rate</c:v>
                </c:pt>
              </c:strCache>
            </c:strRef>
          </c:tx>
          <c:spPr>
            <a:ln w="76200" cap="flat">
              <a:solidFill>
                <a:srgbClr val="D83661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D83661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Ideal</c:v>
                </c:pt>
                <c:pt idx="1">
                  <c:v>Before</c:v>
                </c:pt>
                <c:pt idx="2">
                  <c:v>After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87.7</c:v>
                </c:pt>
                <c:pt idx="2">
                  <c:v>68.7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DE-1540-BC12-8BA25043E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2"/>
        <c:crosses val="autoZero"/>
        <c:crossBetween val="between"/>
        <c:majorUnit val="22.5"/>
        <c:minorUnit val="11.25"/>
      </c:valAx>
      <c:catAx>
        <c:axId val="20947345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lblOffset val="100"/>
        <c:noMultiLvlLbl val="1"/>
      </c:catAx>
      <c:valAx>
        <c:axId val="2094734556"/>
        <c:scaling>
          <c:orientation val="minMax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5"/>
        <c:crosses val="max"/>
        <c:crossBetween val="between"/>
        <c:majorUnit val="750"/>
        <c:minorUnit val="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4366499999999999"/>
          <c:y val="8.3014299999999999E-2"/>
          <c:w val="0.69724699999999995"/>
          <c:h val="0.7858699999999999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Throughput (K ops / sec)</c:v>
                </c:pt>
              </c:strCache>
            </c:strRef>
          </c:tx>
          <c:spPr>
            <a:solidFill>
              <a:srgbClr val="5E86B8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Ideal</c:v>
                </c:pt>
                <c:pt idx="1">
                  <c:v>Before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2924</c:v>
                </c:pt>
                <c:pt idx="1">
                  <c:v>120</c:v>
                </c:pt>
                <c:pt idx="2">
                  <c:v>170.14099999999999</c:v>
                </c:pt>
                <c:pt idx="3">
                  <c:v>231.95599999999999</c:v>
                </c:pt>
                <c:pt idx="4">
                  <c:v>348.13099999999997</c:v>
                </c:pt>
                <c:pt idx="5">
                  <c:v>692.18299999999999</c:v>
                </c:pt>
                <c:pt idx="6">
                  <c:v>1299.5899999999999</c:v>
                </c:pt>
                <c:pt idx="7">
                  <c:v>1655.31</c:v>
                </c:pt>
                <c:pt idx="8">
                  <c:v>1730.17</c:v>
                </c:pt>
                <c:pt idx="9">
                  <c:v>1747.85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8-B344-AA5A-44BB3810A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5"/>
        <c:axId val="2094734556"/>
      </c:bar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Remote Access  Rate</c:v>
                </c:pt>
              </c:strCache>
            </c:strRef>
          </c:tx>
          <c:spPr>
            <a:ln w="76200" cap="flat">
              <a:solidFill>
                <a:srgbClr val="D83661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rgbClr val="D83661"/>
                </a:solidFill>
                <a:prstDash val="solid"/>
                <a:miter lim="400000"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Ideal</c:v>
                </c:pt>
                <c:pt idx="1">
                  <c:v>Before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87.7</c:v>
                </c:pt>
                <c:pt idx="2">
                  <c:v>62.4</c:v>
                </c:pt>
                <c:pt idx="3">
                  <c:v>45.7</c:v>
                </c:pt>
                <c:pt idx="4">
                  <c:v>29.6</c:v>
                </c:pt>
                <c:pt idx="5">
                  <c:v>14.7</c:v>
                </c:pt>
                <c:pt idx="6">
                  <c:v>6.7</c:v>
                </c:pt>
                <c:pt idx="7">
                  <c:v>3.9</c:v>
                </c:pt>
                <c:pt idx="8">
                  <c:v>3.3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38-B344-AA5A-44BB3810A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2"/>
        <c:crosses val="autoZero"/>
        <c:crossBetween val="between"/>
        <c:majorUnit val="22.5"/>
        <c:minorUnit val="11.25"/>
      </c:valAx>
      <c:catAx>
        <c:axId val="20947345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6"/>
        <c:crosses val="autoZero"/>
        <c:auto val="1"/>
        <c:lblAlgn val="ctr"/>
        <c:lblOffset val="100"/>
        <c:noMultiLvlLbl val="1"/>
      </c:catAx>
      <c:valAx>
        <c:axId val="2094734556"/>
        <c:scaling>
          <c:orientation val="minMax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zh-CN"/>
          </a:p>
        </c:txPr>
        <c:crossAx val="2094734555"/>
        <c:crosses val="max"/>
        <c:crossBetween val="between"/>
        <c:majorUnit val="750"/>
        <c:minorUnit val="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6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46100" indent="-546100">
              <a:buSzPct val="50000"/>
              <a:buBlip>
                <a:blip r:embed="rId2"/>
              </a:buBlip>
            </a:lvl1pPr>
            <a:lvl2pPr marL="944562" indent="-500062">
              <a:buSzPct val="50000"/>
              <a:buBlip>
                <a:blip r:embed="rId2"/>
              </a:buBlip>
            </a:lvl2pPr>
            <a:lvl3pPr>
              <a:buSzPct val="50000"/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1884" y="8944075"/>
            <a:ext cx="453238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 sz="6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6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6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 anchor="ctr"/>
          <a:lstStyle>
            <a:lvl1pPr marL="342900" indent="-342900">
              <a:lnSpc>
                <a:spcPct val="100000"/>
              </a:lnSpc>
              <a:spcBef>
                <a:spcPts val="3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indent="-342900">
              <a:lnSpc>
                <a:spcPct val="100000"/>
              </a:lnSpc>
              <a:spcBef>
                <a:spcPts val="3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indent="-342900">
              <a:lnSpc>
                <a:spcPct val="100000"/>
              </a:lnSpc>
              <a:spcBef>
                <a:spcPts val="3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indent="-342900">
              <a:lnSpc>
                <a:spcPct val="100000"/>
              </a:lnSpc>
              <a:spcBef>
                <a:spcPts val="3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indent="-342900">
              <a:lnSpc>
                <a:spcPct val="100000"/>
              </a:lnSpc>
              <a:spcBef>
                <a:spcPts val="3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472281" indent="-472281">
              <a:buSzPct val="145000"/>
              <a:buChar char="•"/>
            </a:lvl1pPr>
            <a:lvl2pPr marL="916781" indent="-472281">
              <a:spcBef>
                <a:spcPts val="4200"/>
              </a:spcBef>
              <a:buSzPct val="145000"/>
              <a:buChar char="•"/>
              <a:defRPr sz="3400"/>
            </a:lvl2pPr>
            <a:lvl3pPr marL="1361281" indent="-472281">
              <a:buSzPct val="145000"/>
              <a:buChar char="•"/>
              <a:defRPr sz="3400"/>
            </a:lvl3pPr>
            <a:lvl4pPr marL="1805781" indent="-472281">
              <a:buSzPct val="145000"/>
              <a:buChar char="•"/>
              <a:defRPr sz="3400"/>
            </a:lvl4pPr>
            <a:lvl5pPr marL="2250281" indent="-472281">
              <a:buSzPct val="145000"/>
              <a:buChar char="•"/>
              <a:defRPr sz="3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874947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buBlip>
                <a:blip r:embed="rId15"/>
              </a:buBlip>
            </a:lvl1pPr>
            <a:lvl2pPr marL="875109" indent="-430609">
              <a:spcBef>
                <a:spcPts val="2700"/>
              </a:spcBef>
              <a:buSzPct val="32000"/>
              <a:buBlip>
                <a:blip r:embed="rId15"/>
              </a:buBlip>
              <a:defRPr sz="3100"/>
            </a:lvl2pPr>
            <a:lvl3pPr marL="1389062" indent="-500062">
              <a:buSzPct val="25000"/>
              <a:buBlip>
                <a:blip r:embed="rId15"/>
              </a:buBlip>
              <a:defRPr sz="3600"/>
            </a:lvl3pPr>
            <a:lvl4pPr marL="1833562" indent="-500062">
              <a:buBlip>
                <a:blip r:embed="rId15"/>
              </a:buBlip>
              <a:defRPr sz="3600"/>
            </a:lvl4pPr>
            <a:lvl5pPr marL="2278062" indent="-500062">
              <a:buBlip>
                <a:blip r:embed="rId15"/>
              </a:buBlip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1837" y="8944075"/>
            <a:ext cx="453332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>
                <a:solidFill>
                  <a:srgbClr val="000000">
                    <a:alpha val="6096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08000" marR="0" indent="-508000" algn="l" defTabSz="584200" rtl="0" latinLnBrk="0">
        <a:lnSpc>
          <a:spcPct val="80000"/>
        </a:lnSpc>
        <a:spcBef>
          <a:spcPts val="4200"/>
        </a:spcBef>
        <a:spcAft>
          <a:spcPts val="0"/>
        </a:spcAft>
        <a:buClrTx/>
        <a:buSzPct val="38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916781" marR="0" indent="-472281" algn="l" defTabSz="584200" rtl="0" latinLnBrk="0">
        <a:lnSpc>
          <a:spcPct val="80000"/>
        </a:lnSpc>
        <a:spcBef>
          <a:spcPts val="4200"/>
        </a:spcBef>
        <a:spcAft>
          <a:spcPts val="0"/>
        </a:spcAft>
        <a:buClrTx/>
        <a:buSzPct val="5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61281" marR="0" indent="-472281" algn="l" defTabSz="584200" rtl="0" latinLnBrk="0">
        <a:lnSpc>
          <a:spcPct val="80000"/>
        </a:lnSpc>
        <a:spcBef>
          <a:spcPts val="4200"/>
        </a:spcBef>
        <a:spcAft>
          <a:spcPts val="0"/>
        </a:spcAft>
        <a:buClrTx/>
        <a:buSzPct val="5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805781" marR="0" indent="-472281" algn="l" defTabSz="584200" rtl="0" latinLnBrk="0">
        <a:lnSpc>
          <a:spcPct val="80000"/>
        </a:lnSpc>
        <a:spcBef>
          <a:spcPts val="4200"/>
        </a:spcBef>
        <a:spcAft>
          <a:spcPts val="0"/>
        </a:spcAft>
        <a:buClrTx/>
        <a:buSzPct val="5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2250281" marR="0" indent="-472281" algn="l" defTabSz="584200" rtl="0" latinLnBrk="0">
        <a:lnSpc>
          <a:spcPct val="80000"/>
        </a:lnSpc>
        <a:spcBef>
          <a:spcPts val="4200"/>
        </a:spcBef>
        <a:spcAft>
          <a:spcPts val="0"/>
        </a:spcAft>
        <a:buClrTx/>
        <a:buSzPct val="5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rtl="0" latinLnBrk="0">
        <a:lnSpc>
          <a:spcPct val="80000"/>
        </a:lnSpc>
        <a:spcBef>
          <a:spcPts val="4200"/>
        </a:spcBef>
        <a:spcAft>
          <a:spcPts val="0"/>
        </a:spcAft>
        <a:buClrTx/>
        <a:buSzPct val="50000"/>
        <a:buFontTx/>
        <a:buBlip>
          <a:blip r:embed="rId16"/>
        </a:buBlip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rtl="0" latinLnBrk="0">
        <a:lnSpc>
          <a:spcPct val="80000"/>
        </a:lnSpc>
        <a:spcBef>
          <a:spcPts val="4200"/>
        </a:spcBef>
        <a:spcAft>
          <a:spcPts val="0"/>
        </a:spcAft>
        <a:buClrTx/>
        <a:buSzPct val="50000"/>
        <a:buFontTx/>
        <a:buBlip>
          <a:blip r:embed="rId16"/>
        </a:buBlip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rtl="0" latinLnBrk="0">
        <a:lnSpc>
          <a:spcPct val="80000"/>
        </a:lnSpc>
        <a:spcBef>
          <a:spcPts val="4200"/>
        </a:spcBef>
        <a:spcAft>
          <a:spcPts val="0"/>
        </a:spcAft>
        <a:buClrTx/>
        <a:buSzPct val="50000"/>
        <a:buFontTx/>
        <a:buBlip>
          <a:blip r:embed="rId16"/>
        </a:buBlip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rtl="0" latinLnBrk="0">
        <a:lnSpc>
          <a:spcPct val="80000"/>
        </a:lnSpc>
        <a:spcBef>
          <a:spcPts val="4200"/>
        </a:spcBef>
        <a:spcAft>
          <a:spcPts val="0"/>
        </a:spcAft>
        <a:buClrTx/>
        <a:buSzPct val="50000"/>
        <a:buFontTx/>
        <a:buBlip>
          <a:blip r:embed="rId16"/>
        </a:buBlip>
        <a:tabLst/>
        <a:defRPr sz="3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agh:…"/>
          <p:cNvSpPr txBox="1">
            <a:spLocks noGrp="1"/>
          </p:cNvSpPr>
          <p:nvPr>
            <p:ph type="ctrTitle"/>
          </p:nvPr>
        </p:nvSpPr>
        <p:spPr>
          <a:xfrm>
            <a:off x="875377" y="2153293"/>
            <a:ext cx="12388992" cy="3302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400"/>
            </a:pPr>
            <a:r>
              <a:t>Pragh: </a:t>
            </a:r>
          </a:p>
          <a:p>
            <a:pPr>
              <a:defRPr sz="5200"/>
            </a:pPr>
            <a:r>
              <a:t>  </a:t>
            </a:r>
            <a:r>
              <a:rPr>
                <a:solidFill>
                  <a:srgbClr val="D83661"/>
                </a:solidFill>
              </a:rPr>
              <a:t>Locality</a:t>
            </a:r>
            <a:r>
              <a:t>-preserving Graph </a:t>
            </a:r>
            <a:r>
              <a:rPr>
                <a:solidFill>
                  <a:srgbClr val="2247F2"/>
                </a:solidFill>
              </a:rPr>
              <a:t>Traversal</a:t>
            </a:r>
          </a:p>
          <a:p>
            <a:pPr>
              <a:defRPr sz="5200"/>
            </a:pPr>
            <a:r>
              <a:t>  with Split Live </a:t>
            </a:r>
            <a:r>
              <a:rPr>
                <a:solidFill>
                  <a:srgbClr val="2247F2"/>
                </a:solidFill>
              </a:rPr>
              <a:t>Migration</a:t>
            </a:r>
          </a:p>
        </p:txBody>
      </p:sp>
      <p:sp>
        <p:nvSpPr>
          <p:cNvPr id="129" name="speaker: Xiating Xie"/>
          <p:cNvSpPr txBox="1">
            <a:spLocks noGrp="1"/>
          </p:cNvSpPr>
          <p:nvPr>
            <p:ph type="subTitle" sz="quarter" idx="1"/>
          </p:nvPr>
        </p:nvSpPr>
        <p:spPr>
          <a:xfrm>
            <a:off x="1414497" y="6556696"/>
            <a:ext cx="10464801" cy="113030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4200"/>
              </a:spcBef>
              <a:defRPr sz="3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speaker: Xiating Xie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rd-based Mi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Shard-based Migration</a:t>
            </a:r>
          </a:p>
        </p:txBody>
      </p:sp>
      <p:sp>
        <p:nvSpPr>
          <p:cNvPr id="629" name="正文"/>
          <p:cNvSpPr txBox="1">
            <a:spLocks noGrp="1"/>
          </p:cNvSpPr>
          <p:nvPr>
            <p:ph type="body" sz="quarter" idx="1"/>
          </p:nvPr>
        </p:nvSpPr>
        <p:spPr>
          <a:xfrm>
            <a:off x="952500" y="2184400"/>
            <a:ext cx="11099800" cy="2159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sp>
        <p:nvSpPr>
          <p:cNvPr id="6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59703" y="8944075"/>
            <a:ext cx="317600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631" name="双轴图"/>
          <p:cNvGraphicFramePr/>
          <p:nvPr/>
        </p:nvGraphicFramePr>
        <p:xfrm>
          <a:off x="1069434" y="4843169"/>
          <a:ext cx="5047388" cy="4036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2" name="双轴图"/>
          <p:cNvGraphicFramePr/>
          <p:nvPr/>
        </p:nvGraphicFramePr>
        <p:xfrm>
          <a:off x="6687350" y="4625551"/>
          <a:ext cx="5447829" cy="4036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成组"/>
          <p:cNvGrpSpPr/>
          <p:nvPr/>
        </p:nvGrpSpPr>
        <p:grpSpPr>
          <a:xfrm>
            <a:off x="7310608" y="5144903"/>
            <a:ext cx="2644316" cy="4148576"/>
            <a:chOff x="0" y="0"/>
            <a:chExt cx="2644315" cy="4148574"/>
          </a:xfrm>
        </p:grpSpPr>
        <p:sp>
          <p:nvSpPr>
            <p:cNvPr id="634" name="线条"/>
            <p:cNvSpPr/>
            <p:nvPr/>
          </p:nvSpPr>
          <p:spPr>
            <a:xfrm flipV="1">
              <a:off x="1322156" y="526838"/>
              <a:ext cx="1" cy="3621737"/>
            </a:xfrm>
            <a:prstGeom prst="line">
              <a:avLst/>
            </a:prstGeom>
            <a:noFill/>
            <a:ln w="25400" cap="flat">
              <a:solidFill>
                <a:srgbClr val="42424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635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8966" y="418114"/>
              <a:ext cx="740970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6" name="M0"/>
            <p:cNvSpPr txBox="1"/>
            <p:nvPr/>
          </p:nvSpPr>
          <p:spPr>
            <a:xfrm>
              <a:off x="159339" y="1030322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M0</a:t>
              </a:r>
            </a:p>
          </p:txBody>
        </p:sp>
        <p:sp>
          <p:nvSpPr>
            <p:cNvPr id="637" name="KEY"/>
            <p:cNvSpPr/>
            <p:nvPr/>
          </p:nvSpPr>
          <p:spPr>
            <a:xfrm>
              <a:off x="1765412" y="2062400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638" name="VAL"/>
            <p:cNvSpPr/>
            <p:nvPr/>
          </p:nvSpPr>
          <p:spPr>
            <a:xfrm>
              <a:off x="0" y="3211094"/>
              <a:ext cx="878903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  <p:pic>
          <p:nvPicPr>
            <p:cNvPr id="639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34378" y="418114"/>
              <a:ext cx="740970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0" name="M1"/>
            <p:cNvSpPr txBox="1"/>
            <p:nvPr/>
          </p:nvSpPr>
          <p:spPr>
            <a:xfrm>
              <a:off x="1924756" y="1030466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M1</a:t>
              </a:r>
            </a:p>
          </p:txBody>
        </p:sp>
        <p:sp>
          <p:nvSpPr>
            <p:cNvPr id="641" name="after"/>
            <p:cNvSpPr txBox="1"/>
            <p:nvPr/>
          </p:nvSpPr>
          <p:spPr>
            <a:xfrm>
              <a:off x="843140" y="-1"/>
              <a:ext cx="831901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after</a:t>
              </a:r>
            </a:p>
          </p:txBody>
        </p:sp>
      </p:grpSp>
      <p:grpSp>
        <p:nvGrpSpPr>
          <p:cNvPr id="652" name="成组"/>
          <p:cNvGrpSpPr/>
          <p:nvPr/>
        </p:nvGrpSpPr>
        <p:grpSpPr>
          <a:xfrm>
            <a:off x="2687454" y="5144903"/>
            <a:ext cx="2575349" cy="4154935"/>
            <a:chOff x="0" y="0"/>
            <a:chExt cx="2575348" cy="4154933"/>
          </a:xfrm>
        </p:grpSpPr>
        <p:sp>
          <p:nvSpPr>
            <p:cNvPr id="643" name="KEY"/>
            <p:cNvSpPr/>
            <p:nvPr/>
          </p:nvSpPr>
          <p:spPr>
            <a:xfrm>
              <a:off x="1696445" y="2056041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644" name="VAL"/>
            <p:cNvSpPr/>
            <p:nvPr/>
          </p:nvSpPr>
          <p:spPr>
            <a:xfrm>
              <a:off x="1696445" y="3169269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  <p:grpSp>
          <p:nvGrpSpPr>
            <p:cNvPr id="651" name="成组"/>
            <p:cNvGrpSpPr/>
            <p:nvPr/>
          </p:nvGrpSpPr>
          <p:grpSpPr>
            <a:xfrm>
              <a:off x="0" y="0"/>
              <a:ext cx="2506381" cy="4154935"/>
              <a:chOff x="0" y="0"/>
              <a:chExt cx="2506380" cy="4154934"/>
            </a:xfrm>
          </p:grpSpPr>
          <p:sp>
            <p:nvSpPr>
              <p:cNvPr id="645" name="线条"/>
              <p:cNvSpPr/>
              <p:nvPr/>
            </p:nvSpPr>
            <p:spPr>
              <a:xfrm flipV="1">
                <a:off x="1253190" y="520479"/>
                <a:ext cx="1" cy="3634455"/>
              </a:xfrm>
              <a:prstGeom prst="line">
                <a:avLst/>
              </a:prstGeom>
              <a:noFill/>
              <a:ln w="25400" cap="flat">
                <a:solidFill>
                  <a:srgbClr val="424242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pic>
            <p:nvPicPr>
              <p:cNvPr id="646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411755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47" name="M0"/>
              <p:cNvSpPr txBox="1"/>
              <p:nvPr/>
            </p:nvSpPr>
            <p:spPr>
              <a:xfrm>
                <a:off x="90373" y="1023963"/>
                <a:ext cx="560223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  <p:pic>
            <p:nvPicPr>
              <p:cNvPr id="648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65412" y="411755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49" name="M1"/>
              <p:cNvSpPr txBox="1"/>
              <p:nvPr/>
            </p:nvSpPr>
            <p:spPr>
              <a:xfrm>
                <a:off x="1855789" y="1024107"/>
                <a:ext cx="560224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M1</a:t>
                </a:r>
              </a:p>
            </p:txBody>
          </p:sp>
          <p:sp>
            <p:nvSpPr>
              <p:cNvPr id="650" name="before"/>
              <p:cNvSpPr txBox="1"/>
              <p:nvPr/>
            </p:nvSpPr>
            <p:spPr>
              <a:xfrm>
                <a:off x="613519" y="-1"/>
                <a:ext cx="1133615" cy="5234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before</a:t>
                </a:r>
              </a:p>
            </p:txBody>
          </p:sp>
        </p:grpSp>
      </p:grpSp>
      <p:sp>
        <p:nvSpPr>
          <p:cNvPr id="653" name="Solution: Split Live Mi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Pragh</a:t>
            </a:r>
            <a:r>
              <a:rPr dirty="0"/>
              <a:t>: Split Live Migration</a:t>
            </a:r>
          </a:p>
        </p:txBody>
      </p:sp>
      <p:sp>
        <p:nvSpPr>
          <p:cNvPr id="654" name="Opportunity: Remote Direct Memory Access(RDMA)…"/>
          <p:cNvSpPr txBox="1">
            <a:spLocks noGrp="1"/>
          </p:cNvSpPr>
          <p:nvPr>
            <p:ph type="body" sz="half" idx="1"/>
          </p:nvPr>
        </p:nvSpPr>
        <p:spPr>
          <a:xfrm>
            <a:off x="952500" y="2184400"/>
            <a:ext cx="11099800" cy="27824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rPr dirty="0"/>
              <a:t>Opportunity: Remote Direct Memory Access(RDMA)</a:t>
            </a:r>
          </a:p>
          <a:p>
            <a:pPr>
              <a:buBlip>
                <a:blip r:embed="rId3"/>
              </a:buBlip>
            </a:pPr>
            <a:r>
              <a:rPr dirty="0">
                <a:solidFill>
                  <a:srgbClr val="D83661"/>
                </a:solidFill>
              </a:rPr>
              <a:t>Migratory</a:t>
            </a:r>
            <a:r>
              <a:rPr dirty="0"/>
              <a:t> value and </a:t>
            </a:r>
            <a:r>
              <a:rPr dirty="0">
                <a:solidFill>
                  <a:srgbClr val="2247F2"/>
                </a:solidFill>
              </a:rPr>
              <a:t>stationary</a:t>
            </a:r>
            <a:r>
              <a:rPr dirty="0"/>
              <a:t> key</a:t>
            </a:r>
          </a:p>
          <a:p>
            <a:pPr>
              <a:buBlip>
                <a:blip r:embed="rId3"/>
              </a:buBlip>
            </a:pPr>
            <a:r>
              <a:rPr dirty="0"/>
              <a:t>Migrate in </a:t>
            </a:r>
            <a:r>
              <a:rPr dirty="0">
                <a:solidFill>
                  <a:srgbClr val="2247F2"/>
                </a:solidFill>
              </a:rPr>
              <a:t>key-value pair</a:t>
            </a:r>
            <a:r>
              <a:rPr dirty="0"/>
              <a:t> with </a:t>
            </a:r>
            <a:r>
              <a:rPr dirty="0">
                <a:solidFill>
                  <a:srgbClr val="D83661"/>
                </a:solidFill>
              </a:rPr>
              <a:t>NO</a:t>
            </a:r>
            <a:r>
              <a:rPr dirty="0"/>
              <a:t> metadata</a:t>
            </a:r>
          </a:p>
        </p:txBody>
      </p:sp>
      <p:sp>
        <p:nvSpPr>
          <p:cNvPr id="6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76595" y="8944075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pSp>
        <p:nvGrpSpPr>
          <p:cNvPr id="658" name="成组"/>
          <p:cNvGrpSpPr/>
          <p:nvPr/>
        </p:nvGrpSpPr>
        <p:grpSpPr>
          <a:xfrm>
            <a:off x="3057938" y="6581154"/>
            <a:ext cx="1073338" cy="701417"/>
            <a:chOff x="0" y="0"/>
            <a:chExt cx="1073336" cy="701416"/>
          </a:xfrm>
        </p:grpSpPr>
        <p:sp>
          <p:nvSpPr>
            <p:cNvPr id="656" name="线条"/>
            <p:cNvSpPr/>
            <p:nvPr/>
          </p:nvSpPr>
          <p:spPr>
            <a:xfrm flipH="1">
              <a:off x="-1" y="0"/>
              <a:ext cx="2" cy="7014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57" name="H(key)"/>
            <p:cNvSpPr txBox="1"/>
            <p:nvPr/>
          </p:nvSpPr>
          <p:spPr>
            <a:xfrm>
              <a:off x="106815" y="56525"/>
              <a:ext cx="966522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</p:grpSp>
      <p:grpSp>
        <p:nvGrpSpPr>
          <p:cNvPr id="663" name="成组"/>
          <p:cNvGrpSpPr/>
          <p:nvPr/>
        </p:nvGrpSpPr>
        <p:grpSpPr>
          <a:xfrm>
            <a:off x="3029467" y="7318180"/>
            <a:ext cx="1446344" cy="477549"/>
            <a:chOff x="40988" y="12700"/>
            <a:chExt cx="1446343" cy="477548"/>
          </a:xfrm>
        </p:grpSpPr>
        <p:sp>
          <p:nvSpPr>
            <p:cNvPr id="659" name="线条"/>
            <p:cNvSpPr/>
            <p:nvPr/>
          </p:nvSpPr>
          <p:spPr>
            <a:xfrm>
              <a:off x="50800" y="13829"/>
              <a:ext cx="1328299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0" name="线条"/>
            <p:cNvSpPr/>
            <p:nvPr/>
          </p:nvSpPr>
          <p:spPr>
            <a:xfrm flipH="1" flipV="1">
              <a:off x="40988" y="284965"/>
              <a:ext cx="1346201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1" name="addr"/>
            <p:cNvSpPr txBox="1"/>
            <p:nvPr/>
          </p:nvSpPr>
          <p:spPr>
            <a:xfrm>
              <a:off x="390184" y="28882"/>
              <a:ext cx="740970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sp>
          <p:nvSpPr>
            <p:cNvPr id="694" name="连接线"/>
            <p:cNvSpPr/>
            <p:nvPr/>
          </p:nvSpPr>
          <p:spPr>
            <a:xfrm>
              <a:off x="1383833" y="12700"/>
              <a:ext cx="103499" cy="26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950"/>
                    <a:pt x="21600" y="1515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670" name="成组"/>
          <p:cNvGrpSpPr/>
          <p:nvPr/>
        </p:nvGrpSpPr>
        <p:grpSpPr>
          <a:xfrm>
            <a:off x="2991367" y="7583368"/>
            <a:ext cx="1484444" cy="1416266"/>
            <a:chOff x="2888" y="0"/>
            <a:chExt cx="1484443" cy="1416264"/>
          </a:xfrm>
        </p:grpSpPr>
        <p:grpSp>
          <p:nvGrpSpPr>
            <p:cNvPr id="668" name="成组"/>
            <p:cNvGrpSpPr/>
            <p:nvPr/>
          </p:nvGrpSpPr>
          <p:grpSpPr>
            <a:xfrm>
              <a:off x="2888" y="900615"/>
              <a:ext cx="1484444" cy="515650"/>
              <a:chOff x="2888" y="12700"/>
              <a:chExt cx="1484443" cy="515648"/>
            </a:xfrm>
          </p:grpSpPr>
          <p:sp>
            <p:nvSpPr>
              <p:cNvPr id="664" name="线条"/>
              <p:cNvSpPr/>
              <p:nvPr/>
            </p:nvSpPr>
            <p:spPr>
              <a:xfrm>
                <a:off x="50800" y="13829"/>
                <a:ext cx="1328299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head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5" name="线条"/>
              <p:cNvSpPr/>
              <p:nvPr/>
            </p:nvSpPr>
            <p:spPr>
              <a:xfrm flipH="1" flipV="1">
                <a:off x="2888" y="284965"/>
                <a:ext cx="1384301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6" name="value"/>
              <p:cNvSpPr txBox="1"/>
              <p:nvPr/>
            </p:nvSpPr>
            <p:spPr>
              <a:xfrm>
                <a:off x="306974" y="66982"/>
                <a:ext cx="831190" cy="46136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value</a:t>
                </a:r>
              </a:p>
            </p:txBody>
          </p:sp>
          <p:sp>
            <p:nvSpPr>
              <p:cNvPr id="695" name="连接线"/>
              <p:cNvSpPr/>
              <p:nvPr/>
            </p:nvSpPr>
            <p:spPr>
              <a:xfrm>
                <a:off x="1383833" y="12700"/>
                <a:ext cx="103499" cy="267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0" h="21600" extrusionOk="0">
                    <a:moveTo>
                      <a:pt x="0" y="0"/>
                    </a:moveTo>
                    <a:cubicBezTo>
                      <a:pt x="21600" y="7950"/>
                      <a:pt x="21600" y="15150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669" name="线条"/>
            <p:cNvSpPr/>
            <p:nvPr/>
          </p:nvSpPr>
          <p:spPr>
            <a:xfrm flipH="1">
              <a:off x="69459" y="0"/>
              <a:ext cx="1" cy="8411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77" name="成组"/>
          <p:cNvGrpSpPr/>
          <p:nvPr/>
        </p:nvGrpSpPr>
        <p:grpSpPr>
          <a:xfrm>
            <a:off x="2472759" y="6420667"/>
            <a:ext cx="224235" cy="564634"/>
            <a:chOff x="0" y="0"/>
            <a:chExt cx="224233" cy="564633"/>
          </a:xfrm>
        </p:grpSpPr>
        <p:sp>
          <p:nvSpPr>
            <p:cNvPr id="696" name="连接线"/>
            <p:cNvSpPr/>
            <p:nvPr/>
          </p:nvSpPr>
          <p:spPr>
            <a:xfrm>
              <a:off x="86777" y="0"/>
              <a:ext cx="131309" cy="9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extrusionOk="0">
                  <a:moveTo>
                    <a:pt x="0" y="0"/>
                  </a:moveTo>
                  <a:cubicBezTo>
                    <a:pt x="21452" y="10119"/>
                    <a:pt x="21600" y="17319"/>
                    <a:pt x="443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97" name="连接线"/>
            <p:cNvSpPr/>
            <p:nvPr/>
          </p:nvSpPr>
          <p:spPr>
            <a:xfrm>
              <a:off x="0" y="91184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98" name="连接线"/>
            <p:cNvSpPr/>
            <p:nvPr/>
          </p:nvSpPr>
          <p:spPr>
            <a:xfrm>
              <a:off x="56627" y="162455"/>
              <a:ext cx="147748" cy="11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30" h="21600" extrusionOk="0">
                  <a:moveTo>
                    <a:pt x="0" y="0"/>
                  </a:moveTo>
                  <a:cubicBezTo>
                    <a:pt x="19833" y="10073"/>
                    <a:pt x="21600" y="17273"/>
                    <a:pt x="5301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99" name="连接线"/>
            <p:cNvSpPr/>
            <p:nvPr/>
          </p:nvSpPr>
          <p:spPr>
            <a:xfrm>
              <a:off x="0" y="273421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0" name="连接线"/>
            <p:cNvSpPr/>
            <p:nvPr/>
          </p:nvSpPr>
          <p:spPr>
            <a:xfrm>
              <a:off x="18842" y="344692"/>
              <a:ext cx="205392" cy="11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38" h="21600" extrusionOk="0">
                  <a:moveTo>
                    <a:pt x="2987" y="0"/>
                  </a:moveTo>
                  <a:cubicBezTo>
                    <a:pt x="21600" y="13731"/>
                    <a:pt x="20604" y="20931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1" name="连接线"/>
            <p:cNvSpPr/>
            <p:nvPr/>
          </p:nvSpPr>
          <p:spPr>
            <a:xfrm>
              <a:off x="6602" y="455515"/>
              <a:ext cx="160820" cy="10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68" h="20402" extrusionOk="0">
                  <a:moveTo>
                    <a:pt x="16468" y="20402"/>
                  </a:moveTo>
                  <a:cubicBezTo>
                    <a:pt x="-2686" y="5545"/>
                    <a:pt x="-5132" y="-1198"/>
                    <a:pt x="9131" y="174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680" name="成组"/>
          <p:cNvGrpSpPr/>
          <p:nvPr/>
        </p:nvGrpSpPr>
        <p:grpSpPr>
          <a:xfrm>
            <a:off x="7750059" y="6587513"/>
            <a:ext cx="1073338" cy="701417"/>
            <a:chOff x="0" y="0"/>
            <a:chExt cx="1073336" cy="701416"/>
          </a:xfrm>
        </p:grpSpPr>
        <p:sp>
          <p:nvSpPr>
            <p:cNvPr id="678" name="线条"/>
            <p:cNvSpPr/>
            <p:nvPr/>
          </p:nvSpPr>
          <p:spPr>
            <a:xfrm flipH="1">
              <a:off x="-1" y="0"/>
              <a:ext cx="2" cy="7014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9" name="H(key)"/>
            <p:cNvSpPr txBox="1"/>
            <p:nvPr/>
          </p:nvSpPr>
          <p:spPr>
            <a:xfrm>
              <a:off x="106815" y="56525"/>
              <a:ext cx="966522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</p:grpSp>
      <p:grpSp>
        <p:nvGrpSpPr>
          <p:cNvPr id="685" name="成组"/>
          <p:cNvGrpSpPr/>
          <p:nvPr/>
        </p:nvGrpSpPr>
        <p:grpSpPr>
          <a:xfrm>
            <a:off x="7721588" y="7324539"/>
            <a:ext cx="1446344" cy="477550"/>
            <a:chOff x="40988" y="12700"/>
            <a:chExt cx="1446343" cy="477548"/>
          </a:xfrm>
        </p:grpSpPr>
        <p:sp>
          <p:nvSpPr>
            <p:cNvPr id="681" name="线条"/>
            <p:cNvSpPr/>
            <p:nvPr/>
          </p:nvSpPr>
          <p:spPr>
            <a:xfrm>
              <a:off x="50800" y="13829"/>
              <a:ext cx="1328299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2" name="线条"/>
            <p:cNvSpPr/>
            <p:nvPr/>
          </p:nvSpPr>
          <p:spPr>
            <a:xfrm flipH="1" flipV="1">
              <a:off x="40988" y="284965"/>
              <a:ext cx="1346201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3" name="addr"/>
            <p:cNvSpPr txBox="1"/>
            <p:nvPr/>
          </p:nvSpPr>
          <p:spPr>
            <a:xfrm>
              <a:off x="390184" y="28882"/>
              <a:ext cx="740970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sp>
          <p:nvSpPr>
            <p:cNvPr id="702" name="连接线"/>
            <p:cNvSpPr/>
            <p:nvPr/>
          </p:nvSpPr>
          <p:spPr>
            <a:xfrm>
              <a:off x="1383833" y="12700"/>
              <a:ext cx="103499" cy="26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950"/>
                    <a:pt x="21600" y="1515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86" name="线条"/>
          <p:cNvSpPr/>
          <p:nvPr/>
        </p:nvSpPr>
        <p:spPr>
          <a:xfrm>
            <a:off x="7750059" y="7589728"/>
            <a:ext cx="1" cy="790317"/>
          </a:xfrm>
          <a:prstGeom prst="line">
            <a:avLst/>
          </a:prstGeom>
          <a:ln w="25400">
            <a:solidFill>
              <a:srgbClr val="2247F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693" name="成组"/>
          <p:cNvGrpSpPr/>
          <p:nvPr/>
        </p:nvGrpSpPr>
        <p:grpSpPr>
          <a:xfrm>
            <a:off x="7184473" y="6467914"/>
            <a:ext cx="224235" cy="564635"/>
            <a:chOff x="0" y="0"/>
            <a:chExt cx="224233" cy="564633"/>
          </a:xfrm>
        </p:grpSpPr>
        <p:sp>
          <p:nvSpPr>
            <p:cNvPr id="703" name="连接线"/>
            <p:cNvSpPr/>
            <p:nvPr/>
          </p:nvSpPr>
          <p:spPr>
            <a:xfrm>
              <a:off x="86777" y="0"/>
              <a:ext cx="131309" cy="9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extrusionOk="0">
                  <a:moveTo>
                    <a:pt x="0" y="0"/>
                  </a:moveTo>
                  <a:cubicBezTo>
                    <a:pt x="21452" y="10119"/>
                    <a:pt x="21600" y="17319"/>
                    <a:pt x="443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4" name="连接线"/>
            <p:cNvSpPr/>
            <p:nvPr/>
          </p:nvSpPr>
          <p:spPr>
            <a:xfrm>
              <a:off x="0" y="91184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5" name="连接线"/>
            <p:cNvSpPr/>
            <p:nvPr/>
          </p:nvSpPr>
          <p:spPr>
            <a:xfrm>
              <a:off x="56627" y="162455"/>
              <a:ext cx="147748" cy="11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30" h="21600" extrusionOk="0">
                  <a:moveTo>
                    <a:pt x="0" y="0"/>
                  </a:moveTo>
                  <a:cubicBezTo>
                    <a:pt x="19833" y="10073"/>
                    <a:pt x="21600" y="17273"/>
                    <a:pt x="5301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6" name="连接线"/>
            <p:cNvSpPr/>
            <p:nvPr/>
          </p:nvSpPr>
          <p:spPr>
            <a:xfrm>
              <a:off x="0" y="273421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7" name="连接线"/>
            <p:cNvSpPr/>
            <p:nvPr/>
          </p:nvSpPr>
          <p:spPr>
            <a:xfrm>
              <a:off x="18842" y="344692"/>
              <a:ext cx="205392" cy="11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38" h="21600" extrusionOk="0">
                  <a:moveTo>
                    <a:pt x="2987" y="0"/>
                  </a:moveTo>
                  <a:cubicBezTo>
                    <a:pt x="21600" y="13731"/>
                    <a:pt x="20604" y="20931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08" name="连接线"/>
            <p:cNvSpPr/>
            <p:nvPr/>
          </p:nvSpPr>
          <p:spPr>
            <a:xfrm>
              <a:off x="6602" y="455515"/>
              <a:ext cx="160820" cy="10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68" h="20402" extrusionOk="0">
                  <a:moveTo>
                    <a:pt x="16468" y="20402"/>
                  </a:moveTo>
                  <a:cubicBezTo>
                    <a:pt x="-2686" y="5545"/>
                    <a:pt x="-5132" y="-1198"/>
                    <a:pt x="9131" y="174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7" animBg="1" advAuto="0"/>
      <p:bldP spid="652" grpId="2" animBg="1" advAuto="0"/>
      <p:bldP spid="654" grpId="1" build="p" bldLvl="5" animBg="1" advAuto="0"/>
      <p:bldP spid="658" grpId="4" animBg="1" advAuto="0"/>
      <p:bldP spid="663" grpId="5" animBg="1" advAuto="0"/>
      <p:bldP spid="670" grpId="6" animBg="1" advAuto="0"/>
      <p:bldP spid="677" grpId="3" animBg="1" advAuto="0"/>
      <p:bldP spid="680" grpId="9" animBg="1" advAuto="0"/>
      <p:bldP spid="685" grpId="10" animBg="1" advAuto="0"/>
      <p:bldP spid="686" grpId="11" animBg="1" advAuto="0"/>
      <p:bldP spid="693" grpId="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Mi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Migration</a:t>
            </a:r>
          </a:p>
        </p:txBody>
      </p:sp>
      <p:sp>
        <p:nvSpPr>
          <p:cNvPr id="7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59703" y="8944075"/>
            <a:ext cx="317600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pSp>
        <p:nvGrpSpPr>
          <p:cNvPr id="714" name="成组"/>
          <p:cNvGrpSpPr/>
          <p:nvPr/>
        </p:nvGrpSpPr>
        <p:grpSpPr>
          <a:xfrm>
            <a:off x="1339802" y="7015091"/>
            <a:ext cx="2377838" cy="461366"/>
            <a:chOff x="0" y="0"/>
            <a:chExt cx="2377837" cy="461365"/>
          </a:xfrm>
        </p:grpSpPr>
        <p:sp>
          <p:nvSpPr>
            <p:cNvPr id="712" name="线条"/>
            <p:cNvSpPr/>
            <p:nvPr/>
          </p:nvSpPr>
          <p:spPr>
            <a:xfrm>
              <a:off x="0" y="230682"/>
              <a:ext cx="565999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13" name="Local Read"/>
            <p:cNvSpPr txBox="1"/>
            <p:nvPr/>
          </p:nvSpPr>
          <p:spPr>
            <a:xfrm>
              <a:off x="722468" y="0"/>
              <a:ext cx="16553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Local Read</a:t>
              </a:r>
            </a:p>
          </p:txBody>
        </p:sp>
      </p:grpSp>
      <p:grpSp>
        <p:nvGrpSpPr>
          <p:cNvPr id="720" name="成组"/>
          <p:cNvGrpSpPr/>
          <p:nvPr/>
        </p:nvGrpSpPr>
        <p:grpSpPr>
          <a:xfrm>
            <a:off x="1340412" y="7768248"/>
            <a:ext cx="2519453" cy="461366"/>
            <a:chOff x="16418" y="0"/>
            <a:chExt cx="2519451" cy="461365"/>
          </a:xfrm>
        </p:grpSpPr>
        <p:sp>
          <p:nvSpPr>
            <p:cNvPr id="715" name="RDMA Read"/>
            <p:cNvSpPr txBox="1"/>
            <p:nvPr/>
          </p:nvSpPr>
          <p:spPr>
            <a:xfrm>
              <a:off x="733587" y="0"/>
              <a:ext cx="180228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RDMA Read</a:t>
              </a:r>
            </a:p>
          </p:txBody>
        </p:sp>
        <p:grpSp>
          <p:nvGrpSpPr>
            <p:cNvPr id="719" name="成组"/>
            <p:cNvGrpSpPr/>
            <p:nvPr/>
          </p:nvGrpSpPr>
          <p:grpSpPr>
            <a:xfrm>
              <a:off x="16418" y="132775"/>
              <a:ext cx="602626" cy="195815"/>
              <a:chOff x="16418" y="9133"/>
              <a:chExt cx="602625" cy="195814"/>
            </a:xfrm>
          </p:grpSpPr>
          <p:sp>
            <p:nvSpPr>
              <p:cNvPr id="716" name="线条"/>
              <p:cNvSpPr/>
              <p:nvPr/>
            </p:nvSpPr>
            <p:spPr>
              <a:xfrm>
                <a:off x="50800" y="9946"/>
                <a:ext cx="501607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head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7" name="线条"/>
              <p:cNvSpPr/>
              <p:nvPr/>
            </p:nvSpPr>
            <p:spPr>
              <a:xfrm flipH="1" flipV="1">
                <a:off x="16418" y="204948"/>
                <a:ext cx="539230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连接线"/>
              <p:cNvSpPr/>
              <p:nvPr/>
            </p:nvSpPr>
            <p:spPr>
              <a:xfrm>
                <a:off x="554303" y="9133"/>
                <a:ext cx="64741" cy="192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0" h="21600" extrusionOk="0">
                    <a:moveTo>
                      <a:pt x="0" y="0"/>
                    </a:moveTo>
                    <a:cubicBezTo>
                      <a:pt x="21600" y="7287"/>
                      <a:pt x="21600" y="14487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749" name="成组"/>
          <p:cNvGrpSpPr/>
          <p:nvPr/>
        </p:nvGrpSpPr>
        <p:grpSpPr>
          <a:xfrm>
            <a:off x="4704447" y="2971753"/>
            <a:ext cx="2790044" cy="3743180"/>
            <a:chOff x="0" y="0"/>
            <a:chExt cx="2790042" cy="3743178"/>
          </a:xfrm>
        </p:grpSpPr>
        <p:grpSp>
          <p:nvGrpSpPr>
            <p:cNvPr id="741" name="成组"/>
            <p:cNvGrpSpPr/>
            <p:nvPr/>
          </p:nvGrpSpPr>
          <p:grpSpPr>
            <a:xfrm>
              <a:off x="214694" y="0"/>
              <a:ext cx="2575349" cy="3743179"/>
              <a:chOff x="527891" y="0"/>
              <a:chExt cx="2575348" cy="3743178"/>
            </a:xfrm>
          </p:grpSpPr>
          <p:sp>
            <p:nvSpPr>
              <p:cNvPr id="721" name="线条"/>
              <p:cNvSpPr/>
              <p:nvPr/>
            </p:nvSpPr>
            <p:spPr>
              <a:xfrm flipV="1">
                <a:off x="1781081" y="108723"/>
                <a:ext cx="1" cy="3634456"/>
              </a:xfrm>
              <a:prstGeom prst="line">
                <a:avLst/>
              </a:prstGeom>
              <a:noFill/>
              <a:ln w="25400" cap="flat">
                <a:solidFill>
                  <a:srgbClr val="424242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pic>
            <p:nvPicPr>
              <p:cNvPr id="722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7891" y="0"/>
                <a:ext cx="740970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23" name="M0"/>
              <p:cNvSpPr txBox="1"/>
              <p:nvPr/>
            </p:nvSpPr>
            <p:spPr>
              <a:xfrm>
                <a:off x="618264" y="612208"/>
                <a:ext cx="560223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  <p:sp>
            <p:nvSpPr>
              <p:cNvPr id="724" name="线条"/>
              <p:cNvSpPr/>
              <p:nvPr/>
            </p:nvSpPr>
            <p:spPr>
              <a:xfrm flipH="1">
                <a:off x="898375" y="1024495"/>
                <a:ext cx="1" cy="701417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5" name="KEY"/>
              <p:cNvSpPr/>
              <p:nvPr/>
            </p:nvSpPr>
            <p:spPr>
              <a:xfrm>
                <a:off x="2224337" y="1644286"/>
                <a:ext cx="878903" cy="56237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726" name="VAL"/>
              <p:cNvSpPr/>
              <p:nvPr/>
            </p:nvSpPr>
            <p:spPr>
              <a:xfrm>
                <a:off x="2224337" y="2757514"/>
                <a:ext cx="878903" cy="56237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</a:t>
                </a:r>
              </a:p>
            </p:txBody>
          </p:sp>
          <p:sp>
            <p:nvSpPr>
              <p:cNvPr id="727" name="H(key)"/>
              <p:cNvSpPr txBox="1"/>
              <p:nvPr/>
            </p:nvSpPr>
            <p:spPr>
              <a:xfrm>
                <a:off x="1005191" y="1081020"/>
                <a:ext cx="966522" cy="46136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H(key)</a:t>
                </a:r>
              </a:p>
            </p:txBody>
          </p:sp>
          <p:pic>
            <p:nvPicPr>
              <p:cNvPr id="728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93303" y="0"/>
                <a:ext cx="740970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29" name="M1"/>
              <p:cNvSpPr txBox="1"/>
              <p:nvPr/>
            </p:nvSpPr>
            <p:spPr>
              <a:xfrm>
                <a:off x="2383681" y="612352"/>
                <a:ext cx="5602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M1</a:t>
                </a:r>
              </a:p>
            </p:txBody>
          </p:sp>
          <p:grpSp>
            <p:nvGrpSpPr>
              <p:cNvPr id="734" name="成组"/>
              <p:cNvGrpSpPr/>
              <p:nvPr/>
            </p:nvGrpSpPr>
            <p:grpSpPr>
              <a:xfrm>
                <a:off x="869904" y="1761522"/>
                <a:ext cx="1446344" cy="477549"/>
                <a:chOff x="40988" y="12700"/>
                <a:chExt cx="1446343" cy="477548"/>
              </a:xfrm>
            </p:grpSpPr>
            <p:sp>
              <p:nvSpPr>
                <p:cNvPr id="730" name="线条"/>
                <p:cNvSpPr/>
                <p:nvPr/>
              </p:nvSpPr>
              <p:spPr>
                <a:xfrm>
                  <a:off x="50800" y="13829"/>
                  <a:ext cx="1328299" cy="1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custDash>
                    <a:ds d="200000" sp="200000"/>
                  </a:custDash>
                  <a:miter lim="400000"/>
                  <a:headEnd type="oval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1" name="线条"/>
                <p:cNvSpPr/>
                <p:nvPr/>
              </p:nvSpPr>
              <p:spPr>
                <a:xfrm flipH="1" flipV="1">
                  <a:off x="40988" y="284965"/>
                  <a:ext cx="1346201" cy="1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2" name="addr"/>
                <p:cNvSpPr txBox="1"/>
                <p:nvPr/>
              </p:nvSpPr>
              <p:spPr>
                <a:xfrm>
                  <a:off x="390184" y="28882"/>
                  <a:ext cx="740970" cy="46136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addr</a:t>
                  </a:r>
                </a:p>
              </p:txBody>
            </p:sp>
            <p:sp>
              <p:nvSpPr>
                <p:cNvPr id="792" name="连接线"/>
                <p:cNvSpPr/>
                <p:nvPr/>
              </p:nvSpPr>
              <p:spPr>
                <a:xfrm>
                  <a:off x="1383833" y="12700"/>
                  <a:ext cx="103499" cy="2676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00" h="21600" extrusionOk="0">
                      <a:moveTo>
                        <a:pt x="0" y="0"/>
                      </a:moveTo>
                      <a:cubicBezTo>
                        <a:pt x="21600" y="7950"/>
                        <a:pt x="21600" y="15150"/>
                        <a:pt x="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739" name="成组"/>
              <p:cNvGrpSpPr/>
              <p:nvPr/>
            </p:nvGrpSpPr>
            <p:grpSpPr>
              <a:xfrm>
                <a:off x="831804" y="2927325"/>
                <a:ext cx="1484444" cy="515650"/>
                <a:chOff x="2888" y="12700"/>
                <a:chExt cx="1484443" cy="515648"/>
              </a:xfrm>
            </p:grpSpPr>
            <p:sp>
              <p:nvSpPr>
                <p:cNvPr id="735" name="线条"/>
                <p:cNvSpPr/>
                <p:nvPr/>
              </p:nvSpPr>
              <p:spPr>
                <a:xfrm>
                  <a:off x="50800" y="13829"/>
                  <a:ext cx="1328299" cy="1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custDash>
                    <a:ds d="200000" sp="200000"/>
                  </a:custDash>
                  <a:miter lim="400000"/>
                  <a:headEnd type="oval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6" name="线条"/>
                <p:cNvSpPr/>
                <p:nvPr/>
              </p:nvSpPr>
              <p:spPr>
                <a:xfrm flipH="1" flipV="1">
                  <a:off x="2888" y="284965"/>
                  <a:ext cx="1384301" cy="1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7" name="value"/>
                <p:cNvSpPr txBox="1"/>
                <p:nvPr/>
              </p:nvSpPr>
              <p:spPr>
                <a:xfrm>
                  <a:off x="306974" y="66982"/>
                  <a:ext cx="831190" cy="46136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value</a:t>
                  </a:r>
                </a:p>
              </p:txBody>
            </p:sp>
            <p:sp>
              <p:nvSpPr>
                <p:cNvPr id="793" name="连接线"/>
                <p:cNvSpPr/>
                <p:nvPr/>
              </p:nvSpPr>
              <p:spPr>
                <a:xfrm>
                  <a:off x="1383833" y="12700"/>
                  <a:ext cx="103499" cy="2676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00" h="21600" extrusionOk="0">
                      <a:moveTo>
                        <a:pt x="0" y="0"/>
                      </a:moveTo>
                      <a:cubicBezTo>
                        <a:pt x="21600" y="7950"/>
                        <a:pt x="21600" y="15150"/>
                        <a:pt x="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</p:grpSp>
          <p:sp>
            <p:nvSpPr>
              <p:cNvPr id="740" name="线条"/>
              <p:cNvSpPr/>
              <p:nvPr/>
            </p:nvSpPr>
            <p:spPr>
              <a:xfrm flipH="1">
                <a:off x="898375" y="2026710"/>
                <a:ext cx="1" cy="841117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48" name="成组"/>
            <p:cNvGrpSpPr/>
            <p:nvPr/>
          </p:nvGrpSpPr>
          <p:grpSpPr>
            <a:xfrm>
              <a:off x="-1" y="864009"/>
              <a:ext cx="224235" cy="564634"/>
              <a:chOff x="0" y="0"/>
              <a:chExt cx="224233" cy="564633"/>
            </a:xfrm>
          </p:grpSpPr>
          <p:sp>
            <p:nvSpPr>
              <p:cNvPr id="794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773" name="成组"/>
          <p:cNvGrpSpPr/>
          <p:nvPr/>
        </p:nvGrpSpPr>
        <p:grpSpPr>
          <a:xfrm>
            <a:off x="8640093" y="2930865"/>
            <a:ext cx="2770451" cy="3730461"/>
            <a:chOff x="0" y="0"/>
            <a:chExt cx="2770450" cy="3730459"/>
          </a:xfrm>
        </p:grpSpPr>
        <p:grpSp>
          <p:nvGrpSpPr>
            <p:cNvPr id="765" name="成组"/>
            <p:cNvGrpSpPr/>
            <p:nvPr/>
          </p:nvGrpSpPr>
          <p:grpSpPr>
            <a:xfrm>
              <a:off x="126134" y="0"/>
              <a:ext cx="2644317" cy="3730461"/>
              <a:chOff x="458924" y="0"/>
              <a:chExt cx="2644315" cy="3730460"/>
            </a:xfrm>
          </p:grpSpPr>
          <p:sp>
            <p:nvSpPr>
              <p:cNvPr id="750" name="线条"/>
              <p:cNvSpPr/>
              <p:nvPr/>
            </p:nvSpPr>
            <p:spPr>
              <a:xfrm flipV="1">
                <a:off x="1781082" y="108723"/>
                <a:ext cx="1" cy="3621738"/>
              </a:xfrm>
              <a:prstGeom prst="line">
                <a:avLst/>
              </a:prstGeom>
              <a:noFill/>
              <a:ln w="25400" cap="flat">
                <a:solidFill>
                  <a:srgbClr val="424242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pic>
            <p:nvPicPr>
              <p:cNvPr id="751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7891" y="0"/>
                <a:ext cx="740970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52" name="M0"/>
              <p:cNvSpPr txBox="1"/>
              <p:nvPr/>
            </p:nvSpPr>
            <p:spPr>
              <a:xfrm>
                <a:off x="618264" y="612208"/>
                <a:ext cx="560223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  <p:sp>
            <p:nvSpPr>
              <p:cNvPr id="753" name="线条"/>
              <p:cNvSpPr/>
              <p:nvPr/>
            </p:nvSpPr>
            <p:spPr>
              <a:xfrm flipH="1">
                <a:off x="898375" y="1024495"/>
                <a:ext cx="1" cy="701417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54" name="KEY"/>
              <p:cNvSpPr/>
              <p:nvPr/>
            </p:nvSpPr>
            <p:spPr>
              <a:xfrm>
                <a:off x="2224337" y="1644286"/>
                <a:ext cx="878903" cy="56237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755" name="VAL"/>
              <p:cNvSpPr/>
              <p:nvPr/>
            </p:nvSpPr>
            <p:spPr>
              <a:xfrm>
                <a:off x="458924" y="2792980"/>
                <a:ext cx="878904" cy="56237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</a:t>
                </a:r>
              </a:p>
            </p:txBody>
          </p:sp>
          <p:sp>
            <p:nvSpPr>
              <p:cNvPr id="756" name="H(key)"/>
              <p:cNvSpPr txBox="1"/>
              <p:nvPr/>
            </p:nvSpPr>
            <p:spPr>
              <a:xfrm>
                <a:off x="1005191" y="1081020"/>
                <a:ext cx="966522" cy="46136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H(key)</a:t>
                </a:r>
              </a:p>
            </p:txBody>
          </p:sp>
          <p:pic>
            <p:nvPicPr>
              <p:cNvPr id="757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93303" y="0"/>
                <a:ext cx="740970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58" name="M1"/>
              <p:cNvSpPr txBox="1"/>
              <p:nvPr/>
            </p:nvSpPr>
            <p:spPr>
              <a:xfrm>
                <a:off x="2383681" y="612352"/>
                <a:ext cx="5602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M1</a:t>
                </a:r>
              </a:p>
            </p:txBody>
          </p:sp>
          <p:grpSp>
            <p:nvGrpSpPr>
              <p:cNvPr id="763" name="成组"/>
              <p:cNvGrpSpPr/>
              <p:nvPr/>
            </p:nvGrpSpPr>
            <p:grpSpPr>
              <a:xfrm>
                <a:off x="869904" y="1761522"/>
                <a:ext cx="1446344" cy="477549"/>
                <a:chOff x="40988" y="12700"/>
                <a:chExt cx="1446343" cy="477548"/>
              </a:xfrm>
            </p:grpSpPr>
            <p:sp>
              <p:nvSpPr>
                <p:cNvPr id="759" name="线条"/>
                <p:cNvSpPr/>
                <p:nvPr/>
              </p:nvSpPr>
              <p:spPr>
                <a:xfrm>
                  <a:off x="50800" y="13829"/>
                  <a:ext cx="1328299" cy="1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custDash>
                    <a:ds d="200000" sp="200000"/>
                  </a:custDash>
                  <a:miter lim="400000"/>
                  <a:headEnd type="oval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60" name="线条"/>
                <p:cNvSpPr/>
                <p:nvPr/>
              </p:nvSpPr>
              <p:spPr>
                <a:xfrm flipH="1" flipV="1">
                  <a:off x="40988" y="284965"/>
                  <a:ext cx="1346201" cy="1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61" name="addr"/>
                <p:cNvSpPr txBox="1"/>
                <p:nvPr/>
              </p:nvSpPr>
              <p:spPr>
                <a:xfrm>
                  <a:off x="390184" y="28882"/>
                  <a:ext cx="740970" cy="46136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addr</a:t>
                  </a:r>
                </a:p>
              </p:txBody>
            </p:sp>
            <p:sp>
              <p:nvSpPr>
                <p:cNvPr id="800" name="连接线"/>
                <p:cNvSpPr/>
                <p:nvPr/>
              </p:nvSpPr>
              <p:spPr>
                <a:xfrm>
                  <a:off x="1383833" y="12700"/>
                  <a:ext cx="103499" cy="2676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00" h="21600" extrusionOk="0">
                      <a:moveTo>
                        <a:pt x="0" y="0"/>
                      </a:moveTo>
                      <a:cubicBezTo>
                        <a:pt x="21600" y="7950"/>
                        <a:pt x="21600" y="15150"/>
                        <a:pt x="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</p:grpSp>
          <p:sp>
            <p:nvSpPr>
              <p:cNvPr id="764" name="线条"/>
              <p:cNvSpPr/>
              <p:nvPr/>
            </p:nvSpPr>
            <p:spPr>
              <a:xfrm flipH="1">
                <a:off x="898375" y="2026710"/>
                <a:ext cx="1" cy="790317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72" name="成组"/>
            <p:cNvGrpSpPr/>
            <p:nvPr/>
          </p:nvGrpSpPr>
          <p:grpSpPr>
            <a:xfrm>
              <a:off x="-1" y="904897"/>
              <a:ext cx="224235" cy="564634"/>
              <a:chOff x="0" y="0"/>
              <a:chExt cx="224233" cy="564633"/>
            </a:xfrm>
          </p:grpSpPr>
          <p:sp>
            <p:nvSpPr>
              <p:cNvPr id="801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790" name="成组"/>
          <p:cNvGrpSpPr/>
          <p:nvPr/>
        </p:nvGrpSpPr>
        <p:grpSpPr>
          <a:xfrm>
            <a:off x="1275720" y="2974172"/>
            <a:ext cx="1999773" cy="3029587"/>
            <a:chOff x="0" y="0"/>
            <a:chExt cx="1999772" cy="3029585"/>
          </a:xfrm>
        </p:grpSpPr>
        <p:grpSp>
          <p:nvGrpSpPr>
            <p:cNvPr id="782" name="成组"/>
            <p:cNvGrpSpPr/>
            <p:nvPr/>
          </p:nvGrpSpPr>
          <p:grpSpPr>
            <a:xfrm>
              <a:off x="252992" y="0"/>
              <a:ext cx="1746781" cy="3029586"/>
              <a:chOff x="510732" y="0"/>
              <a:chExt cx="1746780" cy="3029585"/>
            </a:xfrm>
          </p:grpSpPr>
          <p:sp>
            <p:nvSpPr>
              <p:cNvPr id="774" name="线条"/>
              <p:cNvSpPr/>
              <p:nvPr/>
            </p:nvSpPr>
            <p:spPr>
              <a:xfrm flipH="1">
                <a:off x="1163188" y="622488"/>
                <a:ext cx="1" cy="701418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5" name="线条"/>
              <p:cNvSpPr/>
              <p:nvPr/>
            </p:nvSpPr>
            <p:spPr>
              <a:xfrm flipH="1" flipV="1">
                <a:off x="510732" y="622488"/>
                <a:ext cx="652457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6" name="线条"/>
              <p:cNvSpPr/>
              <p:nvPr/>
            </p:nvSpPr>
            <p:spPr>
              <a:xfrm flipH="1">
                <a:off x="1165391" y="1914481"/>
                <a:ext cx="1" cy="574417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7" name="get(key)"/>
              <p:cNvSpPr txBox="1"/>
              <p:nvPr/>
            </p:nvSpPr>
            <p:spPr>
              <a:xfrm>
                <a:off x="607718" y="0"/>
                <a:ext cx="1464158" cy="5230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 b="1">
                    <a:solidFill>
                      <a:srgbClr val="2247F2"/>
                    </a:solidFill>
                  </a:defRPr>
                </a:lvl1pPr>
              </a:lstStyle>
              <a:p>
                <a:r>
                  <a:t>get(key)</a:t>
                </a:r>
              </a:p>
            </p:txBody>
          </p:sp>
          <p:sp>
            <p:nvSpPr>
              <p:cNvPr id="778" name="KEY"/>
              <p:cNvSpPr/>
              <p:nvPr/>
            </p:nvSpPr>
            <p:spPr>
              <a:xfrm>
                <a:off x="755555" y="1327116"/>
                <a:ext cx="878903" cy="56237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779" name="VAL"/>
              <p:cNvSpPr/>
              <p:nvPr/>
            </p:nvSpPr>
            <p:spPr>
              <a:xfrm>
                <a:off x="727312" y="2467210"/>
                <a:ext cx="878904" cy="56237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</a:t>
                </a:r>
              </a:p>
            </p:txBody>
          </p:sp>
          <p:sp>
            <p:nvSpPr>
              <p:cNvPr id="780" name="H(key)"/>
              <p:cNvSpPr txBox="1"/>
              <p:nvPr/>
            </p:nvSpPr>
            <p:spPr>
              <a:xfrm>
                <a:off x="1290992" y="772692"/>
                <a:ext cx="966521" cy="46136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H(key)</a:t>
                </a:r>
              </a:p>
            </p:txBody>
          </p:sp>
          <p:sp>
            <p:nvSpPr>
              <p:cNvPr id="781" name="addr"/>
              <p:cNvSpPr txBox="1"/>
              <p:nvPr/>
            </p:nvSpPr>
            <p:spPr>
              <a:xfrm>
                <a:off x="1288025" y="1981490"/>
                <a:ext cx="740970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addr</a:t>
                </a:r>
              </a:p>
            </p:txBody>
          </p:sp>
        </p:grpSp>
        <p:grpSp>
          <p:nvGrpSpPr>
            <p:cNvPr id="789" name="成组"/>
            <p:cNvGrpSpPr/>
            <p:nvPr/>
          </p:nvGrpSpPr>
          <p:grpSpPr>
            <a:xfrm>
              <a:off x="-1" y="319101"/>
              <a:ext cx="224235" cy="564634"/>
              <a:chOff x="0" y="0"/>
              <a:chExt cx="224233" cy="564633"/>
            </a:xfrm>
          </p:grpSpPr>
          <p:sp>
            <p:nvSpPr>
              <p:cNvPr id="807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8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854" name="成组"/>
          <p:cNvGrpSpPr/>
          <p:nvPr/>
        </p:nvGrpSpPr>
        <p:grpSpPr>
          <a:xfrm>
            <a:off x="943976" y="2679318"/>
            <a:ext cx="3568623" cy="5433036"/>
            <a:chOff x="0" y="0"/>
            <a:chExt cx="3568622" cy="5433035"/>
          </a:xfrm>
        </p:grpSpPr>
        <p:grpSp>
          <p:nvGrpSpPr>
            <p:cNvPr id="830" name="成组"/>
            <p:cNvGrpSpPr/>
            <p:nvPr/>
          </p:nvGrpSpPr>
          <p:grpSpPr>
            <a:xfrm>
              <a:off x="1039284" y="0"/>
              <a:ext cx="2529339" cy="2249480"/>
              <a:chOff x="0" y="0"/>
              <a:chExt cx="2529338" cy="2249479"/>
            </a:xfrm>
          </p:grpSpPr>
          <p:sp>
            <p:nvSpPr>
              <p:cNvPr id="816" name="矩形"/>
              <p:cNvSpPr/>
              <p:nvPr/>
            </p:nvSpPr>
            <p:spPr>
              <a:xfrm>
                <a:off x="8655" y="0"/>
                <a:ext cx="2512028" cy="1844491"/>
              </a:xfrm>
              <a:prstGeom prst="rect">
                <a:avLst/>
              </a:prstGeom>
              <a:solidFill>
                <a:srgbClr val="EBEBEB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7" name="RDMA NIC"/>
              <p:cNvSpPr/>
              <p:nvPr/>
            </p:nvSpPr>
            <p:spPr>
              <a:xfrm>
                <a:off x="0" y="1792279"/>
                <a:ext cx="2529339" cy="457201"/>
              </a:xfrm>
              <a:prstGeom prst="rect">
                <a:avLst/>
              </a:prstGeom>
              <a:solidFill>
                <a:srgbClr val="5E5E5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RDMA NIC</a:t>
                </a:r>
              </a:p>
            </p:txBody>
          </p:sp>
          <p:sp>
            <p:nvSpPr>
              <p:cNvPr id="818" name="矩形"/>
              <p:cNvSpPr/>
              <p:nvPr/>
            </p:nvSpPr>
            <p:spPr>
              <a:xfrm>
                <a:off x="136963" y="888531"/>
                <a:ext cx="1521351" cy="755269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>
                  <a:defRPr sz="1800">
                    <a:solidFill>
                      <a:srgbClr val="C03724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9" name="矩形"/>
              <p:cNvSpPr/>
              <p:nvPr/>
            </p:nvSpPr>
            <p:spPr>
              <a:xfrm>
                <a:off x="136963" y="136174"/>
                <a:ext cx="1521351" cy="75526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>
                  <a:defRPr sz="1800">
                    <a:solidFill>
                      <a:srgbClr val="C03724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0" name="Task…"/>
              <p:cNvSpPr txBox="1"/>
              <p:nvPr/>
            </p:nvSpPr>
            <p:spPr>
              <a:xfrm>
                <a:off x="386574" y="101826"/>
                <a:ext cx="1125990" cy="823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>
                    <a:solidFill>
                      <a:srgbClr val="D8366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Task</a:t>
                </a:r>
              </a:p>
              <a:p>
                <a:pPr>
                  <a:lnSpc>
                    <a:spcPct val="80000"/>
                  </a:lnSpc>
                  <a:defRPr>
                    <a:solidFill>
                      <a:srgbClr val="D8366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Engine</a:t>
                </a:r>
              </a:p>
            </p:txBody>
          </p:sp>
          <p:sp>
            <p:nvSpPr>
              <p:cNvPr id="821" name="矩形"/>
              <p:cNvSpPr/>
              <p:nvPr/>
            </p:nvSpPr>
            <p:spPr>
              <a:xfrm rot="16200000">
                <a:off x="1280884" y="506154"/>
                <a:ext cx="1521042" cy="76294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>
                  <a:defRPr sz="1800">
                    <a:solidFill>
                      <a:srgbClr val="C03724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2" name="Migration…"/>
              <p:cNvSpPr txBox="1"/>
              <p:nvPr/>
            </p:nvSpPr>
            <p:spPr>
              <a:xfrm rot="5400000">
                <a:off x="1265252" y="501850"/>
                <a:ext cx="1552307" cy="8914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2247F2"/>
                    </a:solidFill>
                  </a:defRPr>
                </a:pPr>
                <a:r>
                  <a:t>Migration</a:t>
                </a:r>
              </a:p>
              <a:p>
                <a:pPr>
                  <a:defRPr>
                    <a:solidFill>
                      <a:srgbClr val="2247F2"/>
                    </a:solidFill>
                  </a:defRPr>
                </a:pPr>
                <a:r>
                  <a:t>Toolkit</a:t>
                </a:r>
              </a:p>
            </p:txBody>
          </p:sp>
          <p:sp>
            <p:nvSpPr>
              <p:cNvPr id="823" name="Storage…"/>
              <p:cNvSpPr txBox="1"/>
              <p:nvPr/>
            </p:nvSpPr>
            <p:spPr>
              <a:xfrm>
                <a:off x="282739" y="854183"/>
                <a:ext cx="1333661" cy="8239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Storage</a:t>
                </a:r>
              </a:p>
              <a:p>
                <a:pPr>
                  <a:lnSpc>
                    <a:spcPct val="80000"/>
                  </a:lnSpc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Layer</a:t>
                </a:r>
              </a:p>
            </p:txBody>
          </p:sp>
          <p:sp>
            <p:nvSpPr>
              <p:cNvPr id="824" name="矩形"/>
              <p:cNvSpPr/>
              <p:nvPr/>
            </p:nvSpPr>
            <p:spPr>
              <a:xfrm>
                <a:off x="120556" y="124714"/>
                <a:ext cx="369532" cy="359610"/>
              </a:xfrm>
              <a:prstGeom prst="rect">
                <a:avLst/>
              </a:prstGeom>
              <a:solidFill>
                <a:srgbClr val="D836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5" name="1"/>
              <p:cNvSpPr txBox="1"/>
              <p:nvPr/>
            </p:nvSpPr>
            <p:spPr>
              <a:xfrm>
                <a:off x="140806" y="40730"/>
                <a:ext cx="329032" cy="527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826" name="矩形"/>
              <p:cNvSpPr/>
              <p:nvPr/>
            </p:nvSpPr>
            <p:spPr>
              <a:xfrm>
                <a:off x="120556" y="1302251"/>
                <a:ext cx="369532" cy="35961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7" name="矩形"/>
              <p:cNvSpPr/>
              <p:nvPr/>
            </p:nvSpPr>
            <p:spPr>
              <a:xfrm>
                <a:off x="1634235" y="107404"/>
                <a:ext cx="369532" cy="359610"/>
              </a:xfrm>
              <a:prstGeom prst="rect">
                <a:avLst/>
              </a:prstGeom>
              <a:solidFill>
                <a:srgbClr val="224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8" name="2"/>
              <p:cNvSpPr txBox="1"/>
              <p:nvPr/>
            </p:nvSpPr>
            <p:spPr>
              <a:xfrm>
                <a:off x="140806" y="1200957"/>
                <a:ext cx="329032" cy="527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829" name="3"/>
              <p:cNvSpPr txBox="1"/>
              <p:nvPr/>
            </p:nvSpPr>
            <p:spPr>
              <a:xfrm>
                <a:off x="1646822" y="18810"/>
                <a:ext cx="329032" cy="527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853" name="成组"/>
            <p:cNvGrpSpPr/>
            <p:nvPr/>
          </p:nvGrpSpPr>
          <p:grpSpPr>
            <a:xfrm>
              <a:off x="0" y="1308963"/>
              <a:ext cx="3568623" cy="4124073"/>
              <a:chOff x="0" y="0"/>
              <a:chExt cx="3568622" cy="4124072"/>
            </a:xfrm>
          </p:grpSpPr>
          <p:grpSp>
            <p:nvGrpSpPr>
              <p:cNvPr id="845" name="成组"/>
              <p:cNvGrpSpPr/>
              <p:nvPr/>
            </p:nvGrpSpPr>
            <p:grpSpPr>
              <a:xfrm>
                <a:off x="1039284" y="1229819"/>
                <a:ext cx="2529339" cy="2249480"/>
                <a:chOff x="0" y="0"/>
                <a:chExt cx="2529338" cy="2249479"/>
              </a:xfrm>
            </p:grpSpPr>
            <p:sp>
              <p:nvSpPr>
                <p:cNvPr id="831" name="矩形"/>
                <p:cNvSpPr/>
                <p:nvPr/>
              </p:nvSpPr>
              <p:spPr>
                <a:xfrm>
                  <a:off x="8655" y="0"/>
                  <a:ext cx="2512028" cy="1844491"/>
                </a:xfrm>
                <a:prstGeom prst="rect">
                  <a:avLst/>
                </a:prstGeom>
                <a:solidFill>
                  <a:srgbClr val="EBEBEB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32" name="RDMA NIC"/>
                <p:cNvSpPr/>
                <p:nvPr/>
              </p:nvSpPr>
              <p:spPr>
                <a:xfrm>
                  <a:off x="0" y="1792279"/>
                  <a:ext cx="2529339" cy="457201"/>
                </a:xfrm>
                <a:prstGeom prst="rect">
                  <a:avLst/>
                </a:prstGeom>
                <a:solidFill>
                  <a:srgbClr val="5E5E5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RDMA NIC</a:t>
                  </a:r>
                </a:p>
              </p:txBody>
            </p:sp>
            <p:sp>
              <p:nvSpPr>
                <p:cNvPr id="833" name="矩形"/>
                <p:cNvSpPr/>
                <p:nvPr/>
              </p:nvSpPr>
              <p:spPr>
                <a:xfrm>
                  <a:off x="136963" y="888531"/>
                  <a:ext cx="1521351" cy="755269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C03724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34" name="矩形"/>
                <p:cNvSpPr/>
                <p:nvPr/>
              </p:nvSpPr>
              <p:spPr>
                <a:xfrm>
                  <a:off x="136963" y="136174"/>
                  <a:ext cx="1521351" cy="755268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D83661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C03724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35" name="Task…"/>
                <p:cNvSpPr txBox="1"/>
                <p:nvPr/>
              </p:nvSpPr>
              <p:spPr>
                <a:xfrm>
                  <a:off x="386574" y="101826"/>
                  <a:ext cx="1125990" cy="8239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defRPr>
                      <a:solidFill>
                        <a:srgbClr val="D83661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t>Task</a:t>
                  </a:r>
                </a:p>
                <a:p>
                  <a:pPr>
                    <a:lnSpc>
                      <a:spcPct val="80000"/>
                    </a:lnSpc>
                    <a:defRPr>
                      <a:solidFill>
                        <a:srgbClr val="D83661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t>Engine</a:t>
                  </a:r>
                </a:p>
              </p:txBody>
            </p:sp>
            <p:sp>
              <p:nvSpPr>
                <p:cNvPr id="836" name="矩形"/>
                <p:cNvSpPr/>
                <p:nvPr/>
              </p:nvSpPr>
              <p:spPr>
                <a:xfrm rot="16200000">
                  <a:off x="1280884" y="506154"/>
                  <a:ext cx="1521042" cy="762941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C03724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37" name="Migration…"/>
                <p:cNvSpPr txBox="1"/>
                <p:nvPr/>
              </p:nvSpPr>
              <p:spPr>
                <a:xfrm rot="5400000">
                  <a:off x="1265252" y="501850"/>
                  <a:ext cx="1552307" cy="8914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>
                      <a:solidFill>
                        <a:srgbClr val="2247F2"/>
                      </a:solidFill>
                    </a:defRPr>
                  </a:pPr>
                  <a:r>
                    <a:t>Migration</a:t>
                  </a:r>
                </a:p>
                <a:p>
                  <a:pPr>
                    <a:defRPr>
                      <a:solidFill>
                        <a:srgbClr val="2247F2"/>
                      </a:solidFill>
                    </a:defRPr>
                  </a:pPr>
                  <a:r>
                    <a:t>Toolkit</a:t>
                  </a:r>
                </a:p>
              </p:txBody>
            </p:sp>
            <p:sp>
              <p:nvSpPr>
                <p:cNvPr id="838" name="Storage…"/>
                <p:cNvSpPr txBox="1"/>
                <p:nvPr/>
              </p:nvSpPr>
              <p:spPr>
                <a:xfrm>
                  <a:off x="282739" y="854183"/>
                  <a:ext cx="1333661" cy="8239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t>Storage</a:t>
                  </a:r>
                </a:p>
                <a:p>
                  <a:pPr>
                    <a:lnSpc>
                      <a:spcPct val="80000"/>
                    </a:lnSpc>
                    <a:defRPr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r>
                    <a:t>Layer</a:t>
                  </a:r>
                </a:p>
              </p:txBody>
            </p:sp>
            <p:sp>
              <p:nvSpPr>
                <p:cNvPr id="839" name="矩形"/>
                <p:cNvSpPr/>
                <p:nvPr/>
              </p:nvSpPr>
              <p:spPr>
                <a:xfrm>
                  <a:off x="120556" y="124714"/>
                  <a:ext cx="369532" cy="359610"/>
                </a:xfrm>
                <a:prstGeom prst="rect">
                  <a:avLst/>
                </a:prstGeom>
                <a:solidFill>
                  <a:srgbClr val="D8366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40" name="1"/>
                <p:cNvSpPr txBox="1"/>
                <p:nvPr/>
              </p:nvSpPr>
              <p:spPr>
                <a:xfrm>
                  <a:off x="140806" y="40730"/>
                  <a:ext cx="329032" cy="5275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1</a:t>
                  </a:r>
                </a:p>
              </p:txBody>
            </p:sp>
            <p:sp>
              <p:nvSpPr>
                <p:cNvPr id="841" name="矩形"/>
                <p:cNvSpPr/>
                <p:nvPr/>
              </p:nvSpPr>
              <p:spPr>
                <a:xfrm>
                  <a:off x="120556" y="1302251"/>
                  <a:ext cx="369532" cy="359610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42" name="矩形"/>
                <p:cNvSpPr/>
                <p:nvPr/>
              </p:nvSpPr>
              <p:spPr>
                <a:xfrm>
                  <a:off x="1634235" y="107404"/>
                  <a:ext cx="369532" cy="359610"/>
                </a:xfrm>
                <a:prstGeom prst="rect">
                  <a:avLst/>
                </a:prstGeom>
                <a:solidFill>
                  <a:srgbClr val="2247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43" name="2"/>
                <p:cNvSpPr txBox="1"/>
                <p:nvPr/>
              </p:nvSpPr>
              <p:spPr>
                <a:xfrm>
                  <a:off x="140806" y="1200957"/>
                  <a:ext cx="329032" cy="5275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2</a:t>
                  </a:r>
                </a:p>
              </p:txBody>
            </p:sp>
            <p:sp>
              <p:nvSpPr>
                <p:cNvPr id="844" name="3"/>
                <p:cNvSpPr txBox="1"/>
                <p:nvPr/>
              </p:nvSpPr>
              <p:spPr>
                <a:xfrm>
                  <a:off x="1646822" y="18810"/>
                  <a:ext cx="329032" cy="5275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3</a:t>
                  </a:r>
                </a:p>
              </p:txBody>
            </p:sp>
          </p:grpSp>
          <p:grpSp>
            <p:nvGrpSpPr>
              <p:cNvPr id="848" name="成组"/>
              <p:cNvGrpSpPr/>
              <p:nvPr/>
            </p:nvGrpSpPr>
            <p:grpSpPr>
              <a:xfrm>
                <a:off x="120044" y="3000096"/>
                <a:ext cx="2609707" cy="1123977"/>
                <a:chOff x="0" y="0"/>
                <a:chExt cx="2609706" cy="1123975"/>
              </a:xfrm>
            </p:grpSpPr>
            <p:sp>
              <p:nvSpPr>
                <p:cNvPr id="846" name=". . ."/>
                <p:cNvSpPr txBox="1"/>
                <p:nvPr/>
              </p:nvSpPr>
              <p:spPr>
                <a:xfrm>
                  <a:off x="1758111" y="407616"/>
                  <a:ext cx="851596" cy="7163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. . .</a:t>
                  </a:r>
                </a:p>
              </p:txBody>
            </p:sp>
            <p:sp>
              <p:nvSpPr>
                <p:cNvPr id="847" name=". . ."/>
                <p:cNvSpPr txBox="1"/>
                <p:nvPr/>
              </p:nvSpPr>
              <p:spPr>
                <a:xfrm rot="16200000">
                  <a:off x="-67618" y="67617"/>
                  <a:ext cx="851595" cy="7163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r>
                    <a:t>. . .</a:t>
                  </a:r>
                </a:p>
              </p:txBody>
            </p:sp>
          </p:grpSp>
          <p:sp>
            <p:nvSpPr>
              <p:cNvPr id="849" name="IB Switch"/>
              <p:cNvSpPr/>
              <p:nvPr/>
            </p:nvSpPr>
            <p:spPr>
              <a:xfrm rot="16200000">
                <a:off x="-774219" y="774218"/>
                <a:ext cx="2005638" cy="457201"/>
              </a:xfrm>
              <a:prstGeom prst="rect">
                <a:avLst/>
              </a:prstGeom>
              <a:solidFill>
                <a:srgbClr val="5E5E5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IB Switch</a:t>
                </a:r>
              </a:p>
            </p:txBody>
          </p:sp>
          <p:grpSp>
            <p:nvGrpSpPr>
              <p:cNvPr id="852" name="成组"/>
              <p:cNvGrpSpPr/>
              <p:nvPr/>
            </p:nvGrpSpPr>
            <p:grpSpPr>
              <a:xfrm>
                <a:off x="468297" y="705363"/>
                <a:ext cx="566241" cy="2475102"/>
                <a:chOff x="0" y="0"/>
                <a:chExt cx="566239" cy="2475100"/>
              </a:xfrm>
            </p:grpSpPr>
            <p:sp>
              <p:nvSpPr>
                <p:cNvPr id="850" name="线条"/>
                <p:cNvSpPr/>
                <p:nvPr/>
              </p:nvSpPr>
              <p:spPr>
                <a:xfrm flipV="1">
                  <a:off x="0" y="-1"/>
                  <a:ext cx="566240" cy="32494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51" name="线条"/>
                <p:cNvSpPr/>
                <p:nvPr/>
              </p:nvSpPr>
              <p:spPr>
                <a:xfrm>
                  <a:off x="-1" y="324939"/>
                  <a:ext cx="566241" cy="2150162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858" name="成组"/>
          <p:cNvGrpSpPr/>
          <p:nvPr/>
        </p:nvGrpSpPr>
        <p:grpSpPr>
          <a:xfrm>
            <a:off x="4485862" y="2684647"/>
            <a:ext cx="7693371" cy="5617627"/>
            <a:chOff x="0" y="0"/>
            <a:chExt cx="7693370" cy="5617625"/>
          </a:xfrm>
        </p:grpSpPr>
        <p:sp>
          <p:nvSpPr>
            <p:cNvPr id="855" name="线条"/>
            <p:cNvSpPr/>
            <p:nvPr/>
          </p:nvSpPr>
          <p:spPr>
            <a:xfrm>
              <a:off x="10725" y="0"/>
              <a:ext cx="46136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56" name="线条"/>
            <p:cNvSpPr/>
            <p:nvPr/>
          </p:nvSpPr>
          <p:spPr>
            <a:xfrm>
              <a:off x="0" y="2252837"/>
              <a:ext cx="432017" cy="33647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57" name="矩形"/>
            <p:cNvSpPr/>
            <p:nvPr/>
          </p:nvSpPr>
          <p:spPr>
            <a:xfrm>
              <a:off x="441372" y="6081"/>
              <a:ext cx="7251999" cy="559911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62" name="成组"/>
          <p:cNvGrpSpPr/>
          <p:nvPr/>
        </p:nvGrpSpPr>
        <p:grpSpPr>
          <a:xfrm>
            <a:off x="5235873" y="3901701"/>
            <a:ext cx="2774800" cy="490880"/>
            <a:chOff x="0" y="0"/>
            <a:chExt cx="2774798" cy="490879"/>
          </a:xfrm>
        </p:grpSpPr>
        <p:sp>
          <p:nvSpPr>
            <p:cNvPr id="859" name="线条"/>
            <p:cNvSpPr/>
            <p:nvPr/>
          </p:nvSpPr>
          <p:spPr>
            <a:xfrm>
              <a:off x="0" y="255929"/>
              <a:ext cx="277479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60" name="圆角矩形"/>
            <p:cNvSpPr/>
            <p:nvPr/>
          </p:nvSpPr>
          <p:spPr>
            <a:xfrm>
              <a:off x="230290" y="20979"/>
              <a:ext cx="2263420" cy="469901"/>
            </a:xfrm>
            <a:prstGeom prst="roundRect">
              <a:avLst>
                <a:gd name="adj" fmla="val 4054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61" name="key/value ops"/>
            <p:cNvSpPr txBox="1"/>
            <p:nvPr/>
          </p:nvSpPr>
          <p:spPr>
            <a:xfrm>
              <a:off x="306273" y="-1"/>
              <a:ext cx="213685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key/value ops</a:t>
              </a:r>
            </a:p>
          </p:txBody>
        </p:sp>
      </p:grpSp>
      <p:sp>
        <p:nvSpPr>
          <p:cNvPr id="863" name="线条"/>
          <p:cNvSpPr/>
          <p:nvPr/>
        </p:nvSpPr>
        <p:spPr>
          <a:xfrm>
            <a:off x="5266144" y="7282128"/>
            <a:ext cx="6777380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899" name="成组"/>
          <p:cNvGrpSpPr/>
          <p:nvPr/>
        </p:nvGrpSpPr>
        <p:grpSpPr>
          <a:xfrm>
            <a:off x="5367521" y="5234970"/>
            <a:ext cx="2097102" cy="1989166"/>
            <a:chOff x="0" y="0"/>
            <a:chExt cx="2097100" cy="1989165"/>
          </a:xfrm>
        </p:grpSpPr>
        <p:grpSp>
          <p:nvGrpSpPr>
            <p:cNvPr id="866" name="成组"/>
            <p:cNvGrpSpPr/>
            <p:nvPr/>
          </p:nvGrpSpPr>
          <p:grpSpPr>
            <a:xfrm>
              <a:off x="0" y="1357580"/>
              <a:ext cx="406400" cy="461059"/>
              <a:chOff x="0" y="0"/>
              <a:chExt cx="406400" cy="461058"/>
            </a:xfrm>
          </p:grpSpPr>
          <p:sp>
            <p:nvSpPr>
              <p:cNvPr id="864" name="正方形"/>
              <p:cNvSpPr/>
              <p:nvPr/>
            </p:nvSpPr>
            <p:spPr>
              <a:xfrm>
                <a:off x="0" y="38484"/>
                <a:ext cx="406400" cy="40930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5" name="2"/>
              <p:cNvSpPr txBox="1"/>
              <p:nvPr/>
            </p:nvSpPr>
            <p:spPr>
              <a:xfrm>
                <a:off x="61315" y="-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897" name="成组"/>
            <p:cNvGrpSpPr/>
            <p:nvPr/>
          </p:nvGrpSpPr>
          <p:grpSpPr>
            <a:xfrm>
              <a:off x="528702" y="0"/>
              <a:ext cx="1568399" cy="1264861"/>
              <a:chOff x="0" y="0"/>
              <a:chExt cx="1568398" cy="1264860"/>
            </a:xfrm>
          </p:grpSpPr>
          <p:grpSp>
            <p:nvGrpSpPr>
              <p:cNvPr id="890" name="成组"/>
              <p:cNvGrpSpPr/>
              <p:nvPr/>
            </p:nvGrpSpPr>
            <p:grpSpPr>
              <a:xfrm>
                <a:off x="-1" y="10130"/>
                <a:ext cx="489492" cy="1244600"/>
                <a:chOff x="0" y="0"/>
                <a:chExt cx="489490" cy="1244599"/>
              </a:xfrm>
            </p:grpSpPr>
            <p:grpSp>
              <p:nvGrpSpPr>
                <p:cNvPr id="873" name="成组"/>
                <p:cNvGrpSpPr/>
                <p:nvPr/>
              </p:nvGrpSpPr>
              <p:grpSpPr>
                <a:xfrm>
                  <a:off x="-1" y="0"/>
                  <a:ext cx="489492" cy="412659"/>
                  <a:chOff x="0" y="0"/>
                  <a:chExt cx="489490" cy="412658"/>
                </a:xfrm>
              </p:grpSpPr>
              <p:grpSp>
                <p:nvGrpSpPr>
                  <p:cNvPr id="869" name="成组"/>
                  <p:cNvGrpSpPr/>
                  <p:nvPr/>
                </p:nvGrpSpPr>
                <p:grpSpPr>
                  <a:xfrm>
                    <a:off x="-1" y="-1"/>
                    <a:ext cx="489492" cy="208547"/>
                    <a:chOff x="0" y="0"/>
                    <a:chExt cx="489490" cy="208545"/>
                  </a:xfrm>
                </p:grpSpPr>
                <p:sp>
                  <p:nvSpPr>
                    <p:cNvPr id="867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868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72" name="成组"/>
                  <p:cNvGrpSpPr/>
                  <p:nvPr/>
                </p:nvGrpSpPr>
                <p:grpSpPr>
                  <a:xfrm>
                    <a:off x="-1" y="204113"/>
                    <a:ext cx="489492" cy="208546"/>
                    <a:chOff x="0" y="0"/>
                    <a:chExt cx="489490" cy="208545"/>
                  </a:xfrm>
                </p:grpSpPr>
                <p:sp>
                  <p:nvSpPr>
                    <p:cNvPr id="870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871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80" name="成组"/>
                <p:cNvGrpSpPr/>
                <p:nvPr/>
              </p:nvGrpSpPr>
              <p:grpSpPr>
                <a:xfrm>
                  <a:off x="-1" y="406010"/>
                  <a:ext cx="489492" cy="412659"/>
                  <a:chOff x="0" y="0"/>
                  <a:chExt cx="489490" cy="412658"/>
                </a:xfrm>
              </p:grpSpPr>
              <p:grpSp>
                <p:nvGrpSpPr>
                  <p:cNvPr id="876" name="成组"/>
                  <p:cNvGrpSpPr/>
                  <p:nvPr/>
                </p:nvGrpSpPr>
                <p:grpSpPr>
                  <a:xfrm>
                    <a:off x="-1" y="-1"/>
                    <a:ext cx="489492" cy="208547"/>
                    <a:chOff x="0" y="0"/>
                    <a:chExt cx="489490" cy="208545"/>
                  </a:xfrm>
                </p:grpSpPr>
                <p:sp>
                  <p:nvSpPr>
                    <p:cNvPr id="874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875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79" name="成组"/>
                  <p:cNvGrpSpPr/>
                  <p:nvPr/>
                </p:nvGrpSpPr>
                <p:grpSpPr>
                  <a:xfrm>
                    <a:off x="-1" y="204113"/>
                    <a:ext cx="489492" cy="208546"/>
                    <a:chOff x="0" y="0"/>
                    <a:chExt cx="489490" cy="208545"/>
                  </a:xfrm>
                </p:grpSpPr>
                <p:sp>
                  <p:nvSpPr>
                    <p:cNvPr id="877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878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83" name="成组"/>
                <p:cNvGrpSpPr/>
                <p:nvPr/>
              </p:nvGrpSpPr>
              <p:grpSpPr>
                <a:xfrm>
                  <a:off x="-1" y="822165"/>
                  <a:ext cx="489492" cy="208546"/>
                  <a:chOff x="0" y="0"/>
                  <a:chExt cx="489490" cy="208545"/>
                </a:xfrm>
              </p:grpSpPr>
              <p:sp>
                <p:nvSpPr>
                  <p:cNvPr id="881" name="成组"/>
                  <p:cNvSpPr/>
                  <p:nvPr/>
                </p:nvSpPr>
                <p:spPr>
                  <a:xfrm>
                    <a:off x="-1" y="0"/>
                    <a:ext cx="489492" cy="20854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882" name="线条"/>
                  <p:cNvSpPr/>
                  <p:nvPr/>
                </p:nvSpPr>
                <p:spPr>
                  <a:xfrm flipV="1">
                    <a:off x="317631" y="-1"/>
                    <a:ext cx="1" cy="208546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sp>
              <p:nvSpPr>
                <p:cNvPr id="884" name="矩形"/>
                <p:cNvSpPr/>
                <p:nvPr/>
              </p:nvSpPr>
              <p:spPr>
                <a:xfrm>
                  <a:off x="0" y="0"/>
                  <a:ext cx="310703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85" name="矩形"/>
                <p:cNvSpPr/>
                <p:nvPr/>
              </p:nvSpPr>
              <p:spPr>
                <a:xfrm>
                  <a:off x="0" y="399855"/>
                  <a:ext cx="310703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86" name="矩形"/>
                <p:cNvSpPr/>
                <p:nvPr/>
              </p:nvSpPr>
              <p:spPr>
                <a:xfrm>
                  <a:off x="5548" y="603892"/>
                  <a:ext cx="310703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grpSp>
              <p:nvGrpSpPr>
                <p:cNvPr id="889" name="成组"/>
                <p:cNvGrpSpPr/>
                <p:nvPr/>
              </p:nvGrpSpPr>
              <p:grpSpPr>
                <a:xfrm>
                  <a:off x="-1" y="1036054"/>
                  <a:ext cx="489492" cy="208546"/>
                  <a:chOff x="0" y="0"/>
                  <a:chExt cx="489490" cy="208545"/>
                </a:xfrm>
              </p:grpSpPr>
              <p:sp>
                <p:nvSpPr>
                  <p:cNvPr id="887" name="成组"/>
                  <p:cNvSpPr/>
                  <p:nvPr/>
                </p:nvSpPr>
                <p:spPr>
                  <a:xfrm>
                    <a:off x="-1" y="0"/>
                    <a:ext cx="489492" cy="20854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888" name="线条"/>
                  <p:cNvSpPr/>
                  <p:nvPr/>
                </p:nvSpPr>
                <p:spPr>
                  <a:xfrm flipV="1">
                    <a:off x="317631" y="-1"/>
                    <a:ext cx="1" cy="208546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896" name="成组"/>
              <p:cNvGrpSpPr/>
              <p:nvPr/>
            </p:nvGrpSpPr>
            <p:grpSpPr>
              <a:xfrm>
                <a:off x="852038" y="0"/>
                <a:ext cx="716361" cy="1264861"/>
                <a:chOff x="0" y="0"/>
                <a:chExt cx="716359" cy="1264860"/>
              </a:xfrm>
            </p:grpSpPr>
            <p:sp>
              <p:nvSpPr>
                <p:cNvPr id="891" name="矩形"/>
                <p:cNvSpPr/>
                <p:nvPr/>
              </p:nvSpPr>
              <p:spPr>
                <a:xfrm>
                  <a:off x="1279" y="0"/>
                  <a:ext cx="715081" cy="1263651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92" name="矩形"/>
                <p:cNvSpPr/>
                <p:nvPr/>
              </p:nvSpPr>
              <p:spPr>
                <a:xfrm>
                  <a:off x="457134" y="186079"/>
                  <a:ext cx="250012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93" name="矩形"/>
                <p:cNvSpPr/>
                <p:nvPr/>
              </p:nvSpPr>
              <p:spPr>
                <a:xfrm>
                  <a:off x="201830" y="389021"/>
                  <a:ext cx="389712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94" name="矩形"/>
                <p:cNvSpPr/>
                <p:nvPr/>
              </p:nvSpPr>
              <p:spPr>
                <a:xfrm>
                  <a:off x="350755" y="596965"/>
                  <a:ext cx="250012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95" name="矩形"/>
                <p:cNvSpPr/>
                <p:nvPr/>
              </p:nvSpPr>
              <p:spPr>
                <a:xfrm>
                  <a:off x="-1" y="1060746"/>
                  <a:ext cx="440513" cy="204115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sp>
          <p:nvSpPr>
            <p:cNvPr id="898" name="key-value…"/>
            <p:cNvSpPr txBox="1"/>
            <p:nvPr/>
          </p:nvSpPr>
          <p:spPr>
            <a:xfrm>
              <a:off x="571221" y="1267429"/>
              <a:ext cx="1508761" cy="721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t>key-value</a:t>
              </a:r>
            </a:p>
            <a:p>
              <a:pPr algn="l">
                <a:lnSpc>
                  <a:spcPct val="70000"/>
                </a:lnSpc>
              </a:pPr>
              <a:r>
                <a:t>store</a:t>
              </a:r>
            </a:p>
          </p:txBody>
        </p:sp>
      </p:grpSp>
      <p:grpSp>
        <p:nvGrpSpPr>
          <p:cNvPr id="933" name="成组"/>
          <p:cNvGrpSpPr/>
          <p:nvPr/>
        </p:nvGrpSpPr>
        <p:grpSpPr>
          <a:xfrm>
            <a:off x="10524536" y="5235575"/>
            <a:ext cx="1508761" cy="1988561"/>
            <a:chOff x="0" y="0"/>
            <a:chExt cx="1508760" cy="1988560"/>
          </a:xfrm>
        </p:grpSpPr>
        <p:grpSp>
          <p:nvGrpSpPr>
            <p:cNvPr id="931" name="成组"/>
            <p:cNvGrpSpPr/>
            <p:nvPr/>
          </p:nvGrpSpPr>
          <p:grpSpPr>
            <a:xfrm>
              <a:off x="31977" y="0"/>
              <a:ext cx="1368606" cy="1263651"/>
              <a:chOff x="0" y="0"/>
              <a:chExt cx="1368605" cy="1263650"/>
            </a:xfrm>
          </p:grpSpPr>
          <p:grpSp>
            <p:nvGrpSpPr>
              <p:cNvPr id="924" name="成组"/>
              <p:cNvGrpSpPr/>
              <p:nvPr/>
            </p:nvGrpSpPr>
            <p:grpSpPr>
              <a:xfrm>
                <a:off x="-1" y="9524"/>
                <a:ext cx="489492" cy="1244601"/>
                <a:chOff x="0" y="0"/>
                <a:chExt cx="489490" cy="1244599"/>
              </a:xfrm>
            </p:grpSpPr>
            <p:grpSp>
              <p:nvGrpSpPr>
                <p:cNvPr id="906" name="成组"/>
                <p:cNvGrpSpPr/>
                <p:nvPr/>
              </p:nvGrpSpPr>
              <p:grpSpPr>
                <a:xfrm>
                  <a:off x="-1" y="-1"/>
                  <a:ext cx="489492" cy="412660"/>
                  <a:chOff x="0" y="0"/>
                  <a:chExt cx="489490" cy="412658"/>
                </a:xfrm>
              </p:grpSpPr>
              <p:grpSp>
                <p:nvGrpSpPr>
                  <p:cNvPr id="902" name="成组"/>
                  <p:cNvGrpSpPr/>
                  <p:nvPr/>
                </p:nvGrpSpPr>
                <p:grpSpPr>
                  <a:xfrm>
                    <a:off x="-1" y="-1"/>
                    <a:ext cx="489492" cy="208547"/>
                    <a:chOff x="0" y="0"/>
                    <a:chExt cx="489490" cy="208545"/>
                  </a:xfrm>
                </p:grpSpPr>
                <p:sp>
                  <p:nvSpPr>
                    <p:cNvPr id="900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901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905" name="成组"/>
                  <p:cNvGrpSpPr/>
                  <p:nvPr/>
                </p:nvGrpSpPr>
                <p:grpSpPr>
                  <a:xfrm>
                    <a:off x="-1" y="204113"/>
                    <a:ext cx="489492" cy="208546"/>
                    <a:chOff x="0" y="0"/>
                    <a:chExt cx="489490" cy="208545"/>
                  </a:xfrm>
                </p:grpSpPr>
                <p:sp>
                  <p:nvSpPr>
                    <p:cNvPr id="903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904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913" name="成组"/>
                <p:cNvGrpSpPr/>
                <p:nvPr/>
              </p:nvGrpSpPr>
              <p:grpSpPr>
                <a:xfrm>
                  <a:off x="-1" y="406010"/>
                  <a:ext cx="489492" cy="412659"/>
                  <a:chOff x="0" y="0"/>
                  <a:chExt cx="489490" cy="412658"/>
                </a:xfrm>
              </p:grpSpPr>
              <p:grpSp>
                <p:nvGrpSpPr>
                  <p:cNvPr id="909" name="成组"/>
                  <p:cNvGrpSpPr/>
                  <p:nvPr/>
                </p:nvGrpSpPr>
                <p:grpSpPr>
                  <a:xfrm>
                    <a:off x="-1" y="-1"/>
                    <a:ext cx="489492" cy="208547"/>
                    <a:chOff x="0" y="0"/>
                    <a:chExt cx="489490" cy="208545"/>
                  </a:xfrm>
                </p:grpSpPr>
                <p:sp>
                  <p:nvSpPr>
                    <p:cNvPr id="907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908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912" name="成组"/>
                  <p:cNvGrpSpPr/>
                  <p:nvPr/>
                </p:nvGrpSpPr>
                <p:grpSpPr>
                  <a:xfrm>
                    <a:off x="-1" y="204113"/>
                    <a:ext cx="489492" cy="208546"/>
                    <a:chOff x="0" y="0"/>
                    <a:chExt cx="489490" cy="208545"/>
                  </a:xfrm>
                </p:grpSpPr>
                <p:sp>
                  <p:nvSpPr>
                    <p:cNvPr id="910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911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916" name="成组"/>
                <p:cNvGrpSpPr/>
                <p:nvPr/>
              </p:nvGrpSpPr>
              <p:grpSpPr>
                <a:xfrm>
                  <a:off x="-1" y="822165"/>
                  <a:ext cx="489492" cy="208546"/>
                  <a:chOff x="0" y="0"/>
                  <a:chExt cx="489490" cy="208545"/>
                </a:xfrm>
              </p:grpSpPr>
              <p:sp>
                <p:nvSpPr>
                  <p:cNvPr id="914" name="成组"/>
                  <p:cNvSpPr/>
                  <p:nvPr/>
                </p:nvSpPr>
                <p:spPr>
                  <a:xfrm>
                    <a:off x="-1" y="0"/>
                    <a:ext cx="489492" cy="20854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915" name="线条"/>
                  <p:cNvSpPr/>
                  <p:nvPr/>
                </p:nvSpPr>
                <p:spPr>
                  <a:xfrm flipV="1">
                    <a:off x="317631" y="-1"/>
                    <a:ext cx="1" cy="208546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sp>
              <p:nvSpPr>
                <p:cNvPr id="917" name="矩形"/>
                <p:cNvSpPr/>
                <p:nvPr/>
              </p:nvSpPr>
              <p:spPr>
                <a:xfrm>
                  <a:off x="-1" y="-1"/>
                  <a:ext cx="310704" cy="204115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18" name="矩形"/>
                <p:cNvSpPr/>
                <p:nvPr/>
              </p:nvSpPr>
              <p:spPr>
                <a:xfrm>
                  <a:off x="-1" y="207081"/>
                  <a:ext cx="310704" cy="204115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19" name="矩形"/>
                <p:cNvSpPr/>
                <p:nvPr/>
              </p:nvSpPr>
              <p:spPr>
                <a:xfrm>
                  <a:off x="5548" y="830684"/>
                  <a:ext cx="310704" cy="204115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grpSp>
              <p:nvGrpSpPr>
                <p:cNvPr id="922" name="成组"/>
                <p:cNvGrpSpPr/>
                <p:nvPr/>
              </p:nvGrpSpPr>
              <p:grpSpPr>
                <a:xfrm>
                  <a:off x="-1" y="1036054"/>
                  <a:ext cx="489492" cy="208546"/>
                  <a:chOff x="0" y="0"/>
                  <a:chExt cx="489490" cy="208545"/>
                </a:xfrm>
              </p:grpSpPr>
              <p:sp>
                <p:nvSpPr>
                  <p:cNvPr id="920" name="成组"/>
                  <p:cNvSpPr/>
                  <p:nvPr/>
                </p:nvSpPr>
                <p:spPr>
                  <a:xfrm>
                    <a:off x="-1" y="0"/>
                    <a:ext cx="489492" cy="20854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921" name="线条"/>
                  <p:cNvSpPr/>
                  <p:nvPr/>
                </p:nvSpPr>
                <p:spPr>
                  <a:xfrm flipV="1">
                    <a:off x="317631" y="-1"/>
                    <a:ext cx="1" cy="208546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sp>
              <p:nvSpPr>
                <p:cNvPr id="923" name="矩形"/>
                <p:cNvSpPr/>
                <p:nvPr/>
              </p:nvSpPr>
              <p:spPr>
                <a:xfrm>
                  <a:off x="5548" y="1034798"/>
                  <a:ext cx="310704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930" name="成组"/>
              <p:cNvGrpSpPr/>
              <p:nvPr/>
            </p:nvGrpSpPr>
            <p:grpSpPr>
              <a:xfrm>
                <a:off x="652246" y="0"/>
                <a:ext cx="716360" cy="1263651"/>
                <a:chOff x="0" y="0"/>
                <a:chExt cx="716359" cy="1263650"/>
              </a:xfrm>
            </p:grpSpPr>
            <p:sp>
              <p:nvSpPr>
                <p:cNvPr id="925" name="矩形"/>
                <p:cNvSpPr/>
                <p:nvPr/>
              </p:nvSpPr>
              <p:spPr>
                <a:xfrm>
                  <a:off x="1278" y="0"/>
                  <a:ext cx="715082" cy="1263651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26" name="矩形"/>
                <p:cNvSpPr/>
                <p:nvPr/>
              </p:nvSpPr>
              <p:spPr>
                <a:xfrm>
                  <a:off x="0" y="2115"/>
                  <a:ext cx="351612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27" name="矩形"/>
                <p:cNvSpPr/>
                <p:nvPr/>
              </p:nvSpPr>
              <p:spPr>
                <a:xfrm>
                  <a:off x="226923" y="210640"/>
                  <a:ext cx="476791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28" name="矩形"/>
                <p:cNvSpPr/>
                <p:nvPr/>
              </p:nvSpPr>
              <p:spPr>
                <a:xfrm>
                  <a:off x="0" y="610293"/>
                  <a:ext cx="402412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29" name="矩形"/>
                <p:cNvSpPr/>
                <p:nvPr/>
              </p:nvSpPr>
              <p:spPr>
                <a:xfrm>
                  <a:off x="139700" y="814590"/>
                  <a:ext cx="173812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sp>
          <p:nvSpPr>
            <p:cNvPr id="932" name="key-value…"/>
            <p:cNvSpPr txBox="1"/>
            <p:nvPr/>
          </p:nvSpPr>
          <p:spPr>
            <a:xfrm>
              <a:off x="0" y="1266824"/>
              <a:ext cx="1508760" cy="721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t>key-value</a:t>
              </a:r>
            </a:p>
            <a:p>
              <a:pPr algn="l">
                <a:lnSpc>
                  <a:spcPct val="70000"/>
                </a:lnSpc>
              </a:pPr>
              <a:r>
                <a:t>store</a:t>
              </a:r>
            </a:p>
          </p:txBody>
        </p:sp>
      </p:grpSp>
      <p:grpSp>
        <p:nvGrpSpPr>
          <p:cNvPr id="936" name="成组"/>
          <p:cNvGrpSpPr/>
          <p:nvPr/>
        </p:nvGrpSpPr>
        <p:grpSpPr>
          <a:xfrm>
            <a:off x="9991224" y="2862448"/>
            <a:ext cx="461366" cy="4249552"/>
            <a:chOff x="0" y="0"/>
            <a:chExt cx="461365" cy="4249551"/>
          </a:xfrm>
        </p:grpSpPr>
        <p:sp>
          <p:nvSpPr>
            <p:cNvPr id="934" name="线条"/>
            <p:cNvSpPr/>
            <p:nvPr/>
          </p:nvSpPr>
          <p:spPr>
            <a:xfrm flipV="1">
              <a:off x="230682" y="0"/>
              <a:ext cx="1" cy="42495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5" name="Network"/>
            <p:cNvSpPr txBox="1"/>
            <p:nvPr/>
          </p:nvSpPr>
          <p:spPr>
            <a:xfrm rot="16200000">
              <a:off x="-399187" y="1698298"/>
              <a:ext cx="1259740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Network</a:t>
              </a:r>
            </a:p>
          </p:txBody>
        </p:sp>
      </p:grpSp>
      <p:grpSp>
        <p:nvGrpSpPr>
          <p:cNvPr id="956" name="成组"/>
          <p:cNvGrpSpPr/>
          <p:nvPr/>
        </p:nvGrpSpPr>
        <p:grpSpPr>
          <a:xfrm>
            <a:off x="5478987" y="2833044"/>
            <a:ext cx="2940757" cy="872702"/>
            <a:chOff x="0" y="12609"/>
            <a:chExt cx="2940756" cy="872701"/>
          </a:xfrm>
        </p:grpSpPr>
        <p:sp>
          <p:nvSpPr>
            <p:cNvPr id="937" name="worker…"/>
            <p:cNvSpPr txBox="1"/>
            <p:nvPr/>
          </p:nvSpPr>
          <p:spPr>
            <a:xfrm>
              <a:off x="1417890" y="163574"/>
              <a:ext cx="1136295" cy="721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70000"/>
                </a:lnSpc>
                <a:defRPr>
                  <a:solidFill>
                    <a:srgbClr val="D83661"/>
                  </a:solidFill>
                </a:defRPr>
              </a:pPr>
              <a:r>
                <a:t>worker</a:t>
              </a:r>
            </a:p>
            <a:p>
              <a:pPr algn="l">
                <a:lnSpc>
                  <a:spcPct val="70000"/>
                </a:lnSpc>
                <a:defRPr>
                  <a:solidFill>
                    <a:srgbClr val="D83661"/>
                  </a:solidFill>
                </a:defRPr>
              </a:pPr>
              <a:r>
                <a:t>threads</a:t>
              </a:r>
            </a:p>
          </p:txBody>
        </p:sp>
        <p:grpSp>
          <p:nvGrpSpPr>
            <p:cNvPr id="940" name="成组"/>
            <p:cNvGrpSpPr/>
            <p:nvPr/>
          </p:nvGrpSpPr>
          <p:grpSpPr>
            <a:xfrm>
              <a:off x="2534356" y="12609"/>
              <a:ext cx="406401" cy="461059"/>
              <a:chOff x="0" y="12609"/>
              <a:chExt cx="406400" cy="461058"/>
            </a:xfrm>
          </p:grpSpPr>
          <p:sp>
            <p:nvSpPr>
              <p:cNvPr id="938" name="正方形"/>
              <p:cNvSpPr/>
              <p:nvPr/>
            </p:nvSpPr>
            <p:spPr>
              <a:xfrm>
                <a:off x="0" y="38484"/>
                <a:ext cx="406400" cy="409309"/>
              </a:xfrm>
              <a:prstGeom prst="rect">
                <a:avLst/>
              </a:prstGeom>
              <a:solidFill>
                <a:srgbClr val="D8366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39" name="1"/>
              <p:cNvSpPr txBox="1"/>
              <p:nvPr/>
            </p:nvSpPr>
            <p:spPr>
              <a:xfrm>
                <a:off x="61315" y="12609"/>
                <a:ext cx="283770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947" name="成组"/>
            <p:cNvGrpSpPr/>
            <p:nvPr/>
          </p:nvGrpSpPr>
          <p:grpSpPr>
            <a:xfrm>
              <a:off x="-1" y="276091"/>
              <a:ext cx="206104" cy="573429"/>
              <a:chOff x="417323" y="784168"/>
              <a:chExt cx="206102" cy="573427"/>
            </a:xfrm>
          </p:grpSpPr>
          <p:sp>
            <p:nvSpPr>
              <p:cNvPr id="996" name="连接线"/>
              <p:cNvSpPr/>
              <p:nvPr/>
            </p:nvSpPr>
            <p:spPr>
              <a:xfrm>
                <a:off x="497083" y="784168"/>
                <a:ext cx="120692" cy="95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连接线"/>
              <p:cNvSpPr/>
              <p:nvPr/>
            </p:nvSpPr>
            <p:spPr>
              <a:xfrm>
                <a:off x="417323" y="876772"/>
                <a:ext cx="120751" cy="86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8" name="连接线"/>
              <p:cNvSpPr/>
              <p:nvPr/>
            </p:nvSpPr>
            <p:spPr>
              <a:xfrm>
                <a:off x="469371" y="949153"/>
                <a:ext cx="135802" cy="118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9" name="连接线"/>
              <p:cNvSpPr/>
              <p:nvPr/>
            </p:nvSpPr>
            <p:spPr>
              <a:xfrm>
                <a:off x="417323" y="1061847"/>
                <a:ext cx="120751" cy="86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连接线"/>
              <p:cNvSpPr/>
              <p:nvPr/>
            </p:nvSpPr>
            <p:spPr>
              <a:xfrm>
                <a:off x="434641" y="1134229"/>
                <a:ext cx="188785" cy="117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1" name="连接线"/>
              <p:cNvSpPr/>
              <p:nvPr/>
            </p:nvSpPr>
            <p:spPr>
              <a:xfrm>
                <a:off x="423391" y="1246778"/>
                <a:ext cx="147817" cy="11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954" name="成组"/>
            <p:cNvGrpSpPr/>
            <p:nvPr/>
          </p:nvGrpSpPr>
          <p:grpSpPr>
            <a:xfrm>
              <a:off x="1027151" y="265508"/>
              <a:ext cx="204580" cy="569189"/>
              <a:chOff x="414237" y="778370"/>
              <a:chExt cx="204579" cy="569188"/>
            </a:xfrm>
          </p:grpSpPr>
          <p:sp>
            <p:nvSpPr>
              <p:cNvPr id="1002" name="连接线"/>
              <p:cNvSpPr/>
              <p:nvPr/>
            </p:nvSpPr>
            <p:spPr>
              <a:xfrm>
                <a:off x="493408" y="778370"/>
                <a:ext cx="119800" cy="9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连接线"/>
              <p:cNvSpPr/>
              <p:nvPr/>
            </p:nvSpPr>
            <p:spPr>
              <a:xfrm>
                <a:off x="414237" y="870290"/>
                <a:ext cx="119859" cy="86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4" name="连接线"/>
              <p:cNvSpPr/>
              <p:nvPr/>
            </p:nvSpPr>
            <p:spPr>
              <a:xfrm>
                <a:off x="465901" y="942136"/>
                <a:ext cx="134797" cy="11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5" name="连接线"/>
              <p:cNvSpPr/>
              <p:nvPr/>
            </p:nvSpPr>
            <p:spPr>
              <a:xfrm>
                <a:off x="414237" y="1053997"/>
                <a:ext cx="119859" cy="86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连接线"/>
              <p:cNvSpPr/>
              <p:nvPr/>
            </p:nvSpPr>
            <p:spPr>
              <a:xfrm>
                <a:off x="431428" y="1125843"/>
                <a:ext cx="187389" cy="11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连接线"/>
              <p:cNvSpPr/>
              <p:nvPr/>
            </p:nvSpPr>
            <p:spPr>
              <a:xfrm>
                <a:off x="420261" y="1237560"/>
                <a:ext cx="146724" cy="1099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955" name=". . ."/>
            <p:cNvSpPr txBox="1"/>
            <p:nvPr/>
          </p:nvSpPr>
          <p:spPr>
            <a:xfrm>
              <a:off x="273007" y="122948"/>
              <a:ext cx="667272" cy="559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D8366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959" name="成组"/>
          <p:cNvGrpSpPr/>
          <p:nvPr/>
        </p:nvGrpSpPr>
        <p:grpSpPr>
          <a:xfrm>
            <a:off x="8075409" y="5424519"/>
            <a:ext cx="1158851" cy="793405"/>
            <a:chOff x="0" y="0"/>
            <a:chExt cx="1158849" cy="793403"/>
          </a:xfrm>
        </p:grpSpPr>
        <p:pic>
          <p:nvPicPr>
            <p:cNvPr id="957" name="屏幕快照 2019-04-18 下午8.32.10.png" descr="屏幕快照 2019-04-18 下午8.32.1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4577" y="0"/>
              <a:ext cx="563960" cy="477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8" name="monitor"/>
            <p:cNvSpPr txBox="1"/>
            <p:nvPr/>
          </p:nvSpPr>
          <p:spPr>
            <a:xfrm>
              <a:off x="0" y="332038"/>
              <a:ext cx="115885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monitor</a:t>
              </a:r>
            </a:p>
          </p:txBody>
        </p:sp>
      </p:grpSp>
      <p:grpSp>
        <p:nvGrpSpPr>
          <p:cNvPr id="981" name="成组"/>
          <p:cNvGrpSpPr/>
          <p:nvPr/>
        </p:nvGrpSpPr>
        <p:grpSpPr>
          <a:xfrm>
            <a:off x="8168766" y="3670730"/>
            <a:ext cx="3521010" cy="4417252"/>
            <a:chOff x="0" y="0"/>
            <a:chExt cx="3521009" cy="4417251"/>
          </a:xfrm>
        </p:grpSpPr>
        <p:grpSp>
          <p:nvGrpSpPr>
            <p:cNvPr id="962" name="成组"/>
            <p:cNvGrpSpPr/>
            <p:nvPr/>
          </p:nvGrpSpPr>
          <p:grpSpPr>
            <a:xfrm>
              <a:off x="0" y="975540"/>
              <a:ext cx="406400" cy="461060"/>
              <a:chOff x="0" y="0"/>
              <a:chExt cx="406400" cy="461058"/>
            </a:xfrm>
          </p:grpSpPr>
          <p:sp>
            <p:nvSpPr>
              <p:cNvPr id="960" name="正方形"/>
              <p:cNvSpPr/>
              <p:nvPr/>
            </p:nvSpPr>
            <p:spPr>
              <a:xfrm>
                <a:off x="0" y="38484"/>
                <a:ext cx="406400" cy="409309"/>
              </a:xfrm>
              <a:prstGeom prst="rect">
                <a:avLst/>
              </a:prstGeom>
              <a:solidFill>
                <a:srgbClr val="224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1" name="3"/>
              <p:cNvSpPr txBox="1"/>
              <p:nvPr/>
            </p:nvSpPr>
            <p:spPr>
              <a:xfrm>
                <a:off x="61315" y="-1"/>
                <a:ext cx="283770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971" name="成组"/>
            <p:cNvGrpSpPr/>
            <p:nvPr/>
          </p:nvGrpSpPr>
          <p:grpSpPr>
            <a:xfrm>
              <a:off x="203709" y="0"/>
              <a:ext cx="1474928" cy="1383966"/>
              <a:chOff x="0" y="0"/>
              <a:chExt cx="1474927" cy="1383965"/>
            </a:xfrm>
          </p:grpSpPr>
          <p:grpSp>
            <p:nvGrpSpPr>
              <p:cNvPr id="969" name="成组"/>
              <p:cNvGrpSpPr/>
              <p:nvPr/>
            </p:nvGrpSpPr>
            <p:grpSpPr>
              <a:xfrm>
                <a:off x="350949" y="857431"/>
                <a:ext cx="186135" cy="526535"/>
                <a:chOff x="0" y="0"/>
                <a:chExt cx="186133" cy="526533"/>
              </a:xfrm>
            </p:grpSpPr>
            <p:sp>
              <p:nvSpPr>
                <p:cNvPr id="1008" name="连接线"/>
                <p:cNvSpPr/>
                <p:nvPr/>
              </p:nvSpPr>
              <p:spPr>
                <a:xfrm>
                  <a:off x="72033" y="0"/>
                  <a:ext cx="108997" cy="879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01" h="21600" extrusionOk="0">
                      <a:moveTo>
                        <a:pt x="0" y="0"/>
                      </a:moveTo>
                      <a:cubicBezTo>
                        <a:pt x="21452" y="10119"/>
                        <a:pt x="21600" y="17319"/>
                        <a:pt x="443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09" name="连接线"/>
                <p:cNvSpPr/>
                <p:nvPr/>
              </p:nvSpPr>
              <p:spPr>
                <a:xfrm>
                  <a:off x="0" y="85031"/>
                  <a:ext cx="109051" cy="798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64" h="21600" extrusionOk="0">
                      <a:moveTo>
                        <a:pt x="12443" y="21600"/>
                      </a:moveTo>
                      <a:cubicBezTo>
                        <a:pt x="-5336" y="10620"/>
                        <a:pt x="-4062" y="3420"/>
                        <a:pt x="16264" y="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0" name="连接线"/>
                <p:cNvSpPr/>
                <p:nvPr/>
              </p:nvSpPr>
              <p:spPr>
                <a:xfrm>
                  <a:off x="47005" y="151493"/>
                  <a:ext cx="122644" cy="1092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330" h="21600" extrusionOk="0">
                      <a:moveTo>
                        <a:pt x="0" y="0"/>
                      </a:moveTo>
                      <a:cubicBezTo>
                        <a:pt x="19833" y="10073"/>
                        <a:pt x="21600" y="17273"/>
                        <a:pt x="5301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1" name="连接线"/>
                <p:cNvSpPr/>
                <p:nvPr/>
              </p:nvSpPr>
              <p:spPr>
                <a:xfrm>
                  <a:off x="0" y="254971"/>
                  <a:ext cx="109051" cy="798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64" h="21600" extrusionOk="0">
                      <a:moveTo>
                        <a:pt x="12443" y="21600"/>
                      </a:moveTo>
                      <a:cubicBezTo>
                        <a:pt x="-5336" y="10620"/>
                        <a:pt x="-4062" y="3420"/>
                        <a:pt x="16264" y="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2" name="连接线"/>
                <p:cNvSpPr/>
                <p:nvPr/>
              </p:nvSpPr>
              <p:spPr>
                <a:xfrm>
                  <a:off x="15641" y="321433"/>
                  <a:ext cx="170493" cy="108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38" h="21600" extrusionOk="0">
                      <a:moveTo>
                        <a:pt x="2987" y="0"/>
                      </a:moveTo>
                      <a:cubicBezTo>
                        <a:pt x="21600" y="13731"/>
                        <a:pt x="20604" y="20931"/>
                        <a:pt x="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3" name="连接线"/>
                <p:cNvSpPr/>
                <p:nvPr/>
              </p:nvSpPr>
              <p:spPr>
                <a:xfrm>
                  <a:off x="5480" y="424778"/>
                  <a:ext cx="133495" cy="1017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468" h="20402" extrusionOk="0">
                      <a:moveTo>
                        <a:pt x="16468" y="20402"/>
                      </a:moveTo>
                      <a:cubicBezTo>
                        <a:pt x="-2686" y="5545"/>
                        <a:pt x="-5132" y="-1198"/>
                        <a:pt x="9131" y="174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</p:grpSp>
          <p:sp>
            <p:nvSpPr>
              <p:cNvPr id="970" name="migration…"/>
              <p:cNvSpPr txBox="1"/>
              <p:nvPr/>
            </p:nvSpPr>
            <p:spPr>
              <a:xfrm>
                <a:off x="0" y="0"/>
                <a:ext cx="1474928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>
                    <a:solidFill>
                      <a:srgbClr val="2247F2"/>
                    </a:solidFill>
                  </a:defRPr>
                </a:pPr>
                <a:r>
                  <a:t>migration</a:t>
                </a:r>
              </a:p>
              <a:p>
                <a:pPr algn="l">
                  <a:defRPr>
                    <a:solidFill>
                      <a:srgbClr val="2247F2"/>
                    </a:solidFill>
                  </a:defRPr>
                </a:pPr>
                <a:r>
                  <a:t>threads</a:t>
                </a:r>
              </a:p>
            </p:txBody>
          </p:sp>
        </p:grpSp>
        <p:grpSp>
          <p:nvGrpSpPr>
            <p:cNvPr id="980" name="成组"/>
            <p:cNvGrpSpPr/>
            <p:nvPr/>
          </p:nvGrpSpPr>
          <p:grpSpPr>
            <a:xfrm>
              <a:off x="1486211" y="3890717"/>
              <a:ext cx="2034799" cy="526535"/>
              <a:chOff x="0" y="0"/>
              <a:chExt cx="2034797" cy="526533"/>
            </a:xfrm>
          </p:grpSpPr>
          <p:grpSp>
            <p:nvGrpSpPr>
              <p:cNvPr id="978" name="成组"/>
              <p:cNvGrpSpPr/>
              <p:nvPr/>
            </p:nvGrpSpPr>
            <p:grpSpPr>
              <a:xfrm>
                <a:off x="-1" y="0"/>
                <a:ext cx="186135" cy="526534"/>
                <a:chOff x="0" y="0"/>
                <a:chExt cx="186133" cy="526533"/>
              </a:xfrm>
            </p:grpSpPr>
            <p:sp>
              <p:nvSpPr>
                <p:cNvPr id="1014" name="连接线"/>
                <p:cNvSpPr/>
                <p:nvPr/>
              </p:nvSpPr>
              <p:spPr>
                <a:xfrm>
                  <a:off x="72033" y="0"/>
                  <a:ext cx="108997" cy="879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01" h="21600" extrusionOk="0">
                      <a:moveTo>
                        <a:pt x="0" y="0"/>
                      </a:moveTo>
                      <a:cubicBezTo>
                        <a:pt x="21452" y="10119"/>
                        <a:pt x="21600" y="17319"/>
                        <a:pt x="443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5" name="连接线"/>
                <p:cNvSpPr/>
                <p:nvPr/>
              </p:nvSpPr>
              <p:spPr>
                <a:xfrm>
                  <a:off x="0" y="85031"/>
                  <a:ext cx="109051" cy="798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64" h="21600" extrusionOk="0">
                      <a:moveTo>
                        <a:pt x="12443" y="21600"/>
                      </a:moveTo>
                      <a:cubicBezTo>
                        <a:pt x="-5336" y="10620"/>
                        <a:pt x="-4062" y="3420"/>
                        <a:pt x="16264" y="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6" name="连接线"/>
                <p:cNvSpPr/>
                <p:nvPr/>
              </p:nvSpPr>
              <p:spPr>
                <a:xfrm>
                  <a:off x="47005" y="151493"/>
                  <a:ext cx="122644" cy="1092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330" h="21600" extrusionOk="0">
                      <a:moveTo>
                        <a:pt x="0" y="0"/>
                      </a:moveTo>
                      <a:cubicBezTo>
                        <a:pt x="19833" y="10073"/>
                        <a:pt x="21600" y="17273"/>
                        <a:pt x="5301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7" name="连接线"/>
                <p:cNvSpPr/>
                <p:nvPr/>
              </p:nvSpPr>
              <p:spPr>
                <a:xfrm>
                  <a:off x="0" y="254971"/>
                  <a:ext cx="109051" cy="798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64" h="21600" extrusionOk="0">
                      <a:moveTo>
                        <a:pt x="12443" y="21600"/>
                      </a:moveTo>
                      <a:cubicBezTo>
                        <a:pt x="-5336" y="10620"/>
                        <a:pt x="-4062" y="3420"/>
                        <a:pt x="16264" y="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8" name="连接线"/>
                <p:cNvSpPr/>
                <p:nvPr/>
              </p:nvSpPr>
              <p:spPr>
                <a:xfrm>
                  <a:off x="15641" y="321433"/>
                  <a:ext cx="170493" cy="108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38" h="21600" extrusionOk="0">
                      <a:moveTo>
                        <a:pt x="2987" y="0"/>
                      </a:moveTo>
                      <a:cubicBezTo>
                        <a:pt x="21600" y="13731"/>
                        <a:pt x="20604" y="20931"/>
                        <a:pt x="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9" name="连接线"/>
                <p:cNvSpPr/>
                <p:nvPr/>
              </p:nvSpPr>
              <p:spPr>
                <a:xfrm>
                  <a:off x="5480" y="424778"/>
                  <a:ext cx="133495" cy="1017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468" h="20402" extrusionOk="0">
                      <a:moveTo>
                        <a:pt x="16468" y="20402"/>
                      </a:moveTo>
                      <a:cubicBezTo>
                        <a:pt x="-2686" y="5545"/>
                        <a:pt x="-5132" y="-1198"/>
                        <a:pt x="9131" y="174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</p:grpSp>
          <p:sp>
            <p:nvSpPr>
              <p:cNvPr id="979" name="coordinator"/>
              <p:cNvSpPr txBox="1"/>
              <p:nvPr/>
            </p:nvSpPr>
            <p:spPr>
              <a:xfrm>
                <a:off x="356873" y="63801"/>
                <a:ext cx="1677925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coordinator</a:t>
                </a:r>
              </a:p>
            </p:txBody>
          </p:sp>
        </p:grpSp>
      </p:grpSp>
      <p:grpSp>
        <p:nvGrpSpPr>
          <p:cNvPr id="985" name="成组"/>
          <p:cNvGrpSpPr/>
          <p:nvPr/>
        </p:nvGrpSpPr>
        <p:grpSpPr>
          <a:xfrm>
            <a:off x="8256854" y="6159554"/>
            <a:ext cx="1135921" cy="1556520"/>
            <a:chOff x="0" y="-248737"/>
            <a:chExt cx="1135919" cy="1556518"/>
          </a:xfrm>
        </p:grpSpPr>
        <p:sp>
          <p:nvSpPr>
            <p:cNvPr id="982" name="线条"/>
            <p:cNvSpPr/>
            <p:nvPr/>
          </p:nvSpPr>
          <p:spPr>
            <a:xfrm flipV="1">
              <a:off x="296379" y="-248738"/>
              <a:ext cx="1" cy="1508477"/>
            </a:xfrm>
            <a:prstGeom prst="line">
              <a:avLst/>
            </a:prstGeom>
            <a:noFill/>
            <a:ln w="25400" cap="rnd">
              <a:solidFill>
                <a:srgbClr val="2247F2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3" name="线条"/>
            <p:cNvSpPr/>
            <p:nvPr/>
          </p:nvSpPr>
          <p:spPr>
            <a:xfrm>
              <a:off x="299745" y="1307781"/>
              <a:ext cx="836175" cy="1"/>
            </a:xfrm>
            <a:prstGeom prst="line">
              <a:avLst/>
            </a:prstGeom>
            <a:noFill/>
            <a:ln w="25400" cap="rnd">
              <a:solidFill>
                <a:srgbClr val="2247F2"/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84" name="stat"/>
            <p:cNvSpPr txBox="1"/>
            <p:nvPr/>
          </p:nvSpPr>
          <p:spPr>
            <a:xfrm>
              <a:off x="-1" y="215345"/>
              <a:ext cx="592761" cy="44937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247F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2247F2"/>
                  </a:solidFill>
                </a:defRPr>
              </a:lvl1pPr>
            </a:lstStyle>
            <a:p>
              <a:r>
                <a:t>stat</a:t>
              </a:r>
            </a:p>
          </p:txBody>
        </p:sp>
      </p:grpSp>
      <p:grpSp>
        <p:nvGrpSpPr>
          <p:cNvPr id="990" name="成组"/>
          <p:cNvGrpSpPr/>
          <p:nvPr/>
        </p:nvGrpSpPr>
        <p:grpSpPr>
          <a:xfrm>
            <a:off x="9043146" y="4821591"/>
            <a:ext cx="1008635" cy="2672015"/>
            <a:chOff x="0" y="0"/>
            <a:chExt cx="1008634" cy="2672014"/>
          </a:xfrm>
        </p:grpSpPr>
        <p:grpSp>
          <p:nvGrpSpPr>
            <p:cNvPr id="988" name="成组"/>
            <p:cNvGrpSpPr/>
            <p:nvPr/>
          </p:nvGrpSpPr>
          <p:grpSpPr>
            <a:xfrm rot="10800000">
              <a:off x="0" y="0"/>
              <a:ext cx="716360" cy="2672015"/>
              <a:chOff x="0" y="0"/>
              <a:chExt cx="716359" cy="2672014"/>
            </a:xfrm>
          </p:grpSpPr>
          <p:sp>
            <p:nvSpPr>
              <p:cNvPr id="986" name="线条"/>
              <p:cNvSpPr/>
              <p:nvPr/>
            </p:nvSpPr>
            <p:spPr>
              <a:xfrm flipV="1">
                <a:off x="0" y="0"/>
                <a:ext cx="1" cy="2662755"/>
              </a:xfrm>
              <a:prstGeom prst="line">
                <a:avLst/>
              </a:prstGeom>
              <a:noFill/>
              <a:ln w="25400" cap="rnd">
                <a:solidFill>
                  <a:srgbClr val="2247F2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7" name="线条"/>
              <p:cNvSpPr/>
              <p:nvPr/>
            </p:nvSpPr>
            <p:spPr>
              <a:xfrm>
                <a:off x="2871" y="2672014"/>
                <a:ext cx="713489" cy="1"/>
              </a:xfrm>
              <a:prstGeom prst="line">
                <a:avLst/>
              </a:prstGeom>
              <a:noFill/>
              <a:ln w="25400" cap="rnd">
                <a:solidFill>
                  <a:srgbClr val="2247F2"/>
                </a:solidFill>
                <a:custDash>
                  <a:ds d="100000" sp="200000"/>
                </a:custDash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89" name="plan"/>
            <p:cNvSpPr txBox="1"/>
            <p:nvPr/>
          </p:nvSpPr>
          <p:spPr>
            <a:xfrm>
              <a:off x="348538" y="539476"/>
              <a:ext cx="660097" cy="44937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247F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2247F2"/>
                  </a:solidFill>
                </a:defRPr>
              </a:lvl1pPr>
            </a:lstStyle>
            <a:p>
              <a:r>
                <a:t>plan</a:t>
              </a:r>
            </a:p>
          </p:txBody>
        </p:sp>
      </p:grpSp>
      <p:grpSp>
        <p:nvGrpSpPr>
          <p:cNvPr id="993" name="成组"/>
          <p:cNvGrpSpPr/>
          <p:nvPr/>
        </p:nvGrpSpPr>
        <p:grpSpPr>
          <a:xfrm>
            <a:off x="5478987" y="3346269"/>
            <a:ext cx="1060213" cy="2593874"/>
            <a:chOff x="0" y="0"/>
            <a:chExt cx="1060212" cy="2593873"/>
          </a:xfrm>
        </p:grpSpPr>
        <p:sp>
          <p:nvSpPr>
            <p:cNvPr id="991" name="get/put"/>
            <p:cNvSpPr txBox="1"/>
            <p:nvPr/>
          </p:nvSpPr>
          <p:spPr>
            <a:xfrm>
              <a:off x="-1" y="1141216"/>
              <a:ext cx="1014808" cy="436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D83661"/>
                  </a:solidFill>
                </a:defRPr>
              </a:lvl1pPr>
            </a:lstStyle>
            <a:p>
              <a:r>
                <a:t>get/put</a:t>
              </a:r>
            </a:p>
          </p:txBody>
        </p:sp>
        <p:sp>
          <p:nvSpPr>
            <p:cNvPr id="1020" name="连接线"/>
            <p:cNvSpPr/>
            <p:nvPr/>
          </p:nvSpPr>
          <p:spPr>
            <a:xfrm>
              <a:off x="255195" y="0"/>
              <a:ext cx="805018" cy="2593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01" h="21600" extrusionOk="0">
                  <a:moveTo>
                    <a:pt x="0" y="0"/>
                  </a:moveTo>
                  <a:cubicBezTo>
                    <a:pt x="18165" y="6081"/>
                    <a:pt x="21600" y="13281"/>
                    <a:pt x="10306" y="21600"/>
                  </a:cubicBezTo>
                </a:path>
              </a:pathLst>
            </a:custGeom>
            <a:noFill/>
            <a:ln w="25400" cap="flat">
              <a:solidFill>
                <a:srgbClr val="D8366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1021" name="连接线"/>
          <p:cNvSpPr/>
          <p:nvPr/>
        </p:nvSpPr>
        <p:spPr>
          <a:xfrm>
            <a:off x="6720738" y="3630366"/>
            <a:ext cx="4653188" cy="1598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27" extrusionOk="0">
                <a:moveTo>
                  <a:pt x="0" y="316"/>
                </a:moveTo>
                <a:cubicBezTo>
                  <a:pt x="13469" y="-1573"/>
                  <a:pt x="20669" y="4997"/>
                  <a:pt x="21600" y="20027"/>
                </a:cubicBezTo>
              </a:path>
            </a:pathLst>
          </a:custGeom>
          <a:ln w="25400">
            <a:solidFill>
              <a:srgbClr val="D83661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22" name="连接线"/>
          <p:cNvSpPr/>
          <p:nvPr/>
        </p:nvSpPr>
        <p:spPr>
          <a:xfrm>
            <a:off x="7018895" y="5048692"/>
            <a:ext cx="4274183" cy="113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59" h="19100" extrusionOk="0">
                <a:moveTo>
                  <a:pt x="7225" y="0"/>
                </a:moveTo>
                <a:cubicBezTo>
                  <a:pt x="21600" y="15543"/>
                  <a:pt x="19192" y="21600"/>
                  <a:pt x="0" y="18170"/>
                </a:cubicBezTo>
              </a:path>
            </a:pathLst>
          </a:custGeom>
          <a:ln w="25400">
            <a:solidFill>
              <a:srgbClr val="2247F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" grpId="1" animBg="1" advAuto="0"/>
      <p:bldP spid="858" grpId="2" animBg="1" advAuto="0"/>
      <p:bldP spid="862" grpId="7" animBg="1" advAuto="0"/>
      <p:bldP spid="863" grpId="11" animBg="1" advAuto="0"/>
      <p:bldP spid="899" grpId="4" animBg="1" advAuto="0"/>
      <p:bldP spid="933" grpId="6" animBg="1" advAuto="0"/>
      <p:bldP spid="936" grpId="5" animBg="1" advAuto="0"/>
      <p:bldP spid="956" grpId="3" animBg="1" advAuto="0"/>
      <p:bldP spid="959" grpId="12" animBg="1" advAuto="0"/>
      <p:bldP spid="981" grpId="10" animBg="1" advAuto="0"/>
      <p:bldP spid="985" grpId="13" animBg="1" advAuto="0"/>
      <p:bldP spid="990" grpId="14" animBg="1" advAuto="0"/>
      <p:bldP spid="993" grpId="8" animBg="1" advAuto="0"/>
      <p:bldP spid="1021" grpId="9" animBg="1" advAuto="0"/>
      <p:bldP spid="1022" grpId="1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</a:t>
            </a:r>
          </a:p>
        </p:txBody>
      </p:sp>
      <p:sp>
        <p:nvSpPr>
          <p:cNvPr id="1025" name="How to migrate in key-value pair efficiently?…"/>
          <p:cNvSpPr txBox="1">
            <a:spLocks noGrp="1"/>
          </p:cNvSpPr>
          <p:nvPr>
            <p:ph type="body" sz="half" idx="1"/>
          </p:nvPr>
        </p:nvSpPr>
        <p:spPr>
          <a:xfrm>
            <a:off x="952500" y="2184400"/>
            <a:ext cx="11099800" cy="406821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How to migrate in key-value pair </a:t>
            </a:r>
            <a:r>
              <a:rPr>
                <a:solidFill>
                  <a:srgbClr val="D83661"/>
                </a:solidFill>
              </a:rPr>
              <a:t>efficiently</a:t>
            </a:r>
            <a:r>
              <a:t>?</a:t>
            </a:r>
          </a:p>
          <a:p>
            <a:pPr>
              <a:buBlip>
                <a:blip r:embed="rId2"/>
              </a:buBlip>
            </a:pPr>
            <a:r>
              <a:t>How to provide </a:t>
            </a:r>
            <a:r>
              <a:rPr>
                <a:solidFill>
                  <a:srgbClr val="D83661"/>
                </a:solidFill>
              </a:rPr>
              <a:t>fully-localized</a:t>
            </a:r>
            <a:r>
              <a:t> access?</a:t>
            </a:r>
          </a:p>
          <a:p>
            <a:pPr>
              <a:buBlip>
                <a:blip r:embed="rId2"/>
              </a:buBlip>
            </a:pPr>
            <a:r>
              <a:t>How to support </a:t>
            </a:r>
            <a:r>
              <a:rPr>
                <a:solidFill>
                  <a:srgbClr val="D83661"/>
                </a:solidFill>
              </a:rPr>
              <a:t>evolving graph</a:t>
            </a:r>
            <a:r>
              <a:t>?</a:t>
            </a:r>
          </a:p>
          <a:p>
            <a:pPr>
              <a:buBlip>
                <a:blip r:embed="rId2"/>
              </a:buBlip>
            </a:pPr>
            <a:r>
              <a:t>How to </a:t>
            </a:r>
            <a:r>
              <a:rPr>
                <a:solidFill>
                  <a:srgbClr val="D83661"/>
                </a:solidFill>
              </a:rPr>
              <a:t>monitor</a:t>
            </a:r>
            <a:r>
              <a:t> in low overhead?</a:t>
            </a:r>
          </a:p>
        </p:txBody>
      </p:sp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00171" y="8944075"/>
            <a:ext cx="436663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</a:t>
            </a:r>
          </a:p>
        </p:txBody>
      </p:sp>
      <p:sp>
        <p:nvSpPr>
          <p:cNvPr id="1029" name="How to migrate in key-value pair efficiently?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099800" cy="728926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How to migrate in key-value pair </a:t>
            </a:r>
            <a:r>
              <a:rPr>
                <a:solidFill>
                  <a:srgbClr val="D83661"/>
                </a:solidFill>
              </a:rPr>
              <a:t>efficiently</a:t>
            </a:r>
            <a:r>
              <a:t>?</a:t>
            </a: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2247F2"/>
                </a:solidFill>
              </a:rPr>
              <a:t>Unilateral</a:t>
            </a:r>
            <a:r>
              <a:t> migration protocol</a:t>
            </a:r>
          </a:p>
          <a:p>
            <a:pPr>
              <a:buBlip>
                <a:blip r:embed="rId2"/>
              </a:buBlip>
              <a:defRPr>
                <a:solidFill>
                  <a:srgbClr val="C0C0C0"/>
                </a:solidFill>
              </a:defRPr>
            </a:pPr>
            <a:r>
              <a:t>How to provide fully-localized access?</a:t>
            </a:r>
          </a:p>
          <a:p>
            <a:pPr lvl="1">
              <a:buBlip>
                <a:blip r:embed="rId2"/>
              </a:buBlip>
              <a:defRPr>
                <a:solidFill>
                  <a:srgbClr val="C0C0C0"/>
                </a:solidFill>
              </a:defRPr>
            </a:pPr>
            <a:r>
              <a:t>Integrate with location cache</a:t>
            </a:r>
          </a:p>
          <a:p>
            <a:pPr>
              <a:buBlip>
                <a:blip r:embed="rId2"/>
              </a:buBlip>
              <a:defRPr>
                <a:solidFill>
                  <a:srgbClr val="C0C0C0"/>
                </a:solidFill>
              </a:defRPr>
            </a:pPr>
            <a:r>
              <a:t>How to support evolving graph?</a:t>
            </a:r>
          </a:p>
          <a:p>
            <a:pPr lvl="1">
              <a:buBlip>
                <a:blip r:embed="rId2"/>
              </a:buBlip>
              <a:defRPr>
                <a:solidFill>
                  <a:srgbClr val="C0C0C0"/>
                </a:solidFill>
              </a:defRPr>
            </a:pPr>
            <a:r>
              <a:t>Check-and-forward mechanism</a:t>
            </a:r>
          </a:p>
          <a:p>
            <a:pPr>
              <a:buBlip>
                <a:blip r:embed="rId2"/>
              </a:buBlip>
              <a:defRPr>
                <a:solidFill>
                  <a:srgbClr val="C0C0C0"/>
                </a:solidFill>
              </a:defRPr>
            </a:pPr>
            <a:r>
              <a:t>How to monitor in low overhead?</a:t>
            </a:r>
          </a:p>
          <a:p>
            <a:pPr lvl="1">
              <a:buBlip>
                <a:blip r:embed="rId2"/>
              </a:buBlip>
              <a:defRPr>
                <a:solidFill>
                  <a:srgbClr val="C0C0C0"/>
                </a:solidFill>
              </a:defRPr>
            </a:pPr>
            <a:r>
              <a:t>Reuse location cache</a:t>
            </a:r>
          </a:p>
        </p:txBody>
      </p:sp>
      <p:sp>
        <p:nvSpPr>
          <p:cNvPr id="10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ddress Layo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Address Layout</a:t>
            </a:r>
          </a:p>
        </p:txBody>
      </p:sp>
      <p:sp>
        <p:nvSpPr>
          <p:cNvPr id="1033" name="Support live migration concurrent with query…"/>
          <p:cNvSpPr txBox="1">
            <a:spLocks noGrp="1"/>
          </p:cNvSpPr>
          <p:nvPr>
            <p:ph type="body" sz="quarter" idx="1"/>
          </p:nvPr>
        </p:nvSpPr>
        <p:spPr>
          <a:xfrm>
            <a:off x="952500" y="2184400"/>
            <a:ext cx="11099800" cy="144842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Support </a:t>
            </a:r>
            <a:r>
              <a:rPr>
                <a:solidFill>
                  <a:srgbClr val="2247F2"/>
                </a:solidFill>
              </a:rPr>
              <a:t>live</a:t>
            </a:r>
            <a:r>
              <a:t> migration concurrent with query</a:t>
            </a: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D83661"/>
                </a:solidFill>
              </a:rPr>
              <a:t>64</a:t>
            </a:r>
            <a:r>
              <a:t>-bit address: atomicity</a:t>
            </a:r>
          </a:p>
        </p:txBody>
      </p:sp>
      <p:sp>
        <p:nvSpPr>
          <p:cNvPr id="10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pSp>
        <p:nvGrpSpPr>
          <p:cNvPr id="1067" name="成组"/>
          <p:cNvGrpSpPr/>
          <p:nvPr/>
        </p:nvGrpSpPr>
        <p:grpSpPr>
          <a:xfrm>
            <a:off x="1385531" y="4505904"/>
            <a:ext cx="2474713" cy="1937309"/>
            <a:chOff x="75545" y="-672447"/>
            <a:chExt cx="2474712" cy="1937308"/>
          </a:xfrm>
        </p:grpSpPr>
        <p:grpSp>
          <p:nvGrpSpPr>
            <p:cNvPr id="1065" name="成组"/>
            <p:cNvGrpSpPr/>
            <p:nvPr/>
          </p:nvGrpSpPr>
          <p:grpSpPr>
            <a:xfrm>
              <a:off x="528702" y="0"/>
              <a:ext cx="1568399" cy="1264861"/>
              <a:chOff x="0" y="0"/>
              <a:chExt cx="1568398" cy="1264860"/>
            </a:xfrm>
          </p:grpSpPr>
          <p:grpSp>
            <p:nvGrpSpPr>
              <p:cNvPr id="1058" name="成组"/>
              <p:cNvGrpSpPr/>
              <p:nvPr/>
            </p:nvGrpSpPr>
            <p:grpSpPr>
              <a:xfrm>
                <a:off x="-1" y="10130"/>
                <a:ext cx="489492" cy="1244600"/>
                <a:chOff x="0" y="0"/>
                <a:chExt cx="489490" cy="1244599"/>
              </a:xfrm>
            </p:grpSpPr>
            <p:grpSp>
              <p:nvGrpSpPr>
                <p:cNvPr id="1041" name="成组"/>
                <p:cNvGrpSpPr/>
                <p:nvPr/>
              </p:nvGrpSpPr>
              <p:grpSpPr>
                <a:xfrm>
                  <a:off x="-1" y="0"/>
                  <a:ext cx="489492" cy="412659"/>
                  <a:chOff x="0" y="0"/>
                  <a:chExt cx="489490" cy="412658"/>
                </a:xfrm>
              </p:grpSpPr>
              <p:grpSp>
                <p:nvGrpSpPr>
                  <p:cNvPr id="1037" name="成组"/>
                  <p:cNvGrpSpPr/>
                  <p:nvPr/>
                </p:nvGrpSpPr>
                <p:grpSpPr>
                  <a:xfrm>
                    <a:off x="-1" y="-1"/>
                    <a:ext cx="489492" cy="208547"/>
                    <a:chOff x="0" y="0"/>
                    <a:chExt cx="489490" cy="208545"/>
                  </a:xfrm>
                </p:grpSpPr>
                <p:sp>
                  <p:nvSpPr>
                    <p:cNvPr id="1035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1036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040" name="成组"/>
                  <p:cNvGrpSpPr/>
                  <p:nvPr/>
                </p:nvGrpSpPr>
                <p:grpSpPr>
                  <a:xfrm>
                    <a:off x="-1" y="204113"/>
                    <a:ext cx="489492" cy="208546"/>
                    <a:chOff x="0" y="0"/>
                    <a:chExt cx="489490" cy="208545"/>
                  </a:xfrm>
                </p:grpSpPr>
                <p:sp>
                  <p:nvSpPr>
                    <p:cNvPr id="1038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1039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048" name="成组"/>
                <p:cNvGrpSpPr/>
                <p:nvPr/>
              </p:nvGrpSpPr>
              <p:grpSpPr>
                <a:xfrm>
                  <a:off x="-1" y="406010"/>
                  <a:ext cx="489492" cy="412659"/>
                  <a:chOff x="0" y="0"/>
                  <a:chExt cx="489490" cy="412658"/>
                </a:xfrm>
              </p:grpSpPr>
              <p:grpSp>
                <p:nvGrpSpPr>
                  <p:cNvPr id="1044" name="成组"/>
                  <p:cNvGrpSpPr/>
                  <p:nvPr/>
                </p:nvGrpSpPr>
                <p:grpSpPr>
                  <a:xfrm>
                    <a:off x="-1" y="-1"/>
                    <a:ext cx="489492" cy="208547"/>
                    <a:chOff x="0" y="0"/>
                    <a:chExt cx="489490" cy="208545"/>
                  </a:xfrm>
                </p:grpSpPr>
                <p:sp>
                  <p:nvSpPr>
                    <p:cNvPr id="1042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1043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047" name="成组"/>
                  <p:cNvGrpSpPr/>
                  <p:nvPr/>
                </p:nvGrpSpPr>
                <p:grpSpPr>
                  <a:xfrm>
                    <a:off x="-1" y="204113"/>
                    <a:ext cx="489492" cy="208546"/>
                    <a:chOff x="0" y="0"/>
                    <a:chExt cx="489490" cy="208545"/>
                  </a:xfrm>
                </p:grpSpPr>
                <p:sp>
                  <p:nvSpPr>
                    <p:cNvPr id="1045" name="成组"/>
                    <p:cNvSpPr/>
                    <p:nvPr/>
                  </p:nvSpPr>
                  <p:spPr>
                    <a:xfrm>
                      <a:off x="-1" y="0"/>
                      <a:ext cx="489492" cy="20854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  <p:sp>
                  <p:nvSpPr>
                    <p:cNvPr id="1046" name="线条"/>
                    <p:cNvSpPr/>
                    <p:nvPr/>
                  </p:nvSpPr>
                  <p:spPr>
                    <a:xfrm flipV="1">
                      <a:off x="317631" y="-1"/>
                      <a:ext cx="1" cy="20854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051" name="成组"/>
                <p:cNvGrpSpPr/>
                <p:nvPr/>
              </p:nvGrpSpPr>
              <p:grpSpPr>
                <a:xfrm>
                  <a:off x="-1" y="822165"/>
                  <a:ext cx="489492" cy="208546"/>
                  <a:chOff x="0" y="0"/>
                  <a:chExt cx="489490" cy="208545"/>
                </a:xfrm>
              </p:grpSpPr>
              <p:sp>
                <p:nvSpPr>
                  <p:cNvPr id="1049" name="成组"/>
                  <p:cNvSpPr/>
                  <p:nvPr/>
                </p:nvSpPr>
                <p:spPr>
                  <a:xfrm>
                    <a:off x="-1" y="0"/>
                    <a:ext cx="489492" cy="20854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1050" name="线条"/>
                  <p:cNvSpPr/>
                  <p:nvPr/>
                </p:nvSpPr>
                <p:spPr>
                  <a:xfrm flipV="1">
                    <a:off x="317631" y="-1"/>
                    <a:ext cx="1" cy="208546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  <p:sp>
              <p:nvSpPr>
                <p:cNvPr id="1052" name="矩形"/>
                <p:cNvSpPr/>
                <p:nvPr/>
              </p:nvSpPr>
              <p:spPr>
                <a:xfrm>
                  <a:off x="0" y="0"/>
                  <a:ext cx="310703" cy="204114"/>
                </a:xfrm>
                <a:prstGeom prst="rect">
                  <a:avLst/>
                </a:prstGeom>
                <a:solidFill>
                  <a:srgbClr val="FFFCCC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53" name="矩形"/>
                <p:cNvSpPr/>
                <p:nvPr/>
              </p:nvSpPr>
              <p:spPr>
                <a:xfrm>
                  <a:off x="0" y="399855"/>
                  <a:ext cx="310703" cy="204114"/>
                </a:xfrm>
                <a:prstGeom prst="rect">
                  <a:avLst/>
                </a:prstGeom>
                <a:solidFill>
                  <a:srgbClr val="FFFCCC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54" name="矩形"/>
                <p:cNvSpPr/>
                <p:nvPr/>
              </p:nvSpPr>
              <p:spPr>
                <a:xfrm>
                  <a:off x="5548" y="603892"/>
                  <a:ext cx="310703" cy="204114"/>
                </a:xfrm>
                <a:prstGeom prst="rect">
                  <a:avLst/>
                </a:prstGeom>
                <a:solidFill>
                  <a:srgbClr val="FFFCCC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grpSp>
              <p:nvGrpSpPr>
                <p:cNvPr id="1057" name="成组"/>
                <p:cNvGrpSpPr/>
                <p:nvPr/>
              </p:nvGrpSpPr>
              <p:grpSpPr>
                <a:xfrm>
                  <a:off x="-1" y="1036054"/>
                  <a:ext cx="489492" cy="208546"/>
                  <a:chOff x="0" y="0"/>
                  <a:chExt cx="489490" cy="208545"/>
                </a:xfrm>
              </p:grpSpPr>
              <p:sp>
                <p:nvSpPr>
                  <p:cNvPr id="1055" name="成组"/>
                  <p:cNvSpPr/>
                  <p:nvPr/>
                </p:nvSpPr>
                <p:spPr>
                  <a:xfrm>
                    <a:off x="-1" y="0"/>
                    <a:ext cx="489492" cy="20854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  <p:sp>
                <p:nvSpPr>
                  <p:cNvPr id="1056" name="线条"/>
                  <p:cNvSpPr/>
                  <p:nvPr/>
                </p:nvSpPr>
                <p:spPr>
                  <a:xfrm flipV="1">
                    <a:off x="317631" y="-1"/>
                    <a:ext cx="1" cy="208546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64" name="成组"/>
              <p:cNvGrpSpPr/>
              <p:nvPr/>
            </p:nvGrpSpPr>
            <p:grpSpPr>
              <a:xfrm>
                <a:off x="852038" y="0"/>
                <a:ext cx="716361" cy="1264861"/>
                <a:chOff x="0" y="0"/>
                <a:chExt cx="716359" cy="1264860"/>
              </a:xfrm>
            </p:grpSpPr>
            <p:sp>
              <p:nvSpPr>
                <p:cNvPr id="1059" name="矩形"/>
                <p:cNvSpPr/>
                <p:nvPr/>
              </p:nvSpPr>
              <p:spPr>
                <a:xfrm>
                  <a:off x="1279" y="0"/>
                  <a:ext cx="715081" cy="1263651"/>
                </a:xfrm>
                <a:prstGeom prst="rect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60" name="矩形"/>
                <p:cNvSpPr/>
                <p:nvPr/>
              </p:nvSpPr>
              <p:spPr>
                <a:xfrm>
                  <a:off x="457134" y="186079"/>
                  <a:ext cx="250012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61" name="矩形"/>
                <p:cNvSpPr/>
                <p:nvPr/>
              </p:nvSpPr>
              <p:spPr>
                <a:xfrm>
                  <a:off x="201830" y="389021"/>
                  <a:ext cx="389712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62" name="矩形"/>
                <p:cNvSpPr/>
                <p:nvPr/>
              </p:nvSpPr>
              <p:spPr>
                <a:xfrm>
                  <a:off x="350755" y="596965"/>
                  <a:ext cx="250012" cy="204114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63" name="矩形"/>
                <p:cNvSpPr/>
                <p:nvPr/>
              </p:nvSpPr>
              <p:spPr>
                <a:xfrm>
                  <a:off x="-1" y="1060746"/>
                  <a:ext cx="440513" cy="204115"/>
                </a:xfrm>
                <a:prstGeom prst="rect">
                  <a:avLst/>
                </a:prstGeom>
                <a:solidFill>
                  <a:srgbClr val="E1FDFE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sp>
          <p:nvSpPr>
            <p:cNvPr id="1066" name="key-value store"/>
            <p:cNvSpPr txBox="1"/>
            <p:nvPr/>
          </p:nvSpPr>
          <p:spPr>
            <a:xfrm>
              <a:off x="75545" y="-672448"/>
              <a:ext cx="2474713" cy="523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key-value store</a:t>
              </a:r>
            </a:p>
          </p:txBody>
        </p:sp>
      </p:grpSp>
      <p:grpSp>
        <p:nvGrpSpPr>
          <p:cNvPr id="1072" name="成组"/>
          <p:cNvGrpSpPr/>
          <p:nvPr/>
        </p:nvGrpSpPr>
        <p:grpSpPr>
          <a:xfrm>
            <a:off x="1637522" y="6426446"/>
            <a:ext cx="1630739" cy="799786"/>
            <a:chOff x="0" y="0"/>
            <a:chExt cx="1630737" cy="799784"/>
          </a:xfrm>
        </p:grpSpPr>
        <p:sp>
          <p:nvSpPr>
            <p:cNvPr id="1068" name="线条"/>
            <p:cNvSpPr/>
            <p:nvPr/>
          </p:nvSpPr>
          <p:spPr>
            <a:xfrm flipH="1">
              <a:off x="413171" y="0"/>
              <a:ext cx="1" cy="2964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071" name="成组"/>
            <p:cNvGrpSpPr/>
            <p:nvPr/>
          </p:nvGrpSpPr>
          <p:grpSpPr>
            <a:xfrm>
              <a:off x="0" y="313019"/>
              <a:ext cx="1630738" cy="486766"/>
              <a:chOff x="8534" y="-153"/>
              <a:chExt cx="1630737" cy="486765"/>
            </a:xfrm>
          </p:grpSpPr>
          <p:sp>
            <p:nvSpPr>
              <p:cNvPr id="1069" name="Key"/>
              <p:cNvSpPr txBox="1"/>
              <p:nvPr/>
            </p:nvSpPr>
            <p:spPr>
              <a:xfrm>
                <a:off x="8534" y="-154"/>
                <a:ext cx="659080" cy="486767"/>
              </a:xfrm>
              <a:prstGeom prst="rect">
                <a:avLst/>
              </a:prstGeom>
              <a:solidFill>
                <a:srgbClr val="FFFCCC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1070" name="ADDR"/>
              <p:cNvSpPr txBox="1"/>
              <p:nvPr/>
            </p:nvSpPr>
            <p:spPr>
              <a:xfrm>
                <a:off x="664114" y="-154"/>
                <a:ext cx="975158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ADDR</a:t>
                </a:r>
              </a:p>
            </p:txBody>
          </p:sp>
        </p:grpSp>
      </p:grpSp>
      <p:grpSp>
        <p:nvGrpSpPr>
          <p:cNvPr id="1088" name="成组"/>
          <p:cNvGrpSpPr/>
          <p:nvPr/>
        </p:nvGrpSpPr>
        <p:grpSpPr>
          <a:xfrm>
            <a:off x="6329728" y="4761997"/>
            <a:ext cx="5289541" cy="1448426"/>
            <a:chOff x="0" y="0"/>
            <a:chExt cx="5289540" cy="1448425"/>
          </a:xfrm>
        </p:grpSpPr>
        <p:grpSp>
          <p:nvGrpSpPr>
            <p:cNvPr id="1086" name="成组"/>
            <p:cNvGrpSpPr/>
            <p:nvPr/>
          </p:nvGrpSpPr>
          <p:grpSpPr>
            <a:xfrm>
              <a:off x="1377332" y="0"/>
              <a:ext cx="3912209" cy="1448426"/>
              <a:chOff x="0" y="0"/>
              <a:chExt cx="3912207" cy="1448425"/>
            </a:xfrm>
          </p:grpSpPr>
          <p:grpSp>
            <p:nvGrpSpPr>
              <p:cNvPr id="1077" name="成组"/>
              <p:cNvGrpSpPr/>
              <p:nvPr/>
            </p:nvGrpSpPr>
            <p:grpSpPr>
              <a:xfrm>
                <a:off x="205277" y="510775"/>
                <a:ext cx="3459881" cy="486767"/>
                <a:chOff x="0" y="-153"/>
                <a:chExt cx="3459880" cy="486765"/>
              </a:xfrm>
            </p:grpSpPr>
            <p:sp>
              <p:nvSpPr>
                <p:cNvPr id="1073" name="1"/>
                <p:cNvSpPr txBox="1"/>
                <p:nvPr/>
              </p:nvSpPr>
              <p:spPr>
                <a:xfrm>
                  <a:off x="-1" y="5840"/>
                  <a:ext cx="385421" cy="474778"/>
                </a:xfrm>
                <a:prstGeom prst="rect">
                  <a:avLst/>
                </a:prstGeom>
                <a:solidFill>
                  <a:srgbClr val="000000"/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2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1 </a:t>
                  </a:r>
                </a:p>
              </p:txBody>
            </p:sp>
            <p:sp>
              <p:nvSpPr>
                <p:cNvPr id="1074" name="ID"/>
                <p:cNvSpPr txBox="1"/>
                <p:nvPr/>
              </p:nvSpPr>
              <p:spPr>
                <a:xfrm>
                  <a:off x="418439" y="-154"/>
                  <a:ext cx="517958" cy="486767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r>
                    <a:t>ID </a:t>
                  </a:r>
                </a:p>
              </p:txBody>
            </p:sp>
            <p:sp>
              <p:nvSpPr>
                <p:cNvPr id="1075" name="size"/>
                <p:cNvSpPr txBox="1"/>
                <p:nvPr/>
              </p:nvSpPr>
              <p:spPr>
                <a:xfrm>
                  <a:off x="951292" y="-154"/>
                  <a:ext cx="839217" cy="486767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r>
                    <a:t> size </a:t>
                  </a:r>
                </a:p>
              </p:txBody>
            </p:sp>
            <p:sp>
              <p:nvSpPr>
                <p:cNvPr id="1076" name="offset / 34"/>
                <p:cNvSpPr txBox="1"/>
                <p:nvPr/>
              </p:nvSpPr>
              <p:spPr>
                <a:xfrm>
                  <a:off x="1777892" y="-154"/>
                  <a:ext cx="1681989" cy="486767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r>
                    <a:t>offset / 34  </a:t>
                  </a:r>
                </a:p>
              </p:txBody>
            </p:sp>
          </p:grpSp>
          <p:grpSp>
            <p:nvGrpSpPr>
              <p:cNvPr id="1083" name="成组"/>
              <p:cNvGrpSpPr/>
              <p:nvPr/>
            </p:nvGrpSpPr>
            <p:grpSpPr>
              <a:xfrm>
                <a:off x="0" y="0"/>
                <a:ext cx="3912208" cy="469239"/>
                <a:chOff x="0" y="0"/>
                <a:chExt cx="3912207" cy="469238"/>
              </a:xfrm>
            </p:grpSpPr>
            <p:sp>
              <p:nvSpPr>
                <p:cNvPr id="1078" name="0"/>
                <p:cNvSpPr txBox="1"/>
                <p:nvPr/>
              </p:nvSpPr>
              <p:spPr>
                <a:xfrm>
                  <a:off x="3628438" y="7872"/>
                  <a:ext cx="283770" cy="4613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0</a:t>
                  </a:r>
                </a:p>
              </p:txBody>
            </p:sp>
            <p:sp>
              <p:nvSpPr>
                <p:cNvPr id="1079" name="34"/>
                <p:cNvSpPr txBox="1"/>
                <p:nvPr/>
              </p:nvSpPr>
              <p:spPr>
                <a:xfrm>
                  <a:off x="1888564" y="7872"/>
                  <a:ext cx="453239" cy="4613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34</a:t>
                  </a:r>
                </a:p>
              </p:txBody>
            </p:sp>
            <p:sp>
              <p:nvSpPr>
                <p:cNvPr id="1080" name="52"/>
                <p:cNvSpPr txBox="1"/>
                <p:nvPr/>
              </p:nvSpPr>
              <p:spPr>
                <a:xfrm>
                  <a:off x="885927" y="0"/>
                  <a:ext cx="453238" cy="4613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52</a:t>
                  </a:r>
                </a:p>
              </p:txBody>
            </p:sp>
            <p:sp>
              <p:nvSpPr>
                <p:cNvPr id="1081" name="63"/>
                <p:cNvSpPr txBox="1"/>
                <p:nvPr/>
              </p:nvSpPr>
              <p:spPr>
                <a:xfrm>
                  <a:off x="418880" y="0"/>
                  <a:ext cx="453239" cy="4613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63</a:t>
                  </a:r>
                </a:p>
              </p:txBody>
            </p:sp>
            <p:sp>
              <p:nvSpPr>
                <p:cNvPr id="1082" name="64"/>
                <p:cNvSpPr txBox="1"/>
                <p:nvPr/>
              </p:nvSpPr>
              <p:spPr>
                <a:xfrm>
                  <a:off x="-1" y="0"/>
                  <a:ext cx="453239" cy="4613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64</a:t>
                  </a:r>
                </a:p>
              </p:txBody>
            </p:sp>
          </p:grpSp>
          <p:sp>
            <p:nvSpPr>
              <p:cNvPr id="1084" name="/7"/>
              <p:cNvSpPr txBox="1"/>
              <p:nvPr/>
            </p:nvSpPr>
            <p:spPr>
              <a:xfrm>
                <a:off x="706837" y="987059"/>
                <a:ext cx="385268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/7</a:t>
                </a:r>
              </a:p>
            </p:txBody>
          </p:sp>
          <p:sp>
            <p:nvSpPr>
              <p:cNvPr id="1085" name="/22"/>
              <p:cNvSpPr txBox="1"/>
              <p:nvPr/>
            </p:nvSpPr>
            <p:spPr>
              <a:xfrm>
                <a:off x="1265507" y="987059"/>
                <a:ext cx="554737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/22</a:t>
                </a:r>
              </a:p>
            </p:txBody>
          </p:sp>
        </p:grpSp>
        <p:sp>
          <p:nvSpPr>
            <p:cNvPr id="1087" name="Remote…"/>
            <p:cNvSpPr txBox="1"/>
            <p:nvPr/>
          </p:nvSpPr>
          <p:spPr>
            <a:xfrm>
              <a:off x="-1" y="309379"/>
              <a:ext cx="1350875" cy="829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>
                  <a:solidFill>
                    <a:srgbClr val="2247F2"/>
                  </a:solidFill>
                </a:defRPr>
              </a:pPr>
              <a:r>
                <a:t>Remote </a:t>
              </a:r>
            </a:p>
            <a:p>
              <a:pPr algn="r">
                <a:defRPr>
                  <a:solidFill>
                    <a:srgbClr val="2247F2"/>
                  </a:solidFill>
                </a:defRPr>
              </a:pPr>
              <a:r>
                <a:t>Addr</a:t>
              </a:r>
            </a:p>
          </p:txBody>
        </p:sp>
      </p:grpSp>
      <p:grpSp>
        <p:nvGrpSpPr>
          <p:cNvPr id="1098" name="成组"/>
          <p:cNvGrpSpPr/>
          <p:nvPr/>
        </p:nvGrpSpPr>
        <p:grpSpPr>
          <a:xfrm>
            <a:off x="6742122" y="5723964"/>
            <a:ext cx="4615815" cy="1453207"/>
            <a:chOff x="0" y="0"/>
            <a:chExt cx="4615813" cy="1453206"/>
          </a:xfrm>
        </p:grpSpPr>
        <p:grpSp>
          <p:nvGrpSpPr>
            <p:cNvPr id="1092" name="成组"/>
            <p:cNvGrpSpPr/>
            <p:nvPr/>
          </p:nvGrpSpPr>
          <p:grpSpPr>
            <a:xfrm>
              <a:off x="1167190" y="718791"/>
              <a:ext cx="3448624" cy="486766"/>
              <a:chOff x="0" y="-153"/>
              <a:chExt cx="3448623" cy="486765"/>
            </a:xfrm>
          </p:grpSpPr>
          <p:sp>
            <p:nvSpPr>
              <p:cNvPr id="1089" name="0"/>
              <p:cNvSpPr txBox="1"/>
              <p:nvPr/>
            </p:nvSpPr>
            <p:spPr>
              <a:xfrm>
                <a:off x="-1" y="5840"/>
                <a:ext cx="385421" cy="474778"/>
              </a:xfrm>
              <a:prstGeom prst="rect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r>
                  <a:t>0 </a:t>
                </a:r>
              </a:p>
            </p:txBody>
          </p:sp>
          <p:sp>
            <p:nvSpPr>
              <p:cNvPr id="1090" name="size / 29"/>
              <p:cNvSpPr txBox="1"/>
              <p:nvPr/>
            </p:nvSpPr>
            <p:spPr>
              <a:xfrm>
                <a:off x="409307" y="-154"/>
                <a:ext cx="1364387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size / 29 </a:t>
                </a:r>
              </a:p>
            </p:txBody>
          </p:sp>
          <p:sp>
            <p:nvSpPr>
              <p:cNvPr id="1091" name="offset / 34"/>
              <p:cNvSpPr txBox="1"/>
              <p:nvPr/>
            </p:nvSpPr>
            <p:spPr>
              <a:xfrm>
                <a:off x="1766635" y="-154"/>
                <a:ext cx="1681989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offset / 34  </a:t>
                </a:r>
              </a:p>
            </p:txBody>
          </p:sp>
        </p:grpSp>
        <p:sp>
          <p:nvSpPr>
            <p:cNvPr id="1093" name="Local…"/>
            <p:cNvSpPr txBox="1"/>
            <p:nvPr/>
          </p:nvSpPr>
          <p:spPr>
            <a:xfrm>
              <a:off x="0" y="623541"/>
              <a:ext cx="938480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>
                  <a:solidFill>
                    <a:srgbClr val="2247F2"/>
                  </a:solidFill>
                </a:defRPr>
              </a:pPr>
              <a:r>
                <a:t>Local</a:t>
              </a:r>
            </a:p>
            <a:p>
              <a:pPr algn="r">
                <a:defRPr>
                  <a:solidFill>
                    <a:srgbClr val="2247F2"/>
                  </a:solidFill>
                </a:defRPr>
              </a:pPr>
              <a:r>
                <a:t>Addr</a:t>
              </a:r>
            </a:p>
          </p:txBody>
        </p:sp>
        <p:sp>
          <p:nvSpPr>
            <p:cNvPr id="1094" name="线条"/>
            <p:cNvSpPr/>
            <p:nvPr/>
          </p:nvSpPr>
          <p:spPr>
            <a:xfrm flipV="1">
              <a:off x="1175473" y="0"/>
              <a:ext cx="1" cy="689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95" name="线条"/>
            <p:cNvSpPr/>
            <p:nvPr/>
          </p:nvSpPr>
          <p:spPr>
            <a:xfrm flipV="1">
              <a:off x="1566348" y="0"/>
              <a:ext cx="1" cy="689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96" name="线条"/>
            <p:cNvSpPr/>
            <p:nvPr/>
          </p:nvSpPr>
          <p:spPr>
            <a:xfrm flipV="1">
              <a:off x="2959141" y="0"/>
              <a:ext cx="1" cy="689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97" name="线条"/>
            <p:cNvSpPr/>
            <p:nvPr/>
          </p:nvSpPr>
          <p:spPr>
            <a:xfrm flipV="1">
              <a:off x="4615810" y="0"/>
              <a:ext cx="1" cy="6896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105" name="成组"/>
          <p:cNvGrpSpPr/>
          <p:nvPr/>
        </p:nvGrpSpPr>
        <p:grpSpPr>
          <a:xfrm>
            <a:off x="3313903" y="5115433"/>
            <a:ext cx="2464508" cy="971245"/>
            <a:chOff x="0" y="0"/>
            <a:chExt cx="2464507" cy="971244"/>
          </a:xfrm>
        </p:grpSpPr>
        <p:sp>
          <p:nvSpPr>
            <p:cNvPr id="1099" name="线条"/>
            <p:cNvSpPr/>
            <p:nvPr/>
          </p:nvSpPr>
          <p:spPr>
            <a:xfrm>
              <a:off x="0" y="734211"/>
              <a:ext cx="4533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104" name="成组"/>
            <p:cNvGrpSpPr/>
            <p:nvPr/>
          </p:nvGrpSpPr>
          <p:grpSpPr>
            <a:xfrm>
              <a:off x="516288" y="0"/>
              <a:ext cx="1948220" cy="971245"/>
              <a:chOff x="0" y="0"/>
              <a:chExt cx="1948218" cy="971244"/>
            </a:xfrm>
          </p:grpSpPr>
          <p:sp>
            <p:nvSpPr>
              <p:cNvPr id="1100" name="Value"/>
              <p:cNvSpPr txBox="1"/>
              <p:nvPr/>
            </p:nvSpPr>
            <p:spPr>
              <a:xfrm>
                <a:off x="236999" y="0"/>
                <a:ext cx="848259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Value</a:t>
                </a:r>
              </a:p>
            </p:txBody>
          </p:sp>
          <p:sp>
            <p:nvSpPr>
              <p:cNvPr id="1101" name="size/64"/>
              <p:cNvSpPr txBox="1"/>
              <p:nvPr/>
            </p:nvSpPr>
            <p:spPr>
              <a:xfrm>
                <a:off x="0" y="497178"/>
                <a:ext cx="1097484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size/64</a:t>
                </a:r>
              </a:p>
            </p:txBody>
          </p:sp>
          <p:sp>
            <p:nvSpPr>
              <p:cNvPr id="1102" name="…"/>
              <p:cNvSpPr txBox="1"/>
              <p:nvPr/>
            </p:nvSpPr>
            <p:spPr>
              <a:xfrm>
                <a:off x="1092226" y="497332"/>
                <a:ext cx="855473" cy="473760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…     </a:t>
                </a:r>
              </a:p>
            </p:txBody>
          </p:sp>
          <p:sp>
            <p:nvSpPr>
              <p:cNvPr id="1103" name="矩形"/>
              <p:cNvSpPr/>
              <p:nvPr/>
            </p:nvSpPr>
            <p:spPr>
              <a:xfrm>
                <a:off x="13428" y="499261"/>
                <a:ext cx="1934791" cy="46990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1107" name="连接线"/>
          <p:cNvSpPr/>
          <p:nvPr/>
        </p:nvSpPr>
        <p:spPr>
          <a:xfrm>
            <a:off x="3375967" y="6168457"/>
            <a:ext cx="3268135" cy="796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759" y="19399"/>
                  <a:pt x="17959" y="12199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" grpId="1" animBg="1" advAuto="0"/>
      <p:bldP spid="1072" grpId="2" animBg="1" advAuto="0"/>
      <p:bldP spid="1088" grpId="4" animBg="1" advAuto="0"/>
      <p:bldP spid="1098" grpId="5" animBg="1" advAuto="0"/>
      <p:bldP spid="1105" grpId="6" animBg="1" advAuto="0"/>
      <p:bldP spid="1107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Unilateral Protoc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Unilateral Protocol</a:t>
            </a:r>
          </a:p>
        </p:txBody>
      </p:sp>
      <p:sp>
        <p:nvSpPr>
          <p:cNvPr id="1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pSp>
        <p:nvGrpSpPr>
          <p:cNvPr id="1133" name="成组"/>
          <p:cNvGrpSpPr/>
          <p:nvPr/>
        </p:nvGrpSpPr>
        <p:grpSpPr>
          <a:xfrm>
            <a:off x="1779752" y="2998303"/>
            <a:ext cx="4007951" cy="5484193"/>
            <a:chOff x="0" y="96331"/>
            <a:chExt cx="4007950" cy="5484192"/>
          </a:xfrm>
        </p:grpSpPr>
        <p:grpSp>
          <p:nvGrpSpPr>
            <p:cNvPr id="1114" name="成组"/>
            <p:cNvGrpSpPr/>
            <p:nvPr/>
          </p:nvGrpSpPr>
          <p:grpSpPr>
            <a:xfrm>
              <a:off x="272940" y="3066649"/>
              <a:ext cx="1349079" cy="474066"/>
              <a:chOff x="5635" y="497178"/>
              <a:chExt cx="1349078" cy="474065"/>
            </a:xfrm>
          </p:grpSpPr>
          <p:sp>
            <p:nvSpPr>
              <p:cNvPr id="1111" name="8"/>
              <p:cNvSpPr txBox="1"/>
              <p:nvPr/>
            </p:nvSpPr>
            <p:spPr>
              <a:xfrm>
                <a:off x="5635" y="497178"/>
                <a:ext cx="726610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8</a:t>
                </a:r>
              </a:p>
            </p:txBody>
          </p:sp>
          <p:sp>
            <p:nvSpPr>
              <p:cNvPr id="1112" name="VAL"/>
              <p:cNvSpPr txBox="1"/>
              <p:nvPr/>
            </p:nvSpPr>
            <p:spPr>
              <a:xfrm>
                <a:off x="652040" y="497178"/>
                <a:ext cx="696581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        </a:t>
                </a:r>
              </a:p>
            </p:txBody>
          </p:sp>
          <p:sp>
            <p:nvSpPr>
              <p:cNvPr id="1113" name="矩形"/>
              <p:cNvSpPr/>
              <p:nvPr/>
            </p:nvSpPr>
            <p:spPr>
              <a:xfrm>
                <a:off x="9028" y="499261"/>
                <a:ext cx="1345687" cy="46990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117" name="成组"/>
            <p:cNvGrpSpPr/>
            <p:nvPr/>
          </p:nvGrpSpPr>
          <p:grpSpPr>
            <a:xfrm>
              <a:off x="723930" y="96331"/>
              <a:ext cx="740970" cy="1116385"/>
              <a:chOff x="0" y="0"/>
              <a:chExt cx="740968" cy="1116383"/>
            </a:xfrm>
          </p:grpSpPr>
          <p:pic>
            <p:nvPicPr>
              <p:cNvPr id="1115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16" name="M0"/>
              <p:cNvSpPr txBox="1"/>
              <p:nvPr/>
            </p:nvSpPr>
            <p:spPr>
              <a:xfrm>
                <a:off x="90377" y="655325"/>
                <a:ext cx="560224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</p:grpSp>
        <p:grpSp>
          <p:nvGrpSpPr>
            <p:cNvPr id="1120" name="成组"/>
            <p:cNvGrpSpPr/>
            <p:nvPr/>
          </p:nvGrpSpPr>
          <p:grpSpPr>
            <a:xfrm>
              <a:off x="3266981" y="186298"/>
              <a:ext cx="740970" cy="1116385"/>
              <a:chOff x="0" y="0"/>
              <a:chExt cx="740968" cy="1116383"/>
            </a:xfrm>
          </p:grpSpPr>
          <p:pic>
            <p:nvPicPr>
              <p:cNvPr id="1118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19" name="M1"/>
              <p:cNvSpPr txBox="1"/>
              <p:nvPr/>
            </p:nvSpPr>
            <p:spPr>
              <a:xfrm>
                <a:off x="90377" y="655325"/>
                <a:ext cx="560224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M1</a:t>
                </a:r>
              </a:p>
            </p:txBody>
          </p:sp>
        </p:grpSp>
        <p:sp>
          <p:nvSpPr>
            <p:cNvPr id="1121" name="线条"/>
            <p:cNvSpPr/>
            <p:nvPr/>
          </p:nvSpPr>
          <p:spPr>
            <a:xfrm flipV="1">
              <a:off x="2209537" y="766454"/>
              <a:ext cx="1" cy="47564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124" name="成组"/>
            <p:cNvGrpSpPr/>
            <p:nvPr/>
          </p:nvGrpSpPr>
          <p:grpSpPr>
            <a:xfrm>
              <a:off x="0" y="2004946"/>
              <a:ext cx="1630738" cy="486767"/>
              <a:chOff x="8534" y="-153"/>
              <a:chExt cx="1630737" cy="486765"/>
            </a:xfrm>
          </p:grpSpPr>
          <p:sp>
            <p:nvSpPr>
              <p:cNvPr id="1122" name="Key"/>
              <p:cNvSpPr txBox="1"/>
              <p:nvPr/>
            </p:nvSpPr>
            <p:spPr>
              <a:xfrm>
                <a:off x="8534" y="-154"/>
                <a:ext cx="659080" cy="486767"/>
              </a:xfrm>
              <a:prstGeom prst="rect">
                <a:avLst/>
              </a:prstGeom>
              <a:solidFill>
                <a:srgbClr val="FFFCCC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1123" name="ADDR"/>
              <p:cNvSpPr txBox="1"/>
              <p:nvPr/>
            </p:nvSpPr>
            <p:spPr>
              <a:xfrm>
                <a:off x="664114" y="-154"/>
                <a:ext cx="975158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ADDR</a:t>
                </a:r>
              </a:p>
            </p:txBody>
          </p:sp>
        </p:grpSp>
        <p:grpSp>
          <p:nvGrpSpPr>
            <p:cNvPr id="1132" name="成组"/>
            <p:cNvGrpSpPr/>
            <p:nvPr/>
          </p:nvGrpSpPr>
          <p:grpSpPr>
            <a:xfrm>
              <a:off x="96508" y="4449160"/>
              <a:ext cx="1995814" cy="1131364"/>
              <a:chOff x="0" y="0"/>
              <a:chExt cx="1995813" cy="1131363"/>
            </a:xfrm>
          </p:grpSpPr>
          <p:grpSp>
            <p:nvGrpSpPr>
              <p:cNvPr id="1130" name="成组"/>
              <p:cNvGrpSpPr/>
              <p:nvPr/>
            </p:nvGrpSpPr>
            <p:grpSpPr>
              <a:xfrm>
                <a:off x="0" y="46564"/>
                <a:ext cx="577829" cy="1084800"/>
                <a:chOff x="0" y="0"/>
                <a:chExt cx="577828" cy="1084799"/>
              </a:xfrm>
            </p:grpSpPr>
            <p:sp>
              <p:nvSpPr>
                <p:cNvPr id="1125" name="矩形"/>
                <p:cNvSpPr/>
                <p:nvPr/>
              </p:nvSpPr>
              <p:spPr>
                <a:xfrm>
                  <a:off x="4006" y="4816"/>
                  <a:ext cx="573823" cy="286507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26" name="矩形"/>
                <p:cNvSpPr/>
                <p:nvPr/>
              </p:nvSpPr>
              <p:spPr>
                <a:xfrm>
                  <a:off x="-1" y="-1"/>
                  <a:ext cx="576156" cy="1084801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27" name="线条"/>
                <p:cNvSpPr/>
                <p:nvPr/>
              </p:nvSpPr>
              <p:spPr>
                <a:xfrm flipV="1">
                  <a:off x="21662" y="262138"/>
                  <a:ext cx="540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28" name="线条"/>
                <p:cNvSpPr/>
                <p:nvPr/>
              </p:nvSpPr>
              <p:spPr>
                <a:xfrm flipV="1">
                  <a:off x="8962" y="543841"/>
                  <a:ext cx="540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29" name="线条"/>
                <p:cNvSpPr/>
                <p:nvPr/>
              </p:nvSpPr>
              <p:spPr>
                <a:xfrm flipV="1">
                  <a:off x="8962" y="825544"/>
                  <a:ext cx="540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1131" name="Reclaim…"/>
              <p:cNvSpPr txBox="1"/>
              <p:nvPr/>
            </p:nvSpPr>
            <p:spPr>
              <a:xfrm>
                <a:off x="701632" y="0"/>
                <a:ext cx="1294182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/>
                <a:r>
                  <a:t>Reclaim</a:t>
                </a:r>
              </a:p>
              <a:p>
                <a:pPr algn="l"/>
                <a:r>
                  <a:t>Table</a:t>
                </a:r>
              </a:p>
            </p:txBody>
          </p:sp>
        </p:grpSp>
      </p:grpSp>
      <p:grpSp>
        <p:nvGrpSpPr>
          <p:cNvPr id="1140" name="成组"/>
          <p:cNvGrpSpPr/>
          <p:nvPr/>
        </p:nvGrpSpPr>
        <p:grpSpPr>
          <a:xfrm>
            <a:off x="4856209" y="4752033"/>
            <a:ext cx="224234" cy="564635"/>
            <a:chOff x="0" y="0"/>
            <a:chExt cx="224233" cy="564633"/>
          </a:xfrm>
        </p:grpSpPr>
        <p:sp>
          <p:nvSpPr>
            <p:cNvPr id="1212" name="连接线"/>
            <p:cNvSpPr/>
            <p:nvPr/>
          </p:nvSpPr>
          <p:spPr>
            <a:xfrm>
              <a:off x="86777" y="0"/>
              <a:ext cx="131309" cy="9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extrusionOk="0">
                  <a:moveTo>
                    <a:pt x="0" y="0"/>
                  </a:moveTo>
                  <a:cubicBezTo>
                    <a:pt x="21452" y="10119"/>
                    <a:pt x="21600" y="17319"/>
                    <a:pt x="443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13" name="连接线"/>
            <p:cNvSpPr/>
            <p:nvPr/>
          </p:nvSpPr>
          <p:spPr>
            <a:xfrm>
              <a:off x="0" y="91184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14" name="连接线"/>
            <p:cNvSpPr/>
            <p:nvPr/>
          </p:nvSpPr>
          <p:spPr>
            <a:xfrm>
              <a:off x="56627" y="162455"/>
              <a:ext cx="147748" cy="11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30" h="21600" extrusionOk="0">
                  <a:moveTo>
                    <a:pt x="0" y="0"/>
                  </a:moveTo>
                  <a:cubicBezTo>
                    <a:pt x="19833" y="10073"/>
                    <a:pt x="21600" y="17273"/>
                    <a:pt x="5301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15" name="连接线"/>
            <p:cNvSpPr/>
            <p:nvPr/>
          </p:nvSpPr>
          <p:spPr>
            <a:xfrm>
              <a:off x="0" y="273421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16" name="连接线"/>
            <p:cNvSpPr/>
            <p:nvPr/>
          </p:nvSpPr>
          <p:spPr>
            <a:xfrm>
              <a:off x="18842" y="344692"/>
              <a:ext cx="205392" cy="11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38" h="21600" extrusionOk="0">
                  <a:moveTo>
                    <a:pt x="2987" y="0"/>
                  </a:moveTo>
                  <a:cubicBezTo>
                    <a:pt x="21600" y="13731"/>
                    <a:pt x="20604" y="20931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17" name="连接线"/>
            <p:cNvSpPr/>
            <p:nvPr/>
          </p:nvSpPr>
          <p:spPr>
            <a:xfrm>
              <a:off x="6602" y="455515"/>
              <a:ext cx="160820" cy="10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68" h="20402" extrusionOk="0">
                  <a:moveTo>
                    <a:pt x="16468" y="20402"/>
                  </a:moveTo>
                  <a:cubicBezTo>
                    <a:pt x="-2686" y="5545"/>
                    <a:pt x="-5132" y="-1198"/>
                    <a:pt x="9131" y="174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1141" name="成组"/>
          <p:cNvSpPr/>
          <p:nvPr/>
        </p:nvSpPr>
        <p:spPr>
          <a:xfrm>
            <a:off x="4907010" y="5921699"/>
            <a:ext cx="1349079" cy="469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42" name="线条"/>
          <p:cNvSpPr/>
          <p:nvPr/>
        </p:nvSpPr>
        <p:spPr>
          <a:xfrm>
            <a:off x="2870887" y="5397966"/>
            <a:ext cx="1" cy="5586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145" name="成组"/>
          <p:cNvGrpSpPr/>
          <p:nvPr/>
        </p:nvGrpSpPr>
        <p:grpSpPr>
          <a:xfrm>
            <a:off x="5023489" y="5356862"/>
            <a:ext cx="2076676" cy="564635"/>
            <a:chOff x="0" y="-13533"/>
            <a:chExt cx="2076675" cy="564633"/>
          </a:xfrm>
        </p:grpSpPr>
        <p:sp>
          <p:nvSpPr>
            <p:cNvPr id="1143" name="a1 = Alloc(a0)"/>
            <p:cNvSpPr txBox="1"/>
            <p:nvPr/>
          </p:nvSpPr>
          <p:spPr>
            <a:xfrm>
              <a:off x="114372" y="0"/>
              <a:ext cx="196230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a1 = Alloc(a0)</a:t>
              </a:r>
            </a:p>
          </p:txBody>
        </p:sp>
        <p:sp>
          <p:nvSpPr>
            <p:cNvPr id="1144" name="线条"/>
            <p:cNvSpPr/>
            <p:nvPr/>
          </p:nvSpPr>
          <p:spPr>
            <a:xfrm flipH="1">
              <a:off x="-1" y="-13534"/>
              <a:ext cx="2" cy="564634"/>
            </a:xfrm>
            <a:prstGeom prst="line">
              <a:avLst/>
            </a:prstGeom>
            <a:noFill/>
            <a:ln w="25400" cap="rnd">
              <a:solidFill>
                <a:srgbClr val="2247F2"/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148" name="成组"/>
          <p:cNvGrpSpPr/>
          <p:nvPr/>
        </p:nvGrpSpPr>
        <p:grpSpPr>
          <a:xfrm>
            <a:off x="3302752" y="6159168"/>
            <a:ext cx="1869949" cy="736908"/>
            <a:chOff x="-178939" y="932303"/>
            <a:chExt cx="1869948" cy="736906"/>
          </a:xfrm>
        </p:grpSpPr>
        <p:sp>
          <p:nvSpPr>
            <p:cNvPr id="1146" name="线条"/>
            <p:cNvSpPr/>
            <p:nvPr/>
          </p:nvSpPr>
          <p:spPr>
            <a:xfrm>
              <a:off x="4659" y="932303"/>
              <a:ext cx="1376990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7" name="RDMA_Read"/>
            <p:cNvSpPr txBox="1"/>
            <p:nvPr/>
          </p:nvSpPr>
          <p:spPr>
            <a:xfrm>
              <a:off x="-178940" y="1207844"/>
              <a:ext cx="1869949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RDMA_Read</a:t>
              </a:r>
            </a:p>
          </p:txBody>
        </p:sp>
      </p:grpSp>
      <p:grpSp>
        <p:nvGrpSpPr>
          <p:cNvPr id="1152" name="成组"/>
          <p:cNvGrpSpPr/>
          <p:nvPr/>
        </p:nvGrpSpPr>
        <p:grpSpPr>
          <a:xfrm>
            <a:off x="2047277" y="5972776"/>
            <a:ext cx="1349080" cy="474067"/>
            <a:chOff x="5635" y="497178"/>
            <a:chExt cx="1349078" cy="474065"/>
          </a:xfrm>
        </p:grpSpPr>
        <p:sp>
          <p:nvSpPr>
            <p:cNvPr id="1149" name="8"/>
            <p:cNvSpPr txBox="1"/>
            <p:nvPr/>
          </p:nvSpPr>
          <p:spPr>
            <a:xfrm>
              <a:off x="5635" y="497178"/>
              <a:ext cx="726610" cy="474067"/>
            </a:xfrm>
            <a:prstGeom prst="rect">
              <a:avLst/>
            </a:prstGeom>
            <a:solidFill>
              <a:srgbClr val="E1FDFE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8</a:t>
              </a:r>
            </a:p>
          </p:txBody>
        </p:sp>
        <p:sp>
          <p:nvSpPr>
            <p:cNvPr id="1150" name="VAL"/>
            <p:cNvSpPr txBox="1"/>
            <p:nvPr/>
          </p:nvSpPr>
          <p:spPr>
            <a:xfrm>
              <a:off x="652040" y="497178"/>
              <a:ext cx="696581" cy="474067"/>
            </a:xfrm>
            <a:prstGeom prst="rect">
              <a:avLst/>
            </a:prstGeom>
            <a:solidFill>
              <a:srgbClr val="E1FDFE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        </a:t>
              </a:r>
            </a:p>
          </p:txBody>
        </p:sp>
        <p:sp>
          <p:nvSpPr>
            <p:cNvPr id="1151" name="矩形"/>
            <p:cNvSpPr/>
            <p:nvPr/>
          </p:nvSpPr>
          <p:spPr>
            <a:xfrm>
              <a:off x="9028" y="499261"/>
              <a:ext cx="1345687" cy="4699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155" name="成组"/>
          <p:cNvGrpSpPr/>
          <p:nvPr/>
        </p:nvGrpSpPr>
        <p:grpSpPr>
          <a:xfrm>
            <a:off x="3025246" y="4105402"/>
            <a:ext cx="2875732" cy="1044900"/>
            <a:chOff x="-417437" y="-112595"/>
            <a:chExt cx="2875730" cy="1044898"/>
          </a:xfrm>
        </p:grpSpPr>
        <p:sp>
          <p:nvSpPr>
            <p:cNvPr id="1153" name="线条"/>
            <p:cNvSpPr/>
            <p:nvPr/>
          </p:nvSpPr>
          <p:spPr>
            <a:xfrm>
              <a:off x="4509" y="932303"/>
              <a:ext cx="1198268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4" name="RDMA_CAS(a0, a1)"/>
            <p:cNvSpPr txBox="1"/>
            <p:nvPr/>
          </p:nvSpPr>
          <p:spPr>
            <a:xfrm>
              <a:off x="-417438" y="-112596"/>
              <a:ext cx="2875731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RDMA_CAS(a0, a1)</a:t>
              </a:r>
            </a:p>
          </p:txBody>
        </p:sp>
      </p:grpSp>
      <p:sp>
        <p:nvSpPr>
          <p:cNvPr id="1156" name="ADDR"/>
          <p:cNvSpPr txBox="1"/>
          <p:nvPr/>
        </p:nvSpPr>
        <p:spPr>
          <a:xfrm>
            <a:off x="2439314" y="4906918"/>
            <a:ext cx="975158" cy="486767"/>
          </a:xfrm>
          <a:prstGeom prst="rect">
            <a:avLst/>
          </a:prstGeom>
          <a:solidFill>
            <a:srgbClr val="FFFFFF"/>
          </a:solidFill>
          <a:ln w="25400">
            <a:solidFill>
              <a:srgbClr val="2247F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47F2"/>
                </a:solidFill>
              </a:defRPr>
            </a:lvl1pPr>
          </a:lstStyle>
          <a:p>
            <a:r>
              <a:t>ADDR</a:t>
            </a:r>
          </a:p>
        </p:txBody>
      </p:sp>
      <p:sp>
        <p:nvSpPr>
          <p:cNvPr id="1157" name="线条"/>
          <p:cNvSpPr/>
          <p:nvPr/>
        </p:nvSpPr>
        <p:spPr>
          <a:xfrm>
            <a:off x="3099511" y="5404733"/>
            <a:ext cx="1729827" cy="5510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160" name="成组"/>
          <p:cNvGrpSpPr/>
          <p:nvPr/>
        </p:nvGrpSpPr>
        <p:grpSpPr>
          <a:xfrm>
            <a:off x="2871041" y="5101191"/>
            <a:ext cx="1858671" cy="833209"/>
            <a:chOff x="-11127" y="-52157"/>
            <a:chExt cx="1858670" cy="833208"/>
          </a:xfrm>
        </p:grpSpPr>
        <p:sp>
          <p:nvSpPr>
            <p:cNvPr id="1158" name="RDMA_Write"/>
            <p:cNvSpPr txBox="1"/>
            <p:nvPr/>
          </p:nvSpPr>
          <p:spPr>
            <a:xfrm>
              <a:off x="-11128" y="237121"/>
              <a:ext cx="1858672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RDMA_Write</a:t>
              </a:r>
            </a:p>
          </p:txBody>
        </p:sp>
        <p:sp>
          <p:nvSpPr>
            <p:cNvPr id="1218" name="连接线"/>
            <p:cNvSpPr/>
            <p:nvPr/>
          </p:nvSpPr>
          <p:spPr>
            <a:xfrm>
              <a:off x="0" y="-52158"/>
              <a:ext cx="1832707" cy="833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8" extrusionOk="0">
                  <a:moveTo>
                    <a:pt x="0" y="19118"/>
                  </a:moveTo>
                  <a:cubicBezTo>
                    <a:pt x="8689" y="3586"/>
                    <a:pt x="15889" y="-2482"/>
                    <a:pt x="21600" y="913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1164" name="成组"/>
          <p:cNvGrpSpPr/>
          <p:nvPr/>
        </p:nvGrpSpPr>
        <p:grpSpPr>
          <a:xfrm>
            <a:off x="2047277" y="5964684"/>
            <a:ext cx="1349080" cy="474067"/>
            <a:chOff x="5635" y="497178"/>
            <a:chExt cx="1349078" cy="474065"/>
          </a:xfrm>
        </p:grpSpPr>
        <p:sp>
          <p:nvSpPr>
            <p:cNvPr id="1161" name="0"/>
            <p:cNvSpPr txBox="1"/>
            <p:nvPr/>
          </p:nvSpPr>
          <p:spPr>
            <a:xfrm>
              <a:off x="5635" y="497178"/>
              <a:ext cx="726610" cy="474067"/>
            </a:xfrm>
            <a:prstGeom prst="rect">
              <a:avLst/>
            </a:prstGeom>
            <a:solidFill>
              <a:srgbClr val="919191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162" name="VAL"/>
            <p:cNvSpPr txBox="1"/>
            <p:nvPr/>
          </p:nvSpPr>
          <p:spPr>
            <a:xfrm>
              <a:off x="652040" y="497178"/>
              <a:ext cx="696581" cy="474067"/>
            </a:xfrm>
            <a:prstGeom prst="rect">
              <a:avLst/>
            </a:prstGeom>
            <a:solidFill>
              <a:srgbClr val="919191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VAL        </a:t>
              </a:r>
            </a:p>
          </p:txBody>
        </p:sp>
        <p:sp>
          <p:nvSpPr>
            <p:cNvPr id="1163" name="矩形"/>
            <p:cNvSpPr/>
            <p:nvPr/>
          </p:nvSpPr>
          <p:spPr>
            <a:xfrm>
              <a:off x="9028" y="499261"/>
              <a:ext cx="1345687" cy="4699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167" name="成组"/>
          <p:cNvGrpSpPr/>
          <p:nvPr/>
        </p:nvGrpSpPr>
        <p:grpSpPr>
          <a:xfrm>
            <a:off x="2550898" y="5406062"/>
            <a:ext cx="2350376" cy="1907948"/>
            <a:chOff x="0" y="0"/>
            <a:chExt cx="2350375" cy="1907947"/>
          </a:xfrm>
        </p:grpSpPr>
        <p:sp>
          <p:nvSpPr>
            <p:cNvPr id="1219" name="连接线"/>
            <p:cNvSpPr/>
            <p:nvPr/>
          </p:nvSpPr>
          <p:spPr>
            <a:xfrm>
              <a:off x="38222" y="0"/>
              <a:ext cx="2312154" cy="190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682" y="14713"/>
                    <a:pt x="18882" y="7513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166" name="RDMA_Write(a0)"/>
            <p:cNvSpPr txBox="1"/>
            <p:nvPr/>
          </p:nvSpPr>
          <p:spPr>
            <a:xfrm>
              <a:off x="0" y="1260164"/>
              <a:ext cx="2349704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RDMA_Write(a0)</a:t>
              </a:r>
            </a:p>
          </p:txBody>
        </p:sp>
      </p:grpSp>
      <p:sp>
        <p:nvSpPr>
          <p:cNvPr id="1168" name="a0"/>
          <p:cNvSpPr txBox="1"/>
          <p:nvPr/>
        </p:nvSpPr>
        <p:spPr>
          <a:xfrm>
            <a:off x="1981070" y="7584529"/>
            <a:ext cx="391923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a0</a:t>
            </a:r>
          </a:p>
        </p:txBody>
      </p:sp>
      <p:sp>
        <p:nvSpPr>
          <p:cNvPr id="1169" name="Migration done by only the target"/>
          <p:cNvSpPr txBox="1">
            <a:spLocks noGrp="1"/>
          </p:cNvSpPr>
          <p:nvPr>
            <p:ph type="body" sz="quarter" idx="1"/>
          </p:nvPr>
        </p:nvSpPr>
        <p:spPr>
          <a:xfrm>
            <a:off x="952500" y="2184400"/>
            <a:ext cx="11099800" cy="144842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Migration done by </a:t>
            </a:r>
            <a:r>
              <a:rPr>
                <a:solidFill>
                  <a:srgbClr val="D83661"/>
                </a:solidFill>
              </a:rPr>
              <a:t>only</a:t>
            </a:r>
            <a:r>
              <a:t> the target</a:t>
            </a:r>
          </a:p>
        </p:txBody>
      </p:sp>
      <p:sp>
        <p:nvSpPr>
          <p:cNvPr id="1170" name="migration task"/>
          <p:cNvSpPr txBox="1"/>
          <p:nvPr/>
        </p:nvSpPr>
        <p:spPr>
          <a:xfrm>
            <a:off x="5111185" y="4803667"/>
            <a:ext cx="204520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47F2"/>
                </a:solidFill>
              </a:defRPr>
            </a:lvl1pPr>
          </a:lstStyle>
          <a:p>
            <a:r>
              <a:t>migration task</a:t>
            </a:r>
          </a:p>
        </p:txBody>
      </p:sp>
      <p:grpSp>
        <p:nvGrpSpPr>
          <p:cNvPr id="1181" name="成组"/>
          <p:cNvGrpSpPr/>
          <p:nvPr/>
        </p:nvGrpSpPr>
        <p:grpSpPr>
          <a:xfrm>
            <a:off x="7806941" y="3130526"/>
            <a:ext cx="1630738" cy="4232552"/>
            <a:chOff x="0" y="0"/>
            <a:chExt cx="1630737" cy="4232550"/>
          </a:xfrm>
        </p:grpSpPr>
        <p:grpSp>
          <p:nvGrpSpPr>
            <p:cNvPr id="1174" name="成组"/>
            <p:cNvGrpSpPr/>
            <p:nvPr/>
          </p:nvGrpSpPr>
          <p:grpSpPr>
            <a:xfrm>
              <a:off x="140829" y="3758484"/>
              <a:ext cx="1349080" cy="474067"/>
              <a:chOff x="5635" y="497178"/>
              <a:chExt cx="1349078" cy="474065"/>
            </a:xfrm>
          </p:grpSpPr>
          <p:sp>
            <p:nvSpPr>
              <p:cNvPr id="1171" name="8"/>
              <p:cNvSpPr txBox="1"/>
              <p:nvPr/>
            </p:nvSpPr>
            <p:spPr>
              <a:xfrm>
                <a:off x="5635" y="497178"/>
                <a:ext cx="726610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8</a:t>
                </a:r>
              </a:p>
            </p:txBody>
          </p:sp>
          <p:sp>
            <p:nvSpPr>
              <p:cNvPr id="1172" name="VAL"/>
              <p:cNvSpPr txBox="1"/>
              <p:nvPr/>
            </p:nvSpPr>
            <p:spPr>
              <a:xfrm>
                <a:off x="652040" y="497178"/>
                <a:ext cx="696581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        </a:t>
                </a:r>
              </a:p>
            </p:txBody>
          </p:sp>
          <p:sp>
            <p:nvSpPr>
              <p:cNvPr id="1173" name="矩形"/>
              <p:cNvSpPr/>
              <p:nvPr/>
            </p:nvSpPr>
            <p:spPr>
              <a:xfrm>
                <a:off x="9028" y="499261"/>
                <a:ext cx="1345687" cy="46990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177" name="成组"/>
            <p:cNvGrpSpPr/>
            <p:nvPr/>
          </p:nvGrpSpPr>
          <p:grpSpPr>
            <a:xfrm>
              <a:off x="647711" y="0"/>
              <a:ext cx="740970" cy="1116384"/>
              <a:chOff x="0" y="0"/>
              <a:chExt cx="740968" cy="1116383"/>
            </a:xfrm>
          </p:grpSpPr>
          <p:pic>
            <p:nvPicPr>
              <p:cNvPr id="1175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76" name="M0"/>
              <p:cNvSpPr txBox="1"/>
              <p:nvPr/>
            </p:nvSpPr>
            <p:spPr>
              <a:xfrm>
                <a:off x="90377" y="655325"/>
                <a:ext cx="560224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</p:grpSp>
        <p:grpSp>
          <p:nvGrpSpPr>
            <p:cNvPr id="1180" name="成组"/>
            <p:cNvGrpSpPr/>
            <p:nvPr/>
          </p:nvGrpSpPr>
          <p:grpSpPr>
            <a:xfrm>
              <a:off x="0" y="2634191"/>
              <a:ext cx="1630738" cy="486767"/>
              <a:chOff x="8534" y="-153"/>
              <a:chExt cx="1630737" cy="486765"/>
            </a:xfrm>
          </p:grpSpPr>
          <p:sp>
            <p:nvSpPr>
              <p:cNvPr id="1178" name="Key"/>
              <p:cNvSpPr txBox="1"/>
              <p:nvPr/>
            </p:nvSpPr>
            <p:spPr>
              <a:xfrm>
                <a:off x="8534" y="-154"/>
                <a:ext cx="659080" cy="486767"/>
              </a:xfrm>
              <a:prstGeom prst="rect">
                <a:avLst/>
              </a:prstGeom>
              <a:solidFill>
                <a:srgbClr val="FFFCCC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1179" name="ADDR"/>
              <p:cNvSpPr txBox="1"/>
              <p:nvPr/>
            </p:nvSpPr>
            <p:spPr>
              <a:xfrm>
                <a:off x="664114" y="-154"/>
                <a:ext cx="975158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ADDR</a:t>
                </a:r>
              </a:p>
            </p:txBody>
          </p:sp>
        </p:grpSp>
      </p:grpSp>
      <p:grpSp>
        <p:nvGrpSpPr>
          <p:cNvPr id="1190" name="成组"/>
          <p:cNvGrpSpPr/>
          <p:nvPr/>
        </p:nvGrpSpPr>
        <p:grpSpPr>
          <a:xfrm>
            <a:off x="8305249" y="4518297"/>
            <a:ext cx="1183641" cy="573428"/>
            <a:chOff x="0" y="0"/>
            <a:chExt cx="1183639" cy="573427"/>
          </a:xfrm>
        </p:grpSpPr>
        <p:grpSp>
          <p:nvGrpSpPr>
            <p:cNvPr id="1188" name="成组"/>
            <p:cNvGrpSpPr/>
            <p:nvPr/>
          </p:nvGrpSpPr>
          <p:grpSpPr>
            <a:xfrm>
              <a:off x="-1" y="0"/>
              <a:ext cx="206104" cy="573428"/>
              <a:chOff x="417323" y="784168"/>
              <a:chExt cx="206102" cy="573427"/>
            </a:xfrm>
          </p:grpSpPr>
          <p:sp>
            <p:nvSpPr>
              <p:cNvPr id="1220" name="连接线"/>
              <p:cNvSpPr/>
              <p:nvPr/>
            </p:nvSpPr>
            <p:spPr>
              <a:xfrm>
                <a:off x="497083" y="784168"/>
                <a:ext cx="120692" cy="95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1" name="连接线"/>
              <p:cNvSpPr/>
              <p:nvPr/>
            </p:nvSpPr>
            <p:spPr>
              <a:xfrm>
                <a:off x="417323" y="876772"/>
                <a:ext cx="120751" cy="86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2" name="连接线"/>
              <p:cNvSpPr/>
              <p:nvPr/>
            </p:nvSpPr>
            <p:spPr>
              <a:xfrm>
                <a:off x="469371" y="949153"/>
                <a:ext cx="135802" cy="118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3" name="连接线"/>
              <p:cNvSpPr/>
              <p:nvPr/>
            </p:nvSpPr>
            <p:spPr>
              <a:xfrm>
                <a:off x="417323" y="1061847"/>
                <a:ext cx="120751" cy="86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4" name="连接线"/>
              <p:cNvSpPr/>
              <p:nvPr/>
            </p:nvSpPr>
            <p:spPr>
              <a:xfrm>
                <a:off x="434641" y="1134229"/>
                <a:ext cx="188785" cy="117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5" name="连接线"/>
              <p:cNvSpPr/>
              <p:nvPr/>
            </p:nvSpPr>
            <p:spPr>
              <a:xfrm>
                <a:off x="423391" y="1246778"/>
                <a:ext cx="147817" cy="11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189" name="query"/>
            <p:cNvSpPr txBox="1"/>
            <p:nvPr/>
          </p:nvSpPr>
          <p:spPr>
            <a:xfrm>
              <a:off x="301548" y="0"/>
              <a:ext cx="882092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D83661"/>
                  </a:solidFill>
                </a:defRPr>
              </a:lvl1pPr>
            </a:lstStyle>
            <a:p>
              <a:r>
                <a:t>query</a:t>
              </a:r>
            </a:p>
          </p:txBody>
        </p:sp>
      </p:grpSp>
      <p:grpSp>
        <p:nvGrpSpPr>
          <p:cNvPr id="1194" name="成组"/>
          <p:cNvGrpSpPr/>
          <p:nvPr/>
        </p:nvGrpSpPr>
        <p:grpSpPr>
          <a:xfrm>
            <a:off x="7947770" y="6882212"/>
            <a:ext cx="1349080" cy="474066"/>
            <a:chOff x="5635" y="497178"/>
            <a:chExt cx="1349078" cy="474065"/>
          </a:xfrm>
        </p:grpSpPr>
        <p:sp>
          <p:nvSpPr>
            <p:cNvPr id="1191" name="0"/>
            <p:cNvSpPr txBox="1"/>
            <p:nvPr/>
          </p:nvSpPr>
          <p:spPr>
            <a:xfrm>
              <a:off x="5635" y="497178"/>
              <a:ext cx="726610" cy="474067"/>
            </a:xfrm>
            <a:prstGeom prst="rect">
              <a:avLst/>
            </a:prstGeom>
            <a:solidFill>
              <a:srgbClr val="919191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192" name="VAL"/>
            <p:cNvSpPr txBox="1"/>
            <p:nvPr/>
          </p:nvSpPr>
          <p:spPr>
            <a:xfrm>
              <a:off x="652040" y="497178"/>
              <a:ext cx="696581" cy="474067"/>
            </a:xfrm>
            <a:prstGeom prst="rect">
              <a:avLst/>
            </a:prstGeom>
            <a:solidFill>
              <a:srgbClr val="919191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VAL        </a:t>
              </a:r>
            </a:p>
          </p:txBody>
        </p:sp>
        <p:sp>
          <p:nvSpPr>
            <p:cNvPr id="1193" name="矩形"/>
            <p:cNvSpPr/>
            <p:nvPr/>
          </p:nvSpPr>
          <p:spPr>
            <a:xfrm>
              <a:off x="9028" y="499261"/>
              <a:ext cx="1345687" cy="4699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197" name="成组"/>
          <p:cNvGrpSpPr/>
          <p:nvPr/>
        </p:nvGrpSpPr>
        <p:grpSpPr>
          <a:xfrm>
            <a:off x="8539399" y="5159443"/>
            <a:ext cx="1164671" cy="564635"/>
            <a:chOff x="0" y="0"/>
            <a:chExt cx="1164670" cy="564633"/>
          </a:xfrm>
        </p:grpSpPr>
        <p:sp>
          <p:nvSpPr>
            <p:cNvPr id="1195" name="线条"/>
            <p:cNvSpPr/>
            <p:nvPr/>
          </p:nvSpPr>
          <p:spPr>
            <a:xfrm flipH="1">
              <a:off x="-1" y="0"/>
              <a:ext cx="2" cy="5646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6" name="H(key)"/>
            <p:cNvSpPr txBox="1"/>
            <p:nvPr/>
          </p:nvSpPr>
          <p:spPr>
            <a:xfrm>
              <a:off x="198149" y="51633"/>
              <a:ext cx="9665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H(key)</a:t>
              </a:r>
            </a:p>
          </p:txBody>
        </p:sp>
      </p:grpSp>
      <p:grpSp>
        <p:nvGrpSpPr>
          <p:cNvPr id="1200" name="成组"/>
          <p:cNvGrpSpPr/>
          <p:nvPr/>
        </p:nvGrpSpPr>
        <p:grpSpPr>
          <a:xfrm>
            <a:off x="8546102" y="6287230"/>
            <a:ext cx="1630204" cy="564635"/>
            <a:chOff x="0" y="0"/>
            <a:chExt cx="1630203" cy="564633"/>
          </a:xfrm>
        </p:grpSpPr>
        <p:sp>
          <p:nvSpPr>
            <p:cNvPr id="1198" name="线条"/>
            <p:cNvSpPr/>
            <p:nvPr/>
          </p:nvSpPr>
          <p:spPr>
            <a:xfrm flipH="1">
              <a:off x="-1" y="0"/>
              <a:ext cx="2" cy="5646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9" name="addr = a0"/>
            <p:cNvSpPr txBox="1"/>
            <p:nvPr/>
          </p:nvSpPr>
          <p:spPr>
            <a:xfrm>
              <a:off x="203739" y="51633"/>
              <a:ext cx="1426465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addr = a0</a:t>
              </a:r>
            </a:p>
          </p:txBody>
        </p:sp>
      </p:grpSp>
      <p:grpSp>
        <p:nvGrpSpPr>
          <p:cNvPr id="1206" name="成组"/>
          <p:cNvGrpSpPr/>
          <p:nvPr/>
        </p:nvGrpSpPr>
        <p:grpSpPr>
          <a:xfrm>
            <a:off x="6448061" y="7776427"/>
            <a:ext cx="4615815" cy="829667"/>
            <a:chOff x="0" y="623541"/>
            <a:chExt cx="4615813" cy="829665"/>
          </a:xfrm>
        </p:grpSpPr>
        <p:grpSp>
          <p:nvGrpSpPr>
            <p:cNvPr id="1204" name="成组"/>
            <p:cNvGrpSpPr/>
            <p:nvPr/>
          </p:nvGrpSpPr>
          <p:grpSpPr>
            <a:xfrm>
              <a:off x="1167190" y="718791"/>
              <a:ext cx="3448624" cy="486766"/>
              <a:chOff x="0" y="-153"/>
              <a:chExt cx="3448623" cy="486765"/>
            </a:xfrm>
          </p:grpSpPr>
          <p:sp>
            <p:nvSpPr>
              <p:cNvPr id="1201" name="0"/>
              <p:cNvSpPr txBox="1"/>
              <p:nvPr/>
            </p:nvSpPr>
            <p:spPr>
              <a:xfrm>
                <a:off x="-1" y="5840"/>
                <a:ext cx="385421" cy="474778"/>
              </a:xfrm>
              <a:prstGeom prst="rect">
                <a:avLst/>
              </a:prstGeom>
              <a:solidFill>
                <a:srgbClr val="0000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r>
                  <a:t>0 </a:t>
                </a:r>
              </a:p>
            </p:txBody>
          </p:sp>
          <p:sp>
            <p:nvSpPr>
              <p:cNvPr id="1202" name="size / 29"/>
              <p:cNvSpPr txBox="1"/>
              <p:nvPr/>
            </p:nvSpPr>
            <p:spPr>
              <a:xfrm>
                <a:off x="409307" y="-154"/>
                <a:ext cx="1364387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rPr>
                    <a:solidFill>
                      <a:srgbClr val="D83661"/>
                    </a:solidFill>
                  </a:rPr>
                  <a:t>size</a:t>
                </a:r>
                <a:r>
                  <a:t> / 29 </a:t>
                </a:r>
              </a:p>
            </p:txBody>
          </p:sp>
          <p:sp>
            <p:nvSpPr>
              <p:cNvPr id="1203" name="offset / 34"/>
              <p:cNvSpPr txBox="1"/>
              <p:nvPr/>
            </p:nvSpPr>
            <p:spPr>
              <a:xfrm>
                <a:off x="1766635" y="-154"/>
                <a:ext cx="1681989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offset / 34  </a:t>
                </a:r>
              </a:p>
            </p:txBody>
          </p:sp>
        </p:grpSp>
        <p:sp>
          <p:nvSpPr>
            <p:cNvPr id="1205" name="Local…"/>
            <p:cNvSpPr txBox="1"/>
            <p:nvPr/>
          </p:nvSpPr>
          <p:spPr>
            <a:xfrm>
              <a:off x="0" y="623541"/>
              <a:ext cx="938480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>
                  <a:solidFill>
                    <a:srgbClr val="2247F2"/>
                  </a:solidFill>
                </a:defRPr>
              </a:pPr>
              <a:r>
                <a:t>Local</a:t>
              </a:r>
            </a:p>
            <a:p>
              <a:pPr algn="r">
                <a:defRPr>
                  <a:solidFill>
                    <a:srgbClr val="2247F2"/>
                  </a:solidFill>
                </a:defRPr>
              </a:pPr>
              <a:r>
                <a:t>Addr</a:t>
              </a:r>
            </a:p>
          </p:txBody>
        </p:sp>
      </p:grpSp>
      <p:sp>
        <p:nvSpPr>
          <p:cNvPr id="1207" name="check validation…"/>
          <p:cNvSpPr txBox="1"/>
          <p:nvPr/>
        </p:nvSpPr>
        <p:spPr>
          <a:xfrm>
            <a:off x="9376082" y="6700365"/>
            <a:ext cx="2678584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D83661"/>
                </a:solidFill>
              </a:defRPr>
            </a:pPr>
            <a:r>
              <a:t>check validation</a:t>
            </a:r>
          </a:p>
          <a:p>
            <a:pPr algn="l">
              <a:defRPr>
                <a:solidFill>
                  <a:srgbClr val="D83661"/>
                </a:solidFill>
              </a:defRPr>
            </a:pPr>
            <a:r>
              <a:t>addr.size = val.size</a:t>
            </a:r>
          </a:p>
        </p:txBody>
      </p:sp>
      <p:sp>
        <p:nvSpPr>
          <p:cNvPr id="1208" name="Dingbat 勾号"/>
          <p:cNvSpPr/>
          <p:nvPr/>
        </p:nvSpPr>
        <p:spPr>
          <a:xfrm>
            <a:off x="11708241" y="6770392"/>
            <a:ext cx="391923" cy="372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D836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D8366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9" name="Dingbat 叉号"/>
          <p:cNvSpPr/>
          <p:nvPr/>
        </p:nvSpPr>
        <p:spPr>
          <a:xfrm>
            <a:off x="11697151" y="6756961"/>
            <a:ext cx="337903" cy="399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836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0" name="ADDR"/>
          <p:cNvSpPr txBox="1"/>
          <p:nvPr/>
        </p:nvSpPr>
        <p:spPr>
          <a:xfrm>
            <a:off x="8460290" y="5761463"/>
            <a:ext cx="975158" cy="486767"/>
          </a:xfrm>
          <a:prstGeom prst="rect">
            <a:avLst/>
          </a:prstGeom>
          <a:solidFill>
            <a:srgbClr val="FFFFFF"/>
          </a:solidFill>
          <a:ln w="25400">
            <a:solidFill>
              <a:srgbClr val="2247F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47F2"/>
                </a:solidFill>
              </a:defRPr>
            </a:lvl1pPr>
          </a:lstStyle>
          <a:p>
            <a:r>
              <a:t>ADDR</a:t>
            </a:r>
          </a:p>
        </p:txBody>
      </p:sp>
      <p:sp>
        <p:nvSpPr>
          <p:cNvPr id="1211" name="background lease-based GC"/>
          <p:cNvSpPr txBox="1"/>
          <p:nvPr/>
        </p:nvSpPr>
        <p:spPr>
          <a:xfrm>
            <a:off x="1109877" y="8499391"/>
            <a:ext cx="40379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background lease-based GC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7967 -0.006391" pathEditMode="relative">
                                      <p:cBhvr>
                                        <p:cTn id="38" dur="10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" grpId="1" animBg="1" advAuto="0"/>
      <p:bldP spid="1140" grpId="3" animBg="1" advAuto="0"/>
      <p:bldP spid="1141" grpId="6" animBg="1" advAuto="0"/>
      <p:bldP spid="1142" grpId="2" animBg="1" advAuto="0"/>
      <p:bldP spid="1142" grpId="14" animBg="1" advAuto="0"/>
      <p:bldP spid="1145" grpId="5" animBg="1" advAuto="0"/>
      <p:bldP spid="1145" grpId="7" animBg="1" advAuto="0"/>
      <p:bldP spid="1148" grpId="8" animBg="1" advAuto="0"/>
      <p:bldP spid="1148" grpId="11" animBg="1" advAuto="0"/>
      <p:bldP spid="1152" grpId="9" animBg="1" advAuto="0"/>
      <p:bldP spid="1155" grpId="12" animBg="1" advAuto="0"/>
      <p:bldP spid="1155" grpId="16" animBg="1" advAuto="0"/>
      <p:bldP spid="1156" grpId="13" animBg="1" advAuto="0"/>
      <p:bldP spid="1157" grpId="15" animBg="1" advAuto="0"/>
      <p:bldP spid="1160" grpId="17" animBg="1" advAuto="0"/>
      <p:bldP spid="1160" grpId="19" animBg="1" advAuto="0"/>
      <p:bldP spid="1164" grpId="18" animBg="1" advAuto="0"/>
      <p:bldP spid="1167" grpId="20" animBg="1" advAuto="0"/>
      <p:bldP spid="1167" grpId="22" animBg="1" advAuto="0"/>
      <p:bldP spid="1168" grpId="21" animBg="1" advAuto="0"/>
      <p:bldP spid="1170" grpId="4" animBg="1" advAuto="0"/>
      <p:bldP spid="1181" grpId="24" animBg="1" advAuto="0"/>
      <p:bldP spid="1190" grpId="25" animBg="1" advAuto="0"/>
      <p:bldP spid="1194" grpId="31" animBg="1" advAuto="0"/>
      <p:bldP spid="1197" grpId="26" animBg="1" advAuto="0"/>
      <p:bldP spid="1200" grpId="27" animBg="1" advAuto="0"/>
      <p:bldP spid="1206" grpId="29" animBg="1" advAuto="0"/>
      <p:bldP spid="1207" grpId="28" animBg="1" advAuto="0"/>
      <p:bldP spid="1208" grpId="30" animBg="1" advAuto="0"/>
      <p:bldP spid="1208" grpId="33" animBg="1" advAuto="0"/>
      <p:bldP spid="1209" grpId="34" animBg="1" advAuto="0"/>
      <p:bldP spid="1210" grpId="32" animBg="1" advAuto="0"/>
      <p:bldP spid="1211" grpId="2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</a:t>
            </a:r>
          </a:p>
        </p:txBody>
      </p:sp>
      <p:sp>
        <p:nvSpPr>
          <p:cNvPr id="1228" name="How to migrate in key-value pair efficiently?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099800" cy="728926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How to migrate in key-value pair efficiently?</a:t>
            </a:r>
          </a:p>
          <a:p>
            <a:pPr lvl="1"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Unilateral migration protocol</a:t>
            </a:r>
          </a:p>
          <a:p>
            <a:pPr>
              <a:buBlip>
                <a:blip r:embed="rId2"/>
              </a:buBlip>
            </a:pPr>
            <a:r>
              <a:t>How to provide </a:t>
            </a:r>
            <a:r>
              <a:rPr>
                <a:solidFill>
                  <a:srgbClr val="D83661"/>
                </a:solidFill>
              </a:rPr>
              <a:t>fully-localized</a:t>
            </a:r>
            <a:r>
              <a:t> access?</a:t>
            </a:r>
          </a:p>
          <a:p>
            <a:pPr lvl="1">
              <a:buBlip>
                <a:blip r:embed="rId2"/>
              </a:buBlip>
            </a:pPr>
            <a:r>
              <a:t>Integrate with location </a:t>
            </a:r>
            <a:r>
              <a:rPr>
                <a:solidFill>
                  <a:srgbClr val="2247F2"/>
                </a:solidFill>
              </a:rPr>
              <a:t>cache</a:t>
            </a:r>
          </a:p>
          <a:p>
            <a:pPr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How to support evolving graph?</a:t>
            </a:r>
          </a:p>
          <a:p>
            <a:pPr lvl="1"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Check-and-forward mechanism</a:t>
            </a:r>
          </a:p>
          <a:p>
            <a:pPr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How to monitor in low overhead?</a:t>
            </a:r>
          </a:p>
          <a:p>
            <a:pPr lvl="1"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Reuse location cache</a:t>
            </a:r>
          </a:p>
        </p:txBody>
      </p:sp>
      <p:sp>
        <p:nvSpPr>
          <p:cNvPr id="1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成组"/>
          <p:cNvGrpSpPr/>
          <p:nvPr/>
        </p:nvGrpSpPr>
        <p:grpSpPr>
          <a:xfrm>
            <a:off x="5119526" y="4842956"/>
            <a:ext cx="2644316" cy="4178646"/>
            <a:chOff x="0" y="0"/>
            <a:chExt cx="2644315" cy="4178644"/>
          </a:xfrm>
        </p:grpSpPr>
        <p:sp>
          <p:nvSpPr>
            <p:cNvPr id="1231" name="线条"/>
            <p:cNvSpPr/>
            <p:nvPr/>
          </p:nvSpPr>
          <p:spPr>
            <a:xfrm flipV="1">
              <a:off x="1322157" y="556908"/>
              <a:ext cx="1" cy="3621737"/>
            </a:xfrm>
            <a:prstGeom prst="line">
              <a:avLst/>
            </a:prstGeom>
            <a:noFill/>
            <a:ln w="25400" cap="flat">
              <a:solidFill>
                <a:srgbClr val="42424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232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8967" y="448185"/>
              <a:ext cx="740969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3" name="M0"/>
            <p:cNvSpPr txBox="1"/>
            <p:nvPr/>
          </p:nvSpPr>
          <p:spPr>
            <a:xfrm>
              <a:off x="159340" y="1060393"/>
              <a:ext cx="56022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M0</a:t>
              </a:r>
            </a:p>
          </p:txBody>
        </p:sp>
        <p:sp>
          <p:nvSpPr>
            <p:cNvPr id="1234" name="KEY"/>
            <p:cNvSpPr/>
            <p:nvPr/>
          </p:nvSpPr>
          <p:spPr>
            <a:xfrm>
              <a:off x="1765412" y="2092471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1235" name="VAL"/>
            <p:cNvSpPr/>
            <p:nvPr/>
          </p:nvSpPr>
          <p:spPr>
            <a:xfrm>
              <a:off x="0" y="3241165"/>
              <a:ext cx="878903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  <p:pic>
          <p:nvPicPr>
            <p:cNvPr id="1236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34378" y="448185"/>
              <a:ext cx="740970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7" name="M1"/>
            <p:cNvSpPr txBox="1"/>
            <p:nvPr/>
          </p:nvSpPr>
          <p:spPr>
            <a:xfrm>
              <a:off x="1924756" y="1060537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M1</a:t>
              </a:r>
            </a:p>
          </p:txBody>
        </p:sp>
        <p:grpSp>
          <p:nvGrpSpPr>
            <p:cNvPr id="1240" name="成组"/>
            <p:cNvGrpSpPr/>
            <p:nvPr/>
          </p:nvGrpSpPr>
          <p:grpSpPr>
            <a:xfrm>
              <a:off x="118322" y="2093298"/>
              <a:ext cx="583103" cy="465634"/>
              <a:chOff x="0" y="0"/>
              <a:chExt cx="583102" cy="465632"/>
            </a:xfrm>
          </p:grpSpPr>
          <p:sp>
            <p:nvSpPr>
              <p:cNvPr id="1238" name="矩形"/>
              <p:cNvSpPr/>
              <p:nvPr/>
            </p:nvSpPr>
            <p:spPr>
              <a:xfrm>
                <a:off x="0" y="46532"/>
                <a:ext cx="583103" cy="419101"/>
              </a:xfrm>
              <a:prstGeom prst="rect">
                <a:avLst/>
              </a:prstGeom>
              <a:solidFill>
                <a:srgbClr val="E1FD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9" name="L$"/>
              <p:cNvSpPr txBox="1"/>
              <p:nvPr/>
            </p:nvSpPr>
            <p:spPr>
              <a:xfrm>
                <a:off x="53357" y="0"/>
                <a:ext cx="453238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L$</a:t>
                </a:r>
              </a:p>
            </p:txBody>
          </p:sp>
        </p:grpSp>
        <p:sp>
          <p:nvSpPr>
            <p:cNvPr id="1241" name="after"/>
            <p:cNvSpPr txBox="1"/>
            <p:nvPr/>
          </p:nvSpPr>
          <p:spPr>
            <a:xfrm>
              <a:off x="943147" y="-1"/>
              <a:ext cx="856661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after</a:t>
              </a:r>
            </a:p>
          </p:txBody>
        </p:sp>
      </p:grpSp>
      <p:grpSp>
        <p:nvGrpSpPr>
          <p:cNvPr id="1251" name="成组"/>
          <p:cNvGrpSpPr/>
          <p:nvPr/>
        </p:nvGrpSpPr>
        <p:grpSpPr>
          <a:xfrm>
            <a:off x="1441020" y="4842956"/>
            <a:ext cx="2575350" cy="4185006"/>
            <a:chOff x="0" y="0"/>
            <a:chExt cx="2575348" cy="4185004"/>
          </a:xfrm>
        </p:grpSpPr>
        <p:sp>
          <p:nvSpPr>
            <p:cNvPr id="1243" name="线条"/>
            <p:cNvSpPr/>
            <p:nvPr/>
          </p:nvSpPr>
          <p:spPr>
            <a:xfrm flipV="1">
              <a:off x="1253190" y="550549"/>
              <a:ext cx="1" cy="3634456"/>
            </a:xfrm>
            <a:prstGeom prst="line">
              <a:avLst/>
            </a:prstGeom>
            <a:noFill/>
            <a:ln w="25400" cap="flat">
              <a:solidFill>
                <a:srgbClr val="42424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244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41825"/>
              <a:ext cx="740969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5" name="M0"/>
            <p:cNvSpPr txBox="1"/>
            <p:nvPr/>
          </p:nvSpPr>
          <p:spPr>
            <a:xfrm>
              <a:off x="90373" y="1054033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M0</a:t>
              </a:r>
            </a:p>
          </p:txBody>
        </p:sp>
        <p:sp>
          <p:nvSpPr>
            <p:cNvPr id="1246" name="KEY"/>
            <p:cNvSpPr/>
            <p:nvPr/>
          </p:nvSpPr>
          <p:spPr>
            <a:xfrm>
              <a:off x="1696445" y="2086112"/>
              <a:ext cx="878904" cy="5623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1247" name="VAL"/>
            <p:cNvSpPr/>
            <p:nvPr/>
          </p:nvSpPr>
          <p:spPr>
            <a:xfrm>
              <a:off x="1696445" y="3199339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  <p:pic>
          <p:nvPicPr>
            <p:cNvPr id="1248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65411" y="441825"/>
              <a:ext cx="740970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9" name="M1"/>
            <p:cNvSpPr txBox="1"/>
            <p:nvPr/>
          </p:nvSpPr>
          <p:spPr>
            <a:xfrm>
              <a:off x="1855789" y="1054178"/>
              <a:ext cx="56022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M1</a:t>
              </a:r>
            </a:p>
          </p:txBody>
        </p:sp>
        <p:sp>
          <p:nvSpPr>
            <p:cNvPr id="1250" name="before"/>
            <p:cNvSpPr txBox="1"/>
            <p:nvPr/>
          </p:nvSpPr>
          <p:spPr>
            <a:xfrm>
              <a:off x="613520" y="-1"/>
              <a:ext cx="1133614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before</a:t>
              </a:r>
            </a:p>
          </p:txBody>
        </p:sp>
      </p:grpSp>
      <p:sp>
        <p:nvSpPr>
          <p:cNvPr id="1252" name="Split Migration + Cache"/>
          <p:cNvSpPr txBox="1">
            <a:spLocks noGrp="1"/>
          </p:cNvSpPr>
          <p:nvPr>
            <p:ph type="title"/>
          </p:nvPr>
        </p:nvSpPr>
        <p:spPr>
          <a:xfrm>
            <a:off x="1257550" y="126388"/>
            <a:ext cx="11874948" cy="2159001"/>
          </a:xfrm>
          <a:prstGeom prst="rect">
            <a:avLst/>
          </a:prstGeom>
        </p:spPr>
        <p:txBody>
          <a:bodyPr/>
          <a:lstStyle/>
          <a:p>
            <a:r>
              <a:t>Split Migration + Cache</a:t>
            </a:r>
          </a:p>
        </p:txBody>
      </p:sp>
      <p:sp>
        <p:nvSpPr>
          <p:cNvPr id="12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pSp>
        <p:nvGrpSpPr>
          <p:cNvPr id="1256" name="成组"/>
          <p:cNvGrpSpPr/>
          <p:nvPr/>
        </p:nvGrpSpPr>
        <p:grpSpPr>
          <a:xfrm>
            <a:off x="1811505" y="6309277"/>
            <a:ext cx="1073337" cy="612518"/>
            <a:chOff x="0" y="0"/>
            <a:chExt cx="1073336" cy="612516"/>
          </a:xfrm>
        </p:grpSpPr>
        <p:sp>
          <p:nvSpPr>
            <p:cNvPr id="1254" name="线条"/>
            <p:cNvSpPr/>
            <p:nvPr/>
          </p:nvSpPr>
          <p:spPr>
            <a:xfrm flipH="1">
              <a:off x="-1" y="0"/>
              <a:ext cx="2" cy="6125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55" name="H(key)"/>
            <p:cNvSpPr txBox="1"/>
            <p:nvPr/>
          </p:nvSpPr>
          <p:spPr>
            <a:xfrm>
              <a:off x="106815" y="56525"/>
              <a:ext cx="966522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</p:grpSp>
      <p:grpSp>
        <p:nvGrpSpPr>
          <p:cNvPr id="1261" name="成组"/>
          <p:cNvGrpSpPr/>
          <p:nvPr/>
        </p:nvGrpSpPr>
        <p:grpSpPr>
          <a:xfrm>
            <a:off x="1744933" y="8212108"/>
            <a:ext cx="1484445" cy="515649"/>
            <a:chOff x="2888" y="12700"/>
            <a:chExt cx="1484443" cy="515648"/>
          </a:xfrm>
        </p:grpSpPr>
        <p:sp>
          <p:nvSpPr>
            <p:cNvPr id="1257" name="线条"/>
            <p:cNvSpPr/>
            <p:nvPr/>
          </p:nvSpPr>
          <p:spPr>
            <a:xfrm>
              <a:off x="50800" y="13829"/>
              <a:ext cx="1328299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58" name="线条"/>
            <p:cNvSpPr/>
            <p:nvPr/>
          </p:nvSpPr>
          <p:spPr>
            <a:xfrm flipH="1" flipV="1">
              <a:off x="2888" y="284965"/>
              <a:ext cx="1384301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59" name="value"/>
            <p:cNvSpPr txBox="1"/>
            <p:nvPr/>
          </p:nvSpPr>
          <p:spPr>
            <a:xfrm>
              <a:off x="306974" y="66982"/>
              <a:ext cx="831190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1304" name="连接线"/>
            <p:cNvSpPr/>
            <p:nvPr/>
          </p:nvSpPr>
          <p:spPr>
            <a:xfrm>
              <a:off x="1383833" y="12700"/>
              <a:ext cx="103499" cy="26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950"/>
                    <a:pt x="21600" y="1515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1264" name="成组"/>
          <p:cNvGrpSpPr/>
          <p:nvPr/>
        </p:nvGrpSpPr>
        <p:grpSpPr>
          <a:xfrm>
            <a:off x="1811505" y="7389857"/>
            <a:ext cx="811838" cy="762752"/>
            <a:chOff x="0" y="78365"/>
            <a:chExt cx="811837" cy="762751"/>
          </a:xfrm>
        </p:grpSpPr>
        <p:sp>
          <p:nvSpPr>
            <p:cNvPr id="1262" name="addr"/>
            <p:cNvSpPr txBox="1"/>
            <p:nvPr/>
          </p:nvSpPr>
          <p:spPr>
            <a:xfrm>
              <a:off x="70868" y="295528"/>
              <a:ext cx="740970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sp>
          <p:nvSpPr>
            <p:cNvPr id="1263" name="线条"/>
            <p:cNvSpPr/>
            <p:nvPr/>
          </p:nvSpPr>
          <p:spPr>
            <a:xfrm flipH="1">
              <a:off x="-1" y="78365"/>
              <a:ext cx="2" cy="762752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271" name="成组"/>
          <p:cNvGrpSpPr/>
          <p:nvPr/>
        </p:nvGrpSpPr>
        <p:grpSpPr>
          <a:xfrm>
            <a:off x="1226326" y="6059891"/>
            <a:ext cx="224235" cy="564634"/>
            <a:chOff x="0" y="0"/>
            <a:chExt cx="224233" cy="564633"/>
          </a:xfrm>
        </p:grpSpPr>
        <p:sp>
          <p:nvSpPr>
            <p:cNvPr id="1305" name="连接线"/>
            <p:cNvSpPr/>
            <p:nvPr/>
          </p:nvSpPr>
          <p:spPr>
            <a:xfrm>
              <a:off x="86777" y="0"/>
              <a:ext cx="131309" cy="9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extrusionOk="0">
                  <a:moveTo>
                    <a:pt x="0" y="0"/>
                  </a:moveTo>
                  <a:cubicBezTo>
                    <a:pt x="21452" y="10119"/>
                    <a:pt x="21600" y="17319"/>
                    <a:pt x="443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06" name="连接线"/>
            <p:cNvSpPr/>
            <p:nvPr/>
          </p:nvSpPr>
          <p:spPr>
            <a:xfrm>
              <a:off x="0" y="91184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07" name="连接线"/>
            <p:cNvSpPr/>
            <p:nvPr/>
          </p:nvSpPr>
          <p:spPr>
            <a:xfrm>
              <a:off x="56627" y="162455"/>
              <a:ext cx="147748" cy="11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30" h="21600" extrusionOk="0">
                  <a:moveTo>
                    <a:pt x="0" y="0"/>
                  </a:moveTo>
                  <a:cubicBezTo>
                    <a:pt x="19833" y="10073"/>
                    <a:pt x="21600" y="17273"/>
                    <a:pt x="5301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08" name="连接线"/>
            <p:cNvSpPr/>
            <p:nvPr/>
          </p:nvSpPr>
          <p:spPr>
            <a:xfrm>
              <a:off x="0" y="273421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09" name="连接线"/>
            <p:cNvSpPr/>
            <p:nvPr/>
          </p:nvSpPr>
          <p:spPr>
            <a:xfrm>
              <a:off x="18842" y="344692"/>
              <a:ext cx="205392" cy="11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38" h="21600" extrusionOk="0">
                  <a:moveTo>
                    <a:pt x="2987" y="0"/>
                  </a:moveTo>
                  <a:cubicBezTo>
                    <a:pt x="21600" y="13731"/>
                    <a:pt x="20604" y="20931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10" name="连接线"/>
            <p:cNvSpPr/>
            <p:nvPr/>
          </p:nvSpPr>
          <p:spPr>
            <a:xfrm>
              <a:off x="6602" y="455515"/>
              <a:ext cx="160820" cy="10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68" h="20402" extrusionOk="0">
                  <a:moveTo>
                    <a:pt x="16468" y="20402"/>
                  </a:moveTo>
                  <a:cubicBezTo>
                    <a:pt x="-2686" y="5545"/>
                    <a:pt x="-5132" y="-1198"/>
                    <a:pt x="9131" y="174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1274" name="成组"/>
          <p:cNvGrpSpPr/>
          <p:nvPr/>
        </p:nvGrpSpPr>
        <p:grpSpPr>
          <a:xfrm>
            <a:off x="1508514" y="6902825"/>
            <a:ext cx="583103" cy="465634"/>
            <a:chOff x="0" y="0"/>
            <a:chExt cx="583102" cy="465632"/>
          </a:xfrm>
        </p:grpSpPr>
        <p:sp>
          <p:nvSpPr>
            <p:cNvPr id="1272" name="矩形"/>
            <p:cNvSpPr/>
            <p:nvPr/>
          </p:nvSpPr>
          <p:spPr>
            <a:xfrm>
              <a:off x="0" y="46532"/>
              <a:ext cx="583103" cy="419101"/>
            </a:xfrm>
            <a:prstGeom prst="rect">
              <a:avLst/>
            </a:prstGeom>
            <a:solidFill>
              <a:srgbClr val="E1FD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73" name="L$"/>
            <p:cNvSpPr txBox="1"/>
            <p:nvPr/>
          </p:nvSpPr>
          <p:spPr>
            <a:xfrm>
              <a:off x="53357" y="0"/>
              <a:ext cx="453238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L$</a:t>
              </a:r>
            </a:p>
          </p:txBody>
        </p:sp>
      </p:grpSp>
      <p:grpSp>
        <p:nvGrpSpPr>
          <p:cNvPr id="1277" name="成组"/>
          <p:cNvGrpSpPr/>
          <p:nvPr/>
        </p:nvGrpSpPr>
        <p:grpSpPr>
          <a:xfrm>
            <a:off x="5558977" y="7406732"/>
            <a:ext cx="847786" cy="701437"/>
            <a:chOff x="0" y="0"/>
            <a:chExt cx="847784" cy="701436"/>
          </a:xfrm>
        </p:grpSpPr>
        <p:sp>
          <p:nvSpPr>
            <p:cNvPr id="1275" name="addr"/>
            <p:cNvSpPr txBox="1"/>
            <p:nvPr/>
          </p:nvSpPr>
          <p:spPr>
            <a:xfrm>
              <a:off x="106815" y="141882"/>
              <a:ext cx="740970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sp>
          <p:nvSpPr>
            <p:cNvPr id="1276" name="线条"/>
            <p:cNvSpPr/>
            <p:nvPr/>
          </p:nvSpPr>
          <p:spPr>
            <a:xfrm flipH="1">
              <a:off x="-1" y="0"/>
              <a:ext cx="2" cy="70143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284" name="成组"/>
          <p:cNvGrpSpPr/>
          <p:nvPr/>
        </p:nvGrpSpPr>
        <p:grpSpPr>
          <a:xfrm>
            <a:off x="4993391" y="6196038"/>
            <a:ext cx="224235" cy="564635"/>
            <a:chOff x="0" y="0"/>
            <a:chExt cx="224233" cy="564633"/>
          </a:xfrm>
        </p:grpSpPr>
        <p:sp>
          <p:nvSpPr>
            <p:cNvPr id="1311" name="连接线"/>
            <p:cNvSpPr/>
            <p:nvPr/>
          </p:nvSpPr>
          <p:spPr>
            <a:xfrm>
              <a:off x="86777" y="0"/>
              <a:ext cx="131309" cy="9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extrusionOk="0">
                  <a:moveTo>
                    <a:pt x="0" y="0"/>
                  </a:moveTo>
                  <a:cubicBezTo>
                    <a:pt x="21452" y="10119"/>
                    <a:pt x="21600" y="17319"/>
                    <a:pt x="443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12" name="连接线"/>
            <p:cNvSpPr/>
            <p:nvPr/>
          </p:nvSpPr>
          <p:spPr>
            <a:xfrm>
              <a:off x="0" y="91184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13" name="连接线"/>
            <p:cNvSpPr/>
            <p:nvPr/>
          </p:nvSpPr>
          <p:spPr>
            <a:xfrm>
              <a:off x="56627" y="162455"/>
              <a:ext cx="147748" cy="11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30" h="21600" extrusionOk="0">
                  <a:moveTo>
                    <a:pt x="0" y="0"/>
                  </a:moveTo>
                  <a:cubicBezTo>
                    <a:pt x="19833" y="10073"/>
                    <a:pt x="21600" y="17273"/>
                    <a:pt x="5301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14" name="连接线"/>
            <p:cNvSpPr/>
            <p:nvPr/>
          </p:nvSpPr>
          <p:spPr>
            <a:xfrm>
              <a:off x="0" y="273421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15" name="连接线"/>
            <p:cNvSpPr/>
            <p:nvPr/>
          </p:nvSpPr>
          <p:spPr>
            <a:xfrm>
              <a:off x="18842" y="344692"/>
              <a:ext cx="205392" cy="11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38" h="21600" extrusionOk="0">
                  <a:moveTo>
                    <a:pt x="2987" y="0"/>
                  </a:moveTo>
                  <a:cubicBezTo>
                    <a:pt x="21600" y="13731"/>
                    <a:pt x="20604" y="20931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16" name="连接线"/>
            <p:cNvSpPr/>
            <p:nvPr/>
          </p:nvSpPr>
          <p:spPr>
            <a:xfrm>
              <a:off x="6602" y="455515"/>
              <a:ext cx="160820" cy="10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68" h="20402" extrusionOk="0">
                  <a:moveTo>
                    <a:pt x="16468" y="20402"/>
                  </a:moveTo>
                  <a:cubicBezTo>
                    <a:pt x="-2686" y="5545"/>
                    <a:pt x="-5132" y="-1198"/>
                    <a:pt x="9131" y="174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1287" name="成组"/>
          <p:cNvGrpSpPr/>
          <p:nvPr/>
        </p:nvGrpSpPr>
        <p:grpSpPr>
          <a:xfrm>
            <a:off x="5554800" y="6372162"/>
            <a:ext cx="1077514" cy="612517"/>
            <a:chOff x="0" y="0"/>
            <a:chExt cx="1077513" cy="612516"/>
          </a:xfrm>
        </p:grpSpPr>
        <p:sp>
          <p:nvSpPr>
            <p:cNvPr id="1285" name="H(key)"/>
            <p:cNvSpPr txBox="1"/>
            <p:nvPr/>
          </p:nvSpPr>
          <p:spPr>
            <a:xfrm>
              <a:off x="110993" y="0"/>
              <a:ext cx="966521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  <p:sp>
          <p:nvSpPr>
            <p:cNvPr id="1286" name="线条"/>
            <p:cNvSpPr/>
            <p:nvPr/>
          </p:nvSpPr>
          <p:spPr>
            <a:xfrm flipH="1">
              <a:off x="-1" y="0"/>
              <a:ext cx="2" cy="6125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02" name="成组"/>
          <p:cNvGrpSpPr/>
          <p:nvPr/>
        </p:nvGrpSpPr>
        <p:grpSpPr>
          <a:xfrm>
            <a:off x="8822649" y="7144504"/>
            <a:ext cx="2955825" cy="2019423"/>
            <a:chOff x="12817" y="0"/>
            <a:chExt cx="2955824" cy="2019422"/>
          </a:xfrm>
        </p:grpSpPr>
        <p:grpSp>
          <p:nvGrpSpPr>
            <p:cNvPr id="1290" name="成组"/>
            <p:cNvGrpSpPr/>
            <p:nvPr/>
          </p:nvGrpSpPr>
          <p:grpSpPr>
            <a:xfrm>
              <a:off x="15807" y="804899"/>
              <a:ext cx="2377838" cy="461366"/>
              <a:chOff x="0" y="0"/>
              <a:chExt cx="2377837" cy="461365"/>
            </a:xfrm>
          </p:grpSpPr>
          <p:sp>
            <p:nvSpPr>
              <p:cNvPr id="1288" name="线条"/>
              <p:cNvSpPr/>
              <p:nvPr/>
            </p:nvSpPr>
            <p:spPr>
              <a:xfrm>
                <a:off x="0" y="230682"/>
                <a:ext cx="565999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9" name="Local Read"/>
              <p:cNvSpPr txBox="1"/>
              <p:nvPr/>
            </p:nvSpPr>
            <p:spPr>
              <a:xfrm>
                <a:off x="722468" y="0"/>
                <a:ext cx="165537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Local Read</a:t>
                </a:r>
              </a:p>
            </p:txBody>
          </p:sp>
        </p:grpSp>
        <p:grpSp>
          <p:nvGrpSpPr>
            <p:cNvPr id="1296" name="成组"/>
            <p:cNvGrpSpPr/>
            <p:nvPr/>
          </p:nvGrpSpPr>
          <p:grpSpPr>
            <a:xfrm>
              <a:off x="16418" y="1558056"/>
              <a:ext cx="2519453" cy="461367"/>
              <a:chOff x="16418" y="0"/>
              <a:chExt cx="2519451" cy="461365"/>
            </a:xfrm>
          </p:grpSpPr>
          <p:sp>
            <p:nvSpPr>
              <p:cNvPr id="1291" name="RDMA Read"/>
              <p:cNvSpPr txBox="1"/>
              <p:nvPr/>
            </p:nvSpPr>
            <p:spPr>
              <a:xfrm>
                <a:off x="733587" y="0"/>
                <a:ext cx="1802284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RDMA Read</a:t>
                </a:r>
              </a:p>
            </p:txBody>
          </p:sp>
          <p:grpSp>
            <p:nvGrpSpPr>
              <p:cNvPr id="1295" name="成组"/>
              <p:cNvGrpSpPr/>
              <p:nvPr/>
            </p:nvGrpSpPr>
            <p:grpSpPr>
              <a:xfrm>
                <a:off x="16418" y="132775"/>
                <a:ext cx="602626" cy="195815"/>
                <a:chOff x="16418" y="9133"/>
                <a:chExt cx="602625" cy="195814"/>
              </a:xfrm>
            </p:grpSpPr>
            <p:sp>
              <p:nvSpPr>
                <p:cNvPr id="1292" name="线条"/>
                <p:cNvSpPr/>
                <p:nvPr/>
              </p:nvSpPr>
              <p:spPr>
                <a:xfrm>
                  <a:off x="50800" y="9946"/>
                  <a:ext cx="501607" cy="1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custDash>
                    <a:ds d="200000" sp="200000"/>
                  </a:custDash>
                  <a:miter lim="400000"/>
                  <a:headEnd type="oval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93" name="线条"/>
                <p:cNvSpPr/>
                <p:nvPr/>
              </p:nvSpPr>
              <p:spPr>
                <a:xfrm flipH="1" flipV="1">
                  <a:off x="16418" y="204948"/>
                  <a:ext cx="539230" cy="1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17" name="连接线"/>
                <p:cNvSpPr/>
                <p:nvPr/>
              </p:nvSpPr>
              <p:spPr>
                <a:xfrm>
                  <a:off x="554303" y="9133"/>
                  <a:ext cx="64741" cy="1925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00" h="21600" extrusionOk="0">
                      <a:moveTo>
                        <a:pt x="0" y="0"/>
                      </a:moveTo>
                      <a:cubicBezTo>
                        <a:pt x="21600" y="7287"/>
                        <a:pt x="21600" y="14487"/>
                        <a:pt x="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</p:grpSp>
        </p:grpSp>
        <p:grpSp>
          <p:nvGrpSpPr>
            <p:cNvPr id="1301" name="成组"/>
            <p:cNvGrpSpPr/>
            <p:nvPr/>
          </p:nvGrpSpPr>
          <p:grpSpPr>
            <a:xfrm>
              <a:off x="12817" y="-1"/>
              <a:ext cx="2955825" cy="465634"/>
              <a:chOff x="0" y="0"/>
              <a:chExt cx="2955824" cy="465632"/>
            </a:xfrm>
          </p:grpSpPr>
          <p:grpSp>
            <p:nvGrpSpPr>
              <p:cNvPr id="1299" name="成组"/>
              <p:cNvGrpSpPr/>
              <p:nvPr/>
            </p:nvGrpSpPr>
            <p:grpSpPr>
              <a:xfrm>
                <a:off x="0" y="0"/>
                <a:ext cx="583103" cy="465633"/>
                <a:chOff x="0" y="0"/>
                <a:chExt cx="583102" cy="465632"/>
              </a:xfrm>
            </p:grpSpPr>
            <p:sp>
              <p:nvSpPr>
                <p:cNvPr id="1297" name="矩形"/>
                <p:cNvSpPr/>
                <p:nvPr/>
              </p:nvSpPr>
              <p:spPr>
                <a:xfrm>
                  <a:off x="0" y="46532"/>
                  <a:ext cx="583103" cy="419101"/>
                </a:xfrm>
                <a:prstGeom prst="rect">
                  <a:avLst/>
                </a:prstGeom>
                <a:solidFill>
                  <a:srgbClr val="E1FDFE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98" name="L$"/>
                <p:cNvSpPr txBox="1"/>
                <p:nvPr/>
              </p:nvSpPr>
              <p:spPr>
                <a:xfrm>
                  <a:off x="53357" y="0"/>
                  <a:ext cx="453238" cy="4613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r>
                    <a:t>L$</a:t>
                  </a:r>
                </a:p>
              </p:txBody>
            </p:sp>
          </p:grpSp>
          <p:sp>
            <p:nvSpPr>
              <p:cNvPr id="1300" name="Location Cache"/>
              <p:cNvSpPr txBox="1"/>
              <p:nvPr/>
            </p:nvSpPr>
            <p:spPr>
              <a:xfrm>
                <a:off x="696342" y="2133"/>
                <a:ext cx="2259483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Location Cache</a:t>
                </a:r>
              </a:p>
            </p:txBody>
          </p:sp>
        </p:grpSp>
      </p:grpSp>
      <p:sp>
        <p:nvSpPr>
          <p:cNvPr id="1303" name="Location cache: only cache address…"/>
          <p:cNvSpPr txBox="1">
            <a:spLocks noGrp="1"/>
          </p:cNvSpPr>
          <p:nvPr>
            <p:ph type="body" sz="half" idx="1"/>
          </p:nvPr>
        </p:nvSpPr>
        <p:spPr>
          <a:xfrm>
            <a:off x="952500" y="2184400"/>
            <a:ext cx="11099800" cy="27824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Location cache: only cache </a:t>
            </a:r>
            <a:r>
              <a:rPr>
                <a:solidFill>
                  <a:srgbClr val="2247F2"/>
                </a:solidFill>
              </a:rPr>
              <a:t>address</a:t>
            </a:r>
          </a:p>
          <a:p>
            <a:pPr>
              <a:buBlip>
                <a:blip r:embed="rId3"/>
              </a:buBlip>
            </a:pPr>
            <a:r>
              <a:t>A </a:t>
            </a:r>
            <a:r>
              <a:rPr>
                <a:solidFill>
                  <a:srgbClr val="D83661"/>
                </a:solidFill>
              </a:rPr>
              <a:t>perfect counterpart</a:t>
            </a:r>
            <a:r>
              <a:t> to split migration</a:t>
            </a:r>
          </a:p>
          <a:p>
            <a:pPr lvl="1">
              <a:buBlip>
                <a:blip r:embed="rId3"/>
              </a:buBlip>
            </a:pPr>
            <a:r>
              <a:t>Eliminate another remote access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" grpId="9" animBg="1" advAuto="0"/>
      <p:bldP spid="1251" grpId="2" animBg="1" advAuto="0"/>
      <p:bldP spid="1256" grpId="6" animBg="1" advAuto="0"/>
      <p:bldP spid="1261" grpId="8" animBg="1" advAuto="0"/>
      <p:bldP spid="1264" grpId="7" animBg="1" advAuto="0"/>
      <p:bldP spid="1271" grpId="5" animBg="1" advAuto="0"/>
      <p:bldP spid="1274" grpId="4" animBg="1" advAuto="0"/>
      <p:bldP spid="1277" grpId="12" animBg="1" advAuto="0"/>
      <p:bldP spid="1284" grpId="10" animBg="1" advAuto="0"/>
      <p:bldP spid="1287" grpId="11" animBg="1" advAuto="0"/>
      <p:bldP spid="1302" grpId="3" animBg="1" advAuto="0"/>
      <p:bldP spid="1303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raphs are Ubiquito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Graphs are Ubiquitous</a:t>
            </a:r>
          </a:p>
        </p:txBody>
      </p:sp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76595" y="8944075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137" name="成组"/>
          <p:cNvGrpSpPr/>
          <p:nvPr/>
        </p:nvGrpSpPr>
        <p:grpSpPr>
          <a:xfrm>
            <a:off x="1165227" y="2750539"/>
            <a:ext cx="2642617" cy="5069219"/>
            <a:chOff x="0" y="0"/>
            <a:chExt cx="2642616" cy="5069218"/>
          </a:xfrm>
        </p:grpSpPr>
        <p:sp>
          <p:nvSpPr>
            <p:cNvPr id="134" name="Social networks"/>
            <p:cNvSpPr txBox="1"/>
            <p:nvPr/>
          </p:nvSpPr>
          <p:spPr>
            <a:xfrm>
              <a:off x="0" y="4545775"/>
              <a:ext cx="2642616" cy="523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Social networks</a:t>
              </a:r>
            </a:p>
          </p:txBody>
        </p:sp>
        <p:pic>
          <p:nvPicPr>
            <p:cNvPr id="135" name="22515b0b07c983385ec99e84babf8457.png" descr="22515b0b07c983385ec99e84babf845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27735" y="1991038"/>
              <a:ext cx="1282519" cy="12825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" name="dab435960cd11821cc0869f8effece05.jpg" descr="dab435960cd11821cc0869f8effece05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9529" y="0"/>
              <a:ext cx="1498932" cy="1055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成组"/>
          <p:cNvGrpSpPr/>
          <p:nvPr/>
        </p:nvGrpSpPr>
        <p:grpSpPr>
          <a:xfrm>
            <a:off x="4542633" y="3151939"/>
            <a:ext cx="3919534" cy="4667819"/>
            <a:chOff x="0" y="0"/>
            <a:chExt cx="3919532" cy="4667817"/>
          </a:xfrm>
        </p:grpSpPr>
        <p:pic>
          <p:nvPicPr>
            <p:cNvPr id="138" name="microsoft-concept-graph-1.jpg" descr="microsoft-concept-graph-1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919533" cy="30682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Knowledge database"/>
            <p:cNvSpPr txBox="1"/>
            <p:nvPr/>
          </p:nvSpPr>
          <p:spPr>
            <a:xfrm>
              <a:off x="420297" y="4144374"/>
              <a:ext cx="3472943" cy="523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Knowledge database</a:t>
              </a:r>
            </a:p>
          </p:txBody>
        </p:sp>
      </p:grpSp>
      <p:grpSp>
        <p:nvGrpSpPr>
          <p:cNvPr id="143" name="成组"/>
          <p:cNvGrpSpPr/>
          <p:nvPr/>
        </p:nvGrpSpPr>
        <p:grpSpPr>
          <a:xfrm>
            <a:off x="9215447" y="3075176"/>
            <a:ext cx="2624126" cy="4744583"/>
            <a:chOff x="0" y="0"/>
            <a:chExt cx="2624124" cy="4744581"/>
          </a:xfrm>
        </p:grpSpPr>
        <p:sp>
          <p:nvSpPr>
            <p:cNvPr id="141" name="Traffic networks"/>
            <p:cNvSpPr txBox="1"/>
            <p:nvPr/>
          </p:nvSpPr>
          <p:spPr>
            <a:xfrm>
              <a:off x="0" y="4221138"/>
              <a:ext cx="2624125" cy="523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Traffic networks</a:t>
              </a:r>
            </a:p>
          </p:txBody>
        </p:sp>
        <p:pic>
          <p:nvPicPr>
            <p:cNvPr id="142" name="img-page-42.jpg" descr="img-page-42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4472" y="0"/>
              <a:ext cx="2276689" cy="3221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  <p:bldP spid="140" grpId="2" animBg="1" advAuto="0"/>
      <p:bldP spid="143" grpId="3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Cache Coher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Cache Coherency</a:t>
            </a:r>
          </a:p>
        </p:txBody>
      </p:sp>
      <p:sp>
        <p:nvSpPr>
          <p:cNvPr id="1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59703" y="8944075"/>
            <a:ext cx="317600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pSp>
        <p:nvGrpSpPr>
          <p:cNvPr id="1323" name="成组"/>
          <p:cNvGrpSpPr/>
          <p:nvPr/>
        </p:nvGrpSpPr>
        <p:grpSpPr>
          <a:xfrm>
            <a:off x="3652759" y="4079649"/>
            <a:ext cx="1164672" cy="564634"/>
            <a:chOff x="0" y="0"/>
            <a:chExt cx="1164670" cy="564633"/>
          </a:xfrm>
        </p:grpSpPr>
        <p:sp>
          <p:nvSpPr>
            <p:cNvPr id="1321" name="线条"/>
            <p:cNvSpPr/>
            <p:nvPr/>
          </p:nvSpPr>
          <p:spPr>
            <a:xfrm flipH="1">
              <a:off x="-1" y="0"/>
              <a:ext cx="2" cy="5646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22" name="H(key)"/>
            <p:cNvSpPr txBox="1"/>
            <p:nvPr/>
          </p:nvSpPr>
          <p:spPr>
            <a:xfrm>
              <a:off x="198149" y="51633"/>
              <a:ext cx="9665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H(key)</a:t>
              </a:r>
            </a:p>
          </p:txBody>
        </p:sp>
      </p:grpSp>
      <p:grpSp>
        <p:nvGrpSpPr>
          <p:cNvPr id="1341" name="成组"/>
          <p:cNvGrpSpPr/>
          <p:nvPr/>
        </p:nvGrpSpPr>
        <p:grpSpPr>
          <a:xfrm>
            <a:off x="3339787" y="2436653"/>
            <a:ext cx="4659403" cy="6124126"/>
            <a:chOff x="0" y="0"/>
            <a:chExt cx="4659402" cy="6124125"/>
          </a:xfrm>
        </p:grpSpPr>
        <p:grpSp>
          <p:nvGrpSpPr>
            <p:cNvPr id="1327" name="成组"/>
            <p:cNvGrpSpPr/>
            <p:nvPr/>
          </p:nvGrpSpPr>
          <p:grpSpPr>
            <a:xfrm>
              <a:off x="3028664" y="3426902"/>
              <a:ext cx="1349080" cy="474067"/>
              <a:chOff x="5635" y="497178"/>
              <a:chExt cx="1349078" cy="474065"/>
            </a:xfrm>
          </p:grpSpPr>
          <p:sp>
            <p:nvSpPr>
              <p:cNvPr id="1324" name="8"/>
              <p:cNvSpPr txBox="1"/>
              <p:nvPr/>
            </p:nvSpPr>
            <p:spPr>
              <a:xfrm>
                <a:off x="5635" y="497178"/>
                <a:ext cx="726610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8</a:t>
                </a:r>
              </a:p>
            </p:txBody>
          </p:sp>
          <p:sp>
            <p:nvSpPr>
              <p:cNvPr id="1325" name="VAL"/>
              <p:cNvSpPr txBox="1"/>
              <p:nvPr/>
            </p:nvSpPr>
            <p:spPr>
              <a:xfrm>
                <a:off x="652040" y="497178"/>
                <a:ext cx="696581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        </a:t>
                </a:r>
              </a:p>
            </p:txBody>
          </p:sp>
          <p:sp>
            <p:nvSpPr>
              <p:cNvPr id="1326" name="矩形"/>
              <p:cNvSpPr/>
              <p:nvPr/>
            </p:nvSpPr>
            <p:spPr>
              <a:xfrm>
                <a:off x="9028" y="499261"/>
                <a:ext cx="1345687" cy="46990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330" name="成组"/>
            <p:cNvGrpSpPr/>
            <p:nvPr/>
          </p:nvGrpSpPr>
          <p:grpSpPr>
            <a:xfrm>
              <a:off x="0" y="372827"/>
              <a:ext cx="740969" cy="1116385"/>
              <a:chOff x="0" y="0"/>
              <a:chExt cx="740968" cy="1116383"/>
            </a:xfrm>
          </p:grpSpPr>
          <p:pic>
            <p:nvPicPr>
              <p:cNvPr id="1328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29" name="M0"/>
              <p:cNvSpPr txBox="1"/>
              <p:nvPr/>
            </p:nvSpPr>
            <p:spPr>
              <a:xfrm>
                <a:off x="90377" y="655325"/>
                <a:ext cx="560224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</p:grpSp>
        <p:grpSp>
          <p:nvGrpSpPr>
            <p:cNvPr id="1333" name="成组"/>
            <p:cNvGrpSpPr/>
            <p:nvPr/>
          </p:nvGrpSpPr>
          <p:grpSpPr>
            <a:xfrm>
              <a:off x="78933" y="2230398"/>
              <a:ext cx="633527" cy="465634"/>
              <a:chOff x="0" y="0"/>
              <a:chExt cx="633526" cy="465632"/>
            </a:xfrm>
          </p:grpSpPr>
          <p:sp>
            <p:nvSpPr>
              <p:cNvPr id="1331" name="矩形"/>
              <p:cNvSpPr/>
              <p:nvPr/>
            </p:nvSpPr>
            <p:spPr>
              <a:xfrm>
                <a:off x="-1" y="46532"/>
                <a:ext cx="633528" cy="419101"/>
              </a:xfrm>
              <a:prstGeom prst="rect">
                <a:avLst/>
              </a:prstGeom>
              <a:solidFill>
                <a:srgbClr val="E1FD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2" name="L$"/>
              <p:cNvSpPr txBox="1"/>
              <p:nvPr/>
            </p:nvSpPr>
            <p:spPr>
              <a:xfrm>
                <a:off x="57971" y="0"/>
                <a:ext cx="492432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L$</a:t>
                </a:r>
              </a:p>
            </p:txBody>
          </p:sp>
        </p:grpSp>
        <p:grpSp>
          <p:nvGrpSpPr>
            <p:cNvPr id="1336" name="成组"/>
            <p:cNvGrpSpPr/>
            <p:nvPr/>
          </p:nvGrpSpPr>
          <p:grpSpPr>
            <a:xfrm>
              <a:off x="3302824" y="394313"/>
              <a:ext cx="740970" cy="1073413"/>
              <a:chOff x="0" y="0"/>
              <a:chExt cx="740968" cy="1073411"/>
            </a:xfrm>
          </p:grpSpPr>
          <p:pic>
            <p:nvPicPr>
              <p:cNvPr id="1334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35" name="M1"/>
              <p:cNvSpPr txBox="1"/>
              <p:nvPr/>
            </p:nvSpPr>
            <p:spPr>
              <a:xfrm>
                <a:off x="90377" y="612352"/>
                <a:ext cx="560224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M1</a:t>
                </a:r>
              </a:p>
            </p:txBody>
          </p:sp>
        </p:grpSp>
        <p:sp>
          <p:nvSpPr>
            <p:cNvPr id="1337" name="线条"/>
            <p:cNvSpPr/>
            <p:nvPr/>
          </p:nvSpPr>
          <p:spPr>
            <a:xfrm flipV="1">
              <a:off x="2252054" y="-1"/>
              <a:ext cx="1" cy="6124127"/>
            </a:xfrm>
            <a:prstGeom prst="line">
              <a:avLst/>
            </a:prstGeom>
            <a:noFill/>
            <a:ln w="25400" cap="flat">
              <a:solidFill>
                <a:srgbClr val="42424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340" name="成组"/>
            <p:cNvGrpSpPr/>
            <p:nvPr/>
          </p:nvGrpSpPr>
          <p:grpSpPr>
            <a:xfrm>
              <a:off x="3028664" y="2234863"/>
              <a:ext cx="1630739" cy="486767"/>
              <a:chOff x="8534" y="-153"/>
              <a:chExt cx="1630737" cy="486765"/>
            </a:xfrm>
          </p:grpSpPr>
          <p:sp>
            <p:nvSpPr>
              <p:cNvPr id="1338" name="Key"/>
              <p:cNvSpPr txBox="1"/>
              <p:nvPr/>
            </p:nvSpPr>
            <p:spPr>
              <a:xfrm>
                <a:off x="8534" y="-154"/>
                <a:ext cx="659080" cy="486767"/>
              </a:xfrm>
              <a:prstGeom prst="rect">
                <a:avLst/>
              </a:prstGeom>
              <a:solidFill>
                <a:srgbClr val="FFFCCC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1339" name="ADDR"/>
              <p:cNvSpPr txBox="1"/>
              <p:nvPr/>
            </p:nvSpPr>
            <p:spPr>
              <a:xfrm>
                <a:off x="664114" y="-154"/>
                <a:ext cx="975158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ADDR</a:t>
                </a:r>
              </a:p>
            </p:txBody>
          </p:sp>
        </p:grpSp>
      </p:grpSp>
      <p:grpSp>
        <p:nvGrpSpPr>
          <p:cNvPr id="1346" name="成组"/>
          <p:cNvGrpSpPr/>
          <p:nvPr/>
        </p:nvGrpSpPr>
        <p:grpSpPr>
          <a:xfrm>
            <a:off x="3647330" y="5966347"/>
            <a:ext cx="2768868" cy="502949"/>
            <a:chOff x="2888" y="12700"/>
            <a:chExt cx="2768867" cy="502948"/>
          </a:xfrm>
        </p:grpSpPr>
        <p:sp>
          <p:nvSpPr>
            <p:cNvPr id="1342" name="线条"/>
            <p:cNvSpPr/>
            <p:nvPr/>
          </p:nvSpPr>
          <p:spPr>
            <a:xfrm>
              <a:off x="50800" y="13829"/>
              <a:ext cx="2696540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3" name="线条"/>
            <p:cNvSpPr/>
            <p:nvPr/>
          </p:nvSpPr>
          <p:spPr>
            <a:xfrm flipH="1" flipV="1">
              <a:off x="2888" y="284965"/>
              <a:ext cx="2695424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4" name="value"/>
            <p:cNvSpPr txBox="1"/>
            <p:nvPr/>
          </p:nvSpPr>
          <p:spPr>
            <a:xfrm>
              <a:off x="935005" y="54282"/>
              <a:ext cx="831191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1371" name="连接线"/>
            <p:cNvSpPr/>
            <p:nvPr/>
          </p:nvSpPr>
          <p:spPr>
            <a:xfrm>
              <a:off x="2668257" y="12700"/>
              <a:ext cx="103500" cy="26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950"/>
                    <a:pt x="21600" y="1515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1349" name="成组"/>
          <p:cNvGrpSpPr/>
          <p:nvPr/>
        </p:nvGrpSpPr>
        <p:grpSpPr>
          <a:xfrm>
            <a:off x="3691135" y="5142740"/>
            <a:ext cx="811839" cy="762752"/>
            <a:chOff x="0" y="78365"/>
            <a:chExt cx="811837" cy="762751"/>
          </a:xfrm>
        </p:grpSpPr>
        <p:sp>
          <p:nvSpPr>
            <p:cNvPr id="1347" name="addr"/>
            <p:cNvSpPr txBox="1"/>
            <p:nvPr/>
          </p:nvSpPr>
          <p:spPr>
            <a:xfrm>
              <a:off x="70868" y="295528"/>
              <a:ext cx="740970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sp>
          <p:nvSpPr>
            <p:cNvPr id="1348" name="线条"/>
            <p:cNvSpPr/>
            <p:nvPr/>
          </p:nvSpPr>
          <p:spPr>
            <a:xfrm flipH="1">
              <a:off x="-1" y="78365"/>
              <a:ext cx="2" cy="762752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50" name="check…"/>
          <p:cNvSpPr txBox="1"/>
          <p:nvPr/>
        </p:nvSpPr>
        <p:spPr>
          <a:xfrm>
            <a:off x="1904374" y="5806656"/>
            <a:ext cx="1502970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>
                <a:solidFill>
                  <a:srgbClr val="2247F2"/>
                </a:solidFill>
              </a:defRPr>
            </a:pPr>
            <a:r>
              <a:t>check</a:t>
            </a:r>
          </a:p>
          <a:p>
            <a:pPr algn="r">
              <a:defRPr>
                <a:solidFill>
                  <a:srgbClr val="2247F2"/>
                </a:solidFill>
              </a:defRPr>
            </a:pPr>
            <a:r>
              <a:t>validation</a:t>
            </a:r>
          </a:p>
        </p:txBody>
      </p:sp>
      <p:sp>
        <p:nvSpPr>
          <p:cNvPr id="1351" name="Dingbat 勾号"/>
          <p:cNvSpPr/>
          <p:nvPr/>
        </p:nvSpPr>
        <p:spPr>
          <a:xfrm>
            <a:off x="2020919" y="5914373"/>
            <a:ext cx="391923" cy="372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2247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D8366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360" name="成组"/>
          <p:cNvGrpSpPr/>
          <p:nvPr/>
        </p:nvGrpSpPr>
        <p:grpSpPr>
          <a:xfrm>
            <a:off x="2048430" y="3739376"/>
            <a:ext cx="1214858" cy="564634"/>
            <a:chOff x="-990623" y="0"/>
            <a:chExt cx="1214856" cy="564633"/>
          </a:xfrm>
        </p:grpSpPr>
        <p:grpSp>
          <p:nvGrpSpPr>
            <p:cNvPr id="1358" name="成组"/>
            <p:cNvGrpSpPr/>
            <p:nvPr/>
          </p:nvGrpSpPr>
          <p:grpSpPr>
            <a:xfrm>
              <a:off x="-1" y="0"/>
              <a:ext cx="224235" cy="564634"/>
              <a:chOff x="0" y="0"/>
              <a:chExt cx="224233" cy="564633"/>
            </a:xfrm>
          </p:grpSpPr>
          <p:sp>
            <p:nvSpPr>
              <p:cNvPr id="1372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359" name="query"/>
            <p:cNvSpPr txBox="1"/>
            <p:nvPr/>
          </p:nvSpPr>
          <p:spPr>
            <a:xfrm>
              <a:off x="-990624" y="51633"/>
              <a:ext cx="88209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query</a:t>
              </a:r>
            </a:p>
          </p:txBody>
        </p:sp>
      </p:grpSp>
      <p:grpSp>
        <p:nvGrpSpPr>
          <p:cNvPr id="1370" name="成组"/>
          <p:cNvGrpSpPr/>
          <p:nvPr/>
        </p:nvGrpSpPr>
        <p:grpSpPr>
          <a:xfrm>
            <a:off x="6057104" y="6835822"/>
            <a:ext cx="4037991" cy="1609625"/>
            <a:chOff x="0" y="0"/>
            <a:chExt cx="4037990" cy="1609624"/>
          </a:xfrm>
        </p:grpSpPr>
        <p:grpSp>
          <p:nvGrpSpPr>
            <p:cNvPr id="1368" name="成组"/>
            <p:cNvGrpSpPr/>
            <p:nvPr/>
          </p:nvGrpSpPr>
          <p:grpSpPr>
            <a:xfrm>
              <a:off x="766383" y="0"/>
              <a:ext cx="1995815" cy="1131364"/>
              <a:chOff x="0" y="0"/>
              <a:chExt cx="1995813" cy="1131363"/>
            </a:xfrm>
          </p:grpSpPr>
          <p:grpSp>
            <p:nvGrpSpPr>
              <p:cNvPr id="1366" name="成组"/>
              <p:cNvGrpSpPr/>
              <p:nvPr/>
            </p:nvGrpSpPr>
            <p:grpSpPr>
              <a:xfrm>
                <a:off x="0" y="46564"/>
                <a:ext cx="577829" cy="1084800"/>
                <a:chOff x="0" y="0"/>
                <a:chExt cx="577828" cy="1084799"/>
              </a:xfrm>
            </p:grpSpPr>
            <p:sp>
              <p:nvSpPr>
                <p:cNvPr id="1361" name="矩形"/>
                <p:cNvSpPr/>
                <p:nvPr/>
              </p:nvSpPr>
              <p:spPr>
                <a:xfrm>
                  <a:off x="4006" y="4816"/>
                  <a:ext cx="573823" cy="286507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2" name="矩形"/>
                <p:cNvSpPr/>
                <p:nvPr/>
              </p:nvSpPr>
              <p:spPr>
                <a:xfrm>
                  <a:off x="-1" y="-1"/>
                  <a:ext cx="576156" cy="1084801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3" name="线条"/>
                <p:cNvSpPr/>
                <p:nvPr/>
              </p:nvSpPr>
              <p:spPr>
                <a:xfrm flipV="1">
                  <a:off x="21662" y="262138"/>
                  <a:ext cx="540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4" name="线条"/>
                <p:cNvSpPr/>
                <p:nvPr/>
              </p:nvSpPr>
              <p:spPr>
                <a:xfrm flipV="1">
                  <a:off x="8962" y="543841"/>
                  <a:ext cx="540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5" name="线条"/>
                <p:cNvSpPr/>
                <p:nvPr/>
              </p:nvSpPr>
              <p:spPr>
                <a:xfrm flipV="1">
                  <a:off x="8962" y="825544"/>
                  <a:ext cx="540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1367" name="Reclaim…"/>
              <p:cNvSpPr txBox="1"/>
              <p:nvPr/>
            </p:nvSpPr>
            <p:spPr>
              <a:xfrm>
                <a:off x="701632" y="0"/>
                <a:ext cx="1294182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/>
                <a:r>
                  <a:t>Reclaim</a:t>
                </a:r>
              </a:p>
              <a:p>
                <a:pPr algn="l"/>
                <a:r>
                  <a:t>Table</a:t>
                </a:r>
              </a:p>
            </p:txBody>
          </p:sp>
        </p:grpSp>
        <p:sp>
          <p:nvSpPr>
            <p:cNvPr id="1369" name="background lease-based GC"/>
            <p:cNvSpPr txBox="1"/>
            <p:nvPr/>
          </p:nvSpPr>
          <p:spPr>
            <a:xfrm>
              <a:off x="0" y="1148258"/>
              <a:ext cx="403799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background lease-based GC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" grpId="4" animBg="1" advAuto="0"/>
      <p:bldP spid="1341" grpId="1" animBg="1" advAuto="0"/>
      <p:bldP spid="1346" grpId="6" animBg="1" advAuto="0"/>
      <p:bldP spid="1349" grpId="5" animBg="1" advAuto="0"/>
      <p:bldP spid="1350" grpId="7" animBg="1" advAuto="0"/>
      <p:bldP spid="1351" grpId="8" animBg="1" advAuto="0"/>
      <p:bldP spid="1360" grpId="3" animBg="1" advAuto="0"/>
      <p:bldP spid="1370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Cache Coher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Cache Coherency</a:t>
            </a:r>
          </a:p>
        </p:txBody>
      </p:sp>
      <p:sp>
        <p:nvSpPr>
          <p:cNvPr id="1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59703" y="8944075"/>
            <a:ext cx="317600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pSp>
        <p:nvGrpSpPr>
          <p:cNvPr id="1383" name="成组"/>
          <p:cNvGrpSpPr/>
          <p:nvPr/>
        </p:nvGrpSpPr>
        <p:grpSpPr>
          <a:xfrm>
            <a:off x="3652759" y="4079649"/>
            <a:ext cx="1164672" cy="564634"/>
            <a:chOff x="0" y="0"/>
            <a:chExt cx="1164670" cy="564633"/>
          </a:xfrm>
        </p:grpSpPr>
        <p:sp>
          <p:nvSpPr>
            <p:cNvPr id="1381" name="线条"/>
            <p:cNvSpPr/>
            <p:nvPr/>
          </p:nvSpPr>
          <p:spPr>
            <a:xfrm flipH="1">
              <a:off x="-1" y="0"/>
              <a:ext cx="2" cy="5646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2" name="H(key)"/>
            <p:cNvSpPr txBox="1"/>
            <p:nvPr/>
          </p:nvSpPr>
          <p:spPr>
            <a:xfrm>
              <a:off x="198149" y="51633"/>
              <a:ext cx="9665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H(key)</a:t>
              </a:r>
            </a:p>
          </p:txBody>
        </p:sp>
      </p:grpSp>
      <p:grpSp>
        <p:nvGrpSpPr>
          <p:cNvPr id="1401" name="成组"/>
          <p:cNvGrpSpPr/>
          <p:nvPr/>
        </p:nvGrpSpPr>
        <p:grpSpPr>
          <a:xfrm>
            <a:off x="3339787" y="2436653"/>
            <a:ext cx="4659403" cy="6124126"/>
            <a:chOff x="0" y="0"/>
            <a:chExt cx="4659402" cy="6124125"/>
          </a:xfrm>
        </p:grpSpPr>
        <p:grpSp>
          <p:nvGrpSpPr>
            <p:cNvPr id="1387" name="成组"/>
            <p:cNvGrpSpPr/>
            <p:nvPr/>
          </p:nvGrpSpPr>
          <p:grpSpPr>
            <a:xfrm>
              <a:off x="3028664" y="3426902"/>
              <a:ext cx="1349080" cy="474067"/>
              <a:chOff x="5635" y="497178"/>
              <a:chExt cx="1349078" cy="474065"/>
            </a:xfrm>
          </p:grpSpPr>
          <p:sp>
            <p:nvSpPr>
              <p:cNvPr id="1384" name="8"/>
              <p:cNvSpPr txBox="1"/>
              <p:nvPr/>
            </p:nvSpPr>
            <p:spPr>
              <a:xfrm>
                <a:off x="5635" y="497178"/>
                <a:ext cx="726610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8</a:t>
                </a:r>
              </a:p>
            </p:txBody>
          </p:sp>
          <p:sp>
            <p:nvSpPr>
              <p:cNvPr id="1385" name="VAL"/>
              <p:cNvSpPr txBox="1"/>
              <p:nvPr/>
            </p:nvSpPr>
            <p:spPr>
              <a:xfrm>
                <a:off x="652040" y="497178"/>
                <a:ext cx="696581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        </a:t>
                </a:r>
              </a:p>
            </p:txBody>
          </p:sp>
          <p:sp>
            <p:nvSpPr>
              <p:cNvPr id="1386" name="矩形"/>
              <p:cNvSpPr/>
              <p:nvPr/>
            </p:nvSpPr>
            <p:spPr>
              <a:xfrm>
                <a:off x="9028" y="499261"/>
                <a:ext cx="1345687" cy="46990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390" name="成组"/>
            <p:cNvGrpSpPr/>
            <p:nvPr/>
          </p:nvGrpSpPr>
          <p:grpSpPr>
            <a:xfrm>
              <a:off x="0" y="372827"/>
              <a:ext cx="740969" cy="1116385"/>
              <a:chOff x="0" y="0"/>
              <a:chExt cx="740968" cy="1116383"/>
            </a:xfrm>
          </p:grpSpPr>
          <p:pic>
            <p:nvPicPr>
              <p:cNvPr id="1388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89" name="M0"/>
              <p:cNvSpPr txBox="1"/>
              <p:nvPr/>
            </p:nvSpPr>
            <p:spPr>
              <a:xfrm>
                <a:off x="90377" y="655325"/>
                <a:ext cx="560224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</p:grpSp>
        <p:grpSp>
          <p:nvGrpSpPr>
            <p:cNvPr id="1393" name="成组"/>
            <p:cNvGrpSpPr/>
            <p:nvPr/>
          </p:nvGrpSpPr>
          <p:grpSpPr>
            <a:xfrm>
              <a:off x="78933" y="2230398"/>
              <a:ext cx="633527" cy="465634"/>
              <a:chOff x="0" y="0"/>
              <a:chExt cx="633526" cy="465632"/>
            </a:xfrm>
          </p:grpSpPr>
          <p:sp>
            <p:nvSpPr>
              <p:cNvPr id="1391" name="矩形"/>
              <p:cNvSpPr/>
              <p:nvPr/>
            </p:nvSpPr>
            <p:spPr>
              <a:xfrm>
                <a:off x="-1" y="46532"/>
                <a:ext cx="633528" cy="419101"/>
              </a:xfrm>
              <a:prstGeom prst="rect">
                <a:avLst/>
              </a:prstGeom>
              <a:solidFill>
                <a:srgbClr val="E1FD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92" name="L$"/>
              <p:cNvSpPr txBox="1"/>
              <p:nvPr/>
            </p:nvSpPr>
            <p:spPr>
              <a:xfrm>
                <a:off x="57971" y="0"/>
                <a:ext cx="492432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L$</a:t>
                </a:r>
              </a:p>
            </p:txBody>
          </p:sp>
        </p:grpSp>
        <p:grpSp>
          <p:nvGrpSpPr>
            <p:cNvPr id="1396" name="成组"/>
            <p:cNvGrpSpPr/>
            <p:nvPr/>
          </p:nvGrpSpPr>
          <p:grpSpPr>
            <a:xfrm>
              <a:off x="3302824" y="394313"/>
              <a:ext cx="740970" cy="1073413"/>
              <a:chOff x="0" y="0"/>
              <a:chExt cx="740968" cy="1073411"/>
            </a:xfrm>
          </p:grpSpPr>
          <p:pic>
            <p:nvPicPr>
              <p:cNvPr id="1394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95" name="M1"/>
              <p:cNvSpPr txBox="1"/>
              <p:nvPr/>
            </p:nvSpPr>
            <p:spPr>
              <a:xfrm>
                <a:off x="90377" y="612352"/>
                <a:ext cx="560224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M1</a:t>
                </a:r>
              </a:p>
            </p:txBody>
          </p:sp>
        </p:grpSp>
        <p:sp>
          <p:nvSpPr>
            <p:cNvPr id="1397" name="线条"/>
            <p:cNvSpPr/>
            <p:nvPr/>
          </p:nvSpPr>
          <p:spPr>
            <a:xfrm flipV="1">
              <a:off x="2252054" y="-1"/>
              <a:ext cx="1" cy="6124127"/>
            </a:xfrm>
            <a:prstGeom prst="line">
              <a:avLst/>
            </a:prstGeom>
            <a:noFill/>
            <a:ln w="25400" cap="flat">
              <a:solidFill>
                <a:srgbClr val="42424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400" name="成组"/>
            <p:cNvGrpSpPr/>
            <p:nvPr/>
          </p:nvGrpSpPr>
          <p:grpSpPr>
            <a:xfrm>
              <a:off x="3028664" y="2234863"/>
              <a:ext cx="1630739" cy="486767"/>
              <a:chOff x="8534" y="-153"/>
              <a:chExt cx="1630737" cy="486765"/>
            </a:xfrm>
          </p:grpSpPr>
          <p:sp>
            <p:nvSpPr>
              <p:cNvPr id="1398" name="Key"/>
              <p:cNvSpPr txBox="1"/>
              <p:nvPr/>
            </p:nvSpPr>
            <p:spPr>
              <a:xfrm>
                <a:off x="8534" y="-154"/>
                <a:ext cx="659080" cy="486767"/>
              </a:xfrm>
              <a:prstGeom prst="rect">
                <a:avLst/>
              </a:prstGeom>
              <a:solidFill>
                <a:srgbClr val="FFFCCC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1399" name="ADDR"/>
              <p:cNvSpPr txBox="1"/>
              <p:nvPr/>
            </p:nvSpPr>
            <p:spPr>
              <a:xfrm>
                <a:off x="664114" y="-154"/>
                <a:ext cx="975158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ADDR</a:t>
                </a:r>
              </a:p>
            </p:txBody>
          </p:sp>
        </p:grpSp>
      </p:grpSp>
      <p:grpSp>
        <p:nvGrpSpPr>
          <p:cNvPr id="1406" name="成组"/>
          <p:cNvGrpSpPr/>
          <p:nvPr/>
        </p:nvGrpSpPr>
        <p:grpSpPr>
          <a:xfrm>
            <a:off x="3647330" y="5966347"/>
            <a:ext cx="2768868" cy="502949"/>
            <a:chOff x="2888" y="12700"/>
            <a:chExt cx="2768867" cy="502948"/>
          </a:xfrm>
        </p:grpSpPr>
        <p:sp>
          <p:nvSpPr>
            <p:cNvPr id="1402" name="线条"/>
            <p:cNvSpPr/>
            <p:nvPr/>
          </p:nvSpPr>
          <p:spPr>
            <a:xfrm>
              <a:off x="50800" y="13829"/>
              <a:ext cx="2696540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3" name="线条"/>
            <p:cNvSpPr/>
            <p:nvPr/>
          </p:nvSpPr>
          <p:spPr>
            <a:xfrm flipH="1" flipV="1">
              <a:off x="2888" y="284965"/>
              <a:ext cx="2695424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4" name="value"/>
            <p:cNvSpPr txBox="1"/>
            <p:nvPr/>
          </p:nvSpPr>
          <p:spPr>
            <a:xfrm>
              <a:off x="935005" y="54282"/>
              <a:ext cx="831191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1442" name="连接线"/>
            <p:cNvSpPr/>
            <p:nvPr/>
          </p:nvSpPr>
          <p:spPr>
            <a:xfrm>
              <a:off x="2668257" y="12700"/>
              <a:ext cx="103500" cy="26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950"/>
                    <a:pt x="21600" y="1515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1409" name="成组"/>
          <p:cNvGrpSpPr/>
          <p:nvPr/>
        </p:nvGrpSpPr>
        <p:grpSpPr>
          <a:xfrm>
            <a:off x="3691135" y="5142740"/>
            <a:ext cx="811839" cy="762752"/>
            <a:chOff x="0" y="78365"/>
            <a:chExt cx="811837" cy="762751"/>
          </a:xfrm>
        </p:grpSpPr>
        <p:sp>
          <p:nvSpPr>
            <p:cNvPr id="1407" name="addr"/>
            <p:cNvSpPr txBox="1"/>
            <p:nvPr/>
          </p:nvSpPr>
          <p:spPr>
            <a:xfrm>
              <a:off x="70868" y="295528"/>
              <a:ext cx="740970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sp>
          <p:nvSpPr>
            <p:cNvPr id="1408" name="线条"/>
            <p:cNvSpPr/>
            <p:nvPr/>
          </p:nvSpPr>
          <p:spPr>
            <a:xfrm flipH="1">
              <a:off x="-1" y="78365"/>
              <a:ext cx="2" cy="762752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410" name="check…"/>
          <p:cNvSpPr txBox="1"/>
          <p:nvPr/>
        </p:nvSpPr>
        <p:spPr>
          <a:xfrm>
            <a:off x="1904374" y="5806656"/>
            <a:ext cx="1502970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>
                <a:solidFill>
                  <a:srgbClr val="2247F2"/>
                </a:solidFill>
              </a:defRPr>
            </a:pPr>
            <a:r>
              <a:t>check</a:t>
            </a:r>
          </a:p>
          <a:p>
            <a:pPr algn="r">
              <a:defRPr>
                <a:solidFill>
                  <a:srgbClr val="2247F2"/>
                </a:solidFill>
              </a:defRPr>
            </a:pPr>
            <a:r>
              <a:t>validation</a:t>
            </a:r>
          </a:p>
        </p:txBody>
      </p:sp>
      <p:sp>
        <p:nvSpPr>
          <p:cNvPr id="1411" name="Dingbat 勾号"/>
          <p:cNvSpPr/>
          <p:nvPr/>
        </p:nvSpPr>
        <p:spPr>
          <a:xfrm>
            <a:off x="2020919" y="5914373"/>
            <a:ext cx="391923" cy="372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2247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D8366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20" name="成组"/>
          <p:cNvGrpSpPr/>
          <p:nvPr/>
        </p:nvGrpSpPr>
        <p:grpSpPr>
          <a:xfrm>
            <a:off x="2048430" y="3739376"/>
            <a:ext cx="1214858" cy="564634"/>
            <a:chOff x="-990623" y="0"/>
            <a:chExt cx="1214856" cy="564633"/>
          </a:xfrm>
        </p:grpSpPr>
        <p:grpSp>
          <p:nvGrpSpPr>
            <p:cNvPr id="1418" name="成组"/>
            <p:cNvGrpSpPr/>
            <p:nvPr/>
          </p:nvGrpSpPr>
          <p:grpSpPr>
            <a:xfrm>
              <a:off x="-1" y="0"/>
              <a:ext cx="224235" cy="564634"/>
              <a:chOff x="0" y="0"/>
              <a:chExt cx="224233" cy="564633"/>
            </a:xfrm>
          </p:grpSpPr>
          <p:sp>
            <p:nvSpPr>
              <p:cNvPr id="1443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4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5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6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7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8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419" name="query"/>
            <p:cNvSpPr txBox="1"/>
            <p:nvPr/>
          </p:nvSpPr>
          <p:spPr>
            <a:xfrm>
              <a:off x="-990624" y="51633"/>
              <a:ext cx="88209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query</a:t>
              </a:r>
            </a:p>
          </p:txBody>
        </p:sp>
      </p:grpSp>
      <p:grpSp>
        <p:nvGrpSpPr>
          <p:cNvPr id="1430" name="成组"/>
          <p:cNvGrpSpPr/>
          <p:nvPr/>
        </p:nvGrpSpPr>
        <p:grpSpPr>
          <a:xfrm>
            <a:off x="6057104" y="6835822"/>
            <a:ext cx="4037991" cy="1609625"/>
            <a:chOff x="0" y="0"/>
            <a:chExt cx="4037990" cy="1609624"/>
          </a:xfrm>
        </p:grpSpPr>
        <p:grpSp>
          <p:nvGrpSpPr>
            <p:cNvPr id="1428" name="成组"/>
            <p:cNvGrpSpPr/>
            <p:nvPr/>
          </p:nvGrpSpPr>
          <p:grpSpPr>
            <a:xfrm>
              <a:off x="766383" y="0"/>
              <a:ext cx="1995815" cy="1131364"/>
              <a:chOff x="0" y="0"/>
              <a:chExt cx="1995813" cy="1131363"/>
            </a:xfrm>
          </p:grpSpPr>
          <p:grpSp>
            <p:nvGrpSpPr>
              <p:cNvPr id="1426" name="成组"/>
              <p:cNvGrpSpPr/>
              <p:nvPr/>
            </p:nvGrpSpPr>
            <p:grpSpPr>
              <a:xfrm>
                <a:off x="0" y="46564"/>
                <a:ext cx="577829" cy="1084800"/>
                <a:chOff x="0" y="0"/>
                <a:chExt cx="577828" cy="1084799"/>
              </a:xfrm>
            </p:grpSpPr>
            <p:sp>
              <p:nvSpPr>
                <p:cNvPr id="1421" name="矩形"/>
                <p:cNvSpPr/>
                <p:nvPr/>
              </p:nvSpPr>
              <p:spPr>
                <a:xfrm>
                  <a:off x="4006" y="4816"/>
                  <a:ext cx="573823" cy="286507"/>
                </a:xfrm>
                <a:prstGeom prst="rect">
                  <a:avLst/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422" name="矩形"/>
                <p:cNvSpPr/>
                <p:nvPr/>
              </p:nvSpPr>
              <p:spPr>
                <a:xfrm>
                  <a:off x="-1" y="-1"/>
                  <a:ext cx="576156" cy="1084801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423" name="线条"/>
                <p:cNvSpPr/>
                <p:nvPr/>
              </p:nvSpPr>
              <p:spPr>
                <a:xfrm flipV="1">
                  <a:off x="21662" y="262138"/>
                  <a:ext cx="540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424" name="线条"/>
                <p:cNvSpPr/>
                <p:nvPr/>
              </p:nvSpPr>
              <p:spPr>
                <a:xfrm flipV="1">
                  <a:off x="8962" y="543841"/>
                  <a:ext cx="540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425" name="线条"/>
                <p:cNvSpPr/>
                <p:nvPr/>
              </p:nvSpPr>
              <p:spPr>
                <a:xfrm flipV="1">
                  <a:off x="8962" y="825544"/>
                  <a:ext cx="540844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1427" name="Reclaim…"/>
              <p:cNvSpPr txBox="1"/>
              <p:nvPr/>
            </p:nvSpPr>
            <p:spPr>
              <a:xfrm>
                <a:off x="701632" y="0"/>
                <a:ext cx="1294182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/>
                <a:r>
                  <a:t>Reclaim</a:t>
                </a:r>
              </a:p>
              <a:p>
                <a:pPr algn="l"/>
                <a:r>
                  <a:t>Table</a:t>
                </a:r>
              </a:p>
            </p:txBody>
          </p:sp>
        </p:grpSp>
        <p:sp>
          <p:nvSpPr>
            <p:cNvPr id="1429" name="background lease-based GC"/>
            <p:cNvSpPr txBox="1"/>
            <p:nvPr/>
          </p:nvSpPr>
          <p:spPr>
            <a:xfrm>
              <a:off x="0" y="1148258"/>
              <a:ext cx="403799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background lease-based GC</a:t>
              </a:r>
            </a:p>
          </p:txBody>
        </p:sp>
      </p:grpSp>
      <p:sp>
        <p:nvSpPr>
          <p:cNvPr id="1431" name="expired?"/>
          <p:cNvSpPr txBox="1"/>
          <p:nvPr/>
        </p:nvSpPr>
        <p:spPr>
          <a:xfrm>
            <a:off x="2008768" y="4684217"/>
            <a:ext cx="129418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47F2"/>
                </a:solidFill>
              </a:defRPr>
            </a:lvl1pPr>
          </a:lstStyle>
          <a:p>
            <a:r>
              <a:t>expired?</a:t>
            </a:r>
          </a:p>
        </p:txBody>
      </p:sp>
      <p:grpSp>
        <p:nvGrpSpPr>
          <p:cNvPr id="1435" name="成组"/>
          <p:cNvGrpSpPr/>
          <p:nvPr/>
        </p:nvGrpSpPr>
        <p:grpSpPr>
          <a:xfrm>
            <a:off x="6368361" y="5850855"/>
            <a:ext cx="1349079" cy="474067"/>
            <a:chOff x="5635" y="497178"/>
            <a:chExt cx="1349078" cy="474065"/>
          </a:xfrm>
        </p:grpSpPr>
        <p:sp>
          <p:nvSpPr>
            <p:cNvPr id="1432" name="8"/>
            <p:cNvSpPr txBox="1"/>
            <p:nvPr/>
          </p:nvSpPr>
          <p:spPr>
            <a:xfrm>
              <a:off x="5635" y="497178"/>
              <a:ext cx="726610" cy="474067"/>
            </a:xfrm>
            <a:prstGeom prst="rect">
              <a:avLst/>
            </a:prstGeom>
            <a:solidFill>
              <a:srgbClr val="E1FDFE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8</a:t>
              </a:r>
            </a:p>
          </p:txBody>
        </p:sp>
        <p:sp>
          <p:nvSpPr>
            <p:cNvPr id="1433" name="VAL"/>
            <p:cNvSpPr txBox="1"/>
            <p:nvPr/>
          </p:nvSpPr>
          <p:spPr>
            <a:xfrm>
              <a:off x="652040" y="497178"/>
              <a:ext cx="696581" cy="474067"/>
            </a:xfrm>
            <a:prstGeom prst="rect">
              <a:avLst/>
            </a:prstGeom>
            <a:solidFill>
              <a:srgbClr val="E1FDFE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        </a:t>
              </a:r>
            </a:p>
          </p:txBody>
        </p:sp>
        <p:sp>
          <p:nvSpPr>
            <p:cNvPr id="1434" name="矩形"/>
            <p:cNvSpPr/>
            <p:nvPr/>
          </p:nvSpPr>
          <p:spPr>
            <a:xfrm>
              <a:off x="9028" y="499261"/>
              <a:ext cx="1345687" cy="4699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39" name="成组"/>
          <p:cNvGrpSpPr/>
          <p:nvPr/>
        </p:nvGrpSpPr>
        <p:grpSpPr>
          <a:xfrm>
            <a:off x="6368361" y="5850855"/>
            <a:ext cx="1349079" cy="474067"/>
            <a:chOff x="5635" y="497178"/>
            <a:chExt cx="1349078" cy="474065"/>
          </a:xfrm>
        </p:grpSpPr>
        <p:sp>
          <p:nvSpPr>
            <p:cNvPr id="1436" name="0"/>
            <p:cNvSpPr txBox="1"/>
            <p:nvPr/>
          </p:nvSpPr>
          <p:spPr>
            <a:xfrm>
              <a:off x="5635" y="497178"/>
              <a:ext cx="726610" cy="474067"/>
            </a:xfrm>
            <a:prstGeom prst="rect">
              <a:avLst/>
            </a:prstGeom>
            <a:solidFill>
              <a:srgbClr val="919191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437" name="VAL"/>
            <p:cNvSpPr txBox="1"/>
            <p:nvPr/>
          </p:nvSpPr>
          <p:spPr>
            <a:xfrm>
              <a:off x="652040" y="497178"/>
              <a:ext cx="696581" cy="474067"/>
            </a:xfrm>
            <a:prstGeom prst="rect">
              <a:avLst/>
            </a:prstGeom>
            <a:solidFill>
              <a:srgbClr val="919191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VAL        </a:t>
              </a:r>
            </a:p>
          </p:txBody>
        </p:sp>
        <p:sp>
          <p:nvSpPr>
            <p:cNvPr id="1438" name="矩形"/>
            <p:cNvSpPr/>
            <p:nvPr/>
          </p:nvSpPr>
          <p:spPr>
            <a:xfrm>
              <a:off x="9028" y="499261"/>
              <a:ext cx="1345687" cy="4699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440" name="矩形"/>
          <p:cNvSpPr/>
          <p:nvPr/>
        </p:nvSpPr>
        <p:spPr>
          <a:xfrm>
            <a:off x="5867400" y="6745033"/>
            <a:ext cx="4521577" cy="1874646"/>
          </a:xfrm>
          <a:prstGeom prst="rect">
            <a:avLst/>
          </a:prstGeom>
          <a:ln w="25400">
            <a:solidFill>
              <a:srgbClr val="D83661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1" name="Dingbat 勾号"/>
          <p:cNvSpPr/>
          <p:nvPr/>
        </p:nvSpPr>
        <p:spPr>
          <a:xfrm>
            <a:off x="1580009" y="4728685"/>
            <a:ext cx="391923" cy="372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2247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D8366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52124 0.116686" pathEditMode="relative">
                                      <p:cBhvr>
                                        <p:cTn id="9" dur="10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" grpId="4" animBg="1" advAuto="0"/>
      <p:bldP spid="1406" grpId="9" animBg="1" advAuto="0"/>
      <p:bldP spid="1409" grpId="8" animBg="1" advAuto="0"/>
      <p:bldP spid="1410" grpId="10" animBg="1" advAuto="0"/>
      <p:bldP spid="1411" grpId="11" animBg="1" advAuto="0"/>
      <p:bldP spid="1431" grpId="6" animBg="1" advAuto="0"/>
      <p:bldP spid="1435" grpId="1" animBg="1" advAuto="0"/>
      <p:bldP spid="1439" grpId="3" animBg="1" advAuto="0"/>
      <p:bldP spid="1440" grpId="5" animBg="1" advAuto="0"/>
      <p:bldP spid="1441" grpId="7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</a:t>
            </a:r>
          </a:p>
        </p:txBody>
      </p:sp>
      <p:sp>
        <p:nvSpPr>
          <p:cNvPr id="1451" name="How to migrate in key-value pair efficiently?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099800" cy="728926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How to migrate in key-value pair efficiently?</a:t>
            </a:r>
          </a:p>
          <a:p>
            <a:pPr lvl="1"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Unilateral migration protocol</a:t>
            </a:r>
          </a:p>
          <a:p>
            <a:pPr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How to provide fully-localized access?</a:t>
            </a:r>
          </a:p>
          <a:p>
            <a:pPr lvl="1"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Integrate with location cache</a:t>
            </a:r>
          </a:p>
          <a:p>
            <a:pPr>
              <a:buBlip>
                <a:blip r:embed="rId2"/>
              </a:buBlip>
            </a:pPr>
            <a:r>
              <a:t>How to support </a:t>
            </a:r>
            <a:r>
              <a:rPr>
                <a:solidFill>
                  <a:srgbClr val="D83661"/>
                </a:solidFill>
              </a:rPr>
              <a:t>evolving graph</a:t>
            </a:r>
            <a:r>
              <a:t>?</a:t>
            </a: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2247F2"/>
                </a:solidFill>
              </a:rPr>
              <a:t>Check-and-forward</a:t>
            </a:r>
            <a:r>
              <a:t> mechanism</a:t>
            </a:r>
          </a:p>
          <a:p>
            <a:pPr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How to monitor in low overhead?</a:t>
            </a:r>
          </a:p>
          <a:p>
            <a:pPr lvl="1"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Reuse location cache</a:t>
            </a:r>
          </a:p>
        </p:txBody>
      </p:sp>
      <p:sp>
        <p:nvSpPr>
          <p:cNvPr id="14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成组"/>
          <p:cNvGrpSpPr/>
          <p:nvPr/>
        </p:nvGrpSpPr>
        <p:grpSpPr>
          <a:xfrm>
            <a:off x="4044060" y="5695595"/>
            <a:ext cx="5358472" cy="3537271"/>
            <a:chOff x="-7229" y="0"/>
            <a:chExt cx="5358470" cy="3537269"/>
          </a:xfrm>
        </p:grpSpPr>
        <p:grpSp>
          <p:nvGrpSpPr>
            <p:cNvPr id="1456" name="成组"/>
            <p:cNvGrpSpPr/>
            <p:nvPr/>
          </p:nvGrpSpPr>
          <p:grpSpPr>
            <a:xfrm>
              <a:off x="698530" y="0"/>
              <a:ext cx="740970" cy="1116384"/>
              <a:chOff x="0" y="0"/>
              <a:chExt cx="740968" cy="1116383"/>
            </a:xfrm>
          </p:grpSpPr>
          <p:pic>
            <p:nvPicPr>
              <p:cNvPr id="1454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55" name="M0"/>
              <p:cNvSpPr txBox="1"/>
              <p:nvPr/>
            </p:nvSpPr>
            <p:spPr>
              <a:xfrm>
                <a:off x="90377" y="655325"/>
                <a:ext cx="560224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</p:grpSp>
        <p:grpSp>
          <p:nvGrpSpPr>
            <p:cNvPr id="1459" name="成组"/>
            <p:cNvGrpSpPr/>
            <p:nvPr/>
          </p:nvGrpSpPr>
          <p:grpSpPr>
            <a:xfrm>
              <a:off x="3241581" y="89966"/>
              <a:ext cx="740970" cy="1116385"/>
              <a:chOff x="0" y="0"/>
              <a:chExt cx="740968" cy="1116383"/>
            </a:xfrm>
          </p:grpSpPr>
          <p:pic>
            <p:nvPicPr>
              <p:cNvPr id="1457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58" name="M1"/>
              <p:cNvSpPr txBox="1"/>
              <p:nvPr/>
            </p:nvSpPr>
            <p:spPr>
              <a:xfrm>
                <a:off x="90377" y="655325"/>
                <a:ext cx="560224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M1</a:t>
                </a:r>
              </a:p>
            </p:txBody>
          </p:sp>
        </p:grpSp>
        <p:sp>
          <p:nvSpPr>
            <p:cNvPr id="1460" name="线条"/>
            <p:cNvSpPr/>
            <p:nvPr/>
          </p:nvSpPr>
          <p:spPr>
            <a:xfrm flipV="1">
              <a:off x="2184137" y="670123"/>
              <a:ext cx="1" cy="28671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463" name="成组"/>
            <p:cNvGrpSpPr/>
            <p:nvPr/>
          </p:nvGrpSpPr>
          <p:grpSpPr>
            <a:xfrm>
              <a:off x="0" y="1768914"/>
              <a:ext cx="1630738" cy="486767"/>
              <a:chOff x="8534" y="-153"/>
              <a:chExt cx="1630737" cy="486765"/>
            </a:xfrm>
          </p:grpSpPr>
          <p:sp>
            <p:nvSpPr>
              <p:cNvPr id="1461" name="Key"/>
              <p:cNvSpPr txBox="1"/>
              <p:nvPr/>
            </p:nvSpPr>
            <p:spPr>
              <a:xfrm>
                <a:off x="8534" y="-154"/>
                <a:ext cx="659080" cy="486767"/>
              </a:xfrm>
              <a:prstGeom prst="rect">
                <a:avLst/>
              </a:prstGeom>
              <a:solidFill>
                <a:srgbClr val="FFFCCC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1462" name="ADDR"/>
              <p:cNvSpPr txBox="1"/>
              <p:nvPr/>
            </p:nvSpPr>
            <p:spPr>
              <a:xfrm>
                <a:off x="664114" y="-154"/>
                <a:ext cx="975158" cy="48676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ADDR</a:t>
                </a:r>
              </a:p>
            </p:txBody>
          </p:sp>
        </p:grpSp>
        <p:grpSp>
          <p:nvGrpSpPr>
            <p:cNvPr id="1470" name="成组"/>
            <p:cNvGrpSpPr/>
            <p:nvPr/>
          </p:nvGrpSpPr>
          <p:grpSpPr>
            <a:xfrm>
              <a:off x="3051057" y="1702929"/>
              <a:ext cx="224234" cy="564634"/>
              <a:chOff x="0" y="0"/>
              <a:chExt cx="224233" cy="564633"/>
            </a:xfrm>
          </p:grpSpPr>
          <p:sp>
            <p:nvSpPr>
              <p:cNvPr id="1506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7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8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9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0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1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474" name="成组"/>
            <p:cNvGrpSpPr/>
            <p:nvPr/>
          </p:nvGrpSpPr>
          <p:grpSpPr>
            <a:xfrm>
              <a:off x="3026426" y="2832011"/>
              <a:ext cx="1349080" cy="474067"/>
              <a:chOff x="5635" y="497178"/>
              <a:chExt cx="1349078" cy="474065"/>
            </a:xfrm>
          </p:grpSpPr>
          <p:sp>
            <p:nvSpPr>
              <p:cNvPr id="1471" name="8"/>
              <p:cNvSpPr txBox="1"/>
              <p:nvPr/>
            </p:nvSpPr>
            <p:spPr>
              <a:xfrm>
                <a:off x="5635" y="497178"/>
                <a:ext cx="726610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8</a:t>
                </a:r>
              </a:p>
            </p:txBody>
          </p:sp>
          <p:sp>
            <p:nvSpPr>
              <p:cNvPr id="1472" name="VAL"/>
              <p:cNvSpPr txBox="1"/>
              <p:nvPr/>
            </p:nvSpPr>
            <p:spPr>
              <a:xfrm>
                <a:off x="652040" y="497178"/>
                <a:ext cx="696581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        </a:t>
                </a:r>
              </a:p>
            </p:txBody>
          </p:sp>
          <p:sp>
            <p:nvSpPr>
              <p:cNvPr id="1473" name="矩形"/>
              <p:cNvSpPr/>
              <p:nvPr/>
            </p:nvSpPr>
            <p:spPr>
              <a:xfrm>
                <a:off x="9028" y="499261"/>
                <a:ext cx="1345687" cy="46990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475" name="migration task"/>
            <p:cNvSpPr txBox="1"/>
            <p:nvPr/>
          </p:nvSpPr>
          <p:spPr>
            <a:xfrm>
              <a:off x="3306033" y="1754563"/>
              <a:ext cx="204520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migration task</a:t>
              </a:r>
            </a:p>
          </p:txBody>
        </p:sp>
        <p:grpSp>
          <p:nvGrpSpPr>
            <p:cNvPr id="1479" name="成组"/>
            <p:cNvGrpSpPr/>
            <p:nvPr/>
          </p:nvGrpSpPr>
          <p:grpSpPr>
            <a:xfrm>
              <a:off x="-7230" y="2832011"/>
              <a:ext cx="1349080" cy="474067"/>
              <a:chOff x="5635" y="497178"/>
              <a:chExt cx="1349078" cy="474065"/>
            </a:xfrm>
          </p:grpSpPr>
          <p:sp>
            <p:nvSpPr>
              <p:cNvPr id="1476" name="8"/>
              <p:cNvSpPr txBox="1"/>
              <p:nvPr/>
            </p:nvSpPr>
            <p:spPr>
              <a:xfrm>
                <a:off x="5635" y="497178"/>
                <a:ext cx="726610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8</a:t>
                </a:r>
              </a:p>
            </p:txBody>
          </p:sp>
          <p:sp>
            <p:nvSpPr>
              <p:cNvPr id="1477" name="VAL"/>
              <p:cNvSpPr txBox="1"/>
              <p:nvPr/>
            </p:nvSpPr>
            <p:spPr>
              <a:xfrm>
                <a:off x="652040" y="497178"/>
                <a:ext cx="696581" cy="474067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        </a:t>
                </a:r>
              </a:p>
            </p:txBody>
          </p:sp>
          <p:sp>
            <p:nvSpPr>
              <p:cNvPr id="1478" name="矩形"/>
              <p:cNvSpPr/>
              <p:nvPr/>
            </p:nvSpPr>
            <p:spPr>
              <a:xfrm>
                <a:off x="9028" y="499261"/>
                <a:ext cx="1345687" cy="46990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1481" name="Check-and-Forward Mechanis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Check-and-Forward Mechanism</a:t>
            </a:r>
          </a:p>
        </p:txBody>
      </p:sp>
      <p:sp>
        <p:nvSpPr>
          <p:cNvPr id="1482" name="Support evolving graph(PUT)…"/>
          <p:cNvSpPr txBox="1">
            <a:spLocks noGrp="1"/>
          </p:cNvSpPr>
          <p:nvPr>
            <p:ph type="body" sz="half" idx="1"/>
          </p:nvPr>
        </p:nvSpPr>
        <p:spPr>
          <a:xfrm>
            <a:off x="952500" y="2184400"/>
            <a:ext cx="11099800" cy="38588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Support </a:t>
            </a:r>
            <a:r>
              <a:rPr>
                <a:solidFill>
                  <a:srgbClr val="2247F2"/>
                </a:solidFill>
              </a:rPr>
              <a:t>evolving</a:t>
            </a:r>
            <a:r>
              <a:t> graph(PUT)</a:t>
            </a:r>
          </a:p>
          <a:p>
            <a:pPr>
              <a:buBlip>
                <a:blip r:embed="rId3"/>
              </a:buBlip>
            </a:pPr>
            <a:r>
              <a:t>Conflicts: modification to </a:t>
            </a:r>
            <a:r>
              <a:rPr>
                <a:solidFill>
                  <a:srgbClr val="D83661"/>
                </a:solidFill>
              </a:rPr>
              <a:t>address</a:t>
            </a:r>
            <a:r>
              <a:t> in key</a:t>
            </a:r>
          </a:p>
          <a:p>
            <a:pPr lvl="1">
              <a:buBlip>
                <a:blip r:embed="rId3"/>
              </a:buBlip>
            </a:pPr>
            <a:r>
              <a:t>Detected by </a:t>
            </a:r>
            <a:r>
              <a:rPr>
                <a:solidFill>
                  <a:srgbClr val="2247F2"/>
                </a:solidFill>
              </a:rPr>
              <a:t>RDMA_CAS</a:t>
            </a:r>
          </a:p>
          <a:p>
            <a:pPr>
              <a:buBlip>
                <a:blip r:embed="rId3"/>
              </a:buBlip>
            </a:pPr>
            <a:r>
              <a:rPr>
                <a:solidFill>
                  <a:srgbClr val="D83661"/>
                </a:solidFill>
              </a:rPr>
              <a:t>Forward</a:t>
            </a:r>
            <a:r>
              <a:t> PUT and </a:t>
            </a:r>
            <a:r>
              <a:rPr>
                <a:solidFill>
                  <a:srgbClr val="2247F2"/>
                </a:solidFill>
              </a:rPr>
              <a:t>retry</a:t>
            </a:r>
            <a:r>
              <a:t> migration</a:t>
            </a:r>
          </a:p>
        </p:txBody>
      </p:sp>
      <p:sp>
        <p:nvSpPr>
          <p:cNvPr id="14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484" name="线条"/>
          <p:cNvSpPr/>
          <p:nvPr/>
        </p:nvSpPr>
        <p:spPr>
          <a:xfrm>
            <a:off x="5134686" y="7955558"/>
            <a:ext cx="1" cy="5586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87" name="成组"/>
          <p:cNvGrpSpPr/>
          <p:nvPr/>
        </p:nvGrpSpPr>
        <p:grpSpPr>
          <a:xfrm>
            <a:off x="5289045" y="6662994"/>
            <a:ext cx="2875732" cy="1044900"/>
            <a:chOff x="-417437" y="-112595"/>
            <a:chExt cx="2875730" cy="1044898"/>
          </a:xfrm>
        </p:grpSpPr>
        <p:sp>
          <p:nvSpPr>
            <p:cNvPr id="1485" name="线条"/>
            <p:cNvSpPr/>
            <p:nvPr/>
          </p:nvSpPr>
          <p:spPr>
            <a:xfrm>
              <a:off x="4509" y="932303"/>
              <a:ext cx="1198268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6" name="RDMA_CAS"/>
            <p:cNvSpPr txBox="1"/>
            <p:nvPr/>
          </p:nvSpPr>
          <p:spPr>
            <a:xfrm>
              <a:off x="-417438" y="-112596"/>
              <a:ext cx="2875731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RDMA_CAS</a:t>
              </a:r>
            </a:p>
          </p:txBody>
        </p:sp>
      </p:grpSp>
      <p:sp>
        <p:nvSpPr>
          <p:cNvPr id="1488" name="ADDR"/>
          <p:cNvSpPr txBox="1"/>
          <p:nvPr/>
        </p:nvSpPr>
        <p:spPr>
          <a:xfrm>
            <a:off x="4728513" y="7464510"/>
            <a:ext cx="975158" cy="486766"/>
          </a:xfrm>
          <a:prstGeom prst="rect">
            <a:avLst/>
          </a:prstGeom>
          <a:solidFill>
            <a:srgbClr val="FFFFFF"/>
          </a:solidFill>
          <a:ln w="25400">
            <a:solidFill>
              <a:srgbClr val="2247F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47F2"/>
                </a:solidFill>
              </a:defRPr>
            </a:lvl1pPr>
          </a:lstStyle>
          <a:p>
            <a:r>
              <a:t>ADDR</a:t>
            </a:r>
          </a:p>
        </p:txBody>
      </p:sp>
      <p:sp>
        <p:nvSpPr>
          <p:cNvPr id="1489" name="线条"/>
          <p:cNvSpPr/>
          <p:nvPr/>
        </p:nvSpPr>
        <p:spPr>
          <a:xfrm>
            <a:off x="5363310" y="7962325"/>
            <a:ext cx="1729826" cy="5510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98" name="成组"/>
          <p:cNvGrpSpPr/>
          <p:nvPr/>
        </p:nvGrpSpPr>
        <p:grpSpPr>
          <a:xfrm>
            <a:off x="2935120" y="6165344"/>
            <a:ext cx="1007110" cy="573429"/>
            <a:chOff x="0" y="0"/>
            <a:chExt cx="1007109" cy="573427"/>
          </a:xfrm>
        </p:grpSpPr>
        <p:grpSp>
          <p:nvGrpSpPr>
            <p:cNvPr id="1496" name="成组"/>
            <p:cNvGrpSpPr/>
            <p:nvPr/>
          </p:nvGrpSpPr>
          <p:grpSpPr>
            <a:xfrm>
              <a:off x="-1" y="0"/>
              <a:ext cx="206104" cy="573428"/>
              <a:chOff x="417323" y="784168"/>
              <a:chExt cx="206102" cy="573427"/>
            </a:xfrm>
          </p:grpSpPr>
          <p:sp>
            <p:nvSpPr>
              <p:cNvPr id="1512" name="连接线"/>
              <p:cNvSpPr/>
              <p:nvPr/>
            </p:nvSpPr>
            <p:spPr>
              <a:xfrm>
                <a:off x="497083" y="784168"/>
                <a:ext cx="120692" cy="95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3" name="连接线"/>
              <p:cNvSpPr/>
              <p:nvPr/>
            </p:nvSpPr>
            <p:spPr>
              <a:xfrm>
                <a:off x="417323" y="876772"/>
                <a:ext cx="120751" cy="86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4" name="连接线"/>
              <p:cNvSpPr/>
              <p:nvPr/>
            </p:nvSpPr>
            <p:spPr>
              <a:xfrm>
                <a:off x="469371" y="949153"/>
                <a:ext cx="135802" cy="118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5" name="连接线"/>
              <p:cNvSpPr/>
              <p:nvPr/>
            </p:nvSpPr>
            <p:spPr>
              <a:xfrm>
                <a:off x="417323" y="1061847"/>
                <a:ext cx="120751" cy="86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6" name="连接线"/>
              <p:cNvSpPr/>
              <p:nvPr/>
            </p:nvSpPr>
            <p:spPr>
              <a:xfrm>
                <a:off x="434641" y="1134229"/>
                <a:ext cx="188785" cy="117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7" name="连接线"/>
              <p:cNvSpPr/>
              <p:nvPr/>
            </p:nvSpPr>
            <p:spPr>
              <a:xfrm>
                <a:off x="423391" y="1246778"/>
                <a:ext cx="147817" cy="11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D8366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497" name="PUT"/>
            <p:cNvSpPr txBox="1"/>
            <p:nvPr/>
          </p:nvSpPr>
          <p:spPr>
            <a:xfrm>
              <a:off x="300278" y="0"/>
              <a:ext cx="706832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D83661"/>
                  </a:solidFill>
                </a:defRPr>
              </a:lvl1pPr>
            </a:lstStyle>
            <a:p>
              <a:r>
                <a:t>PUT</a:t>
              </a:r>
            </a:p>
          </p:txBody>
        </p:sp>
      </p:grpSp>
      <p:sp>
        <p:nvSpPr>
          <p:cNvPr id="1499" name="VAL"/>
          <p:cNvSpPr txBox="1"/>
          <p:nvPr/>
        </p:nvSpPr>
        <p:spPr>
          <a:xfrm>
            <a:off x="1953996" y="8523882"/>
            <a:ext cx="1102564" cy="486766"/>
          </a:xfrm>
          <a:prstGeom prst="rect">
            <a:avLst/>
          </a:prstGeom>
          <a:solidFill>
            <a:srgbClr val="E1FDFE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     </a:t>
            </a:r>
          </a:p>
        </p:txBody>
      </p:sp>
      <p:grpSp>
        <p:nvGrpSpPr>
          <p:cNvPr id="1502" name="成组"/>
          <p:cNvGrpSpPr/>
          <p:nvPr/>
        </p:nvGrpSpPr>
        <p:grpSpPr>
          <a:xfrm>
            <a:off x="1619863" y="6962979"/>
            <a:ext cx="2517313" cy="1819758"/>
            <a:chOff x="0" y="-326019"/>
            <a:chExt cx="2517311" cy="1819757"/>
          </a:xfrm>
        </p:grpSpPr>
        <p:sp>
          <p:nvSpPr>
            <p:cNvPr id="1518" name="连接线"/>
            <p:cNvSpPr/>
            <p:nvPr/>
          </p:nvSpPr>
          <p:spPr>
            <a:xfrm>
              <a:off x="1463340" y="-326020"/>
              <a:ext cx="1053972" cy="181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2" h="19847" extrusionOk="0">
                  <a:moveTo>
                    <a:pt x="0" y="0"/>
                  </a:moveTo>
                  <a:cubicBezTo>
                    <a:pt x="21031" y="15119"/>
                    <a:pt x="21600" y="21600"/>
                    <a:pt x="1708" y="19443"/>
                  </a:cubicBezTo>
                </a:path>
              </a:pathLst>
            </a:custGeom>
            <a:noFill/>
            <a:ln w="25400" cap="flat">
              <a:solidFill>
                <a:srgbClr val="D83661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501" name="copy_on_write"/>
            <p:cNvSpPr txBox="1"/>
            <p:nvPr/>
          </p:nvSpPr>
          <p:spPr>
            <a:xfrm>
              <a:off x="-1" y="528739"/>
              <a:ext cx="2095197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D83661"/>
                  </a:solidFill>
                </a:defRPr>
              </a:lvl1pPr>
            </a:lstStyle>
            <a:p>
              <a:r>
                <a:t>copy_on_write</a:t>
              </a:r>
            </a:p>
          </p:txBody>
        </p:sp>
      </p:grpSp>
      <p:grpSp>
        <p:nvGrpSpPr>
          <p:cNvPr id="1505" name="成组"/>
          <p:cNvGrpSpPr/>
          <p:nvPr/>
        </p:nvGrpSpPr>
        <p:grpSpPr>
          <a:xfrm>
            <a:off x="3047714" y="6661247"/>
            <a:ext cx="1855860" cy="774921"/>
            <a:chOff x="0" y="0"/>
            <a:chExt cx="1855858" cy="774920"/>
          </a:xfrm>
        </p:grpSpPr>
        <p:sp>
          <p:nvSpPr>
            <p:cNvPr id="1503" name="线条"/>
            <p:cNvSpPr/>
            <p:nvPr/>
          </p:nvSpPr>
          <p:spPr>
            <a:xfrm>
              <a:off x="461895" y="-1"/>
              <a:ext cx="1393964" cy="774922"/>
            </a:xfrm>
            <a:prstGeom prst="line">
              <a:avLst/>
            </a:prstGeom>
            <a:noFill/>
            <a:ln w="25400" cap="flat">
              <a:solidFill>
                <a:srgbClr val="D83661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04" name="RDMA_CAS"/>
            <p:cNvSpPr txBox="1"/>
            <p:nvPr/>
          </p:nvSpPr>
          <p:spPr>
            <a:xfrm>
              <a:off x="-1" y="47717"/>
              <a:ext cx="1768146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D83661"/>
                  </a:solidFill>
                </a:defRPr>
              </a:lvl1pPr>
            </a:lstStyle>
            <a:p>
              <a:r>
                <a:t>RDMA_CAS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" grpId="2" animBg="1" advAuto="0"/>
      <p:bldP spid="1482" grpId="1" build="p" bldLvl="5" animBg="1" advAuto="0"/>
      <p:bldP spid="1484" grpId="3" animBg="1" advAuto="0"/>
      <p:bldP spid="1484" grpId="6" animBg="1" advAuto="0"/>
      <p:bldP spid="1487" grpId="4" animBg="1" advAuto="0"/>
      <p:bldP spid="1488" grpId="5" animBg="1" advAuto="0"/>
      <p:bldP spid="1489" grpId="7" animBg="1" advAuto="0"/>
      <p:bldP spid="1498" grpId="8" animBg="1" advAuto="0"/>
      <p:bldP spid="1499" grpId="10" animBg="1" advAuto="0"/>
      <p:bldP spid="1502" grpId="9" animBg="1" advAuto="0"/>
      <p:bldP spid="1502" grpId="11" animBg="1" advAuto="0"/>
      <p:bldP spid="1505" grpId="1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plit Migration + Cache"/>
          <p:cNvSpPr txBox="1">
            <a:spLocks noGrp="1"/>
          </p:cNvSpPr>
          <p:nvPr>
            <p:ph type="title"/>
          </p:nvPr>
        </p:nvSpPr>
        <p:spPr>
          <a:xfrm>
            <a:off x="1257550" y="126388"/>
            <a:ext cx="11874948" cy="2159001"/>
          </a:xfrm>
          <a:prstGeom prst="rect">
            <a:avLst/>
          </a:prstGeom>
        </p:spPr>
        <p:txBody>
          <a:bodyPr/>
          <a:lstStyle/>
          <a:p>
            <a:r>
              <a:t>Split Migration + Cache</a:t>
            </a:r>
          </a:p>
        </p:txBody>
      </p:sp>
      <p:sp>
        <p:nvSpPr>
          <p:cNvPr id="15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59703" y="8944075"/>
            <a:ext cx="317600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grpSp>
        <p:nvGrpSpPr>
          <p:cNvPr id="1524" name="成组"/>
          <p:cNvGrpSpPr/>
          <p:nvPr/>
        </p:nvGrpSpPr>
        <p:grpSpPr>
          <a:xfrm>
            <a:off x="1339802" y="7015091"/>
            <a:ext cx="2377838" cy="461366"/>
            <a:chOff x="0" y="0"/>
            <a:chExt cx="2377837" cy="461365"/>
          </a:xfrm>
        </p:grpSpPr>
        <p:sp>
          <p:nvSpPr>
            <p:cNvPr id="1522" name="线条"/>
            <p:cNvSpPr/>
            <p:nvPr/>
          </p:nvSpPr>
          <p:spPr>
            <a:xfrm>
              <a:off x="0" y="230682"/>
              <a:ext cx="565999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23" name="Local Read"/>
            <p:cNvSpPr txBox="1"/>
            <p:nvPr/>
          </p:nvSpPr>
          <p:spPr>
            <a:xfrm>
              <a:off x="722468" y="0"/>
              <a:ext cx="16553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Local Read</a:t>
              </a:r>
            </a:p>
          </p:txBody>
        </p:sp>
      </p:grpSp>
      <p:grpSp>
        <p:nvGrpSpPr>
          <p:cNvPr id="1530" name="成组"/>
          <p:cNvGrpSpPr/>
          <p:nvPr/>
        </p:nvGrpSpPr>
        <p:grpSpPr>
          <a:xfrm>
            <a:off x="1340412" y="7768248"/>
            <a:ext cx="2519453" cy="461366"/>
            <a:chOff x="16418" y="0"/>
            <a:chExt cx="2519451" cy="461365"/>
          </a:xfrm>
        </p:grpSpPr>
        <p:sp>
          <p:nvSpPr>
            <p:cNvPr id="1525" name="RDMA Read"/>
            <p:cNvSpPr txBox="1"/>
            <p:nvPr/>
          </p:nvSpPr>
          <p:spPr>
            <a:xfrm>
              <a:off x="733587" y="0"/>
              <a:ext cx="180228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RDMA Read</a:t>
              </a:r>
            </a:p>
          </p:txBody>
        </p:sp>
        <p:grpSp>
          <p:nvGrpSpPr>
            <p:cNvPr id="1529" name="成组"/>
            <p:cNvGrpSpPr/>
            <p:nvPr/>
          </p:nvGrpSpPr>
          <p:grpSpPr>
            <a:xfrm>
              <a:off x="16418" y="132775"/>
              <a:ext cx="602626" cy="195815"/>
              <a:chOff x="16418" y="9133"/>
              <a:chExt cx="602625" cy="195814"/>
            </a:xfrm>
          </p:grpSpPr>
          <p:sp>
            <p:nvSpPr>
              <p:cNvPr id="1526" name="线条"/>
              <p:cNvSpPr/>
              <p:nvPr/>
            </p:nvSpPr>
            <p:spPr>
              <a:xfrm>
                <a:off x="50800" y="9946"/>
                <a:ext cx="501607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head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7" name="线条"/>
              <p:cNvSpPr/>
              <p:nvPr/>
            </p:nvSpPr>
            <p:spPr>
              <a:xfrm flipH="1" flipV="1">
                <a:off x="16418" y="204948"/>
                <a:ext cx="539230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4" name="连接线"/>
              <p:cNvSpPr/>
              <p:nvPr/>
            </p:nvSpPr>
            <p:spPr>
              <a:xfrm>
                <a:off x="554303" y="9133"/>
                <a:ext cx="64741" cy="192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0" h="21600" extrusionOk="0">
                    <a:moveTo>
                      <a:pt x="0" y="0"/>
                    </a:moveTo>
                    <a:cubicBezTo>
                      <a:pt x="21600" y="7287"/>
                      <a:pt x="21600" y="14487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551" name="成组"/>
          <p:cNvGrpSpPr/>
          <p:nvPr/>
        </p:nvGrpSpPr>
        <p:grpSpPr>
          <a:xfrm>
            <a:off x="1275720" y="2974172"/>
            <a:ext cx="1999773" cy="3029587"/>
            <a:chOff x="0" y="0"/>
            <a:chExt cx="1999772" cy="3029585"/>
          </a:xfrm>
        </p:grpSpPr>
        <p:grpSp>
          <p:nvGrpSpPr>
            <p:cNvPr id="1547" name="成组"/>
            <p:cNvGrpSpPr/>
            <p:nvPr/>
          </p:nvGrpSpPr>
          <p:grpSpPr>
            <a:xfrm>
              <a:off x="0" y="-1"/>
              <a:ext cx="1999773" cy="3029587"/>
              <a:chOff x="0" y="0"/>
              <a:chExt cx="1999772" cy="3029585"/>
            </a:xfrm>
          </p:grpSpPr>
          <p:grpSp>
            <p:nvGrpSpPr>
              <p:cNvPr id="1539" name="成组"/>
              <p:cNvGrpSpPr/>
              <p:nvPr/>
            </p:nvGrpSpPr>
            <p:grpSpPr>
              <a:xfrm>
                <a:off x="252992" y="0"/>
                <a:ext cx="1746781" cy="3029586"/>
                <a:chOff x="510732" y="0"/>
                <a:chExt cx="1746780" cy="3029585"/>
              </a:xfrm>
            </p:grpSpPr>
            <p:sp>
              <p:nvSpPr>
                <p:cNvPr id="1531" name="线条"/>
                <p:cNvSpPr/>
                <p:nvPr/>
              </p:nvSpPr>
              <p:spPr>
                <a:xfrm flipH="1">
                  <a:off x="1163188" y="622488"/>
                  <a:ext cx="1" cy="701418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532" name="线条"/>
                <p:cNvSpPr/>
                <p:nvPr/>
              </p:nvSpPr>
              <p:spPr>
                <a:xfrm flipH="1" flipV="1">
                  <a:off x="510732" y="622488"/>
                  <a:ext cx="652457" cy="1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533" name="线条"/>
                <p:cNvSpPr/>
                <p:nvPr/>
              </p:nvSpPr>
              <p:spPr>
                <a:xfrm flipH="1">
                  <a:off x="1165391" y="1914481"/>
                  <a:ext cx="1" cy="574417"/>
                </a:xfrm>
                <a:prstGeom prst="line">
                  <a:avLst/>
                </a:pr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534" name="get(key)"/>
                <p:cNvSpPr txBox="1"/>
                <p:nvPr/>
              </p:nvSpPr>
              <p:spPr>
                <a:xfrm>
                  <a:off x="607718" y="0"/>
                  <a:ext cx="1464158" cy="5230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800" b="1"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get(key)</a:t>
                  </a:r>
                </a:p>
              </p:txBody>
            </p:sp>
            <p:sp>
              <p:nvSpPr>
                <p:cNvPr id="1535" name="KEY"/>
                <p:cNvSpPr/>
                <p:nvPr/>
              </p:nvSpPr>
              <p:spPr>
                <a:xfrm>
                  <a:off x="755555" y="1327116"/>
                  <a:ext cx="878903" cy="562375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t>KEY</a:t>
                  </a:r>
                </a:p>
              </p:txBody>
            </p:sp>
            <p:sp>
              <p:nvSpPr>
                <p:cNvPr id="1536" name="VAL"/>
                <p:cNvSpPr/>
                <p:nvPr/>
              </p:nvSpPr>
              <p:spPr>
                <a:xfrm>
                  <a:off x="727312" y="2467210"/>
                  <a:ext cx="878904" cy="562376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r>
                    <a:t>VAL</a:t>
                  </a:r>
                </a:p>
              </p:txBody>
            </p:sp>
            <p:sp>
              <p:nvSpPr>
                <p:cNvPr id="1537" name="H(key)"/>
                <p:cNvSpPr txBox="1"/>
                <p:nvPr/>
              </p:nvSpPr>
              <p:spPr>
                <a:xfrm>
                  <a:off x="1290992" y="772692"/>
                  <a:ext cx="966521" cy="46136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H(key)</a:t>
                  </a:r>
                </a:p>
              </p:txBody>
            </p:sp>
            <p:sp>
              <p:nvSpPr>
                <p:cNvPr id="1538" name="addr"/>
                <p:cNvSpPr txBox="1"/>
                <p:nvPr/>
              </p:nvSpPr>
              <p:spPr>
                <a:xfrm>
                  <a:off x="1288025" y="1981490"/>
                  <a:ext cx="740970" cy="4613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>
                      <a:solidFill>
                        <a:srgbClr val="2247F2"/>
                      </a:solidFill>
                    </a:defRPr>
                  </a:lvl1pPr>
                </a:lstStyle>
                <a:p>
                  <a:r>
                    <a:t>addr</a:t>
                  </a:r>
                </a:p>
              </p:txBody>
            </p:sp>
          </p:grpSp>
          <p:grpSp>
            <p:nvGrpSpPr>
              <p:cNvPr id="1546" name="成组"/>
              <p:cNvGrpSpPr/>
              <p:nvPr/>
            </p:nvGrpSpPr>
            <p:grpSpPr>
              <a:xfrm>
                <a:off x="-1" y="319101"/>
                <a:ext cx="224235" cy="564634"/>
                <a:chOff x="0" y="0"/>
                <a:chExt cx="224233" cy="564633"/>
              </a:xfrm>
            </p:grpSpPr>
            <p:sp>
              <p:nvSpPr>
                <p:cNvPr id="1605" name="连接线"/>
                <p:cNvSpPr/>
                <p:nvPr/>
              </p:nvSpPr>
              <p:spPr>
                <a:xfrm>
                  <a:off x="86777" y="0"/>
                  <a:ext cx="131309" cy="942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01" h="21600" extrusionOk="0">
                      <a:moveTo>
                        <a:pt x="0" y="0"/>
                      </a:moveTo>
                      <a:cubicBezTo>
                        <a:pt x="21452" y="10119"/>
                        <a:pt x="21600" y="17319"/>
                        <a:pt x="443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06" name="连接线"/>
                <p:cNvSpPr/>
                <p:nvPr/>
              </p:nvSpPr>
              <p:spPr>
                <a:xfrm>
                  <a:off x="0" y="91184"/>
                  <a:ext cx="131373" cy="856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64" h="21600" extrusionOk="0">
                      <a:moveTo>
                        <a:pt x="12443" y="21600"/>
                      </a:moveTo>
                      <a:cubicBezTo>
                        <a:pt x="-5336" y="10620"/>
                        <a:pt x="-4062" y="3420"/>
                        <a:pt x="16264" y="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07" name="连接线"/>
                <p:cNvSpPr/>
                <p:nvPr/>
              </p:nvSpPr>
              <p:spPr>
                <a:xfrm>
                  <a:off x="56627" y="162455"/>
                  <a:ext cx="147748" cy="1171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330" h="21600" extrusionOk="0">
                      <a:moveTo>
                        <a:pt x="0" y="0"/>
                      </a:moveTo>
                      <a:cubicBezTo>
                        <a:pt x="19833" y="10073"/>
                        <a:pt x="21600" y="17273"/>
                        <a:pt x="5301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08" name="连接线"/>
                <p:cNvSpPr/>
                <p:nvPr/>
              </p:nvSpPr>
              <p:spPr>
                <a:xfrm>
                  <a:off x="0" y="273421"/>
                  <a:ext cx="131373" cy="856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64" h="21600" extrusionOk="0">
                      <a:moveTo>
                        <a:pt x="12443" y="21600"/>
                      </a:moveTo>
                      <a:cubicBezTo>
                        <a:pt x="-5336" y="10620"/>
                        <a:pt x="-4062" y="3420"/>
                        <a:pt x="16264" y="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09" name="连接线"/>
                <p:cNvSpPr/>
                <p:nvPr/>
              </p:nvSpPr>
              <p:spPr>
                <a:xfrm>
                  <a:off x="18842" y="344692"/>
                  <a:ext cx="205392" cy="1161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238" h="21600" extrusionOk="0">
                      <a:moveTo>
                        <a:pt x="2987" y="0"/>
                      </a:moveTo>
                      <a:cubicBezTo>
                        <a:pt x="21600" y="13731"/>
                        <a:pt x="20604" y="20931"/>
                        <a:pt x="0" y="21600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10" name="连接线"/>
                <p:cNvSpPr/>
                <p:nvPr/>
              </p:nvSpPr>
              <p:spPr>
                <a:xfrm>
                  <a:off x="6602" y="455515"/>
                  <a:ext cx="160820" cy="1091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468" h="20402" extrusionOk="0">
                      <a:moveTo>
                        <a:pt x="16468" y="20402"/>
                      </a:moveTo>
                      <a:cubicBezTo>
                        <a:pt x="-2686" y="5545"/>
                        <a:pt x="-5132" y="-1198"/>
                        <a:pt x="9131" y="174"/>
                      </a:cubicBezTo>
                    </a:path>
                  </a:pathLst>
                </a:custGeom>
                <a:noFill/>
                <a:ln w="25400" cap="flat">
                  <a:solidFill>
                    <a:srgbClr val="2247F2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</p:grpSp>
        </p:grpSp>
        <p:grpSp>
          <p:nvGrpSpPr>
            <p:cNvPr id="1550" name="成组"/>
            <p:cNvGrpSpPr/>
            <p:nvPr/>
          </p:nvGrpSpPr>
          <p:grpSpPr>
            <a:xfrm>
              <a:off x="479972" y="1281976"/>
              <a:ext cx="583104" cy="465634"/>
              <a:chOff x="0" y="0"/>
              <a:chExt cx="583102" cy="465632"/>
            </a:xfrm>
          </p:grpSpPr>
          <p:sp>
            <p:nvSpPr>
              <p:cNvPr id="1548" name="矩形"/>
              <p:cNvSpPr/>
              <p:nvPr/>
            </p:nvSpPr>
            <p:spPr>
              <a:xfrm>
                <a:off x="0" y="46532"/>
                <a:ext cx="583103" cy="419101"/>
              </a:xfrm>
              <a:prstGeom prst="rect">
                <a:avLst/>
              </a:prstGeom>
              <a:solidFill>
                <a:srgbClr val="E1FD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49" name="L$"/>
              <p:cNvSpPr txBox="1"/>
              <p:nvPr/>
            </p:nvSpPr>
            <p:spPr>
              <a:xfrm>
                <a:off x="53357" y="0"/>
                <a:ext cx="453238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L$</a:t>
                </a:r>
              </a:p>
            </p:txBody>
          </p:sp>
        </p:grpSp>
      </p:grpSp>
      <p:grpSp>
        <p:nvGrpSpPr>
          <p:cNvPr id="1578" name="成组"/>
          <p:cNvGrpSpPr/>
          <p:nvPr/>
        </p:nvGrpSpPr>
        <p:grpSpPr>
          <a:xfrm>
            <a:off x="4704447" y="2971753"/>
            <a:ext cx="2790044" cy="3743180"/>
            <a:chOff x="0" y="0"/>
            <a:chExt cx="2790042" cy="3743178"/>
          </a:xfrm>
        </p:grpSpPr>
        <p:sp>
          <p:nvSpPr>
            <p:cNvPr id="1552" name="线条"/>
            <p:cNvSpPr/>
            <p:nvPr/>
          </p:nvSpPr>
          <p:spPr>
            <a:xfrm flipV="1">
              <a:off x="1467884" y="108723"/>
              <a:ext cx="1" cy="3634456"/>
            </a:xfrm>
            <a:prstGeom prst="line">
              <a:avLst/>
            </a:prstGeom>
            <a:noFill/>
            <a:ln w="25400" cap="flat">
              <a:solidFill>
                <a:srgbClr val="42424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553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4694" y="0"/>
              <a:ext cx="740970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4" name="M0"/>
            <p:cNvSpPr txBox="1"/>
            <p:nvPr/>
          </p:nvSpPr>
          <p:spPr>
            <a:xfrm>
              <a:off x="305067" y="612208"/>
              <a:ext cx="56022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M0</a:t>
              </a:r>
            </a:p>
          </p:txBody>
        </p:sp>
        <p:sp>
          <p:nvSpPr>
            <p:cNvPr id="1555" name="线条"/>
            <p:cNvSpPr/>
            <p:nvPr/>
          </p:nvSpPr>
          <p:spPr>
            <a:xfrm flipH="1">
              <a:off x="585178" y="1024495"/>
              <a:ext cx="1" cy="6125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56" name="KEY"/>
            <p:cNvSpPr/>
            <p:nvPr/>
          </p:nvSpPr>
          <p:spPr>
            <a:xfrm>
              <a:off x="1911139" y="1644286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1557" name="VAL"/>
            <p:cNvSpPr/>
            <p:nvPr/>
          </p:nvSpPr>
          <p:spPr>
            <a:xfrm>
              <a:off x="1911139" y="2757514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  <p:sp>
          <p:nvSpPr>
            <p:cNvPr id="1558" name="H(key)"/>
            <p:cNvSpPr txBox="1"/>
            <p:nvPr/>
          </p:nvSpPr>
          <p:spPr>
            <a:xfrm>
              <a:off x="691994" y="1081020"/>
              <a:ext cx="966522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  <p:pic>
          <p:nvPicPr>
            <p:cNvPr id="1559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80106" y="0"/>
              <a:ext cx="740970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0" name="M1"/>
            <p:cNvSpPr txBox="1"/>
            <p:nvPr/>
          </p:nvSpPr>
          <p:spPr>
            <a:xfrm>
              <a:off x="2070484" y="612352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M1</a:t>
              </a:r>
            </a:p>
          </p:txBody>
        </p:sp>
        <p:sp>
          <p:nvSpPr>
            <p:cNvPr id="1561" name="addr"/>
            <p:cNvSpPr txBox="1"/>
            <p:nvPr/>
          </p:nvSpPr>
          <p:spPr>
            <a:xfrm>
              <a:off x="656047" y="2322238"/>
              <a:ext cx="740970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grpSp>
          <p:nvGrpSpPr>
            <p:cNvPr id="1566" name="成组"/>
            <p:cNvGrpSpPr/>
            <p:nvPr/>
          </p:nvGrpSpPr>
          <p:grpSpPr>
            <a:xfrm>
              <a:off x="518607" y="2927325"/>
              <a:ext cx="1484444" cy="515650"/>
              <a:chOff x="2888" y="12700"/>
              <a:chExt cx="1484443" cy="515648"/>
            </a:xfrm>
          </p:grpSpPr>
          <p:sp>
            <p:nvSpPr>
              <p:cNvPr id="1562" name="线条"/>
              <p:cNvSpPr/>
              <p:nvPr/>
            </p:nvSpPr>
            <p:spPr>
              <a:xfrm>
                <a:off x="50800" y="13829"/>
                <a:ext cx="1328299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head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63" name="线条"/>
              <p:cNvSpPr/>
              <p:nvPr/>
            </p:nvSpPr>
            <p:spPr>
              <a:xfrm flipH="1" flipV="1">
                <a:off x="2888" y="284965"/>
                <a:ext cx="1384301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64" name="value"/>
              <p:cNvSpPr txBox="1"/>
              <p:nvPr/>
            </p:nvSpPr>
            <p:spPr>
              <a:xfrm>
                <a:off x="306974" y="66982"/>
                <a:ext cx="831190" cy="46136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value</a:t>
                </a:r>
              </a:p>
            </p:txBody>
          </p:sp>
          <p:sp>
            <p:nvSpPr>
              <p:cNvPr id="1611" name="连接线"/>
              <p:cNvSpPr/>
              <p:nvPr/>
            </p:nvSpPr>
            <p:spPr>
              <a:xfrm>
                <a:off x="1383833" y="12700"/>
                <a:ext cx="103499" cy="267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0" h="21600" extrusionOk="0">
                    <a:moveTo>
                      <a:pt x="0" y="0"/>
                    </a:moveTo>
                    <a:cubicBezTo>
                      <a:pt x="21600" y="7950"/>
                      <a:pt x="21600" y="15150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567" name="线条"/>
            <p:cNvSpPr/>
            <p:nvPr/>
          </p:nvSpPr>
          <p:spPr>
            <a:xfrm flipH="1">
              <a:off x="585178" y="2026710"/>
              <a:ext cx="1" cy="8411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574" name="成组"/>
            <p:cNvGrpSpPr/>
            <p:nvPr/>
          </p:nvGrpSpPr>
          <p:grpSpPr>
            <a:xfrm>
              <a:off x="-1" y="864009"/>
              <a:ext cx="224235" cy="564634"/>
              <a:chOff x="0" y="0"/>
              <a:chExt cx="224233" cy="564633"/>
            </a:xfrm>
          </p:grpSpPr>
          <p:sp>
            <p:nvSpPr>
              <p:cNvPr id="1612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3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4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5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6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7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577" name="成组"/>
            <p:cNvGrpSpPr/>
            <p:nvPr/>
          </p:nvGrpSpPr>
          <p:grpSpPr>
            <a:xfrm>
              <a:off x="282187" y="1604225"/>
              <a:ext cx="583103" cy="465634"/>
              <a:chOff x="0" y="0"/>
              <a:chExt cx="583102" cy="465632"/>
            </a:xfrm>
          </p:grpSpPr>
          <p:sp>
            <p:nvSpPr>
              <p:cNvPr id="1575" name="矩形"/>
              <p:cNvSpPr/>
              <p:nvPr/>
            </p:nvSpPr>
            <p:spPr>
              <a:xfrm>
                <a:off x="0" y="46532"/>
                <a:ext cx="583103" cy="419101"/>
              </a:xfrm>
              <a:prstGeom prst="rect">
                <a:avLst/>
              </a:prstGeom>
              <a:solidFill>
                <a:srgbClr val="E1FD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6" name="L$"/>
              <p:cNvSpPr txBox="1"/>
              <p:nvPr/>
            </p:nvSpPr>
            <p:spPr>
              <a:xfrm>
                <a:off x="53357" y="0"/>
                <a:ext cx="453238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L$</a:t>
                </a:r>
              </a:p>
            </p:txBody>
          </p:sp>
        </p:grpSp>
      </p:grpSp>
      <p:grpSp>
        <p:nvGrpSpPr>
          <p:cNvPr id="1600" name="成组"/>
          <p:cNvGrpSpPr/>
          <p:nvPr/>
        </p:nvGrpSpPr>
        <p:grpSpPr>
          <a:xfrm>
            <a:off x="8640093" y="2930865"/>
            <a:ext cx="2770451" cy="3730461"/>
            <a:chOff x="0" y="0"/>
            <a:chExt cx="2770450" cy="3730459"/>
          </a:xfrm>
        </p:grpSpPr>
        <p:sp>
          <p:nvSpPr>
            <p:cNvPr id="1579" name="线条"/>
            <p:cNvSpPr/>
            <p:nvPr/>
          </p:nvSpPr>
          <p:spPr>
            <a:xfrm flipV="1">
              <a:off x="1448292" y="108723"/>
              <a:ext cx="1" cy="3621737"/>
            </a:xfrm>
            <a:prstGeom prst="line">
              <a:avLst/>
            </a:prstGeom>
            <a:noFill/>
            <a:ln w="25400" cap="flat">
              <a:solidFill>
                <a:srgbClr val="42424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580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5102" y="0"/>
              <a:ext cx="740969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1" name="M0"/>
            <p:cNvSpPr txBox="1"/>
            <p:nvPr/>
          </p:nvSpPr>
          <p:spPr>
            <a:xfrm>
              <a:off x="285475" y="612207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M0</a:t>
              </a:r>
            </a:p>
          </p:txBody>
        </p:sp>
        <p:sp>
          <p:nvSpPr>
            <p:cNvPr id="1582" name="KEY"/>
            <p:cNvSpPr/>
            <p:nvPr/>
          </p:nvSpPr>
          <p:spPr>
            <a:xfrm>
              <a:off x="1891547" y="1644286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1583" name="VAL"/>
            <p:cNvSpPr/>
            <p:nvPr/>
          </p:nvSpPr>
          <p:spPr>
            <a:xfrm>
              <a:off x="126134" y="2792980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  <p:sp>
          <p:nvSpPr>
            <p:cNvPr id="1584" name="H(key)"/>
            <p:cNvSpPr txBox="1"/>
            <p:nvPr/>
          </p:nvSpPr>
          <p:spPr>
            <a:xfrm>
              <a:off x="672401" y="1081020"/>
              <a:ext cx="966522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  <p:pic>
          <p:nvPicPr>
            <p:cNvPr id="1585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0513" y="0"/>
              <a:ext cx="740970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6" name="M1"/>
            <p:cNvSpPr txBox="1"/>
            <p:nvPr/>
          </p:nvSpPr>
          <p:spPr>
            <a:xfrm>
              <a:off x="2050891" y="612352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M1</a:t>
              </a:r>
            </a:p>
          </p:txBody>
        </p:sp>
        <p:sp>
          <p:nvSpPr>
            <p:cNvPr id="1587" name="addr"/>
            <p:cNvSpPr txBox="1"/>
            <p:nvPr/>
          </p:nvSpPr>
          <p:spPr>
            <a:xfrm>
              <a:off x="672401" y="2257473"/>
              <a:ext cx="740970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sp>
          <p:nvSpPr>
            <p:cNvPr id="1588" name="线条"/>
            <p:cNvSpPr/>
            <p:nvPr/>
          </p:nvSpPr>
          <p:spPr>
            <a:xfrm flipH="1">
              <a:off x="565585" y="2026710"/>
              <a:ext cx="1" cy="790318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595" name="成组"/>
            <p:cNvGrpSpPr/>
            <p:nvPr/>
          </p:nvGrpSpPr>
          <p:grpSpPr>
            <a:xfrm>
              <a:off x="-1" y="904897"/>
              <a:ext cx="224235" cy="564634"/>
              <a:chOff x="0" y="0"/>
              <a:chExt cx="224233" cy="564633"/>
            </a:xfrm>
          </p:grpSpPr>
          <p:sp>
            <p:nvSpPr>
              <p:cNvPr id="1618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9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0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1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2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3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598" name="成组"/>
            <p:cNvGrpSpPr/>
            <p:nvPr/>
          </p:nvGrpSpPr>
          <p:grpSpPr>
            <a:xfrm>
              <a:off x="244457" y="1645113"/>
              <a:ext cx="583103" cy="465634"/>
              <a:chOff x="0" y="0"/>
              <a:chExt cx="583102" cy="465632"/>
            </a:xfrm>
          </p:grpSpPr>
          <p:sp>
            <p:nvSpPr>
              <p:cNvPr id="1596" name="矩形"/>
              <p:cNvSpPr/>
              <p:nvPr/>
            </p:nvSpPr>
            <p:spPr>
              <a:xfrm>
                <a:off x="0" y="46532"/>
                <a:ext cx="583103" cy="419101"/>
              </a:xfrm>
              <a:prstGeom prst="rect">
                <a:avLst/>
              </a:prstGeom>
              <a:solidFill>
                <a:srgbClr val="E1FD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7" name="L$"/>
              <p:cNvSpPr txBox="1"/>
              <p:nvPr/>
            </p:nvSpPr>
            <p:spPr>
              <a:xfrm>
                <a:off x="53357" y="0"/>
                <a:ext cx="453238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L$</a:t>
                </a:r>
              </a:p>
            </p:txBody>
          </p:sp>
        </p:grpSp>
        <p:sp>
          <p:nvSpPr>
            <p:cNvPr id="1599" name="线条"/>
            <p:cNvSpPr/>
            <p:nvPr/>
          </p:nvSpPr>
          <p:spPr>
            <a:xfrm flipH="1">
              <a:off x="561408" y="1081020"/>
              <a:ext cx="1" cy="612518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603" name="成组"/>
          <p:cNvGrpSpPr/>
          <p:nvPr/>
        </p:nvGrpSpPr>
        <p:grpSpPr>
          <a:xfrm>
            <a:off x="1304701" y="8521405"/>
            <a:ext cx="583104" cy="465634"/>
            <a:chOff x="0" y="0"/>
            <a:chExt cx="583102" cy="465632"/>
          </a:xfrm>
        </p:grpSpPr>
        <p:sp>
          <p:nvSpPr>
            <p:cNvPr id="1601" name="矩形"/>
            <p:cNvSpPr/>
            <p:nvPr/>
          </p:nvSpPr>
          <p:spPr>
            <a:xfrm>
              <a:off x="0" y="46532"/>
              <a:ext cx="583103" cy="419101"/>
            </a:xfrm>
            <a:prstGeom prst="rect">
              <a:avLst/>
            </a:prstGeom>
            <a:solidFill>
              <a:srgbClr val="E1FD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02" name="L$"/>
            <p:cNvSpPr txBox="1"/>
            <p:nvPr/>
          </p:nvSpPr>
          <p:spPr>
            <a:xfrm>
              <a:off x="53357" y="0"/>
              <a:ext cx="453238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L$</a:t>
              </a:r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</a:t>
            </a:r>
          </a:p>
        </p:txBody>
      </p:sp>
      <p:sp>
        <p:nvSpPr>
          <p:cNvPr id="1626" name="How to migrate in key-value pair efficiently?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099800" cy="728926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How to migrate in key-value pair efficiently?</a:t>
            </a:r>
          </a:p>
          <a:p>
            <a:pPr lvl="1"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Unilateral migration protocol</a:t>
            </a:r>
          </a:p>
          <a:p>
            <a:pPr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How to provide fully-localized access?</a:t>
            </a:r>
          </a:p>
          <a:p>
            <a:pPr lvl="1"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Integrate with location cache</a:t>
            </a:r>
          </a:p>
          <a:p>
            <a:pPr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How to support evolving graph?</a:t>
            </a:r>
          </a:p>
          <a:p>
            <a:pPr lvl="1">
              <a:buBlip>
                <a:blip r:embed="rId2"/>
              </a:buBlip>
              <a:defRPr>
                <a:solidFill>
                  <a:srgbClr val="A9A9A9"/>
                </a:solidFill>
              </a:defRPr>
            </a:pPr>
            <a:r>
              <a:t>Check-and-forward mechanism</a:t>
            </a:r>
          </a:p>
          <a:p>
            <a:pPr>
              <a:buBlip>
                <a:blip r:embed="rId2"/>
              </a:buBlip>
            </a:pPr>
            <a:r>
              <a:t>How to </a:t>
            </a:r>
            <a:r>
              <a:rPr>
                <a:solidFill>
                  <a:srgbClr val="D83661"/>
                </a:solidFill>
              </a:rPr>
              <a:t>monitor</a:t>
            </a:r>
            <a:r>
              <a:t> in low overhead?</a:t>
            </a:r>
          </a:p>
          <a:p>
            <a:pPr lvl="1">
              <a:buBlip>
                <a:blip r:embed="rId2"/>
              </a:buBlip>
            </a:pPr>
            <a:r>
              <a:t>Reuse location </a:t>
            </a:r>
            <a:r>
              <a:rPr>
                <a:solidFill>
                  <a:srgbClr val="2247F2"/>
                </a:solidFill>
              </a:rPr>
              <a:t>cache</a:t>
            </a:r>
          </a:p>
        </p:txBody>
      </p:sp>
      <p:sp>
        <p:nvSpPr>
          <p:cNvPr id="16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Lightweight Moni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Lightweight Monitor</a:t>
            </a:r>
          </a:p>
        </p:txBody>
      </p:sp>
      <p:sp>
        <p:nvSpPr>
          <p:cNvPr id="1630" name="Collect access statistics for migration plan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099800" cy="711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Collect </a:t>
            </a:r>
            <a:r>
              <a:rPr>
                <a:solidFill>
                  <a:srgbClr val="2247F2"/>
                </a:solidFill>
              </a:rPr>
              <a:t>access statistics</a:t>
            </a:r>
            <a:r>
              <a:t> for migration plan</a:t>
            </a:r>
          </a:p>
          <a:p>
            <a:pPr>
              <a:buBlip>
                <a:blip r:embed="rId2"/>
              </a:buBlip>
            </a:pPr>
            <a:r>
              <a:t>Track local and remote access </a:t>
            </a:r>
            <a:r>
              <a:rPr>
                <a:solidFill>
                  <a:srgbClr val="D83661"/>
                </a:solidFill>
              </a:rPr>
              <a:t>separately</a:t>
            </a:r>
            <a:endParaRPr>
              <a:solidFill>
                <a:srgbClr val="2247F2"/>
              </a:solidFill>
            </a:endParaRPr>
          </a:p>
          <a:p>
            <a:pPr>
              <a:buBlip>
                <a:blip r:embed="rId2"/>
              </a:buBlip>
            </a:pPr>
            <a:r>
              <a:t>Local access:</a:t>
            </a:r>
          </a:p>
          <a:p>
            <a:pPr lvl="1">
              <a:buBlip>
                <a:blip r:embed="rId2"/>
              </a:buBlip>
            </a:pPr>
            <a:r>
              <a:t>Only a small fraction of data is migrated (0.2%)</a:t>
            </a:r>
          </a:p>
          <a:p>
            <a:pPr lvl="1">
              <a:buBlip>
                <a:blip r:embed="rId2"/>
              </a:buBlip>
            </a:pPr>
            <a:r>
              <a:t>Track </a:t>
            </a:r>
            <a:r>
              <a:rPr>
                <a:solidFill>
                  <a:srgbClr val="2247F2"/>
                </a:solidFill>
              </a:rPr>
              <a:t>on demand</a:t>
            </a:r>
          </a:p>
          <a:p>
            <a:pPr>
              <a:buBlip>
                <a:blip r:embed="rId2"/>
              </a:buBlip>
            </a:pPr>
            <a:r>
              <a:t>Remote access:</a:t>
            </a:r>
          </a:p>
          <a:p>
            <a:pPr lvl="1">
              <a:buBlip>
                <a:blip r:embed="rId2"/>
              </a:buBlip>
            </a:pPr>
            <a:r>
              <a:t>Only care about key-value pairs accessed </a:t>
            </a:r>
            <a:r>
              <a:rPr>
                <a:solidFill>
                  <a:srgbClr val="D83661"/>
                </a:solidFill>
              </a:rPr>
              <a:t>frequently</a:t>
            </a: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2247F2"/>
                </a:solidFill>
              </a:rPr>
              <a:t>Reuse</a:t>
            </a:r>
            <a:r>
              <a:t> location cache (replacement policy)</a:t>
            </a:r>
          </a:p>
        </p:txBody>
      </p:sp>
      <p:sp>
        <p:nvSpPr>
          <p:cNvPr id="16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</a:t>
            </a:r>
          </a:p>
        </p:txBody>
      </p:sp>
      <p:sp>
        <p:nvSpPr>
          <p:cNvPr id="1634" name="Hardware configuration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436585" cy="6286500"/>
          </a:xfrm>
          <a:prstGeom prst="rect">
            <a:avLst/>
          </a:prstGeom>
        </p:spPr>
        <p:txBody>
          <a:bodyPr/>
          <a:lstStyle/>
          <a:p>
            <a:pPr marL="487679" indent="-487679" defTabSz="560831">
              <a:spcBef>
                <a:spcPts val="4000"/>
              </a:spcBef>
              <a:buBlip>
                <a:blip r:embed="rId2"/>
              </a:buBlip>
              <a:defRPr sz="3264"/>
            </a:pPr>
            <a:r>
              <a:t>Hardware configuration</a:t>
            </a:r>
          </a:p>
          <a:p>
            <a:pPr marL="840105" lvl="1" indent="-413384" defTabSz="560831">
              <a:spcBef>
                <a:spcPts val="2500"/>
              </a:spcBef>
              <a:buBlip>
                <a:blip r:embed="rId2"/>
              </a:buBlip>
              <a:defRPr sz="2976"/>
            </a:pPr>
            <a:r>
              <a:t>Each node: 2 * 12-core Intel Xeon E5-2650 v4 processors, 128GB DRAM</a:t>
            </a:r>
          </a:p>
          <a:p>
            <a:pPr marL="840105" lvl="1" indent="-413384" defTabSz="560831">
              <a:spcBef>
                <a:spcPts val="2500"/>
              </a:spcBef>
              <a:buBlip>
                <a:blip r:embed="rId2"/>
              </a:buBlip>
              <a:defRPr sz="2976">
                <a:solidFill>
                  <a:srgbClr val="2247F2"/>
                </a:solidFill>
              </a:defRPr>
            </a:pPr>
            <a:r>
              <a:t>Ideal: 1 * node</a:t>
            </a:r>
          </a:p>
          <a:p>
            <a:pPr marL="840105" lvl="1" indent="-413384" defTabSz="560831">
              <a:spcBef>
                <a:spcPts val="2500"/>
              </a:spcBef>
              <a:buBlip>
                <a:blip r:embed="rId2"/>
              </a:buBlip>
              <a:defRPr sz="2976">
                <a:solidFill>
                  <a:srgbClr val="D83661"/>
                </a:solidFill>
              </a:defRPr>
            </a:pPr>
            <a:r>
              <a:t>Distributed: 8 * node</a:t>
            </a:r>
          </a:p>
          <a:p>
            <a:pPr marL="487679" indent="-487679" defTabSz="560831">
              <a:spcBef>
                <a:spcPts val="4000"/>
              </a:spcBef>
              <a:buBlip>
                <a:blip r:embed="rId2"/>
              </a:buBlip>
              <a:defRPr sz="3264"/>
            </a:pPr>
            <a:r>
              <a:t>Micro benchmark: </a:t>
            </a:r>
          </a:p>
          <a:p>
            <a:pPr marL="840105" lvl="1" indent="-413384" defTabSz="560831">
              <a:spcBef>
                <a:spcPts val="2500"/>
              </a:spcBef>
              <a:buBlip>
                <a:blip r:embed="rId2"/>
              </a:buBlip>
              <a:defRPr sz="2976"/>
            </a:pPr>
            <a:r>
              <a:t>RMat-26 dataset, 2-hop query workload</a:t>
            </a:r>
          </a:p>
          <a:p>
            <a:pPr marL="487679" indent="-487679" defTabSz="560831">
              <a:spcBef>
                <a:spcPts val="4000"/>
              </a:spcBef>
              <a:buBlip>
                <a:blip r:embed="rId2"/>
              </a:buBlip>
              <a:defRPr sz="3264"/>
            </a:pPr>
            <a:r>
              <a:t>Application benchmark: </a:t>
            </a:r>
          </a:p>
          <a:p>
            <a:pPr marL="840105" lvl="1" indent="-413384" defTabSz="560831">
              <a:spcBef>
                <a:spcPts val="2500"/>
              </a:spcBef>
              <a:buBlip>
                <a:blip r:embed="rId2"/>
              </a:buBlip>
              <a:defRPr sz="2976"/>
            </a:pPr>
            <a:r>
              <a:t>Lubm-10240 dataset, mixed workload in Wukong</a:t>
            </a:r>
          </a:p>
        </p:txBody>
      </p:sp>
      <p:sp>
        <p:nvSpPr>
          <p:cNvPr id="16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Migration Benef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Migration Benefit</a:t>
            </a:r>
          </a:p>
        </p:txBody>
      </p:sp>
      <p:sp>
        <p:nvSpPr>
          <p:cNvPr id="16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grpSp>
        <p:nvGrpSpPr>
          <p:cNvPr id="1641" name="成组"/>
          <p:cNvGrpSpPr/>
          <p:nvPr/>
        </p:nvGrpSpPr>
        <p:grpSpPr>
          <a:xfrm>
            <a:off x="5225129" y="3094483"/>
            <a:ext cx="3143848" cy="5731190"/>
            <a:chOff x="0" y="0"/>
            <a:chExt cx="3143846" cy="5731188"/>
          </a:xfrm>
        </p:grpSpPr>
        <p:pic>
          <p:nvPicPr>
            <p:cNvPr id="1639" name="屏幕快照 2019-05-04 下午4.12.16.png" descr="屏幕快照 2019-05-04 下午4.12.1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358" r="29775" b="52272"/>
            <a:stretch>
              <a:fillRect/>
            </a:stretch>
          </p:blipFill>
          <p:spPr>
            <a:xfrm>
              <a:off x="0" y="0"/>
              <a:ext cx="3143847" cy="35825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0" name="屏幕快照 2019-05-04 下午4.12.16.png" descr="屏幕快照 2019-05-04 下午4.12.1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580" t="70520" r="30192"/>
            <a:stretch>
              <a:fillRect/>
            </a:stretch>
          </p:blipFill>
          <p:spPr>
            <a:xfrm>
              <a:off x="32659" y="3518327"/>
              <a:ext cx="3078834" cy="22128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44" name="成组"/>
          <p:cNvGrpSpPr/>
          <p:nvPr/>
        </p:nvGrpSpPr>
        <p:grpSpPr>
          <a:xfrm>
            <a:off x="1197202" y="3094483"/>
            <a:ext cx="4032459" cy="5731190"/>
            <a:chOff x="0" y="0"/>
            <a:chExt cx="4032457" cy="5731188"/>
          </a:xfrm>
        </p:grpSpPr>
        <p:pic>
          <p:nvPicPr>
            <p:cNvPr id="1642" name="屏幕快照 2019-05-04 下午4.12.16.png" descr="屏幕快照 2019-05-04 下午4.12.1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70520" r="60409"/>
            <a:stretch>
              <a:fillRect/>
            </a:stretch>
          </p:blipFill>
          <p:spPr>
            <a:xfrm>
              <a:off x="0" y="3518327"/>
              <a:ext cx="4032458" cy="22128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3" name="屏幕快照 2019-05-04 下午4.12.16.png" descr="屏幕快照 2019-05-04 下午4.12.1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60554" b="52272"/>
            <a:stretch>
              <a:fillRect/>
            </a:stretch>
          </p:blipFill>
          <p:spPr>
            <a:xfrm>
              <a:off x="7398" y="0"/>
              <a:ext cx="4017745" cy="35825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47" name="成组"/>
          <p:cNvGrpSpPr/>
          <p:nvPr/>
        </p:nvGrpSpPr>
        <p:grpSpPr>
          <a:xfrm>
            <a:off x="8327919" y="3094483"/>
            <a:ext cx="3070338" cy="5731190"/>
            <a:chOff x="0" y="0"/>
            <a:chExt cx="3070337" cy="5731188"/>
          </a:xfrm>
        </p:grpSpPr>
        <p:pic>
          <p:nvPicPr>
            <p:cNvPr id="1645" name="屏幕快照 2019-05-04 下午4.12.16.png" descr="屏幕快照 2019-05-04 下午4.12.1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9855" t="70520"/>
            <a:stretch>
              <a:fillRect/>
            </a:stretch>
          </p:blipFill>
          <p:spPr>
            <a:xfrm>
              <a:off x="0" y="3518327"/>
              <a:ext cx="3070338" cy="22128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6" name="屏幕快照 2019-05-04 下午4.12.16.png" descr="屏幕快照 2019-05-04 下午4.12.1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9937" b="52272"/>
            <a:stretch>
              <a:fillRect/>
            </a:stretch>
          </p:blipFill>
          <p:spPr>
            <a:xfrm>
              <a:off x="0" y="0"/>
              <a:ext cx="3062011" cy="35825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48" name="Micro benchmark: 2-hop query on RMat-26"/>
          <p:cNvSpPr txBox="1">
            <a:spLocks noGrp="1"/>
          </p:cNvSpPr>
          <p:nvPr>
            <p:ph type="body" sz="quarter" idx="1"/>
          </p:nvPr>
        </p:nvSpPr>
        <p:spPr>
          <a:xfrm>
            <a:off x="952500" y="2184400"/>
            <a:ext cx="8460772" cy="77621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97840" indent="-497840" defTabSz="572516">
              <a:spcBef>
                <a:spcPts val="4100"/>
              </a:spcBef>
              <a:buBlip>
                <a:blip r:embed="rId3"/>
              </a:buBlip>
              <a:defRPr sz="3332"/>
            </a:lvl1pPr>
          </a:lstStyle>
          <a:p>
            <a:r>
              <a:t>Micro benchmark: 2-hop query on RMat-26</a:t>
            </a:r>
          </a:p>
        </p:txBody>
      </p:sp>
      <p:sp>
        <p:nvSpPr>
          <p:cNvPr id="1649" name="+33%"/>
          <p:cNvSpPr txBox="1"/>
          <p:nvPr/>
        </p:nvSpPr>
        <p:spPr>
          <a:xfrm>
            <a:off x="3559423" y="4020113"/>
            <a:ext cx="940919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+33%</a:t>
            </a:r>
          </a:p>
        </p:txBody>
      </p:sp>
      <p:sp>
        <p:nvSpPr>
          <p:cNvPr id="1650" name="+92%"/>
          <p:cNvSpPr txBox="1"/>
          <p:nvPr/>
        </p:nvSpPr>
        <p:spPr>
          <a:xfrm>
            <a:off x="6624545" y="4020113"/>
            <a:ext cx="940918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2247F2"/>
                </a:solidFill>
              </a:defRPr>
            </a:lvl1pPr>
          </a:lstStyle>
          <a:p>
            <a:r>
              <a:t>+92%</a:t>
            </a:r>
          </a:p>
        </p:txBody>
      </p:sp>
      <p:sp>
        <p:nvSpPr>
          <p:cNvPr id="1651" name="+869%"/>
          <p:cNvSpPr txBox="1"/>
          <p:nvPr/>
        </p:nvSpPr>
        <p:spPr>
          <a:xfrm>
            <a:off x="9765485" y="4195279"/>
            <a:ext cx="1110387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157D0"/>
                </a:solidFill>
              </a:defRPr>
            </a:lvl1pPr>
          </a:lstStyle>
          <a:p>
            <a:r>
              <a:t>+869%</a:t>
            </a:r>
          </a:p>
        </p:txBody>
      </p:sp>
      <p:sp>
        <p:nvSpPr>
          <p:cNvPr id="1652" name="-30%"/>
          <p:cNvSpPr txBox="1"/>
          <p:nvPr/>
        </p:nvSpPr>
        <p:spPr>
          <a:xfrm>
            <a:off x="3588836" y="5913197"/>
            <a:ext cx="882092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-30%</a:t>
            </a:r>
          </a:p>
        </p:txBody>
      </p:sp>
      <p:sp>
        <p:nvSpPr>
          <p:cNvPr id="1653" name="-22%"/>
          <p:cNvSpPr txBox="1"/>
          <p:nvPr/>
        </p:nvSpPr>
        <p:spPr>
          <a:xfrm>
            <a:off x="3588836" y="7437009"/>
            <a:ext cx="882092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dirty="0"/>
              <a:t>-22%</a:t>
            </a:r>
          </a:p>
        </p:txBody>
      </p:sp>
      <p:sp>
        <p:nvSpPr>
          <p:cNvPr id="1654" name="-52%"/>
          <p:cNvSpPr txBox="1"/>
          <p:nvPr/>
        </p:nvSpPr>
        <p:spPr>
          <a:xfrm>
            <a:off x="6653958" y="5319150"/>
            <a:ext cx="882092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2247F2"/>
                </a:solidFill>
              </a:defRPr>
            </a:lvl1pPr>
          </a:lstStyle>
          <a:p>
            <a:r>
              <a:t>-52%</a:t>
            </a:r>
          </a:p>
        </p:txBody>
      </p:sp>
      <p:sp>
        <p:nvSpPr>
          <p:cNvPr id="1655" name="-47%"/>
          <p:cNvSpPr txBox="1"/>
          <p:nvPr/>
        </p:nvSpPr>
        <p:spPr>
          <a:xfrm>
            <a:off x="6653958" y="6923239"/>
            <a:ext cx="882092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2247F2"/>
                </a:solidFill>
              </a:defRPr>
            </a:lvl1pPr>
          </a:lstStyle>
          <a:p>
            <a:r>
              <a:t>-47%</a:t>
            </a:r>
          </a:p>
        </p:txBody>
      </p:sp>
      <p:sp>
        <p:nvSpPr>
          <p:cNvPr id="1656" name="-89%"/>
          <p:cNvSpPr txBox="1"/>
          <p:nvPr/>
        </p:nvSpPr>
        <p:spPr>
          <a:xfrm>
            <a:off x="9879632" y="5729548"/>
            <a:ext cx="882093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157D0"/>
                </a:solidFill>
              </a:defRPr>
            </a:lvl1pPr>
          </a:lstStyle>
          <a:p>
            <a:r>
              <a:t>-89%</a:t>
            </a:r>
          </a:p>
        </p:txBody>
      </p:sp>
      <p:sp>
        <p:nvSpPr>
          <p:cNvPr id="1657" name="-94%"/>
          <p:cNvSpPr txBox="1"/>
          <p:nvPr/>
        </p:nvSpPr>
        <p:spPr>
          <a:xfrm>
            <a:off x="9879632" y="7437009"/>
            <a:ext cx="882093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157D0"/>
                </a:solidFill>
              </a:defRPr>
            </a:lvl1pPr>
          </a:lstStyle>
          <a:p>
            <a:r>
              <a:t>-94%</a:t>
            </a:r>
          </a:p>
        </p:txBody>
      </p:sp>
      <p:sp>
        <p:nvSpPr>
          <p:cNvPr id="1658" name="migrate 84.5% data"/>
          <p:cNvSpPr txBox="1"/>
          <p:nvPr/>
        </p:nvSpPr>
        <p:spPr>
          <a:xfrm>
            <a:off x="2181492" y="5729548"/>
            <a:ext cx="2941931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migrate 84.5% data</a:t>
            </a:r>
          </a:p>
        </p:txBody>
      </p:sp>
      <p:sp>
        <p:nvSpPr>
          <p:cNvPr id="1659" name="migrate 0.13% data"/>
          <p:cNvSpPr txBox="1"/>
          <p:nvPr/>
        </p:nvSpPr>
        <p:spPr>
          <a:xfrm>
            <a:off x="6803978" y="5729548"/>
            <a:ext cx="2941931" cy="461060"/>
          </a:xfrm>
          <a:prstGeom prst="rect">
            <a:avLst/>
          </a:prstGeom>
          <a:solidFill>
            <a:srgbClr val="D836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migrate 0.13%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" grpId="5" animBg="1" advAuto="0"/>
      <p:bldP spid="1644" grpId="1" animBg="1" advAuto="0"/>
      <p:bldP spid="1647" grpId="9" animBg="1" advAuto="0"/>
      <p:bldP spid="1649" grpId="2" animBg="1" advAuto="0"/>
      <p:bldP spid="1650" grpId="6" animBg="1" advAuto="0"/>
      <p:bldP spid="1651" grpId="10" animBg="1" advAuto="0"/>
      <p:bldP spid="1652" grpId="3" animBg="1" advAuto="0"/>
      <p:bldP spid="1653" grpId="4" animBg="1" advAuto="0"/>
      <p:bldP spid="1654" grpId="7" animBg="1" advAuto="0"/>
      <p:bldP spid="1655" grpId="8" animBg="1" advAuto="0"/>
      <p:bldP spid="1656" grpId="11" animBg="1" advAuto="0"/>
      <p:bldP spid="1657" grpId="12" animBg="1" advAuto="0"/>
      <p:bldP spid="1658" grpId="13" animBg="1" advAuto="0"/>
      <p:bldP spid="1659" grpId="14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Migration Benef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Migration Benefit</a:t>
            </a:r>
          </a:p>
        </p:txBody>
      </p:sp>
      <p:sp>
        <p:nvSpPr>
          <p:cNvPr id="16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663" name="Micro benchmark: 2-hop query on RMat-26"/>
          <p:cNvSpPr txBox="1">
            <a:spLocks noGrp="1"/>
          </p:cNvSpPr>
          <p:nvPr>
            <p:ph type="body" sz="quarter" idx="1"/>
          </p:nvPr>
        </p:nvSpPr>
        <p:spPr>
          <a:xfrm>
            <a:off x="952500" y="2184400"/>
            <a:ext cx="8460772" cy="77621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97840" indent="-497840" defTabSz="572516">
              <a:spcBef>
                <a:spcPts val="4100"/>
              </a:spcBef>
              <a:buBlip>
                <a:blip r:embed="rId2"/>
              </a:buBlip>
              <a:defRPr sz="3332"/>
            </a:lvl1pPr>
          </a:lstStyle>
          <a:p>
            <a:r>
              <a:t>Micro benchmark: 2-hop query on RMat-26</a:t>
            </a:r>
          </a:p>
        </p:txBody>
      </p:sp>
      <p:grpSp>
        <p:nvGrpSpPr>
          <p:cNvPr id="1666" name="成组"/>
          <p:cNvGrpSpPr/>
          <p:nvPr/>
        </p:nvGrpSpPr>
        <p:grpSpPr>
          <a:xfrm>
            <a:off x="1714452" y="3879527"/>
            <a:ext cx="4456574" cy="2391639"/>
            <a:chOff x="0" y="0"/>
            <a:chExt cx="4456573" cy="2391638"/>
          </a:xfrm>
        </p:grpSpPr>
        <p:pic>
          <p:nvPicPr>
            <p:cNvPr id="1664" name="屏幕快照 2019-05-04 下午4.18.52.png" descr="屏幕快照 2019-05-04 下午4.18.5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456574" cy="1928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5" name="Throughput(K ops/s)"/>
            <p:cNvSpPr txBox="1"/>
            <p:nvPr/>
          </p:nvSpPr>
          <p:spPr>
            <a:xfrm>
              <a:off x="582160" y="1815156"/>
              <a:ext cx="3292254" cy="576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Throughput(K ops/s)</a:t>
              </a:r>
            </a:p>
          </p:txBody>
        </p:sp>
      </p:grpSp>
      <p:grpSp>
        <p:nvGrpSpPr>
          <p:cNvPr id="1669" name="成组"/>
          <p:cNvGrpSpPr/>
          <p:nvPr/>
        </p:nvGrpSpPr>
        <p:grpSpPr>
          <a:xfrm>
            <a:off x="1744907" y="6614155"/>
            <a:ext cx="4395664" cy="2415409"/>
            <a:chOff x="0" y="0"/>
            <a:chExt cx="4395663" cy="2415408"/>
          </a:xfrm>
        </p:grpSpPr>
        <p:pic>
          <p:nvPicPr>
            <p:cNvPr id="1667" name="屏幕快照 2019-05-04 下午4.19.01.png" descr="屏幕快照 2019-05-04 下午4.19.0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395664" cy="2040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8" name="Latency 50th%(us)"/>
            <p:cNvSpPr txBox="1"/>
            <p:nvPr/>
          </p:nvSpPr>
          <p:spPr>
            <a:xfrm>
              <a:off x="764326" y="1838926"/>
              <a:ext cx="3221170" cy="576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Latency 50th%(us)</a:t>
              </a:r>
            </a:p>
          </p:txBody>
        </p:sp>
      </p:grpSp>
      <p:grpSp>
        <p:nvGrpSpPr>
          <p:cNvPr id="1672" name="成组"/>
          <p:cNvGrpSpPr/>
          <p:nvPr/>
        </p:nvGrpSpPr>
        <p:grpSpPr>
          <a:xfrm>
            <a:off x="6442843" y="6696837"/>
            <a:ext cx="4385514" cy="2506930"/>
            <a:chOff x="0" y="0"/>
            <a:chExt cx="4385512" cy="2506928"/>
          </a:xfrm>
        </p:grpSpPr>
        <p:pic>
          <p:nvPicPr>
            <p:cNvPr id="1670" name="屏幕快照 2019-05-04 下午4.19.09.png" descr="屏幕快照 2019-05-04 下午4.19.09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385513" cy="2091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1" name="Latency 99th%(us)"/>
            <p:cNvSpPr txBox="1"/>
            <p:nvPr/>
          </p:nvSpPr>
          <p:spPr>
            <a:xfrm>
              <a:off x="517864" y="1930447"/>
              <a:ext cx="3292255" cy="576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Latency 99th%(us)</a:t>
              </a:r>
            </a:p>
          </p:txBody>
        </p:sp>
      </p:grpSp>
      <p:grpSp>
        <p:nvGrpSpPr>
          <p:cNvPr id="1675" name="成组"/>
          <p:cNvGrpSpPr/>
          <p:nvPr/>
        </p:nvGrpSpPr>
        <p:grpSpPr>
          <a:xfrm>
            <a:off x="6434565" y="3983944"/>
            <a:ext cx="4080963" cy="2632354"/>
            <a:chOff x="0" y="0"/>
            <a:chExt cx="4080962" cy="2632352"/>
          </a:xfrm>
        </p:grpSpPr>
        <p:pic>
          <p:nvPicPr>
            <p:cNvPr id="1673" name="屏幕快照 2019-05-04 下午4.19.17.png" descr="屏幕快照 2019-05-04 下午4.19.1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080963" cy="21013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4" name="Remote rate(%)"/>
            <p:cNvSpPr txBox="1"/>
            <p:nvPr/>
          </p:nvSpPr>
          <p:spPr>
            <a:xfrm>
              <a:off x="794153" y="2055870"/>
              <a:ext cx="2846815" cy="576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Remote rate(%)</a:t>
              </a:r>
            </a:p>
          </p:txBody>
        </p:sp>
      </p:grpSp>
      <p:grpSp>
        <p:nvGrpSpPr>
          <p:cNvPr id="1685" name="成组"/>
          <p:cNvGrpSpPr/>
          <p:nvPr/>
        </p:nvGrpSpPr>
        <p:grpSpPr>
          <a:xfrm>
            <a:off x="2173236" y="3189388"/>
            <a:ext cx="7900718" cy="461366"/>
            <a:chOff x="0" y="0"/>
            <a:chExt cx="7900717" cy="461365"/>
          </a:xfrm>
        </p:grpSpPr>
        <p:grpSp>
          <p:nvGrpSpPr>
            <p:cNvPr id="1678" name="成组"/>
            <p:cNvGrpSpPr/>
            <p:nvPr/>
          </p:nvGrpSpPr>
          <p:grpSpPr>
            <a:xfrm>
              <a:off x="2859287" y="0"/>
              <a:ext cx="1931192" cy="461366"/>
              <a:chOff x="0" y="0"/>
              <a:chExt cx="1931191" cy="461365"/>
            </a:xfrm>
          </p:grpSpPr>
          <p:sp>
            <p:nvSpPr>
              <p:cNvPr id="1676" name="正方形"/>
              <p:cNvSpPr/>
              <p:nvPr/>
            </p:nvSpPr>
            <p:spPr>
              <a:xfrm>
                <a:off x="0" y="112243"/>
                <a:ext cx="229165" cy="224180"/>
              </a:xfrm>
              <a:prstGeom prst="rect">
                <a:avLst/>
              </a:prstGeom>
              <a:solidFill>
                <a:srgbClr val="2247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7" name="Split Basic"/>
              <p:cNvSpPr txBox="1"/>
              <p:nvPr/>
            </p:nvSpPr>
            <p:spPr>
              <a:xfrm>
                <a:off x="366348" y="0"/>
                <a:ext cx="1564844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Split Basic</a:t>
                </a:r>
              </a:p>
            </p:txBody>
          </p:sp>
        </p:grpSp>
        <p:grpSp>
          <p:nvGrpSpPr>
            <p:cNvPr id="1681" name="成组"/>
            <p:cNvGrpSpPr/>
            <p:nvPr/>
          </p:nvGrpSpPr>
          <p:grpSpPr>
            <a:xfrm>
              <a:off x="0" y="0"/>
              <a:ext cx="2368873" cy="461366"/>
              <a:chOff x="0" y="0"/>
              <a:chExt cx="2368872" cy="461365"/>
            </a:xfrm>
          </p:grpSpPr>
          <p:sp>
            <p:nvSpPr>
              <p:cNvPr id="1679" name="正方形"/>
              <p:cNvSpPr/>
              <p:nvPr/>
            </p:nvSpPr>
            <p:spPr>
              <a:xfrm>
                <a:off x="0" y="112243"/>
                <a:ext cx="234401" cy="22418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0" name="Shard-based"/>
              <p:cNvSpPr txBox="1"/>
              <p:nvPr/>
            </p:nvSpPr>
            <p:spPr>
              <a:xfrm>
                <a:off x="235811" y="0"/>
                <a:ext cx="2133062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Shard-based</a:t>
                </a:r>
              </a:p>
            </p:txBody>
          </p:sp>
        </p:grpSp>
        <p:grpSp>
          <p:nvGrpSpPr>
            <p:cNvPr id="1684" name="成组"/>
            <p:cNvGrpSpPr/>
            <p:nvPr/>
          </p:nvGrpSpPr>
          <p:grpSpPr>
            <a:xfrm>
              <a:off x="5280893" y="0"/>
              <a:ext cx="2619825" cy="461366"/>
              <a:chOff x="0" y="0"/>
              <a:chExt cx="2619823" cy="461365"/>
            </a:xfrm>
          </p:grpSpPr>
          <p:sp>
            <p:nvSpPr>
              <p:cNvPr id="1682" name="正方形"/>
              <p:cNvSpPr/>
              <p:nvPr/>
            </p:nvSpPr>
            <p:spPr>
              <a:xfrm>
                <a:off x="0" y="112243"/>
                <a:ext cx="232868" cy="224180"/>
              </a:xfrm>
              <a:prstGeom prst="rect">
                <a:avLst/>
              </a:prstGeom>
              <a:solidFill>
                <a:srgbClr val="D157D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3" name="Split w/ Cache"/>
              <p:cNvSpPr txBox="1"/>
              <p:nvPr/>
            </p:nvSpPr>
            <p:spPr>
              <a:xfrm>
                <a:off x="359400" y="0"/>
                <a:ext cx="2260424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Split w/ Cache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" grpId="1" animBg="1" advAuto="0"/>
      <p:bldP spid="1669" grpId="3" animBg="1" advAuto="0"/>
      <p:bldP spid="1672" grpId="4" animBg="1" advAuto="0"/>
      <p:bldP spid="1675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raph Traversal Qu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Traversal Query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76595" y="8944075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67" name="成组"/>
          <p:cNvGrpSpPr/>
          <p:nvPr/>
        </p:nvGrpSpPr>
        <p:grpSpPr>
          <a:xfrm>
            <a:off x="1096523" y="3735506"/>
            <a:ext cx="3089055" cy="2647631"/>
            <a:chOff x="0" y="0"/>
            <a:chExt cx="3089053" cy="2647630"/>
          </a:xfrm>
        </p:grpSpPr>
        <p:sp>
          <p:nvSpPr>
            <p:cNvPr id="147" name="3"/>
            <p:cNvSpPr/>
            <p:nvPr/>
          </p:nvSpPr>
          <p:spPr>
            <a:xfrm>
              <a:off x="619080" y="674897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48" name="5"/>
            <p:cNvSpPr/>
            <p:nvPr/>
          </p:nvSpPr>
          <p:spPr>
            <a:xfrm>
              <a:off x="1373820" y="0"/>
              <a:ext cx="636536" cy="630477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49" name="7"/>
            <p:cNvSpPr/>
            <p:nvPr/>
          </p:nvSpPr>
          <p:spPr>
            <a:xfrm>
              <a:off x="2452518" y="0"/>
              <a:ext cx="636536" cy="630477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0" name="1"/>
            <p:cNvSpPr/>
            <p:nvPr/>
          </p:nvSpPr>
          <p:spPr>
            <a:xfrm>
              <a:off x="2452518" y="968471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1" name="2"/>
            <p:cNvSpPr/>
            <p:nvPr/>
          </p:nvSpPr>
          <p:spPr>
            <a:xfrm>
              <a:off x="1373820" y="968471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2" name="6"/>
            <p:cNvSpPr/>
            <p:nvPr/>
          </p:nvSpPr>
          <p:spPr>
            <a:xfrm>
              <a:off x="0" y="1377944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3" name="4"/>
            <p:cNvSpPr/>
            <p:nvPr/>
          </p:nvSpPr>
          <p:spPr>
            <a:xfrm>
              <a:off x="1033595" y="1936943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4" name="8"/>
            <p:cNvSpPr/>
            <p:nvPr/>
          </p:nvSpPr>
          <p:spPr>
            <a:xfrm>
              <a:off x="2067190" y="2017153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155" name="线条"/>
            <p:cNvSpPr/>
            <p:nvPr/>
          </p:nvSpPr>
          <p:spPr>
            <a:xfrm flipV="1">
              <a:off x="1223425" y="543152"/>
              <a:ext cx="270346" cy="2703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" name="线条"/>
            <p:cNvSpPr/>
            <p:nvPr/>
          </p:nvSpPr>
          <p:spPr>
            <a:xfrm flipH="1" flipV="1">
              <a:off x="1995951" y="315238"/>
              <a:ext cx="45708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7" name="线条"/>
            <p:cNvSpPr/>
            <p:nvPr/>
          </p:nvSpPr>
          <p:spPr>
            <a:xfrm>
              <a:off x="1689025" y="60913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8" name="线条"/>
            <p:cNvSpPr/>
            <p:nvPr/>
          </p:nvSpPr>
          <p:spPr>
            <a:xfrm flipV="1">
              <a:off x="2770785" y="60913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线条"/>
            <p:cNvSpPr/>
            <p:nvPr/>
          </p:nvSpPr>
          <p:spPr>
            <a:xfrm>
              <a:off x="1995951" y="1283710"/>
              <a:ext cx="45708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0" name="线条"/>
            <p:cNvSpPr/>
            <p:nvPr/>
          </p:nvSpPr>
          <p:spPr>
            <a:xfrm>
              <a:off x="1897751" y="542627"/>
              <a:ext cx="616387" cy="5274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1" name="线条"/>
            <p:cNvSpPr/>
            <p:nvPr/>
          </p:nvSpPr>
          <p:spPr>
            <a:xfrm flipH="1">
              <a:off x="1441489" y="1598301"/>
              <a:ext cx="121051" cy="375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线条"/>
            <p:cNvSpPr/>
            <p:nvPr/>
          </p:nvSpPr>
          <p:spPr>
            <a:xfrm flipH="1">
              <a:off x="2557850" y="1598301"/>
              <a:ext cx="186389" cy="46260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" name="线条"/>
            <p:cNvSpPr/>
            <p:nvPr/>
          </p:nvSpPr>
          <p:spPr>
            <a:xfrm flipH="1" flipV="1">
              <a:off x="1885365" y="1555063"/>
              <a:ext cx="385195" cy="4979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线条"/>
            <p:cNvSpPr/>
            <p:nvPr/>
          </p:nvSpPr>
          <p:spPr>
            <a:xfrm>
              <a:off x="1667101" y="2252181"/>
              <a:ext cx="412386" cy="13231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5" name="线条"/>
            <p:cNvSpPr/>
            <p:nvPr/>
          </p:nvSpPr>
          <p:spPr>
            <a:xfrm>
              <a:off x="1051098" y="1264618"/>
              <a:ext cx="133432" cy="695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6" name="线条"/>
            <p:cNvSpPr/>
            <p:nvPr/>
          </p:nvSpPr>
          <p:spPr>
            <a:xfrm flipV="1">
              <a:off x="539320" y="1230702"/>
              <a:ext cx="181446" cy="219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68" name="1"/>
          <p:cNvSpPr/>
          <p:nvPr/>
        </p:nvSpPr>
        <p:spPr>
          <a:xfrm>
            <a:off x="3549042" y="4693282"/>
            <a:ext cx="636536" cy="630478"/>
          </a:xfrm>
          <a:prstGeom prst="ellipse">
            <a:avLst/>
          </a:prstGeom>
          <a:solidFill>
            <a:srgbClr val="FFFCCC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69" name="8"/>
          <p:cNvSpPr/>
          <p:nvPr/>
        </p:nvSpPr>
        <p:spPr>
          <a:xfrm>
            <a:off x="3163714" y="5756227"/>
            <a:ext cx="636536" cy="630478"/>
          </a:xfrm>
          <a:prstGeom prst="ellipse">
            <a:avLst/>
          </a:prstGeom>
          <a:solidFill>
            <a:srgbClr val="FFFCCC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70" name="7"/>
          <p:cNvSpPr/>
          <p:nvPr/>
        </p:nvSpPr>
        <p:spPr>
          <a:xfrm>
            <a:off x="3549042" y="3735506"/>
            <a:ext cx="636536" cy="630477"/>
          </a:xfrm>
          <a:prstGeom prst="ellipse">
            <a:avLst/>
          </a:prstGeom>
          <a:solidFill>
            <a:srgbClr val="FFFCCC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71" name="2"/>
          <p:cNvSpPr/>
          <p:nvPr/>
        </p:nvSpPr>
        <p:spPr>
          <a:xfrm>
            <a:off x="2478471" y="4697378"/>
            <a:ext cx="636536" cy="630478"/>
          </a:xfrm>
          <a:prstGeom prst="ellipse">
            <a:avLst/>
          </a:prstGeom>
          <a:solidFill>
            <a:srgbClr val="FFFCCC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72" name="5"/>
          <p:cNvSpPr/>
          <p:nvPr/>
        </p:nvSpPr>
        <p:spPr>
          <a:xfrm>
            <a:off x="2478471" y="3735506"/>
            <a:ext cx="636536" cy="630477"/>
          </a:xfrm>
          <a:prstGeom prst="ellipse">
            <a:avLst/>
          </a:prstGeom>
          <a:solidFill>
            <a:srgbClr val="FFFCCC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73" name="线条"/>
          <p:cNvSpPr/>
          <p:nvPr/>
        </p:nvSpPr>
        <p:spPr>
          <a:xfrm flipV="1">
            <a:off x="3867309" y="4335229"/>
            <a:ext cx="1" cy="381001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线条"/>
          <p:cNvSpPr/>
          <p:nvPr/>
        </p:nvSpPr>
        <p:spPr>
          <a:xfrm flipH="1">
            <a:off x="3654072" y="5340216"/>
            <a:ext cx="186389" cy="462605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线条"/>
          <p:cNvSpPr/>
          <p:nvPr/>
        </p:nvSpPr>
        <p:spPr>
          <a:xfrm flipH="1" flipV="1">
            <a:off x="2980446" y="5300468"/>
            <a:ext cx="385195" cy="497924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线条"/>
          <p:cNvSpPr/>
          <p:nvPr/>
        </p:nvSpPr>
        <p:spPr>
          <a:xfrm flipH="1">
            <a:off x="3101435" y="4050744"/>
            <a:ext cx="457083" cy="1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85" name="成组"/>
          <p:cNvGrpSpPr/>
          <p:nvPr/>
        </p:nvGrpSpPr>
        <p:grpSpPr>
          <a:xfrm>
            <a:off x="3384910" y="7064619"/>
            <a:ext cx="1146065" cy="1347104"/>
            <a:chOff x="0" y="0"/>
            <a:chExt cx="1146064" cy="1347103"/>
          </a:xfrm>
        </p:grpSpPr>
        <p:sp>
          <p:nvSpPr>
            <p:cNvPr id="177" name="7"/>
            <p:cNvSpPr/>
            <p:nvPr/>
          </p:nvSpPr>
          <p:spPr>
            <a:xfrm>
              <a:off x="599039" y="805284"/>
              <a:ext cx="547026" cy="541820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78" name="8"/>
            <p:cNvSpPr/>
            <p:nvPr/>
          </p:nvSpPr>
          <p:spPr>
            <a:xfrm>
              <a:off x="599039" y="0"/>
              <a:ext cx="547026" cy="541819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grpSp>
          <p:nvGrpSpPr>
            <p:cNvPr id="181" name="成组"/>
            <p:cNvGrpSpPr/>
            <p:nvPr/>
          </p:nvGrpSpPr>
          <p:grpSpPr>
            <a:xfrm>
              <a:off x="0" y="238422"/>
              <a:ext cx="582070" cy="167641"/>
              <a:chOff x="0" y="0"/>
              <a:chExt cx="582069" cy="167639"/>
            </a:xfrm>
          </p:grpSpPr>
          <p:sp>
            <p:nvSpPr>
              <p:cNvPr id="179" name="线条"/>
              <p:cNvSpPr/>
              <p:nvPr/>
            </p:nvSpPr>
            <p:spPr>
              <a:xfrm flipV="1">
                <a:off x="-1" y="-1"/>
                <a:ext cx="2" cy="1676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" name="线条"/>
              <p:cNvSpPr/>
              <p:nvPr/>
            </p:nvSpPr>
            <p:spPr>
              <a:xfrm flipV="1">
                <a:off x="3355" y="19786"/>
                <a:ext cx="578715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84" name="成组"/>
            <p:cNvGrpSpPr/>
            <p:nvPr/>
          </p:nvGrpSpPr>
          <p:grpSpPr>
            <a:xfrm rot="10800000" flipH="1">
              <a:off x="0" y="966974"/>
              <a:ext cx="582070" cy="167641"/>
              <a:chOff x="0" y="0"/>
              <a:chExt cx="582069" cy="167639"/>
            </a:xfrm>
          </p:grpSpPr>
          <p:sp>
            <p:nvSpPr>
              <p:cNvPr id="182" name="线条"/>
              <p:cNvSpPr/>
              <p:nvPr/>
            </p:nvSpPr>
            <p:spPr>
              <a:xfrm flipV="1">
                <a:off x="-1" y="-1"/>
                <a:ext cx="2" cy="1676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" name="线条"/>
              <p:cNvSpPr/>
              <p:nvPr/>
            </p:nvSpPr>
            <p:spPr>
              <a:xfrm flipV="1">
                <a:off x="3355" y="19786"/>
                <a:ext cx="578715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188" name="成组"/>
          <p:cNvGrpSpPr/>
          <p:nvPr/>
        </p:nvGrpSpPr>
        <p:grpSpPr>
          <a:xfrm>
            <a:off x="4534922" y="7077852"/>
            <a:ext cx="840480" cy="541820"/>
            <a:chOff x="0" y="0"/>
            <a:chExt cx="840479" cy="541818"/>
          </a:xfrm>
        </p:grpSpPr>
        <p:sp>
          <p:nvSpPr>
            <p:cNvPr id="186" name="2"/>
            <p:cNvSpPr/>
            <p:nvPr/>
          </p:nvSpPr>
          <p:spPr>
            <a:xfrm>
              <a:off x="293454" y="0"/>
              <a:ext cx="547026" cy="541819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87" name="线条"/>
            <p:cNvSpPr/>
            <p:nvPr/>
          </p:nvSpPr>
          <p:spPr>
            <a:xfrm flipV="1">
              <a:off x="0" y="283609"/>
              <a:ext cx="2838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91" name="成组"/>
          <p:cNvGrpSpPr/>
          <p:nvPr/>
        </p:nvGrpSpPr>
        <p:grpSpPr>
          <a:xfrm>
            <a:off x="4534922" y="7882604"/>
            <a:ext cx="840180" cy="541819"/>
            <a:chOff x="0" y="0"/>
            <a:chExt cx="840179" cy="541818"/>
          </a:xfrm>
        </p:grpSpPr>
        <p:sp>
          <p:nvSpPr>
            <p:cNvPr id="189" name="5"/>
            <p:cNvSpPr/>
            <p:nvPr/>
          </p:nvSpPr>
          <p:spPr>
            <a:xfrm>
              <a:off x="293154" y="0"/>
              <a:ext cx="547026" cy="541819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90" name="线条"/>
            <p:cNvSpPr/>
            <p:nvPr/>
          </p:nvSpPr>
          <p:spPr>
            <a:xfrm flipV="1">
              <a:off x="0" y="258209"/>
              <a:ext cx="2838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94" name="成组"/>
          <p:cNvGrpSpPr/>
          <p:nvPr/>
        </p:nvGrpSpPr>
        <p:grpSpPr>
          <a:xfrm>
            <a:off x="985752" y="7137024"/>
            <a:ext cx="2650296" cy="881219"/>
            <a:chOff x="-1115300" y="-339399"/>
            <a:chExt cx="2650294" cy="881218"/>
          </a:xfrm>
        </p:grpSpPr>
        <p:sp>
          <p:nvSpPr>
            <p:cNvPr id="192" name="1"/>
            <p:cNvSpPr/>
            <p:nvPr/>
          </p:nvSpPr>
          <p:spPr>
            <a:xfrm>
              <a:off x="987969" y="0"/>
              <a:ext cx="547026" cy="541819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93" name="2-hop query:…"/>
            <p:cNvSpPr txBox="1"/>
            <p:nvPr/>
          </p:nvSpPr>
          <p:spPr>
            <a:xfrm>
              <a:off x="-1115301" y="-339400"/>
              <a:ext cx="1949502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2-hop query:</a:t>
              </a:r>
            </a:p>
            <a:p>
              <a:pPr algn="l"/>
              <a:r>
                <a:t>           Q2(1)</a:t>
              </a:r>
            </a:p>
          </p:txBody>
        </p:sp>
      </p:grpSp>
      <p:grpSp>
        <p:nvGrpSpPr>
          <p:cNvPr id="197" name="成组"/>
          <p:cNvGrpSpPr/>
          <p:nvPr/>
        </p:nvGrpSpPr>
        <p:grpSpPr>
          <a:xfrm>
            <a:off x="6437283" y="4059860"/>
            <a:ext cx="1875436" cy="3605773"/>
            <a:chOff x="0" y="0"/>
            <a:chExt cx="1875434" cy="3605772"/>
          </a:xfrm>
        </p:grpSpPr>
        <p:pic>
          <p:nvPicPr>
            <p:cNvPr id="195" name="user profiling 3.png" descr="user profiling 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8622"/>
            <a:stretch>
              <a:fillRect/>
            </a:stretch>
          </p:blipFill>
          <p:spPr>
            <a:xfrm>
              <a:off x="82451" y="0"/>
              <a:ext cx="1456595" cy="28655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user profiling"/>
            <p:cNvSpPr txBox="1"/>
            <p:nvPr/>
          </p:nvSpPr>
          <p:spPr>
            <a:xfrm>
              <a:off x="-1" y="3144406"/>
              <a:ext cx="1875436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user profiling</a:t>
              </a:r>
            </a:p>
          </p:txBody>
        </p:sp>
      </p:grpSp>
      <p:grpSp>
        <p:nvGrpSpPr>
          <p:cNvPr id="200" name="成组"/>
          <p:cNvGrpSpPr/>
          <p:nvPr/>
        </p:nvGrpSpPr>
        <p:grpSpPr>
          <a:xfrm>
            <a:off x="8806851" y="6243739"/>
            <a:ext cx="2880662" cy="2667790"/>
            <a:chOff x="0" y="0"/>
            <a:chExt cx="2880660" cy="2667789"/>
          </a:xfrm>
        </p:grpSpPr>
        <p:pic>
          <p:nvPicPr>
            <p:cNvPr id="198" name="houston-density.png" descr="houston-density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880661" cy="20347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urban monitoring"/>
            <p:cNvSpPr txBox="1"/>
            <p:nvPr/>
          </p:nvSpPr>
          <p:spPr>
            <a:xfrm>
              <a:off x="220063" y="2206423"/>
              <a:ext cx="2440535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urban monitoring</a:t>
              </a:r>
            </a:p>
          </p:txBody>
        </p:sp>
      </p:grpSp>
      <p:grpSp>
        <p:nvGrpSpPr>
          <p:cNvPr id="203" name="成组"/>
          <p:cNvGrpSpPr/>
          <p:nvPr/>
        </p:nvGrpSpPr>
        <p:grpSpPr>
          <a:xfrm>
            <a:off x="8868186" y="3123901"/>
            <a:ext cx="2757992" cy="2601930"/>
            <a:chOff x="0" y="0"/>
            <a:chExt cx="2757990" cy="2601929"/>
          </a:xfrm>
        </p:grpSpPr>
        <p:pic>
          <p:nvPicPr>
            <p:cNvPr id="201" name="microsoft-concept-graph-1.jpg" descr="microsoft-concept-graph-1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757991" cy="2159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query answering"/>
            <p:cNvSpPr txBox="1"/>
            <p:nvPr/>
          </p:nvSpPr>
          <p:spPr>
            <a:xfrm>
              <a:off x="198657" y="2140563"/>
              <a:ext cx="2360677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query answering</a:t>
              </a:r>
            </a:p>
          </p:txBody>
        </p:sp>
      </p:grpSp>
      <p:sp>
        <p:nvSpPr>
          <p:cNvPr id="204" name="Important workload on graph store"/>
          <p:cNvSpPr txBox="1">
            <a:spLocks noGrp="1"/>
          </p:cNvSpPr>
          <p:nvPr>
            <p:ph type="body" sz="quarter" idx="1"/>
          </p:nvPr>
        </p:nvSpPr>
        <p:spPr>
          <a:xfrm>
            <a:off x="952500" y="2184400"/>
            <a:ext cx="7724799" cy="776215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</a:lstStyle>
          <a:p>
            <a:r>
              <a:t>Important workload on graph store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  <p:bldP spid="168" grpId="3" animBg="1" advAuto="0"/>
      <p:bldP spid="169" grpId="7" animBg="1" advAuto="0"/>
      <p:bldP spid="170" grpId="6" animBg="1" advAuto="0"/>
      <p:bldP spid="171" grpId="10" animBg="1" advAuto="0"/>
      <p:bldP spid="172" grpId="12" animBg="1" advAuto="0"/>
      <p:bldP spid="173" grpId="4" animBg="1" advAuto="0"/>
      <p:bldP spid="174" grpId="5" animBg="1" advAuto="0"/>
      <p:bldP spid="175" grpId="9" animBg="1" advAuto="0"/>
      <p:bldP spid="176" grpId="11" animBg="1" advAuto="0"/>
      <p:bldP spid="185" grpId="8" animBg="1" advAuto="0"/>
      <p:bldP spid="188" grpId="13" animBg="1" advAuto="0"/>
      <p:bldP spid="191" grpId="14" animBg="1" advAuto="0"/>
      <p:bldP spid="194" grpId="2" animBg="1" advAuto="0"/>
      <p:bldP spid="197" grpId="15" animBg="1" advAuto="0"/>
      <p:bldP spid="200" grpId="17" animBg="1" advAuto="0"/>
      <p:bldP spid="203" grpId="16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</a:t>
            </a:r>
          </a:p>
        </p:txBody>
      </p:sp>
      <p:sp>
        <p:nvSpPr>
          <p:cNvPr id="1688" name="Port split live migration to Wukong…"/>
          <p:cNvSpPr txBox="1">
            <a:spLocks noGrp="1"/>
          </p:cNvSpPr>
          <p:nvPr>
            <p:ph type="body" sz="quarter" idx="1"/>
          </p:nvPr>
        </p:nvSpPr>
        <p:spPr>
          <a:xfrm>
            <a:off x="952500" y="2184400"/>
            <a:ext cx="11099800" cy="1579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Port split live migration to Wukong</a:t>
            </a:r>
          </a:p>
          <a:p>
            <a:pPr>
              <a:buBlip>
                <a:blip r:embed="rId2"/>
              </a:buBlip>
            </a:pPr>
            <a:r>
              <a:rPr>
                <a:solidFill>
                  <a:srgbClr val="D83661"/>
                </a:solidFill>
              </a:rPr>
              <a:t>2.53X</a:t>
            </a:r>
            <a:r>
              <a:t> throughput improvement</a:t>
            </a:r>
          </a:p>
        </p:txBody>
      </p:sp>
      <p:sp>
        <p:nvSpPr>
          <p:cNvPr id="16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1690" name="屏幕快照 2019-05-04 下午4.37.56.png" descr="屏幕快照 2019-05-04 下午4.37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710" y="4315311"/>
            <a:ext cx="11100033" cy="3864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1693" name="Locality-preserving schema for graph traversal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099800" cy="711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>
                <a:solidFill>
                  <a:srgbClr val="D83661"/>
                </a:solidFill>
              </a:rPr>
              <a:t>Locality</a:t>
            </a:r>
            <a:r>
              <a:t>-preserving schema for </a:t>
            </a:r>
            <a:r>
              <a:rPr>
                <a:solidFill>
                  <a:srgbClr val="2247F2"/>
                </a:solidFill>
              </a:rPr>
              <a:t>graph</a:t>
            </a:r>
            <a:r>
              <a:t> </a:t>
            </a:r>
            <a:r>
              <a:rPr>
                <a:solidFill>
                  <a:srgbClr val="2247F2"/>
                </a:solidFill>
              </a:rPr>
              <a:t>traversal</a:t>
            </a:r>
          </a:p>
          <a:p>
            <a:pPr>
              <a:buBlip>
                <a:blip r:embed="rId2"/>
              </a:buBlip>
            </a:pPr>
            <a:r>
              <a:t>Split Live migration</a:t>
            </a: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D83661"/>
                </a:solidFill>
              </a:rPr>
              <a:t>Migratory</a:t>
            </a:r>
            <a:r>
              <a:t> value and </a:t>
            </a:r>
            <a:r>
              <a:rPr>
                <a:solidFill>
                  <a:srgbClr val="D83661"/>
                </a:solidFill>
              </a:rPr>
              <a:t>stationary</a:t>
            </a:r>
            <a:r>
              <a:t> key</a:t>
            </a:r>
          </a:p>
          <a:p>
            <a:pPr>
              <a:buBlip>
                <a:blip r:embed="rId2"/>
              </a:buBlip>
            </a:pPr>
            <a:r>
              <a:t>Supporting techniques</a:t>
            </a:r>
          </a:p>
          <a:p>
            <a:pPr lvl="1">
              <a:buBlip>
                <a:blip r:embed="rId2"/>
              </a:buBlip>
            </a:pPr>
            <a:r>
              <a:t>Unilateral migration protocol, Reusing location cache, Check-and-forward mechanism</a:t>
            </a:r>
          </a:p>
          <a:p>
            <a:pPr>
              <a:buBlip>
                <a:blip r:embed="rId2"/>
              </a:buBlip>
            </a:pPr>
            <a:r>
              <a:t>Significant performance benefit</a:t>
            </a:r>
          </a:p>
          <a:p>
            <a:pPr lvl="1">
              <a:buBlip>
                <a:blip r:embed="rId2"/>
              </a:buBlip>
            </a:pPr>
            <a:r>
              <a:t>Improve throughput </a:t>
            </a:r>
            <a:r>
              <a:rPr>
                <a:solidFill>
                  <a:srgbClr val="D83661"/>
                </a:solidFill>
              </a:rPr>
              <a:t>19X</a:t>
            </a:r>
            <a:r>
              <a:t>(micro), </a:t>
            </a:r>
            <a:r>
              <a:rPr>
                <a:solidFill>
                  <a:srgbClr val="2247F2"/>
                </a:solidFill>
              </a:rPr>
              <a:t>2.53X</a:t>
            </a:r>
            <a:r>
              <a:t>(application)</a:t>
            </a:r>
          </a:p>
        </p:txBody>
      </p:sp>
      <p:sp>
        <p:nvSpPr>
          <p:cNvPr id="16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695" name="Questions &amp; Thanks"/>
          <p:cNvSpPr txBox="1"/>
          <p:nvPr/>
        </p:nvSpPr>
        <p:spPr>
          <a:xfrm rot="480000">
            <a:off x="7931768" y="1317355"/>
            <a:ext cx="3296210" cy="52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Questions &amp; Thanks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169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1625600"/>
            <a:ext cx="6502400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raph Store: Key-value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Store: Key-value Store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76595" y="8944075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08" name="Graph"/>
          <p:cNvSpPr/>
          <p:nvPr/>
        </p:nvSpPr>
        <p:spPr>
          <a:xfrm>
            <a:off x="1690672" y="2394387"/>
            <a:ext cx="1637161" cy="7288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Graph</a:t>
            </a:r>
          </a:p>
        </p:txBody>
      </p:sp>
      <p:grpSp>
        <p:nvGrpSpPr>
          <p:cNvPr id="213" name="成组"/>
          <p:cNvGrpSpPr/>
          <p:nvPr/>
        </p:nvGrpSpPr>
        <p:grpSpPr>
          <a:xfrm>
            <a:off x="6747832" y="2394387"/>
            <a:ext cx="3458165" cy="5350088"/>
            <a:chOff x="0" y="0"/>
            <a:chExt cx="3458164" cy="5350086"/>
          </a:xfrm>
        </p:grpSpPr>
        <p:sp>
          <p:nvSpPr>
            <p:cNvPr id="209" name="Key-value Store"/>
            <p:cNvSpPr/>
            <p:nvPr/>
          </p:nvSpPr>
          <p:spPr>
            <a:xfrm>
              <a:off x="0" y="0"/>
              <a:ext cx="3458165" cy="72881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Key-value Store</a:t>
              </a:r>
            </a:p>
          </p:txBody>
        </p:sp>
        <p:sp>
          <p:nvSpPr>
            <p:cNvPr id="210" name="M0"/>
            <p:cNvSpPr/>
            <p:nvPr/>
          </p:nvSpPr>
          <p:spPr>
            <a:xfrm>
              <a:off x="787735" y="812638"/>
              <a:ext cx="797303" cy="61306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M0</a:t>
              </a:r>
            </a:p>
          </p:txBody>
        </p:sp>
        <p:sp>
          <p:nvSpPr>
            <p:cNvPr id="211" name="M1"/>
            <p:cNvSpPr/>
            <p:nvPr/>
          </p:nvSpPr>
          <p:spPr>
            <a:xfrm>
              <a:off x="1873126" y="812638"/>
              <a:ext cx="797303" cy="61306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M1</a:t>
              </a:r>
            </a:p>
          </p:txBody>
        </p:sp>
        <p:sp>
          <p:nvSpPr>
            <p:cNvPr id="212" name="线条"/>
            <p:cNvSpPr/>
            <p:nvPr/>
          </p:nvSpPr>
          <p:spPr>
            <a:xfrm flipV="1">
              <a:off x="1729082" y="782902"/>
              <a:ext cx="1" cy="45671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8" name="成组"/>
          <p:cNvGrpSpPr/>
          <p:nvPr/>
        </p:nvGrpSpPr>
        <p:grpSpPr>
          <a:xfrm>
            <a:off x="4896577" y="3768828"/>
            <a:ext cx="1107619" cy="3907885"/>
            <a:chOff x="0" y="0"/>
            <a:chExt cx="1107617" cy="3907883"/>
          </a:xfrm>
        </p:grpSpPr>
        <p:grpSp>
          <p:nvGrpSpPr>
            <p:cNvPr id="226" name="成组"/>
            <p:cNvGrpSpPr/>
            <p:nvPr/>
          </p:nvGrpSpPr>
          <p:grpSpPr>
            <a:xfrm>
              <a:off x="0" y="642479"/>
              <a:ext cx="1107618" cy="3265405"/>
              <a:chOff x="0" y="0"/>
              <a:chExt cx="1107617" cy="3265403"/>
            </a:xfrm>
          </p:grpSpPr>
          <p:sp>
            <p:nvSpPr>
              <p:cNvPr id="214" name="正方形"/>
              <p:cNvSpPr/>
              <p:nvPr/>
            </p:nvSpPr>
            <p:spPr>
              <a:xfrm>
                <a:off x="0" y="0"/>
                <a:ext cx="547133" cy="5493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5" name="正方形"/>
              <p:cNvSpPr/>
              <p:nvPr/>
            </p:nvSpPr>
            <p:spPr>
              <a:xfrm>
                <a:off x="0" y="2171808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6" name="1"/>
              <p:cNvSpPr/>
              <p:nvPr/>
            </p:nvSpPr>
            <p:spPr>
              <a:xfrm>
                <a:off x="0" y="551284"/>
                <a:ext cx="547133" cy="549311"/>
              </a:xfrm>
              <a:prstGeom prst="rect">
                <a:avLst/>
              </a:prstGeom>
              <a:solidFill>
                <a:srgbClr val="FFFCCC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17" name="3"/>
              <p:cNvSpPr/>
              <p:nvPr/>
            </p:nvSpPr>
            <p:spPr>
              <a:xfrm>
                <a:off x="0" y="1085904"/>
                <a:ext cx="547133" cy="549311"/>
              </a:xfrm>
              <a:prstGeom prst="rect">
                <a:avLst/>
              </a:prstGeom>
              <a:solidFill>
                <a:srgbClr val="FFFCCC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218" name="7"/>
              <p:cNvSpPr/>
              <p:nvPr/>
            </p:nvSpPr>
            <p:spPr>
              <a:xfrm>
                <a:off x="0" y="1633689"/>
                <a:ext cx="547133" cy="549311"/>
              </a:xfrm>
              <a:prstGeom prst="rect">
                <a:avLst/>
              </a:prstGeom>
              <a:solidFill>
                <a:srgbClr val="FFFCCC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219" name="5"/>
              <p:cNvSpPr/>
              <p:nvPr/>
            </p:nvSpPr>
            <p:spPr>
              <a:xfrm>
                <a:off x="0" y="2716093"/>
                <a:ext cx="547133" cy="549311"/>
              </a:xfrm>
              <a:prstGeom prst="rect">
                <a:avLst/>
              </a:prstGeom>
              <a:solidFill>
                <a:srgbClr val="FFFCCC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20" name="正方形"/>
              <p:cNvSpPr/>
              <p:nvPr/>
            </p:nvSpPr>
            <p:spPr>
              <a:xfrm>
                <a:off x="560485" y="0"/>
                <a:ext cx="547133" cy="5493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1" name="正方形"/>
              <p:cNvSpPr/>
              <p:nvPr/>
            </p:nvSpPr>
            <p:spPr>
              <a:xfrm>
                <a:off x="560485" y="551284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2" name="正方形"/>
              <p:cNvSpPr/>
              <p:nvPr/>
            </p:nvSpPr>
            <p:spPr>
              <a:xfrm>
                <a:off x="560485" y="1085904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3" name="正方形"/>
              <p:cNvSpPr/>
              <p:nvPr/>
            </p:nvSpPr>
            <p:spPr>
              <a:xfrm>
                <a:off x="560485" y="1617490"/>
                <a:ext cx="547133" cy="5493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4" name="正方形"/>
              <p:cNvSpPr/>
              <p:nvPr/>
            </p:nvSpPr>
            <p:spPr>
              <a:xfrm>
                <a:off x="560485" y="2171808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5" name="正方形"/>
              <p:cNvSpPr/>
              <p:nvPr/>
            </p:nvSpPr>
            <p:spPr>
              <a:xfrm>
                <a:off x="560485" y="2716093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27" name="key"/>
            <p:cNvSpPr txBox="1"/>
            <p:nvPr/>
          </p:nvSpPr>
          <p:spPr>
            <a:xfrm>
              <a:off x="220002" y="-1"/>
              <a:ext cx="667614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key</a:t>
              </a:r>
            </a:p>
          </p:txBody>
        </p:sp>
      </p:grpSp>
      <p:grpSp>
        <p:nvGrpSpPr>
          <p:cNvPr id="246" name="成组"/>
          <p:cNvGrpSpPr/>
          <p:nvPr/>
        </p:nvGrpSpPr>
        <p:grpSpPr>
          <a:xfrm>
            <a:off x="6504524" y="3768828"/>
            <a:ext cx="1675261" cy="3904304"/>
            <a:chOff x="0" y="0"/>
            <a:chExt cx="1675259" cy="3904302"/>
          </a:xfrm>
        </p:grpSpPr>
        <p:sp>
          <p:nvSpPr>
            <p:cNvPr id="229" name="value"/>
            <p:cNvSpPr txBox="1"/>
            <p:nvPr/>
          </p:nvSpPr>
          <p:spPr>
            <a:xfrm>
              <a:off x="302539" y="-1"/>
              <a:ext cx="950672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value</a:t>
              </a:r>
            </a:p>
          </p:txBody>
        </p:sp>
        <p:grpSp>
          <p:nvGrpSpPr>
            <p:cNvPr id="245" name="成组"/>
            <p:cNvGrpSpPr/>
            <p:nvPr/>
          </p:nvGrpSpPr>
          <p:grpSpPr>
            <a:xfrm>
              <a:off x="0" y="521799"/>
              <a:ext cx="1675260" cy="3382504"/>
              <a:chOff x="0" y="0"/>
              <a:chExt cx="1675259" cy="3382502"/>
            </a:xfrm>
          </p:grpSpPr>
          <p:sp>
            <p:nvSpPr>
              <p:cNvPr id="230" name="矩形"/>
              <p:cNvSpPr/>
              <p:nvPr/>
            </p:nvSpPr>
            <p:spPr>
              <a:xfrm>
                <a:off x="0" y="117098"/>
                <a:ext cx="1675260" cy="3265405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1" name="5"/>
              <p:cNvSpPr/>
              <p:nvPr/>
            </p:nvSpPr>
            <p:spPr>
              <a:xfrm>
                <a:off x="1085562" y="1230215"/>
                <a:ext cx="547133" cy="549311"/>
              </a:xfrm>
              <a:prstGeom prst="rect">
                <a:avLst/>
              </a:prstGeom>
              <a:solidFill>
                <a:srgbClr val="FFFCCC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32" name="7"/>
              <p:cNvSpPr/>
              <p:nvPr/>
            </p:nvSpPr>
            <p:spPr>
              <a:xfrm>
                <a:off x="576764" y="677768"/>
                <a:ext cx="547133" cy="549311"/>
              </a:xfrm>
              <a:prstGeom prst="rect">
                <a:avLst/>
              </a:prstGeom>
              <a:solidFill>
                <a:srgbClr val="FFFCCC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233" name="8"/>
              <p:cNvSpPr/>
              <p:nvPr/>
            </p:nvSpPr>
            <p:spPr>
              <a:xfrm>
                <a:off x="1123662" y="671964"/>
                <a:ext cx="547133" cy="549310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8</a:t>
                </a:r>
              </a:p>
            </p:txBody>
          </p:sp>
          <p:sp>
            <p:nvSpPr>
              <p:cNvPr id="234" name="4"/>
              <p:cNvSpPr/>
              <p:nvPr/>
            </p:nvSpPr>
            <p:spPr>
              <a:xfrm>
                <a:off x="570087" y="1231984"/>
                <a:ext cx="547134" cy="549310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35" name="5"/>
              <p:cNvSpPr/>
              <p:nvPr/>
            </p:nvSpPr>
            <p:spPr>
              <a:xfrm>
                <a:off x="25400" y="1231984"/>
                <a:ext cx="547133" cy="549310"/>
              </a:xfrm>
              <a:prstGeom prst="rect">
                <a:avLst/>
              </a:prstGeom>
              <a:solidFill>
                <a:srgbClr val="FFFCCC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36" name="2"/>
              <p:cNvSpPr/>
              <p:nvPr/>
            </p:nvSpPr>
            <p:spPr>
              <a:xfrm>
                <a:off x="566062" y="1767069"/>
                <a:ext cx="547133" cy="549311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237" name="1"/>
              <p:cNvSpPr/>
              <p:nvPr/>
            </p:nvSpPr>
            <p:spPr>
              <a:xfrm>
                <a:off x="21375" y="1767069"/>
                <a:ext cx="547133" cy="549311"/>
              </a:xfrm>
              <a:prstGeom prst="rect">
                <a:avLst/>
              </a:prstGeom>
              <a:solidFill>
                <a:srgbClr val="FFFCCC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38" name="矩形"/>
              <p:cNvSpPr/>
              <p:nvPr/>
            </p:nvSpPr>
            <p:spPr>
              <a:xfrm>
                <a:off x="567808" y="677768"/>
                <a:ext cx="1092201" cy="549311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9" name="矩形"/>
              <p:cNvSpPr/>
              <p:nvPr/>
            </p:nvSpPr>
            <p:spPr>
              <a:xfrm>
                <a:off x="570087" y="1231983"/>
                <a:ext cx="1092201" cy="549311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0" name="矩形"/>
              <p:cNvSpPr/>
              <p:nvPr/>
            </p:nvSpPr>
            <p:spPr>
              <a:xfrm>
                <a:off x="25400" y="1792469"/>
                <a:ext cx="1092200" cy="549311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1" name="正方形"/>
              <p:cNvSpPr/>
              <p:nvPr/>
            </p:nvSpPr>
            <p:spPr>
              <a:xfrm>
                <a:off x="12700" y="1231983"/>
                <a:ext cx="546100" cy="549311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2" name=".  .  .  .  ."/>
              <p:cNvSpPr txBox="1"/>
              <p:nvPr/>
            </p:nvSpPr>
            <p:spPr>
              <a:xfrm>
                <a:off x="140741" y="-1"/>
                <a:ext cx="1399439" cy="5234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.  .  .  .  .</a:t>
                </a:r>
              </a:p>
            </p:txBody>
          </p:sp>
          <p:sp>
            <p:nvSpPr>
              <p:cNvPr id="243" name="."/>
              <p:cNvSpPr txBox="1"/>
              <p:nvPr/>
            </p:nvSpPr>
            <p:spPr>
              <a:xfrm>
                <a:off x="1290650" y="1663535"/>
                <a:ext cx="213158" cy="523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.</a:t>
                </a:r>
              </a:p>
            </p:txBody>
          </p:sp>
          <p:sp>
            <p:nvSpPr>
              <p:cNvPr id="244" name=".  .  .  .  ."/>
              <p:cNvSpPr txBox="1"/>
              <p:nvPr/>
            </p:nvSpPr>
            <p:spPr>
              <a:xfrm>
                <a:off x="135080" y="2241922"/>
                <a:ext cx="1399439" cy="523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t>.  .  .  .  .</a:t>
                </a:r>
              </a:p>
            </p:txBody>
          </p:sp>
        </p:grpSp>
      </p:grpSp>
      <p:sp>
        <p:nvSpPr>
          <p:cNvPr id="247" name="线条"/>
          <p:cNvSpPr/>
          <p:nvPr/>
        </p:nvSpPr>
        <p:spPr>
          <a:xfrm>
            <a:off x="5783661" y="5243052"/>
            <a:ext cx="1292364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8" name="线条"/>
          <p:cNvSpPr/>
          <p:nvPr/>
        </p:nvSpPr>
        <p:spPr>
          <a:xfrm flipV="1">
            <a:off x="5818725" y="5840107"/>
            <a:ext cx="693142" cy="50776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52" name="成组"/>
          <p:cNvGrpSpPr/>
          <p:nvPr/>
        </p:nvGrpSpPr>
        <p:grpSpPr>
          <a:xfrm>
            <a:off x="5753863" y="6366018"/>
            <a:ext cx="744530" cy="1086946"/>
            <a:chOff x="0" y="0"/>
            <a:chExt cx="744529" cy="1086944"/>
          </a:xfrm>
        </p:grpSpPr>
        <p:sp>
          <p:nvSpPr>
            <p:cNvPr id="364" name="连接线"/>
            <p:cNvSpPr/>
            <p:nvPr/>
          </p:nvSpPr>
          <p:spPr>
            <a:xfrm>
              <a:off x="0" y="676822"/>
              <a:ext cx="405100" cy="410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1495"/>
                  </a:moveTo>
                  <a:cubicBezTo>
                    <a:pt x="12134" y="21600"/>
                    <a:pt x="19334" y="14435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65" name="连接线"/>
            <p:cNvSpPr/>
            <p:nvPr/>
          </p:nvSpPr>
          <p:spPr>
            <a:xfrm>
              <a:off x="380931" y="148888"/>
              <a:ext cx="218569" cy="59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0" h="21600" extrusionOk="0">
                  <a:moveTo>
                    <a:pt x="1750" y="21600"/>
                  </a:moveTo>
                  <a:cubicBezTo>
                    <a:pt x="-3200" y="10843"/>
                    <a:pt x="2350" y="3643"/>
                    <a:pt x="184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51" name="线条"/>
            <p:cNvSpPr/>
            <p:nvPr/>
          </p:nvSpPr>
          <p:spPr>
            <a:xfrm flipV="1">
              <a:off x="578175" y="0"/>
              <a:ext cx="166355" cy="16216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55" name="成组"/>
          <p:cNvGrpSpPr/>
          <p:nvPr/>
        </p:nvGrpSpPr>
        <p:grpSpPr>
          <a:xfrm>
            <a:off x="5794833" y="5516487"/>
            <a:ext cx="1268493" cy="321839"/>
            <a:chOff x="0" y="0"/>
            <a:chExt cx="1268491" cy="321838"/>
          </a:xfrm>
        </p:grpSpPr>
        <p:sp>
          <p:nvSpPr>
            <p:cNvPr id="366" name="连接线"/>
            <p:cNvSpPr/>
            <p:nvPr/>
          </p:nvSpPr>
          <p:spPr>
            <a:xfrm>
              <a:off x="0" y="0"/>
              <a:ext cx="1195702" cy="321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93" extrusionOk="0">
                  <a:moveTo>
                    <a:pt x="0" y="16393"/>
                  </a:moveTo>
                  <a:cubicBezTo>
                    <a:pt x="2528" y="-3094"/>
                    <a:pt x="9728" y="-5207"/>
                    <a:pt x="21600" y="10053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254" name="线条"/>
            <p:cNvSpPr/>
            <p:nvPr/>
          </p:nvSpPr>
          <p:spPr>
            <a:xfrm>
              <a:off x="1088922" y="164477"/>
              <a:ext cx="179570" cy="10337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97" name="成组"/>
          <p:cNvGrpSpPr/>
          <p:nvPr/>
        </p:nvGrpSpPr>
        <p:grpSpPr>
          <a:xfrm>
            <a:off x="8787017" y="3776055"/>
            <a:ext cx="3271329" cy="3904303"/>
            <a:chOff x="0" y="0"/>
            <a:chExt cx="3271328" cy="3904302"/>
          </a:xfrm>
        </p:grpSpPr>
        <p:grpSp>
          <p:nvGrpSpPr>
            <p:cNvPr id="268" name="成组"/>
            <p:cNvGrpSpPr/>
            <p:nvPr/>
          </p:nvGrpSpPr>
          <p:grpSpPr>
            <a:xfrm>
              <a:off x="0" y="627200"/>
              <a:ext cx="1107618" cy="3265404"/>
              <a:chOff x="0" y="0"/>
              <a:chExt cx="1107617" cy="3265403"/>
            </a:xfrm>
          </p:grpSpPr>
          <p:sp>
            <p:nvSpPr>
              <p:cNvPr id="256" name="正方形"/>
              <p:cNvSpPr/>
              <p:nvPr/>
            </p:nvSpPr>
            <p:spPr>
              <a:xfrm>
                <a:off x="2026" y="1093241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7" name="正方形"/>
              <p:cNvSpPr/>
              <p:nvPr/>
            </p:nvSpPr>
            <p:spPr>
              <a:xfrm>
                <a:off x="2884" y="2716093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8" name="8"/>
              <p:cNvSpPr/>
              <p:nvPr/>
            </p:nvSpPr>
            <p:spPr>
              <a:xfrm>
                <a:off x="0" y="5303"/>
                <a:ext cx="547133" cy="549311"/>
              </a:xfrm>
              <a:prstGeom prst="rect">
                <a:avLst/>
              </a:prstGeom>
              <a:solidFill>
                <a:srgbClr val="E1FDFE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8</a:t>
                </a:r>
              </a:p>
            </p:txBody>
          </p:sp>
          <p:sp>
            <p:nvSpPr>
              <p:cNvPr id="259" name="2"/>
              <p:cNvSpPr/>
              <p:nvPr/>
            </p:nvSpPr>
            <p:spPr>
              <a:xfrm>
                <a:off x="2026" y="563984"/>
                <a:ext cx="547133" cy="549311"/>
              </a:xfrm>
              <a:prstGeom prst="rect">
                <a:avLst/>
              </a:prstGeom>
              <a:solidFill>
                <a:srgbClr val="E1FDFE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260" name="4"/>
              <p:cNvSpPr/>
              <p:nvPr/>
            </p:nvSpPr>
            <p:spPr>
              <a:xfrm>
                <a:off x="0" y="1646389"/>
                <a:ext cx="547133" cy="549311"/>
              </a:xfrm>
              <a:prstGeom prst="rect">
                <a:avLst/>
              </a:prstGeom>
              <a:solidFill>
                <a:srgbClr val="E1FDFE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61" name="6"/>
              <p:cNvSpPr/>
              <p:nvPr/>
            </p:nvSpPr>
            <p:spPr>
              <a:xfrm>
                <a:off x="2884" y="2171808"/>
                <a:ext cx="547133" cy="549311"/>
              </a:xfrm>
              <a:prstGeom prst="rect">
                <a:avLst/>
              </a:prstGeom>
              <a:solidFill>
                <a:srgbClr val="E1FDFE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6</a:t>
                </a:r>
              </a:p>
            </p:txBody>
          </p:sp>
          <p:sp>
            <p:nvSpPr>
              <p:cNvPr id="262" name="正方形"/>
              <p:cNvSpPr/>
              <p:nvPr/>
            </p:nvSpPr>
            <p:spPr>
              <a:xfrm>
                <a:off x="560485" y="0"/>
                <a:ext cx="547133" cy="5493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3" name="正方形"/>
              <p:cNvSpPr/>
              <p:nvPr/>
            </p:nvSpPr>
            <p:spPr>
              <a:xfrm>
                <a:off x="560485" y="563984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4" name="正方形"/>
              <p:cNvSpPr/>
              <p:nvPr/>
            </p:nvSpPr>
            <p:spPr>
              <a:xfrm>
                <a:off x="560485" y="1098604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5" name="正方形"/>
              <p:cNvSpPr/>
              <p:nvPr/>
            </p:nvSpPr>
            <p:spPr>
              <a:xfrm>
                <a:off x="560485" y="1642890"/>
                <a:ext cx="547133" cy="5493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正方形"/>
              <p:cNvSpPr/>
              <p:nvPr/>
            </p:nvSpPr>
            <p:spPr>
              <a:xfrm>
                <a:off x="560485" y="2171808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7" name="正方形"/>
              <p:cNvSpPr/>
              <p:nvPr/>
            </p:nvSpPr>
            <p:spPr>
              <a:xfrm>
                <a:off x="560485" y="2716093"/>
                <a:ext cx="547133" cy="54931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69" name="key"/>
            <p:cNvSpPr txBox="1"/>
            <p:nvPr/>
          </p:nvSpPr>
          <p:spPr>
            <a:xfrm>
              <a:off x="260866" y="710"/>
              <a:ext cx="667614" cy="523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key</a:t>
              </a:r>
            </a:p>
          </p:txBody>
        </p:sp>
        <p:sp>
          <p:nvSpPr>
            <p:cNvPr id="270" name="value"/>
            <p:cNvSpPr txBox="1"/>
            <p:nvPr/>
          </p:nvSpPr>
          <p:spPr>
            <a:xfrm>
              <a:off x="1898607" y="-1"/>
              <a:ext cx="950673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value</a:t>
              </a:r>
            </a:p>
          </p:txBody>
        </p:sp>
        <p:sp>
          <p:nvSpPr>
            <p:cNvPr id="271" name="矩形"/>
            <p:cNvSpPr/>
            <p:nvPr/>
          </p:nvSpPr>
          <p:spPr>
            <a:xfrm>
              <a:off x="1596068" y="638898"/>
              <a:ext cx="1675261" cy="326540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2" name="1"/>
            <p:cNvSpPr/>
            <p:nvPr/>
          </p:nvSpPr>
          <p:spPr>
            <a:xfrm>
              <a:off x="2172832" y="1199568"/>
              <a:ext cx="547133" cy="549311"/>
            </a:xfrm>
            <a:prstGeom prst="rect">
              <a:avLst/>
            </a:prstGeom>
            <a:solidFill>
              <a:srgbClr val="FFFCC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3" name="4"/>
            <p:cNvSpPr/>
            <p:nvPr/>
          </p:nvSpPr>
          <p:spPr>
            <a:xfrm>
              <a:off x="2719730" y="1193763"/>
              <a:ext cx="547134" cy="549311"/>
            </a:xfrm>
            <a:prstGeom prst="rect">
              <a:avLst/>
            </a:prstGeom>
            <a:solidFill>
              <a:srgbClr val="E1FDF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74" name="矩形"/>
            <p:cNvSpPr/>
            <p:nvPr/>
          </p:nvSpPr>
          <p:spPr>
            <a:xfrm>
              <a:off x="2163877" y="1199568"/>
              <a:ext cx="1092201" cy="549311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77" name="成组"/>
            <p:cNvGrpSpPr/>
            <p:nvPr/>
          </p:nvGrpSpPr>
          <p:grpSpPr>
            <a:xfrm>
              <a:off x="1608768" y="1753783"/>
              <a:ext cx="559833" cy="549311"/>
              <a:chOff x="0" y="0"/>
              <a:chExt cx="559832" cy="549310"/>
            </a:xfrm>
          </p:grpSpPr>
          <p:sp>
            <p:nvSpPr>
              <p:cNvPr id="275" name="2"/>
              <p:cNvSpPr/>
              <p:nvPr/>
            </p:nvSpPr>
            <p:spPr>
              <a:xfrm>
                <a:off x="12700" y="0"/>
                <a:ext cx="547133" cy="549311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276" name="正方形"/>
              <p:cNvSpPr/>
              <p:nvPr/>
            </p:nvSpPr>
            <p:spPr>
              <a:xfrm>
                <a:off x="0" y="0"/>
                <a:ext cx="546100" cy="549310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78" name=".  .  .  .  ."/>
            <p:cNvSpPr txBox="1"/>
            <p:nvPr/>
          </p:nvSpPr>
          <p:spPr>
            <a:xfrm>
              <a:off x="1736809" y="521799"/>
              <a:ext cx="1399439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.  .  .  .  .</a:t>
              </a:r>
            </a:p>
          </p:txBody>
        </p:sp>
        <p:sp>
          <p:nvSpPr>
            <p:cNvPr id="279" name="."/>
            <p:cNvSpPr txBox="1"/>
            <p:nvPr/>
          </p:nvSpPr>
          <p:spPr>
            <a:xfrm>
              <a:off x="2886718" y="1639629"/>
              <a:ext cx="213158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.</a:t>
              </a:r>
            </a:p>
          </p:txBody>
        </p:sp>
        <p:sp>
          <p:nvSpPr>
            <p:cNvPr id="280" name=".  .  .  .  ."/>
            <p:cNvSpPr txBox="1"/>
            <p:nvPr/>
          </p:nvSpPr>
          <p:spPr>
            <a:xfrm>
              <a:off x="1746679" y="2192441"/>
              <a:ext cx="1399439" cy="523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.  .  .  .  .</a:t>
              </a:r>
            </a:p>
          </p:txBody>
        </p:sp>
        <p:grpSp>
          <p:nvGrpSpPr>
            <p:cNvPr id="283" name="成组"/>
            <p:cNvGrpSpPr/>
            <p:nvPr/>
          </p:nvGrpSpPr>
          <p:grpSpPr>
            <a:xfrm>
              <a:off x="2179181" y="1747508"/>
              <a:ext cx="559834" cy="549311"/>
              <a:chOff x="0" y="0"/>
              <a:chExt cx="559832" cy="549310"/>
            </a:xfrm>
          </p:grpSpPr>
          <p:sp>
            <p:nvSpPr>
              <p:cNvPr id="281" name="8"/>
              <p:cNvSpPr/>
              <p:nvPr/>
            </p:nvSpPr>
            <p:spPr>
              <a:xfrm>
                <a:off x="12700" y="0"/>
                <a:ext cx="547133" cy="549311"/>
              </a:xfrm>
              <a:prstGeom prst="rect">
                <a:avLst/>
              </a:prstGeom>
              <a:solidFill>
                <a:srgbClr val="E1FDFE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8</a:t>
                </a:r>
              </a:p>
            </p:txBody>
          </p:sp>
          <p:sp>
            <p:nvSpPr>
              <p:cNvPr id="282" name="正方形"/>
              <p:cNvSpPr/>
              <p:nvPr/>
            </p:nvSpPr>
            <p:spPr>
              <a:xfrm>
                <a:off x="0" y="0"/>
                <a:ext cx="546100" cy="549310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86" name="成组"/>
            <p:cNvGrpSpPr/>
            <p:nvPr/>
          </p:nvGrpSpPr>
          <p:grpSpPr>
            <a:xfrm>
              <a:off x="1616845" y="2807980"/>
              <a:ext cx="559833" cy="549311"/>
              <a:chOff x="0" y="0"/>
              <a:chExt cx="559832" cy="549310"/>
            </a:xfrm>
          </p:grpSpPr>
          <p:sp>
            <p:nvSpPr>
              <p:cNvPr id="284" name="3"/>
              <p:cNvSpPr/>
              <p:nvPr/>
            </p:nvSpPr>
            <p:spPr>
              <a:xfrm>
                <a:off x="12700" y="0"/>
                <a:ext cx="547133" cy="549311"/>
              </a:xfrm>
              <a:prstGeom prst="rect">
                <a:avLst/>
              </a:prstGeom>
              <a:solidFill>
                <a:srgbClr val="FFFCCC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285" name="正方形"/>
              <p:cNvSpPr/>
              <p:nvPr/>
            </p:nvSpPr>
            <p:spPr>
              <a:xfrm>
                <a:off x="0" y="0"/>
                <a:ext cx="546100" cy="549310"/>
              </a:xfrm>
              <a:prstGeom prst="rect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87" name=".  .  ."/>
            <p:cNvSpPr txBox="1"/>
            <p:nvPr/>
          </p:nvSpPr>
          <p:spPr>
            <a:xfrm>
              <a:off x="2257400" y="2667838"/>
              <a:ext cx="905155" cy="523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.  .  . </a:t>
              </a:r>
            </a:p>
          </p:txBody>
        </p:sp>
        <p:sp>
          <p:nvSpPr>
            <p:cNvPr id="288" name="线条"/>
            <p:cNvSpPr/>
            <p:nvPr/>
          </p:nvSpPr>
          <p:spPr>
            <a:xfrm>
              <a:off x="857820" y="1466996"/>
              <a:ext cx="129236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9" name="线条"/>
            <p:cNvSpPr/>
            <p:nvPr/>
          </p:nvSpPr>
          <p:spPr>
            <a:xfrm>
              <a:off x="857820" y="3082635"/>
              <a:ext cx="72910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92" name="成组"/>
            <p:cNvGrpSpPr/>
            <p:nvPr/>
          </p:nvGrpSpPr>
          <p:grpSpPr>
            <a:xfrm>
              <a:off x="912763" y="2018726"/>
              <a:ext cx="1233278" cy="603125"/>
              <a:chOff x="0" y="14017"/>
              <a:chExt cx="1233276" cy="603123"/>
            </a:xfrm>
          </p:grpSpPr>
          <p:sp>
            <p:nvSpPr>
              <p:cNvPr id="367" name="连接线"/>
              <p:cNvSpPr/>
              <p:nvPr/>
            </p:nvSpPr>
            <p:spPr>
              <a:xfrm>
                <a:off x="0" y="181762"/>
                <a:ext cx="1066498" cy="43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430" extrusionOk="0">
                    <a:moveTo>
                      <a:pt x="21600" y="0"/>
                    </a:moveTo>
                    <a:cubicBezTo>
                      <a:pt x="19603" y="16026"/>
                      <a:pt x="12403" y="21600"/>
                      <a:pt x="0" y="16722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线条"/>
              <p:cNvSpPr/>
              <p:nvPr/>
            </p:nvSpPr>
            <p:spPr>
              <a:xfrm flipV="1">
                <a:off x="1106468" y="14017"/>
                <a:ext cx="126809" cy="14046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96" name="成组"/>
            <p:cNvGrpSpPr/>
            <p:nvPr/>
          </p:nvGrpSpPr>
          <p:grpSpPr>
            <a:xfrm rot="10800000" flipH="1">
              <a:off x="857820" y="936225"/>
              <a:ext cx="744530" cy="1086945"/>
              <a:chOff x="0" y="0"/>
              <a:chExt cx="744529" cy="1086944"/>
            </a:xfrm>
          </p:grpSpPr>
          <p:sp>
            <p:nvSpPr>
              <p:cNvPr id="368" name="连接线"/>
              <p:cNvSpPr/>
              <p:nvPr/>
            </p:nvSpPr>
            <p:spPr>
              <a:xfrm>
                <a:off x="0" y="676822"/>
                <a:ext cx="405100" cy="410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6" extrusionOk="0">
                    <a:moveTo>
                      <a:pt x="0" y="21495"/>
                    </a:moveTo>
                    <a:cubicBezTo>
                      <a:pt x="12134" y="21600"/>
                      <a:pt x="19334" y="1443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连接线"/>
              <p:cNvSpPr/>
              <p:nvPr/>
            </p:nvSpPr>
            <p:spPr>
              <a:xfrm>
                <a:off x="380931" y="148888"/>
                <a:ext cx="218569" cy="5996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00" h="21600" extrusionOk="0">
                    <a:moveTo>
                      <a:pt x="1750" y="21600"/>
                    </a:moveTo>
                    <a:cubicBezTo>
                      <a:pt x="-3200" y="10843"/>
                      <a:pt x="2350" y="3643"/>
                      <a:pt x="184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线条"/>
              <p:cNvSpPr/>
              <p:nvPr/>
            </p:nvSpPr>
            <p:spPr>
              <a:xfrm flipV="1">
                <a:off x="578175" y="0"/>
                <a:ext cx="166355" cy="16216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306" name="成组"/>
          <p:cNvGrpSpPr/>
          <p:nvPr/>
        </p:nvGrpSpPr>
        <p:grpSpPr>
          <a:xfrm>
            <a:off x="2243227" y="7226023"/>
            <a:ext cx="1146066" cy="1347104"/>
            <a:chOff x="0" y="0"/>
            <a:chExt cx="1146064" cy="1347103"/>
          </a:xfrm>
        </p:grpSpPr>
        <p:sp>
          <p:nvSpPr>
            <p:cNvPr id="298" name="7"/>
            <p:cNvSpPr/>
            <p:nvPr/>
          </p:nvSpPr>
          <p:spPr>
            <a:xfrm>
              <a:off x="599039" y="805284"/>
              <a:ext cx="547026" cy="541820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99" name="8"/>
            <p:cNvSpPr/>
            <p:nvPr/>
          </p:nvSpPr>
          <p:spPr>
            <a:xfrm>
              <a:off x="599039" y="0"/>
              <a:ext cx="547026" cy="541819"/>
            </a:xfrm>
            <a:prstGeom prst="ellipse">
              <a:avLst/>
            </a:prstGeom>
            <a:solidFill>
              <a:srgbClr val="E1FD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grpSp>
          <p:nvGrpSpPr>
            <p:cNvPr id="302" name="成组"/>
            <p:cNvGrpSpPr/>
            <p:nvPr/>
          </p:nvGrpSpPr>
          <p:grpSpPr>
            <a:xfrm>
              <a:off x="0" y="238422"/>
              <a:ext cx="582070" cy="167641"/>
              <a:chOff x="0" y="0"/>
              <a:chExt cx="582069" cy="167639"/>
            </a:xfrm>
          </p:grpSpPr>
          <p:sp>
            <p:nvSpPr>
              <p:cNvPr id="300" name="线条"/>
              <p:cNvSpPr/>
              <p:nvPr/>
            </p:nvSpPr>
            <p:spPr>
              <a:xfrm flipV="1">
                <a:off x="-1" y="-1"/>
                <a:ext cx="2" cy="1676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1" name="线条"/>
              <p:cNvSpPr/>
              <p:nvPr/>
            </p:nvSpPr>
            <p:spPr>
              <a:xfrm flipV="1">
                <a:off x="3355" y="19786"/>
                <a:ext cx="578715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5" name="成组"/>
            <p:cNvGrpSpPr/>
            <p:nvPr/>
          </p:nvGrpSpPr>
          <p:grpSpPr>
            <a:xfrm rot="10800000" flipH="1">
              <a:off x="0" y="966974"/>
              <a:ext cx="582070" cy="167641"/>
              <a:chOff x="0" y="0"/>
              <a:chExt cx="582069" cy="167639"/>
            </a:xfrm>
          </p:grpSpPr>
          <p:sp>
            <p:nvSpPr>
              <p:cNvPr id="303" name="线条"/>
              <p:cNvSpPr/>
              <p:nvPr/>
            </p:nvSpPr>
            <p:spPr>
              <a:xfrm flipV="1">
                <a:off x="-1" y="-1"/>
                <a:ext cx="2" cy="1676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4" name="线条"/>
              <p:cNvSpPr/>
              <p:nvPr/>
            </p:nvSpPr>
            <p:spPr>
              <a:xfrm flipV="1">
                <a:off x="3355" y="19786"/>
                <a:ext cx="578715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309" name="成组"/>
          <p:cNvGrpSpPr/>
          <p:nvPr/>
        </p:nvGrpSpPr>
        <p:grpSpPr>
          <a:xfrm>
            <a:off x="3393239" y="7239256"/>
            <a:ext cx="840480" cy="541820"/>
            <a:chOff x="0" y="0"/>
            <a:chExt cx="840479" cy="541818"/>
          </a:xfrm>
        </p:grpSpPr>
        <p:sp>
          <p:nvSpPr>
            <p:cNvPr id="307" name="2"/>
            <p:cNvSpPr/>
            <p:nvPr/>
          </p:nvSpPr>
          <p:spPr>
            <a:xfrm>
              <a:off x="293454" y="0"/>
              <a:ext cx="547026" cy="541819"/>
            </a:xfrm>
            <a:prstGeom prst="ellipse">
              <a:avLst/>
            </a:prstGeom>
            <a:solidFill>
              <a:srgbClr val="E1FD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08" name="线条"/>
            <p:cNvSpPr/>
            <p:nvPr/>
          </p:nvSpPr>
          <p:spPr>
            <a:xfrm flipV="1">
              <a:off x="0" y="283609"/>
              <a:ext cx="2838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2" name="成组"/>
          <p:cNvGrpSpPr/>
          <p:nvPr/>
        </p:nvGrpSpPr>
        <p:grpSpPr>
          <a:xfrm>
            <a:off x="3393239" y="8044008"/>
            <a:ext cx="840181" cy="541819"/>
            <a:chOff x="0" y="0"/>
            <a:chExt cx="840179" cy="541818"/>
          </a:xfrm>
        </p:grpSpPr>
        <p:sp>
          <p:nvSpPr>
            <p:cNvPr id="310" name="5"/>
            <p:cNvSpPr/>
            <p:nvPr/>
          </p:nvSpPr>
          <p:spPr>
            <a:xfrm>
              <a:off x="293154" y="0"/>
              <a:ext cx="547026" cy="541819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11" name="线条"/>
            <p:cNvSpPr/>
            <p:nvPr/>
          </p:nvSpPr>
          <p:spPr>
            <a:xfrm flipV="1">
              <a:off x="0" y="258209"/>
              <a:ext cx="2838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5" name="成组"/>
          <p:cNvGrpSpPr/>
          <p:nvPr/>
        </p:nvGrpSpPr>
        <p:grpSpPr>
          <a:xfrm>
            <a:off x="959370" y="7637828"/>
            <a:ext cx="1534996" cy="541819"/>
            <a:chOff x="0" y="0"/>
            <a:chExt cx="1534994" cy="541818"/>
          </a:xfrm>
        </p:grpSpPr>
        <p:sp>
          <p:nvSpPr>
            <p:cNvPr id="313" name="1"/>
            <p:cNvSpPr/>
            <p:nvPr/>
          </p:nvSpPr>
          <p:spPr>
            <a:xfrm>
              <a:off x="987969" y="0"/>
              <a:ext cx="547026" cy="541819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14" name="Q2(1)"/>
            <p:cNvSpPr txBox="1"/>
            <p:nvPr/>
          </p:nvSpPr>
          <p:spPr>
            <a:xfrm>
              <a:off x="-1" y="37413"/>
              <a:ext cx="842773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Q2(1)</a:t>
              </a:r>
            </a:p>
          </p:txBody>
        </p:sp>
      </p:grpSp>
      <p:sp>
        <p:nvSpPr>
          <p:cNvPr id="316" name="线条"/>
          <p:cNvSpPr/>
          <p:nvPr/>
        </p:nvSpPr>
        <p:spPr>
          <a:xfrm flipV="1">
            <a:off x="5818725" y="5840107"/>
            <a:ext cx="693142" cy="507765"/>
          </a:xfrm>
          <a:prstGeom prst="line">
            <a:avLst/>
          </a:prstGeom>
          <a:ln w="38100">
            <a:solidFill>
              <a:srgbClr val="2247F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7" name="线条"/>
          <p:cNvSpPr/>
          <p:nvPr/>
        </p:nvSpPr>
        <p:spPr>
          <a:xfrm>
            <a:off x="5783661" y="5255752"/>
            <a:ext cx="1292364" cy="1"/>
          </a:xfrm>
          <a:prstGeom prst="line">
            <a:avLst/>
          </a:prstGeom>
          <a:ln w="38100">
            <a:solidFill>
              <a:srgbClr val="2247F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321" name="成组"/>
          <p:cNvGrpSpPr/>
          <p:nvPr/>
        </p:nvGrpSpPr>
        <p:grpSpPr>
          <a:xfrm rot="10800000" flipH="1">
            <a:off x="9641482" y="4700990"/>
            <a:ext cx="744530" cy="1086945"/>
            <a:chOff x="0" y="0"/>
            <a:chExt cx="744529" cy="1086944"/>
          </a:xfrm>
        </p:grpSpPr>
        <p:sp>
          <p:nvSpPr>
            <p:cNvPr id="370" name="连接线"/>
            <p:cNvSpPr/>
            <p:nvPr/>
          </p:nvSpPr>
          <p:spPr>
            <a:xfrm>
              <a:off x="0" y="676822"/>
              <a:ext cx="405100" cy="410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21495"/>
                  </a:moveTo>
                  <a:cubicBezTo>
                    <a:pt x="12134" y="21600"/>
                    <a:pt x="19334" y="14435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D8366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71" name="连接线"/>
            <p:cNvSpPr/>
            <p:nvPr/>
          </p:nvSpPr>
          <p:spPr>
            <a:xfrm>
              <a:off x="380931" y="148888"/>
              <a:ext cx="218569" cy="59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0" h="21600" extrusionOk="0">
                  <a:moveTo>
                    <a:pt x="1750" y="21600"/>
                  </a:moveTo>
                  <a:cubicBezTo>
                    <a:pt x="-3200" y="10843"/>
                    <a:pt x="2350" y="3643"/>
                    <a:pt x="18400" y="0"/>
                  </a:cubicBezTo>
                </a:path>
              </a:pathLst>
            </a:custGeom>
            <a:noFill/>
            <a:ln w="38100" cap="flat">
              <a:solidFill>
                <a:srgbClr val="D8366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20" name="线条"/>
            <p:cNvSpPr/>
            <p:nvPr/>
          </p:nvSpPr>
          <p:spPr>
            <a:xfrm flipV="1">
              <a:off x="578175" y="0"/>
              <a:ext cx="166355" cy="162163"/>
            </a:xfrm>
            <a:prstGeom prst="line">
              <a:avLst/>
            </a:prstGeom>
            <a:noFill/>
            <a:ln w="38100" cap="flat">
              <a:solidFill>
                <a:srgbClr val="D83661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42" name="成组"/>
          <p:cNvGrpSpPr/>
          <p:nvPr/>
        </p:nvGrpSpPr>
        <p:grpSpPr>
          <a:xfrm>
            <a:off x="826938" y="3546496"/>
            <a:ext cx="3089055" cy="2647631"/>
            <a:chOff x="0" y="0"/>
            <a:chExt cx="3089053" cy="2647630"/>
          </a:xfrm>
        </p:grpSpPr>
        <p:sp>
          <p:nvSpPr>
            <p:cNvPr id="322" name="3"/>
            <p:cNvSpPr/>
            <p:nvPr/>
          </p:nvSpPr>
          <p:spPr>
            <a:xfrm>
              <a:off x="619080" y="674897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3" name="5"/>
            <p:cNvSpPr/>
            <p:nvPr/>
          </p:nvSpPr>
          <p:spPr>
            <a:xfrm>
              <a:off x="1373820" y="0"/>
              <a:ext cx="636536" cy="630477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24" name="7"/>
            <p:cNvSpPr/>
            <p:nvPr/>
          </p:nvSpPr>
          <p:spPr>
            <a:xfrm>
              <a:off x="2452518" y="0"/>
              <a:ext cx="636536" cy="630477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25" name="1"/>
            <p:cNvSpPr/>
            <p:nvPr/>
          </p:nvSpPr>
          <p:spPr>
            <a:xfrm>
              <a:off x="2452518" y="968471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26" name="2"/>
            <p:cNvSpPr/>
            <p:nvPr/>
          </p:nvSpPr>
          <p:spPr>
            <a:xfrm>
              <a:off x="1373820" y="968471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27" name="6"/>
            <p:cNvSpPr/>
            <p:nvPr/>
          </p:nvSpPr>
          <p:spPr>
            <a:xfrm>
              <a:off x="0" y="1377944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28" name="4"/>
            <p:cNvSpPr/>
            <p:nvPr/>
          </p:nvSpPr>
          <p:spPr>
            <a:xfrm>
              <a:off x="1033595" y="1936943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29" name="8"/>
            <p:cNvSpPr/>
            <p:nvPr/>
          </p:nvSpPr>
          <p:spPr>
            <a:xfrm>
              <a:off x="2067190" y="2017153"/>
              <a:ext cx="636536" cy="630478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330" name="线条"/>
            <p:cNvSpPr/>
            <p:nvPr/>
          </p:nvSpPr>
          <p:spPr>
            <a:xfrm flipV="1">
              <a:off x="1223425" y="543152"/>
              <a:ext cx="270346" cy="2703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1" name="线条"/>
            <p:cNvSpPr/>
            <p:nvPr/>
          </p:nvSpPr>
          <p:spPr>
            <a:xfrm flipH="1" flipV="1">
              <a:off x="1995951" y="315238"/>
              <a:ext cx="45708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2" name="线条"/>
            <p:cNvSpPr/>
            <p:nvPr/>
          </p:nvSpPr>
          <p:spPr>
            <a:xfrm>
              <a:off x="1689026" y="60913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3" name="线条"/>
            <p:cNvSpPr/>
            <p:nvPr/>
          </p:nvSpPr>
          <p:spPr>
            <a:xfrm flipV="1">
              <a:off x="2770785" y="60913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4" name="线条"/>
            <p:cNvSpPr/>
            <p:nvPr/>
          </p:nvSpPr>
          <p:spPr>
            <a:xfrm>
              <a:off x="1995951" y="1283710"/>
              <a:ext cx="45708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5" name="线条"/>
            <p:cNvSpPr/>
            <p:nvPr/>
          </p:nvSpPr>
          <p:spPr>
            <a:xfrm>
              <a:off x="1897751" y="542627"/>
              <a:ext cx="616387" cy="5274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6" name="线条"/>
            <p:cNvSpPr/>
            <p:nvPr/>
          </p:nvSpPr>
          <p:spPr>
            <a:xfrm flipH="1">
              <a:off x="1441489" y="1598301"/>
              <a:ext cx="121051" cy="375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7" name="线条"/>
            <p:cNvSpPr/>
            <p:nvPr/>
          </p:nvSpPr>
          <p:spPr>
            <a:xfrm flipH="1">
              <a:off x="2557850" y="1598301"/>
              <a:ext cx="186390" cy="46260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8" name="线条"/>
            <p:cNvSpPr/>
            <p:nvPr/>
          </p:nvSpPr>
          <p:spPr>
            <a:xfrm flipH="1" flipV="1">
              <a:off x="1885365" y="1555063"/>
              <a:ext cx="385195" cy="4979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9" name="线条"/>
            <p:cNvSpPr/>
            <p:nvPr/>
          </p:nvSpPr>
          <p:spPr>
            <a:xfrm>
              <a:off x="1667101" y="2252181"/>
              <a:ext cx="412386" cy="13231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0" name="线条"/>
            <p:cNvSpPr/>
            <p:nvPr/>
          </p:nvSpPr>
          <p:spPr>
            <a:xfrm>
              <a:off x="1051098" y="1264618"/>
              <a:ext cx="133433" cy="695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1" name="线条"/>
            <p:cNvSpPr/>
            <p:nvPr/>
          </p:nvSpPr>
          <p:spPr>
            <a:xfrm flipV="1">
              <a:off x="539320" y="1230702"/>
              <a:ext cx="181446" cy="219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63" name="成组"/>
          <p:cNvGrpSpPr/>
          <p:nvPr/>
        </p:nvGrpSpPr>
        <p:grpSpPr>
          <a:xfrm>
            <a:off x="826938" y="3553112"/>
            <a:ext cx="3089055" cy="2647632"/>
            <a:chOff x="0" y="0"/>
            <a:chExt cx="3089053" cy="2647630"/>
          </a:xfrm>
        </p:grpSpPr>
        <p:sp>
          <p:nvSpPr>
            <p:cNvPr id="343" name="3"/>
            <p:cNvSpPr/>
            <p:nvPr/>
          </p:nvSpPr>
          <p:spPr>
            <a:xfrm>
              <a:off x="619080" y="674897"/>
              <a:ext cx="636536" cy="630478"/>
            </a:xfrm>
            <a:prstGeom prst="ellipse">
              <a:avLst/>
            </a:prstGeom>
            <a:solidFill>
              <a:srgbClr val="FFFCCC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44" name="5"/>
            <p:cNvSpPr/>
            <p:nvPr/>
          </p:nvSpPr>
          <p:spPr>
            <a:xfrm>
              <a:off x="1373820" y="0"/>
              <a:ext cx="636536" cy="630477"/>
            </a:xfrm>
            <a:prstGeom prst="ellipse">
              <a:avLst/>
            </a:prstGeom>
            <a:solidFill>
              <a:srgbClr val="FFFCCC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45" name="7"/>
            <p:cNvSpPr/>
            <p:nvPr/>
          </p:nvSpPr>
          <p:spPr>
            <a:xfrm>
              <a:off x="2452518" y="0"/>
              <a:ext cx="636536" cy="630477"/>
            </a:xfrm>
            <a:prstGeom prst="ellipse">
              <a:avLst/>
            </a:prstGeom>
            <a:solidFill>
              <a:srgbClr val="FFFCCC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46" name="1"/>
            <p:cNvSpPr/>
            <p:nvPr/>
          </p:nvSpPr>
          <p:spPr>
            <a:xfrm>
              <a:off x="2452518" y="968471"/>
              <a:ext cx="636536" cy="630478"/>
            </a:xfrm>
            <a:prstGeom prst="ellipse">
              <a:avLst/>
            </a:prstGeom>
            <a:solidFill>
              <a:srgbClr val="FFFCCC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47" name="2"/>
            <p:cNvSpPr/>
            <p:nvPr/>
          </p:nvSpPr>
          <p:spPr>
            <a:xfrm>
              <a:off x="1373820" y="968471"/>
              <a:ext cx="636536" cy="630478"/>
            </a:xfrm>
            <a:prstGeom prst="ellipse">
              <a:avLst/>
            </a:prstGeom>
            <a:solidFill>
              <a:srgbClr val="E1FDFE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48" name="6"/>
            <p:cNvSpPr/>
            <p:nvPr/>
          </p:nvSpPr>
          <p:spPr>
            <a:xfrm>
              <a:off x="0" y="1377944"/>
              <a:ext cx="636536" cy="630478"/>
            </a:xfrm>
            <a:prstGeom prst="ellipse">
              <a:avLst/>
            </a:prstGeom>
            <a:solidFill>
              <a:srgbClr val="E1FDFE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49" name="4"/>
            <p:cNvSpPr/>
            <p:nvPr/>
          </p:nvSpPr>
          <p:spPr>
            <a:xfrm>
              <a:off x="1033595" y="1936943"/>
              <a:ext cx="636536" cy="630478"/>
            </a:xfrm>
            <a:prstGeom prst="ellipse">
              <a:avLst/>
            </a:prstGeom>
            <a:solidFill>
              <a:srgbClr val="E1FDFE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50" name="8"/>
            <p:cNvSpPr/>
            <p:nvPr/>
          </p:nvSpPr>
          <p:spPr>
            <a:xfrm>
              <a:off x="2067190" y="2017153"/>
              <a:ext cx="636536" cy="630478"/>
            </a:xfrm>
            <a:prstGeom prst="ellipse">
              <a:avLst/>
            </a:prstGeom>
            <a:solidFill>
              <a:srgbClr val="E1FDFE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351" name="线条"/>
            <p:cNvSpPr/>
            <p:nvPr/>
          </p:nvSpPr>
          <p:spPr>
            <a:xfrm flipV="1">
              <a:off x="1223425" y="543152"/>
              <a:ext cx="270346" cy="2703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2" name="线条"/>
            <p:cNvSpPr/>
            <p:nvPr/>
          </p:nvSpPr>
          <p:spPr>
            <a:xfrm flipH="1" flipV="1">
              <a:off x="1995951" y="315238"/>
              <a:ext cx="45708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3" name="线条"/>
            <p:cNvSpPr/>
            <p:nvPr/>
          </p:nvSpPr>
          <p:spPr>
            <a:xfrm>
              <a:off x="1689025" y="60913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4" name="线条"/>
            <p:cNvSpPr/>
            <p:nvPr/>
          </p:nvSpPr>
          <p:spPr>
            <a:xfrm flipV="1">
              <a:off x="2770785" y="609135"/>
              <a:ext cx="1" cy="381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5" name="线条"/>
            <p:cNvSpPr/>
            <p:nvPr/>
          </p:nvSpPr>
          <p:spPr>
            <a:xfrm>
              <a:off x="1995951" y="1283710"/>
              <a:ext cx="45708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6" name="线条"/>
            <p:cNvSpPr/>
            <p:nvPr/>
          </p:nvSpPr>
          <p:spPr>
            <a:xfrm>
              <a:off x="1897751" y="542627"/>
              <a:ext cx="616387" cy="5274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7" name="线条"/>
            <p:cNvSpPr/>
            <p:nvPr/>
          </p:nvSpPr>
          <p:spPr>
            <a:xfrm flipH="1">
              <a:off x="1441489" y="1598301"/>
              <a:ext cx="121051" cy="37516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8" name="线条"/>
            <p:cNvSpPr/>
            <p:nvPr/>
          </p:nvSpPr>
          <p:spPr>
            <a:xfrm flipH="1">
              <a:off x="2557850" y="1598301"/>
              <a:ext cx="186389" cy="46260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9" name="线条"/>
            <p:cNvSpPr/>
            <p:nvPr/>
          </p:nvSpPr>
          <p:spPr>
            <a:xfrm flipH="1" flipV="1">
              <a:off x="1885365" y="1555063"/>
              <a:ext cx="385195" cy="4979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60" name="线条"/>
            <p:cNvSpPr/>
            <p:nvPr/>
          </p:nvSpPr>
          <p:spPr>
            <a:xfrm>
              <a:off x="1667101" y="2252181"/>
              <a:ext cx="412386" cy="13231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61" name="线条"/>
            <p:cNvSpPr/>
            <p:nvPr/>
          </p:nvSpPr>
          <p:spPr>
            <a:xfrm>
              <a:off x="1051098" y="1264618"/>
              <a:ext cx="133432" cy="69508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62" name="线条"/>
            <p:cNvSpPr/>
            <p:nvPr/>
          </p:nvSpPr>
          <p:spPr>
            <a:xfrm flipV="1">
              <a:off x="539320" y="1230702"/>
              <a:ext cx="181446" cy="219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1" animBg="1" advAuto="0"/>
      <p:bldP spid="213" grpId="3" animBg="1" advAuto="0"/>
      <p:bldP spid="228" grpId="5" animBg="1" advAuto="0"/>
      <p:bldP spid="246" grpId="6" animBg="1" advAuto="0"/>
      <p:bldP spid="247" grpId="7" animBg="1" advAuto="0"/>
      <p:bldP spid="248" grpId="9" animBg="1" advAuto="0"/>
      <p:bldP spid="252" grpId="10" animBg="1" advAuto="0"/>
      <p:bldP spid="255" grpId="8" animBg="1" advAuto="0"/>
      <p:bldP spid="297" grpId="11" animBg="1" advAuto="0"/>
      <p:bldP spid="306" grpId="14" animBg="1" advAuto="0"/>
      <p:bldP spid="309" grpId="18" animBg="1" advAuto="0"/>
      <p:bldP spid="312" grpId="16" animBg="1" advAuto="0"/>
      <p:bldP spid="315" grpId="12" animBg="1" advAuto="0"/>
      <p:bldP spid="316" grpId="15" animBg="1" advAuto="0"/>
      <p:bldP spid="317" grpId="13" animBg="1" advAuto="0"/>
      <p:bldP spid="321" grpId="17" animBg="1" advAuto="0"/>
      <p:bldP spid="342" grpId="2" animBg="1" advAuto="0"/>
      <p:bldP spid="363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Locality: Important but H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Locality: Important but Hard</a:t>
            </a:r>
          </a:p>
        </p:txBody>
      </p:sp>
      <p:sp>
        <p:nvSpPr>
          <p:cNvPr id="374" name="Traversal: sensitive to locality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0840532" cy="658233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Traversal: </a:t>
            </a:r>
            <a:r>
              <a:rPr dirty="0">
                <a:solidFill>
                  <a:srgbClr val="D83661"/>
                </a:solidFill>
              </a:rPr>
              <a:t>sensitive</a:t>
            </a:r>
            <a:r>
              <a:rPr dirty="0"/>
              <a:t> to locality</a:t>
            </a:r>
          </a:p>
          <a:p>
            <a:pPr>
              <a:buBlip>
                <a:blip r:embed="rId2"/>
              </a:buBlip>
            </a:pPr>
            <a:r>
              <a:rPr dirty="0">
                <a:solidFill>
                  <a:srgbClr val="2247F2"/>
                </a:solidFill>
              </a:rPr>
              <a:t>Distributed</a:t>
            </a:r>
            <a:r>
              <a:rPr dirty="0"/>
              <a:t> graph store: essential</a:t>
            </a:r>
          </a:p>
          <a:p>
            <a:pPr>
              <a:buBlip>
                <a:blip r:embed="rId2"/>
              </a:buBlip>
            </a:pPr>
            <a:r>
              <a:rPr dirty="0"/>
              <a:t>Static partition-based approach</a:t>
            </a:r>
          </a:p>
          <a:p>
            <a:pPr lvl="1">
              <a:buBlip>
                <a:blip r:embed="rId2"/>
              </a:buBlip>
            </a:pPr>
            <a:r>
              <a:rPr dirty="0">
                <a:solidFill>
                  <a:srgbClr val="2247F2"/>
                </a:solidFill>
              </a:rPr>
              <a:t>Dynamic</a:t>
            </a:r>
            <a:r>
              <a:rPr dirty="0"/>
              <a:t> workload, </a:t>
            </a:r>
            <a:r>
              <a:rPr dirty="0">
                <a:solidFill>
                  <a:srgbClr val="2247F2"/>
                </a:solidFill>
              </a:rPr>
              <a:t>evolving</a:t>
            </a:r>
            <a:r>
              <a:rPr dirty="0"/>
              <a:t> graph</a:t>
            </a:r>
            <a:endParaRPr dirty="0">
              <a:solidFill>
                <a:srgbClr val="2247F2"/>
              </a:solidFill>
            </a:endParaRPr>
          </a:p>
          <a:p>
            <a:pPr lvl="1">
              <a:buBlip>
                <a:blip r:embed="rId2"/>
              </a:buBlip>
              <a:defRPr>
                <a:solidFill>
                  <a:srgbClr val="D83661"/>
                </a:solidFill>
              </a:defRPr>
            </a:pPr>
            <a:r>
              <a:rPr dirty="0"/>
              <a:t>One partition schema cannot fit all !</a:t>
            </a:r>
          </a:p>
          <a:p>
            <a:pPr marL="463176" indent="-463176">
              <a:spcBef>
                <a:spcPts val="2700"/>
              </a:spcBef>
              <a:buBlip>
                <a:blip r:embed="rId2"/>
              </a:buBlip>
              <a:defRPr sz="3100"/>
            </a:pPr>
            <a:r>
              <a:rPr sz="4000" dirty="0"/>
              <a:t>Replication-based approach</a:t>
            </a:r>
          </a:p>
          <a:p>
            <a:pPr lvl="1">
              <a:buBlip>
                <a:blip r:embed="rId2"/>
              </a:buBlip>
            </a:pPr>
            <a:r>
              <a:rPr dirty="0"/>
              <a:t>Memory overhead</a:t>
            </a:r>
          </a:p>
          <a:p>
            <a:pPr lvl="1">
              <a:buBlip>
                <a:blip r:embed="rId2"/>
              </a:buBlip>
            </a:pPr>
            <a:r>
              <a:rPr dirty="0"/>
              <a:t>Sync cost (evolving graph)</a:t>
            </a:r>
          </a:p>
        </p:txBody>
      </p:sp>
      <p:sp>
        <p:nvSpPr>
          <p:cNvPr id="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76595" y="8944075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378" name="成组"/>
          <p:cNvGrpSpPr/>
          <p:nvPr/>
        </p:nvGrpSpPr>
        <p:grpSpPr>
          <a:xfrm>
            <a:off x="8262213" y="4705520"/>
            <a:ext cx="3575724" cy="4383680"/>
            <a:chOff x="-782661" y="-335076"/>
            <a:chExt cx="3575723" cy="4383679"/>
          </a:xfrm>
        </p:grpSpPr>
        <p:graphicFrame>
          <p:nvGraphicFramePr>
            <p:cNvPr id="376" name="二维柱形图"/>
            <p:cNvGraphicFramePr/>
            <p:nvPr/>
          </p:nvGraphicFramePr>
          <p:xfrm>
            <a:off x="-782662" y="-335077"/>
            <a:ext cx="3575724" cy="35639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77" name="Median Latency(us)"/>
            <p:cNvSpPr txBox="1"/>
            <p:nvPr/>
          </p:nvSpPr>
          <p:spPr>
            <a:xfrm>
              <a:off x="12586" y="3587236"/>
              <a:ext cx="276789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Median Latency(us)</a:t>
              </a:r>
            </a:p>
          </p:txBody>
        </p:sp>
      </p:grpSp>
      <p:sp>
        <p:nvSpPr>
          <p:cNvPr id="379" name="25X"/>
          <p:cNvSpPr txBox="1"/>
          <p:nvPr/>
        </p:nvSpPr>
        <p:spPr>
          <a:xfrm>
            <a:off x="10698825" y="6440734"/>
            <a:ext cx="8826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spcBef>
                <a:spcPts val="4200"/>
              </a:spcBef>
              <a:defRPr sz="3400">
                <a:solidFill>
                  <a:srgbClr val="D8366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25X</a:t>
            </a:r>
          </a:p>
        </p:txBody>
      </p:sp>
      <p:sp>
        <p:nvSpPr>
          <p:cNvPr id="380" name="Dingbat 叉号"/>
          <p:cNvSpPr/>
          <p:nvPr/>
        </p:nvSpPr>
        <p:spPr>
          <a:xfrm>
            <a:off x="7626148" y="4048468"/>
            <a:ext cx="613338" cy="72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836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1" name="Dingbat 叉号"/>
          <p:cNvSpPr/>
          <p:nvPr/>
        </p:nvSpPr>
        <p:spPr>
          <a:xfrm>
            <a:off x="7785570" y="6125098"/>
            <a:ext cx="613338" cy="724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D836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bldLvl="5" animBg="1" advAuto="0"/>
      <p:bldP spid="378" grpId="2" animBg="1" advAuto="0"/>
      <p:bldP spid="379" grpId="3" animBg="1" advAuto="0"/>
      <p:bldP spid="380" grpId="4" animBg="1" advAuto="0"/>
      <p:bldP spid="381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Live Mi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Live Migration</a:t>
            </a:r>
          </a:p>
        </p:txBody>
      </p:sp>
      <p:sp>
        <p:nvSpPr>
          <p:cNvPr id="3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76595" y="8944075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391" name="成组"/>
          <p:cNvGrpSpPr/>
          <p:nvPr/>
        </p:nvGrpSpPr>
        <p:grpSpPr>
          <a:xfrm>
            <a:off x="1493385" y="5441293"/>
            <a:ext cx="224235" cy="564635"/>
            <a:chOff x="0" y="0"/>
            <a:chExt cx="224233" cy="564633"/>
          </a:xfrm>
        </p:grpSpPr>
        <p:sp>
          <p:nvSpPr>
            <p:cNvPr id="451" name="连接线"/>
            <p:cNvSpPr/>
            <p:nvPr/>
          </p:nvSpPr>
          <p:spPr>
            <a:xfrm>
              <a:off x="86777" y="0"/>
              <a:ext cx="131309" cy="9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extrusionOk="0">
                  <a:moveTo>
                    <a:pt x="0" y="0"/>
                  </a:moveTo>
                  <a:cubicBezTo>
                    <a:pt x="21452" y="10119"/>
                    <a:pt x="21600" y="17319"/>
                    <a:pt x="443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52" name="连接线"/>
            <p:cNvSpPr/>
            <p:nvPr/>
          </p:nvSpPr>
          <p:spPr>
            <a:xfrm>
              <a:off x="0" y="91184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53" name="连接线"/>
            <p:cNvSpPr/>
            <p:nvPr/>
          </p:nvSpPr>
          <p:spPr>
            <a:xfrm>
              <a:off x="56627" y="162455"/>
              <a:ext cx="147748" cy="11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30" h="21600" extrusionOk="0">
                  <a:moveTo>
                    <a:pt x="0" y="0"/>
                  </a:moveTo>
                  <a:cubicBezTo>
                    <a:pt x="19833" y="10073"/>
                    <a:pt x="21600" y="17273"/>
                    <a:pt x="5301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54" name="连接线"/>
            <p:cNvSpPr/>
            <p:nvPr/>
          </p:nvSpPr>
          <p:spPr>
            <a:xfrm>
              <a:off x="0" y="273421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55" name="连接线"/>
            <p:cNvSpPr/>
            <p:nvPr/>
          </p:nvSpPr>
          <p:spPr>
            <a:xfrm>
              <a:off x="18842" y="344692"/>
              <a:ext cx="205392" cy="11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38" h="21600" extrusionOk="0">
                  <a:moveTo>
                    <a:pt x="2987" y="0"/>
                  </a:moveTo>
                  <a:cubicBezTo>
                    <a:pt x="21600" y="13731"/>
                    <a:pt x="20604" y="20931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56" name="连接线"/>
            <p:cNvSpPr/>
            <p:nvPr/>
          </p:nvSpPr>
          <p:spPr>
            <a:xfrm>
              <a:off x="6602" y="455515"/>
              <a:ext cx="160820" cy="10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68" h="20402" extrusionOk="0">
                  <a:moveTo>
                    <a:pt x="16468" y="20402"/>
                  </a:moveTo>
                  <a:cubicBezTo>
                    <a:pt x="-2686" y="5545"/>
                    <a:pt x="-5132" y="-1198"/>
                    <a:pt x="9131" y="174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394" name="成组"/>
          <p:cNvGrpSpPr/>
          <p:nvPr/>
        </p:nvGrpSpPr>
        <p:grpSpPr>
          <a:xfrm>
            <a:off x="2969909" y="7728245"/>
            <a:ext cx="874068" cy="574417"/>
            <a:chOff x="0" y="0"/>
            <a:chExt cx="874067" cy="574416"/>
          </a:xfrm>
        </p:grpSpPr>
        <p:sp>
          <p:nvSpPr>
            <p:cNvPr id="392" name="addr"/>
            <p:cNvSpPr txBox="1"/>
            <p:nvPr/>
          </p:nvSpPr>
          <p:spPr>
            <a:xfrm>
              <a:off x="0" y="56525"/>
              <a:ext cx="7409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sp>
          <p:nvSpPr>
            <p:cNvPr id="393" name="线条"/>
            <p:cNvSpPr/>
            <p:nvPr/>
          </p:nvSpPr>
          <p:spPr>
            <a:xfrm flipH="1">
              <a:off x="874067" y="0"/>
              <a:ext cx="1" cy="5744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02" name="成组"/>
          <p:cNvGrpSpPr/>
          <p:nvPr/>
        </p:nvGrpSpPr>
        <p:grpSpPr>
          <a:xfrm>
            <a:off x="1708080" y="4577284"/>
            <a:ext cx="2575349" cy="4369615"/>
            <a:chOff x="0" y="0"/>
            <a:chExt cx="2575348" cy="4369613"/>
          </a:xfrm>
        </p:grpSpPr>
        <p:sp>
          <p:nvSpPr>
            <p:cNvPr id="395" name="线条"/>
            <p:cNvSpPr/>
            <p:nvPr/>
          </p:nvSpPr>
          <p:spPr>
            <a:xfrm flipV="1">
              <a:off x="1253190" y="108723"/>
              <a:ext cx="1" cy="4260891"/>
            </a:xfrm>
            <a:prstGeom prst="line">
              <a:avLst/>
            </a:prstGeom>
            <a:noFill/>
            <a:ln w="25400" cap="flat">
              <a:solidFill>
                <a:srgbClr val="42424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396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40969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7" name="M0"/>
            <p:cNvSpPr txBox="1"/>
            <p:nvPr/>
          </p:nvSpPr>
          <p:spPr>
            <a:xfrm>
              <a:off x="90373" y="612207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M0</a:t>
              </a:r>
            </a:p>
          </p:txBody>
        </p:sp>
        <p:sp>
          <p:nvSpPr>
            <p:cNvPr id="398" name="KEY"/>
            <p:cNvSpPr/>
            <p:nvPr/>
          </p:nvSpPr>
          <p:spPr>
            <a:xfrm>
              <a:off x="1696445" y="2596786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399" name="VAL"/>
            <p:cNvSpPr/>
            <p:nvPr/>
          </p:nvSpPr>
          <p:spPr>
            <a:xfrm>
              <a:off x="1696445" y="3710014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  <p:pic>
          <p:nvPicPr>
            <p:cNvPr id="400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65412" y="0"/>
              <a:ext cx="740970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1" name="M1"/>
            <p:cNvSpPr txBox="1"/>
            <p:nvPr/>
          </p:nvSpPr>
          <p:spPr>
            <a:xfrm>
              <a:off x="1855790" y="612352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M1</a:t>
              </a:r>
            </a:p>
          </p:txBody>
        </p:sp>
      </p:grpSp>
      <p:grpSp>
        <p:nvGrpSpPr>
          <p:cNvPr id="409" name="成组"/>
          <p:cNvGrpSpPr/>
          <p:nvPr/>
        </p:nvGrpSpPr>
        <p:grpSpPr>
          <a:xfrm>
            <a:off x="9526979" y="7841247"/>
            <a:ext cx="2377838" cy="1070027"/>
            <a:chOff x="0" y="0"/>
            <a:chExt cx="2377837" cy="1070025"/>
          </a:xfrm>
        </p:grpSpPr>
        <p:grpSp>
          <p:nvGrpSpPr>
            <p:cNvPr id="405" name="成组"/>
            <p:cNvGrpSpPr/>
            <p:nvPr/>
          </p:nvGrpSpPr>
          <p:grpSpPr>
            <a:xfrm>
              <a:off x="-1" y="0"/>
              <a:ext cx="2377839" cy="461366"/>
              <a:chOff x="0" y="0"/>
              <a:chExt cx="2377837" cy="461365"/>
            </a:xfrm>
          </p:grpSpPr>
          <p:sp>
            <p:nvSpPr>
              <p:cNvPr id="403" name="线条"/>
              <p:cNvSpPr/>
              <p:nvPr/>
            </p:nvSpPr>
            <p:spPr>
              <a:xfrm>
                <a:off x="0" y="230682"/>
                <a:ext cx="565999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4" name="Local Read"/>
              <p:cNvSpPr txBox="1"/>
              <p:nvPr/>
            </p:nvSpPr>
            <p:spPr>
              <a:xfrm>
                <a:off x="722468" y="0"/>
                <a:ext cx="1655370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Local Read</a:t>
                </a:r>
              </a:p>
            </p:txBody>
          </p:sp>
        </p:grpSp>
        <p:grpSp>
          <p:nvGrpSpPr>
            <p:cNvPr id="408" name="成组"/>
            <p:cNvGrpSpPr/>
            <p:nvPr/>
          </p:nvGrpSpPr>
          <p:grpSpPr>
            <a:xfrm>
              <a:off x="82498" y="608659"/>
              <a:ext cx="2263640" cy="461367"/>
              <a:chOff x="50799" y="0"/>
              <a:chExt cx="2263638" cy="461365"/>
            </a:xfrm>
          </p:grpSpPr>
          <p:sp>
            <p:nvSpPr>
              <p:cNvPr id="406" name="线条"/>
              <p:cNvSpPr/>
              <p:nvPr/>
            </p:nvSpPr>
            <p:spPr>
              <a:xfrm>
                <a:off x="50799" y="230682"/>
                <a:ext cx="515200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headEnd type="oval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7" name="Send MSG"/>
              <p:cNvSpPr txBox="1"/>
              <p:nvPr/>
            </p:nvSpPr>
            <p:spPr>
              <a:xfrm>
                <a:off x="709666" y="0"/>
                <a:ext cx="1604773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Send MSG</a:t>
                </a:r>
              </a:p>
            </p:txBody>
          </p:sp>
        </p:grpSp>
      </p:grpSp>
      <p:grpSp>
        <p:nvGrpSpPr>
          <p:cNvPr id="418" name="成组"/>
          <p:cNvGrpSpPr/>
          <p:nvPr/>
        </p:nvGrpSpPr>
        <p:grpSpPr>
          <a:xfrm>
            <a:off x="6895400" y="4421454"/>
            <a:ext cx="2583760" cy="4369615"/>
            <a:chOff x="0" y="0"/>
            <a:chExt cx="2583758" cy="4369613"/>
          </a:xfrm>
        </p:grpSpPr>
        <p:grpSp>
          <p:nvGrpSpPr>
            <p:cNvPr id="415" name="成组"/>
            <p:cNvGrpSpPr/>
            <p:nvPr/>
          </p:nvGrpSpPr>
          <p:grpSpPr>
            <a:xfrm>
              <a:off x="77378" y="0"/>
              <a:ext cx="2506381" cy="4369614"/>
              <a:chOff x="0" y="0"/>
              <a:chExt cx="2506380" cy="4369613"/>
            </a:xfrm>
          </p:grpSpPr>
          <p:sp>
            <p:nvSpPr>
              <p:cNvPr id="410" name="线条"/>
              <p:cNvSpPr/>
              <p:nvPr/>
            </p:nvSpPr>
            <p:spPr>
              <a:xfrm flipV="1">
                <a:off x="1253190" y="108723"/>
                <a:ext cx="1" cy="4260891"/>
              </a:xfrm>
              <a:prstGeom prst="line">
                <a:avLst/>
              </a:prstGeom>
              <a:noFill/>
              <a:ln w="25400" cap="flat">
                <a:solidFill>
                  <a:srgbClr val="424242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pic>
            <p:nvPicPr>
              <p:cNvPr id="411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40969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2" name="M0"/>
              <p:cNvSpPr txBox="1"/>
              <p:nvPr/>
            </p:nvSpPr>
            <p:spPr>
              <a:xfrm>
                <a:off x="90373" y="612207"/>
                <a:ext cx="5602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  <p:pic>
            <p:nvPicPr>
              <p:cNvPr id="413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65411" y="0"/>
                <a:ext cx="740970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4" name="M1"/>
              <p:cNvSpPr txBox="1"/>
              <p:nvPr/>
            </p:nvSpPr>
            <p:spPr>
              <a:xfrm>
                <a:off x="1855789" y="612352"/>
                <a:ext cx="5602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M1</a:t>
                </a:r>
              </a:p>
            </p:txBody>
          </p:sp>
        </p:grpSp>
        <p:sp>
          <p:nvSpPr>
            <p:cNvPr id="416" name="KEY"/>
            <p:cNvSpPr/>
            <p:nvPr/>
          </p:nvSpPr>
          <p:spPr>
            <a:xfrm>
              <a:off x="28242" y="2638407"/>
              <a:ext cx="878904" cy="5623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417" name="VAL"/>
            <p:cNvSpPr/>
            <p:nvPr/>
          </p:nvSpPr>
          <p:spPr>
            <a:xfrm>
              <a:off x="0" y="3753101"/>
              <a:ext cx="878903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</p:grpSp>
      <p:grpSp>
        <p:nvGrpSpPr>
          <p:cNvPr id="421" name="成组"/>
          <p:cNvGrpSpPr/>
          <p:nvPr/>
        </p:nvGrpSpPr>
        <p:grpSpPr>
          <a:xfrm>
            <a:off x="7333480" y="6513572"/>
            <a:ext cx="1092122" cy="523618"/>
            <a:chOff x="0" y="50799"/>
            <a:chExt cx="1092121" cy="523616"/>
          </a:xfrm>
        </p:grpSpPr>
        <p:sp>
          <p:nvSpPr>
            <p:cNvPr id="419" name="线条"/>
            <p:cNvSpPr/>
            <p:nvPr/>
          </p:nvSpPr>
          <p:spPr>
            <a:xfrm flipH="1">
              <a:off x="-1" y="50800"/>
              <a:ext cx="2" cy="5236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0" name="H(key)"/>
            <p:cNvSpPr txBox="1"/>
            <p:nvPr/>
          </p:nvSpPr>
          <p:spPr>
            <a:xfrm>
              <a:off x="125600" y="93466"/>
              <a:ext cx="966522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</p:grpSp>
      <p:grpSp>
        <p:nvGrpSpPr>
          <p:cNvPr id="424" name="成组"/>
          <p:cNvGrpSpPr/>
          <p:nvPr/>
        </p:nvGrpSpPr>
        <p:grpSpPr>
          <a:xfrm>
            <a:off x="7333480" y="7621827"/>
            <a:ext cx="863604" cy="574418"/>
            <a:chOff x="0" y="0"/>
            <a:chExt cx="863603" cy="574416"/>
          </a:xfrm>
        </p:grpSpPr>
        <p:sp>
          <p:nvSpPr>
            <p:cNvPr id="422" name="线条"/>
            <p:cNvSpPr/>
            <p:nvPr/>
          </p:nvSpPr>
          <p:spPr>
            <a:xfrm flipH="1">
              <a:off x="-1" y="0"/>
              <a:ext cx="2" cy="5744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3" name="addr"/>
            <p:cNvSpPr txBox="1"/>
            <p:nvPr/>
          </p:nvSpPr>
          <p:spPr>
            <a:xfrm>
              <a:off x="122634" y="67009"/>
              <a:ext cx="7409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</p:grpSp>
      <p:grpSp>
        <p:nvGrpSpPr>
          <p:cNvPr id="431" name="成组"/>
          <p:cNvGrpSpPr/>
          <p:nvPr/>
        </p:nvGrpSpPr>
        <p:grpSpPr>
          <a:xfrm>
            <a:off x="6722250" y="5298164"/>
            <a:ext cx="224235" cy="564634"/>
            <a:chOff x="0" y="0"/>
            <a:chExt cx="224233" cy="564633"/>
          </a:xfrm>
        </p:grpSpPr>
        <p:sp>
          <p:nvSpPr>
            <p:cNvPr id="457" name="连接线"/>
            <p:cNvSpPr/>
            <p:nvPr/>
          </p:nvSpPr>
          <p:spPr>
            <a:xfrm>
              <a:off x="86777" y="0"/>
              <a:ext cx="131309" cy="9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1" h="21600" extrusionOk="0">
                  <a:moveTo>
                    <a:pt x="0" y="0"/>
                  </a:moveTo>
                  <a:cubicBezTo>
                    <a:pt x="21452" y="10119"/>
                    <a:pt x="21600" y="17319"/>
                    <a:pt x="443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58" name="连接线"/>
            <p:cNvSpPr/>
            <p:nvPr/>
          </p:nvSpPr>
          <p:spPr>
            <a:xfrm>
              <a:off x="0" y="91184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59" name="连接线"/>
            <p:cNvSpPr/>
            <p:nvPr/>
          </p:nvSpPr>
          <p:spPr>
            <a:xfrm>
              <a:off x="56627" y="162455"/>
              <a:ext cx="147748" cy="117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30" h="21600" extrusionOk="0">
                  <a:moveTo>
                    <a:pt x="0" y="0"/>
                  </a:moveTo>
                  <a:cubicBezTo>
                    <a:pt x="19833" y="10073"/>
                    <a:pt x="21600" y="17273"/>
                    <a:pt x="5301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60" name="连接线"/>
            <p:cNvSpPr/>
            <p:nvPr/>
          </p:nvSpPr>
          <p:spPr>
            <a:xfrm>
              <a:off x="0" y="273421"/>
              <a:ext cx="131373" cy="8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64" h="21600" extrusionOk="0">
                  <a:moveTo>
                    <a:pt x="12443" y="21600"/>
                  </a:moveTo>
                  <a:cubicBezTo>
                    <a:pt x="-5336" y="10620"/>
                    <a:pt x="-4062" y="3420"/>
                    <a:pt x="16264" y="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61" name="连接线"/>
            <p:cNvSpPr/>
            <p:nvPr/>
          </p:nvSpPr>
          <p:spPr>
            <a:xfrm>
              <a:off x="18842" y="344692"/>
              <a:ext cx="205392" cy="11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38" h="21600" extrusionOk="0">
                  <a:moveTo>
                    <a:pt x="2987" y="0"/>
                  </a:moveTo>
                  <a:cubicBezTo>
                    <a:pt x="21600" y="13731"/>
                    <a:pt x="20604" y="20931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62" name="连接线"/>
            <p:cNvSpPr/>
            <p:nvPr/>
          </p:nvSpPr>
          <p:spPr>
            <a:xfrm>
              <a:off x="6602" y="455515"/>
              <a:ext cx="160820" cy="10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68" h="20402" extrusionOk="0">
                  <a:moveTo>
                    <a:pt x="16468" y="20402"/>
                  </a:moveTo>
                  <a:cubicBezTo>
                    <a:pt x="-2686" y="5545"/>
                    <a:pt x="-5132" y="-1198"/>
                    <a:pt x="9131" y="174"/>
                  </a:cubicBezTo>
                </a:path>
              </a:pathLst>
            </a:cu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432" name="Mechanism to preserve locality…"/>
          <p:cNvSpPr txBox="1">
            <a:spLocks noGrp="1"/>
          </p:cNvSpPr>
          <p:nvPr>
            <p:ph type="body" sz="quarter" idx="1"/>
          </p:nvPr>
        </p:nvSpPr>
        <p:spPr>
          <a:xfrm>
            <a:off x="952500" y="2184400"/>
            <a:ext cx="11099800" cy="191594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Mechanism to preserve locality</a:t>
            </a:r>
          </a:p>
          <a:p>
            <a:pPr>
              <a:buBlip>
                <a:blip r:embed="rId3"/>
              </a:buBlip>
            </a:pPr>
            <a:r>
              <a:t>Additional </a:t>
            </a:r>
            <a:r>
              <a:rPr>
                <a:solidFill>
                  <a:srgbClr val="D83661"/>
                </a:solidFill>
              </a:rPr>
              <a:t>metadata</a:t>
            </a:r>
            <a:r>
              <a:t> to manage position</a:t>
            </a:r>
          </a:p>
        </p:txBody>
      </p:sp>
      <p:grpSp>
        <p:nvGrpSpPr>
          <p:cNvPr id="436" name="成组"/>
          <p:cNvGrpSpPr/>
          <p:nvPr/>
        </p:nvGrpSpPr>
        <p:grpSpPr>
          <a:xfrm>
            <a:off x="1639113" y="5601779"/>
            <a:ext cx="1453239" cy="1169899"/>
            <a:chOff x="0" y="0"/>
            <a:chExt cx="1453238" cy="1169897"/>
          </a:xfrm>
        </p:grpSpPr>
        <p:sp>
          <p:nvSpPr>
            <p:cNvPr id="433" name="线条"/>
            <p:cNvSpPr/>
            <p:nvPr/>
          </p:nvSpPr>
          <p:spPr>
            <a:xfrm flipH="1">
              <a:off x="439451" y="0"/>
              <a:ext cx="1" cy="5744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4" name="POS"/>
            <p:cNvSpPr/>
            <p:nvPr/>
          </p:nvSpPr>
          <p:spPr>
            <a:xfrm>
              <a:off x="0" y="607523"/>
              <a:ext cx="878903" cy="5623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POS</a:t>
              </a:r>
            </a:p>
          </p:txBody>
        </p:sp>
        <p:sp>
          <p:nvSpPr>
            <p:cNvPr id="435" name="P(key)"/>
            <p:cNvSpPr txBox="1"/>
            <p:nvPr/>
          </p:nvSpPr>
          <p:spPr>
            <a:xfrm>
              <a:off x="509272" y="56525"/>
              <a:ext cx="943967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P(key)</a:t>
              </a:r>
            </a:p>
          </p:txBody>
        </p:sp>
      </p:grpSp>
      <p:grpSp>
        <p:nvGrpSpPr>
          <p:cNvPr id="441" name="成组"/>
          <p:cNvGrpSpPr/>
          <p:nvPr/>
        </p:nvGrpSpPr>
        <p:grpSpPr>
          <a:xfrm>
            <a:off x="2592850" y="6486922"/>
            <a:ext cx="1264799" cy="650617"/>
            <a:chOff x="50799" y="0"/>
            <a:chExt cx="1264798" cy="650616"/>
          </a:xfrm>
        </p:grpSpPr>
        <p:grpSp>
          <p:nvGrpSpPr>
            <p:cNvPr id="439" name="成组"/>
            <p:cNvGrpSpPr/>
            <p:nvPr/>
          </p:nvGrpSpPr>
          <p:grpSpPr>
            <a:xfrm>
              <a:off x="50799" y="0"/>
              <a:ext cx="1264800" cy="650617"/>
              <a:chOff x="50799" y="285923"/>
              <a:chExt cx="1264798" cy="650616"/>
            </a:xfrm>
          </p:grpSpPr>
          <p:sp>
            <p:nvSpPr>
              <p:cNvPr id="437" name="线条"/>
              <p:cNvSpPr/>
              <p:nvPr/>
            </p:nvSpPr>
            <p:spPr>
              <a:xfrm flipH="1">
                <a:off x="1301926" y="285923"/>
                <a:ext cx="1" cy="650618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8" name="线条"/>
              <p:cNvSpPr/>
              <p:nvPr/>
            </p:nvSpPr>
            <p:spPr>
              <a:xfrm>
                <a:off x="50799" y="289491"/>
                <a:ext cx="1264800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head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440" name="H(key)"/>
            <p:cNvSpPr txBox="1"/>
            <p:nvPr/>
          </p:nvSpPr>
          <p:spPr>
            <a:xfrm>
              <a:off x="174538" y="94625"/>
              <a:ext cx="966522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</p:grpSp>
      <p:grpSp>
        <p:nvGrpSpPr>
          <p:cNvPr id="444" name="成组"/>
          <p:cNvGrpSpPr/>
          <p:nvPr/>
        </p:nvGrpSpPr>
        <p:grpSpPr>
          <a:xfrm>
            <a:off x="2006378" y="8274599"/>
            <a:ext cx="1367682" cy="461367"/>
            <a:chOff x="0" y="0"/>
            <a:chExt cx="1367680" cy="461365"/>
          </a:xfrm>
        </p:grpSpPr>
        <p:sp>
          <p:nvSpPr>
            <p:cNvPr id="442" name="线条"/>
            <p:cNvSpPr/>
            <p:nvPr/>
          </p:nvSpPr>
          <p:spPr>
            <a:xfrm flipH="1" flipV="1">
              <a:off x="-1" y="256082"/>
              <a:ext cx="1367682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3" name="value"/>
            <p:cNvSpPr txBox="1"/>
            <p:nvPr/>
          </p:nvSpPr>
          <p:spPr>
            <a:xfrm>
              <a:off x="274595" y="0"/>
              <a:ext cx="831190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value</a:t>
              </a:r>
            </a:p>
          </p:txBody>
        </p:sp>
      </p:grpSp>
      <p:grpSp>
        <p:nvGrpSpPr>
          <p:cNvPr id="448" name="成组"/>
          <p:cNvGrpSpPr/>
          <p:nvPr/>
        </p:nvGrpSpPr>
        <p:grpSpPr>
          <a:xfrm>
            <a:off x="6903811" y="5458650"/>
            <a:ext cx="1453239" cy="1131799"/>
            <a:chOff x="0" y="0"/>
            <a:chExt cx="1453237" cy="1131797"/>
          </a:xfrm>
        </p:grpSpPr>
        <p:sp>
          <p:nvSpPr>
            <p:cNvPr id="445" name="线条"/>
            <p:cNvSpPr/>
            <p:nvPr/>
          </p:nvSpPr>
          <p:spPr>
            <a:xfrm flipH="1">
              <a:off x="439451" y="0"/>
              <a:ext cx="1" cy="5744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6" name="POS"/>
            <p:cNvSpPr/>
            <p:nvPr/>
          </p:nvSpPr>
          <p:spPr>
            <a:xfrm>
              <a:off x="0" y="569423"/>
              <a:ext cx="878903" cy="5623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POS</a:t>
              </a:r>
            </a:p>
          </p:txBody>
        </p:sp>
        <p:sp>
          <p:nvSpPr>
            <p:cNvPr id="447" name="P(key)"/>
            <p:cNvSpPr txBox="1"/>
            <p:nvPr/>
          </p:nvSpPr>
          <p:spPr>
            <a:xfrm>
              <a:off x="509272" y="56525"/>
              <a:ext cx="943966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P(key)</a:t>
              </a:r>
            </a:p>
          </p:txBody>
        </p:sp>
      </p:grpSp>
      <p:sp>
        <p:nvSpPr>
          <p:cNvPr id="449" name="Before"/>
          <p:cNvSpPr txBox="1"/>
          <p:nvPr/>
        </p:nvSpPr>
        <p:spPr>
          <a:xfrm>
            <a:off x="2415161" y="4040420"/>
            <a:ext cx="1161187" cy="52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Before</a:t>
            </a:r>
          </a:p>
        </p:txBody>
      </p:sp>
      <p:sp>
        <p:nvSpPr>
          <p:cNvPr id="450" name="After"/>
          <p:cNvSpPr txBox="1"/>
          <p:nvPr/>
        </p:nvSpPr>
        <p:spPr>
          <a:xfrm>
            <a:off x="7751594" y="4040420"/>
            <a:ext cx="871373" cy="52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5" animBg="1" advAuto="0"/>
      <p:bldP spid="394" grpId="7" animBg="1" advAuto="0"/>
      <p:bldP spid="402" grpId="3" animBg="1" advAuto="0"/>
      <p:bldP spid="409" grpId="4" animBg="1" advAuto="0"/>
      <p:bldP spid="418" grpId="10" animBg="1" advAuto="0"/>
      <p:bldP spid="421" grpId="12" animBg="1" advAuto="0"/>
      <p:bldP spid="424" grpId="13" animBg="1" advAuto="0"/>
      <p:bldP spid="431" grpId="11" animBg="1" advAuto="0"/>
      <p:bldP spid="432" grpId="1" build="p" bldLvl="5" animBg="1" advAuto="0"/>
      <p:bldP spid="436" grpId="14" animBg="1" advAuto="0"/>
      <p:bldP spid="441" grpId="6" animBg="1" advAuto="0"/>
      <p:bldP spid="444" grpId="8" animBg="1" advAuto="0"/>
      <p:bldP spid="448" grpId="15" animBg="1" advAuto="0"/>
      <p:bldP spid="449" grpId="2" animBg="1" advAuto="0"/>
      <p:bldP spid="450" grpId="9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Live Mi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Live Migration</a:t>
            </a:r>
          </a:p>
        </p:txBody>
      </p:sp>
      <p:sp>
        <p:nvSpPr>
          <p:cNvPr id="4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59703" y="8944075"/>
            <a:ext cx="317600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492" name="成组"/>
          <p:cNvGrpSpPr/>
          <p:nvPr/>
        </p:nvGrpSpPr>
        <p:grpSpPr>
          <a:xfrm>
            <a:off x="4704447" y="2971753"/>
            <a:ext cx="2790044" cy="4369615"/>
            <a:chOff x="0" y="0"/>
            <a:chExt cx="2790042" cy="4369613"/>
          </a:xfrm>
        </p:grpSpPr>
        <p:grpSp>
          <p:nvGrpSpPr>
            <p:cNvPr id="472" name="成组"/>
            <p:cNvGrpSpPr/>
            <p:nvPr/>
          </p:nvGrpSpPr>
          <p:grpSpPr>
            <a:xfrm>
              <a:off x="-1" y="864009"/>
              <a:ext cx="224235" cy="564634"/>
              <a:chOff x="0" y="0"/>
              <a:chExt cx="224233" cy="564633"/>
            </a:xfrm>
          </p:grpSpPr>
          <p:sp>
            <p:nvSpPr>
              <p:cNvPr id="540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491" name="成组"/>
            <p:cNvGrpSpPr/>
            <p:nvPr/>
          </p:nvGrpSpPr>
          <p:grpSpPr>
            <a:xfrm>
              <a:off x="145727" y="0"/>
              <a:ext cx="2644316" cy="4369615"/>
              <a:chOff x="458924" y="0"/>
              <a:chExt cx="2644315" cy="4369614"/>
            </a:xfrm>
          </p:grpSpPr>
          <p:sp>
            <p:nvSpPr>
              <p:cNvPr id="473" name="线条"/>
              <p:cNvSpPr/>
              <p:nvPr/>
            </p:nvSpPr>
            <p:spPr>
              <a:xfrm flipV="1">
                <a:off x="1781081" y="108723"/>
                <a:ext cx="1" cy="4260892"/>
              </a:xfrm>
              <a:prstGeom prst="line">
                <a:avLst/>
              </a:prstGeom>
              <a:noFill/>
              <a:ln w="25400" cap="flat">
                <a:solidFill>
                  <a:srgbClr val="424242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pic>
            <p:nvPicPr>
              <p:cNvPr id="474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27891" y="0"/>
                <a:ext cx="740970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5" name="M0"/>
              <p:cNvSpPr txBox="1"/>
              <p:nvPr/>
            </p:nvSpPr>
            <p:spPr>
              <a:xfrm>
                <a:off x="618264" y="612208"/>
                <a:ext cx="560223" cy="4610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M0</a:t>
                </a:r>
              </a:p>
            </p:txBody>
          </p:sp>
          <p:sp>
            <p:nvSpPr>
              <p:cNvPr id="476" name="线条"/>
              <p:cNvSpPr/>
              <p:nvPr/>
            </p:nvSpPr>
            <p:spPr>
              <a:xfrm flipH="1">
                <a:off x="898375" y="1024495"/>
                <a:ext cx="1" cy="574417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7" name="P(key)"/>
              <p:cNvSpPr txBox="1"/>
              <p:nvPr/>
            </p:nvSpPr>
            <p:spPr>
              <a:xfrm>
                <a:off x="968196" y="1081020"/>
                <a:ext cx="943967" cy="46136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P(key)</a:t>
                </a:r>
              </a:p>
            </p:txBody>
          </p:sp>
          <p:sp>
            <p:nvSpPr>
              <p:cNvPr id="478" name="POS"/>
              <p:cNvSpPr/>
              <p:nvPr/>
            </p:nvSpPr>
            <p:spPr>
              <a:xfrm>
                <a:off x="458924" y="1632018"/>
                <a:ext cx="878904" cy="56237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POS</a:t>
                </a:r>
              </a:p>
            </p:txBody>
          </p:sp>
          <p:sp>
            <p:nvSpPr>
              <p:cNvPr id="479" name="线条"/>
              <p:cNvSpPr/>
              <p:nvPr/>
            </p:nvSpPr>
            <p:spPr>
              <a:xfrm>
                <a:off x="2663787" y="1909638"/>
                <a:ext cx="1" cy="650617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0" name="线条"/>
              <p:cNvSpPr/>
              <p:nvPr/>
            </p:nvSpPr>
            <p:spPr>
              <a:xfrm>
                <a:off x="1412661" y="1913205"/>
                <a:ext cx="1264799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headEnd type="oval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1" name="key"/>
              <p:cNvSpPr txBox="1"/>
              <p:nvPr/>
            </p:nvSpPr>
            <p:spPr>
              <a:xfrm>
                <a:off x="1816865" y="1623714"/>
                <a:ext cx="588569" cy="4613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key</a:t>
                </a:r>
              </a:p>
            </p:txBody>
          </p:sp>
          <p:sp>
            <p:nvSpPr>
              <p:cNvPr id="482" name="KEY"/>
              <p:cNvSpPr/>
              <p:nvPr/>
            </p:nvSpPr>
            <p:spPr>
              <a:xfrm>
                <a:off x="2224337" y="2596786"/>
                <a:ext cx="878903" cy="56237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KEY</a:t>
                </a:r>
              </a:p>
            </p:txBody>
          </p:sp>
          <p:sp>
            <p:nvSpPr>
              <p:cNvPr id="483" name="VAL"/>
              <p:cNvSpPr/>
              <p:nvPr/>
            </p:nvSpPr>
            <p:spPr>
              <a:xfrm>
                <a:off x="2224337" y="3710014"/>
                <a:ext cx="878903" cy="56237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t>VAL</a:t>
                </a:r>
              </a:p>
            </p:txBody>
          </p:sp>
          <p:sp>
            <p:nvSpPr>
              <p:cNvPr id="484" name="H(key)"/>
              <p:cNvSpPr txBox="1"/>
              <p:nvPr/>
            </p:nvSpPr>
            <p:spPr>
              <a:xfrm>
                <a:off x="1577089" y="2117989"/>
                <a:ext cx="966521" cy="46136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H(key)</a:t>
                </a:r>
              </a:p>
            </p:txBody>
          </p:sp>
          <p:sp>
            <p:nvSpPr>
              <p:cNvPr id="485" name="addr"/>
              <p:cNvSpPr txBox="1"/>
              <p:nvPr/>
            </p:nvSpPr>
            <p:spPr>
              <a:xfrm>
                <a:off x="1789720" y="3207485"/>
                <a:ext cx="740969" cy="46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addr</a:t>
                </a:r>
              </a:p>
            </p:txBody>
          </p:sp>
          <p:sp>
            <p:nvSpPr>
              <p:cNvPr id="486" name="线条"/>
              <p:cNvSpPr/>
              <p:nvPr/>
            </p:nvSpPr>
            <p:spPr>
              <a:xfrm>
                <a:off x="2663787" y="3150960"/>
                <a:ext cx="1" cy="574417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7" name="线条"/>
              <p:cNvSpPr/>
              <p:nvPr/>
            </p:nvSpPr>
            <p:spPr>
              <a:xfrm flipH="1">
                <a:off x="826189" y="3953397"/>
                <a:ext cx="1367682" cy="1"/>
              </a:xfrm>
              <a:prstGeom prst="line">
                <a:avLst/>
              </a:prstGeom>
              <a:noFill/>
              <a:ln w="25400" cap="flat">
                <a:solidFill>
                  <a:srgbClr val="2247F2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8" name="value"/>
              <p:cNvSpPr txBox="1"/>
              <p:nvPr/>
            </p:nvSpPr>
            <p:spPr>
              <a:xfrm>
                <a:off x="1100784" y="3697314"/>
                <a:ext cx="831191" cy="46136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2247F2"/>
                    </a:solidFill>
                  </a:defRPr>
                </a:lvl1pPr>
              </a:lstStyle>
              <a:p>
                <a:r>
                  <a:t>value</a:t>
                </a:r>
              </a:p>
            </p:txBody>
          </p:sp>
          <p:pic>
            <p:nvPicPr>
              <p:cNvPr id="489" name="屏幕快照 2019-04-18 下午2.03.58.png" descr="屏幕快照 2019-04-18 下午2.03.5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293303" y="0"/>
                <a:ext cx="740970" cy="6471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90" name="M1"/>
              <p:cNvSpPr txBox="1"/>
              <p:nvPr/>
            </p:nvSpPr>
            <p:spPr>
              <a:xfrm>
                <a:off x="2383681" y="612352"/>
                <a:ext cx="560223" cy="4610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/>
                </a:lvl1pPr>
              </a:lstStyle>
              <a:p>
                <a:r>
                  <a:t>M1</a:t>
                </a:r>
              </a:p>
            </p:txBody>
          </p:sp>
        </p:grpSp>
      </p:grpSp>
      <p:grpSp>
        <p:nvGrpSpPr>
          <p:cNvPr id="511" name="成组"/>
          <p:cNvGrpSpPr/>
          <p:nvPr/>
        </p:nvGrpSpPr>
        <p:grpSpPr>
          <a:xfrm>
            <a:off x="1252862" y="2974172"/>
            <a:ext cx="2020428" cy="4201394"/>
            <a:chOff x="0" y="0"/>
            <a:chExt cx="2020427" cy="4201392"/>
          </a:xfrm>
        </p:grpSpPr>
        <p:sp>
          <p:nvSpPr>
            <p:cNvPr id="493" name="线条"/>
            <p:cNvSpPr/>
            <p:nvPr/>
          </p:nvSpPr>
          <p:spPr>
            <a:xfrm flipH="1">
              <a:off x="928305" y="622488"/>
              <a:ext cx="1" cy="701418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94" name="线条"/>
            <p:cNvSpPr/>
            <p:nvPr/>
          </p:nvSpPr>
          <p:spPr>
            <a:xfrm flipH="1" flipV="1">
              <a:off x="275850" y="622488"/>
              <a:ext cx="652456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95" name="线条"/>
            <p:cNvSpPr/>
            <p:nvPr/>
          </p:nvSpPr>
          <p:spPr>
            <a:xfrm flipH="1">
              <a:off x="928305" y="1914533"/>
              <a:ext cx="1" cy="5744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96" name="线条"/>
            <p:cNvSpPr/>
            <p:nvPr/>
          </p:nvSpPr>
          <p:spPr>
            <a:xfrm flipH="1">
              <a:off x="928305" y="3086288"/>
              <a:ext cx="1" cy="5744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97" name="get(key)"/>
            <p:cNvSpPr txBox="1"/>
            <p:nvPr/>
          </p:nvSpPr>
          <p:spPr>
            <a:xfrm>
              <a:off x="372835" y="0"/>
              <a:ext cx="1464159" cy="52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 b="1">
                  <a:solidFill>
                    <a:srgbClr val="2247F2"/>
                  </a:solidFill>
                </a:defRPr>
              </a:lvl1pPr>
            </a:lstStyle>
            <a:p>
              <a:r>
                <a:t>get(key)</a:t>
              </a:r>
            </a:p>
          </p:txBody>
        </p:sp>
        <p:sp>
          <p:nvSpPr>
            <p:cNvPr id="498" name="P(key)"/>
            <p:cNvSpPr txBox="1"/>
            <p:nvPr/>
          </p:nvSpPr>
          <p:spPr>
            <a:xfrm>
              <a:off x="1027084" y="804741"/>
              <a:ext cx="943966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P(key)</a:t>
              </a:r>
            </a:p>
          </p:txBody>
        </p:sp>
        <p:sp>
          <p:nvSpPr>
            <p:cNvPr id="499" name="POS"/>
            <p:cNvSpPr/>
            <p:nvPr/>
          </p:nvSpPr>
          <p:spPr>
            <a:xfrm>
              <a:off x="518469" y="1340107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POS</a:t>
              </a:r>
            </a:p>
          </p:txBody>
        </p:sp>
        <p:sp>
          <p:nvSpPr>
            <p:cNvPr id="500" name="KEY"/>
            <p:cNvSpPr/>
            <p:nvPr/>
          </p:nvSpPr>
          <p:spPr>
            <a:xfrm>
              <a:off x="518469" y="2498923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501" name="VAL"/>
            <p:cNvSpPr/>
            <p:nvPr/>
          </p:nvSpPr>
          <p:spPr>
            <a:xfrm>
              <a:off x="490227" y="3639017"/>
              <a:ext cx="878903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  <p:sp>
          <p:nvSpPr>
            <p:cNvPr id="502" name="H(key)"/>
            <p:cNvSpPr txBox="1"/>
            <p:nvPr/>
          </p:nvSpPr>
          <p:spPr>
            <a:xfrm>
              <a:off x="1053906" y="1944500"/>
              <a:ext cx="966522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  <p:sp>
          <p:nvSpPr>
            <p:cNvPr id="503" name="addr"/>
            <p:cNvSpPr txBox="1"/>
            <p:nvPr/>
          </p:nvSpPr>
          <p:spPr>
            <a:xfrm>
              <a:off x="1050940" y="3153297"/>
              <a:ext cx="74096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grpSp>
          <p:nvGrpSpPr>
            <p:cNvPr id="510" name="成组"/>
            <p:cNvGrpSpPr/>
            <p:nvPr/>
          </p:nvGrpSpPr>
          <p:grpSpPr>
            <a:xfrm>
              <a:off x="-1" y="281366"/>
              <a:ext cx="224235" cy="564634"/>
              <a:chOff x="0" y="0"/>
              <a:chExt cx="224233" cy="564633"/>
            </a:xfrm>
          </p:grpSpPr>
          <p:sp>
            <p:nvSpPr>
              <p:cNvPr id="546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514" name="成组"/>
          <p:cNvGrpSpPr/>
          <p:nvPr/>
        </p:nvGrpSpPr>
        <p:grpSpPr>
          <a:xfrm>
            <a:off x="1404024" y="7866022"/>
            <a:ext cx="2377838" cy="461366"/>
            <a:chOff x="0" y="0"/>
            <a:chExt cx="2377837" cy="461365"/>
          </a:xfrm>
        </p:grpSpPr>
        <p:sp>
          <p:nvSpPr>
            <p:cNvPr id="512" name="线条"/>
            <p:cNvSpPr/>
            <p:nvPr/>
          </p:nvSpPr>
          <p:spPr>
            <a:xfrm>
              <a:off x="0" y="230682"/>
              <a:ext cx="565999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3" name="Local Read"/>
            <p:cNvSpPr txBox="1"/>
            <p:nvPr/>
          </p:nvSpPr>
          <p:spPr>
            <a:xfrm>
              <a:off x="722468" y="0"/>
              <a:ext cx="16553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Local Read</a:t>
              </a:r>
            </a:p>
          </p:txBody>
        </p:sp>
      </p:grpSp>
      <p:grpSp>
        <p:nvGrpSpPr>
          <p:cNvPr id="517" name="成组"/>
          <p:cNvGrpSpPr/>
          <p:nvPr/>
        </p:nvGrpSpPr>
        <p:grpSpPr>
          <a:xfrm>
            <a:off x="1485492" y="8619179"/>
            <a:ext cx="2263639" cy="461366"/>
            <a:chOff x="50799" y="0"/>
            <a:chExt cx="2263638" cy="461365"/>
          </a:xfrm>
        </p:grpSpPr>
        <p:sp>
          <p:nvSpPr>
            <p:cNvPr id="515" name="线条"/>
            <p:cNvSpPr/>
            <p:nvPr/>
          </p:nvSpPr>
          <p:spPr>
            <a:xfrm>
              <a:off x="50799" y="230682"/>
              <a:ext cx="515200" cy="1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custDash>
                <a:ds d="200000" sp="200000"/>
              </a:custDash>
              <a:miter lim="400000"/>
              <a:headEnd type="oval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6" name="Send MSG"/>
            <p:cNvSpPr txBox="1"/>
            <p:nvPr/>
          </p:nvSpPr>
          <p:spPr>
            <a:xfrm>
              <a:off x="709666" y="0"/>
              <a:ext cx="1604773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Send MSG</a:t>
              </a:r>
            </a:p>
          </p:txBody>
        </p:sp>
      </p:grpSp>
      <p:grpSp>
        <p:nvGrpSpPr>
          <p:cNvPr id="539" name="成组"/>
          <p:cNvGrpSpPr/>
          <p:nvPr/>
        </p:nvGrpSpPr>
        <p:grpSpPr>
          <a:xfrm>
            <a:off x="8761275" y="2971753"/>
            <a:ext cx="2756909" cy="4531378"/>
            <a:chOff x="0" y="0"/>
            <a:chExt cx="2756908" cy="4531376"/>
          </a:xfrm>
        </p:grpSpPr>
        <p:sp>
          <p:nvSpPr>
            <p:cNvPr id="518" name="线条"/>
            <p:cNvSpPr/>
            <p:nvPr/>
          </p:nvSpPr>
          <p:spPr>
            <a:xfrm flipV="1">
              <a:off x="1503718" y="108723"/>
              <a:ext cx="1" cy="4260892"/>
            </a:xfrm>
            <a:prstGeom prst="line">
              <a:avLst/>
            </a:prstGeom>
            <a:noFill/>
            <a:ln w="25400" cap="flat">
              <a:solidFill>
                <a:srgbClr val="42424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519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528" y="0"/>
              <a:ext cx="740969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0" name="M0"/>
            <p:cNvSpPr txBox="1"/>
            <p:nvPr/>
          </p:nvSpPr>
          <p:spPr>
            <a:xfrm>
              <a:off x="340901" y="612208"/>
              <a:ext cx="56022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M0</a:t>
              </a:r>
            </a:p>
          </p:txBody>
        </p:sp>
        <p:sp>
          <p:nvSpPr>
            <p:cNvPr id="521" name="线条"/>
            <p:cNvSpPr/>
            <p:nvPr/>
          </p:nvSpPr>
          <p:spPr>
            <a:xfrm flipH="1">
              <a:off x="621012" y="1024495"/>
              <a:ext cx="1" cy="574417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2" name="P(key)"/>
            <p:cNvSpPr txBox="1"/>
            <p:nvPr/>
          </p:nvSpPr>
          <p:spPr>
            <a:xfrm>
              <a:off x="690833" y="1081020"/>
              <a:ext cx="943966" cy="461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P(key)</a:t>
              </a:r>
            </a:p>
          </p:txBody>
        </p:sp>
        <p:sp>
          <p:nvSpPr>
            <p:cNvPr id="523" name="POS"/>
            <p:cNvSpPr/>
            <p:nvPr/>
          </p:nvSpPr>
          <p:spPr>
            <a:xfrm>
              <a:off x="181561" y="1632018"/>
              <a:ext cx="878903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POS</a:t>
              </a:r>
            </a:p>
          </p:txBody>
        </p:sp>
        <p:pic>
          <p:nvPicPr>
            <p:cNvPr id="524" name="屏幕快照 2019-04-18 下午2.03.58.png" descr="屏幕快照 2019-04-18 下午2.03.5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15939" y="0"/>
              <a:ext cx="740970" cy="647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5" name="M1"/>
            <p:cNvSpPr txBox="1"/>
            <p:nvPr/>
          </p:nvSpPr>
          <p:spPr>
            <a:xfrm>
              <a:off x="2106317" y="612352"/>
              <a:ext cx="56022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t>M1</a:t>
              </a:r>
            </a:p>
          </p:txBody>
        </p:sp>
        <p:sp>
          <p:nvSpPr>
            <p:cNvPr id="526" name="线条"/>
            <p:cNvSpPr/>
            <p:nvPr/>
          </p:nvSpPr>
          <p:spPr>
            <a:xfrm flipH="1">
              <a:off x="611228" y="2244517"/>
              <a:ext cx="1" cy="574418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7" name="线条"/>
            <p:cNvSpPr/>
            <p:nvPr/>
          </p:nvSpPr>
          <p:spPr>
            <a:xfrm flipH="1">
              <a:off x="611228" y="3416272"/>
              <a:ext cx="1" cy="574418"/>
            </a:xfrm>
            <a:prstGeom prst="line">
              <a:avLst/>
            </a:prstGeom>
            <a:noFill/>
            <a:ln w="25400" cap="flat">
              <a:solidFill>
                <a:srgbClr val="2247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8" name="KEY"/>
            <p:cNvSpPr/>
            <p:nvPr/>
          </p:nvSpPr>
          <p:spPr>
            <a:xfrm>
              <a:off x="201392" y="2828906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KEY</a:t>
              </a:r>
            </a:p>
          </p:txBody>
        </p:sp>
        <p:sp>
          <p:nvSpPr>
            <p:cNvPr id="529" name="VAL"/>
            <p:cNvSpPr/>
            <p:nvPr/>
          </p:nvSpPr>
          <p:spPr>
            <a:xfrm>
              <a:off x="173149" y="3969001"/>
              <a:ext cx="878904" cy="5623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t>VAL</a:t>
              </a:r>
            </a:p>
          </p:txBody>
        </p:sp>
        <p:sp>
          <p:nvSpPr>
            <p:cNvPr id="530" name="H(key)"/>
            <p:cNvSpPr txBox="1"/>
            <p:nvPr/>
          </p:nvSpPr>
          <p:spPr>
            <a:xfrm>
              <a:off x="736829" y="2274484"/>
              <a:ext cx="966522" cy="4613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H(key)</a:t>
              </a:r>
            </a:p>
          </p:txBody>
        </p:sp>
        <p:sp>
          <p:nvSpPr>
            <p:cNvPr id="531" name="addr"/>
            <p:cNvSpPr txBox="1"/>
            <p:nvPr/>
          </p:nvSpPr>
          <p:spPr>
            <a:xfrm>
              <a:off x="733862" y="3483281"/>
              <a:ext cx="74097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2247F2"/>
                  </a:solidFill>
                </a:defRPr>
              </a:lvl1pPr>
            </a:lstStyle>
            <a:p>
              <a:r>
                <a:t>addr</a:t>
              </a:r>
            </a:p>
          </p:txBody>
        </p:sp>
        <p:grpSp>
          <p:nvGrpSpPr>
            <p:cNvPr id="538" name="成组"/>
            <p:cNvGrpSpPr/>
            <p:nvPr/>
          </p:nvGrpSpPr>
          <p:grpSpPr>
            <a:xfrm>
              <a:off x="-1" y="864009"/>
              <a:ext cx="224235" cy="564634"/>
              <a:chOff x="0" y="0"/>
              <a:chExt cx="224233" cy="564633"/>
            </a:xfrm>
          </p:grpSpPr>
          <p:sp>
            <p:nvSpPr>
              <p:cNvPr id="552" name="连接线"/>
              <p:cNvSpPr/>
              <p:nvPr/>
            </p:nvSpPr>
            <p:spPr>
              <a:xfrm>
                <a:off x="86777" y="0"/>
                <a:ext cx="131309" cy="9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01" h="21600" extrusionOk="0">
                    <a:moveTo>
                      <a:pt x="0" y="0"/>
                    </a:moveTo>
                    <a:cubicBezTo>
                      <a:pt x="21452" y="10119"/>
                      <a:pt x="21600" y="17319"/>
                      <a:pt x="443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连接线"/>
              <p:cNvSpPr/>
              <p:nvPr/>
            </p:nvSpPr>
            <p:spPr>
              <a:xfrm>
                <a:off x="0" y="91184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连接线"/>
              <p:cNvSpPr/>
              <p:nvPr/>
            </p:nvSpPr>
            <p:spPr>
              <a:xfrm>
                <a:off x="56627" y="162455"/>
                <a:ext cx="147748" cy="1171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330" h="21600" extrusionOk="0">
                    <a:moveTo>
                      <a:pt x="0" y="0"/>
                    </a:moveTo>
                    <a:cubicBezTo>
                      <a:pt x="19833" y="10073"/>
                      <a:pt x="21600" y="17273"/>
                      <a:pt x="5301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连接线"/>
              <p:cNvSpPr/>
              <p:nvPr/>
            </p:nvSpPr>
            <p:spPr>
              <a:xfrm>
                <a:off x="0" y="273421"/>
                <a:ext cx="131373" cy="85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64" h="21600" extrusionOk="0">
                    <a:moveTo>
                      <a:pt x="12443" y="21600"/>
                    </a:moveTo>
                    <a:cubicBezTo>
                      <a:pt x="-5336" y="10620"/>
                      <a:pt x="-4062" y="3420"/>
                      <a:pt x="16264" y="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连接线"/>
              <p:cNvSpPr/>
              <p:nvPr/>
            </p:nvSpPr>
            <p:spPr>
              <a:xfrm>
                <a:off x="18842" y="344692"/>
                <a:ext cx="205392" cy="116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238" h="21600" extrusionOk="0">
                    <a:moveTo>
                      <a:pt x="2987" y="0"/>
                    </a:moveTo>
                    <a:cubicBezTo>
                      <a:pt x="21600" y="13731"/>
                      <a:pt x="20604" y="20931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连接线"/>
              <p:cNvSpPr/>
              <p:nvPr/>
            </p:nvSpPr>
            <p:spPr>
              <a:xfrm>
                <a:off x="6602" y="455515"/>
                <a:ext cx="160820" cy="109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68" h="20402" extrusionOk="0">
                    <a:moveTo>
                      <a:pt x="16468" y="20402"/>
                    </a:moveTo>
                    <a:cubicBezTo>
                      <a:pt x="-2686" y="5545"/>
                      <a:pt x="-5132" y="-1198"/>
                      <a:pt x="9131" y="174"/>
                    </a:cubicBezTo>
                  </a:path>
                </a:pathLst>
              </a:custGeom>
              <a:noFill/>
              <a:ln w="25400" cap="flat">
                <a:solidFill>
                  <a:srgbClr val="2247F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One metadata for one shard…"/>
          <p:cNvSpPr txBox="1">
            <a:spLocks noGrp="1"/>
          </p:cNvSpPr>
          <p:nvPr>
            <p:ph type="body" sz="quarter" idx="1"/>
          </p:nvPr>
        </p:nvSpPr>
        <p:spPr>
          <a:xfrm>
            <a:off x="952500" y="2184400"/>
            <a:ext cx="11099800" cy="198355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One metadata for one shard</a:t>
            </a:r>
          </a:p>
          <a:p>
            <a:pPr>
              <a:buBlip>
                <a:blip r:embed="rId2"/>
              </a:buBlip>
            </a:pPr>
            <a:r>
              <a:rPr dirty="0">
                <a:solidFill>
                  <a:srgbClr val="2247F2"/>
                </a:solidFill>
              </a:rPr>
              <a:t>Irrelevant</a:t>
            </a:r>
            <a:r>
              <a:rPr dirty="0"/>
              <a:t> queries </a:t>
            </a:r>
            <a:r>
              <a:rPr dirty="0">
                <a:solidFill>
                  <a:srgbClr val="D83661"/>
                </a:solidFill>
              </a:rPr>
              <a:t>contend</a:t>
            </a:r>
            <a:r>
              <a:rPr dirty="0"/>
              <a:t> one shard</a:t>
            </a:r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76595" y="8944075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583" name="成组"/>
          <p:cNvGrpSpPr/>
          <p:nvPr/>
        </p:nvGrpSpPr>
        <p:grpSpPr>
          <a:xfrm>
            <a:off x="951020" y="4485771"/>
            <a:ext cx="3089054" cy="3806356"/>
            <a:chOff x="0" y="0"/>
            <a:chExt cx="3089053" cy="3806355"/>
          </a:xfrm>
        </p:grpSpPr>
        <p:grpSp>
          <p:nvGrpSpPr>
            <p:cNvPr id="581" name="成组"/>
            <p:cNvGrpSpPr/>
            <p:nvPr/>
          </p:nvGrpSpPr>
          <p:grpSpPr>
            <a:xfrm>
              <a:off x="0" y="1158725"/>
              <a:ext cx="3089054" cy="2647631"/>
              <a:chOff x="0" y="0"/>
              <a:chExt cx="3089053" cy="2647630"/>
            </a:xfrm>
          </p:grpSpPr>
          <p:sp>
            <p:nvSpPr>
              <p:cNvPr id="561" name="3"/>
              <p:cNvSpPr/>
              <p:nvPr/>
            </p:nvSpPr>
            <p:spPr>
              <a:xfrm>
                <a:off x="619080" y="674897"/>
                <a:ext cx="636536" cy="630478"/>
              </a:xfrm>
              <a:prstGeom prst="ellipse">
                <a:avLst/>
              </a:prstGeom>
              <a:solidFill>
                <a:srgbClr val="FFFCCC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562" name="5"/>
              <p:cNvSpPr/>
              <p:nvPr/>
            </p:nvSpPr>
            <p:spPr>
              <a:xfrm>
                <a:off x="1373820" y="0"/>
                <a:ext cx="636536" cy="630477"/>
              </a:xfrm>
              <a:prstGeom prst="ellipse">
                <a:avLst/>
              </a:prstGeom>
              <a:solidFill>
                <a:srgbClr val="FFFCCC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563" name="7"/>
              <p:cNvSpPr/>
              <p:nvPr/>
            </p:nvSpPr>
            <p:spPr>
              <a:xfrm>
                <a:off x="2452518" y="0"/>
                <a:ext cx="636536" cy="630477"/>
              </a:xfrm>
              <a:prstGeom prst="ellipse">
                <a:avLst/>
              </a:prstGeom>
              <a:solidFill>
                <a:srgbClr val="FFFCCC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564" name="1"/>
              <p:cNvSpPr/>
              <p:nvPr/>
            </p:nvSpPr>
            <p:spPr>
              <a:xfrm>
                <a:off x="2452518" y="968471"/>
                <a:ext cx="636536" cy="630478"/>
              </a:xfrm>
              <a:prstGeom prst="ellipse">
                <a:avLst/>
              </a:prstGeom>
              <a:solidFill>
                <a:srgbClr val="FFFCCC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65" name="2"/>
              <p:cNvSpPr/>
              <p:nvPr/>
            </p:nvSpPr>
            <p:spPr>
              <a:xfrm>
                <a:off x="1373820" y="968471"/>
                <a:ext cx="636536" cy="630478"/>
              </a:xfrm>
              <a:prstGeom prst="ellipse">
                <a:avLst/>
              </a:prstGeom>
              <a:solidFill>
                <a:srgbClr val="E1FDFE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566" name="6"/>
              <p:cNvSpPr/>
              <p:nvPr/>
            </p:nvSpPr>
            <p:spPr>
              <a:xfrm>
                <a:off x="0" y="1377944"/>
                <a:ext cx="636536" cy="630478"/>
              </a:xfrm>
              <a:prstGeom prst="ellipse">
                <a:avLst/>
              </a:prstGeom>
              <a:solidFill>
                <a:srgbClr val="E1FDFE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6</a:t>
                </a:r>
              </a:p>
            </p:txBody>
          </p:sp>
          <p:sp>
            <p:nvSpPr>
              <p:cNvPr id="567" name="4"/>
              <p:cNvSpPr/>
              <p:nvPr/>
            </p:nvSpPr>
            <p:spPr>
              <a:xfrm>
                <a:off x="1033595" y="1936943"/>
                <a:ext cx="636536" cy="630478"/>
              </a:xfrm>
              <a:prstGeom prst="ellipse">
                <a:avLst/>
              </a:prstGeom>
              <a:solidFill>
                <a:srgbClr val="E1FDFE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568" name="8"/>
              <p:cNvSpPr/>
              <p:nvPr/>
            </p:nvSpPr>
            <p:spPr>
              <a:xfrm>
                <a:off x="2067190" y="2017153"/>
                <a:ext cx="636536" cy="630478"/>
              </a:xfrm>
              <a:prstGeom prst="ellipse">
                <a:avLst/>
              </a:prstGeom>
              <a:solidFill>
                <a:srgbClr val="E1FDFE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8</a:t>
                </a:r>
              </a:p>
            </p:txBody>
          </p:sp>
          <p:sp>
            <p:nvSpPr>
              <p:cNvPr id="569" name="线条"/>
              <p:cNvSpPr/>
              <p:nvPr/>
            </p:nvSpPr>
            <p:spPr>
              <a:xfrm flipV="1">
                <a:off x="1223425" y="543152"/>
                <a:ext cx="270346" cy="27034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0" name="线条"/>
              <p:cNvSpPr/>
              <p:nvPr/>
            </p:nvSpPr>
            <p:spPr>
              <a:xfrm flipH="1" flipV="1">
                <a:off x="1995951" y="315238"/>
                <a:ext cx="45708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1" name="线条"/>
              <p:cNvSpPr/>
              <p:nvPr/>
            </p:nvSpPr>
            <p:spPr>
              <a:xfrm>
                <a:off x="1689025" y="609135"/>
                <a:ext cx="1" cy="38100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2" name="线条"/>
              <p:cNvSpPr/>
              <p:nvPr/>
            </p:nvSpPr>
            <p:spPr>
              <a:xfrm flipV="1">
                <a:off x="2770785" y="609135"/>
                <a:ext cx="1" cy="38100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3" name="线条"/>
              <p:cNvSpPr/>
              <p:nvPr/>
            </p:nvSpPr>
            <p:spPr>
              <a:xfrm>
                <a:off x="1995951" y="1283710"/>
                <a:ext cx="45708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4" name="线条"/>
              <p:cNvSpPr/>
              <p:nvPr/>
            </p:nvSpPr>
            <p:spPr>
              <a:xfrm>
                <a:off x="1897751" y="542627"/>
                <a:ext cx="616387" cy="52748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5" name="线条"/>
              <p:cNvSpPr/>
              <p:nvPr/>
            </p:nvSpPr>
            <p:spPr>
              <a:xfrm flipH="1">
                <a:off x="1441489" y="1598301"/>
                <a:ext cx="121051" cy="37516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6" name="线条"/>
              <p:cNvSpPr/>
              <p:nvPr/>
            </p:nvSpPr>
            <p:spPr>
              <a:xfrm flipH="1">
                <a:off x="2557850" y="1598301"/>
                <a:ext cx="186389" cy="46260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7" name="线条"/>
              <p:cNvSpPr/>
              <p:nvPr/>
            </p:nvSpPr>
            <p:spPr>
              <a:xfrm flipH="1" flipV="1">
                <a:off x="1885365" y="1555063"/>
                <a:ext cx="385195" cy="497924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8" name="线条"/>
              <p:cNvSpPr/>
              <p:nvPr/>
            </p:nvSpPr>
            <p:spPr>
              <a:xfrm>
                <a:off x="1667101" y="2252181"/>
                <a:ext cx="412386" cy="13231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9" name="线条"/>
              <p:cNvSpPr/>
              <p:nvPr/>
            </p:nvSpPr>
            <p:spPr>
              <a:xfrm>
                <a:off x="1051098" y="1264618"/>
                <a:ext cx="133432" cy="69508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线条"/>
              <p:cNvSpPr/>
              <p:nvPr/>
            </p:nvSpPr>
            <p:spPr>
              <a:xfrm flipV="1">
                <a:off x="539320" y="1230702"/>
                <a:ext cx="181446" cy="21954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82" name="Graph"/>
            <p:cNvSpPr/>
            <p:nvPr/>
          </p:nvSpPr>
          <p:spPr>
            <a:xfrm>
              <a:off x="863734" y="0"/>
              <a:ext cx="1637160" cy="72881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Graph</a:t>
              </a:r>
            </a:p>
          </p:txBody>
        </p:sp>
      </p:grpSp>
      <p:grpSp>
        <p:nvGrpSpPr>
          <p:cNvPr id="601" name="成组"/>
          <p:cNvGrpSpPr/>
          <p:nvPr/>
        </p:nvGrpSpPr>
        <p:grpSpPr>
          <a:xfrm>
            <a:off x="8399147" y="5179221"/>
            <a:ext cx="3274350" cy="1359805"/>
            <a:chOff x="0" y="0"/>
            <a:chExt cx="3274348" cy="1359803"/>
          </a:xfrm>
        </p:grpSpPr>
        <p:grpSp>
          <p:nvGrpSpPr>
            <p:cNvPr id="592" name="成组"/>
            <p:cNvGrpSpPr/>
            <p:nvPr/>
          </p:nvGrpSpPr>
          <p:grpSpPr>
            <a:xfrm>
              <a:off x="1283857" y="0"/>
              <a:ext cx="1146065" cy="1347104"/>
              <a:chOff x="0" y="0"/>
              <a:chExt cx="1146064" cy="1347103"/>
            </a:xfrm>
          </p:grpSpPr>
          <p:sp>
            <p:nvSpPr>
              <p:cNvPr id="584" name="7"/>
              <p:cNvSpPr/>
              <p:nvPr/>
            </p:nvSpPr>
            <p:spPr>
              <a:xfrm>
                <a:off x="599039" y="805284"/>
                <a:ext cx="547026" cy="541820"/>
              </a:xfrm>
              <a:prstGeom prst="ellipse">
                <a:avLst/>
              </a:prstGeom>
              <a:solidFill>
                <a:srgbClr val="FFFCCC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585" name="8"/>
              <p:cNvSpPr/>
              <p:nvPr/>
            </p:nvSpPr>
            <p:spPr>
              <a:xfrm>
                <a:off x="599039" y="0"/>
                <a:ext cx="547026" cy="541819"/>
              </a:xfrm>
              <a:prstGeom prst="ellipse">
                <a:avLst/>
              </a:prstGeom>
              <a:solidFill>
                <a:srgbClr val="E1FD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8</a:t>
                </a:r>
              </a:p>
            </p:txBody>
          </p:sp>
          <p:grpSp>
            <p:nvGrpSpPr>
              <p:cNvPr id="588" name="成组"/>
              <p:cNvGrpSpPr/>
              <p:nvPr/>
            </p:nvGrpSpPr>
            <p:grpSpPr>
              <a:xfrm>
                <a:off x="0" y="238422"/>
                <a:ext cx="582070" cy="167641"/>
                <a:chOff x="0" y="0"/>
                <a:chExt cx="582069" cy="167639"/>
              </a:xfrm>
            </p:grpSpPr>
            <p:sp>
              <p:nvSpPr>
                <p:cNvPr id="586" name="线条"/>
                <p:cNvSpPr/>
                <p:nvPr/>
              </p:nvSpPr>
              <p:spPr>
                <a:xfrm flipV="1">
                  <a:off x="-1" y="-1"/>
                  <a:ext cx="2" cy="16764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587" name="线条"/>
                <p:cNvSpPr/>
                <p:nvPr/>
              </p:nvSpPr>
              <p:spPr>
                <a:xfrm flipV="1">
                  <a:off x="3355" y="19786"/>
                  <a:ext cx="578715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591" name="成组"/>
              <p:cNvGrpSpPr/>
              <p:nvPr/>
            </p:nvGrpSpPr>
            <p:grpSpPr>
              <a:xfrm rot="10800000" flipH="1">
                <a:off x="0" y="966974"/>
                <a:ext cx="582070" cy="167641"/>
                <a:chOff x="0" y="0"/>
                <a:chExt cx="582069" cy="167639"/>
              </a:xfrm>
            </p:grpSpPr>
            <p:sp>
              <p:nvSpPr>
                <p:cNvPr id="589" name="线条"/>
                <p:cNvSpPr/>
                <p:nvPr/>
              </p:nvSpPr>
              <p:spPr>
                <a:xfrm flipV="1">
                  <a:off x="-1" y="-1"/>
                  <a:ext cx="2" cy="16764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590" name="线条"/>
                <p:cNvSpPr/>
                <p:nvPr/>
              </p:nvSpPr>
              <p:spPr>
                <a:xfrm flipV="1">
                  <a:off x="3355" y="19786"/>
                  <a:ext cx="578715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grpSp>
          <p:nvGrpSpPr>
            <p:cNvPr id="595" name="成组"/>
            <p:cNvGrpSpPr/>
            <p:nvPr/>
          </p:nvGrpSpPr>
          <p:grpSpPr>
            <a:xfrm>
              <a:off x="2433869" y="13233"/>
              <a:ext cx="840480" cy="541819"/>
              <a:chOff x="0" y="0"/>
              <a:chExt cx="840479" cy="541818"/>
            </a:xfrm>
          </p:grpSpPr>
          <p:sp>
            <p:nvSpPr>
              <p:cNvPr id="593" name="2"/>
              <p:cNvSpPr/>
              <p:nvPr/>
            </p:nvSpPr>
            <p:spPr>
              <a:xfrm>
                <a:off x="293454" y="0"/>
                <a:ext cx="547026" cy="541819"/>
              </a:xfrm>
              <a:prstGeom prst="ellipse">
                <a:avLst/>
              </a:prstGeom>
              <a:solidFill>
                <a:srgbClr val="E1FDFE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594" name="线条"/>
              <p:cNvSpPr/>
              <p:nvPr/>
            </p:nvSpPr>
            <p:spPr>
              <a:xfrm flipV="1">
                <a:off x="0" y="283609"/>
                <a:ext cx="28381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98" name="成组"/>
            <p:cNvGrpSpPr/>
            <p:nvPr/>
          </p:nvGrpSpPr>
          <p:grpSpPr>
            <a:xfrm>
              <a:off x="2433869" y="817984"/>
              <a:ext cx="840180" cy="541820"/>
              <a:chOff x="0" y="0"/>
              <a:chExt cx="840179" cy="541818"/>
            </a:xfrm>
          </p:grpSpPr>
          <p:sp>
            <p:nvSpPr>
              <p:cNvPr id="596" name="5"/>
              <p:cNvSpPr/>
              <p:nvPr/>
            </p:nvSpPr>
            <p:spPr>
              <a:xfrm>
                <a:off x="293154" y="0"/>
                <a:ext cx="547026" cy="541819"/>
              </a:xfrm>
              <a:prstGeom prst="ellipse">
                <a:avLst/>
              </a:prstGeom>
              <a:solidFill>
                <a:srgbClr val="FFFCCC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597" name="线条"/>
              <p:cNvSpPr/>
              <p:nvPr/>
            </p:nvSpPr>
            <p:spPr>
              <a:xfrm flipV="1">
                <a:off x="0" y="258209"/>
                <a:ext cx="28381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99" name="1"/>
            <p:cNvSpPr/>
            <p:nvPr/>
          </p:nvSpPr>
          <p:spPr>
            <a:xfrm>
              <a:off x="987970" y="411805"/>
              <a:ext cx="547025" cy="541819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00" name="Q2(1)"/>
            <p:cNvSpPr txBox="1"/>
            <p:nvPr/>
          </p:nvSpPr>
          <p:spPr>
            <a:xfrm>
              <a:off x="-1" y="449219"/>
              <a:ext cx="842773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Q2(1)</a:t>
              </a:r>
            </a:p>
          </p:txBody>
        </p:sp>
      </p:grpSp>
      <p:grpSp>
        <p:nvGrpSpPr>
          <p:cNvPr id="611" name="成组"/>
          <p:cNvGrpSpPr/>
          <p:nvPr/>
        </p:nvGrpSpPr>
        <p:grpSpPr>
          <a:xfrm>
            <a:off x="8402307" y="7122359"/>
            <a:ext cx="3268031" cy="1414709"/>
            <a:chOff x="0" y="0"/>
            <a:chExt cx="3268030" cy="1414708"/>
          </a:xfrm>
        </p:grpSpPr>
        <p:sp>
          <p:nvSpPr>
            <p:cNvPr id="602" name="5"/>
            <p:cNvSpPr/>
            <p:nvPr/>
          </p:nvSpPr>
          <p:spPr>
            <a:xfrm>
              <a:off x="2721005" y="872890"/>
              <a:ext cx="547026" cy="541819"/>
            </a:xfrm>
            <a:prstGeom prst="ellipse">
              <a:avLst/>
            </a:prstGeom>
            <a:solidFill>
              <a:srgbClr val="FFFCC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03" name="4"/>
            <p:cNvSpPr/>
            <p:nvPr/>
          </p:nvSpPr>
          <p:spPr>
            <a:xfrm>
              <a:off x="2721005" y="0"/>
              <a:ext cx="547026" cy="541819"/>
            </a:xfrm>
            <a:prstGeom prst="ellipse">
              <a:avLst/>
            </a:prstGeom>
            <a:solidFill>
              <a:srgbClr val="E1FD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606" name="成组"/>
            <p:cNvGrpSpPr/>
            <p:nvPr/>
          </p:nvGrpSpPr>
          <p:grpSpPr>
            <a:xfrm>
              <a:off x="1549753" y="470247"/>
              <a:ext cx="929081" cy="541819"/>
              <a:chOff x="-88900" y="0"/>
              <a:chExt cx="929079" cy="541818"/>
            </a:xfrm>
          </p:grpSpPr>
          <p:sp>
            <p:nvSpPr>
              <p:cNvPr id="604" name="3"/>
              <p:cNvSpPr/>
              <p:nvPr/>
            </p:nvSpPr>
            <p:spPr>
              <a:xfrm>
                <a:off x="293154" y="0"/>
                <a:ext cx="547026" cy="541819"/>
              </a:xfrm>
              <a:prstGeom prst="ellipse">
                <a:avLst/>
              </a:prstGeom>
              <a:solidFill>
                <a:srgbClr val="FFFCCC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605" name="线条"/>
              <p:cNvSpPr/>
              <p:nvPr/>
            </p:nvSpPr>
            <p:spPr>
              <a:xfrm>
                <a:off x="-88900" y="258209"/>
                <a:ext cx="37271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07" name="6"/>
            <p:cNvSpPr/>
            <p:nvPr/>
          </p:nvSpPr>
          <p:spPr>
            <a:xfrm>
              <a:off x="987970" y="473060"/>
              <a:ext cx="547025" cy="541819"/>
            </a:xfrm>
            <a:prstGeom prst="ellipse">
              <a:avLst/>
            </a:prstGeom>
            <a:solidFill>
              <a:srgbClr val="E1FDF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608" name="Q2(6)"/>
            <p:cNvSpPr txBox="1"/>
            <p:nvPr/>
          </p:nvSpPr>
          <p:spPr>
            <a:xfrm>
              <a:off x="-1" y="510474"/>
              <a:ext cx="842773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Q2(6)</a:t>
              </a:r>
            </a:p>
          </p:txBody>
        </p:sp>
        <p:sp>
          <p:nvSpPr>
            <p:cNvPr id="616" name="连接线"/>
            <p:cNvSpPr/>
            <p:nvPr/>
          </p:nvSpPr>
          <p:spPr>
            <a:xfrm>
              <a:off x="2185670" y="228600"/>
              <a:ext cx="537210" cy="227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7" name="连接线"/>
            <p:cNvSpPr/>
            <p:nvPr/>
          </p:nvSpPr>
          <p:spPr>
            <a:xfrm>
              <a:off x="2186940" y="1008380"/>
              <a:ext cx="537210" cy="227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614" name="成组"/>
          <p:cNvGrpSpPr/>
          <p:nvPr/>
        </p:nvGrpSpPr>
        <p:grpSpPr>
          <a:xfrm>
            <a:off x="4755615" y="4482409"/>
            <a:ext cx="3389473" cy="4035813"/>
            <a:chOff x="12700" y="-1"/>
            <a:chExt cx="3389472" cy="4035812"/>
          </a:xfrm>
        </p:grpSpPr>
        <p:graphicFrame>
          <p:nvGraphicFramePr>
            <p:cNvPr id="612" name="表格"/>
            <p:cNvGraphicFramePr/>
            <p:nvPr/>
          </p:nvGraphicFramePr>
          <p:xfrm>
            <a:off x="12700" y="563522"/>
            <a:ext cx="3389472" cy="3472289"/>
          </p:xfrm>
          <a:graphic>
            <a:graphicData uri="http://schemas.openxmlformats.org/drawingml/2006/table">
              <a:tbl>
                <a:tblPr>
                  <a:tableStyleId>{2708684C-4D16-4618-839F-0558EEFCDFE6}</a:tableStyleId>
                </a:tblPr>
                <a:tblGrid>
                  <a:gridCol w="103224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4259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1462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694458"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shard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miter lim="400000"/>
                      </a:lnL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pos</a:t>
                        </a:r>
                      </a:p>
                    </a:txBody>
                    <a:tcPr marL="50800" marR="50800" marT="50800" marB="50800" anchor="ctr" horzOverflow="overflow">
                      <a:lnT w="12700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vertices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miter lim="400000"/>
                      </a:lnR>
                      <a:lnT w="12700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94458"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1, 5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94458"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2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2, 6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94458"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>
                            <a:solidFill>
                              <a:srgbClr val="D83661"/>
                            </a:solidFill>
                          </a:rPr>
                          <a:t>3, 7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94458"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4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2400"/>
                          <a:t>4, 8</a:t>
                        </a:r>
                      </a:p>
                    </a:txBody>
                    <a:tcPr marL="50800" marR="50800" marT="50800" marB="50800" anchor="ctr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613" name="Metadata"/>
            <p:cNvSpPr txBox="1"/>
            <p:nvPr/>
          </p:nvSpPr>
          <p:spPr>
            <a:xfrm>
              <a:off x="972503" y="-1"/>
              <a:ext cx="1622756" cy="52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Metadata</a:t>
              </a:r>
            </a:p>
          </p:txBody>
        </p:sp>
      </p:grpSp>
      <p:sp>
        <p:nvSpPr>
          <p:cNvPr id="615" name="Shard-based Mi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Shard-based Migration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" grpId="1" animBg="1" advAuto="0"/>
      <p:bldP spid="601" grpId="3" animBg="1" advAuto="0"/>
      <p:bldP spid="611" grpId="4" animBg="1" advAuto="0"/>
      <p:bldP spid="614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rd-based Mi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Shard-based Migration</a:t>
            </a:r>
          </a:p>
        </p:txBody>
      </p:sp>
      <p:sp>
        <p:nvSpPr>
          <p:cNvPr id="620" name="Increased performance in smaller shard…"/>
          <p:cNvSpPr txBox="1">
            <a:spLocks noGrp="1"/>
          </p:cNvSpPr>
          <p:nvPr>
            <p:ph type="body" sz="half" idx="1"/>
          </p:nvPr>
        </p:nvSpPr>
        <p:spPr>
          <a:xfrm>
            <a:off x="952500" y="2184400"/>
            <a:ext cx="11099800" cy="250180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>
                <a:solidFill>
                  <a:srgbClr val="2247F2"/>
                </a:solidFill>
              </a:rPr>
              <a:t>Increased</a:t>
            </a:r>
            <a:r>
              <a:rPr dirty="0"/>
              <a:t> performance in </a:t>
            </a:r>
            <a:r>
              <a:rPr dirty="0">
                <a:solidFill>
                  <a:srgbClr val="D83661"/>
                </a:solidFill>
              </a:rPr>
              <a:t>smaller</a:t>
            </a:r>
            <a:r>
              <a:rPr dirty="0"/>
              <a:t> shard</a:t>
            </a:r>
          </a:p>
          <a:p>
            <a:pPr>
              <a:buBlip>
                <a:blip r:embed="rId2"/>
              </a:buBlip>
            </a:pPr>
            <a:r>
              <a:rPr dirty="0"/>
              <a:t>Good benefit: high memory overhead</a:t>
            </a:r>
          </a:p>
        </p:txBody>
      </p:sp>
      <p:sp>
        <p:nvSpPr>
          <p:cNvPr id="6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76595" y="8944075"/>
            <a:ext cx="283816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624" name="成组"/>
          <p:cNvGrpSpPr/>
          <p:nvPr/>
        </p:nvGrpSpPr>
        <p:grpSpPr>
          <a:xfrm>
            <a:off x="1561032" y="4692253"/>
            <a:ext cx="9633090" cy="4046813"/>
            <a:chOff x="-782662" y="-694397"/>
            <a:chExt cx="9633088" cy="4046811"/>
          </a:xfrm>
        </p:grpSpPr>
        <p:graphicFrame>
          <p:nvGraphicFramePr>
            <p:cNvPr id="622" name="双轴图"/>
            <p:cNvGraphicFramePr/>
            <p:nvPr/>
          </p:nvGraphicFramePr>
          <p:xfrm>
            <a:off x="-782662" y="-694398"/>
            <a:ext cx="9633089" cy="35499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23" name="log(#shard)"/>
            <p:cNvSpPr txBox="1"/>
            <p:nvPr/>
          </p:nvSpPr>
          <p:spPr>
            <a:xfrm>
              <a:off x="3983867" y="2891049"/>
              <a:ext cx="162153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log(#shard)</a:t>
              </a:r>
            </a:p>
          </p:txBody>
        </p:sp>
      </p:grpSp>
      <p:sp>
        <p:nvSpPr>
          <p:cNvPr id="625" name="64 kv/shard"/>
          <p:cNvSpPr txBox="1"/>
          <p:nvPr/>
        </p:nvSpPr>
        <p:spPr>
          <a:xfrm>
            <a:off x="7140830" y="6363115"/>
            <a:ext cx="1757783" cy="4610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64 kv/shard</a:t>
            </a:r>
          </a:p>
        </p:txBody>
      </p:sp>
      <p:sp>
        <p:nvSpPr>
          <p:cNvPr id="626" name="NOT Scale !"/>
          <p:cNvSpPr txBox="1"/>
          <p:nvPr/>
        </p:nvSpPr>
        <p:spPr>
          <a:xfrm>
            <a:off x="6990716" y="5591244"/>
            <a:ext cx="2058011" cy="523086"/>
          </a:xfrm>
          <a:prstGeom prst="rect">
            <a:avLst/>
          </a:prstGeom>
          <a:solidFill>
            <a:srgbClr val="D8366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NOT Scale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3" animBg="1" advAuto="0"/>
      <p:bldP spid="626" grpId="4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1294</Words>
  <Application>Microsoft Macintosh PowerPoint</Application>
  <PresentationFormat>自定义</PresentationFormat>
  <Paragraphs>585</Paragraphs>
  <Slides>32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Calibri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Pragh:    Locality-preserving Graph Traversal   with Split Live Migration</vt:lpstr>
      <vt:lpstr>Graphs are Ubiquitous</vt:lpstr>
      <vt:lpstr>Graph Traversal Query</vt:lpstr>
      <vt:lpstr>Graph Store: Key-value Store</vt:lpstr>
      <vt:lpstr>Locality: Important but Hard</vt:lpstr>
      <vt:lpstr>Live Migration</vt:lpstr>
      <vt:lpstr>Live Migration</vt:lpstr>
      <vt:lpstr>Shard-based Migration</vt:lpstr>
      <vt:lpstr>Shard-based Migration</vt:lpstr>
      <vt:lpstr>Shard-based Migration</vt:lpstr>
      <vt:lpstr>Pragh: Split Live Migration</vt:lpstr>
      <vt:lpstr>Migration</vt:lpstr>
      <vt:lpstr>Architecture</vt:lpstr>
      <vt:lpstr>Challenges</vt:lpstr>
      <vt:lpstr>Challenges</vt:lpstr>
      <vt:lpstr>Address Layout</vt:lpstr>
      <vt:lpstr>Unilateral Protocol</vt:lpstr>
      <vt:lpstr>Challenges</vt:lpstr>
      <vt:lpstr>Split Migration + Cache</vt:lpstr>
      <vt:lpstr>Cache Coherency</vt:lpstr>
      <vt:lpstr>Cache Coherency</vt:lpstr>
      <vt:lpstr>Challenges</vt:lpstr>
      <vt:lpstr>Check-and-Forward Mechanism</vt:lpstr>
      <vt:lpstr>Split Migration + Cache</vt:lpstr>
      <vt:lpstr>Challenges</vt:lpstr>
      <vt:lpstr>Lightweight Monitor</vt:lpstr>
      <vt:lpstr>Evaluation</vt:lpstr>
      <vt:lpstr>Migration Benefit</vt:lpstr>
      <vt:lpstr>Migration Benefit</vt:lpstr>
      <vt:lpstr>Application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Pragh:    Locality-preserving Graph Traversal   with Split Live Migration</dc:title>
  <cp:lastModifiedBy>谢 夏婷</cp:lastModifiedBy>
  <cp:revision>6</cp:revision>
  <dcterms:modified xsi:type="dcterms:W3CDTF">2019-05-05T06:24:13Z</dcterms:modified>
</cp:coreProperties>
</file>