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9" r:id="rId11"/>
    <p:sldId id="267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038"/>
    <a:srgbClr val="580C96"/>
    <a:srgbClr val="7F1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B36CD-9FCF-4498-B10B-E3FDB62C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B5FD3-D46A-4830-9B41-0A590C4CF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A81E4-67B9-4480-92AF-356C0D9D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908A3-00BC-44D2-8065-0B65E923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33BBF-AAC3-469E-9E39-C0697363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2F91A-BCFB-4C32-888D-0C9B321F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B13A5-BE74-4F75-AE92-2DCFF76D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D9CEA-C822-461D-9C36-6CC13D5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3B6C-F0B0-4C40-BE79-67E198FA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B6336-BA11-41CA-814B-E59C2D73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CB20B-FBF2-4007-AAD0-8156561AC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8EAC9-3B76-41AC-95E0-E686C7A8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5C86B-3523-4D70-87CF-ABFD51A9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69E00-9A45-4DC6-894B-9CB48355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8ACC0-E4F5-4AAA-9A0B-E70443C9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C65D2-7F96-4E86-A6D4-F1942AD2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CA5DA-7C08-4C89-8315-5BFD37D7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C3C34-FC3C-428B-9484-44D0779F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B915E-2AA3-48DE-B268-69F4AFDB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24811-A4C9-4474-BD64-8F4DB16B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5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31C36-85DE-47C1-8BBD-4B6BF53F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09169-7844-412A-9469-B6EC8198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205F5-7C64-4AEC-B2E3-8233B226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AD443-AED8-4639-9A05-B60D2407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975C6-79DD-4226-B171-DE6A27C0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B164B-C3AE-430B-A9DD-F70ADFED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6784F-EFA4-49DF-A306-ECEDCC03A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10F99-64D7-4E64-9FDE-6E5FB753F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A9E5A-D5D1-4811-8491-D8F3EC03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0CC63-875B-44C9-9F5C-F1B940B0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56C69-6D72-4612-A394-C264BAAE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EB62A-7428-48FE-96E3-E7697C84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735D9-0918-4CA1-B18A-D0E38B93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6F50D-DCEC-4894-9D66-60E911E8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7E544-EC61-438F-B6CC-119497130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57EE3B-0E1F-4C2B-97FF-D066F0A38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AA9B9-5342-4EB5-B6A7-BCFB7243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4BF53-69EE-4AD9-9972-A92E61EE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1ABDFD-1864-4D84-9224-D8A4C91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C544-0194-4F77-A7DA-511A9569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205CE6-CB5E-47A7-BE41-0B9E6A3B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3AE9D-B9E8-49EB-A635-360A3AAC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D320F-8941-4C8D-8C91-C383EFD8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0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5F38BF-8E10-4556-A1AE-110DA263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31593D-6206-4114-BF1B-8B827970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99E4C-3144-46BF-BA90-FAF4B70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0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6713-8F0C-40EF-8D2F-7879E938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B780D-E230-4B3C-816E-3EB10BBF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B8C08-AFCD-46E1-9BA5-48F87FCE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B80C4-F9DD-4062-ACE9-57C5AA99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2E97F-316B-4C6A-9802-2C45B080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7A893-0F27-47A3-9126-A1E72753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2A87C-A13C-4023-A29A-0C241631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EAD3ED-E094-4924-886D-2D576DFF3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57244-3F5B-4673-A285-18B00B20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3F3A8-1C46-4B91-9776-E6579A4A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30757-3466-4D98-934B-92E7200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570BA-431B-4272-80A5-38797717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0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BCCB9E-C4DC-48F7-B84A-F651D2CB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7B19A-AC46-46F3-ABA2-00F434FF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C45AB-DC62-4E88-BDBC-E32162387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89D7-23F8-4686-96ED-A1E1C1DA78B3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4AE0E-386E-4A1F-935C-5346B55E0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3F8B9-A41B-4FFF-81EC-5892C1C6B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AF38-EDAE-40E8-B704-CC489BDB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D30C-DDD0-4575-B006-327CBFE0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Comic Sans MS" panose="030F0702030302020204" pitchFamily="66" charset="0"/>
              </a:rPr>
              <a:t>Monotasks: Architecting for Performance Clarity in Data Analytics Frameworks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F14CC3-D8CD-480A-80CA-8767BF97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963"/>
            <a:ext cx="8907262" cy="250579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Kay </a:t>
            </a:r>
            <a:r>
              <a:rPr lang="en-US" altLang="zh-CN" sz="1800" dirty="0" err="1"/>
              <a:t>Ousterhout</a:t>
            </a:r>
            <a:r>
              <a:rPr lang="en-US" altLang="zh-CN" sz="1800" dirty="0"/>
              <a:t>    Christopher </a:t>
            </a:r>
            <a:r>
              <a:rPr lang="en-US" altLang="zh-CN" sz="1800" dirty="0" err="1"/>
              <a:t>Canel</a:t>
            </a:r>
            <a:r>
              <a:rPr lang="en-US" altLang="zh-CN" sz="1800" dirty="0"/>
              <a:t>    Sylvia </a:t>
            </a:r>
            <a:r>
              <a:rPr lang="en-US" altLang="zh-CN" sz="1800" dirty="0" err="1"/>
              <a:t>Ratnasamy</a:t>
            </a:r>
            <a:r>
              <a:rPr lang="en-US" altLang="zh-CN" sz="1800" dirty="0"/>
              <a:t>    Scott </a:t>
            </a:r>
            <a:r>
              <a:rPr lang="en-US" altLang="zh-CN" sz="1800" dirty="0" err="1"/>
              <a:t>Shenker</a:t>
            </a:r>
            <a:endParaRPr lang="en-US" altLang="zh-CN" sz="1800" dirty="0"/>
          </a:p>
          <a:p>
            <a:r>
              <a:rPr lang="en-US" altLang="zh-CN" sz="1600" dirty="0"/>
              <a:t>UC Berkeley     Carnegie Mellon University     UC Berkeley      UC Berkeley, ICSI</a:t>
            </a:r>
          </a:p>
          <a:p>
            <a:endParaRPr lang="en-US" altLang="zh-CN" sz="1600" dirty="0"/>
          </a:p>
          <a:p>
            <a:r>
              <a:rPr lang="zh-CN" altLang="en-US" sz="1600" dirty="0"/>
              <a:t>姚倚森 </a:t>
            </a:r>
            <a:r>
              <a:rPr lang="en-US" altLang="zh-CN" sz="1600" dirty="0"/>
              <a:t>118037910065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32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838200" y="1490633"/>
            <a:ext cx="6183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Does Monotasks make the system slower?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71E9E-90B0-44F9-A217-CA1CF0534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7" r="10082"/>
          <a:stretch/>
        </p:blipFill>
        <p:spPr>
          <a:xfrm>
            <a:off x="0" y="2112182"/>
            <a:ext cx="5883409" cy="2774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237E2A-4E22-4A0A-A9B5-C05096A2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21" y="2112182"/>
            <a:ext cx="5227231" cy="27741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411112-DC7A-4BD2-9998-D104861BB51C}"/>
              </a:ext>
            </a:extLst>
          </p:cNvPr>
          <p:cNvSpPr/>
          <p:nvPr/>
        </p:nvSpPr>
        <p:spPr>
          <a:xfrm>
            <a:off x="723765" y="4886339"/>
            <a:ext cx="4666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Comparison of Spark and Monotask,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a machine learning workload,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15 machines.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2A625-CD03-45B8-AD45-993A1EE9F800}"/>
              </a:ext>
            </a:extLst>
          </p:cNvPr>
          <p:cNvSpPr/>
          <p:nvPr/>
        </p:nvSpPr>
        <p:spPr>
          <a:xfrm>
            <a:off x="6937202" y="4846168"/>
            <a:ext cx="5227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Comparison of Spark and Monotask,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a job that reads input data and then computes,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20 workers (160 cores).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70B99-A535-4F37-A311-29E76DBA390C}"/>
              </a:ext>
            </a:extLst>
          </p:cNvPr>
          <p:cNvSpPr txBox="1"/>
          <p:nvPr/>
        </p:nvSpPr>
        <p:spPr>
          <a:xfrm>
            <a:off x="7403977" y="1459855"/>
            <a:ext cx="322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No more than 9%</a:t>
            </a:r>
            <a:endParaRPr lang="zh-CN" alt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838200" y="1490633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Predictions for performance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FE55A3-700E-4288-82E1-1E366413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84" y="2054168"/>
            <a:ext cx="6747832" cy="40541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D0EE8FA-D6E0-4DCF-A190-26AD07E7EF88}"/>
              </a:ext>
            </a:extLst>
          </p:cNvPr>
          <p:cNvSpPr/>
          <p:nvPr/>
        </p:nvSpPr>
        <p:spPr>
          <a:xfrm>
            <a:off x="3767461" y="6108273"/>
            <a:ext cx="525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 cluster of 20 8-core, 1 SSD machines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Double disks on each machines, error in 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10%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9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838200" y="1490633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Predictions for performance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DD3BDF-C4CC-4DEA-98AB-E02A25F0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3" y="2245405"/>
            <a:ext cx="6395404" cy="396896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6BF7D6-A033-46E1-B0FF-3E2B58A85947}"/>
              </a:ext>
            </a:extLst>
          </p:cNvPr>
          <p:cNvSpPr/>
          <p:nvPr/>
        </p:nvSpPr>
        <p:spPr>
          <a:xfrm>
            <a:off x="7090263" y="4336378"/>
            <a:ext cx="4743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 workload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from 5 machines with HDD and input stored on-disk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to 20 machines with SSD and input stored in-memory,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with an error of at most 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23%</a:t>
            </a:r>
            <a:r>
              <a:rPr lang="en-US" altLang="zh-CN" dirty="0">
                <a:latin typeface="Comic Sans MS" panose="030F0702030302020204" pitchFamily="66" charset="0"/>
              </a:rPr>
              <a:t>.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4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Conclusion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838200" y="1490633"/>
            <a:ext cx="95486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A new architecture for distributed computing system 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atin typeface="Comic Sans MS" panose="030F0702030302020204" pitchFamily="66" charset="0"/>
              </a:rPr>
              <a:t>Pros: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Great Performance clarity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Little hurt to performance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atin typeface="Comic Sans MS" panose="030F0702030302020204" pitchFamily="66" charset="0"/>
              </a:rPr>
              <a:t>Cons: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Not</a:t>
            </a:r>
            <a:r>
              <a:rPr lang="zh-CN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suit</a:t>
            </a:r>
            <a:r>
              <a:rPr lang="zh-CN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for</a:t>
            </a:r>
            <a:r>
              <a:rPr lang="zh-CN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few</a:t>
            </a:r>
            <a:r>
              <a:rPr lang="zh-CN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tasks/ large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mic Sans MS" panose="030F0702030302020204" pitchFamily="66" charset="0"/>
              </a:rPr>
              <a:t>Simple scheduler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146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Q&amp;A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D6FB4D-302B-43CC-8D71-7B8648F91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160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https://databricks.com/wp-content/themes/databricks/assets/images/spark_logo.png?v=2.2.48">
            <a:extLst>
              <a:ext uri="{FF2B5EF4-FFF2-40B4-BE49-F238E27FC236}">
                <a16:creationId xmlns:a16="http://schemas.microsoft.com/office/drawing/2014/main" id="{0A619606-1AA9-4930-89E4-33D23D3C54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26" y="1452075"/>
            <a:ext cx="1774740" cy="9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CB2140-3E03-4A77-BDD1-5FE2314DCD4C}"/>
              </a:ext>
            </a:extLst>
          </p:cNvPr>
          <p:cNvSpPr txBox="1"/>
          <p:nvPr/>
        </p:nvSpPr>
        <p:spPr>
          <a:xfrm>
            <a:off x="1004104" y="5338777"/>
            <a:ext cx="3380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My server cluster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Why it is slow?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No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BDC60E3D-EDE1-46E3-8DA1-61EDE0B9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48" y="2625633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10AA753F-1BFD-4EC7-B94F-3ABD5977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66" y="2625633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2754E31A-7EF1-451D-A8B7-46A5A534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48" y="3887911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72CDA957-F542-4A73-AB5C-E1D11E11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66" y="3887910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03D38356-FDE0-4FFC-ABBA-37A985DC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78" y="2625632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0725E693-AA87-40DB-90D3-8B67426E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96" y="2625632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AC7FE6B7-48C8-41C0-961E-F3BC4E1C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78" y="3887910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6E677E76-6747-4A27-B1E5-8F3AA41D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96" y="3887909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86D485C2-5766-42F8-B091-2B38751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14" y="2625632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A19FC814-AEF7-4C0A-9D69-7E8CB3A0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32" y="2625632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53E3ECB1-C901-4636-BE06-A5F34A89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14" y="3887910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图片包含 家具, 餐桌&#10;&#10;描述已自动生成">
            <a:extLst>
              <a:ext uri="{FF2B5EF4-FFF2-40B4-BE49-F238E27FC236}">
                <a16:creationId xmlns:a16="http://schemas.microsoft.com/office/drawing/2014/main" id="{A9EACDEA-0F6F-4734-9D60-88AFE2E0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32" y="3887909"/>
            <a:ext cx="1133564" cy="120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B006F38-C0A7-4E16-B6A3-401D09A632C7}"/>
              </a:ext>
            </a:extLst>
          </p:cNvPr>
          <p:cNvSpPr txBox="1"/>
          <p:nvPr/>
        </p:nvSpPr>
        <p:spPr>
          <a:xfrm>
            <a:off x="5708902" y="5342074"/>
            <a:ext cx="547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Double my server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How will my performance be improve?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No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2AD210B-9848-4E7B-A38E-50957A526FDA}"/>
              </a:ext>
            </a:extLst>
          </p:cNvPr>
          <p:cNvSpPr/>
          <p:nvPr/>
        </p:nvSpPr>
        <p:spPr>
          <a:xfrm>
            <a:off x="4473748" y="3604556"/>
            <a:ext cx="870012" cy="458909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0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Example: Words Count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9C3C6-685B-43BF-AA90-AE06323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679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How Spark does: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4" descr="âspark architectureâçå¾çæç´¢ç»æ">
            <a:extLst>
              <a:ext uri="{FF2B5EF4-FFF2-40B4-BE49-F238E27FC236}">
                <a16:creationId xmlns:a16="http://schemas.microsoft.com/office/drawing/2014/main" id="{4F43E1A9-4669-4304-8A49-AF0687B9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4" y="2213565"/>
            <a:ext cx="3779239" cy="30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5FA660-4667-4DBE-A29C-BAF37CBE53A5}"/>
              </a:ext>
            </a:extLst>
          </p:cNvPr>
          <p:cNvSpPr/>
          <p:nvPr/>
        </p:nvSpPr>
        <p:spPr>
          <a:xfrm>
            <a:off x="6310405" y="2415365"/>
            <a:ext cx="5172075" cy="31643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912205-BB88-4D77-ADC6-3472830EB7C2}"/>
              </a:ext>
            </a:extLst>
          </p:cNvPr>
          <p:cNvCxnSpPr>
            <a:cxnSpLocks/>
          </p:cNvCxnSpPr>
          <p:nvPr/>
        </p:nvCxnSpPr>
        <p:spPr>
          <a:xfrm>
            <a:off x="7874263" y="3300478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E1DC476-B98B-4E5D-AA39-AC05D2F20233}"/>
              </a:ext>
            </a:extLst>
          </p:cNvPr>
          <p:cNvCxnSpPr>
            <a:cxnSpLocks/>
          </p:cNvCxnSpPr>
          <p:nvPr/>
        </p:nvCxnSpPr>
        <p:spPr>
          <a:xfrm>
            <a:off x="7874263" y="3674821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AB1757-D9C6-481E-8AA4-B689BA8C9107}"/>
              </a:ext>
            </a:extLst>
          </p:cNvPr>
          <p:cNvCxnSpPr>
            <a:cxnSpLocks/>
          </p:cNvCxnSpPr>
          <p:nvPr/>
        </p:nvCxnSpPr>
        <p:spPr>
          <a:xfrm>
            <a:off x="7874263" y="4154214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E1922FE-6702-479A-9C26-BD218163C759}"/>
              </a:ext>
            </a:extLst>
          </p:cNvPr>
          <p:cNvCxnSpPr>
            <a:cxnSpLocks/>
          </p:cNvCxnSpPr>
          <p:nvPr/>
        </p:nvCxnSpPr>
        <p:spPr>
          <a:xfrm>
            <a:off x="7874263" y="4528557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603686-7393-42A2-A90A-B0B75CC30823}"/>
              </a:ext>
            </a:extLst>
          </p:cNvPr>
          <p:cNvCxnSpPr>
            <a:cxnSpLocks/>
          </p:cNvCxnSpPr>
          <p:nvPr/>
        </p:nvCxnSpPr>
        <p:spPr>
          <a:xfrm>
            <a:off x="7874263" y="5032475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A396D0-6776-424B-95AC-E44DE205C697}"/>
              </a:ext>
            </a:extLst>
          </p:cNvPr>
          <p:cNvCxnSpPr>
            <a:cxnSpLocks/>
          </p:cNvCxnSpPr>
          <p:nvPr/>
        </p:nvCxnSpPr>
        <p:spPr>
          <a:xfrm>
            <a:off x="7874263" y="5407446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2512EAC-2F09-46ED-A8F0-1850C1DC82A1}"/>
              </a:ext>
            </a:extLst>
          </p:cNvPr>
          <p:cNvCxnSpPr>
            <a:cxnSpLocks/>
          </p:cNvCxnSpPr>
          <p:nvPr/>
        </p:nvCxnSpPr>
        <p:spPr>
          <a:xfrm flipH="1">
            <a:off x="4024777" y="2512457"/>
            <a:ext cx="2508072" cy="222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9E5AF4-BFDE-4261-8DF0-F3593456E7CE}"/>
              </a:ext>
            </a:extLst>
          </p:cNvPr>
          <p:cNvCxnSpPr>
            <a:cxnSpLocks/>
          </p:cNvCxnSpPr>
          <p:nvPr/>
        </p:nvCxnSpPr>
        <p:spPr>
          <a:xfrm flipH="1" flipV="1">
            <a:off x="4234651" y="4899280"/>
            <a:ext cx="2434276" cy="663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37B479A-1DBF-4D2B-A62B-1BE0F4317AA3}"/>
              </a:ext>
            </a:extLst>
          </p:cNvPr>
          <p:cNvSpPr txBox="1"/>
          <p:nvPr/>
        </p:nvSpPr>
        <p:spPr>
          <a:xfrm>
            <a:off x="6402075" y="3300478"/>
            <a:ext cx="13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Network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C604B0-3EC3-417C-99DA-A0EE3E9A9639}"/>
              </a:ext>
            </a:extLst>
          </p:cNvPr>
          <p:cNvSpPr txBox="1"/>
          <p:nvPr/>
        </p:nvSpPr>
        <p:spPr>
          <a:xfrm>
            <a:off x="6402075" y="4192595"/>
            <a:ext cx="1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Compute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90D4FA-9ADA-4492-8E6C-03C3F684EC5C}"/>
              </a:ext>
            </a:extLst>
          </p:cNvPr>
          <p:cNvSpPr txBox="1"/>
          <p:nvPr/>
        </p:nvSpPr>
        <p:spPr>
          <a:xfrm>
            <a:off x="6388086" y="5032475"/>
            <a:ext cx="1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Disk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0680C03-1886-48D8-B3D7-06C5944C1E97}"/>
              </a:ext>
            </a:extLst>
          </p:cNvPr>
          <p:cNvSpPr/>
          <p:nvPr/>
        </p:nvSpPr>
        <p:spPr>
          <a:xfrm>
            <a:off x="8167225" y="3300478"/>
            <a:ext cx="292963" cy="3768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C5CFB8-72A2-4A7A-8421-D6A50E8475C4}"/>
              </a:ext>
            </a:extLst>
          </p:cNvPr>
          <p:cNvSpPr txBox="1"/>
          <p:nvPr/>
        </p:nvSpPr>
        <p:spPr>
          <a:xfrm>
            <a:off x="6874572" y="2512457"/>
            <a:ext cx="396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Task 1: Read block 1, count and write result to disk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C2DCF86-4B30-4800-920B-45A05225BE49}"/>
              </a:ext>
            </a:extLst>
          </p:cNvPr>
          <p:cNvSpPr/>
          <p:nvPr/>
        </p:nvSpPr>
        <p:spPr>
          <a:xfrm>
            <a:off x="8460188" y="3302993"/>
            <a:ext cx="497379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2B9F65-F44D-4FE8-B7CB-3C9C51C3909D}"/>
              </a:ext>
            </a:extLst>
          </p:cNvPr>
          <p:cNvSpPr/>
          <p:nvPr/>
        </p:nvSpPr>
        <p:spPr>
          <a:xfrm>
            <a:off x="8460187" y="4156098"/>
            <a:ext cx="368691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E4FBDB-8012-4DBD-BD57-3F733AA06033}"/>
              </a:ext>
            </a:extLst>
          </p:cNvPr>
          <p:cNvSpPr/>
          <p:nvPr/>
        </p:nvSpPr>
        <p:spPr>
          <a:xfrm>
            <a:off x="8828877" y="5038132"/>
            <a:ext cx="625825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04C751-312E-42DA-91B2-03DF71F175CD}"/>
              </a:ext>
            </a:extLst>
          </p:cNvPr>
          <p:cNvSpPr/>
          <p:nvPr/>
        </p:nvSpPr>
        <p:spPr>
          <a:xfrm>
            <a:off x="8957567" y="4156098"/>
            <a:ext cx="371292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5DCACC-F5F6-4E32-B833-1B9750A8C45C}"/>
              </a:ext>
            </a:extLst>
          </p:cNvPr>
          <p:cNvSpPr/>
          <p:nvPr/>
        </p:nvSpPr>
        <p:spPr>
          <a:xfrm>
            <a:off x="9454702" y="5040671"/>
            <a:ext cx="541350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A23F1F7-5080-4EA2-8080-DF3D383F64C6}"/>
              </a:ext>
            </a:extLst>
          </p:cNvPr>
          <p:cNvSpPr/>
          <p:nvPr/>
        </p:nvSpPr>
        <p:spPr>
          <a:xfrm>
            <a:off x="8957322" y="3304591"/>
            <a:ext cx="728205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D3B6B08-38E9-4126-8C39-55E3311F68DE}"/>
              </a:ext>
            </a:extLst>
          </p:cNvPr>
          <p:cNvSpPr/>
          <p:nvPr/>
        </p:nvSpPr>
        <p:spPr>
          <a:xfrm>
            <a:off x="9686992" y="4157360"/>
            <a:ext cx="371292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7290C61-140E-419D-9C80-84DEECEA34EF}"/>
              </a:ext>
            </a:extLst>
          </p:cNvPr>
          <p:cNvSpPr/>
          <p:nvPr/>
        </p:nvSpPr>
        <p:spPr>
          <a:xfrm>
            <a:off x="10062770" y="4158935"/>
            <a:ext cx="210049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F1859A5-DF04-4824-AF1E-E8E6B79DE5FF}"/>
              </a:ext>
            </a:extLst>
          </p:cNvPr>
          <p:cNvSpPr/>
          <p:nvPr/>
        </p:nvSpPr>
        <p:spPr>
          <a:xfrm>
            <a:off x="10270010" y="5040671"/>
            <a:ext cx="625825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B71B4D4-A889-43D5-ABFE-62355C0E115F}"/>
              </a:ext>
            </a:extLst>
          </p:cNvPr>
          <p:cNvCxnSpPr>
            <a:cxnSpLocks/>
          </p:cNvCxnSpPr>
          <p:nvPr/>
        </p:nvCxnSpPr>
        <p:spPr>
          <a:xfrm>
            <a:off x="8242917" y="1509124"/>
            <a:ext cx="6449" cy="43678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2B31A87-48E7-4162-9BA1-EEFC11166533}"/>
              </a:ext>
            </a:extLst>
          </p:cNvPr>
          <p:cNvCxnSpPr>
            <a:cxnSpLocks/>
          </p:cNvCxnSpPr>
          <p:nvPr/>
        </p:nvCxnSpPr>
        <p:spPr>
          <a:xfrm>
            <a:off x="10138739" y="1550670"/>
            <a:ext cx="0" cy="4326347"/>
          </a:xfrm>
          <a:prstGeom prst="line">
            <a:avLst/>
          </a:prstGeom>
          <a:ln w="28575">
            <a:solidFill>
              <a:srgbClr val="580C9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4AD58D7-3FE2-48BC-B9BB-ACB651DFB2E3}"/>
              </a:ext>
            </a:extLst>
          </p:cNvPr>
          <p:cNvCxnSpPr>
            <a:cxnSpLocks/>
          </p:cNvCxnSpPr>
          <p:nvPr/>
        </p:nvCxnSpPr>
        <p:spPr>
          <a:xfrm>
            <a:off x="10734352" y="1550670"/>
            <a:ext cx="0" cy="4326347"/>
          </a:xfrm>
          <a:prstGeom prst="line">
            <a:avLst/>
          </a:prstGeom>
          <a:ln w="28575">
            <a:solidFill>
              <a:srgbClr val="84D0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7AABAA6-0041-436C-AD6E-2F18D9E0BF21}"/>
              </a:ext>
            </a:extLst>
          </p:cNvPr>
          <p:cNvSpPr txBox="1"/>
          <p:nvPr/>
        </p:nvSpPr>
        <p:spPr>
          <a:xfrm>
            <a:off x="6855507" y="1012949"/>
            <a:ext cx="13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Bottleneck on network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98E3312-0329-4314-89F5-3A49BDE26263}"/>
              </a:ext>
            </a:extLst>
          </p:cNvPr>
          <p:cNvSpPr txBox="1"/>
          <p:nvPr/>
        </p:nvSpPr>
        <p:spPr>
          <a:xfrm>
            <a:off x="8618020" y="1002801"/>
            <a:ext cx="13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Bottleneck on CPU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B3A4DF2-FD74-4A77-A0D2-424347848590}"/>
              </a:ext>
            </a:extLst>
          </p:cNvPr>
          <p:cNvSpPr txBox="1"/>
          <p:nvPr/>
        </p:nvSpPr>
        <p:spPr>
          <a:xfrm>
            <a:off x="10480463" y="1002802"/>
            <a:ext cx="13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Bottleneck on disk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BBFD794-F08E-4B8D-8559-712080459876}"/>
              </a:ext>
            </a:extLst>
          </p:cNvPr>
          <p:cNvSpPr txBox="1"/>
          <p:nvPr/>
        </p:nvSpPr>
        <p:spPr>
          <a:xfrm>
            <a:off x="6278787" y="6010212"/>
            <a:ext cx="607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Challenge 1: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different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bottleneck on different times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1CF946C-ABBF-44A0-912A-B39167E22861}"/>
              </a:ext>
            </a:extLst>
          </p:cNvPr>
          <p:cNvSpPr txBox="1"/>
          <p:nvPr/>
        </p:nvSpPr>
        <p:spPr>
          <a:xfrm>
            <a:off x="281220" y="5533131"/>
            <a:ext cx="607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Challenge 2: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different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task contend same resources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81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Design of Monotasks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9C3C6-685B-43BF-AA90-AE06323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5679"/>
            <a:ext cx="2568711" cy="4351338"/>
          </a:xfrm>
        </p:spPr>
        <p:txBody>
          <a:bodyPr/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Each monotask uses one resource.</a:t>
            </a:r>
          </a:p>
          <a:p>
            <a:endParaRPr lang="en-US" altLang="zh-CN" u="sng" dirty="0">
              <a:latin typeface="Comic Sans MS" panose="030F0702030302020204" pitchFamily="66" charset="0"/>
            </a:endParaRP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776ADC3-D751-4DDB-B675-E8AACDB4055F}"/>
              </a:ext>
            </a:extLst>
          </p:cNvPr>
          <p:cNvSpPr/>
          <p:nvPr/>
        </p:nvSpPr>
        <p:spPr>
          <a:xfrm>
            <a:off x="5187588" y="2177482"/>
            <a:ext cx="4934711" cy="175777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8F0886-C397-4D56-A0AE-622F717DA47A}"/>
              </a:ext>
            </a:extLst>
          </p:cNvPr>
          <p:cNvCxnSpPr>
            <a:cxnSpLocks/>
          </p:cNvCxnSpPr>
          <p:nvPr/>
        </p:nvCxnSpPr>
        <p:spPr>
          <a:xfrm>
            <a:off x="6659777" y="2388530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437C51A-80D1-4A91-8569-D6594028CE9A}"/>
              </a:ext>
            </a:extLst>
          </p:cNvPr>
          <p:cNvCxnSpPr>
            <a:cxnSpLocks/>
          </p:cNvCxnSpPr>
          <p:nvPr/>
        </p:nvCxnSpPr>
        <p:spPr>
          <a:xfrm>
            <a:off x="6659777" y="2762873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0058C3E-B80A-4C8F-B89F-C42B2A7867C2}"/>
              </a:ext>
            </a:extLst>
          </p:cNvPr>
          <p:cNvCxnSpPr>
            <a:cxnSpLocks/>
          </p:cNvCxnSpPr>
          <p:nvPr/>
        </p:nvCxnSpPr>
        <p:spPr>
          <a:xfrm>
            <a:off x="6645788" y="2866582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532F3C1-5231-4D7C-8709-A05663B810D2}"/>
              </a:ext>
            </a:extLst>
          </p:cNvPr>
          <p:cNvCxnSpPr>
            <a:cxnSpLocks/>
          </p:cNvCxnSpPr>
          <p:nvPr/>
        </p:nvCxnSpPr>
        <p:spPr>
          <a:xfrm>
            <a:off x="6645788" y="3240925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F77886B-F200-4848-B330-6E28FA32BA5D}"/>
              </a:ext>
            </a:extLst>
          </p:cNvPr>
          <p:cNvCxnSpPr>
            <a:cxnSpLocks/>
          </p:cNvCxnSpPr>
          <p:nvPr/>
        </p:nvCxnSpPr>
        <p:spPr>
          <a:xfrm>
            <a:off x="6659777" y="3389242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C9F7BE4-872F-4FBC-AA66-8A77F238AE65}"/>
              </a:ext>
            </a:extLst>
          </p:cNvPr>
          <p:cNvCxnSpPr>
            <a:cxnSpLocks/>
          </p:cNvCxnSpPr>
          <p:nvPr/>
        </p:nvCxnSpPr>
        <p:spPr>
          <a:xfrm>
            <a:off x="6659777" y="3764213"/>
            <a:ext cx="3284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521C1F3-18FD-4AEA-9A0A-22CD17373853}"/>
              </a:ext>
            </a:extLst>
          </p:cNvPr>
          <p:cNvSpPr txBox="1"/>
          <p:nvPr/>
        </p:nvSpPr>
        <p:spPr>
          <a:xfrm>
            <a:off x="5187589" y="2388530"/>
            <a:ext cx="13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Network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666F2C-D78E-4323-BB59-F2C0EB6EC9DF}"/>
              </a:ext>
            </a:extLst>
          </p:cNvPr>
          <p:cNvSpPr txBox="1"/>
          <p:nvPr/>
        </p:nvSpPr>
        <p:spPr>
          <a:xfrm>
            <a:off x="5173600" y="2904963"/>
            <a:ext cx="1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Compute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27BD20-6FE1-462F-A7B9-3D4FD254F096}"/>
              </a:ext>
            </a:extLst>
          </p:cNvPr>
          <p:cNvSpPr txBox="1"/>
          <p:nvPr/>
        </p:nvSpPr>
        <p:spPr>
          <a:xfrm>
            <a:off x="5173600" y="3389242"/>
            <a:ext cx="1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Disk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B876944-191C-4E22-8D8E-E51F618C0822}"/>
              </a:ext>
            </a:extLst>
          </p:cNvPr>
          <p:cNvSpPr/>
          <p:nvPr/>
        </p:nvSpPr>
        <p:spPr>
          <a:xfrm>
            <a:off x="6952739" y="2388530"/>
            <a:ext cx="292963" cy="3768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938D672-B6EF-4082-B642-848C1E9697E5}"/>
              </a:ext>
            </a:extLst>
          </p:cNvPr>
          <p:cNvSpPr/>
          <p:nvPr/>
        </p:nvSpPr>
        <p:spPr>
          <a:xfrm>
            <a:off x="7245702" y="2391045"/>
            <a:ext cx="497379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E04BC5-DD73-4F80-A85C-FF4313DEB8D4}"/>
              </a:ext>
            </a:extLst>
          </p:cNvPr>
          <p:cNvSpPr/>
          <p:nvPr/>
        </p:nvSpPr>
        <p:spPr>
          <a:xfrm>
            <a:off x="7231712" y="2868466"/>
            <a:ext cx="368691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8EFBA3C-5572-4356-AAA4-76C709BA8DE0}"/>
              </a:ext>
            </a:extLst>
          </p:cNvPr>
          <p:cNvSpPr/>
          <p:nvPr/>
        </p:nvSpPr>
        <p:spPr>
          <a:xfrm>
            <a:off x="7614391" y="3394899"/>
            <a:ext cx="625825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076B59D-034F-46BD-A0F1-9E8B1F2837AE}"/>
              </a:ext>
            </a:extLst>
          </p:cNvPr>
          <p:cNvSpPr/>
          <p:nvPr/>
        </p:nvSpPr>
        <p:spPr>
          <a:xfrm>
            <a:off x="7729092" y="2868466"/>
            <a:ext cx="371292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43963DB-F8A9-485A-B1B0-F7F84154D4C8}"/>
              </a:ext>
            </a:extLst>
          </p:cNvPr>
          <p:cNvSpPr/>
          <p:nvPr/>
        </p:nvSpPr>
        <p:spPr>
          <a:xfrm>
            <a:off x="8240216" y="3397438"/>
            <a:ext cx="541350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B611A99-FE29-45CE-A0AF-2E7A4ED86BA8}"/>
              </a:ext>
            </a:extLst>
          </p:cNvPr>
          <p:cNvSpPr/>
          <p:nvPr/>
        </p:nvSpPr>
        <p:spPr>
          <a:xfrm>
            <a:off x="7742836" y="2392643"/>
            <a:ext cx="728205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10F1336-C203-4C35-9B30-75F563D0D885}"/>
              </a:ext>
            </a:extLst>
          </p:cNvPr>
          <p:cNvSpPr/>
          <p:nvPr/>
        </p:nvSpPr>
        <p:spPr>
          <a:xfrm>
            <a:off x="8458517" y="2869728"/>
            <a:ext cx="371292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1461130-D367-4785-98A3-6606B33B1E4C}"/>
              </a:ext>
            </a:extLst>
          </p:cNvPr>
          <p:cNvSpPr/>
          <p:nvPr/>
        </p:nvSpPr>
        <p:spPr>
          <a:xfrm>
            <a:off x="8834295" y="2871303"/>
            <a:ext cx="210049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9219B0A-A143-4AA1-A3C9-19DE562513CD}"/>
              </a:ext>
            </a:extLst>
          </p:cNvPr>
          <p:cNvSpPr/>
          <p:nvPr/>
        </p:nvSpPr>
        <p:spPr>
          <a:xfrm>
            <a:off x="9055524" y="3397438"/>
            <a:ext cx="625825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47B1F60-05B3-4BAF-B0DE-469A3E571E07}"/>
              </a:ext>
            </a:extLst>
          </p:cNvPr>
          <p:cNvSpPr/>
          <p:nvPr/>
        </p:nvSpPr>
        <p:spPr>
          <a:xfrm>
            <a:off x="5040183" y="5295466"/>
            <a:ext cx="998943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57C7960-ED6C-4694-BB18-34E54226426E}"/>
              </a:ext>
            </a:extLst>
          </p:cNvPr>
          <p:cNvSpPr/>
          <p:nvPr/>
        </p:nvSpPr>
        <p:spPr>
          <a:xfrm>
            <a:off x="7112561" y="5295466"/>
            <a:ext cx="1335418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C065547-72AE-4EDE-85B4-78B4164938F9}"/>
              </a:ext>
            </a:extLst>
          </p:cNvPr>
          <p:cNvSpPr/>
          <p:nvPr/>
        </p:nvSpPr>
        <p:spPr>
          <a:xfrm>
            <a:off x="9429450" y="5295466"/>
            <a:ext cx="1335417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919008-BEBA-42A2-B65A-B98867976BB3}"/>
              </a:ext>
            </a:extLst>
          </p:cNvPr>
          <p:cNvSpPr/>
          <p:nvPr/>
        </p:nvSpPr>
        <p:spPr>
          <a:xfrm>
            <a:off x="4293092" y="4880918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Network monotask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5468825-D5D9-4F4F-821A-634C20EAE00A}"/>
              </a:ext>
            </a:extLst>
          </p:cNvPr>
          <p:cNvSpPr/>
          <p:nvPr/>
        </p:nvSpPr>
        <p:spPr>
          <a:xfrm>
            <a:off x="6659777" y="4874915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Compute monotask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5EEE5B0-355C-48B2-8786-0CD328A01AD6}"/>
              </a:ext>
            </a:extLst>
          </p:cNvPr>
          <p:cNvSpPr/>
          <p:nvPr/>
        </p:nvSpPr>
        <p:spPr>
          <a:xfrm>
            <a:off x="9232177" y="4874915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Disk monotask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D2200F-4F5C-465B-AAEF-B731E575D417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>
            <a:off x="6039126" y="5480123"/>
            <a:ext cx="1073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D68B45B-597F-4A9F-9B7D-543205EEBB41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8447979" y="5480123"/>
            <a:ext cx="981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1749DA6-3751-4E3F-B54F-2428F78780E4}"/>
              </a:ext>
            </a:extLst>
          </p:cNvPr>
          <p:cNvSpPr/>
          <p:nvPr/>
        </p:nvSpPr>
        <p:spPr>
          <a:xfrm>
            <a:off x="6531537" y="1571604"/>
            <a:ext cx="2438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Today’s pipeline</a:t>
            </a:r>
            <a:endParaRPr lang="zh-CN" altLang="en-US" sz="24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048D53-E0A2-4056-AC93-923D20E36EB5}"/>
              </a:ext>
            </a:extLst>
          </p:cNvPr>
          <p:cNvSpPr/>
          <p:nvPr/>
        </p:nvSpPr>
        <p:spPr>
          <a:xfrm>
            <a:off x="5022478" y="4274595"/>
            <a:ext cx="5562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Each Monotask uses a single resource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8903D05-2BA5-4E9F-824A-7E20B37D01F5}"/>
              </a:ext>
            </a:extLst>
          </p:cNvPr>
          <p:cNvSpPr/>
          <p:nvPr/>
        </p:nvSpPr>
        <p:spPr>
          <a:xfrm>
            <a:off x="4825309" y="5942089"/>
            <a:ext cx="595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Monotasks don’t start until all dependencies complete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5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Design of Monotasks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9C3C6-685B-43BF-AA90-AE06323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679"/>
            <a:ext cx="2631102" cy="4351338"/>
          </a:xfrm>
        </p:spPr>
        <p:txBody>
          <a:bodyPr/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Each monotask uses one resource.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____________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Dedicated schedulers control contention</a:t>
            </a:r>
          </a:p>
          <a:p>
            <a:pPr marL="0" indent="0">
              <a:buNone/>
            </a:pPr>
            <a:endParaRPr lang="en-US" altLang="zh-CN" u="sng" dirty="0">
              <a:latin typeface="Comic Sans MS" panose="030F0702030302020204" pitchFamily="66" charset="0"/>
            </a:endParaRP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925FE5-838A-4ABC-880D-62214778C8B1}"/>
              </a:ext>
            </a:extLst>
          </p:cNvPr>
          <p:cNvSpPr/>
          <p:nvPr/>
        </p:nvSpPr>
        <p:spPr>
          <a:xfrm>
            <a:off x="6652971" y="1974782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4283838" y="197476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Network scheduler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F02CB1-4CE2-4A57-B1A3-A392ABC26A91}"/>
              </a:ext>
            </a:extLst>
          </p:cNvPr>
          <p:cNvSpPr/>
          <p:nvPr/>
        </p:nvSpPr>
        <p:spPr>
          <a:xfrm>
            <a:off x="4283838" y="271715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C40E0B-6E0B-497E-A26A-31F8CEBD94BA}"/>
              </a:ext>
            </a:extLst>
          </p:cNvPr>
          <p:cNvSpPr/>
          <p:nvPr/>
        </p:nvSpPr>
        <p:spPr>
          <a:xfrm>
            <a:off x="4283838" y="3211020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2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B661EF-DBF7-4B57-83B9-E6297DB4C53C}"/>
              </a:ext>
            </a:extLst>
          </p:cNvPr>
          <p:cNvSpPr/>
          <p:nvPr/>
        </p:nvSpPr>
        <p:spPr>
          <a:xfrm>
            <a:off x="4283838" y="3696003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FD20E6-1F00-4DB2-AAD9-CBBDA512E738}"/>
              </a:ext>
            </a:extLst>
          </p:cNvPr>
          <p:cNvSpPr/>
          <p:nvPr/>
        </p:nvSpPr>
        <p:spPr>
          <a:xfrm>
            <a:off x="4283837" y="4469837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Disk scheduler 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1019AE-67FC-40C5-A4EB-30CAB25248F9}"/>
              </a:ext>
            </a:extLst>
          </p:cNvPr>
          <p:cNvSpPr/>
          <p:nvPr/>
        </p:nvSpPr>
        <p:spPr>
          <a:xfrm>
            <a:off x="4283837" y="4980875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Disk scheduler 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11FB5D-27C6-4BC3-B2B9-920DD587CDDC}"/>
              </a:ext>
            </a:extLst>
          </p:cNvPr>
          <p:cNvSpPr/>
          <p:nvPr/>
        </p:nvSpPr>
        <p:spPr>
          <a:xfrm>
            <a:off x="7021662" y="2717159"/>
            <a:ext cx="1199058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CCD3F5-5C3B-416C-8C6A-CAD76B6B6384}"/>
              </a:ext>
            </a:extLst>
          </p:cNvPr>
          <p:cNvCxnSpPr>
            <a:cxnSpLocks/>
          </p:cNvCxnSpPr>
          <p:nvPr/>
        </p:nvCxnSpPr>
        <p:spPr>
          <a:xfrm>
            <a:off x="7021662" y="2344096"/>
            <a:ext cx="0" cy="373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8B901F5-2F12-48AB-970F-CB977A01EAAD}"/>
              </a:ext>
            </a:extLst>
          </p:cNvPr>
          <p:cNvSpPr/>
          <p:nvPr/>
        </p:nvSpPr>
        <p:spPr>
          <a:xfrm>
            <a:off x="7021661" y="1972908"/>
            <a:ext cx="568743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44F68E-5886-40A4-83AA-2088373385D0}"/>
              </a:ext>
            </a:extLst>
          </p:cNvPr>
          <p:cNvSpPr/>
          <p:nvPr/>
        </p:nvSpPr>
        <p:spPr>
          <a:xfrm>
            <a:off x="7590404" y="1971034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F45E0-FAA4-4A47-84AE-6AEF870F0D1D}"/>
              </a:ext>
            </a:extLst>
          </p:cNvPr>
          <p:cNvSpPr/>
          <p:nvPr/>
        </p:nvSpPr>
        <p:spPr>
          <a:xfrm>
            <a:off x="7959095" y="1971034"/>
            <a:ext cx="56874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A2D420-C17B-416C-98E3-580F9A5D5CD0}"/>
              </a:ext>
            </a:extLst>
          </p:cNvPr>
          <p:cNvSpPr/>
          <p:nvPr/>
        </p:nvSpPr>
        <p:spPr>
          <a:xfrm>
            <a:off x="8527836" y="1971034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440364-6104-45AB-AE1C-55AB2E1341A6}"/>
              </a:ext>
            </a:extLst>
          </p:cNvPr>
          <p:cNvSpPr/>
          <p:nvPr/>
        </p:nvSpPr>
        <p:spPr>
          <a:xfrm>
            <a:off x="7577640" y="3211038"/>
            <a:ext cx="1185225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A079192-E029-4D68-8D5F-2DC3B62AACE9}"/>
              </a:ext>
            </a:extLst>
          </p:cNvPr>
          <p:cNvCxnSpPr>
            <a:cxnSpLocks/>
          </p:cNvCxnSpPr>
          <p:nvPr/>
        </p:nvCxnSpPr>
        <p:spPr>
          <a:xfrm flipH="1">
            <a:off x="7590406" y="2344096"/>
            <a:ext cx="1" cy="882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FCAA6B9-8E62-4642-B48D-526A199561BC}"/>
              </a:ext>
            </a:extLst>
          </p:cNvPr>
          <p:cNvSpPr/>
          <p:nvPr/>
        </p:nvSpPr>
        <p:spPr>
          <a:xfrm>
            <a:off x="7959093" y="3696021"/>
            <a:ext cx="1353580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ABEE5A6-08BF-4965-867A-10E29336A3C1}"/>
              </a:ext>
            </a:extLst>
          </p:cNvPr>
          <p:cNvCxnSpPr>
            <a:cxnSpLocks/>
          </p:cNvCxnSpPr>
          <p:nvPr/>
        </p:nvCxnSpPr>
        <p:spPr>
          <a:xfrm flipH="1">
            <a:off x="7959095" y="2344096"/>
            <a:ext cx="1" cy="1351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40BCCC8D-D880-4E7E-A49C-9B4B17E544D7}"/>
              </a:ext>
            </a:extLst>
          </p:cNvPr>
          <p:cNvSpPr/>
          <p:nvPr/>
        </p:nvSpPr>
        <p:spPr>
          <a:xfrm>
            <a:off x="8527836" y="2717159"/>
            <a:ext cx="1199058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4BF2DBF-12E7-46F8-A13C-2D532323C1CB}"/>
              </a:ext>
            </a:extLst>
          </p:cNvPr>
          <p:cNvCxnSpPr>
            <a:cxnSpLocks/>
          </p:cNvCxnSpPr>
          <p:nvPr/>
        </p:nvCxnSpPr>
        <p:spPr>
          <a:xfrm flipH="1">
            <a:off x="8527837" y="2361178"/>
            <a:ext cx="1" cy="35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1E7361-A0C2-46AF-9074-C0A7D32AB1F7}"/>
              </a:ext>
            </a:extLst>
          </p:cNvPr>
          <p:cNvSpPr/>
          <p:nvPr/>
        </p:nvSpPr>
        <p:spPr>
          <a:xfrm>
            <a:off x="9446305" y="1971034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DA538F-EB8E-4F1F-9EB2-0B65A82EC848}"/>
              </a:ext>
            </a:extLst>
          </p:cNvPr>
          <p:cNvSpPr/>
          <p:nvPr/>
        </p:nvSpPr>
        <p:spPr>
          <a:xfrm>
            <a:off x="9446305" y="3696003"/>
            <a:ext cx="1329351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14D77AF-C467-4BD1-9DD3-7A51A9F2BC53}"/>
              </a:ext>
            </a:extLst>
          </p:cNvPr>
          <p:cNvCxnSpPr>
            <a:cxnSpLocks/>
          </p:cNvCxnSpPr>
          <p:nvPr/>
        </p:nvCxnSpPr>
        <p:spPr>
          <a:xfrm flipH="1">
            <a:off x="9443483" y="2344096"/>
            <a:ext cx="1" cy="1351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AA7F3DD0-83E8-4C48-BBBF-BB2F63B840F6}"/>
              </a:ext>
            </a:extLst>
          </p:cNvPr>
          <p:cNvSpPr/>
          <p:nvPr/>
        </p:nvSpPr>
        <p:spPr>
          <a:xfrm>
            <a:off x="8214923" y="4469837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8C1329A-CCB6-4BB1-B245-EB034B9DC190}"/>
              </a:ext>
            </a:extLst>
          </p:cNvPr>
          <p:cNvCxnSpPr>
            <a:cxnSpLocks/>
          </p:cNvCxnSpPr>
          <p:nvPr/>
        </p:nvCxnSpPr>
        <p:spPr>
          <a:xfrm flipH="1">
            <a:off x="8210565" y="3086473"/>
            <a:ext cx="1537" cy="1383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57D19B5-82CE-4711-A634-81A191DA3A08}"/>
              </a:ext>
            </a:extLst>
          </p:cNvPr>
          <p:cNvSpPr/>
          <p:nvPr/>
        </p:nvSpPr>
        <p:spPr>
          <a:xfrm>
            <a:off x="9312673" y="4469837"/>
            <a:ext cx="1199047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2F0AC0E-0874-4AF3-BFE9-BE415D9CB7D1}"/>
              </a:ext>
            </a:extLst>
          </p:cNvPr>
          <p:cNvCxnSpPr>
            <a:cxnSpLocks/>
          </p:cNvCxnSpPr>
          <p:nvPr/>
        </p:nvCxnSpPr>
        <p:spPr>
          <a:xfrm flipH="1">
            <a:off x="9312673" y="4074231"/>
            <a:ext cx="1" cy="376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4AF75681-7252-435C-A242-EA9EC73836B4}"/>
              </a:ext>
            </a:extLst>
          </p:cNvPr>
          <p:cNvSpPr/>
          <p:nvPr/>
        </p:nvSpPr>
        <p:spPr>
          <a:xfrm>
            <a:off x="8762865" y="4980875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0FDF232-FA21-44F0-8DF6-D5CB76671DCA}"/>
              </a:ext>
            </a:extLst>
          </p:cNvPr>
          <p:cNvCxnSpPr>
            <a:cxnSpLocks/>
          </p:cNvCxnSpPr>
          <p:nvPr/>
        </p:nvCxnSpPr>
        <p:spPr>
          <a:xfrm>
            <a:off x="8761582" y="3581790"/>
            <a:ext cx="37" cy="1399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AF3989C-1EA0-4210-9345-941E4A7FB831}"/>
              </a:ext>
            </a:extLst>
          </p:cNvPr>
          <p:cNvSpPr/>
          <p:nvPr/>
        </p:nvSpPr>
        <p:spPr>
          <a:xfrm>
            <a:off x="9726894" y="4980875"/>
            <a:ext cx="1467846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3F68696-C126-4C45-91F5-70C80FC184CD}"/>
              </a:ext>
            </a:extLst>
          </p:cNvPr>
          <p:cNvCxnSpPr>
            <a:cxnSpLocks/>
          </p:cNvCxnSpPr>
          <p:nvPr/>
        </p:nvCxnSpPr>
        <p:spPr>
          <a:xfrm>
            <a:off x="9726876" y="3078612"/>
            <a:ext cx="0" cy="1902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93A674D-4082-48C7-84CD-6EAB72703D97}"/>
              </a:ext>
            </a:extLst>
          </p:cNvPr>
          <p:cNvSpPr/>
          <p:nvPr/>
        </p:nvSpPr>
        <p:spPr>
          <a:xfrm>
            <a:off x="10775656" y="4469837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C8E8721-2399-44AA-99FB-EBB42A3A2C8A}"/>
              </a:ext>
            </a:extLst>
          </p:cNvPr>
          <p:cNvCxnSpPr>
            <a:cxnSpLocks/>
          </p:cNvCxnSpPr>
          <p:nvPr/>
        </p:nvCxnSpPr>
        <p:spPr>
          <a:xfrm>
            <a:off x="10775656" y="4074231"/>
            <a:ext cx="0" cy="395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Design of Monotasks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9C3C6-685B-43BF-AA90-AE06323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678"/>
            <a:ext cx="2631102" cy="50349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Each monotask uses one resource.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____________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Dedicated schedulers control contention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____________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Per-scheduler have complete control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925FE5-838A-4ABC-880D-62214778C8B1}"/>
              </a:ext>
            </a:extLst>
          </p:cNvPr>
          <p:cNvSpPr/>
          <p:nvPr/>
        </p:nvSpPr>
        <p:spPr>
          <a:xfrm>
            <a:off x="6652971" y="1974782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4283838" y="197476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Network scheduler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F02CB1-4CE2-4A57-B1A3-A392ABC26A91}"/>
              </a:ext>
            </a:extLst>
          </p:cNvPr>
          <p:cNvSpPr/>
          <p:nvPr/>
        </p:nvSpPr>
        <p:spPr>
          <a:xfrm>
            <a:off x="4283838" y="271715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C40E0B-6E0B-497E-A26A-31F8CEBD94BA}"/>
              </a:ext>
            </a:extLst>
          </p:cNvPr>
          <p:cNvSpPr/>
          <p:nvPr/>
        </p:nvSpPr>
        <p:spPr>
          <a:xfrm>
            <a:off x="4283838" y="3211020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2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B661EF-DBF7-4B57-83B9-E6297DB4C53C}"/>
              </a:ext>
            </a:extLst>
          </p:cNvPr>
          <p:cNvSpPr/>
          <p:nvPr/>
        </p:nvSpPr>
        <p:spPr>
          <a:xfrm>
            <a:off x="4283838" y="3696003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FD20E6-1F00-4DB2-AAD9-CBBDA512E738}"/>
              </a:ext>
            </a:extLst>
          </p:cNvPr>
          <p:cNvSpPr/>
          <p:nvPr/>
        </p:nvSpPr>
        <p:spPr>
          <a:xfrm>
            <a:off x="4283837" y="4469837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Disk scheduler 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1019AE-67FC-40C5-A4EB-30CAB25248F9}"/>
              </a:ext>
            </a:extLst>
          </p:cNvPr>
          <p:cNvSpPr/>
          <p:nvPr/>
        </p:nvSpPr>
        <p:spPr>
          <a:xfrm>
            <a:off x="4283837" y="4980875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Disk scheduler 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11FB5D-27C6-4BC3-B2B9-920DD587CDDC}"/>
              </a:ext>
            </a:extLst>
          </p:cNvPr>
          <p:cNvSpPr/>
          <p:nvPr/>
        </p:nvSpPr>
        <p:spPr>
          <a:xfrm>
            <a:off x="7021662" y="2717159"/>
            <a:ext cx="1199058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CCD3F5-5C3B-416C-8C6A-CAD76B6B6384}"/>
              </a:ext>
            </a:extLst>
          </p:cNvPr>
          <p:cNvCxnSpPr>
            <a:cxnSpLocks/>
          </p:cNvCxnSpPr>
          <p:nvPr/>
        </p:nvCxnSpPr>
        <p:spPr>
          <a:xfrm>
            <a:off x="7021662" y="2344096"/>
            <a:ext cx="0" cy="373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8B901F5-2F12-48AB-970F-CB977A01EAAD}"/>
              </a:ext>
            </a:extLst>
          </p:cNvPr>
          <p:cNvSpPr/>
          <p:nvPr/>
        </p:nvSpPr>
        <p:spPr>
          <a:xfrm>
            <a:off x="7021661" y="1972908"/>
            <a:ext cx="568743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44F68E-5886-40A4-83AA-2088373385D0}"/>
              </a:ext>
            </a:extLst>
          </p:cNvPr>
          <p:cNvSpPr/>
          <p:nvPr/>
        </p:nvSpPr>
        <p:spPr>
          <a:xfrm>
            <a:off x="7590404" y="1971034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F45E0-FAA4-4A47-84AE-6AEF870F0D1D}"/>
              </a:ext>
            </a:extLst>
          </p:cNvPr>
          <p:cNvSpPr/>
          <p:nvPr/>
        </p:nvSpPr>
        <p:spPr>
          <a:xfrm>
            <a:off x="7959095" y="1971034"/>
            <a:ext cx="56874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A2D420-C17B-416C-98E3-580F9A5D5CD0}"/>
              </a:ext>
            </a:extLst>
          </p:cNvPr>
          <p:cNvSpPr/>
          <p:nvPr/>
        </p:nvSpPr>
        <p:spPr>
          <a:xfrm>
            <a:off x="8527836" y="1971034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440364-6104-45AB-AE1C-55AB2E1341A6}"/>
              </a:ext>
            </a:extLst>
          </p:cNvPr>
          <p:cNvSpPr/>
          <p:nvPr/>
        </p:nvSpPr>
        <p:spPr>
          <a:xfrm>
            <a:off x="7577640" y="3211038"/>
            <a:ext cx="1185225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A079192-E029-4D68-8D5F-2DC3B62AACE9}"/>
              </a:ext>
            </a:extLst>
          </p:cNvPr>
          <p:cNvCxnSpPr>
            <a:cxnSpLocks/>
          </p:cNvCxnSpPr>
          <p:nvPr/>
        </p:nvCxnSpPr>
        <p:spPr>
          <a:xfrm flipH="1">
            <a:off x="7590406" y="2344096"/>
            <a:ext cx="1" cy="882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FCAA6B9-8E62-4642-B48D-526A199561BC}"/>
              </a:ext>
            </a:extLst>
          </p:cNvPr>
          <p:cNvSpPr/>
          <p:nvPr/>
        </p:nvSpPr>
        <p:spPr>
          <a:xfrm>
            <a:off x="7959093" y="3696021"/>
            <a:ext cx="1353580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ABEE5A6-08BF-4965-867A-10E29336A3C1}"/>
              </a:ext>
            </a:extLst>
          </p:cNvPr>
          <p:cNvCxnSpPr>
            <a:cxnSpLocks/>
          </p:cNvCxnSpPr>
          <p:nvPr/>
        </p:nvCxnSpPr>
        <p:spPr>
          <a:xfrm flipH="1">
            <a:off x="7959095" y="2344096"/>
            <a:ext cx="1" cy="1351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40BCCC8D-D880-4E7E-A49C-9B4B17E544D7}"/>
              </a:ext>
            </a:extLst>
          </p:cNvPr>
          <p:cNvSpPr/>
          <p:nvPr/>
        </p:nvSpPr>
        <p:spPr>
          <a:xfrm>
            <a:off x="8527836" y="2717159"/>
            <a:ext cx="1199058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4BF2DBF-12E7-46F8-A13C-2D532323C1CB}"/>
              </a:ext>
            </a:extLst>
          </p:cNvPr>
          <p:cNvCxnSpPr>
            <a:cxnSpLocks/>
          </p:cNvCxnSpPr>
          <p:nvPr/>
        </p:nvCxnSpPr>
        <p:spPr>
          <a:xfrm flipH="1">
            <a:off x="8527837" y="2361178"/>
            <a:ext cx="1" cy="35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1E7361-A0C2-46AF-9074-C0A7D32AB1F7}"/>
              </a:ext>
            </a:extLst>
          </p:cNvPr>
          <p:cNvSpPr/>
          <p:nvPr/>
        </p:nvSpPr>
        <p:spPr>
          <a:xfrm>
            <a:off x="9446305" y="1971034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DA538F-EB8E-4F1F-9EB2-0B65A82EC848}"/>
              </a:ext>
            </a:extLst>
          </p:cNvPr>
          <p:cNvSpPr/>
          <p:nvPr/>
        </p:nvSpPr>
        <p:spPr>
          <a:xfrm>
            <a:off x="9446305" y="3696003"/>
            <a:ext cx="1329351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14D77AF-C467-4BD1-9DD3-7A51A9F2BC53}"/>
              </a:ext>
            </a:extLst>
          </p:cNvPr>
          <p:cNvCxnSpPr>
            <a:cxnSpLocks/>
          </p:cNvCxnSpPr>
          <p:nvPr/>
        </p:nvCxnSpPr>
        <p:spPr>
          <a:xfrm flipH="1">
            <a:off x="9443483" y="2344096"/>
            <a:ext cx="1" cy="1351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AA7F3DD0-83E8-4C48-BBBF-BB2F63B840F6}"/>
              </a:ext>
            </a:extLst>
          </p:cNvPr>
          <p:cNvSpPr/>
          <p:nvPr/>
        </p:nvSpPr>
        <p:spPr>
          <a:xfrm>
            <a:off x="8214923" y="4469837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8C1329A-CCB6-4BB1-B245-EB034B9DC190}"/>
              </a:ext>
            </a:extLst>
          </p:cNvPr>
          <p:cNvCxnSpPr>
            <a:cxnSpLocks/>
          </p:cNvCxnSpPr>
          <p:nvPr/>
        </p:nvCxnSpPr>
        <p:spPr>
          <a:xfrm flipH="1">
            <a:off x="8210565" y="3086473"/>
            <a:ext cx="1537" cy="1383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57D19B5-82CE-4711-A634-81A191DA3A08}"/>
              </a:ext>
            </a:extLst>
          </p:cNvPr>
          <p:cNvSpPr/>
          <p:nvPr/>
        </p:nvSpPr>
        <p:spPr>
          <a:xfrm>
            <a:off x="9312673" y="4469837"/>
            <a:ext cx="1199047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2F0AC0E-0874-4AF3-BFE9-BE415D9CB7D1}"/>
              </a:ext>
            </a:extLst>
          </p:cNvPr>
          <p:cNvCxnSpPr>
            <a:cxnSpLocks/>
          </p:cNvCxnSpPr>
          <p:nvPr/>
        </p:nvCxnSpPr>
        <p:spPr>
          <a:xfrm flipH="1">
            <a:off x="9312673" y="4074231"/>
            <a:ext cx="1" cy="376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4AF75681-7252-435C-A242-EA9EC73836B4}"/>
              </a:ext>
            </a:extLst>
          </p:cNvPr>
          <p:cNvSpPr/>
          <p:nvPr/>
        </p:nvSpPr>
        <p:spPr>
          <a:xfrm>
            <a:off x="8762865" y="4980875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0FDF232-FA21-44F0-8DF6-D5CB76671DCA}"/>
              </a:ext>
            </a:extLst>
          </p:cNvPr>
          <p:cNvCxnSpPr>
            <a:cxnSpLocks/>
          </p:cNvCxnSpPr>
          <p:nvPr/>
        </p:nvCxnSpPr>
        <p:spPr>
          <a:xfrm>
            <a:off x="8761582" y="3581790"/>
            <a:ext cx="37" cy="1399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AF3989C-1EA0-4210-9345-941E4A7FB831}"/>
              </a:ext>
            </a:extLst>
          </p:cNvPr>
          <p:cNvSpPr/>
          <p:nvPr/>
        </p:nvSpPr>
        <p:spPr>
          <a:xfrm>
            <a:off x="9726894" y="4980875"/>
            <a:ext cx="1467846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3F68696-C126-4C45-91F5-70C80FC184CD}"/>
              </a:ext>
            </a:extLst>
          </p:cNvPr>
          <p:cNvCxnSpPr>
            <a:cxnSpLocks/>
          </p:cNvCxnSpPr>
          <p:nvPr/>
        </p:nvCxnSpPr>
        <p:spPr>
          <a:xfrm>
            <a:off x="9726876" y="3078612"/>
            <a:ext cx="0" cy="1902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93A674D-4082-48C7-84CD-6EAB72703D97}"/>
              </a:ext>
            </a:extLst>
          </p:cNvPr>
          <p:cNvSpPr/>
          <p:nvPr/>
        </p:nvSpPr>
        <p:spPr>
          <a:xfrm>
            <a:off x="10775656" y="4469837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C8E8721-2399-44AA-99FB-EBB42A3A2C8A}"/>
              </a:ext>
            </a:extLst>
          </p:cNvPr>
          <p:cNvCxnSpPr>
            <a:cxnSpLocks/>
          </p:cNvCxnSpPr>
          <p:nvPr/>
        </p:nvCxnSpPr>
        <p:spPr>
          <a:xfrm>
            <a:off x="10775656" y="4074231"/>
            <a:ext cx="0" cy="395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897CB9E-1343-45BF-A450-8B2318503713}"/>
              </a:ext>
            </a:extLst>
          </p:cNvPr>
          <p:cNvSpPr/>
          <p:nvPr/>
        </p:nvSpPr>
        <p:spPr>
          <a:xfrm>
            <a:off x="7577640" y="4270159"/>
            <a:ext cx="4478230" cy="12848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ADFBE2-AD3B-461C-AC78-F46B1A00549C}"/>
              </a:ext>
            </a:extLst>
          </p:cNvPr>
          <p:cNvSpPr txBox="1"/>
          <p:nvPr/>
        </p:nvSpPr>
        <p:spPr>
          <a:xfrm>
            <a:off x="7774749" y="5750995"/>
            <a:ext cx="47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No OS write buffer, all flush to disk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Design of Monotasks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9C3C6-685B-43BF-AA90-AE06323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678"/>
            <a:ext cx="2631102" cy="50349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Each monotask uses one resource.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____________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Dedicated schedulers control contention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____________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Per-scheduler have complete control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925FE5-838A-4ABC-880D-62214778C8B1}"/>
              </a:ext>
            </a:extLst>
          </p:cNvPr>
          <p:cNvSpPr/>
          <p:nvPr/>
        </p:nvSpPr>
        <p:spPr>
          <a:xfrm>
            <a:off x="6652971" y="1974782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4283838" y="197476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Network scheduler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F02CB1-4CE2-4A57-B1A3-A392ABC26A91}"/>
              </a:ext>
            </a:extLst>
          </p:cNvPr>
          <p:cNvSpPr/>
          <p:nvPr/>
        </p:nvSpPr>
        <p:spPr>
          <a:xfrm>
            <a:off x="4283838" y="271715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C40E0B-6E0B-497E-A26A-31F8CEBD94BA}"/>
              </a:ext>
            </a:extLst>
          </p:cNvPr>
          <p:cNvSpPr/>
          <p:nvPr/>
        </p:nvSpPr>
        <p:spPr>
          <a:xfrm>
            <a:off x="4283838" y="3211020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2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B661EF-DBF7-4B57-83B9-E6297DB4C53C}"/>
              </a:ext>
            </a:extLst>
          </p:cNvPr>
          <p:cNvSpPr/>
          <p:nvPr/>
        </p:nvSpPr>
        <p:spPr>
          <a:xfrm>
            <a:off x="4283838" y="3696003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CPU scheduler 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FD20E6-1F00-4DB2-AAD9-CBBDA512E738}"/>
              </a:ext>
            </a:extLst>
          </p:cNvPr>
          <p:cNvSpPr/>
          <p:nvPr/>
        </p:nvSpPr>
        <p:spPr>
          <a:xfrm>
            <a:off x="4283837" y="4469837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Disk scheduler 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1019AE-67FC-40C5-A4EB-30CAB25248F9}"/>
              </a:ext>
            </a:extLst>
          </p:cNvPr>
          <p:cNvSpPr/>
          <p:nvPr/>
        </p:nvSpPr>
        <p:spPr>
          <a:xfrm>
            <a:off x="4283837" y="4980875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Disk scheduler 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11FB5D-27C6-4BC3-B2B9-920DD587CDDC}"/>
              </a:ext>
            </a:extLst>
          </p:cNvPr>
          <p:cNvSpPr/>
          <p:nvPr/>
        </p:nvSpPr>
        <p:spPr>
          <a:xfrm>
            <a:off x="7021662" y="2717159"/>
            <a:ext cx="1199058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CCD3F5-5C3B-416C-8C6A-CAD76B6B6384}"/>
              </a:ext>
            </a:extLst>
          </p:cNvPr>
          <p:cNvCxnSpPr>
            <a:cxnSpLocks/>
          </p:cNvCxnSpPr>
          <p:nvPr/>
        </p:nvCxnSpPr>
        <p:spPr>
          <a:xfrm>
            <a:off x="7021662" y="2344096"/>
            <a:ext cx="0" cy="373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8B901F5-2F12-48AB-970F-CB977A01EAAD}"/>
              </a:ext>
            </a:extLst>
          </p:cNvPr>
          <p:cNvSpPr/>
          <p:nvPr/>
        </p:nvSpPr>
        <p:spPr>
          <a:xfrm>
            <a:off x="7021661" y="1972908"/>
            <a:ext cx="568743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44F68E-5886-40A4-83AA-2088373385D0}"/>
              </a:ext>
            </a:extLst>
          </p:cNvPr>
          <p:cNvSpPr/>
          <p:nvPr/>
        </p:nvSpPr>
        <p:spPr>
          <a:xfrm>
            <a:off x="7590404" y="1971034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F45E0-FAA4-4A47-84AE-6AEF870F0D1D}"/>
              </a:ext>
            </a:extLst>
          </p:cNvPr>
          <p:cNvSpPr/>
          <p:nvPr/>
        </p:nvSpPr>
        <p:spPr>
          <a:xfrm>
            <a:off x="7959095" y="1971034"/>
            <a:ext cx="56874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A2D420-C17B-416C-98E3-580F9A5D5CD0}"/>
              </a:ext>
            </a:extLst>
          </p:cNvPr>
          <p:cNvSpPr/>
          <p:nvPr/>
        </p:nvSpPr>
        <p:spPr>
          <a:xfrm>
            <a:off x="8527836" y="1971034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440364-6104-45AB-AE1C-55AB2E1341A6}"/>
              </a:ext>
            </a:extLst>
          </p:cNvPr>
          <p:cNvSpPr/>
          <p:nvPr/>
        </p:nvSpPr>
        <p:spPr>
          <a:xfrm>
            <a:off x="7577640" y="3211038"/>
            <a:ext cx="1185225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A079192-E029-4D68-8D5F-2DC3B62AACE9}"/>
              </a:ext>
            </a:extLst>
          </p:cNvPr>
          <p:cNvCxnSpPr>
            <a:cxnSpLocks/>
          </p:cNvCxnSpPr>
          <p:nvPr/>
        </p:nvCxnSpPr>
        <p:spPr>
          <a:xfrm flipH="1">
            <a:off x="7590406" y="2344096"/>
            <a:ext cx="1" cy="882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FCAA6B9-8E62-4642-B48D-526A199561BC}"/>
              </a:ext>
            </a:extLst>
          </p:cNvPr>
          <p:cNvSpPr/>
          <p:nvPr/>
        </p:nvSpPr>
        <p:spPr>
          <a:xfrm>
            <a:off x="7959093" y="3696021"/>
            <a:ext cx="1353580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ABEE5A6-08BF-4965-867A-10E29336A3C1}"/>
              </a:ext>
            </a:extLst>
          </p:cNvPr>
          <p:cNvCxnSpPr>
            <a:cxnSpLocks/>
          </p:cNvCxnSpPr>
          <p:nvPr/>
        </p:nvCxnSpPr>
        <p:spPr>
          <a:xfrm flipH="1">
            <a:off x="7959095" y="2344096"/>
            <a:ext cx="1" cy="1351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40BCCC8D-D880-4E7E-A49C-9B4B17E544D7}"/>
              </a:ext>
            </a:extLst>
          </p:cNvPr>
          <p:cNvSpPr/>
          <p:nvPr/>
        </p:nvSpPr>
        <p:spPr>
          <a:xfrm>
            <a:off x="8527836" y="2717159"/>
            <a:ext cx="1199058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4BF2DBF-12E7-46F8-A13C-2D532323C1CB}"/>
              </a:ext>
            </a:extLst>
          </p:cNvPr>
          <p:cNvCxnSpPr>
            <a:cxnSpLocks/>
          </p:cNvCxnSpPr>
          <p:nvPr/>
        </p:nvCxnSpPr>
        <p:spPr>
          <a:xfrm flipH="1">
            <a:off x="8527837" y="2361178"/>
            <a:ext cx="1" cy="35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1E7361-A0C2-46AF-9074-C0A7D32AB1F7}"/>
              </a:ext>
            </a:extLst>
          </p:cNvPr>
          <p:cNvSpPr/>
          <p:nvPr/>
        </p:nvSpPr>
        <p:spPr>
          <a:xfrm>
            <a:off x="9446305" y="1971034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DA538F-EB8E-4F1F-9EB2-0B65A82EC848}"/>
              </a:ext>
            </a:extLst>
          </p:cNvPr>
          <p:cNvSpPr/>
          <p:nvPr/>
        </p:nvSpPr>
        <p:spPr>
          <a:xfrm>
            <a:off x="9446305" y="3696003"/>
            <a:ext cx="1329351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14D77AF-C467-4BD1-9DD3-7A51A9F2BC53}"/>
              </a:ext>
            </a:extLst>
          </p:cNvPr>
          <p:cNvCxnSpPr>
            <a:cxnSpLocks/>
          </p:cNvCxnSpPr>
          <p:nvPr/>
        </p:nvCxnSpPr>
        <p:spPr>
          <a:xfrm flipH="1">
            <a:off x="9443483" y="2344096"/>
            <a:ext cx="1" cy="1351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AA7F3DD0-83E8-4C48-BBBF-BB2F63B840F6}"/>
              </a:ext>
            </a:extLst>
          </p:cNvPr>
          <p:cNvSpPr/>
          <p:nvPr/>
        </p:nvSpPr>
        <p:spPr>
          <a:xfrm>
            <a:off x="8214923" y="4469837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8C1329A-CCB6-4BB1-B245-EB034B9DC190}"/>
              </a:ext>
            </a:extLst>
          </p:cNvPr>
          <p:cNvCxnSpPr>
            <a:cxnSpLocks/>
          </p:cNvCxnSpPr>
          <p:nvPr/>
        </p:nvCxnSpPr>
        <p:spPr>
          <a:xfrm flipH="1">
            <a:off x="8210565" y="3086473"/>
            <a:ext cx="1537" cy="1383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57D19B5-82CE-4711-A634-81A191DA3A08}"/>
              </a:ext>
            </a:extLst>
          </p:cNvPr>
          <p:cNvSpPr/>
          <p:nvPr/>
        </p:nvSpPr>
        <p:spPr>
          <a:xfrm>
            <a:off x="9312673" y="4469837"/>
            <a:ext cx="1199047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2F0AC0E-0874-4AF3-BFE9-BE415D9CB7D1}"/>
              </a:ext>
            </a:extLst>
          </p:cNvPr>
          <p:cNvCxnSpPr>
            <a:cxnSpLocks/>
          </p:cNvCxnSpPr>
          <p:nvPr/>
        </p:nvCxnSpPr>
        <p:spPr>
          <a:xfrm flipH="1">
            <a:off x="9312673" y="4074231"/>
            <a:ext cx="1" cy="376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4AF75681-7252-435C-A242-EA9EC73836B4}"/>
              </a:ext>
            </a:extLst>
          </p:cNvPr>
          <p:cNvSpPr/>
          <p:nvPr/>
        </p:nvSpPr>
        <p:spPr>
          <a:xfrm>
            <a:off x="8762865" y="4980875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0FDF232-FA21-44F0-8DF6-D5CB76671DCA}"/>
              </a:ext>
            </a:extLst>
          </p:cNvPr>
          <p:cNvCxnSpPr>
            <a:cxnSpLocks/>
          </p:cNvCxnSpPr>
          <p:nvPr/>
        </p:nvCxnSpPr>
        <p:spPr>
          <a:xfrm>
            <a:off x="8761582" y="3581790"/>
            <a:ext cx="37" cy="1399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AF3989C-1EA0-4210-9345-941E4A7FB831}"/>
              </a:ext>
            </a:extLst>
          </p:cNvPr>
          <p:cNvSpPr/>
          <p:nvPr/>
        </p:nvSpPr>
        <p:spPr>
          <a:xfrm>
            <a:off x="9726894" y="4980875"/>
            <a:ext cx="1467846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3F68696-C126-4C45-91F5-70C80FC184CD}"/>
              </a:ext>
            </a:extLst>
          </p:cNvPr>
          <p:cNvCxnSpPr>
            <a:cxnSpLocks/>
          </p:cNvCxnSpPr>
          <p:nvPr/>
        </p:nvCxnSpPr>
        <p:spPr>
          <a:xfrm>
            <a:off x="9726876" y="3078612"/>
            <a:ext cx="0" cy="1902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93A674D-4082-48C7-84CD-6EAB72703D97}"/>
              </a:ext>
            </a:extLst>
          </p:cNvPr>
          <p:cNvSpPr/>
          <p:nvPr/>
        </p:nvSpPr>
        <p:spPr>
          <a:xfrm>
            <a:off x="10775656" y="4469837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C8E8721-2399-44AA-99FB-EBB42A3A2C8A}"/>
              </a:ext>
            </a:extLst>
          </p:cNvPr>
          <p:cNvCxnSpPr>
            <a:cxnSpLocks/>
          </p:cNvCxnSpPr>
          <p:nvPr/>
        </p:nvCxnSpPr>
        <p:spPr>
          <a:xfrm>
            <a:off x="10775656" y="4074231"/>
            <a:ext cx="0" cy="395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897CB9E-1343-45BF-A450-8B2318503713}"/>
              </a:ext>
            </a:extLst>
          </p:cNvPr>
          <p:cNvSpPr/>
          <p:nvPr/>
        </p:nvSpPr>
        <p:spPr>
          <a:xfrm>
            <a:off x="7577640" y="4270159"/>
            <a:ext cx="4478230" cy="12848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ADFBE2-AD3B-461C-AC78-F46B1A00549C}"/>
              </a:ext>
            </a:extLst>
          </p:cNvPr>
          <p:cNvSpPr txBox="1"/>
          <p:nvPr/>
        </p:nvSpPr>
        <p:spPr>
          <a:xfrm>
            <a:off x="7774749" y="5750995"/>
            <a:ext cx="47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No OS write buffer, all flush to disk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4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Monotasks performance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925FE5-838A-4ABC-880D-62214778C8B1}"/>
              </a:ext>
            </a:extLst>
          </p:cNvPr>
          <p:cNvSpPr/>
          <p:nvPr/>
        </p:nvSpPr>
        <p:spPr>
          <a:xfrm>
            <a:off x="3930450" y="1979044"/>
            <a:ext cx="368691" cy="3655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550998" y="1975469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Idel</a:t>
            </a:r>
            <a:r>
              <a:rPr lang="en-US" altLang="zh-CN" dirty="0">
                <a:latin typeface="Comic Sans MS" panose="030F0702030302020204" pitchFamily="66" charset="0"/>
              </a:rPr>
              <a:t> network runtime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F02CB1-4CE2-4A57-B1A3-A392ABC26A91}"/>
              </a:ext>
            </a:extLst>
          </p:cNvPr>
          <p:cNvSpPr/>
          <p:nvPr/>
        </p:nvSpPr>
        <p:spPr>
          <a:xfrm>
            <a:off x="550998" y="2884124"/>
            <a:ext cx="3010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Idel</a:t>
            </a:r>
            <a:r>
              <a:rPr lang="en-US" altLang="zh-CN" dirty="0">
                <a:latin typeface="Comic Sans MS" panose="030F0702030302020204" pitchFamily="66" charset="0"/>
              </a:rPr>
              <a:t> CPU runtime: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CPU monotasks/CPU cores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FD20E6-1F00-4DB2-AAD9-CBBDA512E738}"/>
              </a:ext>
            </a:extLst>
          </p:cNvPr>
          <p:cNvSpPr/>
          <p:nvPr/>
        </p:nvSpPr>
        <p:spPr>
          <a:xfrm>
            <a:off x="768204" y="4373748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Idel</a:t>
            </a:r>
            <a:r>
              <a:rPr lang="en-US" altLang="zh-CN" dirty="0">
                <a:latin typeface="Comic Sans MS" panose="030F0702030302020204" pitchFamily="66" charset="0"/>
              </a:rPr>
              <a:t> disk runtime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11FB5D-27C6-4BC3-B2B9-920DD587CDDC}"/>
              </a:ext>
            </a:extLst>
          </p:cNvPr>
          <p:cNvSpPr/>
          <p:nvPr/>
        </p:nvSpPr>
        <p:spPr>
          <a:xfrm>
            <a:off x="3930450" y="2709038"/>
            <a:ext cx="836859" cy="373687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B901F5-2F12-48AB-970F-CB977A01EAAD}"/>
              </a:ext>
            </a:extLst>
          </p:cNvPr>
          <p:cNvSpPr/>
          <p:nvPr/>
        </p:nvSpPr>
        <p:spPr>
          <a:xfrm>
            <a:off x="4299140" y="1977170"/>
            <a:ext cx="568743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44F68E-5886-40A4-83AA-2088373385D0}"/>
              </a:ext>
            </a:extLst>
          </p:cNvPr>
          <p:cNvSpPr/>
          <p:nvPr/>
        </p:nvSpPr>
        <p:spPr>
          <a:xfrm>
            <a:off x="4867883" y="1975296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F45E0-FAA4-4A47-84AE-6AEF870F0D1D}"/>
              </a:ext>
            </a:extLst>
          </p:cNvPr>
          <p:cNvSpPr/>
          <p:nvPr/>
        </p:nvSpPr>
        <p:spPr>
          <a:xfrm>
            <a:off x="5236574" y="1975296"/>
            <a:ext cx="56874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440364-6104-45AB-AE1C-55AB2E1341A6}"/>
              </a:ext>
            </a:extLst>
          </p:cNvPr>
          <p:cNvSpPr/>
          <p:nvPr/>
        </p:nvSpPr>
        <p:spPr>
          <a:xfrm>
            <a:off x="3930450" y="3207289"/>
            <a:ext cx="1185225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FCAA6B9-8E62-4642-B48D-526A199561BC}"/>
              </a:ext>
            </a:extLst>
          </p:cNvPr>
          <p:cNvSpPr/>
          <p:nvPr/>
        </p:nvSpPr>
        <p:spPr>
          <a:xfrm>
            <a:off x="4767309" y="2709056"/>
            <a:ext cx="1704511" cy="369332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71E7361-A0C2-46AF-9074-C0A7D32AB1F7}"/>
              </a:ext>
            </a:extLst>
          </p:cNvPr>
          <p:cNvSpPr/>
          <p:nvPr/>
        </p:nvSpPr>
        <p:spPr>
          <a:xfrm>
            <a:off x="5805315" y="1975296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DA538F-EB8E-4F1F-9EB2-0B65A82EC848}"/>
              </a:ext>
            </a:extLst>
          </p:cNvPr>
          <p:cNvSpPr/>
          <p:nvPr/>
        </p:nvSpPr>
        <p:spPr>
          <a:xfrm>
            <a:off x="5115675" y="3207289"/>
            <a:ext cx="1329351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A7F3DD0-83E8-4C48-BBBF-BB2F63B840F6}"/>
              </a:ext>
            </a:extLst>
          </p:cNvPr>
          <p:cNvSpPr/>
          <p:nvPr/>
        </p:nvSpPr>
        <p:spPr>
          <a:xfrm>
            <a:off x="3930450" y="4141784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57D19B5-82CE-4711-A634-81A191DA3A08}"/>
              </a:ext>
            </a:extLst>
          </p:cNvPr>
          <p:cNvSpPr/>
          <p:nvPr/>
        </p:nvSpPr>
        <p:spPr>
          <a:xfrm>
            <a:off x="4832549" y="4141784"/>
            <a:ext cx="1199047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F75681-7252-435C-A242-EA9EC73836B4}"/>
              </a:ext>
            </a:extLst>
          </p:cNvPr>
          <p:cNvSpPr/>
          <p:nvPr/>
        </p:nvSpPr>
        <p:spPr>
          <a:xfrm>
            <a:off x="6031596" y="4141784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3989C-1EA0-4210-9345-941E4A7FB831}"/>
              </a:ext>
            </a:extLst>
          </p:cNvPr>
          <p:cNvSpPr/>
          <p:nvPr/>
        </p:nvSpPr>
        <p:spPr>
          <a:xfrm>
            <a:off x="3930450" y="4743080"/>
            <a:ext cx="1467846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93A674D-4082-48C7-84CD-6EAB72703D97}"/>
              </a:ext>
            </a:extLst>
          </p:cNvPr>
          <p:cNvSpPr/>
          <p:nvPr/>
        </p:nvSpPr>
        <p:spPr>
          <a:xfrm>
            <a:off x="5398296" y="4743080"/>
            <a:ext cx="15353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2E8C6C-F72A-4C2E-B143-6005A9D70C66}"/>
              </a:ext>
            </a:extLst>
          </p:cNvPr>
          <p:cNvCxnSpPr/>
          <p:nvPr/>
        </p:nvCxnSpPr>
        <p:spPr>
          <a:xfrm>
            <a:off x="6933695" y="1515139"/>
            <a:ext cx="0" cy="4785064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042736-9AAF-4EEB-AA5D-ADA0951FDFD5}"/>
              </a:ext>
            </a:extLst>
          </p:cNvPr>
          <p:cNvSpPr txBox="1"/>
          <p:nvPr/>
        </p:nvSpPr>
        <p:spPr>
          <a:xfrm>
            <a:off x="7092896" y="1463660"/>
            <a:ext cx="330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Bottleneck at disk</a:t>
            </a:r>
            <a:endParaRPr lang="zh-CN" alt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24C-E625-4F1D-954C-7993907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If I doubled my disk…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925FE5-838A-4ABC-880D-62214778C8B1}"/>
              </a:ext>
            </a:extLst>
          </p:cNvPr>
          <p:cNvSpPr/>
          <p:nvPr/>
        </p:nvSpPr>
        <p:spPr>
          <a:xfrm>
            <a:off x="3930450" y="1979044"/>
            <a:ext cx="368691" cy="3655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37410-0965-47FD-B42F-B33013906C9C}"/>
              </a:ext>
            </a:extLst>
          </p:cNvPr>
          <p:cNvSpPr/>
          <p:nvPr/>
        </p:nvSpPr>
        <p:spPr>
          <a:xfrm>
            <a:off x="550998" y="1975469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Idel</a:t>
            </a:r>
            <a:r>
              <a:rPr lang="en-US" altLang="zh-CN" dirty="0">
                <a:latin typeface="Comic Sans MS" panose="030F0702030302020204" pitchFamily="66" charset="0"/>
              </a:rPr>
              <a:t> network runtime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F02CB1-4CE2-4A57-B1A3-A392ABC26A91}"/>
              </a:ext>
            </a:extLst>
          </p:cNvPr>
          <p:cNvSpPr/>
          <p:nvPr/>
        </p:nvSpPr>
        <p:spPr>
          <a:xfrm>
            <a:off x="550998" y="2884124"/>
            <a:ext cx="3010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Idel</a:t>
            </a:r>
            <a:r>
              <a:rPr lang="en-US" altLang="zh-CN" dirty="0">
                <a:latin typeface="Comic Sans MS" panose="030F0702030302020204" pitchFamily="66" charset="0"/>
              </a:rPr>
              <a:t> CPU runtime: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CPU monotasks/CPU cores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FD20E6-1F00-4DB2-AAD9-CBBDA512E738}"/>
              </a:ext>
            </a:extLst>
          </p:cNvPr>
          <p:cNvSpPr/>
          <p:nvPr/>
        </p:nvSpPr>
        <p:spPr>
          <a:xfrm>
            <a:off x="768204" y="4373748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Idel</a:t>
            </a:r>
            <a:r>
              <a:rPr lang="en-US" altLang="zh-CN" dirty="0">
                <a:latin typeface="Comic Sans MS" panose="030F0702030302020204" pitchFamily="66" charset="0"/>
              </a:rPr>
              <a:t> disk runtime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11FB5D-27C6-4BC3-B2B9-920DD587CDDC}"/>
              </a:ext>
            </a:extLst>
          </p:cNvPr>
          <p:cNvSpPr/>
          <p:nvPr/>
        </p:nvSpPr>
        <p:spPr>
          <a:xfrm>
            <a:off x="3930450" y="2709038"/>
            <a:ext cx="836859" cy="373687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8B901F5-2F12-48AB-970F-CB977A01EAAD}"/>
              </a:ext>
            </a:extLst>
          </p:cNvPr>
          <p:cNvSpPr/>
          <p:nvPr/>
        </p:nvSpPr>
        <p:spPr>
          <a:xfrm>
            <a:off x="4299140" y="1977170"/>
            <a:ext cx="568743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44F68E-5886-40A4-83AA-2088373385D0}"/>
              </a:ext>
            </a:extLst>
          </p:cNvPr>
          <p:cNvSpPr/>
          <p:nvPr/>
        </p:nvSpPr>
        <p:spPr>
          <a:xfrm>
            <a:off x="4867883" y="1975296"/>
            <a:ext cx="36869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F45E0-FAA4-4A47-84AE-6AEF870F0D1D}"/>
              </a:ext>
            </a:extLst>
          </p:cNvPr>
          <p:cNvSpPr/>
          <p:nvPr/>
        </p:nvSpPr>
        <p:spPr>
          <a:xfrm>
            <a:off x="5236574" y="1975296"/>
            <a:ext cx="568741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440364-6104-45AB-AE1C-55AB2E1341A6}"/>
              </a:ext>
            </a:extLst>
          </p:cNvPr>
          <p:cNvSpPr/>
          <p:nvPr/>
        </p:nvSpPr>
        <p:spPr>
          <a:xfrm>
            <a:off x="3930450" y="3207289"/>
            <a:ext cx="1185225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FCAA6B9-8E62-4642-B48D-526A199561BC}"/>
              </a:ext>
            </a:extLst>
          </p:cNvPr>
          <p:cNvSpPr/>
          <p:nvPr/>
        </p:nvSpPr>
        <p:spPr>
          <a:xfrm>
            <a:off x="4767309" y="2709056"/>
            <a:ext cx="1704511" cy="369332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71E7361-A0C2-46AF-9074-C0A7D32AB1F7}"/>
              </a:ext>
            </a:extLst>
          </p:cNvPr>
          <p:cNvSpPr/>
          <p:nvPr/>
        </p:nvSpPr>
        <p:spPr>
          <a:xfrm>
            <a:off x="5805315" y="1975296"/>
            <a:ext cx="926882" cy="3693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DA538F-EB8E-4F1F-9EB2-0B65A82EC848}"/>
              </a:ext>
            </a:extLst>
          </p:cNvPr>
          <p:cNvSpPr/>
          <p:nvPr/>
        </p:nvSpPr>
        <p:spPr>
          <a:xfrm>
            <a:off x="5115675" y="3207289"/>
            <a:ext cx="1329351" cy="369314"/>
          </a:xfrm>
          <a:prstGeom prst="rect">
            <a:avLst/>
          </a:prstGeom>
          <a:solidFill>
            <a:srgbClr val="580C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A7F3DD0-83E8-4C48-BBBF-BB2F63B840F6}"/>
              </a:ext>
            </a:extLst>
          </p:cNvPr>
          <p:cNvSpPr/>
          <p:nvPr/>
        </p:nvSpPr>
        <p:spPr>
          <a:xfrm>
            <a:off x="3930450" y="4141784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57D19B5-82CE-4711-A634-81A191DA3A08}"/>
              </a:ext>
            </a:extLst>
          </p:cNvPr>
          <p:cNvSpPr/>
          <p:nvPr/>
        </p:nvSpPr>
        <p:spPr>
          <a:xfrm>
            <a:off x="4233025" y="4141784"/>
            <a:ext cx="1199047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F75681-7252-435C-A242-EA9EC73836B4}"/>
              </a:ext>
            </a:extLst>
          </p:cNvPr>
          <p:cNvSpPr/>
          <p:nvPr/>
        </p:nvSpPr>
        <p:spPr>
          <a:xfrm>
            <a:off x="4532382" y="5343232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3989C-1EA0-4210-9345-941E4A7FB831}"/>
              </a:ext>
            </a:extLst>
          </p:cNvPr>
          <p:cNvSpPr/>
          <p:nvPr/>
        </p:nvSpPr>
        <p:spPr>
          <a:xfrm>
            <a:off x="3930450" y="4743080"/>
            <a:ext cx="1467846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93A674D-4082-48C7-84CD-6EAB72703D97}"/>
              </a:ext>
            </a:extLst>
          </p:cNvPr>
          <p:cNvSpPr/>
          <p:nvPr/>
        </p:nvSpPr>
        <p:spPr>
          <a:xfrm>
            <a:off x="3931571" y="5343232"/>
            <a:ext cx="835738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B40775-5627-4A99-B9AF-7EE206564521}"/>
              </a:ext>
            </a:extLst>
          </p:cNvPr>
          <p:cNvSpPr/>
          <p:nvPr/>
        </p:nvSpPr>
        <p:spPr>
          <a:xfrm>
            <a:off x="3930450" y="5943384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85A268-8E6F-42AD-AE79-31634964217B}"/>
              </a:ext>
            </a:extLst>
          </p:cNvPr>
          <p:cNvSpPr/>
          <p:nvPr/>
        </p:nvSpPr>
        <p:spPr>
          <a:xfrm>
            <a:off x="4490610" y="5943384"/>
            <a:ext cx="902099" cy="369314"/>
          </a:xfrm>
          <a:prstGeom prst="rect">
            <a:avLst/>
          </a:prstGeom>
          <a:solidFill>
            <a:srgbClr val="84D03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2576050-9DF2-4AB7-AA6F-2A87D050E48C}"/>
              </a:ext>
            </a:extLst>
          </p:cNvPr>
          <p:cNvCxnSpPr/>
          <p:nvPr/>
        </p:nvCxnSpPr>
        <p:spPr>
          <a:xfrm>
            <a:off x="6732432" y="1527634"/>
            <a:ext cx="0" cy="4785064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DA9DB17-491C-4C42-BD34-F8AD382F83C6}"/>
              </a:ext>
            </a:extLst>
          </p:cNvPr>
          <p:cNvSpPr txBox="1"/>
          <p:nvPr/>
        </p:nvSpPr>
        <p:spPr>
          <a:xfrm>
            <a:off x="7092895" y="1463660"/>
            <a:ext cx="356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New runtime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Bottleneck at network</a:t>
            </a:r>
            <a:endParaRPr lang="zh-CN" alt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441</Words>
  <Application>Microsoft Office PowerPoint</Application>
  <PresentationFormat>宽屏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Comic Sans MS</vt:lpstr>
      <vt:lpstr>Office 主题​​</vt:lpstr>
      <vt:lpstr>Monotasks: Architecting for Performance Clarity in Data Analytics Frameworks</vt:lpstr>
      <vt:lpstr>Background</vt:lpstr>
      <vt:lpstr>Example: Words Count</vt:lpstr>
      <vt:lpstr>Design of Monotasks</vt:lpstr>
      <vt:lpstr>Design of Monotasks</vt:lpstr>
      <vt:lpstr>Design of Monotasks</vt:lpstr>
      <vt:lpstr>Design of Monotasks</vt:lpstr>
      <vt:lpstr>Monotasks performance model</vt:lpstr>
      <vt:lpstr>If I doubled my disk…</vt:lpstr>
      <vt:lpstr>Evaluation</vt:lpstr>
      <vt:lpstr>Evaluation</vt:lpstr>
      <vt:lpstr>Evaluation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Eason Yao</dc:creator>
  <cp:lastModifiedBy>Eason Yao</cp:lastModifiedBy>
  <cp:revision>26</cp:revision>
  <dcterms:created xsi:type="dcterms:W3CDTF">2019-05-07T07:00:33Z</dcterms:created>
  <dcterms:modified xsi:type="dcterms:W3CDTF">2019-05-10T03:25:11Z</dcterms:modified>
</cp:coreProperties>
</file>