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9" r:id="rId4"/>
    <p:sldId id="301" r:id="rId5"/>
    <p:sldId id="302" r:id="rId6"/>
    <p:sldId id="303" r:id="rId7"/>
    <p:sldId id="364" r:id="rId8"/>
    <p:sldId id="304" r:id="rId9"/>
    <p:sldId id="365" r:id="rId10"/>
    <p:sldId id="305" r:id="rId11"/>
    <p:sldId id="366" r:id="rId12"/>
    <p:sldId id="306" r:id="rId13"/>
    <p:sldId id="367" r:id="rId14"/>
    <p:sldId id="307" r:id="rId15"/>
    <p:sldId id="309" r:id="rId16"/>
    <p:sldId id="310" r:id="rId17"/>
    <p:sldId id="337" r:id="rId18"/>
    <p:sldId id="368" r:id="rId19"/>
    <p:sldId id="403" r:id="rId20"/>
    <p:sldId id="402" r:id="rId21"/>
    <p:sldId id="405" r:id="rId22"/>
    <p:sldId id="407" r:id="rId23"/>
    <p:sldId id="409" r:id="rId24"/>
    <p:sldId id="410" r:id="rId25"/>
    <p:sldId id="411" r:id="rId26"/>
    <p:sldId id="413" r:id="rId27"/>
    <p:sldId id="414" r:id="rId28"/>
    <p:sldId id="416" r:id="rId29"/>
    <p:sldId id="417" r:id="rId30"/>
    <p:sldId id="419" r:id="rId31"/>
    <p:sldId id="420" r:id="rId32"/>
    <p:sldId id="421" r:id="rId33"/>
    <p:sldId id="422" r:id="rId34"/>
    <p:sldId id="4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498" y="138"/>
      </p:cViewPr>
      <p:guideLst>
        <p:guide orient="horz" pos="2251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045" y="2526665"/>
            <a:ext cx="83635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Tales of the Tail: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Hardware, OS, and Application-level 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4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1045" y="4279900"/>
            <a:ext cx="868235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Jialin Li, Naveen Kr. Sharma, Dan R. K. Ports, and Steven D. Gribble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 by Xinyue Wu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servers feeding from one queue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1753870"/>
            <a:ext cx="7299325" cy="46793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6140" y="5487035"/>
            <a:ext cx="10384155" cy="730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More workers, lower tail latency.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Queuing discipline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workers(CPUs)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804035"/>
            <a:ext cx="7275195" cy="468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Queuing discipline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workers(CPUs)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804035"/>
            <a:ext cx="7275195" cy="4688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66140" y="5487035"/>
            <a:ext cx="10384155" cy="730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FIFO scheduling provides the lowest tail latency.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743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Observations of Queuing Models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4009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tails exist for workloads that have variable request inter-arrival times.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utilization, larger tail latency.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workers, lower tail latency.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 scheduling provides the lowest tail latency.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0836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Feed Real Network Servers Into Queuing Models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813415" cy="552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Measure</a:t>
            </a: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request processing time 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queuing model: Run the server on a single core at 100% utilization and mesure the throughput.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e.g., a network server's peak throughput is 125,000 requests per second per core, then the average request processing time is 8µs.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</a:t>
            </a: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request arrival distribution 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 of workers 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queuing models and real network servers.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9478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 Servers Chosen for Measurement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RPC server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624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 RPC Server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Multi-threaded architecture: blocking</a:t>
            </a:r>
            <a:endParaRPr 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queuing and scheduling are manager by the OS</a:t>
            </a:r>
            <a:endParaRPr lang="en-US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047365" y="5557520"/>
            <a:ext cx="4282440" cy="593090"/>
            <a:chOff x="4799" y="8752"/>
            <a:chExt cx="6744" cy="934"/>
          </a:xfrm>
        </p:grpSpPr>
        <p:sp>
          <p:nvSpPr>
            <p:cNvPr id="5" name="矩形 4"/>
            <p:cNvSpPr/>
            <p:nvPr/>
          </p:nvSpPr>
          <p:spPr>
            <a:xfrm>
              <a:off x="4799" y="8752"/>
              <a:ext cx="6744" cy="934"/>
            </a:xfrm>
            <a:prstGeom prst="rect">
              <a:avLst/>
            </a:prstGeom>
            <a:noFill/>
            <a:ln w="28575" cmpd="sng">
              <a:solidFill>
                <a:schemeClr val="accent6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709" y="8752"/>
              <a:ext cx="917" cy="9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626" y="8752"/>
              <a:ext cx="917" cy="9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792" y="8752"/>
              <a:ext cx="917" cy="9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874" y="8752"/>
              <a:ext cx="917" cy="9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458595" y="5245735"/>
            <a:ext cx="582295" cy="593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49020" y="4785360"/>
            <a:ext cx="140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曲线连接符 14"/>
          <p:cNvCxnSpPr>
            <a:stCxn id="11" idx="3"/>
            <a:endCxn id="14" idx="1"/>
          </p:cNvCxnSpPr>
          <p:nvPr/>
        </p:nvCxnSpPr>
        <p:spPr>
          <a:xfrm>
            <a:off x="2040890" y="5542280"/>
            <a:ext cx="735330" cy="11239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2776220" y="4382083"/>
            <a:ext cx="4918547" cy="2070152"/>
            <a:chOff x="4372" y="5642"/>
            <a:chExt cx="10417" cy="4519"/>
          </a:xfrm>
        </p:grpSpPr>
        <p:sp>
          <p:nvSpPr>
            <p:cNvPr id="14" name="矩形 13"/>
            <p:cNvSpPr/>
            <p:nvPr/>
          </p:nvSpPr>
          <p:spPr>
            <a:xfrm>
              <a:off x="4372" y="6679"/>
              <a:ext cx="10417" cy="348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082" y="5642"/>
              <a:ext cx="1808" cy="1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>
          <a:xfrm>
            <a:off x="10041890" y="4168775"/>
            <a:ext cx="465455" cy="1076960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0664825" y="4168775"/>
            <a:ext cx="465455" cy="1076960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31150" y="5542280"/>
            <a:ext cx="1544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曲线连接符 29"/>
          <p:cNvCxnSpPr>
            <a:stCxn id="14" idx="3"/>
          </p:cNvCxnSpPr>
          <p:nvPr/>
        </p:nvCxnSpPr>
        <p:spPr>
          <a:xfrm flipV="1">
            <a:off x="7694930" y="5203190"/>
            <a:ext cx="1407160" cy="45148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60840" y="3310890"/>
            <a:ext cx="27190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Threads blocking on reading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9391015" y="4168775"/>
            <a:ext cx="465455" cy="1076960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282055" y="3256915"/>
            <a:ext cx="465455" cy="1076960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曲线连接符 19"/>
          <p:cNvCxnSpPr/>
          <p:nvPr/>
        </p:nvCxnSpPr>
        <p:spPr>
          <a:xfrm>
            <a:off x="6911975" y="4017645"/>
            <a:ext cx="2284095" cy="316230"/>
          </a:xfrm>
          <a:prstGeom prst="curvedConnector3">
            <a:avLst>
              <a:gd name="adj1" fmla="val 50014"/>
            </a:avLst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79085" y="2550160"/>
            <a:ext cx="21545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Main accept thread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40905" y="3266440"/>
            <a:ext cx="1955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Fork for new connection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862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Event-driven architecture: non-blocking</a:t>
            </a:r>
            <a:endParaRPr 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mode: connections are partitioned among threads</a:t>
            </a:r>
            <a:endParaRPr 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 mode: threads get messages from kernel's receive queue in FIFO order</a:t>
            </a:r>
            <a:endParaRPr 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59230" y="3117215"/>
            <a:ext cx="2561590" cy="906780"/>
            <a:chOff x="2298" y="4909"/>
            <a:chExt cx="4034" cy="1428"/>
          </a:xfrm>
        </p:grpSpPr>
        <p:grpSp>
          <p:nvGrpSpPr>
            <p:cNvPr id="26" name="组合 25"/>
            <p:cNvGrpSpPr/>
            <p:nvPr/>
          </p:nvGrpSpPr>
          <p:grpSpPr>
            <a:xfrm flipV="1">
              <a:off x="2298" y="5746"/>
              <a:ext cx="3746" cy="591"/>
              <a:chOff x="4799" y="8752"/>
              <a:chExt cx="6744" cy="9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799" y="8752"/>
                <a:ext cx="6744" cy="934"/>
              </a:xfrm>
              <a:prstGeom prst="rect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709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626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792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874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298" y="4909"/>
              <a:ext cx="40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Connection 1, 2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59230" y="4495165"/>
            <a:ext cx="2561590" cy="906780"/>
            <a:chOff x="2298" y="4909"/>
            <a:chExt cx="4034" cy="1428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2298" y="5746"/>
              <a:ext cx="3746" cy="591"/>
              <a:chOff x="4799" y="8752"/>
              <a:chExt cx="6744" cy="93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4799" y="8752"/>
                <a:ext cx="6744" cy="934"/>
              </a:xfrm>
              <a:prstGeom prst="rect">
                <a:avLst/>
              </a:prstGeom>
              <a:noFill/>
              <a:ln w="28575" cmpd="sng">
                <a:solidFill>
                  <a:schemeClr val="accent6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09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626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792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874" y="8752"/>
                <a:ext cx="917" cy="9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298" y="4909"/>
              <a:ext cx="40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Connection 3, 4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 flipV="1">
            <a:off x="632479" y="3648710"/>
            <a:ext cx="32344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V="1">
            <a:off x="632479" y="5026660"/>
            <a:ext cx="323440" cy="375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曲线连接符 22"/>
          <p:cNvCxnSpPr>
            <a:stCxn id="21" idx="3"/>
            <a:endCxn id="5" idx="1"/>
          </p:cNvCxnSpPr>
          <p:nvPr/>
        </p:nvCxnSpPr>
        <p:spPr>
          <a:xfrm>
            <a:off x="955675" y="3836035"/>
            <a:ext cx="503555" cy="3175"/>
          </a:xfrm>
          <a:prstGeom prst="curvedConnector2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22" idx="3"/>
            <a:endCxn id="13" idx="1"/>
          </p:cNvCxnSpPr>
          <p:nvPr/>
        </p:nvCxnSpPr>
        <p:spPr>
          <a:xfrm>
            <a:off x="955675" y="5213985"/>
            <a:ext cx="503555" cy="3175"/>
          </a:xfrm>
          <a:prstGeom prst="curvedConnector2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4257675" y="3373755"/>
            <a:ext cx="335280" cy="925195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257675" y="4751705"/>
            <a:ext cx="335280" cy="925195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曲线连接符 27"/>
          <p:cNvCxnSpPr>
            <a:stCxn id="7" idx="3"/>
          </p:cNvCxnSpPr>
          <p:nvPr/>
        </p:nvCxnSpPr>
        <p:spPr>
          <a:xfrm flipV="1">
            <a:off x="3837940" y="3832860"/>
            <a:ext cx="344170" cy="317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flipV="1">
            <a:off x="3837940" y="5217160"/>
            <a:ext cx="344170" cy="3175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798320" y="5974080"/>
            <a:ext cx="188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TCP mode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452610" y="3032760"/>
            <a:ext cx="335280" cy="925195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10170795" y="3032760"/>
            <a:ext cx="335280" cy="925195"/>
          </a:xfrm>
          <a:custGeom>
            <a:avLst/>
            <a:gdLst>
              <a:gd name="connisteX0" fmla="*/ 653725 w 794735"/>
              <a:gd name="connsiteY0" fmla="*/ 0 h 1606892"/>
              <a:gd name="connisteX1" fmla="*/ 33330 w 794735"/>
              <a:gd name="connsiteY1" fmla="*/ 347980 h 1606892"/>
              <a:gd name="connisteX2" fmla="*/ 794695 w 794735"/>
              <a:gd name="connsiteY2" fmla="*/ 662940 h 1606892"/>
              <a:gd name="connisteX3" fmla="*/ 945 w 794735"/>
              <a:gd name="connsiteY3" fmla="*/ 956945 h 1606892"/>
              <a:gd name="connisteX4" fmla="*/ 653725 w 794735"/>
              <a:gd name="connsiteY4" fmla="*/ 1207135 h 1606892"/>
              <a:gd name="connisteX5" fmla="*/ 403535 w 794735"/>
              <a:gd name="connsiteY5" fmla="*/ 1576705 h 1606892"/>
              <a:gd name="connisteX6" fmla="*/ 435920 w 794735"/>
              <a:gd name="connsiteY6" fmla="*/ 1565910 h 1606892"/>
              <a:gd name="connisteX7" fmla="*/ 435920 w 794735"/>
              <a:gd name="connsiteY7" fmla="*/ 1555115 h 1606892"/>
              <a:gd name="connisteX8" fmla="*/ 403535 w 794735"/>
              <a:gd name="connsiteY8" fmla="*/ 1555115 h 16068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794736" h="1606892">
                <a:moveTo>
                  <a:pt x="653725" y="0"/>
                </a:moveTo>
                <a:cubicBezTo>
                  <a:pt x="514660" y="63500"/>
                  <a:pt x="5390" y="215265"/>
                  <a:pt x="33330" y="347980"/>
                </a:cubicBezTo>
                <a:cubicBezTo>
                  <a:pt x="61270" y="480695"/>
                  <a:pt x="801045" y="541020"/>
                  <a:pt x="794695" y="662940"/>
                </a:cubicBezTo>
                <a:cubicBezTo>
                  <a:pt x="788345" y="784860"/>
                  <a:pt x="28885" y="848360"/>
                  <a:pt x="945" y="956945"/>
                </a:cubicBezTo>
                <a:cubicBezTo>
                  <a:pt x="-26995" y="1065530"/>
                  <a:pt x="573080" y="1083310"/>
                  <a:pt x="653725" y="1207135"/>
                </a:cubicBezTo>
                <a:cubicBezTo>
                  <a:pt x="734370" y="1330960"/>
                  <a:pt x="447350" y="1504950"/>
                  <a:pt x="403535" y="1576705"/>
                </a:cubicBezTo>
                <a:cubicBezTo>
                  <a:pt x="359720" y="1648460"/>
                  <a:pt x="429570" y="1570355"/>
                  <a:pt x="435920" y="1565910"/>
                </a:cubicBezTo>
                <a:cubicBezTo>
                  <a:pt x="442270" y="1561465"/>
                  <a:pt x="442270" y="1557020"/>
                  <a:pt x="435920" y="1555115"/>
                </a:cubicBezTo>
                <a:cubicBezTo>
                  <a:pt x="429570" y="1553210"/>
                  <a:pt x="409885" y="1555115"/>
                  <a:pt x="403535" y="1555115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022975" y="4333875"/>
            <a:ext cx="4220845" cy="1068070"/>
            <a:chOff x="9520" y="6234"/>
            <a:chExt cx="6647" cy="1682"/>
          </a:xfrm>
        </p:grpSpPr>
        <p:grpSp>
          <p:nvGrpSpPr>
            <p:cNvPr id="32" name="组合 31"/>
            <p:cNvGrpSpPr/>
            <p:nvPr/>
          </p:nvGrpSpPr>
          <p:grpSpPr>
            <a:xfrm>
              <a:off x="11081" y="6234"/>
              <a:ext cx="5086" cy="1682"/>
              <a:chOff x="2298" y="5144"/>
              <a:chExt cx="3746" cy="1193"/>
            </a:xfrm>
          </p:grpSpPr>
          <p:grpSp>
            <p:nvGrpSpPr>
              <p:cNvPr id="33" name="组合 32"/>
              <p:cNvGrpSpPr/>
              <p:nvPr/>
            </p:nvGrpSpPr>
            <p:grpSpPr>
              <a:xfrm flipV="1">
                <a:off x="2298" y="5746"/>
                <a:ext cx="3746" cy="591"/>
                <a:chOff x="4799" y="8752"/>
                <a:chExt cx="6744" cy="934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4799" y="8752"/>
                  <a:ext cx="6744" cy="934"/>
                </a:xfrm>
                <a:prstGeom prst="rect">
                  <a:avLst/>
                </a:prstGeom>
                <a:noFill/>
                <a:ln w="28575" cmpd="sng">
                  <a:solidFill>
                    <a:schemeClr val="accent6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709" y="8752"/>
                  <a:ext cx="917" cy="9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10626" y="8752"/>
                  <a:ext cx="917" cy="9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8792" y="8752"/>
                  <a:ext cx="917" cy="9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7874" y="8752"/>
                  <a:ext cx="917" cy="93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2653" y="5144"/>
                <a:ext cx="3035" cy="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Receive queue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 flipV="1">
              <a:off x="9520" y="7063"/>
              <a:ext cx="692" cy="83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3" name="曲线连接符 42"/>
            <p:cNvCxnSpPr>
              <a:stCxn id="42" idx="3"/>
              <a:endCxn id="34" idx="1"/>
            </p:cNvCxnSpPr>
            <p:nvPr/>
          </p:nvCxnSpPr>
          <p:spPr>
            <a:xfrm>
              <a:off x="10212" y="7479"/>
              <a:ext cx="869" cy="20"/>
            </a:xfrm>
            <a:prstGeom prst="curvedConnector3">
              <a:avLst>
                <a:gd name="adj1" fmla="val 50058"/>
              </a:avLst>
            </a:prstGeom>
            <a:ln w="28575" cmpd="sng">
              <a:solidFill>
                <a:schemeClr val="accent6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7709535" y="5974080"/>
            <a:ext cx="1882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UDP mode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曲线连接符 46"/>
          <p:cNvCxnSpPr>
            <a:stCxn id="34" idx="3"/>
          </p:cNvCxnSpPr>
          <p:nvPr/>
        </p:nvCxnSpPr>
        <p:spPr>
          <a:xfrm flipV="1">
            <a:off x="10243820" y="4039870"/>
            <a:ext cx="368935" cy="1097280"/>
          </a:xfrm>
          <a:prstGeom prst="curvedConnector2">
            <a:avLst/>
          </a:prstGeom>
          <a:ln w="28575" cmpd="sng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0435590" y="4725670"/>
            <a:ext cx="1586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FIFO order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Single CPU, single core,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Contend with background processes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APPROACHS: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Higher priority -&gt; longer time-slices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Realtime priority -&gt; can preempt normal-priority process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Dedicated core -&gt; avoid context switching overhead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067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processes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0809" t="4634"/>
          <a:stretch>
            <a:fillRect/>
          </a:stretch>
        </p:blipFill>
        <p:spPr>
          <a:xfrm>
            <a:off x="843915" y="6109335"/>
            <a:ext cx="10504805" cy="291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94130"/>
            <a:ext cx="5882005" cy="460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0" y="1294130"/>
            <a:ext cx="5485130" cy="460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228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3255" y="1144270"/>
            <a:ext cx="10748645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Tail latency is problematic. 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Explore and eliminate the sources of tail latency in network services.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HOWTO: </a:t>
            </a:r>
            <a:endParaRPr lang="en-US" sz="28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Establish model to predict ideal tail latency.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the causes of gap between server's real tail latency and ideal tail latency, and find ways to fix them.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Single CPU, single core,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Threads are scheduled out of order by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scheduler(Completely Fair Scheduler by default)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Realtime scheduler -&gt; FIFO ordering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8812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Non-FIFO Scheduling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6310" y="1058545"/>
            <a:ext cx="7740015" cy="503047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768850" y="6186170"/>
            <a:ext cx="265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Null RPC server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single CPU, multi-core,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6062345"/>
            <a:ext cx="9528810" cy="486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1910080"/>
            <a:ext cx="11027410" cy="39541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45245" y="2056130"/>
            <a:ext cx="523875" cy="2919095"/>
          </a:xfrm>
          <a:prstGeom prst="rect">
            <a:avLst/>
          </a:prstGeom>
          <a:noFill/>
          <a:ln w="38100">
            <a:solidFill>
              <a:srgbClr val="ED4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3449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Single CPU, multi-core,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Static partitioning of TCP connections violating the single-queue property.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Change the concurrency architecture to follow a single-queue model. (For memcached, turn from TCP mode to UDP mode)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72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Architecture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545590"/>
            <a:ext cx="5596255" cy="4270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5" y="1545590"/>
            <a:ext cx="5595620" cy="430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6062345"/>
            <a:ext cx="9528810" cy="48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Single CPU, 4 cores,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Application threads are interrupted frequently by incoming packets on all cores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Dedicate a single core for interrupt processing 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worker threads are not preempted by interrupts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460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Processing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6555" y="5899150"/>
            <a:ext cx="8898890" cy="465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" y="1373505"/>
            <a:ext cx="11151235" cy="411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2 CPU, 8 cores, 80%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Cross-NUMA-node memory accesses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One server instance per NUMA node -&gt; Avoid cross-NUMA-node memory accesses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239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 Effects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40" y="1084580"/>
            <a:ext cx="7158355" cy="468820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095240" y="6066790"/>
            <a:ext cx="2002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CONFIGURATION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10% 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Power saving mechanisms (idle states &amp; dynamic frequency scaling)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APPROACH: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Turn off idle states &amp; dynamic frequency scaling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544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Ideal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665" y="1078865"/>
            <a:ext cx="10617835" cy="512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What is the best possible tail latency achievable by a network server?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INSIGHT: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Tail latency is </a:t>
            </a: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uniform</a:t>
            </a: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burst of requests temporarily exceed the server's capability can cause queuing delays.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SOLUTION:</a:t>
            </a:r>
            <a:endParaRPr lang="en-US" sz="28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Establish queuing models to predict latency distributions under different workloads.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Feed real network servers into queuing models.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97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Saving Mechanisms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015" y="5708650"/>
            <a:ext cx="11697970" cy="400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" y="1476375"/>
            <a:ext cx="1131697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5106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Sources of Tail Latency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processes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Non-FIFO scheduling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architecture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processing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 effects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saving mechanisms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Trade-offs exist...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7416800" y="1306830"/>
            <a:ext cx="913765" cy="316484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395970" y="2299970"/>
            <a:ext cx="2263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complexity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5785" y="476885"/>
            <a:ext cx="1915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Single CPU, single core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2295" y="4471670"/>
            <a:ext cx="1882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Multi-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CPU,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multi-core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2600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91120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Characterize the ideal latency distribution of a network service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and quantify the major sources of tail latency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Evaluate possible approaches to eliminate tail latency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the ideal performance before refining 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from a simple configuration, find a problem, evaluate approaches, fix the problem, move towards more complex configuration, find new problem...</a:t>
            </a:r>
            <a:endParaRPr lang="en-US" sz="2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70510"/>
            <a:ext cx="6316980" cy="6316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38341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Queuing Models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2460" y="959485"/>
            <a:ext cx="7713980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processing time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 distribution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workers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67410" y="1842135"/>
            <a:ext cx="10995025" cy="4330065"/>
            <a:chOff x="1127" y="1428"/>
            <a:chExt cx="17315" cy="6819"/>
          </a:xfrm>
        </p:grpSpPr>
        <p:grpSp>
          <p:nvGrpSpPr>
            <p:cNvPr id="26" name="组合 25"/>
            <p:cNvGrpSpPr/>
            <p:nvPr/>
          </p:nvGrpSpPr>
          <p:grpSpPr>
            <a:xfrm>
              <a:off x="13102" y="1428"/>
              <a:ext cx="5340" cy="3604"/>
              <a:chOff x="13102" y="1428"/>
              <a:chExt cx="5340" cy="3604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7" y="3036"/>
                <a:ext cx="893" cy="1996"/>
              </a:xfrm>
              <a:custGeom>
                <a:avLst/>
                <a:gdLst>
                  <a:gd name="connisteX0" fmla="*/ 653725 w 794735"/>
                  <a:gd name="connsiteY0" fmla="*/ 0 h 1606892"/>
                  <a:gd name="connisteX1" fmla="*/ 33330 w 794735"/>
                  <a:gd name="connsiteY1" fmla="*/ 347980 h 1606892"/>
                  <a:gd name="connisteX2" fmla="*/ 794695 w 794735"/>
                  <a:gd name="connsiteY2" fmla="*/ 662940 h 1606892"/>
                  <a:gd name="connisteX3" fmla="*/ 945 w 794735"/>
                  <a:gd name="connsiteY3" fmla="*/ 956945 h 1606892"/>
                  <a:gd name="connisteX4" fmla="*/ 653725 w 794735"/>
                  <a:gd name="connsiteY4" fmla="*/ 1207135 h 1606892"/>
                  <a:gd name="connisteX5" fmla="*/ 403535 w 794735"/>
                  <a:gd name="connsiteY5" fmla="*/ 1576705 h 1606892"/>
                  <a:gd name="connisteX6" fmla="*/ 435920 w 794735"/>
                  <a:gd name="connsiteY6" fmla="*/ 1565910 h 1606892"/>
                  <a:gd name="connisteX7" fmla="*/ 435920 w 794735"/>
                  <a:gd name="connsiteY7" fmla="*/ 1555115 h 1606892"/>
                  <a:gd name="connisteX8" fmla="*/ 403535 w 794735"/>
                  <a:gd name="connsiteY8" fmla="*/ 1555115 h 160689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794736" h="1606892">
                    <a:moveTo>
                      <a:pt x="653725" y="0"/>
                    </a:moveTo>
                    <a:cubicBezTo>
                      <a:pt x="514660" y="63500"/>
                      <a:pt x="5390" y="215265"/>
                      <a:pt x="33330" y="347980"/>
                    </a:cubicBezTo>
                    <a:cubicBezTo>
                      <a:pt x="61270" y="480695"/>
                      <a:pt x="801045" y="541020"/>
                      <a:pt x="794695" y="662940"/>
                    </a:cubicBezTo>
                    <a:cubicBezTo>
                      <a:pt x="788345" y="784860"/>
                      <a:pt x="28885" y="848360"/>
                      <a:pt x="945" y="956945"/>
                    </a:cubicBezTo>
                    <a:cubicBezTo>
                      <a:pt x="-26995" y="1065530"/>
                      <a:pt x="573080" y="1083310"/>
                      <a:pt x="653725" y="1207135"/>
                    </a:cubicBezTo>
                    <a:cubicBezTo>
                      <a:pt x="734370" y="1330960"/>
                      <a:pt x="447350" y="1504950"/>
                      <a:pt x="403535" y="1576705"/>
                    </a:cubicBezTo>
                    <a:cubicBezTo>
                      <a:pt x="359720" y="1648460"/>
                      <a:pt x="429570" y="1570355"/>
                      <a:pt x="435920" y="1565910"/>
                    </a:cubicBezTo>
                    <a:cubicBezTo>
                      <a:pt x="442270" y="1561465"/>
                      <a:pt x="442270" y="1557020"/>
                      <a:pt x="435920" y="1555115"/>
                    </a:cubicBezTo>
                    <a:cubicBezTo>
                      <a:pt x="429570" y="1553210"/>
                      <a:pt x="409885" y="1555115"/>
                      <a:pt x="403535" y="1555115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6258" y="3036"/>
                <a:ext cx="979" cy="1996"/>
              </a:xfrm>
              <a:custGeom>
                <a:avLst/>
                <a:gdLst>
                  <a:gd name="connisteX0" fmla="*/ 653725 w 794735"/>
                  <a:gd name="connsiteY0" fmla="*/ 0 h 1606892"/>
                  <a:gd name="connisteX1" fmla="*/ 33330 w 794735"/>
                  <a:gd name="connsiteY1" fmla="*/ 347980 h 1606892"/>
                  <a:gd name="connisteX2" fmla="*/ 794695 w 794735"/>
                  <a:gd name="connsiteY2" fmla="*/ 662940 h 1606892"/>
                  <a:gd name="connisteX3" fmla="*/ 945 w 794735"/>
                  <a:gd name="connsiteY3" fmla="*/ 956945 h 1606892"/>
                  <a:gd name="connisteX4" fmla="*/ 653725 w 794735"/>
                  <a:gd name="connsiteY4" fmla="*/ 1207135 h 1606892"/>
                  <a:gd name="connisteX5" fmla="*/ 403535 w 794735"/>
                  <a:gd name="connsiteY5" fmla="*/ 1576705 h 1606892"/>
                  <a:gd name="connisteX6" fmla="*/ 435920 w 794735"/>
                  <a:gd name="connsiteY6" fmla="*/ 1565910 h 1606892"/>
                  <a:gd name="connisteX7" fmla="*/ 435920 w 794735"/>
                  <a:gd name="connsiteY7" fmla="*/ 1555115 h 1606892"/>
                  <a:gd name="connisteX8" fmla="*/ 403535 w 794735"/>
                  <a:gd name="connsiteY8" fmla="*/ 1555115 h 1606892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  <a:cxn ang="0">
                    <a:pos x="connisteX6" y="connsiteY6"/>
                  </a:cxn>
                  <a:cxn ang="0">
                    <a:pos x="connisteX7" y="connsiteY7"/>
                  </a:cxn>
                  <a:cxn ang="0">
                    <a:pos x="connisteX8" y="connsiteY8"/>
                  </a:cxn>
                </a:cxnLst>
                <a:rect l="l" t="t" r="r" b="b"/>
                <a:pathLst>
                  <a:path w="794736" h="1606892">
                    <a:moveTo>
                      <a:pt x="653725" y="0"/>
                    </a:moveTo>
                    <a:cubicBezTo>
                      <a:pt x="514660" y="63500"/>
                      <a:pt x="5390" y="215265"/>
                      <a:pt x="33330" y="347980"/>
                    </a:cubicBezTo>
                    <a:cubicBezTo>
                      <a:pt x="61270" y="480695"/>
                      <a:pt x="801045" y="541020"/>
                      <a:pt x="794695" y="662940"/>
                    </a:cubicBezTo>
                    <a:cubicBezTo>
                      <a:pt x="788345" y="784860"/>
                      <a:pt x="28885" y="848360"/>
                      <a:pt x="945" y="956945"/>
                    </a:cubicBezTo>
                    <a:cubicBezTo>
                      <a:pt x="-26995" y="1065530"/>
                      <a:pt x="573080" y="1083310"/>
                      <a:pt x="653725" y="1207135"/>
                    </a:cubicBezTo>
                    <a:cubicBezTo>
                      <a:pt x="734370" y="1330960"/>
                      <a:pt x="447350" y="1504950"/>
                      <a:pt x="403535" y="1576705"/>
                    </a:cubicBezTo>
                    <a:cubicBezTo>
                      <a:pt x="359720" y="1648460"/>
                      <a:pt x="429570" y="1570355"/>
                      <a:pt x="435920" y="1565910"/>
                    </a:cubicBezTo>
                    <a:cubicBezTo>
                      <a:pt x="442270" y="1561465"/>
                      <a:pt x="442270" y="1557020"/>
                      <a:pt x="435920" y="1555115"/>
                    </a:cubicBezTo>
                    <a:cubicBezTo>
                      <a:pt x="429570" y="1553210"/>
                      <a:pt x="409885" y="1555115"/>
                      <a:pt x="403535" y="1555115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102" y="1428"/>
                <a:ext cx="5340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Workers(processors, threads, or processes)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27" y="4589"/>
              <a:ext cx="15273" cy="3658"/>
              <a:chOff x="1127" y="4589"/>
              <a:chExt cx="15273" cy="365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560" y="5207"/>
                <a:ext cx="12473" cy="3040"/>
                <a:chOff x="1303" y="4385"/>
                <a:chExt cx="12473" cy="304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4459" y="6003"/>
                  <a:ext cx="9317" cy="1421"/>
                </a:xfrm>
                <a:prstGeom prst="rect">
                  <a:avLst/>
                </a:prstGeom>
                <a:noFill/>
                <a:ln w="28575" cmpd="sng">
                  <a:solidFill>
                    <a:schemeClr val="accent6">
                      <a:lumMod val="50000"/>
                    </a:schemeClr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1242" y="6003"/>
                  <a:ext cx="1267" cy="14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2509" y="6003"/>
                  <a:ext cx="1267" cy="14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9975" y="6003"/>
                  <a:ext cx="1267" cy="14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8708" y="6003"/>
                  <a:ext cx="1267" cy="14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303" y="4385"/>
                  <a:ext cx="1267" cy="14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1127" y="4589"/>
                <a:ext cx="2134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Request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8201" y="5802"/>
                <a:ext cx="1815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Queue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" name="曲线连接符 14"/>
              <p:cNvCxnSpPr>
                <a:stCxn id="9" idx="2"/>
              </p:cNvCxnSpPr>
              <p:nvPr/>
            </p:nvCxnSpPr>
            <p:spPr>
              <a:xfrm rot="5400000" flipV="1">
                <a:off x="2828" y="5995"/>
                <a:ext cx="1034" cy="2302"/>
              </a:xfrm>
              <a:prstGeom prst="curvedConnector2">
                <a:avLst/>
              </a:prstGeom>
              <a:ln w="28575" cmpd="sng">
                <a:solidFill>
                  <a:schemeClr val="accent6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曲线连接符 23"/>
              <p:cNvCxnSpPr/>
              <p:nvPr/>
            </p:nvCxnSpPr>
            <p:spPr>
              <a:xfrm flipV="1">
                <a:off x="13613" y="5043"/>
                <a:ext cx="2787" cy="1782"/>
              </a:xfrm>
              <a:prstGeom prst="curvedConnector3">
                <a:avLst>
                  <a:gd name="adj1" fmla="val 35270"/>
                </a:avLst>
              </a:prstGeom>
              <a:ln w="28575" cmpd="sng">
                <a:solidFill>
                  <a:schemeClr val="accent6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Arrival distributions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740535"/>
            <a:ext cx="7289165" cy="4801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9520" y="2847975"/>
            <a:ext cx="32435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Worker(CPU)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Arrival distributions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195" y="1740535"/>
            <a:ext cx="7289165" cy="4801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59520" y="2847975"/>
            <a:ext cx="32435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Worker(CPU)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140" y="5042535"/>
            <a:ext cx="10384155" cy="1076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Latency tails exists for workloads that have variable request inter-arrival times.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Worker(CPU)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762125"/>
            <a:ext cx="7260590" cy="473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Utilization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Worker(CPU)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762125"/>
            <a:ext cx="7260590" cy="4730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140" y="5487035"/>
            <a:ext cx="10384155" cy="730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  <a:prstDash val="solid"/>
          </a:ln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Higher utilization, larger tail latency.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43585" y="173615"/>
            <a:ext cx="11161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Latency Characteristics Under Different Workloads</a:t>
            </a:r>
            <a:endParaRPr lang="en-US" altLang="zh-CN" sz="36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926465"/>
            <a:ext cx="1061783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servers feeding from one queue</a:t>
            </a:r>
            <a:endParaRPr lang="en-US" sz="28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9520" y="2847975"/>
            <a:ext cx="32435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50µs request processing time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Poisson arrival distribution</a:t>
            </a:r>
            <a:endParaRPr lang="en-US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70% average utilization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1753870"/>
            <a:ext cx="7299325" cy="4679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5834</Words>
  <Application>WPS 演示</Application>
  <PresentationFormat>宽屏</PresentationFormat>
  <Paragraphs>261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25382</cp:lastModifiedBy>
  <cp:revision>59</cp:revision>
  <dcterms:created xsi:type="dcterms:W3CDTF">2016-12-09T01:44:00Z</dcterms:created>
  <dcterms:modified xsi:type="dcterms:W3CDTF">2019-05-10T01:14:39Z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