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31" r:id="rId2"/>
    <p:sldId id="257" r:id="rId3"/>
    <p:sldId id="284" r:id="rId4"/>
    <p:sldId id="316" r:id="rId5"/>
    <p:sldId id="314" r:id="rId6"/>
    <p:sldId id="281" r:id="rId7"/>
    <p:sldId id="295" r:id="rId8"/>
    <p:sldId id="296" r:id="rId9"/>
    <p:sldId id="324" r:id="rId10"/>
    <p:sldId id="260" r:id="rId11"/>
    <p:sldId id="285" r:id="rId12"/>
    <p:sldId id="261" r:id="rId13"/>
    <p:sldId id="289" r:id="rId14"/>
    <p:sldId id="297" r:id="rId15"/>
    <p:sldId id="288" r:id="rId16"/>
    <p:sldId id="291" r:id="rId17"/>
    <p:sldId id="292" r:id="rId18"/>
    <p:sldId id="299" r:id="rId19"/>
    <p:sldId id="298" r:id="rId20"/>
    <p:sldId id="290" r:id="rId21"/>
    <p:sldId id="317" r:id="rId22"/>
    <p:sldId id="265" r:id="rId23"/>
    <p:sldId id="300" r:id="rId24"/>
    <p:sldId id="301" r:id="rId25"/>
    <p:sldId id="302" r:id="rId26"/>
    <p:sldId id="303" r:id="rId27"/>
    <p:sldId id="318" r:id="rId28"/>
    <p:sldId id="267" r:id="rId29"/>
    <p:sldId id="325" r:id="rId30"/>
    <p:sldId id="330" r:id="rId31"/>
    <p:sldId id="308" r:id="rId32"/>
    <p:sldId id="326" r:id="rId33"/>
    <p:sldId id="279" r:id="rId34"/>
    <p:sldId id="305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3"/>
    <p:restoredTop sz="76721"/>
  </p:normalViewPr>
  <p:slideViewPr>
    <p:cSldViewPr snapToGrid="0" snapToObjects="1">
      <p:cViewPr varScale="1">
        <p:scale>
          <a:sx n="121" d="100"/>
          <a:sy n="121" d="100"/>
        </p:scale>
        <p:origin x="2528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4F5E0-12A5-4E46-A542-D0CE46430E9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FE767-B1BA-0C4D-8CFB-9C6A30E8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combine</a:t>
            </a:r>
            <a:r>
              <a:rPr lang="en-US" baseline="0" dirty="0"/>
              <a:t> the previous findings we come to the design of our system.</a:t>
            </a:r>
          </a:p>
          <a:p>
            <a:r>
              <a:rPr lang="en-US" baseline="0" dirty="0"/>
              <a:t>From </a:t>
            </a:r>
            <a:r>
              <a:rPr lang="en-US" baseline="0" dirty="0" err="1"/>
              <a:t>dataplanes</a:t>
            </a:r>
            <a:r>
              <a:rPr lang="en-US" baseline="0" dirty="0"/>
              <a:t> we want to keep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started from IX which is a </a:t>
            </a:r>
            <a:r>
              <a:rPr lang="en-US" b="1" dirty="0"/>
              <a:t>virtualized</a:t>
            </a:r>
            <a:r>
              <a:rPr lang="en-US" dirty="0"/>
              <a:t> </a:t>
            </a:r>
            <a:r>
              <a:rPr lang="en-US" dirty="0" err="1"/>
              <a:t>dataplane</a:t>
            </a:r>
            <a:r>
              <a:rPr lang="en-US" dirty="0"/>
              <a:t>.</a:t>
            </a:r>
          </a:p>
          <a:p>
            <a:r>
              <a:rPr lang="en-US" dirty="0"/>
              <a:t>Leverages RSS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  <a:r>
              <a:rPr lang="en-US" baseline="0" dirty="0"/>
              <a:t> LAYER:</a:t>
            </a:r>
          </a:p>
          <a:p>
            <a:r>
              <a:rPr lang="en-US" baseline="0" dirty="0"/>
              <a:t>Coherence and sync free, it’s where </a:t>
            </a:r>
            <a:r>
              <a:rPr lang="en-US" baseline="0" dirty="0" err="1"/>
              <a:t>dataplanes</a:t>
            </a:r>
            <a:r>
              <a:rPr lang="en-US" baseline="0" dirty="0"/>
              <a:t> get their benefits.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figure shows </a:t>
            </a:r>
            <a:r>
              <a:rPr lang="en-US" baseline="0" dirty="0" err="1"/>
              <a:t>ZygOS</a:t>
            </a:r>
            <a:r>
              <a:rPr lang="en-US" baseline="0" dirty="0"/>
              <a:t> architecture, with each core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1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3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8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9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3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far we show how </a:t>
            </a:r>
            <a:r>
              <a:rPr lang="en-US" baseline="0" dirty="0" err="1"/>
              <a:t>ZygOS</a:t>
            </a:r>
            <a:r>
              <a:rPr lang="en-US" baseline="0" dirty="0"/>
              <a:t> deals with load imbalance. But the previous design still suffers from head of line blocking.</a:t>
            </a:r>
          </a:p>
          <a:p>
            <a:endParaRPr lang="en-US" baseline="0" dirty="0"/>
          </a:p>
          <a:p>
            <a:r>
              <a:rPr lang="en-US" baseline="0" dirty="0"/>
              <a:t>A remote processor sends an IPI to the home core once HOL is detected.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5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3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5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6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8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2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ZygOS</a:t>
            </a:r>
            <a:r>
              <a:rPr lang="en-US" baseline="0" dirty="0"/>
              <a:t> achieve better latency than IX in cases of low service time dispersion.</a:t>
            </a:r>
          </a:p>
          <a:p>
            <a:r>
              <a:rPr lang="en-US" baseline="0" dirty="0" err="1"/>
              <a:t>ZygOS</a:t>
            </a:r>
            <a:r>
              <a:rPr lang="en-US" baseline="0" dirty="0"/>
              <a:t> performs better as the dispersion increases and this becomes obvious in the case of the bimodal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6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this is a systems</a:t>
            </a:r>
            <a:r>
              <a:rPr lang="en-US" baseline="0" dirty="0"/>
              <a:t> paper</a:t>
            </a:r>
            <a:r>
              <a:rPr lang="el-GR" baseline="0" dirty="0"/>
              <a:t>, </a:t>
            </a:r>
            <a:r>
              <a:rPr lang="en-US" baseline="0" dirty="0"/>
              <a:t>in the rest of the talk we’ll leverage some basic queuing theory to better understand and reason about scheduling.</a:t>
            </a:r>
          </a:p>
          <a:p>
            <a:r>
              <a:rPr lang="en-US" baseline="0" dirty="0"/>
              <a:t>We model our systems as a collection of processors and queues with an inter-arrival request distribution and a service time distribution.</a:t>
            </a:r>
          </a:p>
          <a:p>
            <a:r>
              <a:rPr lang="en-US" baseline="0" dirty="0"/>
              <a:t>We do that because queuing models describe only the application behavior free of any operating system overheads.</a:t>
            </a:r>
          </a:p>
          <a:p>
            <a:r>
              <a:rPr lang="en-US" baseline="0" dirty="0"/>
              <a:t>As a result, these models are independent of the service time and can be used as upper performance bounds.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3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7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better throughput than</a:t>
            </a:r>
            <a:r>
              <a:rPr lang="en-US" baseline="0" dirty="0"/>
              <a:t> Linux.</a:t>
            </a:r>
          </a:p>
          <a:p>
            <a:r>
              <a:rPr lang="en-US" baseline="0" dirty="0"/>
              <a:t>Much lower tail latency than IX.</a:t>
            </a:r>
          </a:p>
          <a:p>
            <a:r>
              <a:rPr lang="en-US" baseline="0" dirty="0"/>
              <a:t>It achieves the best convergence to the optimal theoretic model</a:t>
            </a:r>
          </a:p>
          <a:p>
            <a:endParaRPr lang="en-US" baseline="0" dirty="0"/>
          </a:p>
          <a:p>
            <a:r>
              <a:rPr lang="en-US" baseline="0" dirty="0"/>
              <a:t>It performs well even in cases with service time dispersion because of the interrupt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2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Silo an</a:t>
            </a:r>
            <a:r>
              <a:rPr lang="en-US" baseline="0" dirty="0"/>
              <a:t> in-memory database because it’s an application with potential service time variability.</a:t>
            </a:r>
          </a:p>
          <a:p>
            <a:r>
              <a:rPr lang="en-US" baseline="0" dirty="0"/>
              <a:t>We run TPC-C on top of it which supports 5 types of transactions and we ended up having a multi-model service time distr.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 latency 20μs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99th percentile is 203μs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big was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= 40GB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presented you </a:t>
            </a:r>
            <a:r>
              <a:rPr lang="en-US" dirty="0" err="1"/>
              <a:t>Zygos</a:t>
            </a:r>
            <a:r>
              <a:rPr lang="en-US" dirty="0"/>
              <a:t>, a datacenter operating system for</a:t>
            </a:r>
            <a:r>
              <a:rPr lang="en-US" baseline="0" dirty="0"/>
              <a:t> low-latency.</a:t>
            </a:r>
          </a:p>
          <a:p>
            <a:r>
              <a:rPr lang="en-US" baseline="0" dirty="0" err="1"/>
              <a:t>ZygOS</a:t>
            </a:r>
            <a:r>
              <a:rPr lang="en-US" baseline="0" dirty="0"/>
              <a:t> achieves both reduced system overheads while converging to a single queue model.</a:t>
            </a:r>
          </a:p>
          <a:p>
            <a:r>
              <a:rPr lang="en-US" baseline="0" dirty="0"/>
              <a:t>To do that we implement work stealing for work conservation and we leverage light-weight IPIs to reduce HOL.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Variety of alternatives</a:t>
            </a:r>
            <a:r>
              <a:rPr lang="en-US" baseline="0" dirty="0"/>
              <a:t>: conventional operating systems such as </a:t>
            </a:r>
            <a:r>
              <a:rPr lang="en-US" baseline="0" dirty="0" err="1"/>
              <a:t>linux</a:t>
            </a:r>
            <a:r>
              <a:rPr lang="en-US" baseline="0" dirty="0"/>
              <a:t>, or </a:t>
            </a:r>
            <a:r>
              <a:rPr lang="en-US" baseline="0" dirty="0" err="1"/>
              <a:t>dataplanes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In the case of partitioned connections each core is responsible for a fixed number of connections. This reduces the system complexity because applications don’t have to deal with </a:t>
            </a:r>
            <a:r>
              <a:rPr lang="en-US" baseline="0" dirty="0" err="1"/>
              <a:t>synchronisation</a:t>
            </a:r>
            <a:r>
              <a:rPr lang="en-US" baseline="0" dirty="0"/>
              <a:t>. This happens at the expense of work-conservation. In this model we can have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On the other hand</a:t>
            </a:r>
            <a:r>
              <a:rPr lang="mr-IN" baseline="0" dirty="0"/>
              <a:t>…</a:t>
            </a:r>
            <a:r>
              <a:rPr lang="en-US" baseline="0" dirty="0"/>
              <a:t> This model is work conserving since It’s a single queue model but application have to leverage locks for </a:t>
            </a:r>
            <a:r>
              <a:rPr lang="en-US" baseline="0" dirty="0" err="1"/>
              <a:t>synchronisation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rest of my talk I am </a:t>
            </a:r>
            <a:r>
              <a:rPr lang="en-US" dirty="0" err="1"/>
              <a:t>gonna</a:t>
            </a:r>
            <a:r>
              <a:rPr lang="en-US" dirty="0"/>
              <a:t> focus and analyze the following two observations</a:t>
            </a:r>
            <a:r>
              <a:rPr lang="en-US" baseline="0" dirty="0"/>
              <a:t> that will guide our system design.</a:t>
            </a:r>
          </a:p>
          <a:p>
            <a:r>
              <a:rPr lang="en-US" baseline="0" dirty="0"/>
              <a:t>1. Single queue systems perform theoretically better</a:t>
            </a:r>
          </a:p>
          <a:p>
            <a:r>
              <a:rPr lang="en-US" baseline="0" dirty="0"/>
              <a:t>2. Despite this fact, </a:t>
            </a:r>
            <a:r>
              <a:rPr lang="en-US" baseline="0" dirty="0" err="1"/>
              <a:t>dataplanes</a:t>
            </a:r>
            <a:r>
              <a:rPr lang="en-US" baseline="0" dirty="0"/>
              <a:t> have proven to perform practically better due to their sweeping simplifications leading to lower overheads.</a:t>
            </a:r>
          </a:p>
          <a:p>
            <a:endParaRPr lang="en-US" baseline="0" dirty="0"/>
          </a:p>
          <a:p>
            <a:r>
              <a:rPr lang="en-US" baseline="0" dirty="0"/>
              <a:t>Our system </a:t>
            </a:r>
            <a:r>
              <a:rPr lang="en-US" baseline="0" dirty="0" err="1"/>
              <a:t>ZygOS</a:t>
            </a:r>
            <a:r>
              <a:rPr lang="en-US" baseline="0" dirty="0"/>
              <a:t> combines the best of the two worlds: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</a:t>
            </a:r>
            <a:r>
              <a:rPr lang="en-US" baseline="0" dirty="0"/>
              <a:t>the previous observations clear and to guide our design we’ll do the following analysis.</a:t>
            </a:r>
          </a:p>
          <a:p>
            <a:r>
              <a:rPr lang="en-US" dirty="0"/>
              <a:t>We try to optimize</a:t>
            </a:r>
            <a:r>
              <a:rPr lang="en-US" baseline="0" dirty="0"/>
              <a:t> throughput under a tail latency SLO and we leverage both queuing model simulations and synthetic benchmarks on real systems.</a:t>
            </a:r>
          </a:p>
          <a:p>
            <a:endParaRPr lang="en-US" baseline="0" dirty="0"/>
          </a:p>
          <a:p>
            <a:r>
              <a:rPr lang="en-US" dirty="0"/>
              <a:t>The goal of this analysis is to</a:t>
            </a:r>
            <a:r>
              <a:rPr lang="en-US" baseline="0" dirty="0"/>
              <a:t> understand:</a:t>
            </a:r>
          </a:p>
          <a:p>
            <a:r>
              <a:rPr lang="en-US" baseline="0" dirty="0"/>
              <a:t>- Which model achieves better throughput at the SLO?</a:t>
            </a:r>
          </a:p>
          <a:p>
            <a:r>
              <a:rPr lang="en-US" baseline="0" dirty="0"/>
              <a:t>- Which system converges faster to its model as time increases, namely has lower system overheads.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3 distributions</a:t>
            </a:r>
            <a:r>
              <a:rPr lang="en-US" baseline="0" dirty="0"/>
              <a:t> to study the impact of service time dispersion on tail latency.</a:t>
            </a:r>
            <a:endParaRPr lang="en-US" dirty="0"/>
          </a:p>
          <a:p>
            <a:r>
              <a:rPr lang="en-US" dirty="0"/>
              <a:t>Bimodal:</a:t>
            </a:r>
            <a:r>
              <a:rPr lang="en-US" baseline="0" dirty="0"/>
              <a:t> 10 % of requests are 11 times faster than the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repeat the same experiment</a:t>
            </a:r>
            <a:r>
              <a:rPr lang="en-US" baseline="0" dirty="0"/>
              <a:t> now using real systems running a benchmark with a synthetic service time.</a:t>
            </a:r>
          </a:p>
          <a:p>
            <a:r>
              <a:rPr lang="en-US" baseline="0" dirty="0"/>
              <a:t>We deployed... and we run the end to end latency on the client side.</a:t>
            </a:r>
          </a:p>
          <a:p>
            <a:r>
              <a:rPr lang="en-US" baseline="0" dirty="0"/>
              <a:t>The red line is the SLO...</a:t>
            </a:r>
          </a:p>
          <a:p>
            <a:r>
              <a:rPr lang="en-US" baseline="0" dirty="0"/>
              <a:t>Maximum throughput we can achieve here is </a:t>
            </a:r>
            <a:r>
              <a:rPr lang="en-US" b="1" baseline="0" dirty="0"/>
              <a:t>1.6 MRPS </a:t>
            </a:r>
            <a:r>
              <a:rPr lang="en-US" baseline="0" dirty="0"/>
              <a:t>because we run on a 16core machine.</a:t>
            </a:r>
          </a:p>
          <a:p>
            <a:r>
              <a:rPr lang="en-US" baseline="0" dirty="0" err="1"/>
              <a:t>Dataplanes</a:t>
            </a:r>
            <a:r>
              <a:rPr lang="en-US" baseline="0" dirty="0"/>
              <a:t> perform better because of the reduced overheads.</a:t>
            </a:r>
          </a:p>
          <a:p>
            <a:r>
              <a:rPr lang="en-US" baseline="0" dirty="0"/>
              <a:t>As the service time dispersion increases these benefits diminish.</a:t>
            </a:r>
          </a:p>
          <a:p>
            <a:r>
              <a:rPr lang="en-US" baseline="0" dirty="0"/>
              <a:t>Linux floating connections maintains steady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run the same experiment for 25</a:t>
            </a:r>
            <a:r>
              <a:rPr lang="el-GR" baseline="0" dirty="0"/>
              <a:t>μ</a:t>
            </a:r>
            <a:r>
              <a:rPr lang="en-US" baseline="0" dirty="0"/>
              <a:t>s so that the system overheads are reduced.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FE767-B1BA-0C4D-8CFB-9C6A30E8B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95-2A59-DB4B-AE53-CB245FBF1F6F}" type="datetime1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77B5-6A6D-734D-96EA-BFA5919DB71B}" type="datetime1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8D7-DA49-C94D-A3EF-787141777ADF}" type="datetime1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4924-AEE0-264B-9E8F-361B8CE33397}" type="datetime1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E47B-F947-044F-916B-76284AAC9848}" type="datetime1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234-3122-2740-9C9D-96EC55A5A098}" type="datetime1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9B0-AB58-A44B-9FB1-0B59235574FE}" type="datetime1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FA0C-032F-B949-9619-308E3A01EFAD}" type="datetime1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0BC-138A-0840-83C7-3960770F5EE4}" type="datetime1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C34-4DFE-AA4F-BABA-7FA4303DECA1}" type="datetime1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9952-EAAF-7E49-9E05-3763D9E631DD}" type="datetime1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4BF3-34B6-F949-85CB-B98563D0BDE6}" type="datetime1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ABB0-75D8-1747-81FB-FFA6D089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F4AC-9A17-A040-B371-856067CFA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dirty="0" err="1"/>
              <a:t>ZygOS</a:t>
            </a:r>
            <a:r>
              <a:rPr lang="en" dirty="0"/>
              <a:t>: Achieving Low Tail Latency for Microsecond-scale Networked Tasks (</a:t>
            </a:r>
            <a:r>
              <a:rPr lang="en-GB" altLang="zh-CN" dirty="0"/>
              <a:t>SOSP'17)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CAEF3-4B07-BF44-916B-DB034E996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George </a:t>
            </a:r>
            <a:r>
              <a:rPr lang="en-GB" dirty="0" err="1"/>
              <a:t>Prekas</a:t>
            </a:r>
            <a:r>
              <a:rPr lang="en-GB" dirty="0"/>
              <a:t>,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Kogias</a:t>
            </a:r>
            <a:r>
              <a:rPr lang="en-GB" dirty="0"/>
              <a:t>, Edouard </a:t>
            </a:r>
            <a:r>
              <a:rPr lang="en-GB" dirty="0" err="1"/>
              <a:t>Bugnion</a:t>
            </a:r>
            <a:endParaRPr lang="en-GB" dirty="0"/>
          </a:p>
          <a:p>
            <a:r>
              <a:rPr lang="en-GB" dirty="0"/>
              <a:t>EPFL, Switzerland</a:t>
            </a:r>
          </a:p>
          <a:p>
            <a:endParaRPr lang="en-GB" dirty="0"/>
          </a:p>
          <a:p>
            <a:r>
              <a:rPr lang="en-GB" dirty="0"/>
              <a:t>Presented by TCZ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375DB-F6C8-8241-BD80-48ADBCB3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 err="1"/>
              <a:t>ZygOS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Dataplane</a:t>
            </a:r>
            <a:r>
              <a:rPr lang="en-US" dirty="0"/>
              <a:t> aspect:</a:t>
            </a:r>
            <a:endParaRPr lang="el-GR" dirty="0"/>
          </a:p>
          <a:p>
            <a:pPr lvl="1"/>
            <a:r>
              <a:rPr lang="en-US" dirty="0"/>
              <a:t>Reduced system overheads</a:t>
            </a:r>
          </a:p>
          <a:p>
            <a:pPr lvl="1"/>
            <a:r>
              <a:rPr lang="en-US" dirty="0"/>
              <a:t>Share nothing network processing</a:t>
            </a:r>
          </a:p>
          <a:p>
            <a:r>
              <a:rPr lang="en-US" dirty="0"/>
              <a:t>Single Queue system</a:t>
            </a:r>
          </a:p>
          <a:p>
            <a:pPr lvl="1"/>
            <a:r>
              <a:rPr lang="en-US" dirty="0"/>
              <a:t>Work conservation</a:t>
            </a:r>
          </a:p>
          <a:p>
            <a:pPr lvl="1"/>
            <a:r>
              <a:rPr lang="en-US" dirty="0"/>
              <a:t>Reduction of head of line blocking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00000"/>
            <a:ext cx="12192000" cy="49244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Implement </a:t>
            </a:r>
            <a:r>
              <a:rPr lang="en-US" sz="2600" b="1" dirty="0"/>
              <a:t>work-stealing</a:t>
            </a:r>
            <a:r>
              <a:rPr lang="en-US" sz="2600" dirty="0"/>
              <a:t> to achieve work-conservation in a </a:t>
            </a:r>
            <a:r>
              <a:rPr lang="en-US" sz="2600" dirty="0" err="1"/>
              <a:t>dataplane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Background on IX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7497564" y="5249762"/>
            <a:ext cx="530180" cy="471589"/>
          </a:xfrm>
          <a:custGeom>
            <a:avLst/>
            <a:gdLst>
              <a:gd name="connsiteX0" fmla="*/ 0 w 700097"/>
              <a:gd name="connsiteY0" fmla="*/ 35029 h 262951"/>
              <a:gd name="connsiteX1" fmla="*/ 504721 w 700097"/>
              <a:gd name="connsiteY1" fmla="*/ 18749 h 262951"/>
              <a:gd name="connsiteX2" fmla="*/ 700097 w 700097"/>
              <a:gd name="connsiteY2" fmla="*/ 262951 h 26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97" h="262951">
                <a:moveTo>
                  <a:pt x="0" y="35029"/>
                </a:moveTo>
                <a:cubicBezTo>
                  <a:pt x="194019" y="7895"/>
                  <a:pt x="388038" y="-19238"/>
                  <a:pt x="504721" y="18749"/>
                </a:cubicBezTo>
                <a:cubicBezTo>
                  <a:pt x="621404" y="56736"/>
                  <a:pt x="634972" y="186977"/>
                  <a:pt x="700097" y="2629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78859" y="3184656"/>
            <a:ext cx="741399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4397800" y="1690688"/>
            <a:ext cx="3451642" cy="6173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4397800" y="2308065"/>
            <a:ext cx="3451642" cy="617377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679029" y="5721351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3788" y="5787027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1" name="Donut 10"/>
          <p:cNvSpPr/>
          <p:nvPr/>
        </p:nvSpPr>
        <p:spPr>
          <a:xfrm>
            <a:off x="6667871" y="5721351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9641" y="5787510"/>
            <a:ext cx="4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13459" y="3966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cxnSp>
        <p:nvCxnSpPr>
          <p:cNvPr id="14" name="Straight Arrow Connector 13"/>
          <p:cNvCxnSpPr>
            <a:stCxn id="20" idx="0"/>
            <a:endCxn id="21" idx="2"/>
          </p:cNvCxnSpPr>
          <p:nvPr/>
        </p:nvCxnSpPr>
        <p:spPr>
          <a:xfrm flipV="1">
            <a:off x="3464088" y="4705671"/>
            <a:ext cx="0" cy="37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87988" y="3760363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1935" y="5118833"/>
            <a:ext cx="6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84807"/>
                </a:solidFill>
              </a:rPr>
              <a:t>RX</a:t>
            </a:r>
          </a:p>
          <a:p>
            <a:pPr algn="ctr"/>
            <a:r>
              <a:rPr lang="en-US" dirty="0">
                <a:solidFill>
                  <a:srgbClr val="984807"/>
                </a:solidFill>
              </a:rPr>
              <a:t>FIFO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8859" y="2224603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Conditions</a:t>
            </a:r>
          </a:p>
        </p:txBody>
      </p:sp>
      <p:cxnSp>
        <p:nvCxnSpPr>
          <p:cNvPr id="18" name="Straight Arrow Connector 17"/>
          <p:cNvCxnSpPr>
            <a:stCxn id="21" idx="0"/>
          </p:cNvCxnSpPr>
          <p:nvPr/>
        </p:nvCxnSpPr>
        <p:spPr>
          <a:xfrm flipV="1">
            <a:off x="3464088" y="3465164"/>
            <a:ext cx="1664" cy="50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583136" y="1563103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3617455" y="2156363"/>
            <a:ext cx="628643" cy="9320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03592" y="2224603"/>
            <a:ext cx="95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84807"/>
                </a:solidFill>
              </a:rPr>
              <a:t>Batched</a:t>
            </a:r>
          </a:p>
          <a:p>
            <a:pPr algn="ctr"/>
            <a:r>
              <a:rPr lang="en-US" dirty="0" err="1">
                <a:solidFill>
                  <a:srgbClr val="984807"/>
                </a:solidFill>
              </a:rPr>
              <a:t>Syscalls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78901" y="3966103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978901" y="4921161"/>
            <a:ext cx="1101257" cy="739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4" name="Curved Connector 23"/>
          <p:cNvCxnSpPr>
            <a:stCxn id="39" idx="1"/>
            <a:endCxn id="15" idx="6"/>
          </p:cNvCxnSpPr>
          <p:nvPr/>
        </p:nvCxnSpPr>
        <p:spPr>
          <a:xfrm rot="10800000" flipV="1">
            <a:off x="7220773" y="4335886"/>
            <a:ext cx="758128" cy="1636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9" idx="0"/>
          </p:cNvCxnSpPr>
          <p:nvPr/>
        </p:nvCxnSpPr>
        <p:spPr>
          <a:xfrm flipH="1">
            <a:off x="8529530" y="3448234"/>
            <a:ext cx="11501" cy="517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816153" y="3812802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7826516" y="4808632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7291824" y="5454989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45587" y="16906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45588" y="3716548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1" name="Internal Storage 30"/>
          <p:cNvSpPr/>
          <p:nvPr/>
        </p:nvSpPr>
        <p:spPr>
          <a:xfrm>
            <a:off x="3049203" y="2835403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nternal Storage 31"/>
          <p:cNvSpPr/>
          <p:nvPr/>
        </p:nvSpPr>
        <p:spPr>
          <a:xfrm>
            <a:off x="8124482" y="2835403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/>
          <p:nvPr/>
        </p:nvCxnSpPr>
        <p:spPr>
          <a:xfrm>
            <a:off x="7865723" y="2308065"/>
            <a:ext cx="675308" cy="6117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199860" y="5076090"/>
            <a:ext cx="528456" cy="722204"/>
            <a:chOff x="1635010" y="4780032"/>
            <a:chExt cx="528456" cy="722204"/>
          </a:xfrm>
        </p:grpSpPr>
        <p:sp>
          <p:nvSpPr>
            <p:cNvPr id="35" name="Rectangle 3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Curved Connector 37"/>
          <p:cNvCxnSpPr>
            <a:stCxn id="11" idx="2"/>
            <a:endCxn id="19" idx="2"/>
          </p:cNvCxnSpPr>
          <p:nvPr/>
        </p:nvCxnSpPr>
        <p:spPr>
          <a:xfrm rot="10800000">
            <a:off x="3464089" y="5798294"/>
            <a:ext cx="1214941" cy="17388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942948" y="5770156"/>
            <a:ext cx="411480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IX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Application layer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Event based application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that is agnostic to work-stealing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Shuffle layer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Includes a per core list of ready connections that allows stealing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Network layer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Coherence- and sync-free network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ZygOS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1816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55020" y="1253615"/>
            <a:ext cx="4734336" cy="15420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37763" y="1323015"/>
            <a:ext cx="1596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Application</a:t>
            </a:r>
          </a:p>
          <a:p>
            <a:pPr algn="ctr"/>
            <a:r>
              <a:rPr lang="en-US" sz="2400" dirty="0"/>
              <a:t>Layer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402" y="1220400"/>
            <a:ext cx="4734336" cy="15420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63402" y="4547345"/>
            <a:ext cx="4734336" cy="1542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69680" y="4547345"/>
            <a:ext cx="4734336" cy="1542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 err="1"/>
              <a:t>ZygOS</a:t>
            </a:r>
            <a:r>
              <a:rPr lang="en-US" dirty="0"/>
              <a:t> Architecture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cxnSp>
        <p:nvCxnSpPr>
          <p:cNvPr id="218" name="Curved Connector 217"/>
          <p:cNvCxnSpPr>
            <a:stCxn id="31" idx="2"/>
            <a:endCxn id="217" idx="0"/>
          </p:cNvCxnSpPr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cxnSp>
        <p:nvCxnSpPr>
          <p:cNvPr id="256" name="Curved Connector 255"/>
          <p:cNvCxnSpPr>
            <a:endCxn id="255" idx="0"/>
          </p:cNvCxnSpPr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18913" y="4687684"/>
            <a:ext cx="200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 Layer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71478" y="4687200"/>
            <a:ext cx="200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1022" y="1308405"/>
            <a:ext cx="1596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Application</a:t>
            </a:r>
          </a:p>
          <a:p>
            <a:pPr algn="ctr"/>
            <a:r>
              <a:rPr lang="en-US" sz="2400" dirty="0"/>
              <a:t>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cxnSp>
        <p:nvCxnSpPr>
          <p:cNvPr id="75" name="Curved Connector 74"/>
          <p:cNvCxnSpPr>
            <a:stCxn id="84" idx="0"/>
            <a:endCxn id="242" idx="2"/>
          </p:cNvCxnSpPr>
          <p:nvPr/>
        </p:nvCxnSpPr>
        <p:spPr>
          <a:xfrm rot="5400000" flipH="1" flipV="1">
            <a:off x="4713724" y="93143"/>
            <a:ext cx="392908" cy="65006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86" name="Curved Connector 85"/>
          <p:cNvCxnSpPr>
            <a:stCxn id="84" idx="0"/>
            <a:endCxn id="30" idx="2"/>
          </p:cNvCxnSpPr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2" idx="0"/>
            <a:endCxn id="84" idx="2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241" idx="0"/>
            <a:endCxn id="85" idx="2"/>
          </p:cNvCxnSpPr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85" idx="0"/>
            <a:endCxn id="242" idx="2"/>
          </p:cNvCxnSpPr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102" name="Rectangle 101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Curved Connector 105"/>
          <p:cNvCxnSpPr>
            <a:stCxn id="104" idx="2"/>
            <a:endCxn id="217" idx="0"/>
          </p:cNvCxnSpPr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cxnSp>
        <p:nvCxnSpPr>
          <p:cNvPr id="110" name="Curved Connector 109"/>
          <p:cNvCxnSpPr>
            <a:stCxn id="243" idx="2"/>
            <a:endCxn id="102" idx="0"/>
          </p:cNvCxnSpPr>
          <p:nvPr/>
        </p:nvCxnSpPr>
        <p:spPr>
          <a:xfrm rot="5400000">
            <a:off x="8113317" y="433285"/>
            <a:ext cx="491747" cy="59192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116" name="Rectangle 115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9" name="Curved Connector 118"/>
          <p:cNvCxnSpPr>
            <a:stCxn id="118" idx="2"/>
            <a:endCxn id="255" idx="0"/>
          </p:cNvCxnSpPr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4" grpId="0"/>
      <p:bldP spid="88" grpId="0" animBg="1"/>
      <p:bldP spid="81" grpId="0" animBg="1"/>
      <p:bldP spid="77" grpId="0" animBg="1"/>
      <p:bldP spid="76" grpId="0" animBg="1"/>
      <p:bldP spid="24" grpId="0"/>
      <p:bldP spid="80" grpId="0"/>
      <p:bldP spid="25" grpId="0"/>
      <p:bldP spid="73" grpId="0"/>
      <p:bldP spid="84" grpId="0" animBg="1"/>
      <p:bldP spid="85" grpId="0" animBg="1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endCxn id="30" idx="2"/>
          </p:cNvCxnSpPr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505298" y="658621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76026" y="6588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047477" y="65880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18430" y="65880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14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4" name="Rectangle 7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80" name="Rectangle 79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4" name="Curved Connector 203"/>
          <p:cNvCxnSpPr>
            <a:stCxn id="12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>
            <a:stCxn id="31" idx="2"/>
            <a:endCxn id="217" idx="0"/>
          </p:cNvCxnSpPr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245" idx="0"/>
          </p:cNvCxnSpPr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55" idx="0"/>
          </p:cNvCxnSpPr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6" idx="2"/>
            <a:endCxn id="217" idx="0"/>
          </p:cNvCxnSpPr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2" idx="2"/>
            <a:endCxn id="255" idx="0"/>
          </p:cNvCxnSpPr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556 C 0.00859 -0.01713 0.0164 -0.03958 0.00403 -0.05347 C -0.00834 -0.06736 -0.06094 -0.05602 -0.07344 -0.07801 C -0.08581 -0.10023 -0.07279 -0.16065 -0.07071 -0.18611 C -0.06849 -0.21157 -0.06667 -0.22384 -0.06042 -0.23102 C -0.05404 -0.23819 -0.03815 -0.22384 -0.03269 -0.22893 C -0.02735 -0.23403 -0.028 -0.26111 -0.028 -0.26088 " pathEditMode="relative" rAng="0" ptsTypes="AAAAAAA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133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2 C 0.01901 -0.01805 0.03698 -0.03495 0.02826 -0.04884 C 0.01966 -0.06273 -0.03685 -0.06736 -0.05065 -0.08449 C -0.06432 -0.10185 -0.05443 -0.13194 -0.05417 -0.15278 C -0.05404 -0.17338 -0.05365 -0.19583 -0.04948 -0.20949 C -0.04518 -0.22315 -0.03255 -0.22616 -0.02891 -0.23472 C -0.02526 -0.24329 -0.02773 -0.26065 -0.02773 -0.26042 " pathEditMode="relative" rAng="0" ptsTypes="AAAAAAA">
                                      <p:cBhvr>
                                        <p:cTn id="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-129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417 C 0.01954 -0.01805 0.04011 -0.03194 0.03568 -0.04491 C 0.03112 -0.0581 -0.01666 -0.05717 -0.02799 -0.08217 C -0.03919 -0.10717 -0.03281 -0.17037 -0.0319 -0.19444 C -0.03098 -0.21875 -0.02317 -0.21574 -0.02239 -0.22685 C -0.02174 -0.23796 -0.0276 -0.26111 -0.0276 -0.26088 " pathEditMode="relative" rAng="0" ptsTypes="AAAAAA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12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139 C 0.03503 -0.01343 0.07135 -0.02801 0.06979 -0.04514 C 0.06823 -0.06204 0.00234 -0.07593 -0.01068 -0.10046 C -0.02383 -0.12523 -0.01003 -0.1713 -0.00872 -0.19306 C -0.00742 -0.21482 0.00052 -0.22407 -0.00287 -0.23102 C -0.00612 -0.23796 -0.02435 -0.23032 -0.02852 -0.23519 C -0.03255 -0.24028 -0.02734 -0.26111 -0.02734 -0.26088 " pathEditMode="relative" rAng="0" ptsTypes="AAAAAAA">
                                      <p:cBhvr>
                                        <p:cTn id="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 animBg="1"/>
      <p:bldP spid="8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15</a:t>
            </a:fld>
            <a:endParaRPr lang="en-US"/>
          </a:p>
        </p:txBody>
      </p:sp>
      <p:cxnSp>
        <p:nvCxnSpPr>
          <p:cNvPr id="64" name="Curved Connector 63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3" name="Rectangle 72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78" name="Rectangle 7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Curved Connector 80"/>
          <p:cNvCxnSpPr>
            <a:stCxn id="74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169025" y="480111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35613" y="479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709877" y="479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83880" y="479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8 C 0.00143 -0.06736 0.00378 -0.13727 0.00482 -0.16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83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02734 -0.1180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417 L -0.02617 -0.1655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8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4.44444E-6 L -0.00469 -0.1185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16</a:t>
            </a:fld>
            <a:endParaRPr lang="en-US"/>
          </a:p>
        </p:txBody>
      </p:sp>
      <p:cxnSp>
        <p:nvCxnSpPr>
          <p:cNvPr id="64" name="Curved Connector 63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46000" y="3200400"/>
            <a:ext cx="11239233" cy="124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3" name="Rectangle 72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78" name="Rectangle 7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Curved Connector 80"/>
          <p:cNvCxnSpPr>
            <a:stCxn id="74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46800" y="3538800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19693" y="36612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11617" y="39852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042547" y="36612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042547" y="39852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urved Connector 90"/>
          <p:cNvCxnSpPr/>
          <p:nvPr/>
        </p:nvCxnSpPr>
        <p:spPr>
          <a:xfrm rot="5400000" flipH="1" flipV="1">
            <a:off x="4713724" y="93143"/>
            <a:ext cx="392908" cy="65006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278 C -0.01589 -0.01782 -0.03164 -0.03264 -0.03867 -0.05231 C -0.04557 -0.07222 -0.04583 -0.08935 -0.0418 -0.12106 C -0.03763 -0.15301 -0.03503 -0.22407 -0.01393 -0.24352 C 0.00729 -0.26296 0.06693 -0.22755 0.08516 -0.23796 C 0.10339 -0.24861 0.09362 -0.29537 0.09518 -0.30671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1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85 C -0.01563 -0.01805 -0.03034 -0.03796 -0.03711 -0.07176 C -0.04388 -0.10532 -0.04453 -0.16527 -0.0418 -0.19977 C -0.03893 -0.23426 -0.03867 -0.26273 -0.02018 -0.27847 C -0.00169 -0.29398 0.05404 -0.28125 0.06927 -0.29398 C 0.08464 -0.30648 0.07161 -0.3537 0.07161 -0.35347 " pathEditMode="relative" rAng="0" ptsTypes="AAAAAA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C 0.02812 -0.03171 0.05638 -0.06343 0.13073 -0.0662 C 0.20508 -0.06921 0.37344 -0.0118 0.44583 -0.01759 C 0.5181 -0.02361 0.54232 -0.06574 0.56497 -0.10139 C 0.5875 -0.13704 0.55976 -0.20926 0.58125 -0.23171 C 0.6026 -0.25417 0.67292 -0.22315 0.69336 -0.23588 C 0.71367 -0.24861 0.70391 -0.3081 0.70391 -0.30787 " pathEditMode="relative" rAng="0" ptsTypes="AAAAAAA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1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301 C -0.01406 -0.03657 -0.02656 -0.07592 0.0513 -0.08912 C 0.12916 -0.10231 0.37916 -0.06319 0.46588 -0.07662 C 0.5526 -0.09004 0.55156 -0.13634 0.57161 -0.16967 C 0.59166 -0.20324 0.56758 -0.25902 0.5862 -0.27731 C 0.60482 -0.29537 0.66732 -0.26643 0.68333 -0.2794 C 0.69922 -0.29213 0.68151 -0.35463 0.68151 -0.3544 " pathEditMode="relative" rAng="0" ptsTypes="AAAAAAA">
                                      <p:cBhvr>
                                        <p:cTn id="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02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3" grpId="0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705331" y="155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418900" y="155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17</a:t>
            </a:fld>
            <a:endParaRPr lang="en-US"/>
          </a:p>
        </p:txBody>
      </p:sp>
      <p:cxnSp>
        <p:nvCxnSpPr>
          <p:cNvPr id="64" name="Curved Connector 63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3" name="Rectangle 72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78" name="Rectangle 77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Curved Connector 80"/>
          <p:cNvCxnSpPr>
            <a:stCxn id="74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202147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15716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2.22222E-6 C 0.00469 0.0375 0.00456 0.075 0.01459 0.08912 C 0.02461 0.10347 0.04623 0.07847 0.06511 0.08565 C 0.08425 0.09259 0.1181 0.11296 0.12852 0.13148 C 0.13893 0.15023 0.12813 0.15162 0.12748 0.19745 C 0.12669 0.24305 0.11953 0.3662 0.12448 0.40625 C 0.12956 0.44606 0.15182 0.42662 0.15742 0.43727 C 0.16276 0.44768 0.15742 0.46967 0.15742 0.47014 " pathEditMode="relative" rAng="0" ptsTypes="AAAAAAAA">
                                      <p:cBhvr>
                                        <p:cTn id="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069 C -0.00104 0.02338 0.00157 0.04653 0.01068 0.06018 C 0.0198 0.07384 0.05105 0.08241 0.05105 0.08264 C 0.07305 0.09444 0.12631 0.08981 0.14245 0.13217 C 0.15873 0.17453 0.14662 0.28565 0.14818 0.33588 C 0.15 0.38657 0.15092 0.41319 0.15287 0.43541 C 0.15482 0.45787 0.1599 0.47037 0.1599 0.47083 " pathEditMode="relative" rAng="0" ptsTypes="AAAAAAA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12841" y="4792813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65200" y="478704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18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705331" y="155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900" y="155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urved Connector 90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97" name="Curved Connector 96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100" name="Rectangle 99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105" name="Rectangle 10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Curved Connector 107"/>
          <p:cNvCxnSpPr>
            <a:stCxn id="101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C -0.02891 -0.00671 -0.05781 -0.01342 -0.07214 0.03218 C -0.08646 0.07755 -0.09245 0.22454 -0.08607 0.27315 C -0.07969 0.32176 -0.03372 0.32384 -0.03372 0.32408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92 C -0.03489 -0.00695 -0.0707 -0.01482 -0.08854 0.01851 C -0.10638 0.05208 -0.1039 0.15671 -0.10599 0.20162 C -0.10807 0.24629 -0.10612 0.26736 -0.1013 0.2875 C -0.09648 0.30763 -0.07695 0.32268 -0.07695 0.32291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19</a:t>
            </a:fld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68" name="Curved Connector 67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1" name="Rectangle 70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76" name="Rectangle 75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Curved Connector 78"/>
          <p:cNvCxnSpPr>
            <a:stCxn id="72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705331" y="155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418900" y="15588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urved Connector 85"/>
          <p:cNvCxnSpPr/>
          <p:nvPr/>
        </p:nvCxnSpPr>
        <p:spPr>
          <a:xfrm rot="5400000">
            <a:off x="8113317" y="433285"/>
            <a:ext cx="491747" cy="59192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21 0.0382 0.10442 0.07639 0.12604 0.11852 C 0.14765 0.16042 0.17994 0.2301 0.12968 0.25185 C 0.07942 0.27338 -0.09336 0.24607 -0.17553 0.24815 C -0.25782 0.25 -0.33282 0.25371 -0.36355 0.26389 C -0.39441 0.27408 -0.36042 0.30926 -0.36042 0.30926 " pathEditMode="relative" ptsTypes="AAAAAA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2.22222E-6 C 0.04049 0.01875 0.08203 0.03773 0.10833 0.06157 C 0.13463 0.08518 0.1457 0.1125 0.15651 0.14213 C 0.16732 0.17153 0.23294 0.22222 0.17383 0.23958 C 0.11458 0.25671 -0.11485 0.24213 -0.19844 0.24606 C -0.2819 0.24977 -0.30456 0.24629 -0.32774 0.26296 C -0.35078 0.27916 -0.33711 0.34514 -0.33711 0.3456 " pathEditMode="relative" rAng="0" ptsTypes="AAAAAAA">
                                      <p:cBhvr>
                                        <p:cTn id="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10515600" cy="1325563"/>
          </a:xfrm>
        </p:spPr>
        <p:txBody>
          <a:bodyPr/>
          <a:lstStyle/>
          <a:p>
            <a:r>
              <a:rPr lang="en-US" dirty="0"/>
              <a:t>Problem: Serve </a:t>
            </a:r>
            <a:r>
              <a:rPr lang="el-GR" dirty="0"/>
              <a:t>μ</a:t>
            </a:r>
            <a:r>
              <a:rPr lang="en-US" dirty="0"/>
              <a:t>s-scale RPCs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Applications: KV-stores, In-memory DB</a:t>
            </a:r>
          </a:p>
          <a:p>
            <a:r>
              <a:rPr lang="en-US" dirty="0"/>
              <a:t>Datacenter environment:</a:t>
            </a:r>
          </a:p>
          <a:p>
            <a:pPr lvl="1"/>
            <a:r>
              <a:rPr lang="en-US" sz="2600" dirty="0"/>
              <a:t>Complex fan-out </a:t>
            </a:r>
            <a:r>
              <a:rPr lang="mr-IN" sz="2600" dirty="0"/>
              <a:t>–</a:t>
            </a:r>
            <a:r>
              <a:rPr lang="en-US" sz="2600" dirty="0"/>
              <a:t> fan-in patterns</a:t>
            </a:r>
            <a:endParaRPr lang="en-US" dirty="0"/>
          </a:p>
          <a:p>
            <a:r>
              <a:rPr lang="en-US" dirty="0"/>
              <a:t>Tail-at-scale problem</a:t>
            </a:r>
          </a:p>
          <a:p>
            <a:r>
              <a:rPr lang="en-US" dirty="0"/>
              <a:t>Tail Latency Service-Level Objectives</a:t>
            </a:r>
          </a:p>
          <a:p>
            <a:r>
              <a:rPr lang="en-US" dirty="0"/>
              <a:t>Goal: Improve throughput at an aggressive tail latency SLO</a:t>
            </a:r>
          </a:p>
          <a:p>
            <a:r>
              <a:rPr lang="en-US" dirty="0"/>
              <a:t>How? Focus within the leaf nodes</a:t>
            </a:r>
          </a:p>
          <a:p>
            <a:pPr lvl="1"/>
            <a:r>
              <a:rPr lang="en-US" sz="2600" dirty="0"/>
              <a:t>Reduce system overheads</a:t>
            </a:r>
          </a:p>
          <a:p>
            <a:pPr lvl="1"/>
            <a:r>
              <a:rPr lang="en-US" sz="2600" dirty="0"/>
              <a:t>Achieve better scheduling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97340" y="1482741"/>
            <a:ext cx="1350158" cy="6749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</a:t>
            </a:r>
          </a:p>
          <a:p>
            <a:pPr algn="ctr"/>
            <a:r>
              <a:rPr lang="en-US" sz="2400" dirty="0"/>
              <a:t>Balancer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850880" y="2478403"/>
            <a:ext cx="899160" cy="32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747760" y="2478402"/>
            <a:ext cx="899160" cy="32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714488" y="2478402"/>
            <a:ext cx="899160" cy="32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99320" y="2478402"/>
            <a:ext cx="899160" cy="32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850880" y="3680618"/>
            <a:ext cx="899160" cy="32067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799320" y="3680618"/>
            <a:ext cx="899160" cy="32067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747760" y="3680618"/>
            <a:ext cx="899160" cy="32067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Leaf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09916" y="3680619"/>
            <a:ext cx="899160" cy="32067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Leaf</a:t>
            </a:r>
          </a:p>
        </p:txBody>
      </p:sp>
      <p:cxnSp>
        <p:nvCxnSpPr>
          <p:cNvPr id="9" name="Straight Arrow Connector 8"/>
          <p:cNvCxnSpPr>
            <a:stCxn id="41" idx="2"/>
            <a:endCxn id="47" idx="0"/>
          </p:cNvCxnSpPr>
          <p:nvPr/>
        </p:nvCxnSpPr>
        <p:spPr>
          <a:xfrm flipH="1">
            <a:off x="8159496" y="2799077"/>
            <a:ext cx="4572" cy="8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2"/>
            <a:endCxn id="46" idx="0"/>
          </p:cNvCxnSpPr>
          <p:nvPr/>
        </p:nvCxnSpPr>
        <p:spPr>
          <a:xfrm>
            <a:off x="8164068" y="2799077"/>
            <a:ext cx="1033272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44" idx="0"/>
          </p:cNvCxnSpPr>
          <p:nvPr/>
        </p:nvCxnSpPr>
        <p:spPr>
          <a:xfrm>
            <a:off x="8164068" y="2799077"/>
            <a:ext cx="2084832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3" idx="0"/>
          </p:cNvCxnSpPr>
          <p:nvPr/>
        </p:nvCxnSpPr>
        <p:spPr>
          <a:xfrm>
            <a:off x="8164068" y="2799077"/>
            <a:ext cx="3136392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47" idx="0"/>
          </p:cNvCxnSpPr>
          <p:nvPr/>
        </p:nvCxnSpPr>
        <p:spPr>
          <a:xfrm flipH="1">
            <a:off x="8159496" y="2799077"/>
            <a:ext cx="1037844" cy="8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46" idx="0"/>
          </p:cNvCxnSpPr>
          <p:nvPr/>
        </p:nvCxnSpPr>
        <p:spPr>
          <a:xfrm>
            <a:off x="9197340" y="2799077"/>
            <a:ext cx="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2"/>
            <a:endCxn id="44" idx="0"/>
          </p:cNvCxnSpPr>
          <p:nvPr/>
        </p:nvCxnSpPr>
        <p:spPr>
          <a:xfrm>
            <a:off x="10248900" y="2799077"/>
            <a:ext cx="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44" idx="0"/>
          </p:cNvCxnSpPr>
          <p:nvPr/>
        </p:nvCxnSpPr>
        <p:spPr>
          <a:xfrm>
            <a:off x="9197340" y="2799077"/>
            <a:ext cx="105156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2"/>
            <a:endCxn id="43" idx="0"/>
          </p:cNvCxnSpPr>
          <p:nvPr/>
        </p:nvCxnSpPr>
        <p:spPr>
          <a:xfrm>
            <a:off x="9197340" y="2799077"/>
            <a:ext cx="210312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7" idx="0"/>
          </p:cNvCxnSpPr>
          <p:nvPr/>
        </p:nvCxnSpPr>
        <p:spPr>
          <a:xfrm flipH="1">
            <a:off x="8159496" y="2799077"/>
            <a:ext cx="2089404" cy="8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6" idx="0"/>
          </p:cNvCxnSpPr>
          <p:nvPr/>
        </p:nvCxnSpPr>
        <p:spPr>
          <a:xfrm flipH="1">
            <a:off x="9197340" y="2799077"/>
            <a:ext cx="105156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43" idx="0"/>
          </p:cNvCxnSpPr>
          <p:nvPr/>
        </p:nvCxnSpPr>
        <p:spPr>
          <a:xfrm>
            <a:off x="10248900" y="2799077"/>
            <a:ext cx="105156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7" idx="0"/>
          </p:cNvCxnSpPr>
          <p:nvPr/>
        </p:nvCxnSpPr>
        <p:spPr>
          <a:xfrm flipH="1">
            <a:off x="8159496" y="2799077"/>
            <a:ext cx="3140964" cy="8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6" idx="0"/>
          </p:cNvCxnSpPr>
          <p:nvPr/>
        </p:nvCxnSpPr>
        <p:spPr>
          <a:xfrm flipH="1">
            <a:off x="9197340" y="2799077"/>
            <a:ext cx="210312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44" idx="0"/>
          </p:cNvCxnSpPr>
          <p:nvPr/>
        </p:nvCxnSpPr>
        <p:spPr>
          <a:xfrm flipH="1">
            <a:off x="10248900" y="2799077"/>
            <a:ext cx="105156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3" idx="0"/>
          </p:cNvCxnSpPr>
          <p:nvPr/>
        </p:nvCxnSpPr>
        <p:spPr>
          <a:xfrm>
            <a:off x="11300460" y="2799077"/>
            <a:ext cx="0" cy="8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" idx="2"/>
            <a:endCxn id="41" idx="0"/>
          </p:cNvCxnSpPr>
          <p:nvPr/>
        </p:nvCxnSpPr>
        <p:spPr>
          <a:xfrm flipH="1">
            <a:off x="8164068" y="2157727"/>
            <a:ext cx="1708351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2"/>
            <a:endCxn id="40" idx="0"/>
          </p:cNvCxnSpPr>
          <p:nvPr/>
        </p:nvCxnSpPr>
        <p:spPr>
          <a:xfrm flipH="1">
            <a:off x="9197340" y="2157727"/>
            <a:ext cx="675079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" idx="2"/>
            <a:endCxn id="42" idx="0"/>
          </p:cNvCxnSpPr>
          <p:nvPr/>
        </p:nvCxnSpPr>
        <p:spPr>
          <a:xfrm>
            <a:off x="9872419" y="2157727"/>
            <a:ext cx="376481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" idx="2"/>
            <a:endCxn id="39" idx="0"/>
          </p:cNvCxnSpPr>
          <p:nvPr/>
        </p:nvCxnSpPr>
        <p:spPr>
          <a:xfrm>
            <a:off x="9872419" y="2157727"/>
            <a:ext cx="1428041" cy="32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20</a:t>
            </a:fld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68" name="Curved Connector 67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1" name="Rectangle 70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76" name="Rectangle 75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Curved Connector 78"/>
          <p:cNvCxnSpPr>
            <a:stCxn id="72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309575" y="36796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10201" y="392126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C 0.00078 0.02824 0.00182 0.05695 -0.00664 0.06945 C -0.01537 0.08195 -0.04024 0.06528 -0.05169 0.075 C -0.06328 0.08426 -0.07617 0.12639 -0.07617 0.12662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6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C 0.00273 0.03518 0.00534 0.07083 -0.00156 0.08935 C -0.00846 0.10787 -0.03216 0.09953 -0.04128 0.11157 C -0.05026 0.12361 -0.05586 0.16157 -0.05586 0.1618 " pathEditMode="relative" rAng="0" ptsTypes="AAAA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1847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22963" y="478704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84614" y="4788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21</a:t>
            </a:fld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68" name="Curved Connector 67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1" name="Rectangle 70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76" name="Rectangle 75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Curved Connector 78"/>
          <p:cNvCxnSpPr>
            <a:stCxn id="72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37 C -0.01394 0.01528 -0.02813 0.02685 -0.0349 0.0669 C -0.04154 0.10718 -0.05534 0.20185 -0.04011 0.24468 C -0.02487 0.28727 0.04036 0.31042 0.05651 0.32408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6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78 C -0.01901 0.00556 -0.03763 0.00857 -0.04844 0.0463 C -0.05938 0.08357 -0.06406 0.18843 -0.06589 0.22755 C -0.06771 0.26644 -0.0724 0.26435 -0.05951 0.28009 C -0.04649 0.29607 0.01185 0.32292 0.01185 0.32315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Dealing with Head of Line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Definition: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600" dirty="0"/>
              <a:t>Home core busy in </a:t>
            </a:r>
            <a:r>
              <a:rPr lang="en-US" sz="2600" dirty="0" err="1"/>
              <a:t>userspace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600" dirty="0"/>
              <a:t>Pending tasks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600" dirty="0"/>
              <a:t>Idle remote cores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Inter-processor Interrupts if HOL is detected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High service time dispersion increases HOL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4" y="1732568"/>
            <a:ext cx="4534089" cy="3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HOL </a:t>
            </a:r>
            <a:r>
              <a:rPr lang="mr-IN" dirty="0"/>
              <a:t>–</a:t>
            </a:r>
            <a:r>
              <a:rPr lang="en-US" dirty="0"/>
              <a:t> RX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505298" y="658621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76026" y="6588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23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2147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15716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41264" y="2258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IPI</a:t>
            </a:r>
          </a:p>
        </p:txBody>
      </p:sp>
      <p:cxnSp>
        <p:nvCxnSpPr>
          <p:cNvPr id="66" name="Curved Connector 65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73" name="Curved Connector 72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6" name="Rectangle 75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81" name="Rectangle 80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Curved Connector 85"/>
          <p:cNvCxnSpPr>
            <a:stCxn id="77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0800000">
            <a:off x="4271279" y="1918876"/>
            <a:ext cx="3130593" cy="25850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4800"/>
          </a:xfrm>
        </p:spPr>
        <p:txBody>
          <a:bodyPr/>
          <a:lstStyle/>
          <a:p>
            <a:r>
              <a:rPr lang="en-US" dirty="0"/>
              <a:t>HOL </a:t>
            </a:r>
            <a:r>
              <a:rPr lang="mr-IN" dirty="0"/>
              <a:t>–</a:t>
            </a:r>
            <a:r>
              <a:rPr lang="en-US" dirty="0"/>
              <a:t> RX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24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2147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15716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urved Connector 65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46891" y="3198077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72" name="Curved Connector 71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75" name="Rectangle 7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80" name="Rectangle 79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Curved Connector 84"/>
          <p:cNvCxnSpPr>
            <a:stCxn id="76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776026" y="6588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05298" y="658621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19 0.00625 0.03425 0.01273 0.04232 0.00301 C 0.05026 -0.00648 0.05964 -0.04305 0.04792 -0.05694 C 0.0362 -0.07106 -0.01536 -0.0618 -0.02812 -0.08102 C -0.04101 -0.10023 -0.03072 -0.14467 -0.02929 -0.17222 C -0.02786 -0.2 -0.0263 -0.23148 -0.01979 -0.24745 C -0.01315 -0.26366 0.00326 -0.23866 0.01016 -0.26852 C 0.01706 -0.29838 0.02201 -0.42685 0.02201 -0.42685 " pathEditMode="relative" ptsTypes="AAAAAA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278 C 0.02331 0.00903 0.04805 0.01528 0.06081 0.00532 C 0.07344 -0.00463 0.08424 -0.04468 0.07435 -0.05694 C 0.06458 -0.06921 0.01575 -0.05185 0.00182 -0.06829 C -0.01198 -0.08472 -0.01393 -0.12292 -0.00885 -0.15579 C -0.00378 -0.18866 0.02305 -0.22824 0.03203 -0.26574 C 0.04102 -0.30301 0.04466 -0.37986 0.04466 -0.37963 " pathEditMode="relative" rAng="0" ptsTypes="AAAAAAA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HOL </a:t>
            </a:r>
            <a:r>
              <a:rPr lang="mr-IN" dirty="0"/>
              <a:t>–</a:t>
            </a:r>
            <a:r>
              <a:rPr lang="en-US" dirty="0"/>
              <a:t> RX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25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2147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15716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urved Connector 91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46000" y="3196800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46800" y="3538800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98" name="Curved Connector 97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101" name="Rectangle 100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106" name="Rectangle 105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Curved Connector 108"/>
          <p:cNvCxnSpPr>
            <a:stCxn id="102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050868" y="367955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038835" y="39852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rot="5400000" flipH="1" flipV="1">
            <a:off x="4713724" y="93143"/>
            <a:ext cx="392908" cy="65006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47 L 0.35833 0.01828 C 0.43646 0.02152 0.44779 0.04838 0.46953 0.02291 C 0.49115 -0.00209 0.47044 -0.07894 0.48841 -0.13357 C 0.50625 -0.18797 0.55378 -0.27454 0.57708 -0.30394 C 0.60026 -0.33334 0.62813 -0.30949 0.62813 -0.30926 " pathEditMode="relative" rAng="0" ptsTypes="AAAAAA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0" y="-146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277 C 0.0862 -0.01365 0.25859 -0.02639 0.25859 -0.02615 C 0.34453 -0.0287 0.47669 0.00718 0.51575 -0.01643 C 0.55469 -0.04027 0.47721 -0.1125 0.49232 -0.16852 C 0.50716 -0.22477 0.6056 -0.35393 0.6056 -0.3537 L 0.6056 -0.35393 " pathEditMode="relative" rAng="0" ptsTypes="AAAAAA">
                                      <p:cBhvr>
                                        <p:cTn id="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3" y="-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HOL </a:t>
            </a:r>
            <a:r>
              <a:rPr lang="mr-IN" dirty="0"/>
              <a:t>–</a:t>
            </a:r>
            <a:r>
              <a:rPr lang="en-US" dirty="0"/>
              <a:t> TX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Layer</a:t>
            </a:r>
          </a:p>
        </p:txBody>
      </p: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26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2147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15716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541264" y="2258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IPI</a:t>
            </a:r>
          </a:p>
        </p:txBody>
      </p:sp>
      <p:cxnSp>
        <p:nvCxnSpPr>
          <p:cNvPr id="74" name="Curved Connector 73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46000" y="3196800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80" name="Curved Connector 79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85" name="Rectangle 8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90" name="Rectangle 89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86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0800000">
            <a:off x="4271279" y="1918876"/>
            <a:ext cx="3130593" cy="25850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309575" y="36796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310201" y="392126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C 0.00078 0.02824 0.00182 0.05695 -0.00664 0.06945 C -0.01537 0.08195 -0.04024 0.06528 -0.05169 0.075 C -0.06328 0.08426 -0.07617 0.12639 -0.07617 0.12662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63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C 0.00273 0.03518 0.00534 0.07083 -0.00156 0.08935 C -0.00846 0.10787 -0.03216 0.09953 -0.04128 0.11157 C -0.05026 0.12361 -0.05586 0.16157 -0.05586 0.1618 " pathEditMode="relative" rAng="0" ptsTypes="AAAA">
                                      <p:cBhvr>
                                        <p:cTn id="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0" grpId="0" animBg="1"/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HOL </a:t>
            </a:r>
            <a:r>
              <a:rPr lang="mr-IN" dirty="0"/>
              <a:t>–</a:t>
            </a:r>
            <a:r>
              <a:rPr lang="en-US" dirty="0"/>
              <a:t> TX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9226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219226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214790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81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0" name="Donut 9"/>
          <p:cNvSpPr/>
          <p:nvPr/>
        </p:nvSpPr>
        <p:spPr>
          <a:xfrm>
            <a:off x="365849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79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018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0920" y="24636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Ring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20920" y="2832967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</a:t>
            </a:r>
          </a:p>
          <a:p>
            <a:pPr algn="ctr"/>
            <a:r>
              <a:rPr lang="en-US" b="1" dirty="0"/>
              <a:t>Ring 0</a:t>
            </a:r>
          </a:p>
        </p:txBody>
      </p:sp>
      <p:sp>
        <p:nvSpPr>
          <p:cNvPr id="30" name="Internal Storage 29"/>
          <p:cNvSpPr/>
          <p:nvPr/>
        </p:nvSpPr>
        <p:spPr>
          <a:xfrm>
            <a:off x="124713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440542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0497" y="5299966"/>
            <a:ext cx="528456" cy="722204"/>
            <a:chOff x="1635010" y="4780032"/>
            <a:chExt cx="528456" cy="722204"/>
          </a:xfrm>
        </p:grpSpPr>
        <p:sp>
          <p:nvSpPr>
            <p:cNvPr id="34" name="Rectangle 33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Curved Connector 188"/>
          <p:cNvCxnSpPr>
            <a:stCxn id="8" idx="2"/>
            <a:endCxn id="36" idx="2"/>
          </p:cNvCxnSpPr>
          <p:nvPr/>
        </p:nvCxnSpPr>
        <p:spPr>
          <a:xfrm rot="10800000">
            <a:off x="147472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34" idx="0"/>
            <a:endCxn id="12" idx="2"/>
          </p:cNvCxnSpPr>
          <p:nvPr/>
        </p:nvCxnSpPr>
        <p:spPr>
          <a:xfrm rot="5400000" flipH="1" flipV="1">
            <a:off x="149283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Layer</a:t>
            </a:r>
          </a:p>
        </p:txBody>
      </p:sp>
      <p:cxnSp>
        <p:nvCxnSpPr>
          <p:cNvPr id="211" name="Curved Connector 210"/>
          <p:cNvCxnSpPr>
            <a:stCxn id="30" idx="0"/>
            <a:endCxn id="7" idx="2"/>
          </p:cNvCxnSpPr>
          <p:nvPr/>
        </p:nvCxnSpPr>
        <p:spPr>
          <a:xfrm rot="5400000" flipH="1" flipV="1">
            <a:off x="172510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7" idx="0"/>
            <a:endCxn id="31" idx="0"/>
          </p:cNvCxnSpPr>
          <p:nvPr/>
        </p:nvCxnSpPr>
        <p:spPr>
          <a:xfrm>
            <a:off x="410410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4320270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4318471" y="5379985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24" name="Curved Connector 223"/>
          <p:cNvCxnSpPr>
            <a:stCxn id="222" idx="1"/>
            <a:endCxn id="10" idx="0"/>
          </p:cNvCxnSpPr>
          <p:nvPr/>
        </p:nvCxnSpPr>
        <p:spPr>
          <a:xfrm rot="10800000" flipV="1">
            <a:off x="3934941" y="5640026"/>
            <a:ext cx="383530" cy="3821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7" idx="1"/>
            <a:endCxn id="10" idx="0"/>
          </p:cNvCxnSpPr>
          <p:nvPr/>
        </p:nvCxnSpPr>
        <p:spPr>
          <a:xfrm rot="10800000" flipV="1">
            <a:off x="3934942" y="4886042"/>
            <a:ext cx="385329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 Same Side Corner Rectangle 234"/>
          <p:cNvSpPr/>
          <p:nvPr/>
        </p:nvSpPr>
        <p:spPr>
          <a:xfrm>
            <a:off x="8689097" y="1470581"/>
            <a:ext cx="1911841" cy="4509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event-driven app</a:t>
            </a: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8689097" y="1921566"/>
            <a:ext cx="1911841" cy="45098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031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libIX</a:t>
            </a:r>
            <a:endParaRPr lang="en-US" dirty="0"/>
          </a:p>
        </p:txBody>
      </p:sp>
      <p:sp>
        <p:nvSpPr>
          <p:cNvPr id="237" name="Donut 236"/>
          <p:cNvSpPr/>
          <p:nvPr/>
        </p:nvSpPr>
        <p:spPr>
          <a:xfrm>
            <a:off x="8644738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97640" y="6088329"/>
            <a:ext cx="4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39" name="Donut 238"/>
          <p:cNvSpPr/>
          <p:nvPr/>
        </p:nvSpPr>
        <p:spPr>
          <a:xfrm>
            <a:off x="10155320" y="6022170"/>
            <a:ext cx="552902" cy="501650"/>
          </a:xfrm>
          <a:prstGeom prst="donut">
            <a:avLst/>
          </a:prstGeom>
          <a:pattFill prst="ltVert">
            <a:fgClr>
              <a:schemeClr val="lt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738627" y="6088329"/>
            <a:ext cx="4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7657013" y="462715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42" name="Internal Storage 241"/>
          <p:cNvSpPr/>
          <p:nvPr/>
        </p:nvSpPr>
        <p:spPr>
          <a:xfrm>
            <a:off x="7743967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nternal Storage 242"/>
          <p:cNvSpPr/>
          <p:nvPr/>
        </p:nvSpPr>
        <p:spPr>
          <a:xfrm>
            <a:off x="10902255" y="2552796"/>
            <a:ext cx="833097" cy="59423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7707327" y="5299966"/>
            <a:ext cx="528456" cy="722204"/>
            <a:chOff x="1635010" y="4780032"/>
            <a:chExt cx="528456" cy="722204"/>
          </a:xfrm>
        </p:grpSpPr>
        <p:sp>
          <p:nvSpPr>
            <p:cNvPr id="245" name="Rectangle 24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Curved Connector 247"/>
          <p:cNvCxnSpPr>
            <a:stCxn id="241" idx="2"/>
          </p:cNvCxnSpPr>
          <p:nvPr/>
        </p:nvCxnSpPr>
        <p:spPr>
          <a:xfrm rot="10800000">
            <a:off x="7971556" y="6022171"/>
            <a:ext cx="673183" cy="2508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/>
          <p:cNvCxnSpPr>
            <a:endCxn id="245" idx="2"/>
          </p:cNvCxnSpPr>
          <p:nvPr/>
        </p:nvCxnSpPr>
        <p:spPr>
          <a:xfrm rot="5400000" flipH="1" flipV="1">
            <a:off x="7989669" y="5129120"/>
            <a:ext cx="152732" cy="18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0" idx="2"/>
          </p:cNvCxnSpPr>
          <p:nvPr/>
        </p:nvCxnSpPr>
        <p:spPr>
          <a:xfrm rot="5400000" flipH="1" flipV="1">
            <a:off x="8221938" y="2085638"/>
            <a:ext cx="405737" cy="5285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240" idx="0"/>
          </p:cNvCxnSpPr>
          <p:nvPr/>
        </p:nvCxnSpPr>
        <p:spPr>
          <a:xfrm>
            <a:off x="10600938" y="2147059"/>
            <a:ext cx="717866" cy="405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10815301" y="46260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815300" y="5378400"/>
            <a:ext cx="1007003" cy="5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58" name="Curved Connector 257"/>
          <p:cNvCxnSpPr>
            <a:stCxn id="257" idx="1"/>
            <a:endCxn id="239" idx="0"/>
          </p:cNvCxnSpPr>
          <p:nvPr/>
        </p:nvCxnSpPr>
        <p:spPr>
          <a:xfrm rot="10800000" flipV="1">
            <a:off x="10431772" y="5638442"/>
            <a:ext cx="383529" cy="3837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255" idx="1"/>
            <a:endCxn id="239" idx="0"/>
          </p:cNvCxnSpPr>
          <p:nvPr/>
        </p:nvCxnSpPr>
        <p:spPr>
          <a:xfrm rot="10800000" flipV="1">
            <a:off x="10431771" y="4886042"/>
            <a:ext cx="383530" cy="1136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6503834" y="1470581"/>
            <a:ext cx="65040" cy="522245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108" y="2828922"/>
            <a:ext cx="11823561" cy="11495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-15455" y="6140487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</a:t>
            </a:r>
            <a:r>
              <a:rPr lang="en-US" dirty="0"/>
              <a:t>core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8034" y="6155595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27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2147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15716" y="15588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urved Connector 73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46000" y="3196800"/>
            <a:ext cx="11239233" cy="125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04774" y="3210282"/>
            <a:ext cx="179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Shuffle Layer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4680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443633" y="3539934"/>
            <a:ext cx="1426076" cy="74228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</a:p>
          <a:p>
            <a:pPr algn="ctr"/>
            <a:r>
              <a:rPr lang="en-US" dirty="0"/>
              <a:t>Queue</a:t>
            </a:r>
          </a:p>
        </p:txBody>
      </p:sp>
      <p:cxnSp>
        <p:nvCxnSpPr>
          <p:cNvPr id="80" name="Curved Connector 79"/>
          <p:cNvCxnSpPr/>
          <p:nvPr/>
        </p:nvCxnSpPr>
        <p:spPr>
          <a:xfrm rot="5400000" flipH="1" flipV="1">
            <a:off x="146530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 flipH="1" flipV="1">
            <a:off x="7962139" y="3341558"/>
            <a:ext cx="392908" cy="3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135347" y="3638773"/>
            <a:ext cx="528456" cy="722204"/>
            <a:chOff x="1635010" y="4780032"/>
            <a:chExt cx="528456" cy="722204"/>
          </a:xfrm>
        </p:grpSpPr>
        <p:sp>
          <p:nvSpPr>
            <p:cNvPr id="85" name="Rectangle 84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1530729" y="3643974"/>
            <a:ext cx="528456" cy="722204"/>
            <a:chOff x="1635010" y="4780032"/>
            <a:chExt cx="528456" cy="722204"/>
          </a:xfrm>
        </p:grpSpPr>
        <p:sp>
          <p:nvSpPr>
            <p:cNvPr id="90" name="Rectangle 89"/>
            <p:cNvSpPr/>
            <p:nvPr/>
          </p:nvSpPr>
          <p:spPr>
            <a:xfrm>
              <a:off x="1635010" y="4780032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35010" y="50242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35010" y="5258034"/>
              <a:ext cx="528456" cy="2442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86" idx="0"/>
          </p:cNvCxnSpPr>
          <p:nvPr/>
        </p:nvCxnSpPr>
        <p:spPr>
          <a:xfrm rot="16200000" flipV="1">
            <a:off x="148929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>
          <a:xfrm rot="16200000" flipH="1">
            <a:off x="4083386" y="3885614"/>
            <a:ext cx="1478974" cy="1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16200000" flipV="1">
            <a:off x="7986127" y="4452762"/>
            <a:ext cx="344932" cy="3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5400000">
            <a:off x="10579318" y="3886512"/>
            <a:ext cx="1478973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5400000">
            <a:off x="4979163" y="4205587"/>
            <a:ext cx="265023" cy="575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11426969" y="4258012"/>
            <a:ext cx="259822" cy="4761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30107" y="3844120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622963" y="478704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384614" y="4788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37 C -0.01394 0.01528 -0.02813 0.02685 -0.0349 0.0669 C -0.04154 0.10718 -0.05534 0.20185 -0.04011 0.24468 C -0.02487 0.28727 0.04036 0.31042 0.05651 0.32408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6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78 C -0.01901 0.00556 -0.03763 0.00857 -0.04844 0.0463 C -0.05938 0.08357 -0.06406 0.18843 -0.06589 0.22755 C -0.06771 0.26644 -0.0724 0.26435 -0.05951 0.28009 C -0.04649 0.29607 0.01185 0.32292 0.01185 0.32315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Environment:</a:t>
            </a:r>
          </a:p>
          <a:p>
            <a:pPr lvl="1"/>
            <a:r>
              <a:rPr lang="el-GR" dirty="0"/>
              <a:t>10+1 </a:t>
            </a:r>
            <a:r>
              <a:rPr lang="en-US" dirty="0"/>
              <a:t>Xeon Servers</a:t>
            </a:r>
          </a:p>
          <a:p>
            <a:pPr lvl="1"/>
            <a:r>
              <a:rPr lang="en-US" dirty="0"/>
              <a:t>16-hyperthread server machine</a:t>
            </a:r>
          </a:p>
          <a:p>
            <a:pPr lvl="1"/>
            <a:r>
              <a:rPr lang="en-US" dirty="0"/>
              <a:t>Quanta/Cumulus 48x10GbE switch </a:t>
            </a:r>
          </a:p>
          <a:p>
            <a:r>
              <a:rPr lang="en-US" dirty="0"/>
              <a:t>Experiments:</a:t>
            </a:r>
          </a:p>
          <a:p>
            <a:pPr lvl="1"/>
            <a:r>
              <a:rPr lang="en-US" dirty="0"/>
              <a:t>Synthetic micro-benchmarks</a:t>
            </a:r>
          </a:p>
          <a:p>
            <a:pPr lvl="1"/>
            <a:r>
              <a:rPr lang="en-US" dirty="0"/>
              <a:t>Silo [SOSP 2013]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r>
              <a:rPr lang="en-US" dirty="0"/>
              <a:t>Baselines:</a:t>
            </a:r>
          </a:p>
          <a:p>
            <a:pPr lvl="1"/>
            <a:r>
              <a:rPr lang="en-US" dirty="0"/>
              <a:t>IX</a:t>
            </a:r>
          </a:p>
          <a:p>
            <a:pPr lvl="1"/>
            <a:r>
              <a:rPr lang="en-US" dirty="0"/>
              <a:t>Linux (partitioned and floating connections)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441700" cy="3200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441700" cy="3200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8989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Service Time 10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29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253" y="5615159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28452" y="6040682"/>
            <a:ext cx="330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IX, Belay </a:t>
            </a:r>
            <a:r>
              <a:rPr lang="en-US" sz="2400" i="1" dirty="0"/>
              <a:t>et al. OSDI 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94181" y="1836000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06230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4000" y="1440000"/>
            <a:ext cx="17280000" cy="43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9324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5025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Elementary Queuing Theory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7350" y="1325563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sz="2600" dirty="0"/>
              <a:t>FCFS</a:t>
            </a:r>
          </a:p>
          <a:p>
            <a:pPr lvl="1"/>
            <a:r>
              <a:rPr lang="en-US" sz="2600" dirty="0"/>
              <a:t>Processor Sharing</a:t>
            </a:r>
          </a:p>
          <a:p>
            <a:r>
              <a:rPr lang="en-US" dirty="0"/>
              <a:t>Multi/Single Queue</a:t>
            </a:r>
          </a:p>
          <a:p>
            <a:r>
              <a:rPr lang="en-US" dirty="0"/>
              <a:t>Inter-arrival Distribution</a:t>
            </a:r>
            <a:r>
              <a:rPr lang="el-GR" dirty="0"/>
              <a:t> (λ)</a:t>
            </a:r>
          </a:p>
          <a:p>
            <a:pPr lvl="1"/>
            <a:r>
              <a:rPr lang="en-US" sz="2600" dirty="0"/>
              <a:t>Poisson</a:t>
            </a:r>
          </a:p>
          <a:p>
            <a:r>
              <a:rPr lang="en-US" dirty="0"/>
              <a:t>Service Time Distribution 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pPr lvl="1"/>
            <a:r>
              <a:rPr lang="en-US" sz="2600" dirty="0"/>
              <a:t>Fixed</a:t>
            </a:r>
          </a:p>
          <a:p>
            <a:pPr lvl="1"/>
            <a:r>
              <a:rPr lang="en-US" sz="2600" dirty="0"/>
              <a:t>Exponential</a:t>
            </a:r>
          </a:p>
          <a:p>
            <a:pPr lvl="1"/>
            <a:r>
              <a:rPr lang="en-US" sz="2600" dirty="0"/>
              <a:t>Bimodal</a:t>
            </a:r>
          </a:p>
        </p:txBody>
      </p:sp>
      <p:sp>
        <p:nvSpPr>
          <p:cNvPr id="8" name="Oval 7"/>
          <p:cNvSpPr/>
          <p:nvPr/>
        </p:nvSpPr>
        <p:spPr>
          <a:xfrm>
            <a:off x="9891290" y="1533100"/>
            <a:ext cx="1545336" cy="694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FCFS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7946" y="1734268"/>
            <a:ext cx="580112" cy="301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826546" y="1734268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11289" y="1734268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41803" y="1734268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57060" y="1734268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8" idx="2"/>
          </p:cNvCxnSpPr>
          <p:nvPr/>
        </p:nvCxnSpPr>
        <p:spPr>
          <a:xfrm flipV="1">
            <a:off x="9178058" y="1880572"/>
            <a:ext cx="71323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91290" y="2727491"/>
            <a:ext cx="1545336" cy="694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FCFS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97946" y="2928659"/>
            <a:ext cx="580112" cy="301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826546" y="2928659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11289" y="2928659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41803" y="2928659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57060" y="2928659"/>
            <a:ext cx="638" cy="30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7" idx="2"/>
          </p:cNvCxnSpPr>
          <p:nvPr/>
        </p:nvCxnSpPr>
        <p:spPr>
          <a:xfrm flipV="1">
            <a:off x="9178058" y="3074963"/>
            <a:ext cx="71323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7530011" y="2228044"/>
            <a:ext cx="489098" cy="49944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cxnSp>
        <p:nvCxnSpPr>
          <p:cNvPr id="31" name="Straight Arrow Connector 30"/>
          <p:cNvCxnSpPr>
            <a:endCxn id="10" idx="1"/>
          </p:cNvCxnSpPr>
          <p:nvPr/>
        </p:nvCxnSpPr>
        <p:spPr>
          <a:xfrm flipV="1">
            <a:off x="7889818" y="1885144"/>
            <a:ext cx="708128" cy="44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7901372" y="2599121"/>
            <a:ext cx="696574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52062" y="2477767"/>
            <a:ext cx="71323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4863" y="214332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λ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08306" y="2293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μ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52062" y="3984324"/>
            <a:ext cx="45801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No OS overheads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Independent of service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Upper performance bound</a:t>
            </a:r>
          </a:p>
        </p:txBody>
      </p:sp>
    </p:spTree>
    <p:extLst>
      <p:ext uri="{BB962C8B-B14F-4D97-AF65-F5344CB8AC3E}">
        <p14:creationId xmlns:p14="http://schemas.microsoft.com/office/powerpoint/2010/main" val="733965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Service Time 10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253" y="5615159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28452" y="6040682"/>
            <a:ext cx="330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IX, Belay </a:t>
            </a:r>
            <a:r>
              <a:rPr lang="en-US" sz="2400" i="1" dirty="0"/>
              <a:t>et al. OSDI 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94181" y="1836000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06230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441700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441700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898900" cy="320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8350" y="1440000"/>
            <a:ext cx="17280000" cy="43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9324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35599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Service Time 10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57143" y="1834688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99564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253" y="5615159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441700" cy="3200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441700" cy="3200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898900" cy="3200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720" y="1439922"/>
            <a:ext cx="14400000" cy="3600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411326" y="2791326"/>
            <a:ext cx="0" cy="6898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10639926" y="2655472"/>
            <a:ext cx="1427748" cy="737937"/>
          </a:xfrm>
          <a:prstGeom prst="wedgeRectCallout">
            <a:avLst>
              <a:gd name="adj1" fmla="val -62406"/>
              <a:gd name="adj2" fmla="val 2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Interrupt benefit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9324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279621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Service Time 10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57143" y="1834688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99564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253" y="5615159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4417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4417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8989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0" y="1440000"/>
            <a:ext cx="12528000" cy="31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9729" y="3186952"/>
            <a:ext cx="744071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9365163" y="4073505"/>
            <a:ext cx="1616601" cy="651475"/>
          </a:xfrm>
          <a:prstGeom prst="wedgeRectCallout">
            <a:avLst>
              <a:gd name="adj1" fmla="val 40446"/>
              <a:gd name="adj2" fmla="val -175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Closer </a:t>
            </a:r>
            <a:r>
              <a:rPr lang="en-US" sz="2000"/>
              <a:t>to Single-Queue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9324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44817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Silo with TPC-C workload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892" y="2445431"/>
            <a:ext cx="5181600" cy="25554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 types of transactions</a:t>
            </a:r>
          </a:p>
          <a:p>
            <a:r>
              <a:rPr lang="en-US" dirty="0"/>
              <a:t>Service time variability</a:t>
            </a:r>
          </a:p>
          <a:p>
            <a:r>
              <a:rPr lang="en-US" dirty="0"/>
              <a:t>Average Service Time: 33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Open-loop experiment</a:t>
            </a:r>
          </a:p>
          <a:p>
            <a:r>
              <a:rPr lang="en-US" dirty="0"/>
              <a:t>2752 TCP connections</a:t>
            </a:r>
          </a:p>
          <a:p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percentile latency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2036350"/>
            <a:ext cx="64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90688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Silo with TPC-C workload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34944" y="3025215"/>
            <a:ext cx="22701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228754" y="2770817"/>
            <a:ext cx="16888" cy="20188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6292595" y="2326068"/>
            <a:ext cx="1545336" cy="5303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1.63x speedup over Linux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8307999" y="3295656"/>
            <a:ext cx="1431453" cy="76065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3.68x lower </a:t>
            </a:r>
          </a:p>
          <a:p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latency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58559" cy="4077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ZygOS</a:t>
            </a:r>
            <a:r>
              <a:rPr lang="en-US" dirty="0"/>
              <a:t>: A datacenter operating system for low-latency</a:t>
            </a:r>
          </a:p>
          <a:p>
            <a:pPr lvl="1"/>
            <a:r>
              <a:rPr lang="en-US" dirty="0"/>
              <a:t>Reduced System overheads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Converges to a single queue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conservation through work stealing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Reduce HOL through light-weight IPIs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5730"/>
              </p:ext>
            </p:extLst>
          </p:nvPr>
        </p:nvGraphicFramePr>
        <p:xfrm>
          <a:off x="1712024" y="1648463"/>
          <a:ext cx="8054752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System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Linux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Dataplanes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Kernel (</a:t>
                      </a:r>
                      <a:r>
                        <a:rPr lang="en-US" sz="2400" dirty="0" err="1"/>
                        <a:t>epoll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Kernel (</a:t>
                      </a:r>
                      <a:r>
                        <a:rPr lang="en-US" sz="2400" dirty="0" err="1"/>
                        <a:t>epoll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Userspace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Connection</a:t>
                      </a:r>
                      <a:r>
                        <a:rPr lang="en-US" sz="2400" b="1" baseline="0" dirty="0"/>
                        <a:t> Delegation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Partitioned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Partitioned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Work Conservation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✖️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✖️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Queuing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Multi-Queue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</a:t>
                      </a:r>
                      <a:r>
                        <a:rPr lang="en-US" sz="2400" baseline="0" dirty="0"/>
                        <a:t> 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00000"/>
            <a:ext cx="12192000" cy="49244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Can we build a system with low overheads that achieves work conservation?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4800" y="0"/>
            <a:ext cx="10767600" cy="13248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2739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3757" cy="4351338"/>
          </a:xfrm>
        </p:spPr>
        <p:txBody>
          <a:bodyPr/>
          <a:lstStyle/>
          <a:p>
            <a:r>
              <a:rPr lang="en-US" dirty="0"/>
              <a:t>Key Observations:</a:t>
            </a:r>
          </a:p>
          <a:p>
            <a:pPr lvl="1"/>
            <a:r>
              <a:rPr lang="en-US" sz="2600" dirty="0"/>
              <a:t>Single queue systems perform </a:t>
            </a:r>
            <a:r>
              <a:rPr lang="en-US" sz="2600" b="1" dirty="0"/>
              <a:t>theoretically</a:t>
            </a:r>
            <a:r>
              <a:rPr lang="en-US" sz="2600" dirty="0"/>
              <a:t> better</a:t>
            </a:r>
          </a:p>
          <a:p>
            <a:pPr lvl="1"/>
            <a:r>
              <a:rPr lang="en-US" sz="2600" dirty="0" err="1"/>
              <a:t>Dataplanes</a:t>
            </a:r>
            <a:r>
              <a:rPr lang="en-US" sz="2600" dirty="0"/>
              <a:t>, despite being multi-queue systems, perform </a:t>
            </a:r>
            <a:r>
              <a:rPr lang="en-US" sz="2600" b="1" dirty="0"/>
              <a:t>practically</a:t>
            </a:r>
            <a:r>
              <a:rPr lang="en-US" sz="2600" dirty="0"/>
              <a:t> better</a:t>
            </a:r>
          </a:p>
          <a:p>
            <a:endParaRPr lang="en-US" dirty="0"/>
          </a:p>
          <a:p>
            <a:r>
              <a:rPr lang="en-US" dirty="0"/>
              <a:t>Key Contributions</a:t>
            </a:r>
          </a:p>
          <a:p>
            <a:pPr lvl="1"/>
            <a:r>
              <a:rPr lang="en-US" sz="2600" dirty="0" err="1"/>
              <a:t>ZygOS</a:t>
            </a:r>
            <a:r>
              <a:rPr lang="en-US" sz="2600" dirty="0"/>
              <a:t> combines the best of the two worlds:</a:t>
            </a:r>
          </a:p>
          <a:p>
            <a:pPr lvl="2"/>
            <a:r>
              <a:rPr lang="en-US" sz="2400" dirty="0"/>
              <a:t>Reduced system overheads similar to </a:t>
            </a:r>
            <a:r>
              <a:rPr lang="en-US" sz="2400" dirty="0" err="1"/>
              <a:t>dataplanes</a:t>
            </a:r>
            <a:endParaRPr lang="en-US" sz="2400" dirty="0"/>
          </a:p>
          <a:p>
            <a:pPr lvl="2"/>
            <a:r>
              <a:rPr lang="en-US" sz="2400" dirty="0"/>
              <a:t>Convergence to a single-queue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481"/>
            <a:ext cx="8963526" cy="4351338"/>
          </a:xfrm>
        </p:spPr>
        <p:txBody>
          <a:bodyPr>
            <a:normAutofit/>
          </a:bodyPr>
          <a:lstStyle/>
          <a:p>
            <a:r>
              <a:rPr lang="en-US" dirty="0"/>
              <a:t>Metric to optimize: Load @ Tail-Latency SLO</a:t>
            </a:r>
          </a:p>
          <a:p>
            <a:r>
              <a:rPr lang="en-US" dirty="0"/>
              <a:t>Run timescale-independent simulations</a:t>
            </a:r>
          </a:p>
          <a:p>
            <a:r>
              <a:rPr lang="en-US" dirty="0"/>
              <a:t>Run synthetic benchmarks on real system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sz="2600" dirty="0"/>
              <a:t>Which model achieves better throughput?</a:t>
            </a:r>
          </a:p>
          <a:p>
            <a:pPr lvl="1"/>
            <a:r>
              <a:rPr lang="en-US" sz="2600" dirty="0"/>
              <a:t>Which system converges to its model at low service 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390900" cy="323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3909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390900" cy="323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Queuing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4735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8677" y="1836000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77707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31722" y="3222174"/>
            <a:ext cx="2567677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46909" y="3222174"/>
            <a:ext cx="2870285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49739" y="3222000"/>
            <a:ext cx="2881861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253" y="5580000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5400000"/>
            <a:ext cx="12192000" cy="89255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Single queue models provide better throughput at SLO</a:t>
            </a:r>
            <a:r>
              <a:rPr lang="el-GR" sz="2600" dirty="0"/>
              <a:t> </a:t>
            </a:r>
            <a:r>
              <a:rPr lang="en-US" sz="2600" dirty="0"/>
              <a:t>because of </a:t>
            </a:r>
          </a:p>
          <a:p>
            <a:pPr algn="ctr"/>
            <a:r>
              <a:rPr lang="en-US" sz="2600" b="1" dirty="0"/>
              <a:t>transient load imbalance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07" y="1440000"/>
            <a:ext cx="7233488" cy="432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9638374" y="3144252"/>
            <a:ext cx="157505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6879216" y="2134455"/>
            <a:ext cx="2549718" cy="834190"/>
          </a:xfrm>
          <a:prstGeom prst="wedgeRectCallout">
            <a:avLst>
              <a:gd name="adj1" fmla="val 72284"/>
              <a:gd name="adj2" fmla="val 70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Greater mismatch at high dispersion</a:t>
            </a:r>
          </a:p>
        </p:txBody>
      </p:sp>
    </p:spTree>
    <p:extLst>
      <p:ext uri="{BB962C8B-B14F-4D97-AF65-F5344CB8AC3E}">
        <p14:creationId xmlns:p14="http://schemas.microsoft.com/office/powerpoint/2010/main" val="4338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441700" cy="3200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441700" cy="3200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8989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Service Time 10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8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253" y="5615159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28452" y="6040682"/>
            <a:ext cx="330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IX, Belay </a:t>
            </a:r>
            <a:r>
              <a:rPr lang="en-US" sz="2400" i="1" dirty="0"/>
              <a:t>et al. OSDI 2014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9324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94181" y="1836000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06230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4000" y="1440000"/>
            <a:ext cx="1728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2300400"/>
            <a:ext cx="34417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2300400"/>
            <a:ext cx="38989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0" y="2300400"/>
            <a:ext cx="34417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00" y="0"/>
            <a:ext cx="10515600" cy="1325563"/>
          </a:xfrm>
        </p:spPr>
        <p:txBody>
          <a:bodyPr/>
          <a:lstStyle/>
          <a:p>
            <a:r>
              <a:rPr lang="en-US" dirty="0"/>
              <a:t>Latency vs Load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Service Time 25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53" y="6009904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SLO: 10 x AVG[</a:t>
            </a:r>
            <a:r>
              <a:rPr lang="en-US" sz="2600" dirty="0" err="1"/>
              <a:t>service_time</a:t>
            </a:r>
            <a:r>
              <a:rPr lang="en-US" sz="2600" dirty="0"/>
              <a:t>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ABB0-75D8-1747-81FB-FFA6D089DC93}" type="slidenum">
              <a:rPr lang="en-US" smtClean="0"/>
              <a:t>9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253" y="5615159"/>
            <a:ext cx="41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99</a:t>
            </a:r>
            <a:r>
              <a:rPr lang="en-US" sz="2600" baseline="30000" dirty="0"/>
              <a:t>th</a:t>
            </a:r>
            <a:r>
              <a:rPr lang="en-US" sz="2600" dirty="0"/>
              <a:t> percentile latency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28452" y="6040682"/>
            <a:ext cx="330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IX, Belay </a:t>
            </a:r>
            <a:r>
              <a:rPr lang="en-US" sz="2400" i="1" dirty="0"/>
              <a:t>et al. OSDI 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94181" y="1836000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06230" y="183600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Bimodal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4000" y="1440000"/>
            <a:ext cx="17280000" cy="432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5400000"/>
            <a:ext cx="12192000" cy="49244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/>
              <a:t>Dataplanes</a:t>
            </a:r>
            <a:r>
              <a:rPr lang="en-US" sz="2600" dirty="0"/>
              <a:t> perform better </a:t>
            </a:r>
            <a:r>
              <a:rPr lang="en-US" sz="2600" b="1" dirty="0"/>
              <a:t>only</a:t>
            </a:r>
            <a:r>
              <a:rPr lang="en-US" sz="2600" dirty="0"/>
              <a:t> in very low service times with low dispersion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06230" y="3224463"/>
            <a:ext cx="7446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56404" y="3231958"/>
            <a:ext cx="4553" cy="51911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10200390" y="2243645"/>
            <a:ext cx="1964010" cy="802758"/>
          </a:xfrm>
          <a:prstGeom prst="wedgeRectCallout">
            <a:avLst>
              <a:gd name="adj1" fmla="val -68208"/>
              <a:gd name="adj2" fmla="val 6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Linux Floating outperforms 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9324" y="18360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141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10924</TotalTime>
  <Words>2122</Words>
  <Application>Microsoft Macintosh PowerPoint</Application>
  <PresentationFormat>宽屏</PresentationFormat>
  <Paragraphs>751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ZygOS: Achieving Low Tail Latency for Microsecond-scale Networked Tasks (SOSP'17)</vt:lpstr>
      <vt:lpstr>Problem: Serve μs-scale RPCs</vt:lpstr>
      <vt:lpstr>Elementary Queuing Theory</vt:lpstr>
      <vt:lpstr>PowerPoint 演示文稿</vt:lpstr>
      <vt:lpstr>Upcoming</vt:lpstr>
      <vt:lpstr>Analysis</vt:lpstr>
      <vt:lpstr>Latency vs Load – Queuing model</vt:lpstr>
      <vt:lpstr>Latency vs Load –  Service Time 10μs</vt:lpstr>
      <vt:lpstr>Latency vs Load –  Service Time 25μs</vt:lpstr>
      <vt:lpstr>ZygOS Approach</vt:lpstr>
      <vt:lpstr>Background on IX</vt:lpstr>
      <vt:lpstr>IX Design</vt:lpstr>
      <vt:lpstr>ZygOS Architecture</vt:lpstr>
      <vt:lpstr>Execution Model</vt:lpstr>
      <vt:lpstr>Execution Model</vt:lpstr>
      <vt:lpstr>Execution Model</vt:lpstr>
      <vt:lpstr>Execution Model</vt:lpstr>
      <vt:lpstr>Execution Model</vt:lpstr>
      <vt:lpstr>Execution Model</vt:lpstr>
      <vt:lpstr>Execution Model</vt:lpstr>
      <vt:lpstr>Execution Model</vt:lpstr>
      <vt:lpstr>Dealing with Head of Line Blocking</vt:lpstr>
      <vt:lpstr>HOL – RX</vt:lpstr>
      <vt:lpstr>HOL – RX</vt:lpstr>
      <vt:lpstr>HOL – RX</vt:lpstr>
      <vt:lpstr>HOL – TX</vt:lpstr>
      <vt:lpstr>HOL – TX</vt:lpstr>
      <vt:lpstr>Evaluation Setup</vt:lpstr>
      <vt:lpstr>Latency vs Load –  Service Time 10μs</vt:lpstr>
      <vt:lpstr>Latency vs Load –  Service Time 10μs</vt:lpstr>
      <vt:lpstr>Latency vs Load – Service Time 10μs</vt:lpstr>
      <vt:lpstr>Latency vs Load – Service Time 10μs</vt:lpstr>
      <vt:lpstr>Silo with TPC-C workload</vt:lpstr>
      <vt:lpstr>Silo with TPC-C workload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唐 楚哲</cp:lastModifiedBy>
  <cp:revision>980</cp:revision>
  <dcterms:created xsi:type="dcterms:W3CDTF">2017-09-21T09:35:28Z</dcterms:created>
  <dcterms:modified xsi:type="dcterms:W3CDTF">2019-05-08T13:43:40Z</dcterms:modified>
</cp:coreProperties>
</file>