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5" r:id="rId2"/>
    <p:sldId id="258" r:id="rId3"/>
    <p:sldId id="259" r:id="rId4"/>
    <p:sldId id="276" r:id="rId5"/>
    <p:sldId id="260" r:id="rId6"/>
    <p:sldId id="261" r:id="rId7"/>
    <p:sldId id="303" r:id="rId8"/>
    <p:sldId id="293" r:id="rId9"/>
    <p:sldId id="304" r:id="rId10"/>
    <p:sldId id="294" r:id="rId11"/>
    <p:sldId id="295" r:id="rId12"/>
    <p:sldId id="297" r:id="rId13"/>
    <p:sldId id="296" r:id="rId14"/>
    <p:sldId id="262" r:id="rId15"/>
    <p:sldId id="263" r:id="rId16"/>
    <p:sldId id="264" r:id="rId17"/>
    <p:sldId id="277" r:id="rId18"/>
    <p:sldId id="266" r:id="rId19"/>
    <p:sldId id="274" r:id="rId20"/>
    <p:sldId id="268" r:id="rId21"/>
    <p:sldId id="269" r:id="rId22"/>
    <p:sldId id="308" r:id="rId23"/>
    <p:sldId id="279" r:id="rId24"/>
    <p:sldId id="278" r:id="rId25"/>
    <p:sldId id="311" r:id="rId26"/>
    <p:sldId id="285" r:id="rId27"/>
    <p:sldId id="272" r:id="rId28"/>
    <p:sldId id="312" r:id="rId29"/>
  </p:sldIdLst>
  <p:sldSz cx="9144000" cy="64008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99" autoAdjust="0"/>
  </p:normalViewPr>
  <p:slideViewPr>
    <p:cSldViewPr>
      <p:cViewPr varScale="1">
        <p:scale>
          <a:sx n="103" d="100"/>
          <a:sy n="103" d="100"/>
        </p:scale>
        <p:origin x="1854" y="114"/>
      </p:cViewPr>
      <p:guideLst>
        <p:guide orient="horz" pos="20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C7A6A-2609-45A8-89C3-172B0AB15CF3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D9587-1B51-4E59-8337-378D329D5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EFD80-4569-43C9-AC93-433212A0E0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74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49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5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45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58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59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59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31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4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84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8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7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9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8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10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4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4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49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9587-1B51-4E59-8337-378D329D51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8398"/>
            <a:ext cx="7772400" cy="137202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27120"/>
            <a:ext cx="64008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46512" y="5576664"/>
            <a:ext cx="2133600" cy="340784"/>
          </a:xfrm>
        </p:spPr>
        <p:txBody>
          <a:bodyPr/>
          <a:lstStyle>
            <a:lvl1pPr algn="ctr">
              <a:defRPr sz="2000" b="1"/>
            </a:lvl1pPr>
          </a:lstStyle>
          <a:p>
            <a:fld id="{ACBB5CCA-ABED-4AE8-8BFE-AB851749ED4D}" type="datetime1">
              <a:rPr lang="ko-KR" altLang="en-US" smtClean="0"/>
              <a:pPr/>
              <a:t>2019-05-16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878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56329"/>
            <a:ext cx="8496944" cy="793433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318593"/>
            <a:ext cx="8496944" cy="4399161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 marL="742950" indent="-28575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34D6-CFA5-4553-B4BE-28750209C555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A5E36FA4-4CA0-4665-BA75-6520AE7A2E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9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113108"/>
            <a:ext cx="7772400" cy="1271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712932"/>
            <a:ext cx="777240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7C6-46DA-46D5-96E7-CF4D22C10983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0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6328"/>
            <a:ext cx="8640960" cy="927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528" y="1385799"/>
            <a:ext cx="8496944" cy="433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932594"/>
            <a:ext cx="21336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5296C6E5-9316-4F4F-9490-2D2055BAE1C6}" type="datetime1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932594"/>
            <a:ext cx="28956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932594"/>
            <a:ext cx="21336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A5E36FA4-4CA0-4665-BA75-6520AE7A2E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7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988397"/>
            <a:ext cx="7990656" cy="1372023"/>
          </a:xfrm>
        </p:spPr>
        <p:txBody>
          <a:bodyPr>
            <a:noAutofit/>
          </a:bodyPr>
          <a:lstStyle/>
          <a:p>
            <a:r>
              <a:rPr lang="en-US" altLang="ko-KR" sz="4800" dirty="0" err="1" smtClean="0"/>
              <a:t>ClickOS</a:t>
            </a:r>
            <a:r>
              <a:rPr lang="en-US" altLang="ko-KR" sz="4800" dirty="0" smtClean="0"/>
              <a:t> and the Art of Network Function Virtualization</a:t>
            </a:r>
            <a:endParaRPr lang="ko-KR" altLang="en-US" sz="4800" dirty="0"/>
          </a:p>
        </p:txBody>
      </p:sp>
      <p:sp>
        <p:nvSpPr>
          <p:cNvPr id="5" name="직사각형 4"/>
          <p:cNvSpPr/>
          <p:nvPr/>
        </p:nvSpPr>
        <p:spPr>
          <a:xfrm>
            <a:off x="3059832" y="4784576"/>
            <a:ext cx="2617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Calibri" panose="020F0502020204030204" pitchFamily="34" charset="0"/>
              </a:rPr>
              <a:t>Presenter : </a:t>
            </a:r>
            <a:r>
              <a:rPr lang="en-US" altLang="ko-KR" sz="2400" b="1" dirty="0" smtClean="0">
                <a:latin typeface="Calibri" panose="020F0502020204030204" pitchFamily="34" charset="0"/>
              </a:rPr>
              <a:t>Y</a:t>
            </a:r>
            <a:r>
              <a:rPr lang="en-US" altLang="zh-CN" sz="2400" b="1" dirty="0" smtClean="0">
                <a:latin typeface="Calibri" panose="020F0502020204030204" pitchFamily="34" charset="0"/>
              </a:rPr>
              <a:t>in </a:t>
            </a:r>
            <a:r>
              <a:rPr lang="en-US" altLang="zh-CN" sz="2400" b="1" dirty="0" err="1" smtClean="0">
                <a:latin typeface="Calibri" panose="020F0502020204030204" pitchFamily="34" charset="0"/>
              </a:rPr>
              <a:t>Hao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Calibri" panose="020F0502020204030204" pitchFamily="34" charset="0"/>
              </a:rPr>
              <a:t>ClickOS</a:t>
            </a:r>
            <a:r>
              <a:rPr lang="en-US" altLang="ko-KR" dirty="0" smtClean="0">
                <a:latin typeface="Calibri" panose="020F0502020204030204" pitchFamily="34" charset="0"/>
              </a:rPr>
              <a:t> Architecture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2374"/>
            <a:ext cx="7719442" cy="528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61926" y="1586508"/>
            <a:ext cx="1952699" cy="15841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188451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2339752" y="3170684"/>
            <a:ext cx="216024" cy="389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43808" y="2240446"/>
            <a:ext cx="6120680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latin typeface="Calibri" panose="020F0502020204030204" pitchFamily="34" charset="0"/>
              </a:rPr>
              <a:t>Xen</a:t>
            </a:r>
            <a:r>
              <a:rPr lang="en-US" altLang="ko-KR" sz="2400" b="1" dirty="0" smtClean="0">
                <a:latin typeface="Calibri" panose="020F0502020204030204" pitchFamily="34" charset="0"/>
              </a:rPr>
              <a:t> store = communication path (Dom0 - VM)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sz="2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Al</a:t>
            </a:r>
            <a:r>
              <a:rPr lang="en-US" altLang="ko-KR" sz="2000" dirty="0" smtClean="0">
                <a:latin typeface="Calibri" panose="020F0502020204030204" pitchFamily="34" charset="0"/>
              </a:rPr>
              <a:t>lows the </a:t>
            </a:r>
            <a:r>
              <a:rPr lang="en-US" altLang="ko-KR" sz="2000" dirty="0">
                <a:latin typeface="Calibri" panose="020F0502020204030204" pitchFamily="34" charset="0"/>
              </a:rPr>
              <a:t>users to install Click </a:t>
            </a:r>
            <a:r>
              <a:rPr lang="en-US" altLang="ko-KR" sz="2000" dirty="0" err="1" smtClean="0">
                <a:latin typeface="Calibri" panose="020F0502020204030204" pitchFamily="34" charset="0"/>
              </a:rPr>
              <a:t>configs</a:t>
            </a:r>
            <a:r>
              <a:rPr lang="en-US" altLang="ko-KR" sz="2000" dirty="0" smtClean="0">
                <a:latin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</a:rPr>
              <a:t>in </a:t>
            </a:r>
            <a:r>
              <a:rPr lang="en-US" altLang="ko-KR" sz="2000" dirty="0" err="1" smtClean="0">
                <a:latin typeface="Calibri" panose="020F0502020204030204" pitchFamily="34" charset="0"/>
              </a:rPr>
              <a:t>ClickOS</a:t>
            </a:r>
            <a:r>
              <a:rPr lang="en-US" altLang="ko-KR" sz="2000" dirty="0" smtClean="0">
                <a:latin typeface="Calibri" panose="020F0502020204030204" pitchFamily="34" charset="0"/>
              </a:rPr>
              <a:t> VM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sz="2000" dirty="0" smtClean="0">
                <a:latin typeface="Calibri" panose="020F0502020204030204" pitchFamily="34" charset="0"/>
              </a:rPr>
              <a:t>Set </a:t>
            </a:r>
            <a:r>
              <a:rPr lang="en-US" altLang="ko-KR" sz="2000" dirty="0">
                <a:latin typeface="Calibri" panose="020F0502020204030204" pitchFamily="34" charset="0"/>
              </a:rPr>
              <a:t>and retrieve state in </a:t>
            </a:r>
            <a:r>
              <a:rPr lang="en-US" altLang="ko-KR" sz="2000" dirty="0" smtClean="0">
                <a:latin typeface="Calibri" panose="020F0502020204030204" pitchFamily="34" charset="0"/>
              </a:rPr>
              <a:t>elements (e.g. packet counter)</a:t>
            </a:r>
            <a:endParaRPr lang="en-US" altLang="ko-KR" sz="2000" dirty="0">
              <a:latin typeface="Calibri" panose="020F0502020204030204" pitchFamily="34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627784" y="3608598"/>
            <a:ext cx="216024" cy="13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Calibri" panose="020F0502020204030204" pitchFamily="34" charset="0"/>
              </a:rPr>
              <a:t>ClickOS</a:t>
            </a:r>
            <a:r>
              <a:rPr lang="en-US" altLang="ko-KR" dirty="0" smtClean="0">
                <a:latin typeface="Calibri" panose="020F0502020204030204" pitchFamily="34" charset="0"/>
              </a:rPr>
              <a:t> Boot Time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763882"/>
              </p:ext>
            </p:extLst>
          </p:nvPr>
        </p:nvGraphicFramePr>
        <p:xfrm>
          <a:off x="827584" y="1400200"/>
          <a:ext cx="568863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754"/>
                <a:gridCol w="16488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Tasks</a:t>
                      </a:r>
                      <a:endParaRPr lang="ko-KR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Time spent</a:t>
                      </a:r>
                      <a:endParaRPr lang="ko-KR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Issue and carry out the </a:t>
                      </a:r>
                      <a:r>
                        <a:rPr lang="en-US" altLang="ko-KR" sz="2400" dirty="0" err="1" smtClean="0">
                          <a:latin typeface="Calibri" panose="020F0502020204030204" pitchFamily="34" charset="0"/>
                        </a:rPr>
                        <a:t>hypercall</a:t>
                      </a:r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  to create the VM</a:t>
                      </a:r>
                      <a:endParaRPr lang="ko-KR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5.2 </a:t>
                      </a:r>
                      <a:r>
                        <a:rPr lang="en-US" altLang="ko-KR" sz="2400" dirty="0" err="1" smtClean="0">
                          <a:latin typeface="Calibri" panose="020F0502020204030204" pitchFamily="34" charset="0"/>
                        </a:rPr>
                        <a:t>ms</a:t>
                      </a:r>
                      <a:endParaRPr lang="en-US" altLang="ko-KR" sz="24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Build</a:t>
                      </a:r>
                      <a:r>
                        <a:rPr lang="en-US" altLang="ko-KR" sz="2400" baseline="0" dirty="0" smtClean="0">
                          <a:latin typeface="Calibri" panose="020F0502020204030204" pitchFamily="34" charset="0"/>
                        </a:rPr>
                        <a:t> and boot VM image</a:t>
                      </a:r>
                      <a:endParaRPr lang="en-US" altLang="ko-KR" sz="24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9.0 </a:t>
                      </a:r>
                      <a:r>
                        <a:rPr lang="en-US" altLang="ko-KR" sz="2400" dirty="0" err="1" smtClean="0">
                          <a:latin typeface="Calibri" panose="020F0502020204030204" pitchFamily="34" charset="0"/>
                        </a:rPr>
                        <a:t>ms</a:t>
                      </a:r>
                      <a:endParaRPr lang="en-US" altLang="ko-KR" sz="24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Set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up </a:t>
                      </a:r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Xen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store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2.2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ms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Create the 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4.4 </a:t>
                      </a:r>
                      <a:r>
                        <a:rPr lang="en-US" altLang="ko-KR" sz="2400" dirty="0" err="1" smtClean="0">
                          <a:latin typeface="Calibri" panose="020F0502020204030204" pitchFamily="34" charset="0"/>
                        </a:rPr>
                        <a:t>ms</a:t>
                      </a:r>
                      <a:endParaRPr lang="en-US" altLang="ko-KR" sz="24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Attach VM to back-end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1.4 </a:t>
                      </a:r>
                      <a:r>
                        <a:rPr lang="en-US" altLang="ko-KR" sz="2400" dirty="0" err="1" smtClean="0">
                          <a:latin typeface="Calibri" panose="020F0502020204030204" pitchFamily="34" charset="0"/>
                        </a:rPr>
                        <a:t>ms</a:t>
                      </a:r>
                      <a:endParaRPr lang="ko-KR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Install the Click configuration</a:t>
                      </a:r>
                      <a:endParaRPr lang="ko-KR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6.6 </a:t>
                      </a:r>
                      <a:r>
                        <a:rPr lang="en-US" altLang="ko-KR" sz="2400" dirty="0" err="1" smtClean="0">
                          <a:latin typeface="Calibri" panose="020F0502020204030204" pitchFamily="34" charset="0"/>
                        </a:rPr>
                        <a:t>ms</a:t>
                      </a:r>
                      <a:endParaRPr lang="ko-KR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Total </a:t>
                      </a:r>
                      <a:endParaRPr lang="ko-KR" alt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28.8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2400" b="1" baseline="0" dirty="0" err="1" smtClean="0">
                          <a:latin typeface="Calibri" panose="020F0502020204030204" pitchFamily="34" charset="0"/>
                        </a:rPr>
                        <a:t>ms</a:t>
                      </a:r>
                      <a:endParaRPr lang="ko-KR" alt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11</a:t>
            </a:fld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372200" y="2408312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660232" y="1112168"/>
            <a:ext cx="2304256" cy="1296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Calibri" panose="020F0502020204030204" pitchFamily="34" charset="0"/>
              </a:rPr>
              <a:t>(optimized)</a:t>
            </a:r>
          </a:p>
          <a:p>
            <a:pPr algn="ctr"/>
            <a:r>
              <a:rPr lang="en-US" altLang="ko-KR" sz="2000" dirty="0" smtClean="0">
                <a:latin typeface="Calibri" panose="020F0502020204030204" pitchFamily="34" charset="0"/>
              </a:rPr>
              <a:t>Re-designed the </a:t>
            </a:r>
            <a:r>
              <a:rPr lang="en-US" altLang="ko-KR" sz="2000" dirty="0" err="1" smtClean="0">
                <a:latin typeface="Calibri" panose="020F0502020204030204" pitchFamily="34" charset="0"/>
              </a:rPr>
              <a:t>MiniOS</a:t>
            </a:r>
            <a:r>
              <a:rPr lang="en-US" altLang="ko-KR" sz="2000" dirty="0" smtClean="0">
                <a:latin typeface="Calibri" panose="020F0502020204030204" pitchFamily="34" charset="0"/>
              </a:rPr>
              <a:t> </a:t>
            </a:r>
            <a:r>
              <a:rPr lang="en-US" altLang="ko-KR" sz="2000" dirty="0" err="1" smtClean="0">
                <a:latin typeface="Calibri" panose="020F0502020204030204" pitchFamily="34" charset="0"/>
              </a:rPr>
              <a:t>toolchain</a:t>
            </a:r>
            <a:r>
              <a:rPr lang="en-US" altLang="ko-KR" sz="2000" dirty="0" smtClean="0">
                <a:latin typeface="Calibri" panose="020F0502020204030204" pitchFamily="34" charset="0"/>
              </a:rPr>
              <a:t> for faster boot.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6437064" y="3827264"/>
            <a:ext cx="511200" cy="438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6437064" y="4626012"/>
            <a:ext cx="51120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770724" y="3488432"/>
            <a:ext cx="2304256" cy="16349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Calibri" panose="020F0502020204030204" pitchFamily="34" charset="0"/>
              </a:rPr>
              <a:t>(added)</a:t>
            </a:r>
            <a:endParaRPr lang="en-US" altLang="ko-KR" sz="2000" dirty="0" smtClean="0">
              <a:latin typeface="Calibri" panose="020F0502020204030204" pitchFamily="34" charset="0"/>
            </a:endParaRPr>
          </a:p>
          <a:p>
            <a:pPr algn="ctr"/>
            <a:r>
              <a:rPr lang="en-US" altLang="ko-KR" sz="2000" dirty="0" smtClean="0">
                <a:latin typeface="Calibri" panose="020F0502020204030204" pitchFamily="34" charset="0"/>
              </a:rPr>
              <a:t>Provide </a:t>
            </a:r>
            <a:r>
              <a:rPr lang="en-US" altLang="ko-KR" sz="2000" dirty="0">
                <a:latin typeface="Calibri" panose="020F0502020204030204" pitchFamily="34" charset="0"/>
              </a:rPr>
              <a:t>a console </a:t>
            </a:r>
            <a:r>
              <a:rPr lang="en-US" altLang="ko-KR" sz="2000" dirty="0" smtClean="0">
                <a:latin typeface="Calibri" panose="020F0502020204030204" pitchFamily="34" charset="0"/>
              </a:rPr>
              <a:t>through which </a:t>
            </a:r>
            <a:br>
              <a:rPr lang="en-US" altLang="ko-KR" sz="2000" dirty="0" smtClean="0">
                <a:latin typeface="Calibri" panose="020F0502020204030204" pitchFamily="34" charset="0"/>
              </a:rPr>
            </a:br>
            <a:r>
              <a:rPr lang="en-US" altLang="ko-KR" sz="2000" dirty="0" smtClean="0">
                <a:latin typeface="Calibri" panose="020F0502020204030204" pitchFamily="34" charset="0"/>
              </a:rPr>
              <a:t>Click configurations </a:t>
            </a:r>
            <a:r>
              <a:rPr lang="en-US" altLang="ko-KR" sz="2000" dirty="0">
                <a:latin typeface="Calibri" panose="020F0502020204030204" pitchFamily="34" charset="0"/>
              </a:rPr>
              <a:t>can be controlled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568" y="2660340"/>
            <a:ext cx="6087156" cy="482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2721" y="3143250"/>
            <a:ext cx="6068156" cy="482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9667" y="3563708"/>
            <a:ext cx="6241057" cy="482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38051" y="4016257"/>
            <a:ext cx="6264696" cy="482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5196" y="4490262"/>
            <a:ext cx="6264696" cy="482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6181" y="4975367"/>
            <a:ext cx="6264696" cy="482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1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987" y="174719"/>
            <a:ext cx="8496944" cy="79343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Booting Large Number of </a:t>
            </a:r>
            <a:r>
              <a:rPr lang="en-US" altLang="ko-KR" dirty="0" err="1" smtClean="0">
                <a:latin typeface="Calibri" panose="020F0502020204030204" pitchFamily="34" charset="0"/>
              </a:rPr>
              <a:t>ClickOS</a:t>
            </a:r>
            <a:r>
              <a:rPr lang="en-US" altLang="ko-KR" dirty="0" smtClean="0">
                <a:latin typeface="Calibri" panose="020F0502020204030204" pitchFamily="34" charset="0"/>
              </a:rPr>
              <a:t> VMs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69" y="922116"/>
            <a:ext cx="7035502" cy="530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1601374" y="5000600"/>
            <a:ext cx="576064" cy="576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929966" y="1688232"/>
            <a:ext cx="576064" cy="576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2397" y="5057799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30 </a:t>
            </a:r>
            <a:r>
              <a:rPr lang="en-US" altLang="ko-KR" sz="2400" b="1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msec</a:t>
            </a:r>
            <a:endParaRPr lang="ko-KR" altLang="en-US" sz="24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15180" y="1688232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220 </a:t>
            </a:r>
            <a:r>
              <a:rPr lang="en-US" altLang="ko-KR" sz="2400" b="1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msec</a:t>
            </a:r>
            <a:endParaRPr lang="ko-KR" altLang="en-US" sz="24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56728" y="912006"/>
            <a:ext cx="3090077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contention on the </a:t>
            </a:r>
            <a:r>
              <a:rPr lang="en-US" altLang="ko-KR" sz="2000" dirty="0" err="1">
                <a:latin typeface="Calibri" panose="020F0502020204030204" pitchFamily="34" charset="0"/>
              </a:rPr>
              <a:t>Xen</a:t>
            </a:r>
            <a:r>
              <a:rPr lang="en-US" altLang="ko-KR" sz="2000" dirty="0">
                <a:latin typeface="Calibri" panose="020F0502020204030204" pitchFamily="34" charset="0"/>
              </a:rPr>
              <a:t> store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217999" y="1317616"/>
            <a:ext cx="383767" cy="3706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Calibri" panose="020F0502020204030204" pitchFamily="34" charset="0"/>
              </a:rPr>
              <a:t>ClickOS</a:t>
            </a:r>
            <a:r>
              <a:rPr lang="en-US" altLang="ko-KR" dirty="0" smtClean="0">
                <a:latin typeface="Calibri" panose="020F0502020204030204" pitchFamily="34" charset="0"/>
              </a:rPr>
              <a:t> Memory Footprint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665577"/>
              </p:ext>
            </p:extLst>
          </p:nvPr>
        </p:nvGraphicFramePr>
        <p:xfrm>
          <a:off x="251520" y="1544216"/>
          <a:ext cx="612068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571"/>
                <a:gridCol w="17741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Usage</a:t>
                      </a:r>
                      <a:endParaRPr lang="ko-KR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Basic memory footprint </a:t>
                      </a:r>
                      <a:br>
                        <a:rPr lang="en-US" altLang="ko-KR" sz="2400" dirty="0" smtClean="0">
                          <a:latin typeface="Calibri" panose="020F0502020204030204" pitchFamily="34" charset="0"/>
                        </a:rPr>
                      </a:br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of a </a:t>
                      </a:r>
                      <a:r>
                        <a:rPr lang="en-US" altLang="ko-KR" sz="2400" dirty="0" err="1" smtClean="0">
                          <a:latin typeface="Calibri" panose="020F0502020204030204" pitchFamily="34" charset="0"/>
                        </a:rPr>
                        <a:t>ClickOS</a:t>
                      </a:r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 image</a:t>
                      </a:r>
                      <a:endParaRPr lang="ko-KR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5 MB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 smtClean="0">
                          <a:latin typeface="Calibri" panose="020F0502020204030204" pitchFamily="34" charset="0"/>
                        </a:rPr>
                        <a:t>Netmap</a:t>
                      </a:r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 packet ring buffers</a:t>
                      </a:r>
                      <a:br>
                        <a:rPr lang="en-US" altLang="ko-KR" sz="2400" dirty="0" smtClean="0">
                          <a:latin typeface="Calibri" panose="020F0502020204030204" pitchFamily="34" charset="0"/>
                        </a:rPr>
                      </a:br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(e.g.</a:t>
                      </a:r>
                      <a:r>
                        <a:rPr lang="en-US" altLang="ko-KR" sz="2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2048-slot 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altLang="ko-KR" sz="2400" baseline="0" dirty="0" smtClean="0">
                          <a:latin typeface="Calibri" panose="020F0502020204030204" pitchFamily="34" charset="0"/>
                        </a:rPr>
                        <a:t> MB</a:t>
                      </a:r>
                      <a:endParaRPr lang="en-US" altLang="ko-KR" sz="24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Middlebox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application states</a:t>
                      </a:r>
                      <a:b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</a:b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(e.g. 1000 rules for IP router and firewall + 400 rules for IDS)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137 KB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Total </a:t>
                      </a:r>
                      <a:endParaRPr lang="ko-KR" alt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&lt; 14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 MB</a:t>
                      </a:r>
                      <a:endParaRPr lang="ko-KR" alt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H="1" flipV="1">
            <a:off x="6156176" y="2289262"/>
            <a:ext cx="576064" cy="335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444208" y="2624336"/>
            <a:ext cx="2592288" cy="1296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alibri" panose="020F0502020204030204" pitchFamily="34" charset="0"/>
              </a:rPr>
              <a:t>(optimized)</a:t>
            </a:r>
          </a:p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Includes 200+ supported Click elements and minimal set of libraries</a:t>
            </a:r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Performance Analysis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64923"/>
              </p:ext>
            </p:extLst>
          </p:nvPr>
        </p:nvGraphicFramePr>
        <p:xfrm>
          <a:off x="2915816" y="1040160"/>
          <a:ext cx="3672408" cy="2346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200"/>
                <a:gridCol w="1872208"/>
              </a:tblGrid>
              <a:tr h="318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libri" panose="020F0502020204030204" pitchFamily="34" charset="0"/>
                        </a:rPr>
                        <a:t>Packet size (bytes)</a:t>
                      </a:r>
                      <a:endParaRPr lang="ko-KR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en-US" altLang="ko-KR" sz="1600" dirty="0" err="1" smtClean="0">
                          <a:latin typeface="Calibri" panose="020F0502020204030204" pitchFamily="34" charset="0"/>
                        </a:rPr>
                        <a:t>Gbit</a:t>
                      </a:r>
                      <a:r>
                        <a:rPr lang="en-US" altLang="ko-KR" sz="1600" dirty="0" smtClean="0">
                          <a:latin typeface="Calibri" panose="020F0502020204030204" pitchFamily="34" charset="0"/>
                        </a:rPr>
                        <a:t>/s rate</a:t>
                      </a:r>
                      <a:endParaRPr lang="ko-KR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8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Calibri" panose="020F0502020204030204" pitchFamily="34" charset="0"/>
                        </a:rPr>
                        <a:t>64</a:t>
                      </a:r>
                      <a:endParaRPr lang="ko-KR" altLang="en-US" sz="16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Calibri" panose="020F0502020204030204" pitchFamily="34" charset="0"/>
                        </a:rPr>
                        <a:t>14.88 </a:t>
                      </a:r>
                      <a:r>
                        <a:rPr lang="en-US" altLang="ko-KR" sz="1600" b="0" dirty="0" err="1" smtClean="0">
                          <a:latin typeface="Calibri" panose="020F0502020204030204" pitchFamily="34" charset="0"/>
                        </a:rPr>
                        <a:t>Mpps</a:t>
                      </a:r>
                      <a:endParaRPr lang="ko-KR" altLang="en-US" sz="16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8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libri" panose="020F0502020204030204" pitchFamily="34" charset="0"/>
                        </a:rPr>
                        <a:t>128</a:t>
                      </a:r>
                      <a:endParaRPr lang="ko-KR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libri" panose="020F0502020204030204" pitchFamily="34" charset="0"/>
                        </a:rPr>
                        <a:t>8.4 </a:t>
                      </a:r>
                      <a:r>
                        <a:rPr lang="en-US" altLang="ko-KR" sz="1600" dirty="0" err="1" smtClean="0">
                          <a:latin typeface="Calibri" panose="020F0502020204030204" pitchFamily="34" charset="0"/>
                        </a:rPr>
                        <a:t>Mpps</a:t>
                      </a:r>
                      <a:endParaRPr lang="ko-KR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8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libri" panose="020F0502020204030204" pitchFamily="34" charset="0"/>
                        </a:rPr>
                        <a:t>256</a:t>
                      </a:r>
                      <a:endParaRPr lang="ko-KR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libri" panose="020F0502020204030204" pitchFamily="34" charset="0"/>
                        </a:rPr>
                        <a:t>4.5</a:t>
                      </a:r>
                      <a:r>
                        <a:rPr lang="en-US" altLang="ko-KR" sz="16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Calibri" panose="020F0502020204030204" pitchFamily="34" charset="0"/>
                        </a:rPr>
                        <a:t>Mpps</a:t>
                      </a:r>
                      <a:endParaRPr lang="ko-KR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8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libri" panose="020F0502020204030204" pitchFamily="34" charset="0"/>
                        </a:rPr>
                        <a:t>512</a:t>
                      </a:r>
                      <a:endParaRPr lang="ko-KR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libri" panose="020F0502020204030204" pitchFamily="34" charset="0"/>
                        </a:rPr>
                        <a:t>2.3</a:t>
                      </a:r>
                      <a:r>
                        <a:rPr lang="en-US" altLang="ko-KR" sz="16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Calibri" panose="020F0502020204030204" pitchFamily="34" charset="0"/>
                        </a:rPr>
                        <a:t>Mpps</a:t>
                      </a:r>
                      <a:endParaRPr lang="ko-KR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8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libri" panose="020F0502020204030204" pitchFamily="34" charset="0"/>
                        </a:rPr>
                        <a:t>1024</a:t>
                      </a:r>
                      <a:endParaRPr lang="ko-KR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libri" panose="020F0502020204030204" pitchFamily="34" charset="0"/>
                        </a:rPr>
                        <a:t>1.2 </a:t>
                      </a:r>
                      <a:r>
                        <a:rPr lang="en-US" altLang="ko-KR" sz="1600" dirty="0" err="1" smtClean="0">
                          <a:latin typeface="Calibri" panose="020F0502020204030204" pitchFamily="34" charset="0"/>
                        </a:rPr>
                        <a:t>Mpps</a:t>
                      </a:r>
                      <a:endParaRPr lang="ko-KR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8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libri" panose="020F0502020204030204" pitchFamily="34" charset="0"/>
                        </a:rPr>
                        <a:t>1500</a:t>
                      </a:r>
                      <a:endParaRPr lang="ko-KR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libri" panose="020F0502020204030204" pitchFamily="34" charset="0"/>
                        </a:rPr>
                        <a:t>810 </a:t>
                      </a:r>
                      <a:r>
                        <a:rPr lang="en-US" altLang="ko-KR" sz="1600" dirty="0" err="1" smtClean="0">
                          <a:latin typeface="Calibri" panose="020F0502020204030204" pitchFamily="34" charset="0"/>
                        </a:rPr>
                        <a:t>Kpps</a:t>
                      </a:r>
                      <a:endParaRPr lang="ko-KR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494706" y="3930864"/>
            <a:ext cx="3116008" cy="1440160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89330" y="3920480"/>
            <a:ext cx="3106176" cy="1440160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20818" y="4248708"/>
            <a:ext cx="855712" cy="7837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761394" y="4259092"/>
            <a:ext cx="855712" cy="7837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96646" y="4532548"/>
            <a:ext cx="50405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vif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476530" y="4362912"/>
            <a:ext cx="12848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476530" y="4631573"/>
            <a:ext cx="12848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476530" y="4840680"/>
            <a:ext cx="128486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10714" y="4201429"/>
            <a:ext cx="978616" cy="165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Xen</a:t>
            </a:r>
            <a: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bus/store</a:t>
            </a:r>
            <a:endParaRPr lang="ko-KR" altLang="en-US" sz="105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13910" y="4457780"/>
            <a:ext cx="978616" cy="165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Event channel</a:t>
            </a:r>
            <a:endParaRPr lang="ko-KR" altLang="en-US" sz="105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20546" y="4943168"/>
            <a:ext cx="978616" cy="165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Xen</a:t>
            </a:r>
            <a: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ring API</a:t>
            </a:r>
            <a:b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(data)</a:t>
            </a:r>
            <a:endParaRPr lang="ko-KR" altLang="en-US" sz="105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58918" y="4071683"/>
            <a:ext cx="788116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netback</a:t>
            </a:r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71753" y="4073382"/>
            <a:ext cx="834258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netfront</a:t>
            </a:r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4826" y="4457780"/>
            <a:ext cx="648072" cy="48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546251" y="4229906"/>
            <a:ext cx="688452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OVS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222898" y="4631573"/>
            <a:ext cx="5737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710730" y="4470214"/>
            <a:ext cx="324036" cy="4853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2034766" y="4627169"/>
            <a:ext cx="5400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540169" y="4199846"/>
            <a:ext cx="736052" cy="155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</a:rPr>
              <a:t>native</a:t>
            </a:r>
            <a:b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</a:rPr>
              <a:t>driver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http://www.pcserver.cn/images/201404/goods_img/1269_P_13982734387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91809"/>
            <a:ext cx="1244247" cy="70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연결선 39"/>
          <p:cNvCxnSpPr/>
          <p:nvPr/>
        </p:nvCxnSpPr>
        <p:spPr>
          <a:xfrm>
            <a:off x="1350690" y="462676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967314" y="4322784"/>
            <a:ext cx="1440160" cy="620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270265" y="4128155"/>
            <a:ext cx="834258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Click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617106" y="4474997"/>
            <a:ext cx="350208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607274" y="4778334"/>
            <a:ext cx="35020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111330" y="4434920"/>
            <a:ext cx="1121040" cy="1656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Calibri" panose="020F0502020204030204" pitchFamily="34" charset="0"/>
              </a:rPr>
              <a:t>FromDevice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111330" y="4701293"/>
            <a:ext cx="1121040" cy="1656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Calibri" panose="020F0502020204030204" pitchFamily="34" charset="0"/>
              </a:rPr>
              <a:t>ToDevice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8242202" y="4514320"/>
            <a:ext cx="350208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232370" y="4794960"/>
            <a:ext cx="35020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368326" y="5579185"/>
            <a:ext cx="105154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alibri" panose="020F0502020204030204" pitchFamily="34" charset="0"/>
              </a:rPr>
              <a:t>300 </a:t>
            </a:r>
            <a:r>
              <a:rPr lang="en-US" altLang="ko-KR" b="1" dirty="0" err="1" smtClean="0">
                <a:latin typeface="Calibri" panose="020F0502020204030204" pitchFamily="34" charset="0"/>
              </a:rPr>
              <a:t>Kpps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2894099" y="4959035"/>
            <a:ext cx="0" cy="61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520454" y="5581994"/>
            <a:ext cx="105154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alibri" panose="020F0502020204030204" pitchFamily="34" charset="0"/>
              </a:rPr>
              <a:t>350 </a:t>
            </a:r>
            <a:r>
              <a:rPr lang="en-US" altLang="ko-KR" b="1" dirty="0" err="1" smtClean="0">
                <a:latin typeface="Calibri" panose="020F0502020204030204" pitchFamily="34" charset="0"/>
              </a:rPr>
              <a:t>Kpps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4046227" y="5042796"/>
            <a:ext cx="0" cy="530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680694" y="5576664"/>
            <a:ext cx="105154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alibri" panose="020F0502020204030204" pitchFamily="34" charset="0"/>
              </a:rPr>
              <a:t>225 </a:t>
            </a:r>
            <a:r>
              <a:rPr lang="en-US" altLang="ko-KR" b="1" dirty="0" err="1" smtClean="0">
                <a:latin typeface="Calibri" panose="020F0502020204030204" pitchFamily="34" charset="0"/>
              </a:rPr>
              <a:t>Kpps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6206467" y="5042796"/>
            <a:ext cx="0" cy="525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8339" y="5628927"/>
            <a:ext cx="2024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</a:rPr>
              <a:t>(maximum sized packets)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912605" y="3065909"/>
            <a:ext cx="1440160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9" grpId="0" animBg="1"/>
      <p:bldP spid="3" grpId="0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Performance Analysis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3128392"/>
            <a:ext cx="8496944" cy="2589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Copying packets between guests greatly affects packet I/O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 (1)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Packet metadata allocations 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Backend switch is slow </a:t>
            </a:r>
            <a:r>
              <a:rPr lang="en-US" altLang="ko-KR" sz="2400" b="1" dirty="0" smtClean="0">
                <a:solidFill>
                  <a:schemeClr val="accent2"/>
                </a:solidFill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Mini </a:t>
            </a:r>
            <a:r>
              <a:rPr lang="en-US" altLang="ko-KR" sz="2400" dirty="0" err="1" smtClean="0"/>
              <a:t>netfront</a:t>
            </a:r>
            <a:r>
              <a:rPr lang="en-US" altLang="ko-KR" sz="2400" dirty="0" smtClean="0"/>
              <a:t> not as good as Linux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40169" y="1328192"/>
            <a:ext cx="3116008" cy="1440160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34793" y="1317808"/>
            <a:ext cx="3106176" cy="1440160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66281" y="1646036"/>
            <a:ext cx="855712" cy="7837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806857" y="1656420"/>
            <a:ext cx="855712" cy="7837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42109" y="1929876"/>
            <a:ext cx="50405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vif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521993" y="1760240"/>
            <a:ext cx="12848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21993" y="2028901"/>
            <a:ext cx="12848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521993" y="2238008"/>
            <a:ext cx="128486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656177" y="1598757"/>
            <a:ext cx="978616" cy="165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Xen</a:t>
            </a:r>
            <a: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bus/store</a:t>
            </a:r>
            <a:endParaRPr lang="ko-KR" altLang="en-US" sz="105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59373" y="1855108"/>
            <a:ext cx="978616" cy="165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Event channel</a:t>
            </a:r>
            <a:endParaRPr lang="ko-KR" altLang="en-US" sz="105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6009" y="2340496"/>
            <a:ext cx="978616" cy="165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Xen</a:t>
            </a:r>
            <a: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ring API</a:t>
            </a:r>
            <a:b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(data)</a:t>
            </a:r>
            <a:endParaRPr lang="ko-KR" altLang="en-US" sz="105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5945" y="1488061"/>
            <a:ext cx="688452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netback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6266" y="1499285"/>
            <a:ext cx="834258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netfront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0289" y="1855108"/>
            <a:ext cx="648072" cy="48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91714" y="1627234"/>
            <a:ext cx="688452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OVS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68361" y="2028901"/>
            <a:ext cx="5737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756193" y="1867542"/>
            <a:ext cx="324036" cy="4853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080229" y="2024497"/>
            <a:ext cx="5400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576107" y="1597174"/>
            <a:ext cx="736052" cy="155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native</a:t>
            </a:r>
            <a:b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driver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4" name="Picture 2" descr="http://www.pcserver.cn/images/201404/goods_img/1269_P_13982734387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3" y="1689137"/>
            <a:ext cx="1244247" cy="70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/>
          <p:cNvCxnSpPr/>
          <p:nvPr/>
        </p:nvCxnSpPr>
        <p:spPr>
          <a:xfrm>
            <a:off x="1396153" y="2024088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012777" y="1720112"/>
            <a:ext cx="1440160" cy="620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315728" y="1525483"/>
            <a:ext cx="834258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Click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662569" y="1872325"/>
            <a:ext cx="350208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652737" y="2175662"/>
            <a:ext cx="35020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156793" y="1832248"/>
            <a:ext cx="1121040" cy="1656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Calibri" panose="020F0502020204030204" pitchFamily="34" charset="0"/>
              </a:rPr>
              <a:t>FromDevice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56793" y="2098621"/>
            <a:ext cx="1121040" cy="1656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Calibri" panose="020F0502020204030204" pitchFamily="34" charset="0"/>
              </a:rPr>
              <a:t>ToDevice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287665" y="1911648"/>
            <a:ext cx="350208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277833" y="2192288"/>
            <a:ext cx="35020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위로 구부러진 화살표 55"/>
          <p:cNvSpPr/>
          <p:nvPr/>
        </p:nvSpPr>
        <p:spPr>
          <a:xfrm flipH="1">
            <a:off x="4110171" y="2440124"/>
            <a:ext cx="2143224" cy="2562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위로 구부러진 화살표 56"/>
          <p:cNvSpPr/>
          <p:nvPr/>
        </p:nvSpPr>
        <p:spPr>
          <a:xfrm flipH="1">
            <a:off x="2843807" y="2423333"/>
            <a:ext cx="1250329" cy="27301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위로 구부러진 화살표 57"/>
          <p:cNvSpPr/>
          <p:nvPr/>
        </p:nvSpPr>
        <p:spPr>
          <a:xfrm flipH="1">
            <a:off x="1847843" y="2389091"/>
            <a:ext cx="995963" cy="27301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3596" y="2696344"/>
            <a:ext cx="90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</a:rPr>
              <a:t>772 ns </a:t>
            </a:r>
            <a:r>
              <a:rPr lang="en-US" altLang="ko-KR" sz="14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(1</a:t>
            </a:r>
            <a:r>
              <a:rPr lang="en-US" altLang="ko-KR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)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014723" y="2712970"/>
            <a:ext cx="10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</a:rPr>
              <a:t>~ 600 ns </a:t>
            </a:r>
            <a:r>
              <a:rPr lang="en-US" altLang="ko-KR" sz="1400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(2)</a:t>
            </a:r>
            <a:endParaRPr lang="ko-KR" altLang="en-US" sz="1400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35696" y="2707042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</a:rPr>
              <a:t>~ 3.4 us </a:t>
            </a:r>
            <a:r>
              <a:rPr lang="en-US" altLang="ko-KR" sz="14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(3)</a:t>
            </a:r>
            <a:endParaRPr lang="ko-KR" altLang="en-US" sz="14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763688" y="1040160"/>
            <a:ext cx="27627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</a:rPr>
              <a:t>Driver domain (Dom 0)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68727" y="1040160"/>
            <a:ext cx="245060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latin typeface="Calibri" panose="020F0502020204030204" pitchFamily="34" charset="0"/>
              </a:rPr>
              <a:t>ClickOS</a:t>
            </a:r>
            <a:r>
              <a:rPr lang="en-US" altLang="ko-KR" sz="1600" b="1" dirty="0" smtClean="0">
                <a:latin typeface="Calibri" panose="020F0502020204030204" pitchFamily="34" charset="0"/>
              </a:rPr>
              <a:t> domain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Optimizing Network </a:t>
            </a:r>
            <a:r>
              <a:rPr lang="en-US" altLang="ko-KR" dirty="0" smtClean="0">
                <a:latin typeface="Calibri" panose="020F0502020204030204" pitchFamily="34" charset="0"/>
              </a:rPr>
              <a:t>I/O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4025" y="3056384"/>
            <a:ext cx="8496944" cy="294940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NF(</a:t>
            </a:r>
            <a:r>
              <a:rPr lang="en-US" altLang="ko-KR" sz="2400" dirty="0" err="1" smtClean="0"/>
              <a:t>netfront</a:t>
            </a:r>
            <a:r>
              <a:rPr lang="en-US" altLang="ko-KR" sz="2400" dirty="0" smtClean="0"/>
              <a:t>)-</a:t>
            </a:r>
            <a:r>
              <a:rPr lang="en-US" altLang="ko-KR" sz="2400" dirty="0" err="1" smtClean="0"/>
              <a:t>MiniOS</a:t>
            </a:r>
            <a:r>
              <a:rPr lang="en-US" altLang="ko-KR" sz="2400" dirty="0" smtClean="0"/>
              <a:t>-opt</a:t>
            </a:r>
          </a:p>
          <a:p>
            <a:pPr lvl="1"/>
            <a:r>
              <a:rPr lang="en-US" altLang="ko-KR" sz="1800" dirty="0" smtClean="0"/>
              <a:t>Reuse memory grants</a:t>
            </a:r>
          </a:p>
          <a:p>
            <a:pPr lvl="1"/>
            <a:r>
              <a:rPr lang="en-US" altLang="ko-KR" sz="1800" dirty="0" smtClean="0"/>
              <a:t>Now uses polling for Rx</a:t>
            </a:r>
            <a:endParaRPr lang="en-US" altLang="ko-KR" sz="1800" dirty="0"/>
          </a:p>
          <a:p>
            <a:pPr lvl="1"/>
            <a:endParaRPr lang="en-US" altLang="ko-KR" sz="1000" dirty="0" smtClean="0"/>
          </a:p>
          <a:p>
            <a:r>
              <a:rPr lang="en-US" altLang="ko-KR" sz="2400" dirty="0" smtClean="0"/>
              <a:t>NB-vale</a:t>
            </a:r>
            <a:endParaRPr lang="en-US" altLang="ko-KR" sz="2400" dirty="0"/>
          </a:p>
          <a:p>
            <a:pPr lvl="1"/>
            <a:r>
              <a:rPr lang="en-US" altLang="ko-KR" sz="1800" dirty="0" smtClean="0"/>
              <a:t>Introduce VALE as the backend switch</a:t>
            </a:r>
          </a:p>
          <a:p>
            <a:pPr lvl="2"/>
            <a:r>
              <a:rPr lang="en-US" altLang="ko-KR" sz="1400" dirty="0" err="1" smtClean="0"/>
              <a:t>Netmap</a:t>
            </a:r>
            <a:r>
              <a:rPr lang="en-US" altLang="ko-KR" sz="1400" dirty="0" smtClean="0"/>
              <a:t>-supported software switch for VMs</a:t>
            </a:r>
            <a:br>
              <a:rPr lang="en-US" altLang="ko-KR" sz="1400" dirty="0" smtClean="0"/>
            </a:br>
            <a:r>
              <a:rPr lang="en-US" altLang="ko-KR" sz="1400" dirty="0" smtClean="0"/>
              <a:t>(Luigi Rizzo, </a:t>
            </a:r>
            <a:r>
              <a:rPr lang="en-US" altLang="ko-KR" sz="1400" dirty="0" err="1" smtClean="0"/>
              <a:t>CoNEXT</a:t>
            </a:r>
            <a:r>
              <a:rPr lang="en-US" altLang="ko-KR" sz="1400" dirty="0" smtClean="0"/>
              <a:t> 2012)</a:t>
            </a:r>
            <a:endParaRPr lang="en-US" altLang="ko-KR" sz="1400" dirty="0"/>
          </a:p>
          <a:p>
            <a:pPr lvl="1"/>
            <a:r>
              <a:rPr lang="en-US" altLang="ko-KR" sz="1800" dirty="0" smtClean="0"/>
              <a:t>Increase I/O requests batch size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40169" y="1328192"/>
            <a:ext cx="3116008" cy="1440160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34793" y="1317808"/>
            <a:ext cx="3106176" cy="1440160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66281" y="1646036"/>
            <a:ext cx="855712" cy="7837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806857" y="1656420"/>
            <a:ext cx="855712" cy="7837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42109" y="1920255"/>
            <a:ext cx="539391" cy="200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port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521993" y="1760240"/>
            <a:ext cx="12848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21993" y="2028901"/>
            <a:ext cx="12848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521993" y="2238008"/>
            <a:ext cx="128486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656177" y="1598757"/>
            <a:ext cx="978616" cy="165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Xen</a:t>
            </a:r>
            <a: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bus/store</a:t>
            </a:r>
            <a:endParaRPr lang="ko-KR" altLang="en-US" sz="105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59373" y="1855108"/>
            <a:ext cx="978616" cy="165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Event channel</a:t>
            </a:r>
            <a:endParaRPr lang="ko-KR" altLang="en-US" sz="105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5945" y="1488061"/>
            <a:ext cx="688452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netback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6266" y="1499285"/>
            <a:ext cx="834258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netfront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0289" y="1855108"/>
            <a:ext cx="648072" cy="4853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91714" y="1627234"/>
            <a:ext cx="688452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VALE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68361" y="2028901"/>
            <a:ext cx="5737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756193" y="1867542"/>
            <a:ext cx="324036" cy="4853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080229" y="2024497"/>
            <a:ext cx="5400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475656" y="1567048"/>
            <a:ext cx="898136" cy="214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n</a:t>
            </a:r>
            <a:r>
              <a:rPr lang="en-US" altLang="ko-KR" sz="1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etmap</a:t>
            </a: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driver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4" name="Picture 2" descr="http://www.pcserver.cn/images/201404/goods_img/1269_P_13982734387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3" y="1689137"/>
            <a:ext cx="1244247" cy="70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/>
          <p:cNvCxnSpPr/>
          <p:nvPr/>
        </p:nvCxnSpPr>
        <p:spPr>
          <a:xfrm>
            <a:off x="1396153" y="2024088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012777" y="1720112"/>
            <a:ext cx="1440160" cy="620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315728" y="1525483"/>
            <a:ext cx="834258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Click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662569" y="1872325"/>
            <a:ext cx="350208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652737" y="2175662"/>
            <a:ext cx="35020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156793" y="1832248"/>
            <a:ext cx="1121040" cy="1656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Calibri" panose="020F0502020204030204" pitchFamily="34" charset="0"/>
              </a:rPr>
              <a:t>FromDevice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56793" y="2098621"/>
            <a:ext cx="1121040" cy="1656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Calibri" panose="020F0502020204030204" pitchFamily="34" charset="0"/>
              </a:rPr>
              <a:t>ToDevice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287665" y="1911648"/>
            <a:ext cx="350208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277833" y="2192288"/>
            <a:ext cx="35020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bject 131"/>
          <p:cNvSpPr/>
          <p:nvPr/>
        </p:nvSpPr>
        <p:spPr>
          <a:xfrm>
            <a:off x="5260995" y="3516992"/>
            <a:ext cx="3564890" cy="2103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타원 41"/>
          <p:cNvSpPr/>
          <p:nvPr/>
        </p:nvSpPr>
        <p:spPr>
          <a:xfrm>
            <a:off x="7057298" y="4525104"/>
            <a:ext cx="432048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666009" y="2340496"/>
            <a:ext cx="978616" cy="165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Xen</a:t>
            </a:r>
            <a: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ring API</a:t>
            </a:r>
            <a:b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(data)</a:t>
            </a:r>
            <a:endParaRPr lang="ko-KR" altLang="en-US" sz="105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63688" y="1040160"/>
            <a:ext cx="27627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</a:rPr>
              <a:t>Driver domain (Dom 0)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68727" y="1040160"/>
            <a:ext cx="245060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latin typeface="Calibri" panose="020F0502020204030204" pitchFamily="34" charset="0"/>
              </a:rPr>
              <a:t>ClickOS</a:t>
            </a:r>
            <a:r>
              <a:rPr lang="en-US" altLang="ko-KR" sz="1600" b="1" dirty="0" smtClean="0">
                <a:latin typeface="Calibri" panose="020F0502020204030204" pitchFamily="34" charset="0"/>
              </a:rPr>
              <a:t> domain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14355" y="3464034"/>
            <a:ext cx="1017717" cy="2131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856679" y="3444984"/>
            <a:ext cx="432048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932073" y="3425934"/>
            <a:ext cx="1008112" cy="2131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1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Calibri" panose="020F0502020204030204" pitchFamily="34" charset="0"/>
              </a:rPr>
              <a:t>Optimizing Network I/O</a:t>
            </a:r>
            <a:endParaRPr lang="ko-KR" alt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4024" y="2984376"/>
            <a:ext cx="8792472" cy="288032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Optimized </a:t>
            </a:r>
            <a:r>
              <a:rPr lang="en-US" altLang="ko-KR" sz="2400" dirty="0" err="1" smtClean="0"/>
              <a:t>Xen</a:t>
            </a:r>
            <a:r>
              <a:rPr lang="en-US" altLang="ko-KR" sz="2400" dirty="0" smtClean="0"/>
              <a:t> network I/O pipe</a:t>
            </a:r>
          </a:p>
          <a:p>
            <a:pPr lvl="1"/>
            <a:r>
              <a:rPr lang="en-US" altLang="ko-KR" sz="2000" dirty="0" smtClean="0"/>
              <a:t>netback : no longer involved with packet transfer</a:t>
            </a:r>
          </a:p>
          <a:p>
            <a:pPr lvl="1"/>
            <a:r>
              <a:rPr lang="en-US" altLang="ko-KR" sz="2000" dirty="0" err="1" smtClean="0"/>
              <a:t>netfront</a:t>
            </a:r>
            <a:r>
              <a:rPr lang="en-US" altLang="ko-KR" sz="2000" dirty="0" smtClean="0"/>
              <a:t> : use </a:t>
            </a:r>
            <a:r>
              <a:rPr lang="en-US" altLang="ko-KR" sz="2000" dirty="0" err="1" smtClean="0"/>
              <a:t>netmap</a:t>
            </a:r>
            <a:r>
              <a:rPr lang="en-US" altLang="ko-KR" sz="2000" dirty="0" smtClean="0"/>
              <a:t> API for better performance</a:t>
            </a:r>
          </a:p>
          <a:p>
            <a:pPr lvl="2"/>
            <a:r>
              <a:rPr lang="en-US" altLang="ko-KR" sz="1600" dirty="0" smtClean="0"/>
              <a:t>To map the packet buffers into its space directly</a:t>
            </a:r>
          </a:p>
          <a:p>
            <a:pPr lvl="2"/>
            <a:r>
              <a:rPr lang="en-US" altLang="ko-KR" sz="1600" dirty="0" smtClean="0"/>
              <a:t>More optimizations: asynchronous transmit, grant re-use</a:t>
            </a:r>
          </a:p>
          <a:p>
            <a:pPr lvl="2"/>
            <a:endParaRPr lang="en-US" altLang="ko-KR" sz="1600" dirty="0" smtClean="0"/>
          </a:p>
          <a:p>
            <a:r>
              <a:rPr lang="en-US" altLang="ko-KR" sz="2400" dirty="0" smtClean="0"/>
              <a:t>Optimized VALE</a:t>
            </a:r>
          </a:p>
          <a:p>
            <a:pPr lvl="1"/>
            <a:r>
              <a:rPr lang="en-US" altLang="ko-KR" sz="2000" dirty="0" smtClean="0"/>
              <a:t>Static MAC address-to-port mapping (instead of learning bridge)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40169" y="1328192"/>
            <a:ext cx="3116008" cy="1440160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34793" y="1317808"/>
            <a:ext cx="3106176" cy="1440160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66281" y="1646036"/>
            <a:ext cx="855712" cy="7837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806857" y="1656420"/>
            <a:ext cx="855712" cy="7837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521993" y="1760240"/>
            <a:ext cx="12848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21993" y="2028901"/>
            <a:ext cx="12848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68361" y="2238008"/>
            <a:ext cx="2538496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656177" y="1598757"/>
            <a:ext cx="978616" cy="165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Xen</a:t>
            </a:r>
            <a: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bus/store</a:t>
            </a:r>
            <a:endParaRPr lang="ko-KR" altLang="en-US" sz="105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59373" y="1855108"/>
            <a:ext cx="978616" cy="165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Event channel</a:t>
            </a:r>
            <a:endParaRPr lang="ko-KR" altLang="en-US" sz="105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5945" y="1488061"/>
            <a:ext cx="688452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netback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6266" y="1499285"/>
            <a:ext cx="834258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netfront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0289" y="1855108"/>
            <a:ext cx="648072" cy="4853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91714" y="1627234"/>
            <a:ext cx="688452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VALE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56193" y="1867542"/>
            <a:ext cx="324036" cy="4853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080229" y="2024497"/>
            <a:ext cx="5400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475656" y="1567048"/>
            <a:ext cx="898136" cy="214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n</a:t>
            </a:r>
            <a:r>
              <a:rPr lang="en-US" altLang="ko-KR" sz="1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etmap</a:t>
            </a: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driver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4" name="Picture 2" descr="http://www.pcserver.cn/images/201404/goods_img/1269_P_13982734387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3" y="1689137"/>
            <a:ext cx="1244247" cy="70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/>
          <p:cNvCxnSpPr/>
          <p:nvPr/>
        </p:nvCxnSpPr>
        <p:spPr>
          <a:xfrm>
            <a:off x="1396153" y="2024088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012777" y="1720112"/>
            <a:ext cx="1440160" cy="620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315728" y="1525483"/>
            <a:ext cx="834258" cy="15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Click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662569" y="1872325"/>
            <a:ext cx="350208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652737" y="2175662"/>
            <a:ext cx="35020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156793" y="1832248"/>
            <a:ext cx="1121040" cy="1656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Calibri" panose="020F0502020204030204" pitchFamily="34" charset="0"/>
              </a:rPr>
              <a:t>FromDevice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56793" y="2098621"/>
            <a:ext cx="1121040" cy="1656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Calibri" panose="020F0502020204030204" pitchFamily="34" charset="0"/>
              </a:rPr>
              <a:t>ToDevice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287665" y="1911648"/>
            <a:ext cx="350208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277833" y="2192288"/>
            <a:ext cx="35020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577333" y="2340496"/>
            <a:ext cx="1190228" cy="165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Directly mapped packet buffers</a:t>
            </a:r>
            <a:endParaRPr lang="ko-KR" altLang="en-US" sz="105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63688" y="1040160"/>
            <a:ext cx="27627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</a:rPr>
              <a:t>Driver domain (Dom 0)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68727" y="1040160"/>
            <a:ext cx="245060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latin typeface="Calibri" panose="020F0502020204030204" pitchFamily="34" charset="0"/>
              </a:rPr>
              <a:t>ClickOS</a:t>
            </a:r>
            <a:r>
              <a:rPr lang="en-US" altLang="ko-KR" sz="1600" b="1" dirty="0" smtClean="0">
                <a:latin typeface="Calibri" panose="020F0502020204030204" pitchFamily="34" charset="0"/>
              </a:rPr>
              <a:t> domain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Calibri" panose="020F0502020204030204" pitchFamily="34" charset="0"/>
              </a:rPr>
              <a:t>ClickOS</a:t>
            </a:r>
            <a:r>
              <a:rPr lang="en-US" altLang="ko-KR" dirty="0" smtClean="0">
                <a:latin typeface="Calibri" panose="020F0502020204030204" pitchFamily="34" charset="0"/>
              </a:rPr>
              <a:t> Prototype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Click changes are minimal (~ 600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New </a:t>
            </a:r>
            <a:r>
              <a:rPr lang="en-US" altLang="ko-KR" dirty="0" err="1" smtClean="0"/>
              <a:t>toolstack</a:t>
            </a:r>
            <a:r>
              <a:rPr lang="en-US" altLang="ko-KR" dirty="0" smtClean="0"/>
              <a:t> for fast boot times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Cross compile </a:t>
            </a:r>
            <a:r>
              <a:rPr lang="en-US" altLang="ko-KR" dirty="0" err="1" smtClean="0"/>
              <a:t>toolchain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MiniOS</a:t>
            </a:r>
            <a:r>
              <a:rPr lang="en-US" altLang="ko-KR" dirty="0" smtClean="0"/>
              <a:t>-based apps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netback changes comprise ~ 500 </a:t>
            </a:r>
            <a:r>
              <a:rPr lang="en-US" altLang="ko-KR" dirty="0" err="1" smtClean="0"/>
              <a:t>LoC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err="1"/>
              <a:t>n</a:t>
            </a:r>
            <a:r>
              <a:rPr lang="en-US" altLang="ko-KR" dirty="0" err="1" smtClean="0"/>
              <a:t>etfront</a:t>
            </a:r>
            <a:r>
              <a:rPr lang="en-US" altLang="ko-KR" dirty="0" smtClean="0"/>
              <a:t> changes comprise ~ 600 </a:t>
            </a:r>
            <a:r>
              <a:rPr lang="en-US" altLang="ko-KR" dirty="0" err="1" smtClean="0"/>
              <a:t>LoC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We have implemented </a:t>
            </a:r>
            <a:r>
              <a:rPr lang="en-US" altLang="ko-KR" sz="2000" dirty="0" err="1"/>
              <a:t>netfront</a:t>
            </a:r>
            <a:r>
              <a:rPr lang="en-US" altLang="ko-KR" sz="2000" dirty="0"/>
              <a:t> driver </a:t>
            </a:r>
            <a:r>
              <a:rPr lang="en-US" altLang="ko-KR" sz="2000" dirty="0" smtClean="0"/>
              <a:t>for both </a:t>
            </a:r>
            <a:r>
              <a:rPr lang="en-US" altLang="ko-KR" sz="2000" dirty="0" err="1" smtClean="0"/>
              <a:t>MiniOS</a:t>
            </a:r>
            <a:r>
              <a:rPr lang="en-US" altLang="ko-KR" sz="2000" dirty="0" smtClean="0"/>
              <a:t> and Linux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Evaluation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A </a:t>
            </a:r>
            <a:r>
              <a:rPr lang="en-US" altLang="ko-KR" dirty="0" err="1" smtClean="0">
                <a:latin typeface="Calibri" panose="020F0502020204030204" pitchFamily="34" charset="0"/>
              </a:rPr>
              <a:t>Middlebox</a:t>
            </a:r>
            <a:r>
              <a:rPr lang="en-US" altLang="ko-KR" dirty="0" smtClean="0">
                <a:latin typeface="Calibri" panose="020F0502020204030204" pitchFamily="34" charset="0"/>
              </a:rPr>
              <a:t> World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object 3"/>
          <p:cNvSpPr/>
          <p:nvPr/>
        </p:nvSpPr>
        <p:spPr>
          <a:xfrm>
            <a:off x="868605" y="1772920"/>
            <a:ext cx="1493520" cy="1878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55576" y="3559809"/>
            <a:ext cx="173418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 smtClean="0">
                <a:latin typeface="Calibri" panose="020F0502020204030204" pitchFamily="34" charset="0"/>
                <a:cs typeface="Arial"/>
              </a:rPr>
              <a:t>c</a:t>
            </a:r>
            <a:r>
              <a:rPr b="1" spc="0" dirty="0" smtClean="0">
                <a:latin typeface="Calibri" panose="020F0502020204030204" pitchFamily="34" charset="0"/>
                <a:cs typeface="Arial"/>
              </a:rPr>
              <a:t>a</a:t>
            </a:r>
            <a:r>
              <a:rPr b="1" spc="5" dirty="0" smtClean="0">
                <a:latin typeface="Calibri" panose="020F0502020204030204" pitchFamily="34" charset="0"/>
                <a:cs typeface="Arial"/>
              </a:rPr>
              <a:t>r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r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i</a:t>
            </a:r>
            <a:r>
              <a:rPr b="1" spc="0" dirty="0" smtClean="0">
                <a:latin typeface="Calibri" panose="020F0502020204030204" pitchFamily="34" charset="0"/>
                <a:cs typeface="Arial"/>
              </a:rPr>
              <a:t>e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r</a:t>
            </a:r>
            <a:r>
              <a:rPr b="1" spc="5" dirty="0" smtClean="0">
                <a:latin typeface="Calibri" panose="020F0502020204030204" pitchFamily="34" charset="0"/>
                <a:cs typeface="Arial"/>
              </a:rPr>
              <a:t>-</a:t>
            </a:r>
            <a:r>
              <a:rPr b="1" spc="-20" dirty="0" smtClean="0">
                <a:latin typeface="Calibri" panose="020F0502020204030204" pitchFamily="34" charset="0"/>
                <a:cs typeface="Arial"/>
              </a:rPr>
              <a:t>g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r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ade</a:t>
            </a:r>
            <a:r>
              <a:rPr b="1" spc="-15" dirty="0" smtClean="0">
                <a:latin typeface="Calibri" panose="020F0502020204030204" pitchFamily="34" charset="0"/>
                <a:cs typeface="Arial"/>
              </a:rPr>
              <a:t> 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N</a:t>
            </a:r>
            <a:r>
              <a:rPr b="1" spc="-120" dirty="0" smtClean="0">
                <a:latin typeface="Calibri" panose="020F0502020204030204" pitchFamily="34" charset="0"/>
                <a:cs typeface="Arial"/>
              </a:rPr>
              <a:t>A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T</a:t>
            </a:r>
            <a:endParaRPr>
              <a:latin typeface="Calibri" panose="020F0502020204030204" pitchFamily="34" charset="0"/>
              <a:cs typeface="Arial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6221656" y="3144520"/>
            <a:ext cx="1637030" cy="1640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6492166" y="4151629"/>
            <a:ext cx="132969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 smtClean="0">
                <a:latin typeface="Calibri" panose="020F0502020204030204" pitchFamily="34" charset="0"/>
                <a:cs typeface="Arial"/>
              </a:rPr>
              <a:t>load</a:t>
            </a:r>
            <a:r>
              <a:rPr b="1" spc="-25" dirty="0" smtClean="0">
                <a:latin typeface="Calibri" panose="020F0502020204030204" pitchFamily="34" charset="0"/>
                <a:cs typeface="Arial"/>
              </a:rPr>
              <a:t> 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bala</a:t>
            </a:r>
            <a:r>
              <a:rPr b="1" spc="-20" dirty="0" smtClean="0">
                <a:latin typeface="Calibri" panose="020F0502020204030204" pitchFamily="34" charset="0"/>
                <a:cs typeface="Arial"/>
              </a:rPr>
              <a:t>n</a:t>
            </a:r>
            <a:r>
              <a:rPr b="1" spc="0" dirty="0" smtClean="0">
                <a:latin typeface="Calibri" panose="020F0502020204030204" pitchFamily="34" charset="0"/>
                <a:cs typeface="Arial"/>
              </a:rPr>
              <a:t>cer</a:t>
            </a:r>
            <a:endParaRPr>
              <a:latin typeface="Calibri" panose="020F0502020204030204" pitchFamily="34" charset="0"/>
              <a:cs typeface="Arial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5900345" y="4617720"/>
            <a:ext cx="1098550" cy="670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352466" y="5200650"/>
            <a:ext cx="36385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spc="-5" dirty="0" smtClean="0">
                <a:latin typeface="Calibri" panose="020F0502020204030204" pitchFamily="34" charset="0"/>
                <a:cs typeface="Arial"/>
              </a:rPr>
              <a:t>D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PI</a:t>
            </a:r>
            <a:endParaRPr>
              <a:latin typeface="Calibri" panose="020F0502020204030204" pitchFamily="34" charset="0"/>
              <a:cs typeface="Arial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3065706" y="4286250"/>
            <a:ext cx="1986280" cy="15963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642286" y="5363209"/>
            <a:ext cx="125095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spc="-20" dirty="0" smtClean="0">
                <a:latin typeface="Calibri" panose="020F0502020204030204" pitchFamily="34" charset="0"/>
                <a:cs typeface="Arial"/>
              </a:rPr>
              <a:t>Q</a:t>
            </a:r>
            <a:r>
              <a:rPr b="1" spc="-15" dirty="0" smtClean="0">
                <a:latin typeface="Calibri" panose="020F0502020204030204" pitchFamily="34" charset="0"/>
                <a:cs typeface="Arial"/>
              </a:rPr>
              <a:t>oE</a:t>
            </a:r>
            <a:r>
              <a:rPr b="1" spc="-25" dirty="0" smtClean="0">
                <a:latin typeface="Calibri" panose="020F0502020204030204" pitchFamily="34" charset="0"/>
                <a:cs typeface="Arial"/>
              </a:rPr>
              <a:t> 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m</a:t>
            </a:r>
            <a:r>
              <a:rPr b="1" spc="-20" dirty="0" smtClean="0">
                <a:latin typeface="Calibri" panose="020F0502020204030204" pitchFamily="34" charset="0"/>
                <a:cs typeface="Arial"/>
              </a:rPr>
              <a:t>o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ni</a:t>
            </a:r>
            <a:r>
              <a:rPr b="1" spc="5" dirty="0" smtClean="0">
                <a:latin typeface="Calibri" panose="020F0502020204030204" pitchFamily="34" charset="0"/>
                <a:cs typeface="Arial"/>
              </a:rPr>
              <a:t>t</a:t>
            </a:r>
            <a:r>
              <a:rPr b="1" spc="-20" dirty="0" smtClean="0">
                <a:latin typeface="Calibri" panose="020F0502020204030204" pitchFamily="34" charset="0"/>
                <a:cs typeface="Arial"/>
              </a:rPr>
              <a:t>o</a:t>
            </a:r>
            <a:r>
              <a:rPr b="1" spc="0" dirty="0" smtClean="0">
                <a:latin typeface="Calibri" panose="020F0502020204030204" pitchFamily="34" charset="0"/>
                <a:cs typeface="Arial"/>
              </a:rPr>
              <a:t>r</a:t>
            </a:r>
            <a:endParaRPr>
              <a:latin typeface="Calibri" panose="020F0502020204030204" pitchFamily="34" charset="0"/>
              <a:cs typeface="Arial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2291005" y="1386839"/>
            <a:ext cx="1468119" cy="595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2569136" y="1912620"/>
            <a:ext cx="117284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 smtClean="0">
                <a:latin typeface="Calibri" panose="020F0502020204030204" pitchFamily="34" charset="0"/>
                <a:cs typeface="Arial"/>
              </a:rPr>
              <a:t>ad</a:t>
            </a:r>
            <a:r>
              <a:rPr b="1" spc="-25" dirty="0" smtClean="0">
                <a:latin typeface="Calibri" panose="020F0502020204030204" pitchFamily="34" charset="0"/>
                <a:cs typeface="Arial"/>
              </a:rPr>
              <a:t> 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i</a:t>
            </a:r>
            <a:r>
              <a:rPr b="1" spc="-20" dirty="0" smtClean="0">
                <a:latin typeface="Calibri" panose="020F0502020204030204" pitchFamily="34" charset="0"/>
                <a:cs typeface="Arial"/>
              </a:rPr>
              <a:t>n</a:t>
            </a:r>
            <a:r>
              <a:rPr b="1" spc="0" dirty="0" smtClean="0">
                <a:latin typeface="Calibri" panose="020F0502020204030204" pitchFamily="34" charset="0"/>
                <a:cs typeface="Arial"/>
              </a:rPr>
              <a:t>se</a:t>
            </a:r>
            <a:r>
              <a:rPr b="1" spc="5" dirty="0" smtClean="0">
                <a:latin typeface="Calibri" panose="020F0502020204030204" pitchFamily="34" charset="0"/>
                <a:cs typeface="Arial"/>
              </a:rPr>
              <a:t>r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t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ion</a:t>
            </a:r>
            <a:endParaRPr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3994075" y="1739900"/>
            <a:ext cx="1611630" cy="798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4343325" y="2523490"/>
            <a:ext cx="60071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spc="-5" dirty="0" smtClean="0">
                <a:latin typeface="Calibri" panose="020F0502020204030204" pitchFamily="34" charset="0"/>
                <a:cs typeface="Arial"/>
              </a:rPr>
              <a:t>BR</a:t>
            </a:r>
            <a:r>
              <a:rPr b="1" spc="0" dirty="0" smtClean="0">
                <a:latin typeface="Calibri" panose="020F0502020204030204" pitchFamily="34" charset="0"/>
                <a:cs typeface="Arial"/>
              </a:rPr>
              <a:t>A</a:t>
            </a:r>
            <a:r>
              <a:rPr b="1" spc="-15" dirty="0" smtClean="0">
                <a:latin typeface="Calibri" panose="020F0502020204030204" pitchFamily="34" charset="0"/>
                <a:cs typeface="Arial"/>
              </a:rPr>
              <a:t>S</a:t>
            </a:r>
            <a:endParaRPr>
              <a:latin typeface="Calibri" panose="020F0502020204030204" pitchFamily="34" charset="0"/>
              <a:cs typeface="Arial"/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5293286" y="2747010"/>
            <a:ext cx="929639" cy="5524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5030395" y="3306064"/>
            <a:ext cx="1476375" cy="488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720" marR="12700" indent="-287020">
              <a:lnSpc>
                <a:spcPts val="1910"/>
              </a:lnSpc>
            </a:pPr>
            <a:r>
              <a:rPr b="1" spc="-10" dirty="0" smtClean="0">
                <a:latin typeface="Calibri" panose="020F0502020204030204" pitchFamily="34" charset="0"/>
                <a:cs typeface="Arial"/>
              </a:rPr>
              <a:t>s</a:t>
            </a:r>
            <a:r>
              <a:rPr b="1" spc="0" dirty="0" smtClean="0">
                <a:latin typeface="Calibri" panose="020F0502020204030204" pitchFamily="34" charset="0"/>
                <a:cs typeface="Arial"/>
              </a:rPr>
              <a:t>essi</a:t>
            </a:r>
            <a:r>
              <a:rPr b="1" spc="-20" dirty="0" smtClean="0">
                <a:latin typeface="Calibri" panose="020F0502020204030204" pitchFamily="34" charset="0"/>
                <a:cs typeface="Arial"/>
              </a:rPr>
              <a:t>o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n</a:t>
            </a:r>
            <a:r>
              <a:rPr b="1" spc="-25" dirty="0" smtClean="0">
                <a:latin typeface="Calibri" panose="020F0502020204030204" pitchFamily="34" charset="0"/>
                <a:cs typeface="Arial"/>
              </a:rPr>
              <a:t> </a:t>
            </a:r>
            <a:r>
              <a:rPr b="1" spc="-20" dirty="0" smtClean="0">
                <a:latin typeface="Calibri" panose="020F0502020204030204" pitchFamily="34" charset="0"/>
                <a:cs typeface="Arial"/>
              </a:rPr>
              <a:t>b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o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r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der con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tr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ol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ler</a:t>
            </a:r>
            <a:endParaRPr>
              <a:latin typeface="Calibri" panose="020F0502020204030204" pitchFamily="34" charset="0"/>
              <a:cs typeface="Arial"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2684705" y="2588260"/>
            <a:ext cx="1623060" cy="10045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3096186" y="3354070"/>
            <a:ext cx="107061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spc="-15" dirty="0" smtClean="0">
                <a:latin typeface="Calibri" panose="020F0502020204030204" pitchFamily="34" charset="0"/>
                <a:cs typeface="Arial"/>
              </a:rPr>
              <a:t>t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r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ansc</a:t>
            </a:r>
            <a:r>
              <a:rPr b="1" spc="-20" dirty="0" smtClean="0">
                <a:latin typeface="Calibri" panose="020F0502020204030204" pitchFamily="34" charset="0"/>
                <a:cs typeface="Arial"/>
              </a:rPr>
              <a:t>o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de</a:t>
            </a:r>
            <a:r>
              <a:rPr b="1" spc="0" dirty="0" smtClean="0">
                <a:latin typeface="Calibri" panose="020F0502020204030204" pitchFamily="34" charset="0"/>
                <a:cs typeface="Arial"/>
              </a:rPr>
              <a:t>r</a:t>
            </a:r>
            <a:endParaRPr>
              <a:latin typeface="Calibri" panose="020F0502020204030204" pitchFamily="34" charset="0"/>
              <a:cs typeface="Arial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6502325" y="2049779"/>
            <a:ext cx="163576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spc="-110" dirty="0" smtClean="0">
                <a:latin typeface="Calibri" panose="020F0502020204030204" pitchFamily="34" charset="0"/>
                <a:cs typeface="Arial"/>
              </a:rPr>
              <a:t>W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A</a:t>
            </a:r>
            <a:r>
              <a:rPr b="1" spc="0" dirty="0" smtClean="0">
                <a:latin typeface="Calibri" panose="020F0502020204030204" pitchFamily="34" charset="0"/>
                <a:cs typeface="Arial"/>
              </a:rPr>
              <a:t>N</a:t>
            </a:r>
            <a:r>
              <a:rPr b="1" spc="-20" dirty="0" smtClean="0">
                <a:latin typeface="Calibri" panose="020F0502020204030204" pitchFamily="34" charset="0"/>
                <a:cs typeface="Arial"/>
              </a:rPr>
              <a:t> </a:t>
            </a:r>
            <a:r>
              <a:rPr b="1" spc="0" dirty="0" smtClean="0">
                <a:latin typeface="Calibri" panose="020F0502020204030204" pitchFamily="34" charset="0"/>
                <a:cs typeface="Arial"/>
              </a:rPr>
              <a:t>acce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l</a:t>
            </a:r>
            <a:r>
              <a:rPr b="1" spc="0" dirty="0" smtClean="0">
                <a:latin typeface="Calibri" panose="020F0502020204030204" pitchFamily="34" charset="0"/>
                <a:cs typeface="Arial"/>
              </a:rPr>
              <a:t>e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r</a:t>
            </a:r>
            <a:r>
              <a:rPr b="1" spc="0" dirty="0" smtClean="0">
                <a:latin typeface="Calibri" panose="020F0502020204030204" pitchFamily="34" charset="0"/>
                <a:cs typeface="Arial"/>
              </a:rPr>
              <a:t>a</a:t>
            </a:r>
            <a:r>
              <a:rPr b="1" spc="5" dirty="0" smtClean="0">
                <a:latin typeface="Calibri" panose="020F0502020204030204" pitchFamily="34" charset="0"/>
                <a:cs typeface="Arial"/>
              </a:rPr>
              <a:t>t</a:t>
            </a:r>
            <a:r>
              <a:rPr b="1" spc="-20" dirty="0" smtClean="0">
                <a:latin typeface="Calibri" panose="020F0502020204030204" pitchFamily="34" charset="0"/>
                <a:cs typeface="Arial"/>
              </a:rPr>
              <a:t>o</a:t>
            </a:r>
            <a:r>
              <a:rPr b="1" spc="0" dirty="0" smtClean="0">
                <a:latin typeface="Calibri" panose="020F0502020204030204" pitchFamily="34" charset="0"/>
                <a:cs typeface="Arial"/>
              </a:rPr>
              <a:t>r</a:t>
            </a:r>
            <a:endParaRPr>
              <a:latin typeface="Calibri" panose="020F0502020204030204" pitchFamily="34" charset="0"/>
              <a:cs typeface="Arial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3922956" y="3736340"/>
            <a:ext cx="1405889" cy="8267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3867075" y="4359909"/>
            <a:ext cx="162115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spc="-5" dirty="0" smtClean="0">
                <a:latin typeface="Calibri" panose="020F0502020204030204" pitchFamily="34" charset="0"/>
                <a:cs typeface="Arial"/>
              </a:rPr>
              <a:t>DD</a:t>
            </a:r>
            <a:r>
              <a:rPr b="1" spc="-15" dirty="0" smtClean="0">
                <a:latin typeface="Calibri" panose="020F0502020204030204" pitchFamily="34" charset="0"/>
                <a:cs typeface="Arial"/>
              </a:rPr>
              <a:t>oS</a:t>
            </a:r>
            <a:r>
              <a:rPr b="1" spc="-45" dirty="0" smtClean="0">
                <a:latin typeface="Calibri" panose="020F0502020204030204" pitchFamily="34" charset="0"/>
                <a:cs typeface="Arial"/>
              </a:rPr>
              <a:t> 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p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r</a:t>
            </a:r>
            <a:r>
              <a:rPr b="1" spc="-20" dirty="0" smtClean="0">
                <a:latin typeface="Calibri" panose="020F0502020204030204" pitchFamily="34" charset="0"/>
                <a:cs typeface="Arial"/>
              </a:rPr>
              <a:t>o</a:t>
            </a:r>
            <a:r>
              <a:rPr b="1" spc="5" dirty="0" smtClean="0">
                <a:latin typeface="Calibri" panose="020F0502020204030204" pitchFamily="34" charset="0"/>
                <a:cs typeface="Arial"/>
              </a:rPr>
              <a:t>t</a:t>
            </a:r>
            <a:r>
              <a:rPr b="1" spc="0" dirty="0" smtClean="0">
                <a:latin typeface="Calibri" panose="020F0502020204030204" pitchFamily="34" charset="0"/>
                <a:cs typeface="Arial"/>
              </a:rPr>
              <a:t>ec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t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ion</a:t>
            </a:r>
            <a:endParaRPr>
              <a:latin typeface="Calibri" panose="020F0502020204030204" pitchFamily="34" charset="0"/>
              <a:cs typeface="Arial"/>
            </a:endParaRPr>
          </a:p>
        </p:txBody>
      </p:sp>
      <p:sp>
        <p:nvSpPr>
          <p:cNvPr id="24" name="object 23"/>
          <p:cNvSpPr/>
          <p:nvPr/>
        </p:nvSpPr>
        <p:spPr>
          <a:xfrm>
            <a:off x="1102285" y="4130040"/>
            <a:ext cx="1681480" cy="9220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sp>
        <p:nvSpPr>
          <p:cNvPr id="25" name="object 24"/>
          <p:cNvSpPr txBox="1"/>
          <p:nvPr/>
        </p:nvSpPr>
        <p:spPr>
          <a:xfrm>
            <a:off x="1774116" y="5015229"/>
            <a:ext cx="72453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spc="-5" dirty="0" smtClean="0">
                <a:latin typeface="Calibri" panose="020F0502020204030204" pitchFamily="34" charset="0"/>
                <a:cs typeface="Arial"/>
              </a:rPr>
              <a:t>f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i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r</a:t>
            </a:r>
            <a:r>
              <a:rPr b="1" spc="-10" dirty="0" smtClean="0">
                <a:latin typeface="Calibri" panose="020F0502020204030204" pitchFamily="34" charset="0"/>
                <a:cs typeface="Arial"/>
              </a:rPr>
              <a:t>ewal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l</a:t>
            </a:r>
            <a:endParaRPr>
              <a:latin typeface="Calibri" panose="020F0502020204030204" pitchFamily="34" charset="0"/>
              <a:cs typeface="Arial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6577256" y="2576829"/>
            <a:ext cx="1924050" cy="711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7390056" y="3228340"/>
            <a:ext cx="36322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 smtClean="0">
                <a:latin typeface="Calibri" panose="020F0502020204030204" pitchFamily="34" charset="0"/>
                <a:cs typeface="Arial"/>
              </a:rPr>
              <a:t>I</a:t>
            </a:r>
            <a:r>
              <a:rPr b="1" spc="-5" dirty="0" smtClean="0">
                <a:latin typeface="Calibri" panose="020F0502020204030204" pitchFamily="34" charset="0"/>
                <a:cs typeface="Arial"/>
              </a:rPr>
              <a:t>D</a:t>
            </a:r>
            <a:r>
              <a:rPr b="1" spc="-15" dirty="0" smtClean="0">
                <a:latin typeface="Calibri" panose="020F0502020204030204" pitchFamily="34" charset="0"/>
                <a:cs typeface="Arial"/>
              </a:rPr>
              <a:t>S</a:t>
            </a:r>
            <a:endParaRPr>
              <a:latin typeface="Calibri" panose="020F0502020204030204" pitchFamily="34" charset="0"/>
              <a:cs typeface="Arial"/>
            </a:endParaRPr>
          </a:p>
        </p:txBody>
      </p:sp>
      <p:sp>
        <p:nvSpPr>
          <p:cNvPr id="28" name="object 19"/>
          <p:cNvSpPr/>
          <p:nvPr/>
        </p:nvSpPr>
        <p:spPr>
          <a:xfrm>
            <a:off x="6125791" y="838200"/>
            <a:ext cx="2406649" cy="15913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2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alibri" panose="020F0502020204030204" pitchFamily="34" charset="0"/>
              </a:rPr>
              <a:t>ClickOS</a:t>
            </a:r>
            <a:r>
              <a:rPr lang="en-US" altLang="ko-KR" dirty="0">
                <a:latin typeface="Calibri" panose="020F0502020204030204" pitchFamily="34" charset="0"/>
              </a:rPr>
              <a:t> Base </a:t>
            </a:r>
            <a:r>
              <a:rPr lang="en-US" altLang="ko-KR" dirty="0" smtClean="0">
                <a:latin typeface="Calibri" panose="020F0502020204030204" pitchFamily="34" charset="0"/>
              </a:rPr>
              <a:t>TX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3272408"/>
            <a:ext cx="8496944" cy="151216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Intel Xeon E1220 4-core 3.2GHz (Sandy bridge)</a:t>
            </a:r>
          </a:p>
          <a:p>
            <a:r>
              <a:rPr lang="en-US" altLang="ko-KR" sz="2000" dirty="0" smtClean="0"/>
              <a:t>16GB RAM, 1x Intel x520 10Gbps NIC</a:t>
            </a:r>
          </a:p>
          <a:p>
            <a:r>
              <a:rPr lang="en-US" altLang="ko-KR" sz="2000" dirty="0" smtClean="0"/>
              <a:t>One CPU core assigned to VMs, the test to the Domain-0</a:t>
            </a:r>
          </a:p>
          <a:p>
            <a:r>
              <a:rPr lang="en-US" altLang="ko-KR" sz="2000" dirty="0" smtClean="0"/>
              <a:t>Linux 3.6.10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object 4"/>
          <p:cNvSpPr/>
          <p:nvPr/>
        </p:nvSpPr>
        <p:spPr>
          <a:xfrm>
            <a:off x="3040379" y="2357120"/>
            <a:ext cx="2849880" cy="2539"/>
          </a:xfrm>
          <a:custGeom>
            <a:avLst/>
            <a:gdLst/>
            <a:ahLst/>
            <a:cxnLst/>
            <a:rect l="l" t="t" r="r" b="b"/>
            <a:pathLst>
              <a:path w="2849879" h="2539">
                <a:moveTo>
                  <a:pt x="0" y="0"/>
                </a:moveTo>
                <a:lnTo>
                  <a:pt x="2849880" y="2539"/>
                </a:lnTo>
              </a:path>
            </a:pathLst>
          </a:custGeom>
          <a:ln w="38097">
            <a:solidFill>
              <a:srgbClr val="00B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5882640" y="2301241"/>
            <a:ext cx="114300" cy="115569"/>
          </a:xfrm>
          <a:custGeom>
            <a:avLst/>
            <a:gdLst/>
            <a:ahLst/>
            <a:cxnLst/>
            <a:rect l="l" t="t" r="r" b="b"/>
            <a:pathLst>
              <a:path w="114300" h="115569">
                <a:moveTo>
                  <a:pt x="0" y="0"/>
                </a:moveTo>
                <a:lnTo>
                  <a:pt x="0" y="115569"/>
                </a:lnTo>
                <a:lnTo>
                  <a:pt x="114300" y="58419"/>
                </a:lnTo>
                <a:lnTo>
                  <a:pt x="0" y="0"/>
                </a:lnTo>
                <a:close/>
              </a:path>
            </a:pathLst>
          </a:custGeom>
          <a:solidFill>
            <a:srgbClr val="00B39F"/>
          </a:solid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2186939" y="1714501"/>
            <a:ext cx="9023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 smtClean="0">
                <a:latin typeface="Calibri" panose="020F0502020204030204" pitchFamily="34" charset="0"/>
                <a:cs typeface="Arial"/>
              </a:rPr>
              <a:t>C</a:t>
            </a:r>
            <a:r>
              <a:rPr sz="2000" b="1" spc="0" dirty="0" smtClean="0">
                <a:latin typeface="Calibri" panose="020F0502020204030204" pitchFamily="34" charset="0"/>
                <a:cs typeface="Arial"/>
              </a:rPr>
              <a:t>l</a:t>
            </a:r>
            <a:r>
              <a:rPr sz="2000" b="1" spc="-15" dirty="0" smtClean="0">
                <a:latin typeface="Calibri" panose="020F0502020204030204" pitchFamily="34" charset="0"/>
                <a:cs typeface="Arial"/>
              </a:rPr>
              <a:t>ickOS</a:t>
            </a:r>
            <a:endParaRPr sz="2000">
              <a:latin typeface="Calibri" panose="020F0502020204030204" pitchFamily="34" charset="0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5438140" y="1711960"/>
            <a:ext cx="1990089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 smtClean="0">
                <a:latin typeface="Calibri" panose="020F0502020204030204" pitchFamily="34" charset="0"/>
                <a:cs typeface="Arial"/>
              </a:rPr>
              <a:t>M</a:t>
            </a:r>
            <a:r>
              <a:rPr sz="2000" b="1" spc="5" dirty="0" smtClean="0">
                <a:latin typeface="Calibri" panose="020F0502020204030204" pitchFamily="34" charset="0"/>
                <a:cs typeface="Arial"/>
              </a:rPr>
              <a:t>e</a:t>
            </a:r>
            <a:r>
              <a:rPr sz="2000" b="1" spc="0" dirty="0" smtClean="0">
                <a:latin typeface="Calibri" panose="020F0502020204030204" pitchFamily="34" charset="0"/>
                <a:cs typeface="Arial"/>
              </a:rPr>
              <a:t>asurement</a:t>
            </a:r>
            <a:r>
              <a:rPr sz="2000" b="1" spc="-40" dirty="0" smtClean="0">
                <a:latin typeface="Calibri" panose="020F0502020204030204" pitchFamily="34" charset="0"/>
                <a:cs typeface="Arial"/>
              </a:rPr>
              <a:t> </a:t>
            </a:r>
            <a:r>
              <a:rPr sz="2000" b="1" spc="0" dirty="0" smtClean="0">
                <a:latin typeface="Calibri" panose="020F0502020204030204" pitchFamily="34" charset="0"/>
                <a:cs typeface="Arial"/>
              </a:rPr>
              <a:t>Box</a:t>
            </a:r>
            <a:endParaRPr sz="2000">
              <a:latin typeface="Calibri" panose="020F0502020204030204" pitchFamily="34" charset="0"/>
              <a:cs typeface="Arial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3788408" y="2368551"/>
            <a:ext cx="1503671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1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0</a:t>
            </a:r>
            <a:r>
              <a:rPr sz="1400" b="1" spc="-15" dirty="0" smtClean="0">
                <a:latin typeface="Calibri" panose="020F0502020204030204" pitchFamily="34" charset="0"/>
                <a:cs typeface="Arial"/>
              </a:rPr>
              <a:t>Gb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/s</a:t>
            </a:r>
            <a:r>
              <a:rPr sz="1400" b="1" spc="15" dirty="0" smtClean="0">
                <a:latin typeface="Calibri" panose="020F0502020204030204" pitchFamily="34" charset="0"/>
                <a:cs typeface="Arial"/>
              </a:rPr>
              <a:t> </a:t>
            </a:r>
            <a:r>
              <a:rPr sz="1400" b="1" spc="-5" dirty="0" smtClean="0">
                <a:latin typeface="Calibri" panose="020F0502020204030204" pitchFamily="34" charset="0"/>
                <a:cs typeface="Arial"/>
              </a:rPr>
              <a:t>d</a:t>
            </a: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i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r</a:t>
            </a: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e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ct</a:t>
            </a:r>
            <a:r>
              <a:rPr sz="1400" b="1" spc="25" dirty="0" smtClean="0">
                <a:latin typeface="Calibri" panose="020F0502020204030204" pitchFamily="34" charset="0"/>
                <a:cs typeface="Arial"/>
              </a:rPr>
              <a:t> 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c</a:t>
            </a: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a</a:t>
            </a:r>
            <a:r>
              <a:rPr sz="1400" b="1" spc="-5" dirty="0" smtClean="0">
                <a:latin typeface="Calibri" panose="020F0502020204030204" pitchFamily="34" charset="0"/>
                <a:cs typeface="Arial"/>
              </a:rPr>
              <a:t>b</a:t>
            </a: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l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e</a:t>
            </a:r>
            <a:endParaRPr sz="1400" dirty="0">
              <a:latin typeface="Calibri" panose="020F0502020204030204" pitchFamily="34" charset="0"/>
              <a:cs typeface="Arial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2343150" y="2033270"/>
            <a:ext cx="568960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5990590" y="2033270"/>
            <a:ext cx="566419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02711"/>
            <a:ext cx="8496944" cy="793433"/>
          </a:xfrm>
        </p:spPr>
        <p:txBody>
          <a:bodyPr/>
          <a:lstStyle/>
          <a:p>
            <a:r>
              <a:rPr lang="en-US" altLang="ko-KR" dirty="0" err="1" smtClean="0">
                <a:latin typeface="Calibri" panose="020F0502020204030204" pitchFamily="34" charset="0"/>
              </a:rPr>
              <a:t>ClickOS</a:t>
            </a:r>
            <a:r>
              <a:rPr lang="en-US" altLang="ko-KR" dirty="0" smtClean="0">
                <a:latin typeface="Calibri" panose="020F0502020204030204" pitchFamily="34" charset="0"/>
              </a:rPr>
              <a:t> Base TX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96144"/>
            <a:ext cx="729874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6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alibri" panose="020F0502020204030204" pitchFamily="34" charset="0"/>
              </a:rPr>
              <a:t>ClickOS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 err="1" smtClean="0">
                <a:latin typeface="Calibri" panose="020F0502020204030204" pitchFamily="34" charset="0"/>
              </a:rPr>
              <a:t>Tx</a:t>
            </a:r>
            <a:r>
              <a:rPr lang="en-US" altLang="ko-KR" dirty="0" smtClean="0">
                <a:latin typeface="Calibri" panose="020F0502020204030204" pitchFamily="34" charset="0"/>
              </a:rPr>
              <a:t> vs. Rx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" y="1688232"/>
            <a:ext cx="909252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7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Calibri" panose="020F0502020204030204" pitchFamily="34" charset="0"/>
              </a:rPr>
              <a:t>ClickOS</a:t>
            </a:r>
            <a:r>
              <a:rPr lang="en-US" altLang="ko-KR" dirty="0">
                <a:latin typeface="Calibri" panose="020F0502020204030204" pitchFamily="34" charset="0"/>
              </a:rPr>
              <a:t> (virtualized) </a:t>
            </a:r>
            <a:r>
              <a:rPr lang="en-US" altLang="ko-KR" dirty="0" err="1">
                <a:latin typeface="Calibri" panose="020F0502020204030204" pitchFamily="34" charset="0"/>
              </a:rPr>
              <a:t>Middlebox</a:t>
            </a:r>
            <a:r>
              <a:rPr lang="en-US" altLang="ko-KR" dirty="0">
                <a:latin typeface="Calibri" panose="020F0502020204030204" pitchFamily="34" charset="0"/>
              </a:rPr>
              <a:t>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3488432"/>
            <a:ext cx="8496944" cy="1440160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/>
              <a:t>Intel Xeon E1220 4-core 3.2GHz (Sandy bridge)</a:t>
            </a:r>
          </a:p>
          <a:p>
            <a:r>
              <a:rPr lang="en-US" altLang="ko-KR" sz="2000" dirty="0" smtClean="0"/>
              <a:t>16GB RAM, 1x Intel x520 10Gbps NIC</a:t>
            </a:r>
          </a:p>
          <a:p>
            <a:r>
              <a:rPr lang="en-US" altLang="ko-KR" sz="2000" dirty="0" smtClean="0"/>
              <a:t>One CPU core assigned to VMs, 3 CPU cores for Domain-0</a:t>
            </a:r>
          </a:p>
          <a:p>
            <a:r>
              <a:rPr lang="en-US" altLang="ko-KR" sz="2000" dirty="0" smtClean="0"/>
              <a:t>Linux 3.6.10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object 6"/>
          <p:cNvSpPr txBox="1"/>
          <p:nvPr/>
        </p:nvSpPr>
        <p:spPr>
          <a:xfrm>
            <a:off x="1811204" y="2820670"/>
            <a:ext cx="9023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10" dirty="0" smtClean="0">
                <a:latin typeface="Calibri" panose="020F0502020204030204" pitchFamily="34" charset="0"/>
                <a:cs typeface="Arial"/>
              </a:rPr>
              <a:t>Host 1</a:t>
            </a:r>
            <a:endParaRPr sz="2000" dirty="0">
              <a:latin typeface="Calibri" panose="020F0502020204030204" pitchFamily="34" charset="0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6876564" y="2803583"/>
            <a:ext cx="1990089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10" dirty="0" smtClean="0">
                <a:latin typeface="Calibri" panose="020F0502020204030204" pitchFamily="34" charset="0"/>
                <a:cs typeface="Arial"/>
              </a:rPr>
              <a:t>Host 2</a:t>
            </a:r>
            <a:endParaRPr sz="2000" dirty="0">
              <a:latin typeface="Calibri" panose="020F0502020204030204" pitchFamily="34" charset="0"/>
              <a:cs typeface="Arial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2688265" y="2368551"/>
            <a:ext cx="1503671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1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0</a:t>
            </a:r>
            <a:r>
              <a:rPr sz="1400" b="1" spc="-15" dirty="0" smtClean="0">
                <a:latin typeface="Calibri" panose="020F0502020204030204" pitchFamily="34" charset="0"/>
                <a:cs typeface="Arial"/>
              </a:rPr>
              <a:t>Gb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/s</a:t>
            </a:r>
            <a:r>
              <a:rPr sz="1400" b="1" spc="15" dirty="0" smtClean="0">
                <a:latin typeface="Calibri" panose="020F0502020204030204" pitchFamily="34" charset="0"/>
                <a:cs typeface="Arial"/>
              </a:rPr>
              <a:t> </a:t>
            </a:r>
            <a:r>
              <a:rPr sz="1400" b="1" spc="-5" dirty="0" smtClean="0">
                <a:latin typeface="Calibri" panose="020F0502020204030204" pitchFamily="34" charset="0"/>
                <a:cs typeface="Arial"/>
              </a:rPr>
              <a:t>d</a:t>
            </a: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i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r</a:t>
            </a: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e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ct</a:t>
            </a:r>
            <a:r>
              <a:rPr sz="1400" b="1" spc="25" dirty="0" smtClean="0">
                <a:latin typeface="Calibri" panose="020F0502020204030204" pitchFamily="34" charset="0"/>
                <a:cs typeface="Arial"/>
              </a:rPr>
              <a:t> 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c</a:t>
            </a: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a</a:t>
            </a:r>
            <a:r>
              <a:rPr sz="1400" b="1" spc="-5" dirty="0" smtClean="0">
                <a:latin typeface="Calibri" panose="020F0502020204030204" pitchFamily="34" charset="0"/>
                <a:cs typeface="Arial"/>
              </a:rPr>
              <a:t>b</a:t>
            </a: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l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e</a:t>
            </a:r>
            <a:endParaRPr sz="1400" dirty="0">
              <a:latin typeface="Calibri" panose="020F0502020204030204" pitchFamily="34" charset="0"/>
              <a:cs typeface="Arial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1907704" y="2033270"/>
            <a:ext cx="568960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4409292" y="2033270"/>
            <a:ext cx="566419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476664" y="2368551"/>
            <a:ext cx="187591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5212251" y="2368551"/>
            <a:ext cx="1503671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1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0</a:t>
            </a:r>
            <a:r>
              <a:rPr sz="1400" b="1" spc="-15" dirty="0" smtClean="0">
                <a:latin typeface="Calibri" panose="020F0502020204030204" pitchFamily="34" charset="0"/>
                <a:cs typeface="Arial"/>
              </a:rPr>
              <a:t>Gb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/s</a:t>
            </a:r>
            <a:r>
              <a:rPr sz="1400" b="1" spc="15" dirty="0" smtClean="0">
                <a:latin typeface="Calibri" panose="020F0502020204030204" pitchFamily="34" charset="0"/>
                <a:cs typeface="Arial"/>
              </a:rPr>
              <a:t> </a:t>
            </a:r>
            <a:r>
              <a:rPr sz="1400" b="1" spc="-5" dirty="0" smtClean="0">
                <a:latin typeface="Calibri" panose="020F0502020204030204" pitchFamily="34" charset="0"/>
                <a:cs typeface="Arial"/>
              </a:rPr>
              <a:t>d</a:t>
            </a: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i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r</a:t>
            </a: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e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ct</a:t>
            </a:r>
            <a:r>
              <a:rPr sz="1400" b="1" spc="25" dirty="0" smtClean="0">
                <a:latin typeface="Calibri" panose="020F0502020204030204" pitchFamily="34" charset="0"/>
                <a:cs typeface="Arial"/>
              </a:rPr>
              <a:t> 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c</a:t>
            </a: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a</a:t>
            </a:r>
            <a:r>
              <a:rPr sz="1400" b="1" spc="-5" dirty="0" smtClean="0">
                <a:latin typeface="Calibri" panose="020F0502020204030204" pitchFamily="34" charset="0"/>
                <a:cs typeface="Arial"/>
              </a:rPr>
              <a:t>b</a:t>
            </a:r>
            <a:r>
              <a:rPr sz="1400" b="1" spc="-10" dirty="0" smtClean="0">
                <a:latin typeface="Calibri" panose="020F0502020204030204" pitchFamily="34" charset="0"/>
                <a:cs typeface="Arial"/>
              </a:rPr>
              <a:t>l</a:t>
            </a:r>
            <a:r>
              <a:rPr sz="1400" b="1" spc="0" dirty="0" smtClean="0">
                <a:latin typeface="Calibri" panose="020F0502020204030204" pitchFamily="34" charset="0"/>
                <a:cs typeface="Arial"/>
              </a:rPr>
              <a:t>e</a:t>
            </a:r>
            <a:endParaRPr sz="1400" dirty="0"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" name="object 10"/>
          <p:cNvSpPr/>
          <p:nvPr/>
        </p:nvSpPr>
        <p:spPr>
          <a:xfrm>
            <a:off x="6933278" y="2033270"/>
            <a:ext cx="566419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Calibri" panose="020F0502020204030204" pitchFamily="34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000650" y="2368551"/>
            <a:ext cx="187591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object 7"/>
          <p:cNvSpPr txBox="1"/>
          <p:nvPr/>
        </p:nvSpPr>
        <p:spPr>
          <a:xfrm>
            <a:off x="4255139" y="2808547"/>
            <a:ext cx="859673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10" dirty="0" err="1" smtClean="0">
                <a:latin typeface="Calibri" panose="020F0502020204030204" pitchFamily="34" charset="0"/>
                <a:cs typeface="Arial"/>
              </a:rPr>
              <a:t>ClickOS</a:t>
            </a:r>
            <a:endParaRPr sz="2000" dirty="0">
              <a:latin typeface="Calibri" panose="020F05020202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8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02711"/>
            <a:ext cx="8496944" cy="793433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Calibri" panose="020F0502020204030204" pitchFamily="34" charset="0"/>
              </a:rPr>
              <a:t>ClickOS</a:t>
            </a:r>
            <a:r>
              <a:rPr lang="en-US" altLang="ko-KR" dirty="0">
                <a:latin typeface="Calibri" panose="020F0502020204030204" pitchFamily="34" charset="0"/>
              </a:rPr>
              <a:t> (virtualized) </a:t>
            </a:r>
            <a:r>
              <a:rPr lang="en-US" altLang="ko-KR" dirty="0" err="1">
                <a:latin typeface="Calibri" panose="020F0502020204030204" pitchFamily="34" charset="0"/>
              </a:rPr>
              <a:t>Middlebox</a:t>
            </a:r>
            <a:r>
              <a:rPr lang="en-US" altLang="ko-KR" dirty="0">
                <a:latin typeface="Calibri" panose="020F0502020204030204" pitchFamily="34" charset="0"/>
              </a:rPr>
              <a:t>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76" y="810184"/>
            <a:ext cx="6577683" cy="553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386880" y="3827264"/>
            <a:ext cx="62519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584256" y="3477498"/>
            <a:ext cx="1363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Line rate for 512B </a:t>
            </a:r>
            <a:r>
              <a:rPr lang="en-US" altLang="ko-KR" dirty="0" err="1" smtClean="0">
                <a:latin typeface="Calibri" panose="020F0502020204030204" pitchFamily="34" charset="0"/>
              </a:rPr>
              <a:t>pkts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52156" y="4111129"/>
            <a:ext cx="338460" cy="228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016748" y="4111128"/>
            <a:ext cx="338460" cy="228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20272" y="4107555"/>
            <a:ext cx="338460" cy="228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61480" y="870744"/>
            <a:ext cx="736848" cy="482453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2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Chaining </a:t>
            </a:r>
            <a:r>
              <a:rPr lang="en-US" altLang="ko-KR" dirty="0" err="1" smtClean="0">
                <a:latin typeface="Calibri" panose="020F0502020204030204" pitchFamily="34" charset="0"/>
              </a:rPr>
              <a:t>ClickOS</a:t>
            </a:r>
            <a:r>
              <a:rPr lang="en-US" altLang="ko-KR" dirty="0" smtClean="0">
                <a:latin typeface="Calibri" panose="020F0502020204030204" pitchFamily="34" charset="0"/>
              </a:rPr>
              <a:t> VMs (back-to-back)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2784"/>
            <a:ext cx="8106296" cy="487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9552" y="1031119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</a:rPr>
              <a:t>1</a:t>
            </a:r>
            <a:r>
              <a:rPr lang="ko-KR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CPU core for running all the VMs</a:t>
            </a:r>
            <a:endParaRPr lang="en-US" altLang="ko-K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Scaling out – </a:t>
            </a:r>
            <a:r>
              <a:rPr lang="en-US" altLang="ko-KR" dirty="0" smtClean="0">
                <a:latin typeface="Calibri" panose="020F0502020204030204" pitchFamily="34" charset="0"/>
              </a:rPr>
              <a:t>100VMs Aggregate Throughput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94" y="1468195"/>
            <a:ext cx="7092280" cy="482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1031119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</a:rPr>
              <a:t>1</a:t>
            </a:r>
            <a:r>
              <a:rPr lang="ko-KR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CPU core for running all the VMs (</a:t>
            </a:r>
            <a:r>
              <a:rPr lang="en-US" altLang="ko-KR" sz="2400" dirty="0" err="1" smtClean="0">
                <a:latin typeface="Calibri" panose="020F0502020204030204" pitchFamily="34" charset="0"/>
              </a:rPr>
              <a:t>Tx</a:t>
            </a:r>
            <a:r>
              <a:rPr lang="en-US" altLang="ko-KR" sz="2400" dirty="0" smtClean="0">
                <a:latin typeface="Calibri" panose="020F0502020204030204" pitchFamily="34" charset="0"/>
              </a:rPr>
              <a:t> only)</a:t>
            </a:r>
            <a:endParaRPr lang="en-US" altLang="ko-K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4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Virtual machines can do flexible high speed networking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ClickOS</a:t>
            </a:r>
            <a:r>
              <a:rPr lang="en-US" altLang="ko-KR" sz="2400" dirty="0" smtClean="0"/>
              <a:t>: Tailor-made operating system for network processing</a:t>
            </a:r>
          </a:p>
          <a:p>
            <a:pPr lvl="1"/>
            <a:r>
              <a:rPr lang="en-US" altLang="ko-KR" sz="2000" dirty="0" smtClean="0"/>
              <a:t>Small is better: Low footprint is the key to heavy consolidation</a:t>
            </a:r>
          </a:p>
          <a:p>
            <a:pPr lvl="1"/>
            <a:r>
              <a:rPr lang="en-US" altLang="ko-KR" sz="2000" dirty="0" smtClean="0"/>
              <a:t>Memory footprint: 5MB</a:t>
            </a:r>
          </a:p>
          <a:p>
            <a:pPr lvl="1"/>
            <a:r>
              <a:rPr lang="en-US" altLang="ko-KR" sz="2000" dirty="0" smtClean="0"/>
              <a:t>Boot time: 30 </a:t>
            </a:r>
            <a:r>
              <a:rPr lang="en-US" altLang="ko-KR" sz="2000" dirty="0" err="1" smtClean="0"/>
              <a:t>ms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6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52128"/>
            <a:ext cx="8640960" cy="1729537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Thank You!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624336"/>
            <a:ext cx="3386066" cy="338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Hardware </a:t>
            </a:r>
            <a:r>
              <a:rPr lang="en-US" altLang="ko-KR" dirty="0" err="1" smtClean="0">
                <a:latin typeface="Calibri" panose="020F0502020204030204" pitchFamily="34" charset="0"/>
              </a:rPr>
              <a:t>Middleboxes</a:t>
            </a:r>
            <a:r>
              <a:rPr lang="en-US" altLang="ko-KR" dirty="0" smtClean="0">
                <a:latin typeface="Calibri" panose="020F0502020204030204" pitchFamily="34" charset="0"/>
              </a:rPr>
              <a:t> - Drawbacks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Expensive equipment/power costs</a:t>
            </a:r>
          </a:p>
          <a:p>
            <a:endParaRPr lang="en-US" altLang="ko-KR" dirty="0"/>
          </a:p>
          <a:p>
            <a:r>
              <a:rPr lang="en-US" altLang="ko-KR" dirty="0" smtClean="0"/>
              <a:t>Difficult to add new features (vendor lock-in)</a:t>
            </a:r>
          </a:p>
          <a:p>
            <a:endParaRPr lang="en-US" altLang="ko-KR" dirty="0"/>
          </a:p>
          <a:p>
            <a:r>
              <a:rPr lang="en-US" altLang="ko-KR" dirty="0" smtClean="0"/>
              <a:t>Difficult to manage</a:t>
            </a:r>
          </a:p>
          <a:p>
            <a:endParaRPr lang="en-US" altLang="ko-KR" dirty="0"/>
          </a:p>
          <a:p>
            <a:r>
              <a:rPr lang="en-US" altLang="ko-KR" dirty="0" smtClean="0"/>
              <a:t>Cannot be scaled on demand (peak planning)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56329"/>
            <a:ext cx="9505056" cy="793433"/>
          </a:xfrm>
        </p:spPr>
        <p:txBody>
          <a:bodyPr>
            <a:normAutofit/>
          </a:bodyPr>
          <a:lstStyle/>
          <a:p>
            <a:r>
              <a:rPr lang="en-US" altLang="ko-KR" sz="3800" dirty="0" smtClean="0">
                <a:latin typeface="Calibri" panose="020F0502020204030204" pitchFamily="34" charset="0"/>
              </a:rPr>
              <a:t>Shifting </a:t>
            </a:r>
            <a:r>
              <a:rPr lang="en-US" altLang="ko-KR" sz="3800" dirty="0" err="1" smtClean="0">
                <a:latin typeface="Calibri" panose="020F0502020204030204" pitchFamily="34" charset="0"/>
              </a:rPr>
              <a:t>Middlebox</a:t>
            </a:r>
            <a:r>
              <a:rPr lang="en-US" altLang="ko-KR" sz="3800" dirty="0" smtClean="0">
                <a:latin typeface="Calibri" panose="020F0502020204030204" pitchFamily="34" charset="0"/>
              </a:rPr>
              <a:t> Processing to Software</a:t>
            </a:r>
            <a:endParaRPr lang="ko-KR" altLang="en-US" sz="3800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Can share the same hardware across multiple users/tenants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Reduced equipment/power costs through consolidation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Safe to try new features on a operational network/platform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But can it be built using commodity hardware while still achieving high performance?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ClickOS</a:t>
            </a:r>
            <a:r>
              <a:rPr lang="en-US" altLang="ko-KR" sz="2400" dirty="0" smtClean="0"/>
              <a:t>: tiny </a:t>
            </a:r>
            <a:r>
              <a:rPr lang="en-US" altLang="ko-KR" sz="2400" dirty="0" err="1" smtClean="0"/>
              <a:t>Xen</a:t>
            </a:r>
            <a:r>
              <a:rPr lang="en-US" altLang="ko-KR" sz="2400" dirty="0" smtClean="0"/>
              <a:t>-based virtual machine that runs Click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Requirements for Software </a:t>
            </a:r>
            <a:r>
              <a:rPr lang="en-US" altLang="ko-KR" dirty="0" err="1" smtClean="0">
                <a:latin typeface="Calibri" panose="020F0502020204030204" pitchFamily="34" charset="0"/>
              </a:rPr>
              <a:t>Middlebox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822649"/>
            <a:ext cx="8496944" cy="439916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/>
              <a:t>Fast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Instantiation</a:t>
            </a:r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 smtClean="0"/>
              <a:t>Small footprint</a:t>
            </a:r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 smtClean="0"/>
              <a:t>Isolation</a:t>
            </a:r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/>
              <a:t>Flexibility</a:t>
            </a: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 smtClean="0"/>
              <a:t>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148064" y="1825575"/>
            <a:ext cx="4104456" cy="4975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dirty="0" smtClean="0"/>
              <a:t>30 </a:t>
            </a:r>
            <a:r>
              <a:rPr lang="en-US" altLang="ko-KR" dirty="0" err="1" smtClean="0"/>
              <a:t>msec</a:t>
            </a:r>
            <a:r>
              <a:rPr lang="en-US" altLang="ko-KR" dirty="0" smtClean="0"/>
              <a:t> boot times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 smtClean="0"/>
              <a:t>5MB when running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 smtClean="0"/>
              <a:t>Provided by </a:t>
            </a:r>
            <a:r>
              <a:rPr lang="en-US" altLang="ko-KR" dirty="0" err="1" smtClean="0"/>
              <a:t>Xen</a:t>
            </a:r>
            <a:endParaRPr lang="en-US" altLang="ko-KR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 smtClean="0"/>
              <a:t>Provided by Click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 smtClean="0"/>
              <a:t>10Gb/s line rate</a:t>
            </a:r>
            <a:br>
              <a:rPr lang="en-US" altLang="ko-KR" dirty="0" smtClean="0"/>
            </a:br>
            <a:r>
              <a:rPr lang="el-GR" altLang="ko-KR" dirty="0"/>
              <a:t>45 μ</a:t>
            </a:r>
            <a:r>
              <a:rPr lang="en-US" altLang="ko-KR" dirty="0"/>
              <a:t>sec </a:t>
            </a:r>
            <a:r>
              <a:rPr lang="en-US" altLang="ko-KR" dirty="0" smtClean="0"/>
              <a:t>delay per packet</a:t>
            </a:r>
            <a:endParaRPr lang="en-US" altLang="ko-KR" dirty="0"/>
          </a:p>
        </p:txBody>
      </p:sp>
      <p:sp>
        <p:nvSpPr>
          <p:cNvPr id="6" name="object 3"/>
          <p:cNvSpPr/>
          <p:nvPr/>
        </p:nvSpPr>
        <p:spPr>
          <a:xfrm>
            <a:off x="4482574" y="1688232"/>
            <a:ext cx="679450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4482574" y="2552328"/>
            <a:ext cx="679450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4482574" y="3416424"/>
            <a:ext cx="679450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4482574" y="4280520"/>
            <a:ext cx="679450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4498950" y="5241591"/>
            <a:ext cx="679450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직사각형 10"/>
          <p:cNvSpPr/>
          <p:nvPr/>
        </p:nvSpPr>
        <p:spPr>
          <a:xfrm>
            <a:off x="5364088" y="1250576"/>
            <a:ext cx="2304256" cy="43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>
                <a:latin typeface="Calibri" panose="020F0502020204030204" pitchFamily="34" charset="0"/>
              </a:rPr>
              <a:t>ClickOS</a:t>
            </a:r>
            <a:endParaRPr lang="ko-KR" altLang="en-US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What’s </a:t>
            </a:r>
            <a:r>
              <a:rPr lang="en-US" altLang="ko-KR" dirty="0" err="1" smtClean="0">
                <a:latin typeface="Calibri" panose="020F0502020204030204" pitchFamily="34" charset="0"/>
              </a:rPr>
              <a:t>ClickOS</a:t>
            </a:r>
            <a:r>
              <a:rPr lang="en-US" altLang="ko-KR" dirty="0" smtClean="0">
                <a:latin typeface="Calibri" panose="020F0502020204030204" pitchFamily="34" charset="0"/>
              </a:rPr>
              <a:t> ?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3347342"/>
            <a:ext cx="8496944" cy="2589362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Work </a:t>
            </a:r>
            <a:r>
              <a:rPr lang="en-US" altLang="ko-KR" dirty="0"/>
              <a:t>consisted of:</a:t>
            </a:r>
          </a:p>
          <a:p>
            <a:pPr lvl="1"/>
            <a:r>
              <a:rPr lang="en-US" altLang="ko-KR" dirty="0"/>
              <a:t>Build system to create </a:t>
            </a:r>
            <a:r>
              <a:rPr lang="en-US" altLang="ko-KR" dirty="0" err="1"/>
              <a:t>ClickOS</a:t>
            </a:r>
            <a:r>
              <a:rPr lang="en-US" altLang="ko-KR" dirty="0"/>
              <a:t> images (5 MB in size)</a:t>
            </a:r>
          </a:p>
          <a:p>
            <a:pPr lvl="1"/>
            <a:r>
              <a:rPr lang="en-US" altLang="ko-KR" dirty="0"/>
              <a:t>Emulating a Click control plane over </a:t>
            </a:r>
            <a:r>
              <a:rPr lang="en-US" altLang="ko-KR" dirty="0" err="1"/>
              <a:t>MiniOS</a:t>
            </a:r>
            <a:r>
              <a:rPr lang="en-US" altLang="ko-KR" dirty="0"/>
              <a:t>/</a:t>
            </a:r>
            <a:r>
              <a:rPr lang="en-US" altLang="ko-KR" dirty="0" err="1"/>
              <a:t>Xen</a:t>
            </a:r>
            <a:endParaRPr lang="en-US" altLang="ko-KR" dirty="0"/>
          </a:p>
          <a:p>
            <a:pPr lvl="1"/>
            <a:r>
              <a:rPr lang="en-US" altLang="ko-KR" dirty="0"/>
              <a:t>Reducing boot times (roughly 30 milliseconds)</a:t>
            </a:r>
          </a:p>
          <a:p>
            <a:pPr lvl="1"/>
            <a:r>
              <a:rPr lang="en-US" altLang="ko-KR" dirty="0"/>
              <a:t>Optimizations to the data plane (10 Gb/s for almost all </a:t>
            </a:r>
            <a:r>
              <a:rPr lang="en-US" altLang="ko-KR" dirty="0" err="1"/>
              <a:t>pkt</a:t>
            </a:r>
            <a:r>
              <a:rPr lang="en-US" altLang="ko-KR" dirty="0"/>
              <a:t> sizes)</a:t>
            </a:r>
          </a:p>
          <a:p>
            <a:pPr lvl="1"/>
            <a:r>
              <a:rPr lang="en-US" altLang="ko-KR" dirty="0"/>
              <a:t>Implementation of a wide range of </a:t>
            </a:r>
            <a:r>
              <a:rPr lang="en-US" altLang="ko-KR" dirty="0" err="1" smtClean="0"/>
              <a:t>middleboxes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283968" y="1976264"/>
            <a:ext cx="1152128" cy="43204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libri" panose="020F050202020403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11760" y="1400200"/>
            <a:ext cx="1152128" cy="1728192"/>
            <a:chOff x="2411760" y="1256184"/>
            <a:chExt cx="1152128" cy="1728192"/>
          </a:xfrm>
        </p:grpSpPr>
        <p:sp>
          <p:nvSpPr>
            <p:cNvPr id="6" name="직사각형 5"/>
            <p:cNvSpPr/>
            <p:nvPr/>
          </p:nvSpPr>
          <p:spPr>
            <a:xfrm>
              <a:off x="2411760" y="1256184"/>
              <a:ext cx="1152128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libri" panose="020F0502020204030204" pitchFamily="34" charset="0"/>
                </a:rPr>
                <a:t>a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pps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11760" y="1688232"/>
              <a:ext cx="1152128" cy="8640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guest OS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11760" y="2552328"/>
              <a:ext cx="1152128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paravirt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012160" y="1400200"/>
            <a:ext cx="1152128" cy="1728192"/>
            <a:chOff x="2411760" y="1256184"/>
            <a:chExt cx="1152128" cy="1728192"/>
          </a:xfrm>
        </p:grpSpPr>
        <p:sp>
          <p:nvSpPr>
            <p:cNvPr id="11" name="직사각형 10"/>
            <p:cNvSpPr/>
            <p:nvPr/>
          </p:nvSpPr>
          <p:spPr>
            <a:xfrm>
              <a:off x="2411760" y="1256184"/>
              <a:ext cx="1152128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Click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11760" y="1688232"/>
              <a:ext cx="1152128" cy="8640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mini OS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11760" y="2552328"/>
              <a:ext cx="1152128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paravirt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411760" y="1112168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latin typeface="Calibri" panose="020F0502020204030204" pitchFamily="34" charset="0"/>
              </a:rPr>
              <a:t>domU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12160" y="1103167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latin typeface="Calibri" panose="020F0502020204030204" pitchFamily="34" charset="0"/>
              </a:rPr>
              <a:t>ClickOS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23528" y="256329"/>
            <a:ext cx="8496944" cy="793433"/>
          </a:xfrm>
        </p:spPr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Programming Abstraction for </a:t>
            </a:r>
            <a:r>
              <a:rPr lang="en-US" altLang="ko-KR" dirty="0" err="1" smtClean="0">
                <a:latin typeface="Calibri" panose="020F0502020204030204" pitchFamily="34" charset="0"/>
              </a:rPr>
              <a:t>MBox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78" y="1616224"/>
            <a:ext cx="5088642" cy="33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5676046" y="2124840"/>
            <a:ext cx="2952328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latin typeface="Calibri" panose="020F0502020204030204" pitchFamily="34" charset="0"/>
              </a:rPr>
              <a:t>Building </a:t>
            </a:r>
            <a:r>
              <a:rPr lang="en-US" altLang="ko-KR" sz="2000" b="1" dirty="0" err="1" smtClean="0">
                <a:latin typeface="Calibri" panose="020F0502020204030204" pitchFamily="34" charset="0"/>
              </a:rPr>
              <a:t>MBox</a:t>
            </a:r>
            <a:r>
              <a:rPr lang="en-US" altLang="ko-KR" sz="2000" b="1" dirty="0" smtClean="0">
                <a:latin typeface="Calibri" panose="020F0502020204030204" pitchFamily="34" charset="0"/>
              </a:rPr>
              <a:t> using Click</a:t>
            </a:r>
          </a:p>
          <a:p>
            <a:r>
              <a:rPr lang="en-US" altLang="ko-KR" sz="2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We can use 300+ stock</a:t>
            </a:r>
            <a:br>
              <a:rPr lang="en-US" altLang="ko-KR" sz="2000" dirty="0" smtClean="0">
                <a:latin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altLang="ko-KR" sz="2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Click elements!</a:t>
            </a:r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3272408"/>
            <a:ext cx="8496944" cy="23042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Click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inside Linux VM</a:t>
            </a:r>
          </a:p>
          <a:p>
            <a:pPr lvl="1"/>
            <a:r>
              <a:rPr lang="en-US" altLang="ko-KR" dirty="0" smtClean="0"/>
              <a:t>(+) Can achieve domain isolation</a:t>
            </a:r>
          </a:p>
          <a:p>
            <a:pPr lvl="1"/>
            <a:r>
              <a:rPr lang="en-US" altLang="ko-KR" dirty="0" smtClean="0"/>
              <a:t>(-) Memory-hungry (128MB or more)</a:t>
            </a:r>
          </a:p>
          <a:p>
            <a:pPr lvl="1"/>
            <a:r>
              <a:rPr lang="en-US" altLang="ko-KR" dirty="0" smtClean="0"/>
              <a:t>(-) Large boot time (5 seconds to boot)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23528" y="256329"/>
            <a:ext cx="8496944" cy="793433"/>
          </a:xfrm>
        </p:spPr>
        <p:txBody>
          <a:bodyPr/>
          <a:lstStyle/>
          <a:p>
            <a:r>
              <a:rPr lang="en-US" altLang="ko-KR" dirty="0" err="1" smtClean="0">
                <a:latin typeface="Calibri" panose="020F0502020204030204" pitchFamily="34" charset="0"/>
              </a:rPr>
              <a:t>ClickOS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411760" y="1121169"/>
            <a:ext cx="1152128" cy="1728192"/>
            <a:chOff x="2411760" y="1256184"/>
            <a:chExt cx="1152128" cy="1728192"/>
          </a:xfrm>
        </p:grpSpPr>
        <p:sp>
          <p:nvSpPr>
            <p:cNvPr id="20" name="직사각형 19"/>
            <p:cNvSpPr/>
            <p:nvPr/>
          </p:nvSpPr>
          <p:spPr>
            <a:xfrm>
              <a:off x="2411760" y="1256184"/>
              <a:ext cx="1152128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Click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11760" y="1688232"/>
              <a:ext cx="1152128" cy="8640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guest OS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411760" y="2552328"/>
              <a:ext cx="1152128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paravirt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411760" y="833137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latin typeface="Calibri" panose="020F0502020204030204" pitchFamily="34" charset="0"/>
              </a:rPr>
              <a:t>domU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11760" y="1553217"/>
            <a:ext cx="1152128" cy="43204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3272408"/>
            <a:ext cx="8496944" cy="295232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Why we use </a:t>
            </a:r>
            <a:r>
              <a:rPr lang="en-US" altLang="ko-KR" dirty="0" err="1" smtClean="0"/>
              <a:t>MiniOS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Single address space </a:t>
            </a:r>
            <a:r>
              <a:rPr lang="en-US" altLang="ko-KR" dirty="0" smtClean="0"/>
              <a:t>(= no </a:t>
            </a:r>
            <a:r>
              <a:rPr lang="en-US" altLang="ko-KR" dirty="0"/>
              <a:t>kernel/user </a:t>
            </a:r>
            <a:r>
              <a:rPr lang="en-US" altLang="ko-KR" dirty="0" smtClean="0"/>
              <a:t>separation)</a:t>
            </a:r>
          </a:p>
          <a:p>
            <a:pPr lvl="2"/>
            <a:r>
              <a:rPr lang="en-US" altLang="ko-KR" dirty="0" smtClean="0"/>
              <a:t>Completely eliminates </a:t>
            </a:r>
            <a:r>
              <a:rPr lang="en-US" altLang="ko-KR" dirty="0"/>
              <a:t>system call </a:t>
            </a:r>
            <a:r>
              <a:rPr lang="en-US" altLang="ko-KR" dirty="0" smtClean="0"/>
              <a:t>costs</a:t>
            </a:r>
            <a:endParaRPr lang="en-US" altLang="ko-KR" dirty="0"/>
          </a:p>
          <a:p>
            <a:pPr lvl="1"/>
            <a:r>
              <a:rPr lang="en-US" altLang="ko-KR" dirty="0" smtClean="0"/>
              <a:t>Runs a single application per VM</a:t>
            </a:r>
            <a:endParaRPr lang="en-US" altLang="ko-KR" dirty="0"/>
          </a:p>
          <a:p>
            <a:pPr lvl="2"/>
            <a:r>
              <a:rPr lang="en-US" altLang="ko-KR" dirty="0" smtClean="0"/>
              <a:t>Runs on single-core only (enough for 10Gbps packet processing)</a:t>
            </a:r>
          </a:p>
          <a:p>
            <a:pPr lvl="1"/>
            <a:r>
              <a:rPr lang="en-US" altLang="ko-KR" dirty="0"/>
              <a:t>Cooperative </a:t>
            </a:r>
            <a:r>
              <a:rPr lang="en-US" altLang="ko-KR" dirty="0" smtClean="0"/>
              <a:t>scheduler</a:t>
            </a:r>
          </a:p>
          <a:p>
            <a:pPr lvl="2"/>
            <a:r>
              <a:rPr lang="en-US" altLang="ko-KR" dirty="0" smtClean="0"/>
              <a:t>Reduces context switch overhead</a:t>
            </a:r>
          </a:p>
          <a:p>
            <a:pPr lvl="1"/>
            <a:r>
              <a:rPr lang="en-US" altLang="ko-KR" dirty="0" smtClean="0"/>
              <a:t>Small footprint and minimal boot time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6FA4-4CA0-4665-BA75-6520AE7A2EED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23528" y="256329"/>
            <a:ext cx="8496944" cy="793433"/>
          </a:xfrm>
        </p:spPr>
        <p:txBody>
          <a:bodyPr/>
          <a:lstStyle/>
          <a:p>
            <a:r>
              <a:rPr lang="en-US" altLang="ko-KR" dirty="0" err="1" smtClean="0">
                <a:latin typeface="Calibri" panose="020F0502020204030204" pitchFamily="34" charset="0"/>
              </a:rPr>
              <a:t>ClickOS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283968" y="1697233"/>
            <a:ext cx="1152128" cy="43204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libri" panose="020F050202020403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411760" y="1121169"/>
            <a:ext cx="1152128" cy="1728192"/>
            <a:chOff x="2411760" y="1256184"/>
            <a:chExt cx="1152128" cy="1728192"/>
          </a:xfrm>
        </p:grpSpPr>
        <p:sp>
          <p:nvSpPr>
            <p:cNvPr id="20" name="직사각형 19"/>
            <p:cNvSpPr/>
            <p:nvPr/>
          </p:nvSpPr>
          <p:spPr>
            <a:xfrm>
              <a:off x="2411760" y="1256184"/>
              <a:ext cx="1152128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Click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11760" y="1688232"/>
              <a:ext cx="1152128" cy="8640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guest OS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411760" y="2552328"/>
              <a:ext cx="1152128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paravirt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12160" y="1121169"/>
            <a:ext cx="1152128" cy="1728192"/>
            <a:chOff x="2411760" y="1256184"/>
            <a:chExt cx="1152128" cy="1728192"/>
          </a:xfrm>
        </p:grpSpPr>
        <p:sp>
          <p:nvSpPr>
            <p:cNvPr id="24" name="직사각형 23"/>
            <p:cNvSpPr/>
            <p:nvPr/>
          </p:nvSpPr>
          <p:spPr>
            <a:xfrm>
              <a:off x="2411760" y="1256184"/>
              <a:ext cx="1152128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Click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11760" y="1688232"/>
              <a:ext cx="1152128" cy="8640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mini OS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411760" y="2552328"/>
              <a:ext cx="1152128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paravirt</a:t>
              </a:r>
              <a:endParaRPr lang="ko-KR" alt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411760" y="833137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latin typeface="Calibri" panose="020F0502020204030204" pitchFamily="34" charset="0"/>
              </a:rPr>
              <a:t>domU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12160" y="82413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latin typeface="Calibri" panose="020F0502020204030204" pitchFamily="34" charset="0"/>
              </a:rPr>
              <a:t>ClickOS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84168" y="1553217"/>
            <a:ext cx="1008112" cy="43204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942</TotalTime>
  <Words>998</Words>
  <Application>Microsoft Office PowerPoint</Application>
  <PresentationFormat>自定义</PresentationFormat>
  <Paragraphs>321</Paragraphs>
  <Slides>28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맑은 고딕</vt:lpstr>
      <vt:lpstr>宋体</vt:lpstr>
      <vt:lpstr>Arial</vt:lpstr>
      <vt:lpstr>Calibri</vt:lpstr>
      <vt:lpstr>Calibri Light</vt:lpstr>
      <vt:lpstr>Times New Roman</vt:lpstr>
      <vt:lpstr>Wingdings</vt:lpstr>
      <vt:lpstr>Default Theme</vt:lpstr>
      <vt:lpstr>ClickOS and the Art of Network Function Virtualization</vt:lpstr>
      <vt:lpstr>A Middlebox World</vt:lpstr>
      <vt:lpstr>Hardware Middleboxes - Drawbacks</vt:lpstr>
      <vt:lpstr>Shifting Middlebox Processing to Software</vt:lpstr>
      <vt:lpstr>Requirements for Software Middlebox</vt:lpstr>
      <vt:lpstr>What’s ClickOS ?</vt:lpstr>
      <vt:lpstr>Programming Abstraction for MBox</vt:lpstr>
      <vt:lpstr>ClickOS</vt:lpstr>
      <vt:lpstr>ClickOS</vt:lpstr>
      <vt:lpstr>ClickOS Architecture</vt:lpstr>
      <vt:lpstr>ClickOS Boot Time</vt:lpstr>
      <vt:lpstr>Booting Large Number of ClickOS VMs</vt:lpstr>
      <vt:lpstr>ClickOS Memory Footprint</vt:lpstr>
      <vt:lpstr>Performance Analysis</vt:lpstr>
      <vt:lpstr>Performance Analysis</vt:lpstr>
      <vt:lpstr>Optimizing Network I/O</vt:lpstr>
      <vt:lpstr>Optimizing Network I/O</vt:lpstr>
      <vt:lpstr>ClickOS Prototype Overview</vt:lpstr>
      <vt:lpstr>Evaluation</vt:lpstr>
      <vt:lpstr>ClickOS Base TX Performance</vt:lpstr>
      <vt:lpstr>ClickOS Base TX Performance</vt:lpstr>
      <vt:lpstr>ClickOS Tx vs. Rx Performance</vt:lpstr>
      <vt:lpstr>ClickOS (virtualized) Middlebox Performance</vt:lpstr>
      <vt:lpstr>ClickOS (virtualized) Middlebox Performance</vt:lpstr>
      <vt:lpstr>Chaining ClickOS VMs (back-to-back)</vt:lpstr>
      <vt:lpstr>Scaling out – 100VMs Aggregate Throughput</vt:lpstr>
      <vt:lpstr>Conclusions</vt:lpstr>
      <vt:lpstr>Thank You!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</dc:creator>
  <cp:lastModifiedBy>殷 豪</cp:lastModifiedBy>
  <cp:revision>70</cp:revision>
  <dcterms:created xsi:type="dcterms:W3CDTF">2014-11-16T01:26:29Z</dcterms:created>
  <dcterms:modified xsi:type="dcterms:W3CDTF">2019-05-16T13:48:45Z</dcterms:modified>
</cp:coreProperties>
</file>