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jpeg" ContentType="image/jpeg"/>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606060"/>
        </a:fontRef>
        <a:srgbClr val="606060"/>
      </a:tcTxStyle>
      <a:tcStyle>
        <a:tcBdr>
          <a:left>
            <a:ln w="12700" cap="flat">
              <a:noFill/>
              <a:miter lim="400000"/>
            </a:ln>
          </a:left>
          <a:right>
            <a:ln w="12700" cap="flat">
              <a:noFill/>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noFill/>
              <a:miter lim="400000"/>
            </a:ln>
          </a:insideV>
        </a:tcBdr>
        <a:fill>
          <a:noFill/>
        </a:fill>
      </a:tcStyle>
    </a:wholeTbl>
    <a:band2H>
      <a:tcTxStyle b="def" i="def"/>
      <a:tcStyle>
        <a:tcBdr/>
        <a:fill>
          <a:solidFill>
            <a:srgbClr val="E7E3D2">
              <a:alpha val="50000"/>
            </a:srgbClr>
          </a:solidFill>
        </a:fill>
      </a:tcStyle>
    </a:band2H>
    <a:firstCol>
      <a:tcTxStyle b="off" i="off">
        <a:fontRef idx="minor">
          <a:srgbClr val="FFFFFF"/>
        </a:fontRef>
        <a:srgbClr val="FFFFFF"/>
      </a:tcTxStyle>
      <a:tcStyle>
        <a:tcBdr>
          <a:left>
            <a:ln w="12700" cap="flat">
              <a:noFill/>
              <a:miter lim="400000"/>
            </a:ln>
          </a:left>
          <a:right>
            <a:ln w="12700" cap="flat">
              <a:solidFill>
                <a:srgbClr val="FDF6DA"/>
              </a:solidFill>
              <a:prstDash val="solid"/>
              <a:miter lim="400000"/>
            </a:ln>
          </a:right>
          <a:top>
            <a:ln w="12700" cap="flat">
              <a:solidFill>
                <a:srgbClr val="FDF6DA"/>
              </a:solidFill>
              <a:prstDash val="solid"/>
              <a:miter lim="400000"/>
            </a:ln>
          </a:top>
          <a:bottom>
            <a:ln w="12700" cap="flat">
              <a:solidFill>
                <a:srgbClr val="FDF6DA"/>
              </a:solidFill>
              <a:prstDash val="solid"/>
              <a:miter lim="400000"/>
            </a:ln>
          </a:bottom>
          <a:insideH>
            <a:ln w="12700" cap="flat">
              <a:solidFill>
                <a:srgbClr val="FDF6DA"/>
              </a:solidFill>
              <a:prstDash val="solid"/>
              <a:miter lim="400000"/>
            </a:ln>
          </a:insideH>
          <a:insideV>
            <a:ln w="12700" cap="flat">
              <a:noFill/>
              <a:miter lim="400000"/>
            </a:ln>
          </a:insideV>
        </a:tcBdr>
        <a:fill>
          <a:solidFill>
            <a:srgbClr val="A5C69B"/>
          </a:solidFill>
        </a:fill>
      </a:tcStyle>
    </a:firstCol>
    <a:la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FDF6DA"/>
              </a:solidFill>
              <a:prstDash val="solid"/>
              <a:miter lim="400000"/>
            </a:ln>
          </a:bottom>
          <a:insideH>
            <a:ln w="12700" cap="flat">
              <a:solidFill>
                <a:srgbClr val="FDF6DA"/>
              </a:solidFill>
              <a:prstDash val="solid"/>
              <a:miter lim="400000"/>
            </a:ln>
          </a:insideH>
          <a:insideV>
            <a:ln w="12700" cap="flat">
              <a:noFill/>
              <a:miter lim="400000"/>
            </a:ln>
          </a:insideV>
        </a:tcBdr>
        <a:fill>
          <a:solidFill>
            <a:srgbClr val="7C9D69"/>
          </a:solidFill>
        </a:fill>
      </a:tcStyle>
    </a:firstRow>
  </a:tblStyle>
  <a:tblStyle styleId="{C7B018BB-80A7-4F77-B60F-C8B233D01FF8}" styleName="">
    <a:tblBg/>
    <a:wholeTbl>
      <a:tcTxStyle b="off" i="off">
        <a:fontRef idx="minor">
          <a:srgbClr val="606060"/>
        </a:fontRef>
        <a:srgbClr val="606060"/>
      </a:tcTxStyle>
      <a:tcStyle>
        <a:tcBdr>
          <a:left>
            <a:ln w="12700" cap="flat">
              <a:solidFill>
                <a:srgbClr val="BDBBB3"/>
              </a:solidFill>
              <a:prstDash val="solid"/>
              <a:miter lim="400000"/>
            </a:ln>
          </a:left>
          <a:right>
            <a:ln w="12700" cap="flat">
              <a:solidFill>
                <a:srgbClr val="BDBBB3"/>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BDBBB3"/>
              </a:solidFill>
              <a:prstDash val="solid"/>
              <a:miter lim="400000"/>
            </a:ln>
          </a:insideV>
        </a:tcBdr>
        <a:fill>
          <a:solidFill>
            <a:srgbClr val="E7E3D2"/>
          </a:solidFill>
        </a:fill>
      </a:tcStyle>
    </a:wholeTbl>
    <a:band2H>
      <a:tcTxStyle b="def" i="def"/>
      <a:tcStyle>
        <a:tcBdr/>
        <a:fill>
          <a:solidFill>
            <a:srgbClr val="F6F2E5"/>
          </a:solidFill>
        </a:fill>
      </a:tcStyle>
    </a:band2H>
    <a:firstCol>
      <a:tcTxStyle b="off" i="off">
        <a:fontRef idx="minor">
          <a:srgbClr val="606060"/>
        </a:fontRef>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solidFill>
                <a:srgbClr val="A5A59F"/>
              </a:solidFill>
              <a:prstDash val="solid"/>
              <a:miter lim="400000"/>
            </a:ln>
          </a:insideV>
        </a:tcBdr>
        <a:fill>
          <a:solidFill>
            <a:srgbClr val="D3CDB7"/>
          </a:solidFill>
        </a:fill>
      </a:tcStyle>
    </a:firstCol>
    <a:lastRow>
      <a:tcTxStyle b="off" i="off">
        <a:fontRef idx="minor">
          <a:srgbClr val="606060"/>
        </a:fontRef>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solidFill>
                <a:srgbClr val="A5A59F"/>
              </a:solidFill>
              <a:prstDash val="solid"/>
              <a:miter lim="400000"/>
            </a:ln>
          </a:insideV>
        </a:tcBdr>
        <a:fill>
          <a:noFill/>
        </a:fill>
      </a:tcStyle>
    </a:lastRow>
    <a:firstRow>
      <a:tcTxStyle b="off" i="off">
        <a:fontRef idx="minor">
          <a:srgbClr val="FFFFFF"/>
        </a:fontRef>
        <a:srgbClr val="FFFFFF"/>
      </a:tcTxStyle>
      <a:tcStyle>
        <a:tcBdr>
          <a:left>
            <a:ln w="12700" cap="flat">
              <a:solidFill>
                <a:srgbClr val="8E755A"/>
              </a:solidFill>
              <a:prstDash val="solid"/>
              <a:miter lim="400000"/>
            </a:ln>
          </a:left>
          <a:right>
            <a:ln w="12700" cap="flat">
              <a:solidFill>
                <a:srgbClr val="8E755A"/>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8E755A"/>
              </a:solidFill>
              <a:prstDash val="solid"/>
              <a:miter lim="400000"/>
            </a:ln>
          </a:insideH>
          <a:insideV>
            <a:ln w="12700" cap="flat">
              <a:solidFill>
                <a:srgbClr val="8E755A"/>
              </a:solidFill>
              <a:prstDash val="solid"/>
              <a:miter lim="400000"/>
            </a:ln>
          </a:insideV>
        </a:tcBdr>
        <a:fill>
          <a:noFill/>
        </a:fill>
      </a:tcStyle>
    </a:firstRow>
  </a:tblStyle>
  <a:tblStyle styleId="{EEE7283C-3CF3-47DC-8721-378D4A62B228}" styleName="">
    <a:tblBg/>
    <a:wholeTbl>
      <a:tcTxStyle b="off" i="off">
        <a:fontRef idx="major">
          <a:srgbClr val="606060"/>
        </a:fontRef>
        <a:srgbClr val="606060"/>
      </a:tcTxStyle>
      <a:tcStyle>
        <a:tcBdr>
          <a:left>
            <a:ln w="12700" cap="flat">
              <a:noFill/>
              <a:miter lim="400000"/>
            </a:ln>
          </a:left>
          <a:right>
            <a:ln w="12700" cap="flat">
              <a:noFill/>
              <a:miter lim="400000"/>
            </a:ln>
          </a:right>
          <a:top>
            <a:ln w="12700" cap="flat">
              <a:solidFill>
                <a:srgbClr val="BDBBB3"/>
              </a:solidFill>
              <a:prstDash val="solid"/>
              <a:miter lim="400000"/>
            </a:ln>
          </a:top>
          <a:bottom>
            <a:ln w="12700" cap="flat">
              <a:solidFill>
                <a:srgbClr val="BDBBB3"/>
              </a:solidFill>
              <a:prstDash val="solid"/>
              <a:miter lim="400000"/>
            </a:ln>
          </a:bottom>
          <a:insideH>
            <a:ln w="12700" cap="flat">
              <a:solidFill>
                <a:srgbClr val="BDBBB3"/>
              </a:solidFill>
              <a:prstDash val="solid"/>
              <a:miter lim="400000"/>
            </a:ln>
          </a:insideH>
          <a:insideV>
            <a:ln w="12700" cap="flat">
              <a:noFill/>
              <a:miter lim="400000"/>
            </a:ln>
          </a:insideV>
        </a:tcBdr>
        <a:fill>
          <a:solidFill>
            <a:srgbClr val="E6E3DA"/>
          </a:solidFill>
        </a:fill>
      </a:tcStyle>
    </a:wholeTbl>
    <a:band2H>
      <a:tcTxStyle b="def" i="def"/>
      <a:tcStyle>
        <a:tcBdr/>
        <a:fill>
          <a:solidFill>
            <a:srgbClr val="F9F5E8"/>
          </a:solidFill>
        </a:fill>
      </a:tcStyle>
    </a:band2H>
    <a:firstCol>
      <a:tcTxStyle b="off" i="off">
        <a:fontRef idx="minor">
          <a:srgbClr val="606060"/>
        </a:fontRef>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noFill/>
              <a:miter lim="400000"/>
            </a:ln>
          </a:insideV>
        </a:tcBdr>
        <a:fill>
          <a:solidFill>
            <a:srgbClr val="D6D5D0"/>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DBBB3"/>
              </a:solidFill>
              <a:prstDash val="solid"/>
              <a:miter lim="400000"/>
            </a:ln>
          </a:top>
          <a:bottom>
            <a:ln w="12700" cap="flat">
              <a:solidFill>
                <a:srgbClr val="A5A59F"/>
              </a:solidFill>
              <a:prstDash val="solid"/>
              <a:miter lim="400000"/>
            </a:ln>
          </a:bottom>
          <a:insideH>
            <a:ln w="12700" cap="flat">
              <a:solidFill>
                <a:srgbClr val="4D6166"/>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A5A59F"/>
              </a:solidFill>
              <a:prstDash val="solid"/>
              <a:miter lim="400000"/>
            </a:ln>
          </a:top>
          <a:bottom>
            <a:ln w="12700" cap="flat">
              <a:solidFill>
                <a:srgbClr val="BDBBB3"/>
              </a:solidFill>
              <a:prstDash val="solid"/>
              <a:miter lim="400000"/>
            </a:ln>
          </a:bottom>
          <a:insideH>
            <a:ln w="12700" cap="flat">
              <a:solidFill>
                <a:srgbClr val="657477"/>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Ref idx="minor">
          <a:srgbClr val="606060"/>
        </a:fontRef>
        <a:srgbClr val="606060"/>
      </a:tcTxStyle>
      <a:tcStyle>
        <a:tcBdr>
          <a:left>
            <a:ln w="12700" cap="flat">
              <a:noFill/>
              <a:miter lim="400000"/>
            </a:ln>
          </a:left>
          <a:right>
            <a:ln w="12700" cap="flat">
              <a:noFill/>
              <a:miter lim="400000"/>
            </a:ln>
          </a:right>
          <a:top>
            <a:ln w="12700" cap="flat">
              <a:solidFill>
                <a:srgbClr val="AAA6A6"/>
              </a:solidFill>
              <a:custDash>
                <a:ds d="200000" sp="200000"/>
              </a:custDash>
              <a:miter lim="400000"/>
            </a:ln>
          </a:top>
          <a:bottom>
            <a:ln w="12700" cap="flat">
              <a:solidFill>
                <a:srgbClr val="AAA6A6"/>
              </a:solidFill>
              <a:custDash>
                <a:ds d="200000" sp="200000"/>
              </a:custDash>
              <a:miter lim="400000"/>
            </a:ln>
          </a:bottom>
          <a:insideH>
            <a:ln w="12700" cap="flat">
              <a:solidFill>
                <a:srgbClr val="AAA6A6"/>
              </a:solidFill>
              <a:custDash>
                <a:ds d="200000" sp="200000"/>
              </a:custDash>
              <a:miter lim="400000"/>
            </a:ln>
          </a:insideH>
          <a:insideV>
            <a:ln w="12700" cap="flat">
              <a:noFill/>
              <a:miter lim="400000"/>
            </a:ln>
          </a:insideV>
        </a:tcBdr>
        <a:fill>
          <a:solidFill>
            <a:srgbClr val="EFECE2"/>
          </a:solidFill>
        </a:fill>
      </a:tcStyle>
    </a:wholeTbl>
    <a:band2H>
      <a:tcTxStyle b="def" i="def"/>
      <a:tcStyle>
        <a:tcBdr/>
        <a:fill>
          <a:solidFill>
            <a:srgbClr val="FFFBF1"/>
          </a:solidFill>
        </a:fill>
      </a:tcStyle>
    </a:band2H>
    <a:firstCol>
      <a:tcTxStyle b="off" i="off">
        <a:fontRef idx="minor">
          <a:srgbClr val="606060"/>
        </a:fontRef>
        <a:srgbClr val="606060"/>
      </a:tcTxStyle>
      <a:tcStyle>
        <a:tcBdr>
          <a:left>
            <a:ln w="12700" cap="flat">
              <a:solidFill>
                <a:srgbClr val="000000"/>
              </a:solidFill>
              <a:prstDash val="solid"/>
              <a:miter lim="400000"/>
            </a:ln>
          </a:left>
          <a:right>
            <a:ln w="12700" cap="flat">
              <a:solidFill>
                <a:srgbClr val="A29A85"/>
              </a:solidFill>
              <a:prstDash val="solid"/>
              <a:miter lim="400000"/>
            </a:ln>
          </a:right>
          <a:top>
            <a:ln w="12700" cap="flat">
              <a:solidFill>
                <a:srgbClr val="AAA6A6"/>
              </a:solidFill>
              <a:custDash>
                <a:ds d="200000" sp="200000"/>
              </a:custDash>
              <a:miter lim="400000"/>
            </a:ln>
          </a:top>
          <a:bottom>
            <a:ln w="12700" cap="flat">
              <a:solidFill>
                <a:srgbClr val="AAA6A6"/>
              </a:solidFill>
              <a:custDash>
                <a:ds d="200000" sp="200000"/>
              </a:custDash>
              <a:miter lim="400000"/>
            </a:ln>
          </a:bottom>
          <a:insideH>
            <a:ln w="12700" cap="flat">
              <a:solidFill>
                <a:srgbClr val="AAA6A6"/>
              </a:solidFill>
              <a:custDash>
                <a:ds d="200000" sp="200000"/>
              </a:custDash>
              <a:miter lim="400000"/>
            </a:ln>
          </a:insideH>
          <a:insideV>
            <a:ln w="12700" cap="flat">
              <a:noFill/>
              <a:miter lim="400000"/>
            </a:ln>
          </a:insideV>
        </a:tcBdr>
        <a:fill>
          <a:solidFill>
            <a:srgbClr val="E8E4D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A29A85"/>
              </a:solidFill>
              <a:prstDash val="solid"/>
              <a:miter lim="400000"/>
            </a:ln>
          </a:top>
          <a:bottom>
            <a:ln w="12700" cap="flat">
              <a:solidFill>
                <a:srgbClr val="000000"/>
              </a:solidFill>
              <a:prstDash val="solid"/>
              <a:miter lim="400000"/>
            </a:ln>
          </a:bottom>
          <a:insideH>
            <a:ln w="12700" cap="flat">
              <a:solidFill>
                <a:srgbClr val="A29A85"/>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A29A85"/>
              </a:solidFill>
              <a:prstDash val="solid"/>
              <a:miter lim="400000"/>
            </a:ln>
          </a:bottom>
          <a:insideH>
            <a:ln w="12700" cap="flat">
              <a:solidFill>
                <a:srgbClr val="A29A85"/>
              </a:solidFill>
              <a:prstDash val="solid"/>
              <a:miter lim="400000"/>
            </a:ln>
          </a:insideH>
          <a:insideV>
            <a:ln w="12700" cap="flat">
              <a:noFill/>
              <a:miter lim="400000"/>
            </a:ln>
          </a:insideV>
        </a:tcBdr>
        <a:fill>
          <a:noFill/>
        </a:fill>
      </a:tcStyle>
    </a:firstRow>
  </a:tblStyle>
  <a:tblStyle styleId="{33BA23B1-9221-436E-865A-0063620EA4FD}" styleName="">
    <a:tblBg/>
    <a:wholeTbl>
      <a:tcTxStyle b="off" i="off">
        <a:fontRef idx="minor">
          <a:srgbClr val="606060"/>
        </a:fontRef>
        <a:srgbClr val="606060"/>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D6D2C0">
              <a:alpha val="50000"/>
            </a:srgbClr>
          </a:solidFill>
        </a:fill>
      </a:tcStyle>
    </a:wholeTbl>
    <a:band2H>
      <a:tcTxStyle b="def" i="def"/>
      <a:tcStyle>
        <a:tcBdr/>
        <a:fill>
          <a:solidFill>
            <a:srgbClr val="E9E7DC"/>
          </a:solidFill>
        </a:fill>
      </a:tcStyle>
    </a:band2H>
    <a:firstCol>
      <a:tcTxStyle b="off" i="off">
        <a:fontRef idx="minor">
          <a:srgbClr val="606060"/>
        </a:fontRef>
        <a:srgbClr val="60606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C5BEAA"/>
          </a:solidFill>
        </a:fill>
      </a:tcStyle>
    </a:firstCol>
    <a:la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D6D2C0">
              <a:alpha val="25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928C7D"/>
          </a:solidFill>
        </a:fill>
      </a:tcStyle>
    </a:firstRow>
  </a:tblStyle>
  <a:tblStyle styleId="{2708684C-4D16-4618-839F-0558EEFCDFE6}" styleName="">
    <a:tblBg/>
    <a:wholeTbl>
      <a:tcTxStyle b="off" i="off">
        <a:fontRef idx="major">
          <a:srgbClr val="606060"/>
        </a:fontRef>
        <a:srgbClr val="606060"/>
      </a:tcTxStyle>
      <a:tcStyle>
        <a:tcBdr>
          <a:left>
            <a:ln w="12700" cap="flat">
              <a:noFill/>
              <a:miter lim="400000"/>
            </a:ln>
          </a:left>
          <a:right>
            <a:ln w="12700" cap="flat">
              <a:noFill/>
              <a:miter lim="400000"/>
            </a:ln>
          </a:right>
          <a:top>
            <a:ln w="12700" cap="flat">
              <a:solidFill>
                <a:srgbClr val="DBD2B2"/>
              </a:solidFill>
              <a:prstDash val="solid"/>
              <a:miter lim="400000"/>
            </a:ln>
          </a:top>
          <a:bottom>
            <a:ln w="12700" cap="flat">
              <a:solidFill>
                <a:srgbClr val="DBD2B2"/>
              </a:solidFill>
              <a:prstDash val="solid"/>
              <a:miter lim="400000"/>
            </a:ln>
          </a:bottom>
          <a:insideH>
            <a:ln w="12700" cap="flat">
              <a:solidFill>
                <a:srgbClr val="DBD2B2"/>
              </a:solidFill>
              <a:prstDash val="solid"/>
              <a:miter lim="400000"/>
            </a:ln>
          </a:insideH>
          <a:insideV>
            <a:ln w="12700" cap="flat">
              <a:noFill/>
              <a:miter lim="400000"/>
            </a:ln>
          </a:insideV>
        </a:tcBdr>
        <a:fill>
          <a:solidFill>
            <a:srgbClr val="FDF9ED"/>
          </a:solidFill>
        </a:fill>
      </a:tcStyle>
    </a:wholeTbl>
    <a:band2H>
      <a:tcTxStyle b="def" i="def"/>
      <a:tcStyle>
        <a:tcBdr/>
        <a:fill>
          <a:solidFill>
            <a:srgbClr val="FFFFFF"/>
          </a:solidFill>
        </a:fill>
      </a:tcStyle>
    </a:band2H>
    <a:firstCol>
      <a:tcTxStyle b="off" i="off">
        <a:fontRef idx="minor">
          <a:srgbClr val="606060"/>
        </a:fontRef>
        <a:srgbClr val="606060"/>
      </a:tcTxStyle>
      <a:tcStyle>
        <a:tcBdr>
          <a:left>
            <a:ln w="25400" cap="flat">
              <a:solidFill>
                <a:srgbClr val="C6BB94"/>
              </a:solidFill>
              <a:prstDash val="solid"/>
              <a:miter lim="400000"/>
            </a:ln>
          </a:left>
          <a:right>
            <a:ln w="25400" cap="flat">
              <a:solidFill>
                <a:srgbClr val="C6BB94"/>
              </a:solidFill>
              <a:prstDash val="solid"/>
              <a:miter lim="400000"/>
            </a:ln>
          </a:right>
          <a:top>
            <a:ln w="12700" cap="flat">
              <a:solidFill>
                <a:srgbClr val="DBD2B2"/>
              </a:solidFill>
              <a:prstDash val="solid"/>
              <a:miter lim="400000"/>
            </a:ln>
          </a:top>
          <a:bottom>
            <a:ln w="12700" cap="flat">
              <a:solidFill>
                <a:srgbClr val="DBD2B2"/>
              </a:solidFill>
              <a:prstDash val="solid"/>
              <a:miter lim="400000"/>
            </a:ln>
          </a:bottom>
          <a:insideH>
            <a:ln w="12700" cap="flat">
              <a:solidFill>
                <a:srgbClr val="DBD2B2"/>
              </a:solidFill>
              <a:prstDash val="solid"/>
              <a:miter lim="400000"/>
            </a:ln>
          </a:insideH>
          <a:insideV>
            <a:ln w="12700" cap="flat">
              <a:solidFill>
                <a:srgbClr val="DBD2B2"/>
              </a:solidFill>
              <a:prstDash val="solid"/>
              <a:miter lim="400000"/>
            </a:ln>
          </a:insideV>
        </a:tcBdr>
        <a:fill>
          <a:noFill/>
        </a:fill>
      </a:tcStyle>
    </a:firstCol>
    <a:la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C6BB94"/>
              </a:solidFill>
              <a:prstDash val="solid"/>
              <a:miter lim="400000"/>
            </a:ln>
          </a:top>
          <a:bottom>
            <a:ln w="25400" cap="flat">
              <a:solidFill>
                <a:srgbClr val="C6BB94"/>
              </a:solidFill>
              <a:prstDash val="solid"/>
              <a:miter lim="400000"/>
            </a:ln>
          </a:bottom>
          <a:insideH>
            <a:ln w="12700" cap="flat">
              <a:solidFill>
                <a:srgbClr val="DBD2B2"/>
              </a:solidFill>
              <a:prstDash val="solid"/>
              <a:miter lim="400000"/>
            </a:ln>
          </a:insideH>
          <a:insideV>
            <a:ln w="12700" cap="flat">
              <a:noFill/>
              <a:miter lim="400000"/>
            </a:ln>
          </a:insideV>
        </a:tcBdr>
        <a:fill>
          <a:noFill/>
        </a:fill>
      </a:tcStyle>
    </a:lastRow>
    <a:fir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C6BB94"/>
              </a:solidFill>
              <a:prstDash val="solid"/>
              <a:miter lim="400000"/>
            </a:ln>
          </a:top>
          <a:bottom>
            <a:ln w="25400" cap="flat">
              <a:solidFill>
                <a:srgbClr val="C6BB94"/>
              </a:solidFill>
              <a:prstDash val="solid"/>
              <a:miter lim="400000"/>
            </a:ln>
          </a:bottom>
          <a:insideH>
            <a:ln w="12700" cap="flat">
              <a:solidFill>
                <a:srgbClr val="DBD2B2"/>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8" name="Shape 128"/>
          <p:cNvSpPr/>
          <p:nvPr>
            <p:ph type="sldImg"/>
          </p:nvPr>
        </p:nvSpPr>
        <p:spPr>
          <a:xfrm>
            <a:off x="1143000" y="685800"/>
            <a:ext cx="4572000" cy="3429000"/>
          </a:xfrm>
          <a:prstGeom prst="rect">
            <a:avLst/>
          </a:prstGeom>
        </p:spPr>
        <p:txBody>
          <a:bodyPr/>
          <a:lstStyle/>
          <a:p>
            <a:pPr/>
          </a:p>
        </p:txBody>
      </p:sp>
      <p:sp>
        <p:nvSpPr>
          <p:cNvPr id="129" name="Shape 12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Shape 134"/>
          <p:cNvSpPr/>
          <p:nvPr>
            <p:ph type="sldImg"/>
          </p:nvPr>
        </p:nvSpPr>
        <p:spPr>
          <a:prstGeom prst="rect">
            <a:avLst/>
          </a:prstGeom>
        </p:spPr>
        <p:txBody>
          <a:bodyPr/>
          <a:lstStyle/>
          <a:p>
            <a:pPr/>
          </a:p>
        </p:txBody>
      </p:sp>
      <p:sp>
        <p:nvSpPr>
          <p:cNvPr id="135" name="Shape 135"/>
          <p:cNvSpPr/>
          <p:nvPr>
            <p:ph type="body" sz="quarter" idx="1"/>
          </p:nvPr>
        </p:nvSpPr>
        <p:spPr>
          <a:prstGeom prst="rect">
            <a:avLst/>
          </a:prstGeom>
        </p:spPr>
        <p:txBody>
          <a:bodyPr/>
          <a:lstStyle/>
          <a:p>
            <a:pPr/>
            <a:r>
              <a:t>大家好，今天我演讲的题目是《NBA》，他是对Click的拓展，来适应目前迅速发展的网卡，CPU以及GPU，在CPU和GPU同时存在的情况下成为一个高性能的包处理框架。</a:t>
            </a:r>
          </a:p>
          <a:p>
            <a:pPr/>
            <a:r>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Shape 188"/>
          <p:cNvSpPr/>
          <p:nvPr>
            <p:ph type="sldImg"/>
          </p:nvPr>
        </p:nvSpPr>
        <p:spPr>
          <a:prstGeom prst="rect">
            <a:avLst/>
          </a:prstGeom>
        </p:spPr>
        <p:txBody>
          <a:bodyPr/>
          <a:lstStyle/>
          <a:p>
            <a:pPr/>
          </a:p>
        </p:txBody>
      </p:sp>
      <p:sp>
        <p:nvSpPr>
          <p:cNvPr id="189" name="Shape 189"/>
          <p:cNvSpPr/>
          <p:nvPr>
            <p:ph type="body" sz="quarter" idx="1"/>
          </p:nvPr>
        </p:nvSpPr>
        <p:spPr>
          <a:prstGeom prst="rect">
            <a:avLst/>
          </a:prstGeom>
        </p:spPr>
        <p:txBody>
          <a:bodyPr/>
          <a:lstStyle/>
          <a:p>
            <a:pPr/>
            <a:r>
              <a:t>我们可以整体看一下NBA在卸载上的架构。首先，他分为了两种线程，worker thread 和device thread。worker thread运行在CPU上，负责从网卡拿到包，进行处理，NBA将卸载方案做的非常巧妙，他将卸载当做了一个元素，可以随意替换或修改，运行到这里确定多少任务分配到GPU，这时，worker thread 通知device thread来执行GPU处理，device thread处理完后通知worker thread。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a:p>
        </p:txBody>
      </p:sp>
      <p:sp>
        <p:nvSpPr>
          <p:cNvPr id="195" name="Shape 195"/>
          <p:cNvSpPr/>
          <p:nvPr>
            <p:ph type="body" sz="quarter" idx="1"/>
          </p:nvPr>
        </p:nvSpPr>
        <p:spPr>
          <a:prstGeom prst="rect">
            <a:avLst/>
          </a:prstGeom>
        </p:spPr>
        <p:txBody>
          <a:bodyPr/>
          <a:lstStyle/>
          <a:p>
            <a:pPr/>
            <a:r>
              <a:t>那么我们在深入看一下这个load balancer element，首先在使用NBA的人来说，他就是一个element，如果细化来看，在这个element中，我们将一部分任务用CPU来做，一部分任务GPU来做，在细化来看，NBA对于GPU操作也帮你封装好了一些主机到GPU的拷贝和GPU的内核处理，developer只需要定义preprocess和postprocess，这样简化了developer的编程；</a:t>
            </a:r>
          </a:p>
          <a:p>
            <a:pPr/>
            <a:r>
              <a:t>那么对于load balancing 算法，也就是主要确定w,就是有多少任务卸载到GPU上，这里NBA使用了一个简单的算法，直接观察系统的吞吐量，来确定w的增或者减一个幅度</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Shape 139"/>
          <p:cNvSpPr/>
          <p:nvPr>
            <p:ph type="sldImg"/>
          </p:nvPr>
        </p:nvSpPr>
        <p:spPr>
          <a:prstGeom prst="rect">
            <a:avLst/>
          </a:prstGeom>
        </p:spPr>
        <p:txBody>
          <a:bodyPr/>
          <a:lstStyle/>
          <a:p>
            <a:pPr/>
          </a:p>
        </p:txBody>
      </p:sp>
      <p:sp>
        <p:nvSpPr>
          <p:cNvPr id="140" name="Shape 140"/>
          <p:cNvSpPr/>
          <p:nvPr>
            <p:ph type="body" sz="quarter" idx="1"/>
          </p:nvPr>
        </p:nvSpPr>
        <p:spPr>
          <a:prstGeom prst="rect">
            <a:avLst/>
          </a:prstGeom>
        </p:spPr>
        <p:txBody>
          <a:bodyPr/>
          <a:lstStyle/>
          <a:p>
            <a:pPr/>
            <a:r>
              <a:t>首先我们可以看一下整个NBA的框架，目前网卡的吞吐量可以达到80GPS，CPU的核数越来越多，处理能力越来越强，而且，目前还有GPU专门可以加速复杂的计算，在这种CPU/GPU混合使用以及网卡等硬件的支持下，NBA研发了在这种异构处理下的一种高性能的包处理框架他是在用户空间来运行包处理框架，NBA主要包含Element Graph来完成包处理的抽象和CPU的劈处理，通过与offload task交互来将部分任务卸载到GPU完成，从而达到异构处理器下的高性能。</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Shape 145"/>
          <p:cNvSpPr/>
          <p:nvPr>
            <p:ph type="sldImg"/>
          </p:nvPr>
        </p:nvSpPr>
        <p:spPr>
          <a:prstGeom prst="rect">
            <a:avLst/>
          </a:prstGeom>
        </p:spPr>
        <p:txBody>
          <a:bodyPr/>
          <a:lstStyle/>
          <a:p>
            <a:pPr/>
          </a:p>
        </p:txBody>
      </p:sp>
      <p:sp>
        <p:nvSpPr>
          <p:cNvPr id="146" name="Shape 146"/>
          <p:cNvSpPr/>
          <p:nvPr>
            <p:ph type="body" sz="quarter" idx="1"/>
          </p:nvPr>
        </p:nvSpPr>
        <p:spPr>
          <a:prstGeom prst="rect">
            <a:avLst/>
          </a:prstGeom>
        </p:spPr>
        <p:txBody>
          <a:bodyPr/>
          <a:lstStyle/>
          <a:p>
            <a:pPr/>
            <a:r>
              <a:t>下面我们就从这两方面来看NBA是怎么改进Click的。</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Shape 151"/>
          <p:cNvSpPr/>
          <p:nvPr>
            <p:ph type="sldImg"/>
          </p:nvPr>
        </p:nvSpPr>
        <p:spPr>
          <a:prstGeom prst="rect">
            <a:avLst/>
          </a:prstGeom>
        </p:spPr>
        <p:txBody>
          <a:bodyPr/>
          <a:lstStyle/>
          <a:p>
            <a:pPr/>
          </a:p>
        </p:txBody>
      </p:sp>
      <p:sp>
        <p:nvSpPr>
          <p:cNvPr id="152" name="Shape 152"/>
          <p:cNvSpPr/>
          <p:nvPr>
            <p:ph type="body" sz="quarter" idx="1"/>
          </p:nvPr>
        </p:nvSpPr>
        <p:spPr>
          <a:prstGeom prst="rect">
            <a:avLst/>
          </a:prstGeom>
        </p:spPr>
        <p:txBody>
          <a:bodyPr/>
          <a:lstStyle/>
          <a:p>
            <a:pPr/>
            <a:r>
              <a:t>对于包处理过程的抽象，NBA重用并且拓展了Click的模块，并引入了对于元素的批处理计算，这一部分在图中的体现是User-defined Modules，用户可以自己定义所需要的函数，其余大部分工作已经被NBA封装。</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Shape 157"/>
          <p:cNvSpPr/>
          <p:nvPr>
            <p:ph type="sldImg"/>
          </p:nvPr>
        </p:nvSpPr>
        <p:spPr>
          <a:prstGeom prst="rect">
            <a:avLst/>
          </a:prstGeom>
        </p:spPr>
        <p:txBody>
          <a:bodyPr/>
          <a:lstStyle/>
          <a:p>
            <a:pPr/>
          </a:p>
        </p:txBody>
      </p:sp>
      <p:sp>
        <p:nvSpPr>
          <p:cNvPr id="158" name="Shape 158"/>
          <p:cNvSpPr/>
          <p:nvPr>
            <p:ph type="body" sz="quarter" idx="1"/>
          </p:nvPr>
        </p:nvSpPr>
        <p:spPr>
          <a:prstGeom prst="rect">
            <a:avLst/>
          </a:prstGeom>
        </p:spPr>
        <p:txBody>
          <a:bodyPr/>
          <a:lstStyle/>
          <a:p>
            <a:pPr/>
            <a:r>
              <a:t>首先，NBA为了支持计算批处理，他做了一个PacketBatch的结构，将Click若干个packets组成一个PacketBatch，他用一个set存储每一个packet的指针，用一个set存储每一个packet的annotation，用一个set存储每一个packet的结果，最后它还有一个批处理范围的annotation来记录另外的一些附加信息</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Shape 162"/>
          <p:cNvSpPr/>
          <p:nvPr>
            <p:ph type="sldImg"/>
          </p:nvPr>
        </p:nvSpPr>
        <p:spPr>
          <a:prstGeom prst="rect">
            <a:avLst/>
          </a:prstGeom>
        </p:spPr>
        <p:txBody>
          <a:bodyPr/>
          <a:lstStyle/>
          <a:p>
            <a:pPr/>
          </a:p>
        </p:txBody>
      </p:sp>
      <p:sp>
        <p:nvSpPr>
          <p:cNvPr id="163" name="Shape 163"/>
          <p:cNvSpPr/>
          <p:nvPr>
            <p:ph type="body" sz="quarter" idx="1"/>
          </p:nvPr>
        </p:nvSpPr>
        <p:spPr>
          <a:prstGeom prst="rect">
            <a:avLst/>
          </a:prstGeom>
        </p:spPr>
        <p:txBody>
          <a:bodyPr/>
          <a:lstStyle/>
          <a:p>
            <a:pPr/>
            <a:r>
              <a:t>那么NBA有了packet-batch的结构，他对click做的进一步优化就是加入了computation batching。当我一个 packet batch过来时，我们可以对他进行批处理操作。NBA提供了两种粒度的批处理，首先是对于每个batch这种粗粒度的操作，整个batch只运行一次function，比如说负载均衡时，就可以直接将整个batch为单位，选择CPU处理还是GPU处理；那么还有就是对于每个packet这种细粒度的操作，就是针对每个包都要运行一遍function，这时候就要考虑每个包要运行的函数了，如果这个函数不会产生多个分支，那我们只需要迭代循环就行了，整个batch每个包循环运行完A函数，就把结果交给B函数在迭代运行</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Shape 170"/>
          <p:cNvSpPr/>
          <p:nvPr>
            <p:ph type="sldImg"/>
          </p:nvPr>
        </p:nvSpPr>
        <p:spPr>
          <a:prstGeom prst="rect">
            <a:avLst/>
          </a:prstGeom>
        </p:spPr>
        <p:txBody>
          <a:bodyPr/>
          <a:lstStyle/>
          <a:p>
            <a:pPr/>
          </a:p>
        </p:txBody>
      </p:sp>
      <p:sp>
        <p:nvSpPr>
          <p:cNvPr id="171" name="Shape 171"/>
          <p:cNvSpPr/>
          <p:nvPr>
            <p:ph type="body" sz="quarter" idx="1"/>
          </p:nvPr>
        </p:nvSpPr>
        <p:spPr>
          <a:prstGeom prst="rect">
            <a:avLst/>
          </a:prstGeom>
        </p:spPr>
        <p:txBody>
          <a:bodyPr/>
          <a:lstStyle/>
          <a:p>
            <a:pPr/>
            <a:r>
              <a:t>但是如果运行的这个function有多个分支时，就可能出现每个packet运行完会前往不同的分支，导致这个function运行完，下一步不是一个完整的批处理了。这就需要batch的重组，把同一个分支的packet合成一个小batch在去进行下一步操作。</a:t>
            </a:r>
          </a:p>
          <a:p>
            <a:pPr/>
            <a:r>
              <a:t>但是批处理的重组是很消耗CPU性能的，为了提高整体的性能，NBA就需要尽量减少出现多分支的情况。他通过将硬件资源和操作分离的方式来减少一类分支。</a:t>
            </a:r>
          </a:p>
          <a:p>
            <a:pPr/>
            <a:r>
              <a:t>对于仍然存在的分支，NBA采用分支预测的方式来处理。</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Shape 176"/>
          <p:cNvSpPr/>
          <p:nvPr>
            <p:ph type="sldImg"/>
          </p:nvPr>
        </p:nvSpPr>
        <p:spPr>
          <a:prstGeom prst="rect">
            <a:avLst/>
          </a:prstGeom>
        </p:spPr>
        <p:txBody>
          <a:bodyPr/>
          <a:lstStyle/>
          <a:p>
            <a:pPr/>
          </a:p>
        </p:txBody>
      </p:sp>
      <p:sp>
        <p:nvSpPr>
          <p:cNvPr id="177" name="Shape 177"/>
          <p:cNvSpPr/>
          <p:nvPr>
            <p:ph type="body" sz="quarter" idx="1"/>
          </p:nvPr>
        </p:nvSpPr>
        <p:spPr>
          <a:prstGeom prst="rect">
            <a:avLst/>
          </a:prstGeom>
        </p:spPr>
        <p:txBody>
          <a:bodyPr/>
          <a:lstStyle/>
          <a:p>
            <a:pPr/>
            <a:r>
              <a:t>下面我们讲一下NBA另一方面的优化，对于CPU和GPU的卸载优化</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Shape 182"/>
          <p:cNvSpPr/>
          <p:nvPr>
            <p:ph type="sldImg"/>
          </p:nvPr>
        </p:nvSpPr>
        <p:spPr>
          <a:prstGeom prst="rect">
            <a:avLst/>
          </a:prstGeom>
        </p:spPr>
        <p:txBody>
          <a:bodyPr/>
          <a:lstStyle/>
          <a:p>
            <a:pPr/>
          </a:p>
        </p:txBody>
      </p:sp>
      <p:sp>
        <p:nvSpPr>
          <p:cNvPr id="183" name="Shape 183"/>
          <p:cNvSpPr/>
          <p:nvPr>
            <p:ph type="body" sz="quarter" idx="1"/>
          </p:nvPr>
        </p:nvSpPr>
        <p:spPr>
          <a:prstGeom prst="rect">
            <a:avLst/>
          </a:prstGeom>
        </p:spPr>
        <p:txBody>
          <a:bodyPr/>
          <a:lstStyle/>
          <a:p>
            <a:pPr/>
            <a:r>
              <a:t>CPU和GPU的load balance的问题，也就是涉及到部分任务卸载的GPU。那么对于CPU和GPU上任务的不同，他提出了一个声明式抽象datablock，来定义GPU和CPU的输入输出格式，使其兼容。然后还提出了一个load balance的算法，来确定多少任务卸载到GPU完成。</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标题与副标题">
    <p:spTree>
      <p:nvGrpSpPr>
        <p:cNvPr id="1" name=""/>
        <p:cNvGrpSpPr/>
        <p:nvPr/>
      </p:nvGrpSpPr>
      <p:grpSpPr>
        <a:xfrm>
          <a:off x="0" y="0"/>
          <a:ext cx="0" cy="0"/>
          <a:chOff x="0" y="0"/>
          <a:chExt cx="0" cy="0"/>
        </a:xfrm>
      </p:grpSpPr>
      <p:sp>
        <p:nvSpPr>
          <p:cNvPr id="13" name="线条"/>
          <p:cNvSpPr/>
          <p:nvPr/>
        </p:nvSpPr>
        <p:spPr>
          <a:xfrm>
            <a:off x="508000" y="5181600"/>
            <a:ext cx="119888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4" name="标题文本"/>
          <p:cNvSpPr txBox="1"/>
          <p:nvPr>
            <p:ph type="title"/>
          </p:nvPr>
        </p:nvSpPr>
        <p:spPr>
          <a:xfrm>
            <a:off x="508000" y="3009900"/>
            <a:ext cx="11988800" cy="2032000"/>
          </a:xfrm>
          <a:prstGeom prst="rect">
            <a:avLst/>
          </a:prstGeom>
        </p:spPr>
        <p:txBody>
          <a:bodyPr anchor="b"/>
          <a:lstStyle/>
          <a:p>
            <a:pPr/>
            <a:r>
              <a:t>标题文本</a:t>
            </a:r>
          </a:p>
        </p:txBody>
      </p:sp>
      <p:sp>
        <p:nvSpPr>
          <p:cNvPr id="15" name="正文级别 1…"/>
          <p:cNvSpPr txBox="1"/>
          <p:nvPr>
            <p:ph type="body" sz="quarter" idx="1"/>
          </p:nvPr>
        </p:nvSpPr>
        <p:spPr>
          <a:xfrm>
            <a:off x="508000" y="5562600"/>
            <a:ext cx="11988800" cy="825500"/>
          </a:xfrm>
          <a:prstGeom prst="rect">
            <a:avLst/>
          </a:prstGeom>
        </p:spPr>
        <p:txBody>
          <a:bodyPr anchor="t"/>
          <a:lstStyle>
            <a:lvl1pPr marL="0" indent="0">
              <a:lnSpc>
                <a:spcPct val="120000"/>
              </a:lnSpc>
              <a:spcBef>
                <a:spcPts val="0"/>
              </a:spcBef>
              <a:buSzTx/>
              <a:buNone/>
              <a:defRPr sz="2400"/>
            </a:lvl1pPr>
            <a:lvl2pPr marL="0" indent="0">
              <a:lnSpc>
                <a:spcPct val="120000"/>
              </a:lnSpc>
              <a:spcBef>
                <a:spcPts val="0"/>
              </a:spcBef>
              <a:buSzTx/>
              <a:buNone/>
              <a:defRPr sz="2400"/>
            </a:lvl2pPr>
            <a:lvl3pPr marL="0" indent="0">
              <a:lnSpc>
                <a:spcPct val="120000"/>
              </a:lnSpc>
              <a:spcBef>
                <a:spcPts val="0"/>
              </a:spcBef>
              <a:buSzTx/>
              <a:buNone/>
              <a:defRPr sz="2400"/>
            </a:lvl3pPr>
            <a:lvl4pPr marL="0" indent="0">
              <a:lnSpc>
                <a:spcPct val="120000"/>
              </a:lnSpc>
              <a:spcBef>
                <a:spcPts val="0"/>
              </a:spcBef>
              <a:buSzTx/>
              <a:buNone/>
              <a:defRPr sz="2400"/>
            </a:lvl4pPr>
            <a:lvl5pPr marL="0" indent="0">
              <a:lnSpc>
                <a:spcPct val="120000"/>
              </a:lnSpc>
              <a:spcBef>
                <a:spcPts val="0"/>
              </a:spcBef>
              <a:buSzTx/>
              <a:buNone/>
              <a:defRPr sz="2400"/>
            </a:lvl5pPr>
          </a:lstStyle>
          <a:p>
            <a:pPr/>
            <a:r>
              <a:t>正文级别 1</a:t>
            </a:r>
          </a:p>
          <a:p>
            <a:pPr lvl="1"/>
            <a:r>
              <a:t>正文级别 2</a:t>
            </a:r>
          </a:p>
          <a:p>
            <a:pPr lvl="2"/>
            <a:r>
              <a:t>正文级别 3</a:t>
            </a:r>
          </a:p>
          <a:p>
            <a:pPr lvl="3"/>
            <a:r>
              <a:t>正文级别 4</a:t>
            </a:r>
          </a:p>
          <a:p>
            <a:pPr lvl="4"/>
            <a:r>
              <a:t>正文级别 5</a:t>
            </a:r>
          </a:p>
        </p:txBody>
      </p:sp>
      <p:sp>
        <p:nvSpPr>
          <p:cNvPr id="16" name="幻灯片编号"/>
          <p:cNvSpPr txBox="1"/>
          <p:nvPr>
            <p:ph type="sldNum" sz="quarter" idx="2"/>
          </p:nvPr>
        </p:nvSpPr>
        <p:spPr>
          <a:xfrm>
            <a:off x="12154001" y="8763000"/>
            <a:ext cx="342901" cy="3683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文">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05" name="–Johnny Appleseed"/>
          <p:cNvSpPr txBox="1"/>
          <p:nvPr>
            <p:ph type="body" sz="quarter" idx="13"/>
          </p:nvPr>
        </p:nvSpPr>
        <p:spPr>
          <a:xfrm>
            <a:off x="508000" y="5918200"/>
            <a:ext cx="11988800" cy="533400"/>
          </a:xfrm>
          <a:prstGeom prst="rect">
            <a:avLst/>
          </a:prstGeom>
        </p:spPr>
        <p:txBody>
          <a:bodyPr anchor="t">
            <a:spAutoFit/>
          </a:bodyPr>
          <a:lstStyle>
            <a:lvl1pPr marL="0" indent="0" algn="ctr">
              <a:lnSpc>
                <a:spcPct val="140000"/>
              </a:lnSpc>
              <a:spcBef>
                <a:spcPts val="0"/>
              </a:spcBef>
              <a:buSzTx/>
              <a:buNone/>
              <a:defRPr i="1" sz="3000">
                <a:solidFill>
                  <a:srgbClr val="9D9D9D"/>
                </a:solidFill>
              </a:defRPr>
            </a:lvl1pPr>
          </a:lstStyle>
          <a:p>
            <a:pPr/>
            <a:r>
              <a:t>–Johnny Appleseed</a:t>
            </a:r>
          </a:p>
        </p:txBody>
      </p:sp>
      <p:sp>
        <p:nvSpPr>
          <p:cNvPr id="106" name="“在此键入引文。”"/>
          <p:cNvSpPr txBox="1"/>
          <p:nvPr>
            <p:ph type="body" sz="quarter" idx="14"/>
          </p:nvPr>
        </p:nvSpPr>
        <p:spPr>
          <a:xfrm>
            <a:off x="1270000" y="4241799"/>
            <a:ext cx="10464800" cy="736601"/>
          </a:xfrm>
          <a:prstGeom prst="rect">
            <a:avLst/>
          </a:prstGeom>
        </p:spPr>
        <p:txBody>
          <a:bodyPr>
            <a:spAutoFit/>
          </a:bodyPr>
          <a:lstStyle>
            <a:lvl1pPr marL="0" indent="0" algn="ctr">
              <a:lnSpc>
                <a:spcPct val="120000"/>
              </a:lnSpc>
              <a:spcBef>
                <a:spcPts val="0"/>
              </a:spcBef>
              <a:buSzTx/>
              <a:buNone/>
              <a:defRPr sz="3600"/>
            </a:lvl1pPr>
          </a:lstStyle>
          <a:p>
            <a:pPr/>
            <a:r>
              <a:t>“在此键入引文。”</a:t>
            </a:r>
          </a:p>
        </p:txBody>
      </p:sp>
      <p:sp>
        <p:nvSpPr>
          <p:cNvPr id="10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14" name="142761833_2880x1921.jpeg"/>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1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2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水平">
    <p:bg>
      <p:bgPr>
        <a:solidFill>
          <a:srgbClr val="FFFFFF"/>
        </a:solidFill>
      </p:bgPr>
    </p:bg>
    <p:spTree>
      <p:nvGrpSpPr>
        <p:cNvPr id="1" name=""/>
        <p:cNvGrpSpPr/>
        <p:nvPr/>
      </p:nvGrpSpPr>
      <p:grpSpPr>
        <a:xfrm>
          <a:off x="0" y="0"/>
          <a:ext cx="0" cy="0"/>
          <a:chOff x="0" y="0"/>
          <a:chExt cx="0" cy="0"/>
        </a:xfrm>
      </p:grpSpPr>
      <p:sp>
        <p:nvSpPr>
          <p:cNvPr id="23" name="图像"/>
          <p:cNvSpPr/>
          <p:nvPr>
            <p:ph type="pic" idx="13"/>
          </p:nvPr>
        </p:nvSpPr>
        <p:spPr>
          <a:xfrm>
            <a:off x="622300" y="1181100"/>
            <a:ext cx="11760200" cy="5676900"/>
          </a:xfrm>
          <a:prstGeom prst="rect">
            <a:avLst/>
          </a:prstGeom>
          <a:ln w="9525">
            <a:round/>
          </a:ln>
        </p:spPr>
        <p:txBody>
          <a:bodyPr lIns="91439" tIns="45719" rIns="91439" bIns="45719" anchor="t">
            <a:noAutofit/>
          </a:bodyPr>
          <a:lstStyle/>
          <a:p>
            <a:pPr/>
          </a:p>
        </p:txBody>
      </p:sp>
      <p:sp>
        <p:nvSpPr>
          <p:cNvPr id="24" name="标题文本"/>
          <p:cNvSpPr txBox="1"/>
          <p:nvPr>
            <p:ph type="title"/>
          </p:nvPr>
        </p:nvSpPr>
        <p:spPr>
          <a:xfrm>
            <a:off x="508000" y="7099300"/>
            <a:ext cx="11988800" cy="1117600"/>
          </a:xfrm>
          <a:prstGeom prst="rect">
            <a:avLst/>
          </a:prstGeom>
        </p:spPr>
        <p:txBody>
          <a:bodyPr anchor="b"/>
          <a:lstStyle/>
          <a:p>
            <a:pPr/>
            <a:r>
              <a:t>标题文本</a:t>
            </a:r>
          </a:p>
        </p:txBody>
      </p:sp>
      <p:sp>
        <p:nvSpPr>
          <p:cNvPr id="25" name="正文级别 1…"/>
          <p:cNvSpPr txBox="1"/>
          <p:nvPr>
            <p:ph type="body" sz="quarter" idx="1"/>
          </p:nvPr>
        </p:nvSpPr>
        <p:spPr>
          <a:xfrm>
            <a:off x="508000" y="8267700"/>
            <a:ext cx="11988800" cy="838200"/>
          </a:xfrm>
          <a:prstGeom prst="rect">
            <a:avLst/>
          </a:prstGeom>
        </p:spPr>
        <p:txBody>
          <a:bodyPr anchor="t"/>
          <a:lstStyle>
            <a:lvl1pPr marL="0" indent="0">
              <a:lnSpc>
                <a:spcPct val="120000"/>
              </a:lnSpc>
              <a:spcBef>
                <a:spcPts val="0"/>
              </a:spcBef>
              <a:buSzTx/>
              <a:buNone/>
              <a:defRPr sz="2400"/>
            </a:lvl1pPr>
            <a:lvl2pPr marL="0" indent="0">
              <a:lnSpc>
                <a:spcPct val="120000"/>
              </a:lnSpc>
              <a:spcBef>
                <a:spcPts val="0"/>
              </a:spcBef>
              <a:buSzTx/>
              <a:buNone/>
              <a:defRPr sz="2400"/>
            </a:lvl2pPr>
            <a:lvl3pPr marL="0" indent="0">
              <a:lnSpc>
                <a:spcPct val="120000"/>
              </a:lnSpc>
              <a:spcBef>
                <a:spcPts val="0"/>
              </a:spcBef>
              <a:buSzTx/>
              <a:buNone/>
              <a:defRPr sz="2400"/>
            </a:lvl3pPr>
            <a:lvl4pPr marL="0" indent="0">
              <a:lnSpc>
                <a:spcPct val="120000"/>
              </a:lnSpc>
              <a:spcBef>
                <a:spcPts val="0"/>
              </a:spcBef>
              <a:buSzTx/>
              <a:buNone/>
              <a:defRPr sz="2400"/>
            </a:lvl4pPr>
            <a:lvl5pPr marL="0" indent="0">
              <a:lnSpc>
                <a:spcPct val="120000"/>
              </a:lnSpc>
              <a:spcBef>
                <a:spcPts val="0"/>
              </a:spcBef>
              <a:buSzTx/>
              <a:buNone/>
              <a:defRPr sz="2400"/>
            </a:lvl5pPr>
          </a:lstStyle>
          <a:p>
            <a:pPr/>
            <a:r>
              <a:t>正文级别 1</a:t>
            </a:r>
          </a:p>
          <a:p>
            <a:pPr lvl="1"/>
            <a:r>
              <a:t>正文级别 2</a:t>
            </a:r>
          </a:p>
          <a:p>
            <a:pPr lvl="2"/>
            <a:r>
              <a:t>正文级别 3</a:t>
            </a:r>
          </a:p>
          <a:p>
            <a:pPr lvl="3"/>
            <a:r>
              <a:t>正文级别 4</a:t>
            </a:r>
          </a:p>
          <a:p>
            <a:pPr lvl="4"/>
            <a:r>
              <a:t>正文级别 5</a:t>
            </a:r>
          </a:p>
        </p:txBody>
      </p:sp>
      <p:sp>
        <p:nvSpPr>
          <p:cNvPr id="2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 - 居中">
    <p:spTree>
      <p:nvGrpSpPr>
        <p:cNvPr id="1" name=""/>
        <p:cNvGrpSpPr/>
        <p:nvPr/>
      </p:nvGrpSpPr>
      <p:grpSpPr>
        <a:xfrm>
          <a:off x="0" y="0"/>
          <a:ext cx="0" cy="0"/>
          <a:chOff x="0" y="0"/>
          <a:chExt cx="0" cy="0"/>
        </a:xfrm>
      </p:grpSpPr>
      <p:sp>
        <p:nvSpPr>
          <p:cNvPr id="33" name="标题文本"/>
          <p:cNvSpPr txBox="1"/>
          <p:nvPr>
            <p:ph type="title"/>
          </p:nvPr>
        </p:nvSpPr>
        <p:spPr>
          <a:xfrm>
            <a:off x="508000" y="3860800"/>
            <a:ext cx="11988800" cy="2032000"/>
          </a:xfrm>
          <a:prstGeom prst="rect">
            <a:avLst/>
          </a:prstGeom>
        </p:spPr>
        <p:txBody>
          <a:bodyPr/>
          <a:lstStyle/>
          <a:p>
            <a:pPr/>
            <a:r>
              <a:t>标题文本</a:t>
            </a:r>
          </a:p>
        </p:txBody>
      </p:sp>
      <p:sp>
        <p:nvSpPr>
          <p:cNvPr id="3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垂直">
    <p:spTree>
      <p:nvGrpSpPr>
        <p:cNvPr id="1" name=""/>
        <p:cNvGrpSpPr/>
        <p:nvPr/>
      </p:nvGrpSpPr>
      <p:grpSpPr>
        <a:xfrm>
          <a:off x="0" y="0"/>
          <a:ext cx="0" cy="0"/>
          <a:chOff x="0" y="0"/>
          <a:chExt cx="0" cy="0"/>
        </a:xfrm>
      </p:grpSpPr>
      <p:sp>
        <p:nvSpPr>
          <p:cNvPr id="41" name="图像"/>
          <p:cNvSpPr/>
          <p:nvPr>
            <p:ph type="pic" sz="half" idx="13"/>
          </p:nvPr>
        </p:nvSpPr>
        <p:spPr>
          <a:xfrm>
            <a:off x="6805519" y="981849"/>
            <a:ext cx="5575301" cy="7531101"/>
          </a:xfrm>
          <a:prstGeom prst="rect">
            <a:avLst/>
          </a:prstGeom>
          <a:ln w="9525">
            <a:round/>
          </a:ln>
        </p:spPr>
        <p:txBody>
          <a:bodyPr lIns="91439" tIns="45719" rIns="91439" bIns="45719" anchor="t">
            <a:noAutofit/>
          </a:bodyPr>
          <a:lstStyle/>
          <a:p>
            <a:pPr/>
          </a:p>
        </p:txBody>
      </p:sp>
      <p:sp>
        <p:nvSpPr>
          <p:cNvPr id="42" name="标题文本"/>
          <p:cNvSpPr txBox="1"/>
          <p:nvPr>
            <p:ph type="title"/>
          </p:nvPr>
        </p:nvSpPr>
        <p:spPr>
          <a:xfrm>
            <a:off x="508000" y="2400300"/>
            <a:ext cx="5829300" cy="6070600"/>
          </a:xfrm>
          <a:prstGeom prst="rect">
            <a:avLst/>
          </a:prstGeom>
        </p:spPr>
        <p:txBody>
          <a:bodyPr anchor="t"/>
          <a:lstStyle/>
          <a:p>
            <a:pPr/>
            <a:r>
              <a:t>标题文本</a:t>
            </a:r>
          </a:p>
        </p:txBody>
      </p:sp>
      <p:sp>
        <p:nvSpPr>
          <p:cNvPr id="43" name="正文级别 1…"/>
          <p:cNvSpPr txBox="1"/>
          <p:nvPr>
            <p:ph type="body" sz="quarter" idx="1"/>
          </p:nvPr>
        </p:nvSpPr>
        <p:spPr>
          <a:xfrm>
            <a:off x="508000" y="1168400"/>
            <a:ext cx="5829300" cy="838200"/>
          </a:xfrm>
          <a:prstGeom prst="rect">
            <a:avLst/>
          </a:prstGeom>
        </p:spPr>
        <p:txBody>
          <a:bodyPr anchor="t"/>
          <a:lstStyle>
            <a:lvl1pPr marL="0" indent="0">
              <a:lnSpc>
                <a:spcPct val="120000"/>
              </a:lnSpc>
              <a:spcBef>
                <a:spcPts val="0"/>
              </a:spcBef>
              <a:buSzTx/>
              <a:buNone/>
              <a:defRPr sz="2400"/>
            </a:lvl1pPr>
            <a:lvl2pPr marL="0" indent="0">
              <a:lnSpc>
                <a:spcPct val="120000"/>
              </a:lnSpc>
              <a:spcBef>
                <a:spcPts val="0"/>
              </a:spcBef>
              <a:buSzTx/>
              <a:buNone/>
              <a:defRPr sz="2400"/>
            </a:lvl2pPr>
            <a:lvl3pPr marL="0" indent="0">
              <a:lnSpc>
                <a:spcPct val="120000"/>
              </a:lnSpc>
              <a:spcBef>
                <a:spcPts val="0"/>
              </a:spcBef>
              <a:buSzTx/>
              <a:buNone/>
              <a:defRPr sz="2400"/>
            </a:lvl3pPr>
            <a:lvl4pPr marL="0" indent="0">
              <a:lnSpc>
                <a:spcPct val="120000"/>
              </a:lnSpc>
              <a:spcBef>
                <a:spcPts val="0"/>
              </a:spcBef>
              <a:buSzTx/>
              <a:buNone/>
              <a:defRPr sz="2400"/>
            </a:lvl4pPr>
            <a:lvl5pPr marL="0" indent="0">
              <a:lnSpc>
                <a:spcPct val="120000"/>
              </a:lnSpc>
              <a:spcBef>
                <a:spcPts val="0"/>
              </a:spcBef>
              <a:buSzTx/>
              <a:buNone/>
              <a:defRPr sz="2400"/>
            </a:lvl5pPr>
          </a:lstStyle>
          <a:p>
            <a:pPr/>
            <a:r>
              <a:t>正文级别 1</a:t>
            </a:r>
          </a:p>
          <a:p>
            <a:pPr lvl="1"/>
            <a:r>
              <a:t>正文级别 2</a:t>
            </a:r>
          </a:p>
          <a:p>
            <a:pPr lvl="2"/>
            <a:r>
              <a:t>正文级别 3</a:t>
            </a:r>
          </a:p>
          <a:p>
            <a:pPr lvl="3"/>
            <a:r>
              <a:t>正文级别 4</a:t>
            </a:r>
          </a:p>
          <a:p>
            <a:pPr lvl="4"/>
            <a:r>
              <a:t>正文级别 5</a:t>
            </a:r>
          </a:p>
        </p:txBody>
      </p:sp>
      <p:sp>
        <p:nvSpPr>
          <p:cNvPr id="4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标题 - 顶部对齐">
    <p:bg>
      <p:bgPr>
        <a:solidFill>
          <a:srgbClr val="FFFFFF"/>
        </a:solidFill>
      </p:bgPr>
    </p:bg>
    <p:spTree>
      <p:nvGrpSpPr>
        <p:cNvPr id="1" name=""/>
        <p:cNvGrpSpPr/>
        <p:nvPr/>
      </p:nvGrpSpPr>
      <p:grpSpPr>
        <a:xfrm>
          <a:off x="0" y="0"/>
          <a:ext cx="0" cy="0"/>
          <a:chOff x="0" y="0"/>
          <a:chExt cx="0" cy="0"/>
        </a:xfrm>
      </p:grpSpPr>
      <p:sp>
        <p:nvSpPr>
          <p:cNvPr id="51" name="线条"/>
          <p:cNvSpPr/>
          <p:nvPr/>
        </p:nvSpPr>
        <p:spPr>
          <a:xfrm>
            <a:off x="508000" y="25781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2" name="线条"/>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3" name="线条"/>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4" name="标题文本"/>
          <p:cNvSpPr txBox="1"/>
          <p:nvPr>
            <p:ph type="title"/>
          </p:nvPr>
        </p:nvSpPr>
        <p:spPr>
          <a:prstGeom prst="rect">
            <a:avLst/>
          </a:prstGeom>
        </p:spPr>
        <p:txBody>
          <a:bodyPr/>
          <a:lstStyle/>
          <a:p>
            <a:pPr/>
            <a:r>
              <a:t>标题文本</a:t>
            </a:r>
          </a:p>
        </p:txBody>
      </p:sp>
      <p:sp>
        <p:nvSpPr>
          <p:cNvPr id="5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标题与项目符号">
    <p:bg>
      <p:bgPr>
        <a:solidFill>
          <a:srgbClr val="FFFFFF"/>
        </a:solidFill>
      </p:bgPr>
    </p:bg>
    <p:spTree>
      <p:nvGrpSpPr>
        <p:cNvPr id="1" name=""/>
        <p:cNvGrpSpPr/>
        <p:nvPr/>
      </p:nvGrpSpPr>
      <p:grpSpPr>
        <a:xfrm>
          <a:off x="0" y="0"/>
          <a:ext cx="0" cy="0"/>
          <a:chOff x="0" y="0"/>
          <a:chExt cx="0" cy="0"/>
        </a:xfrm>
      </p:grpSpPr>
      <p:sp>
        <p:nvSpPr>
          <p:cNvPr id="62" name="线条"/>
          <p:cNvSpPr/>
          <p:nvPr/>
        </p:nvSpPr>
        <p:spPr>
          <a:xfrm>
            <a:off x="508000" y="2578100"/>
            <a:ext cx="119888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63" name="线条"/>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64" name="线条"/>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65" name="标题文本"/>
          <p:cNvSpPr txBox="1"/>
          <p:nvPr>
            <p:ph type="title"/>
          </p:nvPr>
        </p:nvSpPr>
        <p:spPr>
          <a:prstGeom prst="rect">
            <a:avLst/>
          </a:prstGeom>
        </p:spPr>
        <p:txBody>
          <a:bodyPr/>
          <a:lstStyle/>
          <a:p>
            <a:pPr/>
            <a:r>
              <a:t>标题文本</a:t>
            </a:r>
          </a:p>
        </p:txBody>
      </p:sp>
      <p:sp>
        <p:nvSpPr>
          <p:cNvPr id="66" name="正文级别 1…"/>
          <p:cNvSpPr txBox="1"/>
          <p:nvPr>
            <p:ph type="body" idx="1"/>
          </p:nvPr>
        </p:nvSpPr>
        <p:spPr>
          <a:xfrm>
            <a:off x="508000" y="3035300"/>
            <a:ext cx="11988800" cy="57277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正文级别 1</a:t>
            </a:r>
          </a:p>
          <a:p>
            <a:pPr lvl="1"/>
            <a:r>
              <a:t>正文级别 2</a:t>
            </a:r>
          </a:p>
          <a:p>
            <a:pPr lvl="2"/>
            <a:r>
              <a:t>正文级别 3</a:t>
            </a:r>
          </a:p>
          <a:p>
            <a:pPr lvl="3"/>
            <a:r>
              <a:t>正文级别 4</a:t>
            </a:r>
          </a:p>
          <a:p>
            <a:pPr lvl="4"/>
            <a:r>
              <a:t>正文级别 5</a:t>
            </a:r>
          </a:p>
        </p:txBody>
      </p:sp>
      <p:sp>
        <p:nvSpPr>
          <p:cNvPr id="6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标题、项目符号与照片">
    <p:spTree>
      <p:nvGrpSpPr>
        <p:cNvPr id="1" name=""/>
        <p:cNvGrpSpPr/>
        <p:nvPr/>
      </p:nvGrpSpPr>
      <p:grpSpPr>
        <a:xfrm>
          <a:off x="0" y="0"/>
          <a:ext cx="0" cy="0"/>
          <a:chOff x="0" y="0"/>
          <a:chExt cx="0" cy="0"/>
        </a:xfrm>
      </p:grpSpPr>
      <p:sp>
        <p:nvSpPr>
          <p:cNvPr id="74" name="线条"/>
          <p:cNvSpPr/>
          <p:nvPr/>
        </p:nvSpPr>
        <p:spPr>
          <a:xfrm>
            <a:off x="508000" y="2578100"/>
            <a:ext cx="119888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75" name="线条"/>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76" name="线条"/>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77" name="图像"/>
          <p:cNvSpPr/>
          <p:nvPr>
            <p:ph type="pic" sz="half" idx="13"/>
          </p:nvPr>
        </p:nvSpPr>
        <p:spPr>
          <a:xfrm>
            <a:off x="620619" y="2994799"/>
            <a:ext cx="5524501" cy="5524501"/>
          </a:xfrm>
          <a:prstGeom prst="rect">
            <a:avLst/>
          </a:prstGeom>
          <a:ln w="9525">
            <a:round/>
          </a:ln>
        </p:spPr>
        <p:txBody>
          <a:bodyPr lIns="91439" tIns="45719" rIns="91439" bIns="45719" anchor="t">
            <a:noAutofit/>
          </a:bodyPr>
          <a:lstStyle/>
          <a:p>
            <a:pPr/>
          </a:p>
        </p:txBody>
      </p:sp>
      <p:sp>
        <p:nvSpPr>
          <p:cNvPr id="78" name="标题文本"/>
          <p:cNvSpPr txBox="1"/>
          <p:nvPr>
            <p:ph type="title"/>
          </p:nvPr>
        </p:nvSpPr>
        <p:spPr>
          <a:prstGeom prst="rect">
            <a:avLst/>
          </a:prstGeom>
        </p:spPr>
        <p:txBody>
          <a:bodyPr/>
          <a:lstStyle/>
          <a:p>
            <a:pPr/>
            <a:r>
              <a:t>标题文本</a:t>
            </a:r>
          </a:p>
        </p:txBody>
      </p:sp>
      <p:sp>
        <p:nvSpPr>
          <p:cNvPr id="79" name="正文级别 1…"/>
          <p:cNvSpPr txBox="1"/>
          <p:nvPr>
            <p:ph type="body" sz="half" idx="1"/>
          </p:nvPr>
        </p:nvSpPr>
        <p:spPr>
          <a:xfrm>
            <a:off x="6781800" y="2971800"/>
            <a:ext cx="5727700" cy="5524500"/>
          </a:xfrm>
          <a:prstGeom prst="rect">
            <a:avLst/>
          </a:prstGeom>
        </p:spPr>
        <p:txBody>
          <a:bodyPr/>
          <a:lstStyle>
            <a:lvl1pPr marL="368300" indent="-368300">
              <a:spcBef>
                <a:spcPts val="3200"/>
              </a:spcBef>
              <a:buSzPct val="30000"/>
              <a:buBlip>
                <a:blip r:embed="rId2"/>
              </a:buBlip>
              <a:defRPr sz="3000"/>
            </a:lvl1pPr>
            <a:lvl2pPr marL="736600" indent="-368300">
              <a:spcBef>
                <a:spcPts val="3200"/>
              </a:spcBef>
              <a:buSzPct val="30000"/>
              <a:buBlip>
                <a:blip r:embed="rId2"/>
              </a:buBlip>
              <a:defRPr sz="3000"/>
            </a:lvl2pPr>
            <a:lvl3pPr marL="1104900" indent="-368300">
              <a:spcBef>
                <a:spcPts val="3200"/>
              </a:spcBef>
              <a:buSzPct val="30000"/>
              <a:buBlip>
                <a:blip r:embed="rId2"/>
              </a:buBlip>
              <a:defRPr sz="3000"/>
            </a:lvl3pPr>
            <a:lvl4pPr marL="1473200" indent="-368300">
              <a:spcBef>
                <a:spcPts val="3200"/>
              </a:spcBef>
              <a:buSzPct val="30000"/>
              <a:buBlip>
                <a:blip r:embed="rId2"/>
              </a:buBlip>
              <a:defRPr sz="3000"/>
            </a:lvl4pPr>
            <a:lvl5pPr marL="1841500" indent="-368300">
              <a:spcBef>
                <a:spcPts val="3200"/>
              </a:spcBef>
              <a:buSzPct val="30000"/>
              <a:buBlip>
                <a:blip r:embed="rId2"/>
              </a:buBlip>
              <a:defRPr sz="3000"/>
            </a:lvl5pPr>
          </a:lstStyle>
          <a:p>
            <a:pPr/>
            <a:r>
              <a:t>正文级别 1</a:t>
            </a:r>
          </a:p>
          <a:p>
            <a:pPr lvl="1"/>
            <a:r>
              <a:t>正文级别 2</a:t>
            </a:r>
          </a:p>
          <a:p>
            <a:pPr lvl="2"/>
            <a:r>
              <a:t>正文级别 3</a:t>
            </a:r>
          </a:p>
          <a:p>
            <a:pPr lvl="3"/>
            <a:r>
              <a:t>正文级别 4</a:t>
            </a:r>
          </a:p>
          <a:p>
            <a:pPr lvl="4"/>
            <a:r>
              <a:t>正文级别 5</a:t>
            </a:r>
          </a:p>
        </p:txBody>
      </p:sp>
      <p:sp>
        <p:nvSpPr>
          <p:cNvPr id="8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项目符号">
    <p:spTree>
      <p:nvGrpSpPr>
        <p:cNvPr id="1" name=""/>
        <p:cNvGrpSpPr/>
        <p:nvPr/>
      </p:nvGrpSpPr>
      <p:grpSpPr>
        <a:xfrm>
          <a:off x="0" y="0"/>
          <a:ext cx="0" cy="0"/>
          <a:chOff x="0" y="0"/>
          <a:chExt cx="0" cy="0"/>
        </a:xfrm>
      </p:grpSpPr>
      <p:sp>
        <p:nvSpPr>
          <p:cNvPr id="87" name="正文级别 1…"/>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正文级别 1</a:t>
            </a:r>
          </a:p>
          <a:p>
            <a:pPr lvl="1"/>
            <a:r>
              <a:t>正文级别 2</a:t>
            </a:r>
          </a:p>
          <a:p>
            <a:pPr lvl="2"/>
            <a:r>
              <a:t>正文级别 3</a:t>
            </a:r>
          </a:p>
          <a:p>
            <a:pPr lvl="3"/>
            <a:r>
              <a:t>正文级别 4</a:t>
            </a:r>
          </a:p>
          <a:p>
            <a:pPr lvl="4"/>
            <a:r>
              <a:t>正文级别 5</a:t>
            </a:r>
          </a:p>
        </p:txBody>
      </p:sp>
      <p:sp>
        <p:nvSpPr>
          <p:cNvPr id="8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3 联">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95" name="图像"/>
          <p:cNvSpPr/>
          <p:nvPr>
            <p:ph type="pic" sz="quarter" idx="13"/>
          </p:nvPr>
        </p:nvSpPr>
        <p:spPr>
          <a:xfrm>
            <a:off x="6654800" y="977900"/>
            <a:ext cx="5727700" cy="3606800"/>
          </a:xfrm>
          <a:prstGeom prst="rect">
            <a:avLst/>
          </a:prstGeom>
          <a:ln w="9525">
            <a:round/>
          </a:ln>
        </p:spPr>
        <p:txBody>
          <a:bodyPr lIns="91439" tIns="45719" rIns="91439" bIns="45719" anchor="t">
            <a:noAutofit/>
          </a:bodyPr>
          <a:lstStyle/>
          <a:p>
            <a:pPr/>
          </a:p>
        </p:txBody>
      </p:sp>
      <p:sp>
        <p:nvSpPr>
          <p:cNvPr id="96" name="图像"/>
          <p:cNvSpPr/>
          <p:nvPr>
            <p:ph type="pic" sz="quarter" idx="14"/>
          </p:nvPr>
        </p:nvSpPr>
        <p:spPr>
          <a:xfrm>
            <a:off x="6654800" y="5003800"/>
            <a:ext cx="5727700" cy="3644900"/>
          </a:xfrm>
          <a:prstGeom prst="rect">
            <a:avLst/>
          </a:prstGeom>
          <a:ln w="9525">
            <a:round/>
          </a:ln>
        </p:spPr>
        <p:txBody>
          <a:bodyPr lIns="91439" tIns="45719" rIns="91439" bIns="45719" anchor="t">
            <a:noAutofit/>
          </a:bodyPr>
          <a:lstStyle/>
          <a:p>
            <a:pPr/>
          </a:p>
        </p:txBody>
      </p:sp>
      <p:sp>
        <p:nvSpPr>
          <p:cNvPr id="97" name="图像"/>
          <p:cNvSpPr/>
          <p:nvPr>
            <p:ph type="pic" sz="half" idx="15"/>
          </p:nvPr>
        </p:nvSpPr>
        <p:spPr>
          <a:xfrm>
            <a:off x="620619" y="975499"/>
            <a:ext cx="5575301" cy="7670801"/>
          </a:xfrm>
          <a:prstGeom prst="rect">
            <a:avLst/>
          </a:prstGeom>
          <a:ln w="9525">
            <a:round/>
          </a:ln>
        </p:spPr>
        <p:txBody>
          <a:bodyPr lIns="91439" tIns="45719" rIns="91439" bIns="45719" anchor="t">
            <a:noAutofit/>
          </a:bodyPr>
          <a:lstStyle/>
          <a:p>
            <a:pPr/>
          </a:p>
        </p:txBody>
      </p:sp>
      <p:sp>
        <p:nvSpPr>
          <p:cNvPr id="9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EEF4F4"/>
        </a:solidFill>
      </p:bgPr>
    </p:bg>
    <p:spTree>
      <p:nvGrpSpPr>
        <p:cNvPr id="1" name=""/>
        <p:cNvGrpSpPr/>
        <p:nvPr/>
      </p:nvGrpSpPr>
      <p:grpSpPr>
        <a:xfrm>
          <a:off x="0" y="0"/>
          <a:ext cx="0" cy="0"/>
          <a:chOff x="0" y="0"/>
          <a:chExt cx="0" cy="0"/>
        </a:xfrm>
      </p:grpSpPr>
      <p:sp>
        <p:nvSpPr>
          <p:cNvPr id="2" name="线条"/>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 name="线条"/>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4" name="正文级别 1…"/>
          <p:cNvSpPr txBox="1"/>
          <p:nvPr>
            <p:ph type="body" idx="1"/>
          </p:nvPr>
        </p:nvSpPr>
        <p:spPr>
          <a:xfrm>
            <a:off x="508000" y="977900"/>
            <a:ext cx="11988800" cy="7785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正文级别 1</a:t>
            </a:r>
          </a:p>
          <a:p>
            <a:pPr lvl="1"/>
            <a:r>
              <a:t>正文级别 2</a:t>
            </a:r>
          </a:p>
          <a:p>
            <a:pPr lvl="2"/>
            <a:r>
              <a:t>正文级别 3</a:t>
            </a:r>
          </a:p>
          <a:p>
            <a:pPr lvl="3"/>
            <a:r>
              <a:t>正文级别 4</a:t>
            </a:r>
          </a:p>
          <a:p>
            <a:pPr lvl="4"/>
            <a:r>
              <a:t>正文级别 5</a:t>
            </a:r>
          </a:p>
        </p:txBody>
      </p:sp>
      <p:sp>
        <p:nvSpPr>
          <p:cNvPr id="5" name="标题文本"/>
          <p:cNvSpPr txBox="1"/>
          <p:nvPr>
            <p:ph type="title"/>
          </p:nvPr>
        </p:nvSpPr>
        <p:spPr>
          <a:xfrm>
            <a:off x="508000" y="596900"/>
            <a:ext cx="11988800" cy="1905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6" name="幻灯片编号"/>
          <p:cNvSpPr txBox="1"/>
          <p:nvPr>
            <p:ph type="sldNum" sz="quarter" idx="2"/>
          </p:nvPr>
        </p:nvSpPr>
        <p:spPr>
          <a:xfrm>
            <a:off x="12166701" y="8763000"/>
            <a:ext cx="342901" cy="3683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1pPr>
      <a:lvl2pPr marL="0" marR="0" indent="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2pPr>
      <a:lvl3pPr marL="0" marR="0" indent="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3pPr>
      <a:lvl4pPr marL="0" marR="0" indent="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4pPr>
      <a:lvl5pPr marL="0" marR="0" indent="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5pPr>
      <a:lvl6pPr marL="0" marR="0" indent="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6pPr>
      <a:lvl7pPr marL="0" marR="0" indent="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7pPr>
      <a:lvl8pPr marL="0" marR="0" indent="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8pPr>
      <a:lvl9pPr marL="0" marR="0" indent="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9pPr>
    </p:titleStyle>
    <p:bodyStyle>
      <a:lvl1pPr marL="419100" marR="0" indent="-419100" algn="l" defTabSz="584200" rtl="0" latinLnBrk="0">
        <a:lnSpc>
          <a:spcPct val="100000"/>
        </a:lnSpc>
        <a:spcBef>
          <a:spcPts val="4200"/>
        </a:spcBef>
        <a:spcAft>
          <a:spcPts val="0"/>
        </a:spcAft>
        <a:buClrTx/>
        <a:buSzPct val="30000"/>
        <a:buFontTx/>
        <a:buBlip>
          <a:blip r:embed="rId2"/>
        </a:buBlip>
        <a:tabLst/>
        <a:defRPr b="0" baseline="0" cap="none" i="0" spc="0" strike="noStrike" sz="3400" u="none">
          <a:ln>
            <a:noFill/>
          </a:ln>
          <a:solidFill>
            <a:srgbClr val="606060"/>
          </a:solidFill>
          <a:uFillTx/>
          <a:latin typeface="+mn-lt"/>
          <a:ea typeface="+mn-ea"/>
          <a:cs typeface="+mn-cs"/>
          <a:sym typeface="Gill Sans"/>
        </a:defRPr>
      </a:lvl1pPr>
      <a:lvl2pPr marL="838200" marR="0" indent="-419100" algn="l" defTabSz="584200" rtl="0" latinLnBrk="0">
        <a:lnSpc>
          <a:spcPct val="100000"/>
        </a:lnSpc>
        <a:spcBef>
          <a:spcPts val="4200"/>
        </a:spcBef>
        <a:spcAft>
          <a:spcPts val="0"/>
        </a:spcAft>
        <a:buClrTx/>
        <a:buSzPct val="30000"/>
        <a:buFontTx/>
        <a:buBlip>
          <a:blip r:embed="rId2"/>
        </a:buBlip>
        <a:tabLst/>
        <a:defRPr b="0" baseline="0" cap="none" i="0" spc="0" strike="noStrike" sz="3400" u="none">
          <a:ln>
            <a:noFill/>
          </a:ln>
          <a:solidFill>
            <a:srgbClr val="606060"/>
          </a:solidFill>
          <a:uFillTx/>
          <a:latin typeface="+mn-lt"/>
          <a:ea typeface="+mn-ea"/>
          <a:cs typeface="+mn-cs"/>
          <a:sym typeface="Gill Sans"/>
        </a:defRPr>
      </a:lvl2pPr>
      <a:lvl3pPr marL="1257300" marR="0" indent="-419100" algn="l" defTabSz="584200" rtl="0" latinLnBrk="0">
        <a:lnSpc>
          <a:spcPct val="100000"/>
        </a:lnSpc>
        <a:spcBef>
          <a:spcPts val="4200"/>
        </a:spcBef>
        <a:spcAft>
          <a:spcPts val="0"/>
        </a:spcAft>
        <a:buClrTx/>
        <a:buSzPct val="30000"/>
        <a:buFontTx/>
        <a:buBlip>
          <a:blip r:embed="rId2"/>
        </a:buBlip>
        <a:tabLst/>
        <a:defRPr b="0" baseline="0" cap="none" i="0" spc="0" strike="noStrike" sz="3400" u="none">
          <a:ln>
            <a:noFill/>
          </a:ln>
          <a:solidFill>
            <a:srgbClr val="606060"/>
          </a:solidFill>
          <a:uFillTx/>
          <a:latin typeface="+mn-lt"/>
          <a:ea typeface="+mn-ea"/>
          <a:cs typeface="+mn-cs"/>
          <a:sym typeface="Gill Sans"/>
        </a:defRPr>
      </a:lvl3pPr>
      <a:lvl4pPr marL="1676400" marR="0" indent="-419100" algn="l" defTabSz="584200" rtl="0" latinLnBrk="0">
        <a:lnSpc>
          <a:spcPct val="100000"/>
        </a:lnSpc>
        <a:spcBef>
          <a:spcPts val="4200"/>
        </a:spcBef>
        <a:spcAft>
          <a:spcPts val="0"/>
        </a:spcAft>
        <a:buClrTx/>
        <a:buSzPct val="30000"/>
        <a:buFontTx/>
        <a:buBlip>
          <a:blip r:embed="rId2"/>
        </a:buBlip>
        <a:tabLst/>
        <a:defRPr b="0" baseline="0" cap="none" i="0" spc="0" strike="noStrike" sz="3400" u="none">
          <a:ln>
            <a:noFill/>
          </a:ln>
          <a:solidFill>
            <a:srgbClr val="606060"/>
          </a:solidFill>
          <a:uFillTx/>
          <a:latin typeface="+mn-lt"/>
          <a:ea typeface="+mn-ea"/>
          <a:cs typeface="+mn-cs"/>
          <a:sym typeface="Gill Sans"/>
        </a:defRPr>
      </a:lvl4pPr>
      <a:lvl5pPr marL="2095500" marR="0" indent="-419100" algn="l" defTabSz="584200" rtl="0" latinLnBrk="0">
        <a:lnSpc>
          <a:spcPct val="100000"/>
        </a:lnSpc>
        <a:spcBef>
          <a:spcPts val="4200"/>
        </a:spcBef>
        <a:spcAft>
          <a:spcPts val="0"/>
        </a:spcAft>
        <a:buClrTx/>
        <a:buSzPct val="30000"/>
        <a:buFontTx/>
        <a:buBlip>
          <a:blip r:embed="rId2"/>
        </a:buBlip>
        <a:tabLst/>
        <a:defRPr b="0" baseline="0" cap="none" i="0" spc="0" strike="noStrike" sz="3400" u="none">
          <a:ln>
            <a:noFill/>
          </a:ln>
          <a:solidFill>
            <a:srgbClr val="606060"/>
          </a:solidFill>
          <a:uFillTx/>
          <a:latin typeface="+mn-lt"/>
          <a:ea typeface="+mn-ea"/>
          <a:cs typeface="+mn-cs"/>
          <a:sym typeface="Gill Sans"/>
        </a:defRPr>
      </a:lvl5pPr>
      <a:lvl6pPr marL="2514600" marR="0" indent="-419100" algn="l" defTabSz="584200" rtl="0" latinLnBrk="0">
        <a:lnSpc>
          <a:spcPct val="100000"/>
        </a:lnSpc>
        <a:spcBef>
          <a:spcPts val="4200"/>
        </a:spcBef>
        <a:spcAft>
          <a:spcPts val="0"/>
        </a:spcAft>
        <a:buClrTx/>
        <a:buSzPct val="30000"/>
        <a:buFontTx/>
        <a:buBlip>
          <a:blip r:embed="rId2"/>
        </a:buBlip>
        <a:tabLst/>
        <a:defRPr b="0" baseline="0" cap="none" i="0" spc="0" strike="noStrike" sz="3400" u="none">
          <a:ln>
            <a:noFill/>
          </a:ln>
          <a:solidFill>
            <a:srgbClr val="606060"/>
          </a:solidFill>
          <a:uFillTx/>
          <a:latin typeface="+mn-lt"/>
          <a:ea typeface="+mn-ea"/>
          <a:cs typeface="+mn-cs"/>
          <a:sym typeface="Gill Sans"/>
        </a:defRPr>
      </a:lvl6pPr>
      <a:lvl7pPr marL="2933700" marR="0" indent="-419100" algn="l" defTabSz="584200" rtl="0" latinLnBrk="0">
        <a:lnSpc>
          <a:spcPct val="100000"/>
        </a:lnSpc>
        <a:spcBef>
          <a:spcPts val="4200"/>
        </a:spcBef>
        <a:spcAft>
          <a:spcPts val="0"/>
        </a:spcAft>
        <a:buClrTx/>
        <a:buSzPct val="30000"/>
        <a:buFontTx/>
        <a:buBlip>
          <a:blip r:embed="rId2"/>
        </a:buBlip>
        <a:tabLst/>
        <a:defRPr b="0" baseline="0" cap="none" i="0" spc="0" strike="noStrike" sz="3400" u="none">
          <a:ln>
            <a:noFill/>
          </a:ln>
          <a:solidFill>
            <a:srgbClr val="606060"/>
          </a:solidFill>
          <a:uFillTx/>
          <a:latin typeface="+mn-lt"/>
          <a:ea typeface="+mn-ea"/>
          <a:cs typeface="+mn-cs"/>
          <a:sym typeface="Gill Sans"/>
        </a:defRPr>
      </a:lvl7pPr>
      <a:lvl8pPr marL="3352800" marR="0" indent="-419100" algn="l" defTabSz="584200" rtl="0" latinLnBrk="0">
        <a:lnSpc>
          <a:spcPct val="100000"/>
        </a:lnSpc>
        <a:spcBef>
          <a:spcPts val="4200"/>
        </a:spcBef>
        <a:spcAft>
          <a:spcPts val="0"/>
        </a:spcAft>
        <a:buClrTx/>
        <a:buSzPct val="30000"/>
        <a:buFontTx/>
        <a:buBlip>
          <a:blip r:embed="rId2"/>
        </a:buBlip>
        <a:tabLst/>
        <a:defRPr b="0" baseline="0" cap="none" i="0" spc="0" strike="noStrike" sz="3400" u="none">
          <a:ln>
            <a:noFill/>
          </a:ln>
          <a:solidFill>
            <a:srgbClr val="606060"/>
          </a:solidFill>
          <a:uFillTx/>
          <a:latin typeface="+mn-lt"/>
          <a:ea typeface="+mn-ea"/>
          <a:cs typeface="+mn-cs"/>
          <a:sym typeface="Gill Sans"/>
        </a:defRPr>
      </a:lvl8pPr>
      <a:lvl9pPr marL="3771900" marR="0" indent="-419100" algn="l" defTabSz="584200" rtl="0" latinLnBrk="0">
        <a:lnSpc>
          <a:spcPct val="100000"/>
        </a:lnSpc>
        <a:spcBef>
          <a:spcPts val="4200"/>
        </a:spcBef>
        <a:spcAft>
          <a:spcPts val="0"/>
        </a:spcAft>
        <a:buClrTx/>
        <a:buSzPct val="30000"/>
        <a:buFontTx/>
        <a:buBlip>
          <a:blip r:embed="rId2"/>
        </a:buBlip>
        <a:tabLst/>
        <a:defRPr b="0" baseline="0" cap="none" i="0" spc="0" strike="noStrike" sz="3400" u="none">
          <a:ln>
            <a:noFill/>
          </a:ln>
          <a:solidFill>
            <a:srgbClr val="606060"/>
          </a:solidFill>
          <a:uFillTx/>
          <a:latin typeface="+mn-lt"/>
          <a:ea typeface="+mn-ea"/>
          <a:cs typeface="+mn-cs"/>
          <a:sym typeface="Gill Sans"/>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 Id="rId3" Type="http://schemas.openxmlformats.org/officeDocument/2006/relationships/image" Target="../media/image15.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 Id="rId3" Type="http://schemas.openxmlformats.org/officeDocument/2006/relationships/image" Target="../media/image19.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31" name="NBA (Network Balancing Act):"/>
          <p:cNvSpPr txBox="1"/>
          <p:nvPr>
            <p:ph type="ctrTitle"/>
          </p:nvPr>
        </p:nvSpPr>
        <p:spPr>
          <a:xfrm>
            <a:off x="419100" y="1824880"/>
            <a:ext cx="11988800" cy="3069780"/>
          </a:xfrm>
          <a:prstGeom prst="rect">
            <a:avLst/>
          </a:prstGeom>
        </p:spPr>
        <p:txBody>
          <a:bodyPr/>
          <a:lstStyle>
            <a:lvl1pPr algn="ctr">
              <a:defRPr sz="5300">
                <a:latin typeface="Gill Sans SemiBold"/>
                <a:ea typeface="Gill Sans SemiBold"/>
                <a:cs typeface="Gill Sans SemiBold"/>
                <a:sym typeface="Gill Sans SemiBold"/>
              </a:defRPr>
            </a:lvl1pPr>
          </a:lstStyle>
          <a:p>
            <a:pPr/>
            <a:r>
              <a:t>NBA (Network Balancing Act): </a:t>
            </a:r>
          </a:p>
        </p:txBody>
      </p:sp>
      <p:sp>
        <p:nvSpPr>
          <p:cNvPr id="132" name="A High-performance Packet Processing Framework for Heterogeneous Processors"/>
          <p:cNvSpPr txBox="1"/>
          <p:nvPr>
            <p:ph type="subTitle" sz="quarter" idx="1"/>
          </p:nvPr>
        </p:nvSpPr>
        <p:spPr>
          <a:xfrm>
            <a:off x="508000" y="4592240"/>
            <a:ext cx="11988800" cy="825501"/>
          </a:xfrm>
          <a:prstGeom prst="rect">
            <a:avLst/>
          </a:prstGeom>
        </p:spPr>
        <p:txBody>
          <a:bodyPr/>
          <a:lstStyle>
            <a:lvl1pPr algn="ctr" defTabSz="449833">
              <a:defRPr sz="2772"/>
            </a:lvl1pPr>
          </a:lstStyle>
          <a:p>
            <a:pPr/>
            <a:r>
              <a:t>A High-performance Packet Processing Framework for Heterogeneous Processors</a:t>
            </a:r>
          </a:p>
        </p:txBody>
      </p:sp>
      <p:sp>
        <p:nvSpPr>
          <p:cNvPr id="133" name="EuroSys’15"/>
          <p:cNvSpPr txBox="1"/>
          <p:nvPr/>
        </p:nvSpPr>
        <p:spPr>
          <a:xfrm>
            <a:off x="5345286" y="5956299"/>
            <a:ext cx="213642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EuroSys’15</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85" name="worker thread…"/>
          <p:cNvSpPr txBox="1"/>
          <p:nvPr>
            <p:ph type="title"/>
          </p:nvPr>
        </p:nvSpPr>
        <p:spPr>
          <a:prstGeom prst="rect">
            <a:avLst/>
          </a:prstGeom>
        </p:spPr>
        <p:txBody>
          <a:bodyPr/>
          <a:lstStyle/>
          <a:p>
            <a:pPr marL="419100" indent="-419100">
              <a:lnSpc>
                <a:spcPct val="100000"/>
              </a:lnSpc>
              <a:spcBef>
                <a:spcPts val="4200"/>
              </a:spcBef>
              <a:buClr>
                <a:srgbClr val="BEBEBE"/>
              </a:buClr>
              <a:buSzPct val="125000"/>
              <a:buChar char="•"/>
              <a:defRPr cap="none" sz="3400">
                <a:latin typeface="+mn-lt"/>
                <a:ea typeface="+mn-ea"/>
                <a:cs typeface="+mn-cs"/>
                <a:sym typeface="Gill Sans"/>
              </a:defRPr>
            </a:pPr>
            <a:r>
              <a:t>worker thread</a:t>
            </a:r>
          </a:p>
          <a:p>
            <a:pPr lvl="1" marL="838200" indent="-419100">
              <a:lnSpc>
                <a:spcPct val="100000"/>
              </a:lnSpc>
              <a:spcBef>
                <a:spcPts val="4200"/>
              </a:spcBef>
              <a:buClr>
                <a:srgbClr val="BEBEBE"/>
              </a:buClr>
              <a:buSzPct val="125000"/>
              <a:defRPr cap="none" sz="3400">
                <a:latin typeface="+mn-lt"/>
                <a:ea typeface="+mn-ea"/>
                <a:cs typeface="+mn-cs"/>
                <a:sym typeface="Gill Sans"/>
              </a:defRPr>
            </a:pPr>
            <a:r>
              <a:t>load balancer element</a:t>
            </a:r>
          </a:p>
          <a:p>
            <a:pPr marL="419100" indent="-419100">
              <a:lnSpc>
                <a:spcPct val="100000"/>
              </a:lnSpc>
              <a:spcBef>
                <a:spcPts val="4200"/>
              </a:spcBef>
              <a:buClr>
                <a:srgbClr val="BEBEBE"/>
              </a:buClr>
              <a:buSzPct val="125000"/>
              <a:defRPr cap="none" sz="3400">
                <a:latin typeface="+mn-lt"/>
                <a:ea typeface="+mn-ea"/>
                <a:cs typeface="+mn-cs"/>
                <a:sym typeface="Gill Sans"/>
              </a:defRPr>
            </a:pPr>
            <a:r>
              <a:t>device thread</a:t>
            </a:r>
          </a:p>
        </p:txBody>
      </p:sp>
      <p:sp>
        <p:nvSpPr>
          <p:cNvPr id="186" name="2.CPU/GPU offloading"/>
          <p:cNvSpPr txBox="1"/>
          <p:nvPr>
            <p:ph type="body" sz="quarter" idx="1"/>
          </p:nvPr>
        </p:nvSpPr>
        <p:spPr>
          <a:xfrm>
            <a:off x="508000" y="1168400"/>
            <a:ext cx="9042897" cy="838200"/>
          </a:xfrm>
          <a:prstGeom prst="rect">
            <a:avLst/>
          </a:prstGeom>
        </p:spPr>
        <p:txBody>
          <a:bodyPr/>
          <a:lstStyle>
            <a:lvl1pPr>
              <a:defRPr sz="5000"/>
            </a:lvl1pPr>
          </a:lstStyle>
          <a:p>
            <a:pPr/>
            <a:r>
              <a:t>2.CPU/GPU offloading</a:t>
            </a:r>
          </a:p>
        </p:txBody>
      </p:sp>
      <p:pic>
        <p:nvPicPr>
          <p:cNvPr id="187" name="图像" descr="图像"/>
          <p:cNvPicPr>
            <a:picLocks noChangeAspect="1"/>
          </p:cNvPicPr>
          <p:nvPr/>
        </p:nvPicPr>
        <p:blipFill>
          <a:blip r:embed="rId3">
            <a:extLst/>
          </a:blip>
          <a:stretch>
            <a:fillRect/>
          </a:stretch>
        </p:blipFill>
        <p:spPr>
          <a:xfrm>
            <a:off x="6362700" y="2419350"/>
            <a:ext cx="6451600" cy="542290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191" name="图像" descr="图像"/>
          <p:cNvPicPr>
            <a:picLocks noChangeAspect="1"/>
          </p:cNvPicPr>
          <p:nvPr/>
        </p:nvPicPr>
        <p:blipFill>
          <a:blip r:embed="rId3">
            <a:extLst/>
          </a:blip>
          <a:stretch>
            <a:fillRect/>
          </a:stretch>
        </p:blipFill>
        <p:spPr>
          <a:xfrm>
            <a:off x="6442523" y="3214942"/>
            <a:ext cx="6936927" cy="5846507"/>
          </a:xfrm>
          <a:prstGeom prst="rect">
            <a:avLst/>
          </a:prstGeom>
          <a:ln w="12700">
            <a:miter lim="400000"/>
          </a:ln>
        </p:spPr>
      </p:pic>
      <p:sp>
        <p:nvSpPr>
          <p:cNvPr id="192" name="adaptive load balance algorithm…"/>
          <p:cNvSpPr txBox="1"/>
          <p:nvPr>
            <p:ph type="title"/>
          </p:nvPr>
        </p:nvSpPr>
        <p:spPr>
          <a:xfrm>
            <a:off x="139700" y="2197100"/>
            <a:ext cx="7726909" cy="6070600"/>
          </a:xfrm>
          <a:prstGeom prst="rect">
            <a:avLst/>
          </a:prstGeom>
        </p:spPr>
        <p:txBody>
          <a:bodyPr/>
          <a:lstStyle/>
          <a:p>
            <a:pPr lvl="1" marL="838200" indent="-419100">
              <a:lnSpc>
                <a:spcPct val="100000"/>
              </a:lnSpc>
              <a:spcBef>
                <a:spcPts val="4200"/>
              </a:spcBef>
              <a:buClr>
                <a:srgbClr val="BEBEBE"/>
              </a:buClr>
              <a:buSzPct val="125000"/>
              <a:buChar char="•"/>
              <a:defRPr cap="none" sz="4000">
                <a:latin typeface="+mn-lt"/>
                <a:ea typeface="+mn-ea"/>
                <a:cs typeface="+mn-cs"/>
                <a:sym typeface="Gill Sans"/>
              </a:defRPr>
            </a:pPr>
            <a:r>
              <a:t>adaptive load balance algorithm</a:t>
            </a:r>
          </a:p>
          <a:p>
            <a:pPr lvl="3" marL="1257300" indent="-419100">
              <a:lnSpc>
                <a:spcPct val="100000"/>
              </a:lnSpc>
              <a:spcBef>
                <a:spcPts val="4200"/>
              </a:spcBef>
              <a:buClr>
                <a:srgbClr val="BEBEBE"/>
              </a:buClr>
              <a:buSzPct val="125000"/>
              <a:defRPr cap="none" sz="3400">
                <a:latin typeface="+mn-lt"/>
                <a:ea typeface="+mn-ea"/>
                <a:cs typeface="+mn-cs"/>
                <a:sym typeface="Gill Sans"/>
              </a:defRPr>
            </a:pPr>
            <a:r>
              <a:t>Algorithm target</a:t>
            </a:r>
          </a:p>
          <a:p>
            <a:pPr lvl="3" marL="1676400" indent="-419100">
              <a:lnSpc>
                <a:spcPct val="100000"/>
              </a:lnSpc>
              <a:spcBef>
                <a:spcPts val="4200"/>
              </a:spcBef>
              <a:buClr>
                <a:srgbClr val="BEBEBE"/>
              </a:buClr>
              <a:buSzPct val="125000"/>
              <a:defRPr cap="none" sz="3400">
                <a:latin typeface="+mn-lt"/>
                <a:ea typeface="+mn-ea"/>
                <a:cs typeface="+mn-cs"/>
                <a:sym typeface="Gill Sans"/>
              </a:defRPr>
            </a:pPr>
            <a:r>
              <a:t>maximize  throughput</a:t>
            </a:r>
          </a:p>
          <a:p>
            <a:pPr lvl="2" marL="1257300" indent="-419100">
              <a:lnSpc>
                <a:spcPct val="100000"/>
              </a:lnSpc>
              <a:spcBef>
                <a:spcPts val="4200"/>
              </a:spcBef>
              <a:buClr>
                <a:srgbClr val="BEBEBE"/>
              </a:buClr>
              <a:buSzPct val="125000"/>
              <a:defRPr cap="none" sz="3400">
                <a:latin typeface="+mn-lt"/>
                <a:ea typeface="+mn-ea"/>
                <a:cs typeface="+mn-cs"/>
                <a:sym typeface="Gill Sans"/>
              </a:defRPr>
            </a:pPr>
            <a:r>
              <a:t>Algorithm core</a:t>
            </a:r>
          </a:p>
          <a:p>
            <a:pPr lvl="3" marL="1676400" indent="-419100">
              <a:lnSpc>
                <a:spcPct val="100000"/>
              </a:lnSpc>
              <a:spcBef>
                <a:spcPts val="4200"/>
              </a:spcBef>
              <a:buClr>
                <a:srgbClr val="BEBEBE"/>
              </a:buClr>
              <a:buSzPct val="125000"/>
              <a:defRPr cap="none" sz="3400">
                <a:latin typeface="+mn-lt"/>
                <a:ea typeface="+mn-ea"/>
                <a:cs typeface="+mn-cs"/>
                <a:sym typeface="Gill Sans"/>
              </a:defRPr>
            </a:pPr>
            <a:r>
              <a:t>observe system throughput</a:t>
            </a:r>
          </a:p>
        </p:txBody>
      </p:sp>
      <p:sp>
        <p:nvSpPr>
          <p:cNvPr id="193" name="2.CPU/GPU offloading"/>
          <p:cNvSpPr txBox="1"/>
          <p:nvPr>
            <p:ph type="body" sz="quarter" idx="1"/>
          </p:nvPr>
        </p:nvSpPr>
        <p:spPr>
          <a:xfrm>
            <a:off x="508000" y="1168400"/>
            <a:ext cx="9042897" cy="838200"/>
          </a:xfrm>
          <a:prstGeom prst="rect">
            <a:avLst/>
          </a:prstGeom>
        </p:spPr>
        <p:txBody>
          <a:bodyPr/>
          <a:lstStyle>
            <a:lvl1pPr>
              <a:defRPr sz="5000"/>
            </a:lvl1pPr>
          </a:lstStyle>
          <a:p>
            <a:pPr/>
            <a:r>
              <a:t>2.CPU/GPU offloading</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圆角矩形"/>
          <p:cNvSpPr/>
          <p:nvPr/>
        </p:nvSpPr>
        <p:spPr>
          <a:xfrm>
            <a:off x="793750" y="4641850"/>
            <a:ext cx="4659908" cy="966490"/>
          </a:xfrm>
          <a:prstGeom prst="roundRect">
            <a:avLst>
              <a:gd name="adj" fmla="val 19711"/>
            </a:avLst>
          </a:prstGeom>
          <a:solidFill>
            <a:schemeClr val="accent5">
              <a:hueOff val="312740"/>
              <a:satOff val="5894"/>
              <a:lumOff val="10260"/>
            </a:schemeClr>
          </a:solidFill>
          <a:ln w="12700">
            <a:miter lim="400000"/>
          </a:ln>
        </p:spPr>
        <p:txBody>
          <a:bodyPr lIns="50800" tIns="50800" rIns="50800" bIns="50800" anchor="ctr"/>
          <a:lstStyle/>
          <a:p>
            <a:pPr>
              <a:defRPr sz="3000">
                <a:solidFill>
                  <a:srgbClr val="000000"/>
                </a:solidFill>
                <a:effectLst>
                  <a:outerShdw sx="100000" sy="100000" kx="0" ky="0" algn="b" rotWithShape="0" blurRad="25400" dist="12700" dir="5400000">
                    <a:srgbClr val="000000">
                      <a:alpha val="50000"/>
                    </a:srgbClr>
                  </a:outerShdw>
                </a:effectLst>
              </a:defRPr>
            </a:pPr>
          </a:p>
        </p:txBody>
      </p:sp>
      <p:sp>
        <p:nvSpPr>
          <p:cNvPr id="198" name="Outline"/>
          <p:cNvSpPr txBox="1"/>
          <p:nvPr>
            <p:ph type="title"/>
          </p:nvPr>
        </p:nvSpPr>
        <p:spPr>
          <a:prstGeom prst="rect">
            <a:avLst/>
          </a:prstGeom>
        </p:spPr>
        <p:txBody>
          <a:bodyPr/>
          <a:lstStyle>
            <a:lvl1pPr>
              <a:defRPr>
                <a:latin typeface="+mn-lt"/>
                <a:ea typeface="+mn-ea"/>
                <a:cs typeface="+mn-cs"/>
                <a:sym typeface="Gill Sans"/>
              </a:defRPr>
            </a:lvl1pPr>
          </a:lstStyle>
          <a:p>
            <a:pPr/>
            <a:r>
              <a:t>Outline</a:t>
            </a:r>
          </a:p>
        </p:txBody>
      </p:sp>
      <p:sp>
        <p:nvSpPr>
          <p:cNvPr id="199" name="Batch-oriented Modular…"/>
          <p:cNvSpPr txBox="1"/>
          <p:nvPr>
            <p:ph type="body" idx="1"/>
          </p:nvPr>
        </p:nvSpPr>
        <p:spPr>
          <a:xfrm>
            <a:off x="508000" y="2841623"/>
            <a:ext cx="11988800" cy="5727701"/>
          </a:xfrm>
          <a:prstGeom prst="rect">
            <a:avLst/>
          </a:prstGeom>
        </p:spPr>
        <p:txBody>
          <a:bodyPr anchor="t"/>
          <a:lstStyle/>
          <a:p>
            <a:pPr>
              <a:buBlip>
                <a:blip r:embed="rId2"/>
              </a:buBlip>
              <a:defRPr>
                <a:solidFill>
                  <a:srgbClr val="2C4044">
                    <a:alpha val="85379"/>
                  </a:srgbClr>
                </a:solidFill>
              </a:defRPr>
            </a:pPr>
            <a:r>
              <a:t>Batch-oriented Modular </a:t>
            </a:r>
          </a:p>
          <a:p>
            <a:pPr>
              <a:buBlip>
                <a:blip r:embed="rId2"/>
              </a:buBlip>
              <a:defRPr>
                <a:solidFill>
                  <a:srgbClr val="2C4044">
                    <a:alpha val="85379"/>
                  </a:srgbClr>
                </a:solidFill>
              </a:defRPr>
            </a:pPr>
            <a:r>
              <a:t>CPU/GPU offloading</a:t>
            </a:r>
          </a:p>
          <a:p>
            <a:pPr>
              <a:buBlip>
                <a:blip r:embed="rId2"/>
              </a:buBlip>
              <a:defRPr>
                <a:solidFill>
                  <a:srgbClr val="2C4044">
                    <a:alpha val="85379"/>
                  </a:srgbClr>
                </a:solidFill>
              </a:defRPr>
            </a:pPr>
            <a:r>
              <a:t>Evaluation</a:t>
            </a:r>
          </a:p>
          <a:p>
            <a:pPr>
              <a:buBlip>
                <a:blip r:embed="rId2"/>
              </a:buBlip>
              <a:defRPr>
                <a:solidFill>
                  <a:srgbClr val="2C4044">
                    <a:alpha val="85379"/>
                  </a:srgbClr>
                </a:solidFill>
              </a:defRPr>
            </a:pPr>
            <a:r>
              <a:t>Summary</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01" name="1.Experiment Setup"/>
          <p:cNvSpPr txBox="1"/>
          <p:nvPr>
            <p:ph type="body" sz="quarter" idx="1"/>
          </p:nvPr>
        </p:nvSpPr>
        <p:spPr>
          <a:xfrm>
            <a:off x="508000" y="1168400"/>
            <a:ext cx="9042897" cy="838200"/>
          </a:xfrm>
          <a:prstGeom prst="rect">
            <a:avLst/>
          </a:prstGeom>
        </p:spPr>
        <p:txBody>
          <a:bodyPr/>
          <a:lstStyle>
            <a:lvl1pPr>
              <a:defRPr sz="5000"/>
            </a:lvl1pPr>
          </a:lstStyle>
          <a:p>
            <a:pPr/>
            <a:r>
              <a:t>1.Experiment Setup</a:t>
            </a:r>
          </a:p>
        </p:txBody>
      </p:sp>
      <p:pic>
        <p:nvPicPr>
          <p:cNvPr id="202" name="图像" descr="图像"/>
          <p:cNvPicPr>
            <a:picLocks noChangeAspect="1"/>
          </p:cNvPicPr>
          <p:nvPr/>
        </p:nvPicPr>
        <p:blipFill>
          <a:blip r:embed="rId2">
            <a:extLst/>
          </a:blip>
          <a:stretch>
            <a:fillRect/>
          </a:stretch>
        </p:blipFill>
        <p:spPr>
          <a:xfrm>
            <a:off x="1562100" y="3738721"/>
            <a:ext cx="8559621" cy="4303991"/>
          </a:xfrm>
          <a:prstGeom prst="rect">
            <a:avLst/>
          </a:prstGeom>
          <a:ln w="12700">
            <a:miter lim="400000"/>
          </a:ln>
        </p:spPr>
      </p:pic>
      <p:sp>
        <p:nvSpPr>
          <p:cNvPr id="203" name="Hardware environment"/>
          <p:cNvSpPr txBox="1"/>
          <p:nvPr/>
        </p:nvSpPr>
        <p:spPr>
          <a:xfrm>
            <a:off x="938038" y="2755899"/>
            <a:ext cx="443582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Hardware environment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05" name="1.Experiment Setup"/>
          <p:cNvSpPr txBox="1"/>
          <p:nvPr>
            <p:ph type="body" sz="quarter" idx="1"/>
          </p:nvPr>
        </p:nvSpPr>
        <p:spPr>
          <a:xfrm>
            <a:off x="508000" y="1168400"/>
            <a:ext cx="9042897" cy="838200"/>
          </a:xfrm>
          <a:prstGeom prst="rect">
            <a:avLst/>
          </a:prstGeom>
        </p:spPr>
        <p:txBody>
          <a:bodyPr/>
          <a:lstStyle>
            <a:lvl1pPr>
              <a:defRPr sz="5000"/>
            </a:lvl1pPr>
          </a:lstStyle>
          <a:p>
            <a:pPr/>
            <a:r>
              <a:t>1.Experiment Setup</a:t>
            </a:r>
          </a:p>
        </p:txBody>
      </p:sp>
      <p:pic>
        <p:nvPicPr>
          <p:cNvPr id="206" name="图像" descr="图像"/>
          <p:cNvPicPr>
            <a:picLocks noChangeAspect="1"/>
          </p:cNvPicPr>
          <p:nvPr/>
        </p:nvPicPr>
        <p:blipFill>
          <a:blip r:embed="rId2">
            <a:extLst/>
          </a:blip>
          <a:stretch>
            <a:fillRect/>
          </a:stretch>
        </p:blipFill>
        <p:spPr>
          <a:xfrm>
            <a:off x="768350" y="3987800"/>
            <a:ext cx="5562600" cy="3911600"/>
          </a:xfrm>
          <a:prstGeom prst="rect">
            <a:avLst/>
          </a:prstGeom>
          <a:ln w="12700">
            <a:miter lim="400000"/>
          </a:ln>
        </p:spPr>
      </p:pic>
      <p:pic>
        <p:nvPicPr>
          <p:cNvPr id="207" name="图像" descr="图像"/>
          <p:cNvPicPr>
            <a:picLocks noChangeAspect="1"/>
          </p:cNvPicPr>
          <p:nvPr/>
        </p:nvPicPr>
        <p:blipFill>
          <a:blip r:embed="rId3">
            <a:extLst/>
          </a:blip>
          <a:stretch>
            <a:fillRect/>
          </a:stretch>
        </p:blipFill>
        <p:spPr>
          <a:xfrm>
            <a:off x="6242050" y="4914900"/>
            <a:ext cx="5334000" cy="2984500"/>
          </a:xfrm>
          <a:prstGeom prst="rect">
            <a:avLst/>
          </a:prstGeom>
          <a:ln w="12700">
            <a:miter lim="400000"/>
          </a:ln>
        </p:spPr>
      </p:pic>
      <p:sp>
        <p:nvSpPr>
          <p:cNvPr id="208" name="Network function"/>
          <p:cNvSpPr txBox="1"/>
          <p:nvPr/>
        </p:nvSpPr>
        <p:spPr>
          <a:xfrm>
            <a:off x="1013531" y="2660649"/>
            <a:ext cx="344663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Network function</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10" name="1.Experiment Results"/>
          <p:cNvSpPr txBox="1"/>
          <p:nvPr>
            <p:ph type="body" sz="quarter" idx="1"/>
          </p:nvPr>
        </p:nvSpPr>
        <p:spPr>
          <a:xfrm>
            <a:off x="508000" y="1168400"/>
            <a:ext cx="9042897" cy="838200"/>
          </a:xfrm>
          <a:prstGeom prst="rect">
            <a:avLst/>
          </a:prstGeom>
        </p:spPr>
        <p:txBody>
          <a:bodyPr/>
          <a:lstStyle>
            <a:lvl1pPr>
              <a:defRPr sz="5000"/>
            </a:lvl1pPr>
          </a:lstStyle>
          <a:p>
            <a:pPr/>
            <a:r>
              <a:t>1.Experiment Results</a:t>
            </a:r>
          </a:p>
        </p:txBody>
      </p:sp>
      <p:pic>
        <p:nvPicPr>
          <p:cNvPr id="211" name="图像" descr="图像"/>
          <p:cNvPicPr>
            <a:picLocks noChangeAspect="1"/>
          </p:cNvPicPr>
          <p:nvPr/>
        </p:nvPicPr>
        <p:blipFill>
          <a:blip r:embed="rId2">
            <a:extLst/>
          </a:blip>
          <a:stretch>
            <a:fillRect/>
          </a:stretch>
        </p:blipFill>
        <p:spPr>
          <a:xfrm>
            <a:off x="636852" y="3632200"/>
            <a:ext cx="10084229" cy="4894360"/>
          </a:xfrm>
          <a:prstGeom prst="rect">
            <a:avLst/>
          </a:prstGeom>
          <a:ln w="12700">
            <a:miter lim="400000"/>
          </a:ln>
        </p:spPr>
      </p:pic>
      <p:sp>
        <p:nvSpPr>
          <p:cNvPr id="212" name="Computation batch"/>
          <p:cNvSpPr txBox="1"/>
          <p:nvPr/>
        </p:nvSpPr>
        <p:spPr>
          <a:xfrm>
            <a:off x="963141" y="2508249"/>
            <a:ext cx="371251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Computation batch</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14" name="1.Experiment Results"/>
          <p:cNvSpPr txBox="1"/>
          <p:nvPr>
            <p:ph type="body" sz="quarter" idx="1"/>
          </p:nvPr>
        </p:nvSpPr>
        <p:spPr>
          <a:xfrm>
            <a:off x="508000" y="1168400"/>
            <a:ext cx="9042897" cy="838200"/>
          </a:xfrm>
          <a:prstGeom prst="rect">
            <a:avLst/>
          </a:prstGeom>
        </p:spPr>
        <p:txBody>
          <a:bodyPr/>
          <a:lstStyle>
            <a:lvl1pPr>
              <a:defRPr sz="5000"/>
            </a:lvl1pPr>
          </a:lstStyle>
          <a:p>
            <a:pPr/>
            <a:r>
              <a:t>1.Experiment Results</a:t>
            </a:r>
          </a:p>
        </p:txBody>
      </p:sp>
      <p:pic>
        <p:nvPicPr>
          <p:cNvPr id="215" name="图像" descr="图像"/>
          <p:cNvPicPr>
            <a:picLocks noChangeAspect="1"/>
          </p:cNvPicPr>
          <p:nvPr/>
        </p:nvPicPr>
        <p:blipFill>
          <a:blip r:embed="rId2">
            <a:extLst/>
          </a:blip>
          <a:stretch>
            <a:fillRect/>
          </a:stretch>
        </p:blipFill>
        <p:spPr>
          <a:xfrm>
            <a:off x="1168400" y="3606799"/>
            <a:ext cx="9667820" cy="4620021"/>
          </a:xfrm>
          <a:prstGeom prst="rect">
            <a:avLst/>
          </a:prstGeom>
          <a:ln w="12700">
            <a:miter lim="400000"/>
          </a:ln>
        </p:spPr>
      </p:pic>
      <p:sp>
        <p:nvSpPr>
          <p:cNvPr id="216" name="batch prediction"/>
          <p:cNvSpPr txBox="1"/>
          <p:nvPr/>
        </p:nvSpPr>
        <p:spPr>
          <a:xfrm>
            <a:off x="1081682" y="2444749"/>
            <a:ext cx="313253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batch prediction</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18" name="1.Experiment Results"/>
          <p:cNvSpPr txBox="1"/>
          <p:nvPr>
            <p:ph type="body" sz="quarter" idx="1"/>
          </p:nvPr>
        </p:nvSpPr>
        <p:spPr>
          <a:xfrm>
            <a:off x="508000" y="1168400"/>
            <a:ext cx="9042897" cy="838200"/>
          </a:xfrm>
          <a:prstGeom prst="rect">
            <a:avLst/>
          </a:prstGeom>
        </p:spPr>
        <p:txBody>
          <a:bodyPr/>
          <a:lstStyle>
            <a:lvl1pPr>
              <a:defRPr sz="5000"/>
            </a:lvl1pPr>
          </a:lstStyle>
          <a:p>
            <a:pPr/>
            <a:r>
              <a:t>1.Experiment Results</a:t>
            </a:r>
          </a:p>
        </p:txBody>
      </p:sp>
      <p:pic>
        <p:nvPicPr>
          <p:cNvPr id="219" name="图像" descr="图像"/>
          <p:cNvPicPr>
            <a:picLocks noChangeAspect="1"/>
          </p:cNvPicPr>
          <p:nvPr/>
        </p:nvPicPr>
        <p:blipFill>
          <a:blip r:embed="rId2">
            <a:extLst/>
          </a:blip>
          <a:stretch>
            <a:fillRect/>
          </a:stretch>
        </p:blipFill>
        <p:spPr>
          <a:xfrm>
            <a:off x="101600" y="2768221"/>
            <a:ext cx="13004800" cy="3010658"/>
          </a:xfrm>
          <a:prstGeom prst="rect">
            <a:avLst/>
          </a:prstGeom>
          <a:ln w="12700">
            <a:miter lim="400000"/>
          </a:ln>
        </p:spPr>
      </p:pic>
      <p:pic>
        <p:nvPicPr>
          <p:cNvPr id="220" name="图像" descr="图像"/>
          <p:cNvPicPr>
            <a:picLocks noChangeAspect="1"/>
          </p:cNvPicPr>
          <p:nvPr/>
        </p:nvPicPr>
        <p:blipFill>
          <a:blip r:embed="rId3">
            <a:extLst/>
          </a:blip>
          <a:stretch>
            <a:fillRect/>
          </a:stretch>
        </p:blipFill>
        <p:spPr>
          <a:xfrm>
            <a:off x="-184150" y="6076949"/>
            <a:ext cx="13004800" cy="2765521"/>
          </a:xfrm>
          <a:prstGeom prst="rect">
            <a:avLst/>
          </a:prstGeom>
          <a:ln w="12700">
            <a:miter lim="400000"/>
          </a:ln>
        </p:spPr>
      </p:pic>
      <p:sp>
        <p:nvSpPr>
          <p:cNvPr id="221" name="CPU/GPU offloading"/>
          <p:cNvSpPr txBox="1"/>
          <p:nvPr/>
        </p:nvSpPr>
        <p:spPr>
          <a:xfrm>
            <a:off x="567543" y="2254249"/>
            <a:ext cx="394491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CPU/GPU offloading</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圆角矩形"/>
          <p:cNvSpPr/>
          <p:nvPr/>
        </p:nvSpPr>
        <p:spPr>
          <a:xfrm>
            <a:off x="806450" y="5683250"/>
            <a:ext cx="4659908" cy="966490"/>
          </a:xfrm>
          <a:prstGeom prst="roundRect">
            <a:avLst>
              <a:gd name="adj" fmla="val 19711"/>
            </a:avLst>
          </a:prstGeom>
          <a:solidFill>
            <a:schemeClr val="accent5">
              <a:hueOff val="312740"/>
              <a:satOff val="5894"/>
              <a:lumOff val="10260"/>
            </a:schemeClr>
          </a:solidFill>
          <a:ln w="12700">
            <a:miter lim="400000"/>
          </a:ln>
        </p:spPr>
        <p:txBody>
          <a:bodyPr lIns="50800" tIns="50800" rIns="50800" bIns="50800" anchor="ctr"/>
          <a:lstStyle/>
          <a:p>
            <a:pPr>
              <a:defRPr sz="3000">
                <a:solidFill>
                  <a:srgbClr val="000000"/>
                </a:solidFill>
                <a:effectLst>
                  <a:outerShdw sx="100000" sy="100000" kx="0" ky="0" algn="b" rotWithShape="0" blurRad="25400" dist="12700" dir="5400000">
                    <a:srgbClr val="000000">
                      <a:alpha val="50000"/>
                    </a:srgbClr>
                  </a:outerShdw>
                </a:effectLst>
              </a:defRPr>
            </a:pPr>
          </a:p>
        </p:txBody>
      </p:sp>
      <p:sp>
        <p:nvSpPr>
          <p:cNvPr id="224" name="Batch-oriented Modular…"/>
          <p:cNvSpPr txBox="1"/>
          <p:nvPr>
            <p:ph type="body" idx="1"/>
          </p:nvPr>
        </p:nvSpPr>
        <p:spPr>
          <a:xfrm>
            <a:off x="508000" y="2841623"/>
            <a:ext cx="11988800" cy="5727701"/>
          </a:xfrm>
          <a:prstGeom prst="rect">
            <a:avLst/>
          </a:prstGeom>
        </p:spPr>
        <p:txBody>
          <a:bodyPr anchor="t"/>
          <a:lstStyle/>
          <a:p>
            <a:pPr>
              <a:buBlip>
                <a:blip r:embed="rId2"/>
              </a:buBlip>
              <a:defRPr>
                <a:solidFill>
                  <a:srgbClr val="2C4044">
                    <a:alpha val="85379"/>
                  </a:srgbClr>
                </a:solidFill>
              </a:defRPr>
            </a:pPr>
            <a:r>
              <a:t>Batch-oriented Modular </a:t>
            </a:r>
          </a:p>
          <a:p>
            <a:pPr>
              <a:buBlip>
                <a:blip r:embed="rId2"/>
              </a:buBlip>
              <a:defRPr>
                <a:solidFill>
                  <a:srgbClr val="2C4044">
                    <a:alpha val="85379"/>
                  </a:srgbClr>
                </a:solidFill>
              </a:defRPr>
            </a:pPr>
            <a:r>
              <a:t>CPU/GPU offloading</a:t>
            </a:r>
          </a:p>
          <a:p>
            <a:pPr>
              <a:buBlip>
                <a:blip r:embed="rId2"/>
              </a:buBlip>
              <a:defRPr>
                <a:solidFill>
                  <a:srgbClr val="2C4044">
                    <a:alpha val="85379"/>
                  </a:srgbClr>
                </a:solidFill>
              </a:defRPr>
            </a:pPr>
            <a:r>
              <a:t>Evaluation</a:t>
            </a:r>
          </a:p>
          <a:p>
            <a:pPr>
              <a:buBlip>
                <a:blip r:embed="rId2"/>
              </a:buBlip>
              <a:defRPr>
                <a:solidFill>
                  <a:srgbClr val="2C4044">
                    <a:alpha val="85379"/>
                  </a:srgbClr>
                </a:solidFill>
              </a:defRPr>
            </a:pPr>
            <a:r>
              <a:t>Summary</a:t>
            </a:r>
          </a:p>
        </p:txBody>
      </p:sp>
      <p:sp>
        <p:nvSpPr>
          <p:cNvPr id="225" name="Outline"/>
          <p:cNvSpPr txBox="1"/>
          <p:nvPr>
            <p:ph type="title"/>
          </p:nvPr>
        </p:nvSpPr>
        <p:spPr>
          <a:prstGeom prst="rect">
            <a:avLst/>
          </a:prstGeom>
        </p:spPr>
        <p:txBody>
          <a:bodyPr/>
          <a:lstStyle>
            <a:lvl1pPr>
              <a:defRPr>
                <a:latin typeface="+mn-lt"/>
                <a:ea typeface="+mn-ea"/>
                <a:cs typeface="+mn-cs"/>
                <a:sym typeface="Gill Sans"/>
              </a:defRPr>
            </a:lvl1pPr>
          </a:lstStyle>
          <a:p>
            <a:pPr/>
            <a:r>
              <a:t>Outline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NBA (Network Balancing Act)"/>
          <p:cNvSpPr txBox="1"/>
          <p:nvPr>
            <p:ph type="title"/>
          </p:nvPr>
        </p:nvSpPr>
        <p:spPr>
          <a:prstGeom prst="rect">
            <a:avLst/>
          </a:prstGeom>
        </p:spPr>
        <p:txBody>
          <a:bodyPr/>
          <a:lstStyle>
            <a:lvl1pPr algn="ctr">
              <a:defRPr sz="5300">
                <a:latin typeface="Gill Sans SemiBold"/>
                <a:ea typeface="Gill Sans SemiBold"/>
                <a:cs typeface="Gill Sans SemiBold"/>
                <a:sym typeface="Gill Sans SemiBold"/>
              </a:defRPr>
            </a:lvl1pPr>
          </a:lstStyle>
          <a:p>
            <a:pPr/>
            <a:r>
              <a:t>NBA (Network Balancing Act)</a:t>
            </a:r>
          </a:p>
        </p:txBody>
      </p:sp>
      <p:sp>
        <p:nvSpPr>
          <p:cNvPr id="228" name="Easy to use…"/>
          <p:cNvSpPr txBox="1"/>
          <p:nvPr>
            <p:ph type="body" idx="1"/>
          </p:nvPr>
        </p:nvSpPr>
        <p:spPr>
          <a:xfrm>
            <a:off x="393700" y="2501900"/>
            <a:ext cx="11988800" cy="5727700"/>
          </a:xfrm>
          <a:prstGeom prst="rect">
            <a:avLst/>
          </a:prstGeom>
        </p:spPr>
        <p:txBody>
          <a:bodyPr/>
          <a:lstStyle/>
          <a:p>
            <a:pPr>
              <a:buBlip>
                <a:blip r:embed="rId2"/>
              </a:buBlip>
              <a:defRPr sz="3800">
                <a:solidFill>
                  <a:srgbClr val="2F444A">
                    <a:alpha val="85379"/>
                  </a:srgbClr>
                </a:solidFill>
                <a:latin typeface="Chalkboard"/>
                <a:ea typeface="Chalkboard"/>
                <a:cs typeface="Chalkboard"/>
                <a:sym typeface="Chalkboard"/>
              </a:defRPr>
            </a:pPr>
            <a:r>
              <a:t>Easy to use</a:t>
            </a:r>
          </a:p>
          <a:p>
            <a:pPr lvl="1">
              <a:buBlip>
                <a:blip r:embed="rId2"/>
              </a:buBlip>
              <a:defRPr sz="3800">
                <a:solidFill>
                  <a:srgbClr val="2F444A">
                    <a:alpha val="85379"/>
                  </a:srgbClr>
                </a:solidFill>
                <a:latin typeface="Chalkboard"/>
                <a:ea typeface="Chalkboard"/>
                <a:cs typeface="Chalkboard"/>
                <a:sym typeface="Chalkboard"/>
              </a:defRPr>
            </a:pPr>
            <a:r>
              <a:t>Declarative Abstraction</a:t>
            </a:r>
          </a:p>
          <a:p>
            <a:pPr>
              <a:buBlip>
                <a:blip r:embed="rId2"/>
              </a:buBlip>
              <a:defRPr sz="3800">
                <a:solidFill>
                  <a:srgbClr val="2F444A">
                    <a:alpha val="85379"/>
                  </a:srgbClr>
                </a:solidFill>
                <a:latin typeface="Chalkboard"/>
                <a:ea typeface="Chalkboard"/>
                <a:cs typeface="Chalkboard"/>
                <a:sym typeface="Chalkboard"/>
              </a:defRPr>
            </a:pPr>
            <a:r>
              <a:t>High-performance</a:t>
            </a:r>
          </a:p>
          <a:p>
            <a:pPr lvl="1">
              <a:buBlip>
                <a:blip r:embed="rId2"/>
              </a:buBlip>
              <a:defRPr sz="3800">
                <a:solidFill>
                  <a:srgbClr val="2F444A">
                    <a:alpha val="85379"/>
                  </a:srgbClr>
                </a:solidFill>
                <a:latin typeface="Chalkboard"/>
                <a:ea typeface="Chalkboard"/>
                <a:cs typeface="Chalkboard"/>
                <a:sym typeface="Chalkboard"/>
              </a:defRPr>
            </a:pPr>
            <a:r>
              <a:t>Batch-oriented modular</a:t>
            </a:r>
          </a:p>
          <a:p>
            <a:pPr lvl="1">
              <a:buBlip>
                <a:blip r:embed="rId2"/>
              </a:buBlip>
              <a:defRPr sz="3800">
                <a:solidFill>
                  <a:srgbClr val="2F444A">
                    <a:alpha val="85379"/>
                  </a:srgbClr>
                </a:solidFill>
                <a:latin typeface="Chalkboard"/>
                <a:ea typeface="Chalkboard"/>
                <a:cs typeface="Chalkboard"/>
                <a:sym typeface="Chalkboard"/>
              </a:defRPr>
            </a:pPr>
            <a:r>
              <a:t>GPU offloading</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37" name="NBA framework"/>
          <p:cNvSpPr txBox="1"/>
          <p:nvPr>
            <p:ph type="body" sz="quarter" idx="1"/>
          </p:nvPr>
        </p:nvSpPr>
        <p:spPr>
          <a:xfrm>
            <a:off x="514350" y="1168400"/>
            <a:ext cx="5829300" cy="838200"/>
          </a:xfrm>
          <a:prstGeom prst="rect">
            <a:avLst/>
          </a:prstGeom>
        </p:spPr>
        <p:txBody>
          <a:bodyPr/>
          <a:lstStyle>
            <a:lvl1pPr>
              <a:defRPr sz="5000"/>
            </a:lvl1pPr>
          </a:lstStyle>
          <a:p>
            <a:pPr/>
            <a:r>
              <a:t>NBA framework </a:t>
            </a:r>
          </a:p>
        </p:txBody>
      </p:sp>
      <p:pic>
        <p:nvPicPr>
          <p:cNvPr id="138" name="图像" descr="图像"/>
          <p:cNvPicPr>
            <a:picLocks noChangeAspect="1"/>
          </p:cNvPicPr>
          <p:nvPr/>
        </p:nvPicPr>
        <p:blipFill>
          <a:blip r:embed="rId3">
            <a:extLst/>
          </a:blip>
          <a:stretch>
            <a:fillRect/>
          </a:stretch>
        </p:blipFill>
        <p:spPr>
          <a:xfrm>
            <a:off x="2148098" y="2010953"/>
            <a:ext cx="8422527" cy="5918532"/>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30" name="Q&amp;A"/>
          <p:cNvSpPr txBox="1"/>
          <p:nvPr>
            <p:ph type="body" sz="quarter" idx="1"/>
          </p:nvPr>
        </p:nvSpPr>
        <p:spPr>
          <a:xfrm>
            <a:off x="1104900" y="1206500"/>
            <a:ext cx="9410700" cy="1649115"/>
          </a:xfrm>
          <a:prstGeom prst="rect">
            <a:avLst/>
          </a:prstGeom>
        </p:spPr>
        <p:txBody>
          <a:bodyPr/>
          <a:lstStyle>
            <a:lvl1pPr algn="ctr">
              <a:defRPr sz="7800"/>
            </a:lvl1pPr>
          </a:lstStyle>
          <a:p>
            <a:pPr/>
            <a:r>
              <a:t>Q&amp;A</a:t>
            </a:r>
          </a:p>
        </p:txBody>
      </p:sp>
      <p:pic>
        <p:nvPicPr>
          <p:cNvPr id="231" name="图像" descr="图像"/>
          <p:cNvPicPr>
            <a:picLocks noChangeAspect="1"/>
          </p:cNvPicPr>
          <p:nvPr/>
        </p:nvPicPr>
        <p:blipFill>
          <a:blip r:embed="rId2">
            <a:extLst/>
          </a:blip>
          <a:stretch>
            <a:fillRect/>
          </a:stretch>
        </p:blipFill>
        <p:spPr>
          <a:xfrm>
            <a:off x="2768600" y="2349500"/>
            <a:ext cx="6515100" cy="6172200"/>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圆角矩形"/>
          <p:cNvSpPr/>
          <p:nvPr/>
        </p:nvSpPr>
        <p:spPr>
          <a:xfrm>
            <a:off x="781050" y="2671761"/>
            <a:ext cx="4659908" cy="966491"/>
          </a:xfrm>
          <a:prstGeom prst="roundRect">
            <a:avLst>
              <a:gd name="adj" fmla="val 19711"/>
            </a:avLst>
          </a:prstGeom>
          <a:solidFill>
            <a:schemeClr val="accent5">
              <a:hueOff val="312740"/>
              <a:satOff val="5894"/>
              <a:lumOff val="10260"/>
            </a:schemeClr>
          </a:solidFill>
          <a:ln w="12700">
            <a:miter lim="400000"/>
          </a:ln>
        </p:spPr>
        <p:txBody>
          <a:bodyPr lIns="50800" tIns="50800" rIns="50800" bIns="50800" anchor="ctr"/>
          <a:lstStyle/>
          <a:p>
            <a:pPr>
              <a:defRPr sz="3000">
                <a:solidFill>
                  <a:srgbClr val="000000"/>
                </a:solidFill>
                <a:effectLst>
                  <a:outerShdw sx="100000" sy="100000" kx="0" ky="0" algn="b" rotWithShape="0" blurRad="25400" dist="12700" dir="5400000">
                    <a:srgbClr val="000000">
                      <a:alpha val="50000"/>
                    </a:srgbClr>
                  </a:outerShdw>
                </a:effectLst>
              </a:defRPr>
            </a:pPr>
          </a:p>
        </p:txBody>
      </p:sp>
      <p:sp>
        <p:nvSpPr>
          <p:cNvPr id="143" name="Outline"/>
          <p:cNvSpPr txBox="1"/>
          <p:nvPr>
            <p:ph type="title"/>
          </p:nvPr>
        </p:nvSpPr>
        <p:spPr>
          <a:prstGeom prst="rect">
            <a:avLst/>
          </a:prstGeom>
        </p:spPr>
        <p:txBody>
          <a:bodyPr/>
          <a:lstStyle>
            <a:lvl1pPr>
              <a:defRPr>
                <a:latin typeface="+mn-lt"/>
                <a:ea typeface="+mn-ea"/>
                <a:cs typeface="+mn-cs"/>
                <a:sym typeface="Gill Sans"/>
              </a:defRPr>
            </a:lvl1pPr>
          </a:lstStyle>
          <a:p>
            <a:pPr/>
            <a:r>
              <a:t>Outline</a:t>
            </a:r>
          </a:p>
        </p:txBody>
      </p:sp>
      <p:sp>
        <p:nvSpPr>
          <p:cNvPr id="144" name="Batch-oriented Modular…"/>
          <p:cNvSpPr txBox="1"/>
          <p:nvPr>
            <p:ph type="body" idx="1"/>
          </p:nvPr>
        </p:nvSpPr>
        <p:spPr>
          <a:xfrm>
            <a:off x="508000" y="2841623"/>
            <a:ext cx="11988800" cy="5727701"/>
          </a:xfrm>
          <a:prstGeom prst="rect">
            <a:avLst/>
          </a:prstGeom>
        </p:spPr>
        <p:txBody>
          <a:bodyPr anchor="t"/>
          <a:lstStyle/>
          <a:p>
            <a:pPr>
              <a:buBlip>
                <a:blip r:embed="rId3"/>
              </a:buBlip>
              <a:defRPr>
                <a:solidFill>
                  <a:srgbClr val="2C4044">
                    <a:alpha val="85379"/>
                  </a:srgbClr>
                </a:solidFill>
              </a:defRPr>
            </a:pPr>
            <a:r>
              <a:t>Batch-oriented Modular </a:t>
            </a:r>
          </a:p>
          <a:p>
            <a:pPr>
              <a:buBlip>
                <a:blip r:embed="rId3"/>
              </a:buBlip>
              <a:defRPr>
                <a:solidFill>
                  <a:srgbClr val="2C4044">
                    <a:alpha val="85379"/>
                  </a:srgbClr>
                </a:solidFill>
              </a:defRPr>
            </a:pPr>
            <a:r>
              <a:t>CPU/GPU offloading</a:t>
            </a:r>
          </a:p>
          <a:p>
            <a:pPr>
              <a:buBlip>
                <a:blip r:embed="rId3"/>
              </a:buBlip>
              <a:defRPr>
                <a:solidFill>
                  <a:srgbClr val="2C4044">
                    <a:alpha val="85379"/>
                  </a:srgbClr>
                </a:solidFill>
              </a:defRPr>
            </a:pPr>
            <a:r>
              <a:t>Evaluation</a:t>
            </a:r>
          </a:p>
          <a:p>
            <a:pPr>
              <a:buBlip>
                <a:blip r:embed="rId3"/>
              </a:buBlip>
              <a:defRPr>
                <a:solidFill>
                  <a:srgbClr val="2C4044">
                    <a:alpha val="85379"/>
                  </a:srgbClr>
                </a:solidFill>
              </a:defRPr>
            </a:pPr>
            <a:r>
              <a:t>Summary</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148" name="图像" descr="图像"/>
          <p:cNvPicPr>
            <a:picLocks noChangeAspect="1"/>
          </p:cNvPicPr>
          <p:nvPr/>
        </p:nvPicPr>
        <p:blipFill>
          <a:blip r:embed="rId3">
            <a:extLst/>
          </a:blip>
          <a:stretch>
            <a:fillRect/>
          </a:stretch>
        </p:blipFill>
        <p:spPr>
          <a:xfrm>
            <a:off x="6357194" y="2660650"/>
            <a:ext cx="6843612" cy="4711700"/>
          </a:xfrm>
          <a:prstGeom prst="rect">
            <a:avLst/>
          </a:prstGeom>
          <a:ln w="12700">
            <a:miter lim="400000"/>
          </a:ln>
        </p:spPr>
      </p:pic>
      <p:sp>
        <p:nvSpPr>
          <p:cNvPr id="149" name="a. Reuse and extend Click modular…"/>
          <p:cNvSpPr txBox="1"/>
          <p:nvPr>
            <p:ph type="title"/>
          </p:nvPr>
        </p:nvSpPr>
        <p:spPr>
          <a:xfrm>
            <a:off x="321816" y="3060700"/>
            <a:ext cx="6214368" cy="6070600"/>
          </a:xfrm>
          <a:prstGeom prst="rect">
            <a:avLst/>
          </a:prstGeom>
        </p:spPr>
        <p:txBody>
          <a:bodyPr/>
          <a:lstStyle/>
          <a:p>
            <a:pPr>
              <a:lnSpc>
                <a:spcPct val="100000"/>
              </a:lnSpc>
              <a:spcBef>
                <a:spcPts val="4200"/>
              </a:spcBef>
              <a:defRPr cap="none" sz="3400">
                <a:solidFill>
                  <a:srgbClr val="2C4044">
                    <a:alpha val="85379"/>
                  </a:srgbClr>
                </a:solidFill>
                <a:latin typeface="+mn-lt"/>
                <a:ea typeface="+mn-ea"/>
                <a:cs typeface="+mn-cs"/>
                <a:sym typeface="Gill Sans"/>
              </a:defRPr>
            </a:pPr>
            <a:r>
              <a:t>a. Reuse and extend Click modular</a:t>
            </a:r>
          </a:p>
          <a:p>
            <a:pPr>
              <a:lnSpc>
                <a:spcPct val="100000"/>
              </a:lnSpc>
              <a:spcBef>
                <a:spcPts val="4200"/>
              </a:spcBef>
              <a:defRPr cap="none" sz="3400">
                <a:solidFill>
                  <a:srgbClr val="2C4044">
                    <a:alpha val="85379"/>
                  </a:srgbClr>
                </a:solidFill>
                <a:latin typeface="+mn-lt"/>
                <a:ea typeface="+mn-ea"/>
                <a:cs typeface="+mn-cs"/>
                <a:sym typeface="Gill Sans"/>
              </a:defRPr>
            </a:pPr>
            <a:r>
              <a:t>b.Implement batch processing of elements</a:t>
            </a:r>
          </a:p>
        </p:txBody>
      </p:sp>
      <p:sp>
        <p:nvSpPr>
          <p:cNvPr id="150" name="1.Batch-oriented Modular"/>
          <p:cNvSpPr txBox="1"/>
          <p:nvPr>
            <p:ph type="body" sz="quarter" idx="1"/>
          </p:nvPr>
        </p:nvSpPr>
        <p:spPr>
          <a:xfrm>
            <a:off x="508000" y="1168400"/>
            <a:ext cx="8908852" cy="838200"/>
          </a:xfrm>
          <a:prstGeom prst="rect">
            <a:avLst/>
          </a:prstGeom>
        </p:spPr>
        <p:txBody>
          <a:bodyPr/>
          <a:lstStyle>
            <a:lvl1pPr>
              <a:defRPr sz="5000"/>
            </a:lvl1pPr>
          </a:lstStyle>
          <a:p>
            <a:pPr/>
            <a:r>
              <a:t>1.Batch-oriented Modular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54" name="a.structure of a packet batch"/>
          <p:cNvSpPr txBox="1"/>
          <p:nvPr>
            <p:ph type="title"/>
          </p:nvPr>
        </p:nvSpPr>
        <p:spPr>
          <a:xfrm>
            <a:off x="349250" y="2571748"/>
            <a:ext cx="7695952" cy="6070601"/>
          </a:xfrm>
          <a:prstGeom prst="rect">
            <a:avLst/>
          </a:prstGeom>
        </p:spPr>
        <p:txBody>
          <a:bodyPr/>
          <a:lstStyle>
            <a:lvl1pPr>
              <a:lnSpc>
                <a:spcPct val="100000"/>
              </a:lnSpc>
              <a:spcBef>
                <a:spcPts val="4200"/>
              </a:spcBef>
              <a:defRPr cap="none" sz="3400">
                <a:solidFill>
                  <a:srgbClr val="2C4044">
                    <a:alpha val="85379"/>
                  </a:srgbClr>
                </a:solidFill>
                <a:latin typeface="+mn-lt"/>
                <a:ea typeface="+mn-ea"/>
                <a:cs typeface="+mn-cs"/>
                <a:sym typeface="Gill Sans"/>
              </a:defRPr>
            </a:lvl1pPr>
          </a:lstStyle>
          <a:p>
            <a:pPr/>
            <a:r>
              <a:t>a.structure of a packet batch</a:t>
            </a:r>
          </a:p>
        </p:txBody>
      </p:sp>
      <p:sp>
        <p:nvSpPr>
          <p:cNvPr id="155" name="1.Batch-oriented Modular"/>
          <p:cNvSpPr txBox="1"/>
          <p:nvPr>
            <p:ph type="body" sz="quarter" idx="1"/>
          </p:nvPr>
        </p:nvSpPr>
        <p:spPr>
          <a:xfrm>
            <a:off x="508000" y="1168400"/>
            <a:ext cx="8908852" cy="838200"/>
          </a:xfrm>
          <a:prstGeom prst="rect">
            <a:avLst/>
          </a:prstGeom>
        </p:spPr>
        <p:txBody>
          <a:bodyPr/>
          <a:lstStyle>
            <a:lvl1pPr>
              <a:defRPr sz="5000"/>
            </a:lvl1pPr>
          </a:lstStyle>
          <a:p>
            <a:pPr/>
            <a:r>
              <a:t>1.Batch-oriented Modular </a:t>
            </a:r>
          </a:p>
        </p:txBody>
      </p:sp>
      <p:pic>
        <p:nvPicPr>
          <p:cNvPr id="156" name="图像" descr="图像"/>
          <p:cNvPicPr>
            <a:picLocks noChangeAspect="1"/>
          </p:cNvPicPr>
          <p:nvPr/>
        </p:nvPicPr>
        <p:blipFill>
          <a:blip r:embed="rId3">
            <a:extLst/>
          </a:blip>
          <a:stretch>
            <a:fillRect/>
          </a:stretch>
        </p:blipFill>
        <p:spPr>
          <a:xfrm>
            <a:off x="1841285" y="3266016"/>
            <a:ext cx="8908852" cy="5308949"/>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60" name="b.computation batching…"/>
          <p:cNvSpPr txBox="1"/>
          <p:nvPr>
            <p:ph type="title"/>
          </p:nvPr>
        </p:nvSpPr>
        <p:spPr>
          <a:xfrm>
            <a:off x="590550" y="2571748"/>
            <a:ext cx="7695952" cy="6070601"/>
          </a:xfrm>
          <a:prstGeom prst="rect">
            <a:avLst/>
          </a:prstGeom>
        </p:spPr>
        <p:txBody>
          <a:bodyPr/>
          <a:lstStyle/>
          <a:p>
            <a:pPr defTabSz="519937">
              <a:lnSpc>
                <a:spcPct val="100000"/>
              </a:lnSpc>
              <a:spcBef>
                <a:spcPts val="3700"/>
              </a:spcBef>
              <a:defRPr cap="none" sz="3026">
                <a:solidFill>
                  <a:srgbClr val="2C4044">
                    <a:alpha val="85379"/>
                  </a:srgbClr>
                </a:solidFill>
                <a:latin typeface="+mn-lt"/>
                <a:ea typeface="+mn-ea"/>
                <a:cs typeface="+mn-cs"/>
                <a:sym typeface="Gill Sans"/>
              </a:defRPr>
            </a:pPr>
            <a:r>
              <a:t>b.computation batching</a:t>
            </a:r>
          </a:p>
          <a:p>
            <a:pPr lvl="4" marL="1118997" indent="-372998" defTabSz="519937">
              <a:lnSpc>
                <a:spcPct val="100000"/>
              </a:lnSpc>
              <a:spcBef>
                <a:spcPts val="3700"/>
              </a:spcBef>
              <a:buClr>
                <a:srgbClr val="BEBEBE"/>
              </a:buClr>
              <a:buSzPct val="125000"/>
              <a:defRPr cap="none" sz="3026">
                <a:solidFill>
                  <a:srgbClr val="2C4044">
                    <a:alpha val="85379"/>
                  </a:srgbClr>
                </a:solidFill>
                <a:latin typeface="+mn-lt"/>
                <a:ea typeface="+mn-ea"/>
                <a:cs typeface="+mn-cs"/>
                <a:sym typeface="Gill Sans"/>
              </a:defRPr>
            </a:pPr>
            <a:r>
              <a:t>Per-batch (coarse-grained)</a:t>
            </a:r>
          </a:p>
          <a:p>
            <a:pPr lvl="2" marL="1118997" indent="-372998" defTabSz="519937">
              <a:lnSpc>
                <a:spcPct val="100000"/>
              </a:lnSpc>
              <a:spcBef>
                <a:spcPts val="3700"/>
              </a:spcBef>
              <a:buClr>
                <a:srgbClr val="BEBEBE"/>
              </a:buClr>
              <a:buSzPct val="125000"/>
              <a:defRPr cap="none" sz="3026">
                <a:solidFill>
                  <a:srgbClr val="2C4044">
                    <a:alpha val="85379"/>
                  </a:srgbClr>
                </a:solidFill>
                <a:latin typeface="+mn-lt"/>
                <a:ea typeface="+mn-ea"/>
                <a:cs typeface="+mn-cs"/>
                <a:sym typeface="Gill Sans"/>
              </a:defRPr>
            </a:pPr>
            <a:r>
              <a:t>Per-packet </a:t>
            </a:r>
          </a:p>
          <a:p>
            <a:pPr lvl="4" marL="1864994" indent="-372998" defTabSz="519937">
              <a:lnSpc>
                <a:spcPct val="100000"/>
              </a:lnSpc>
              <a:spcBef>
                <a:spcPts val="3700"/>
              </a:spcBef>
              <a:buClr>
                <a:srgbClr val="BEBEBE"/>
              </a:buClr>
              <a:buSzPct val="125000"/>
              <a:defRPr cap="none" sz="3026">
                <a:solidFill>
                  <a:srgbClr val="2C4044">
                    <a:alpha val="85379"/>
                  </a:srgbClr>
                </a:solidFill>
                <a:latin typeface="+mn-lt"/>
                <a:ea typeface="+mn-ea"/>
                <a:cs typeface="+mn-cs"/>
                <a:sym typeface="Gill Sans"/>
              </a:defRPr>
            </a:pPr>
            <a:r>
              <a:t>No-branch</a:t>
            </a:r>
          </a:p>
          <a:p>
            <a:pPr lvl="4" marL="1864994" indent="-372998" defTabSz="519937">
              <a:lnSpc>
                <a:spcPct val="100000"/>
              </a:lnSpc>
              <a:spcBef>
                <a:spcPts val="3700"/>
              </a:spcBef>
              <a:buClr>
                <a:srgbClr val="BEBEBE"/>
              </a:buClr>
              <a:buSzPct val="125000"/>
              <a:defRPr cap="none" sz="3026">
                <a:solidFill>
                  <a:srgbClr val="2C4044">
                    <a:alpha val="85379"/>
                  </a:srgbClr>
                </a:solidFill>
                <a:latin typeface="+mn-lt"/>
                <a:ea typeface="+mn-ea"/>
                <a:cs typeface="+mn-cs"/>
                <a:sym typeface="Gill Sans"/>
              </a:defRPr>
            </a:pPr>
            <a:r>
              <a:t> Branch</a:t>
            </a:r>
          </a:p>
          <a:p>
            <a:pPr lvl="4" defTabSz="519937">
              <a:lnSpc>
                <a:spcPct val="100000"/>
              </a:lnSpc>
              <a:spcBef>
                <a:spcPts val="3700"/>
              </a:spcBef>
              <a:defRPr cap="none" sz="3026">
                <a:solidFill>
                  <a:srgbClr val="2C4044">
                    <a:alpha val="85379"/>
                  </a:srgbClr>
                </a:solidFill>
                <a:latin typeface="+mn-lt"/>
                <a:ea typeface="+mn-ea"/>
                <a:cs typeface="+mn-cs"/>
                <a:sym typeface="Gill Sans"/>
              </a:defRPr>
            </a:pPr>
          </a:p>
          <a:p>
            <a:pPr lvl="2" defTabSz="519937">
              <a:lnSpc>
                <a:spcPct val="100000"/>
              </a:lnSpc>
              <a:spcBef>
                <a:spcPts val="3700"/>
              </a:spcBef>
              <a:defRPr cap="none" sz="3026">
                <a:solidFill>
                  <a:srgbClr val="2C4044">
                    <a:alpha val="85379"/>
                  </a:srgbClr>
                </a:solidFill>
                <a:latin typeface="+mn-lt"/>
                <a:ea typeface="+mn-ea"/>
                <a:cs typeface="+mn-cs"/>
                <a:sym typeface="Gill Sans"/>
              </a:defRPr>
            </a:pPr>
            <a:r>
              <a:t>      </a:t>
            </a:r>
          </a:p>
        </p:txBody>
      </p:sp>
      <p:sp>
        <p:nvSpPr>
          <p:cNvPr id="161" name="1.Batch-oriented Modular"/>
          <p:cNvSpPr txBox="1"/>
          <p:nvPr>
            <p:ph type="body" sz="quarter" idx="1"/>
          </p:nvPr>
        </p:nvSpPr>
        <p:spPr>
          <a:xfrm>
            <a:off x="508000" y="1168400"/>
            <a:ext cx="8908852" cy="838200"/>
          </a:xfrm>
          <a:prstGeom prst="rect">
            <a:avLst/>
          </a:prstGeom>
        </p:spPr>
        <p:txBody>
          <a:bodyPr/>
          <a:lstStyle>
            <a:lvl1pPr>
              <a:defRPr sz="5000"/>
            </a:lvl1pPr>
          </a:lstStyle>
          <a:p>
            <a:pPr/>
            <a:r>
              <a:t>1.Batch-oriented Modular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165" name="图像" descr="图像"/>
          <p:cNvPicPr>
            <a:picLocks noChangeAspect="1"/>
          </p:cNvPicPr>
          <p:nvPr/>
        </p:nvPicPr>
        <p:blipFill>
          <a:blip r:embed="rId3">
            <a:extLst/>
          </a:blip>
          <a:stretch>
            <a:fillRect/>
          </a:stretch>
        </p:blipFill>
        <p:spPr>
          <a:xfrm>
            <a:off x="5054600" y="3768723"/>
            <a:ext cx="7708900" cy="2184401"/>
          </a:xfrm>
          <a:prstGeom prst="rect">
            <a:avLst/>
          </a:prstGeom>
          <a:ln w="12700">
            <a:miter lim="400000"/>
          </a:ln>
        </p:spPr>
      </p:pic>
      <p:sp>
        <p:nvSpPr>
          <p:cNvPr id="166" name="a.Reducing per-packet overheads…"/>
          <p:cNvSpPr txBox="1"/>
          <p:nvPr>
            <p:ph type="title"/>
          </p:nvPr>
        </p:nvSpPr>
        <p:spPr>
          <a:xfrm>
            <a:off x="876300" y="2959100"/>
            <a:ext cx="5829300" cy="6070600"/>
          </a:xfrm>
          <a:prstGeom prst="rect">
            <a:avLst/>
          </a:prstGeom>
        </p:spPr>
        <p:txBody>
          <a:bodyPr/>
          <a:lstStyle/>
          <a:p>
            <a:pPr lvl="1">
              <a:lnSpc>
                <a:spcPct val="100000"/>
              </a:lnSpc>
              <a:spcBef>
                <a:spcPts val="4200"/>
              </a:spcBef>
              <a:defRPr cap="none" sz="3400">
                <a:latin typeface="+mn-lt"/>
                <a:ea typeface="+mn-ea"/>
                <a:cs typeface="+mn-cs"/>
                <a:sym typeface="Gill Sans"/>
              </a:defRPr>
            </a:pPr>
            <a:r>
              <a:t>a.Reducing per-packet overheads</a:t>
            </a:r>
          </a:p>
          <a:p>
            <a:pPr lvl="1" marL="838200" indent="-419100">
              <a:lnSpc>
                <a:spcPct val="100000"/>
              </a:lnSpc>
              <a:spcBef>
                <a:spcPts val="4200"/>
              </a:spcBef>
              <a:buClr>
                <a:srgbClr val="BEBEBE"/>
              </a:buClr>
              <a:buSzPct val="125000"/>
              <a:defRPr cap="none" sz="3400">
                <a:latin typeface="+mn-lt"/>
                <a:ea typeface="+mn-ea"/>
                <a:cs typeface="+mn-cs"/>
                <a:sym typeface="Gill Sans"/>
              </a:defRPr>
            </a:pPr>
            <a:r>
              <a:t>reduce multiple edges</a:t>
            </a:r>
          </a:p>
          <a:p>
            <a:pPr lvl="1" marL="838200" indent="-419100">
              <a:lnSpc>
                <a:spcPct val="100000"/>
              </a:lnSpc>
              <a:spcBef>
                <a:spcPts val="4200"/>
              </a:spcBef>
              <a:buClr>
                <a:srgbClr val="BEBEBE"/>
              </a:buClr>
              <a:buSzPct val="125000"/>
              <a:defRPr cap="none" sz="3400">
                <a:latin typeface="+mn-lt"/>
                <a:ea typeface="+mn-ea"/>
                <a:cs typeface="+mn-cs"/>
                <a:sym typeface="Gill Sans"/>
              </a:defRPr>
            </a:pPr>
            <a:r>
              <a:t>branch prediction</a:t>
            </a:r>
          </a:p>
        </p:txBody>
      </p:sp>
      <p:sp>
        <p:nvSpPr>
          <p:cNvPr id="167" name="1.Batch-oriented Modular"/>
          <p:cNvSpPr txBox="1"/>
          <p:nvPr>
            <p:ph type="body" sz="quarter" idx="1"/>
          </p:nvPr>
        </p:nvSpPr>
        <p:spPr>
          <a:xfrm>
            <a:off x="508000" y="1168400"/>
            <a:ext cx="9042897" cy="838200"/>
          </a:xfrm>
          <a:prstGeom prst="rect">
            <a:avLst/>
          </a:prstGeom>
        </p:spPr>
        <p:txBody>
          <a:bodyPr/>
          <a:lstStyle>
            <a:lvl1pPr>
              <a:defRPr sz="5000"/>
            </a:lvl1pPr>
          </a:lstStyle>
          <a:p>
            <a:pPr/>
            <a:r>
              <a:t>1.Batch-oriented Modular </a:t>
            </a:r>
          </a:p>
        </p:txBody>
      </p:sp>
      <p:pic>
        <p:nvPicPr>
          <p:cNvPr id="168" name="图像" descr="图像"/>
          <p:cNvPicPr>
            <a:picLocks noChangeAspect="1"/>
          </p:cNvPicPr>
          <p:nvPr/>
        </p:nvPicPr>
        <p:blipFill>
          <a:blip r:embed="rId4">
            <a:extLst/>
          </a:blip>
          <a:stretch>
            <a:fillRect/>
          </a:stretch>
        </p:blipFill>
        <p:spPr>
          <a:xfrm>
            <a:off x="4989879" y="6624270"/>
            <a:ext cx="7635142" cy="1912083"/>
          </a:xfrm>
          <a:prstGeom prst="rect">
            <a:avLst/>
          </a:prstGeom>
          <a:ln w="12700">
            <a:miter lim="400000"/>
          </a:ln>
        </p:spPr>
      </p:pic>
      <p:sp>
        <p:nvSpPr>
          <p:cNvPr id="169" name="箭头"/>
          <p:cNvSpPr/>
          <p:nvPr/>
        </p:nvSpPr>
        <p:spPr>
          <a:xfrm rot="5400000">
            <a:off x="7525394" y="5930255"/>
            <a:ext cx="1270001" cy="915690"/>
          </a:xfrm>
          <a:prstGeom prst="rightArrow">
            <a:avLst>
              <a:gd name="adj1" fmla="val 23586"/>
              <a:gd name="adj2" fmla="val 49317"/>
            </a:avLst>
          </a:prstGeom>
          <a:blipFill>
            <a:blip r:embed="rId5"/>
          </a:blip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圆角矩形"/>
          <p:cNvSpPr/>
          <p:nvPr/>
        </p:nvSpPr>
        <p:spPr>
          <a:xfrm>
            <a:off x="869950" y="3687761"/>
            <a:ext cx="4659908" cy="966491"/>
          </a:xfrm>
          <a:prstGeom prst="roundRect">
            <a:avLst>
              <a:gd name="adj" fmla="val 19711"/>
            </a:avLst>
          </a:prstGeom>
          <a:solidFill>
            <a:schemeClr val="accent5">
              <a:hueOff val="312740"/>
              <a:satOff val="5894"/>
              <a:lumOff val="10260"/>
            </a:schemeClr>
          </a:solidFill>
          <a:ln w="12700">
            <a:miter lim="400000"/>
          </a:ln>
        </p:spPr>
        <p:txBody>
          <a:bodyPr lIns="50800" tIns="50800" rIns="50800" bIns="50800" anchor="ctr"/>
          <a:lstStyle/>
          <a:p>
            <a:pPr>
              <a:defRPr sz="3000">
                <a:solidFill>
                  <a:srgbClr val="000000"/>
                </a:solidFill>
                <a:effectLst>
                  <a:outerShdw sx="100000" sy="100000" kx="0" ky="0" algn="b" rotWithShape="0" blurRad="25400" dist="12700" dir="5400000">
                    <a:srgbClr val="000000">
                      <a:alpha val="50000"/>
                    </a:srgbClr>
                  </a:outerShdw>
                </a:effectLst>
              </a:defRPr>
            </a:pPr>
          </a:p>
        </p:txBody>
      </p:sp>
      <p:sp>
        <p:nvSpPr>
          <p:cNvPr id="174" name="Outline"/>
          <p:cNvSpPr txBox="1"/>
          <p:nvPr>
            <p:ph type="title"/>
          </p:nvPr>
        </p:nvSpPr>
        <p:spPr>
          <a:prstGeom prst="rect">
            <a:avLst/>
          </a:prstGeom>
        </p:spPr>
        <p:txBody>
          <a:bodyPr/>
          <a:lstStyle>
            <a:lvl1pPr>
              <a:defRPr>
                <a:latin typeface="+mn-lt"/>
                <a:ea typeface="+mn-ea"/>
                <a:cs typeface="+mn-cs"/>
                <a:sym typeface="Gill Sans"/>
              </a:defRPr>
            </a:lvl1pPr>
          </a:lstStyle>
          <a:p>
            <a:pPr/>
            <a:r>
              <a:t>Outline</a:t>
            </a:r>
          </a:p>
        </p:txBody>
      </p:sp>
      <p:sp>
        <p:nvSpPr>
          <p:cNvPr id="175" name="Batch-oriented Modular…"/>
          <p:cNvSpPr txBox="1"/>
          <p:nvPr>
            <p:ph type="body" idx="1"/>
          </p:nvPr>
        </p:nvSpPr>
        <p:spPr>
          <a:xfrm>
            <a:off x="508000" y="2841623"/>
            <a:ext cx="11988800" cy="5727701"/>
          </a:xfrm>
          <a:prstGeom prst="rect">
            <a:avLst/>
          </a:prstGeom>
        </p:spPr>
        <p:txBody>
          <a:bodyPr anchor="t"/>
          <a:lstStyle/>
          <a:p>
            <a:pPr>
              <a:buBlip>
                <a:blip r:embed="rId3"/>
              </a:buBlip>
              <a:defRPr>
                <a:solidFill>
                  <a:srgbClr val="2C4044">
                    <a:alpha val="85379"/>
                  </a:srgbClr>
                </a:solidFill>
              </a:defRPr>
            </a:pPr>
            <a:r>
              <a:t>Batch-oriented Modular </a:t>
            </a:r>
          </a:p>
          <a:p>
            <a:pPr>
              <a:buBlip>
                <a:blip r:embed="rId3"/>
              </a:buBlip>
              <a:defRPr>
                <a:solidFill>
                  <a:srgbClr val="2C4044">
                    <a:alpha val="85379"/>
                  </a:srgbClr>
                </a:solidFill>
              </a:defRPr>
            </a:pPr>
            <a:r>
              <a:t>CPU/GPU offloading</a:t>
            </a:r>
          </a:p>
          <a:p>
            <a:pPr>
              <a:buBlip>
                <a:blip r:embed="rId3"/>
              </a:buBlip>
              <a:defRPr>
                <a:solidFill>
                  <a:srgbClr val="2C4044">
                    <a:alpha val="85379"/>
                  </a:srgbClr>
                </a:solidFill>
              </a:defRPr>
            </a:pPr>
            <a:r>
              <a:t>Evaluation</a:t>
            </a:r>
          </a:p>
          <a:p>
            <a:pPr>
              <a:buBlip>
                <a:blip r:embed="rId3"/>
              </a:buBlip>
              <a:defRPr>
                <a:solidFill>
                  <a:srgbClr val="2C4044">
                    <a:alpha val="85379"/>
                  </a:srgbClr>
                </a:solidFill>
              </a:defRPr>
            </a:pPr>
            <a:r>
              <a:t>Summary</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79" name="declarative abstraction…"/>
          <p:cNvSpPr txBox="1"/>
          <p:nvPr>
            <p:ph type="title"/>
          </p:nvPr>
        </p:nvSpPr>
        <p:spPr>
          <a:prstGeom prst="rect">
            <a:avLst/>
          </a:prstGeom>
        </p:spPr>
        <p:txBody>
          <a:bodyPr/>
          <a:lstStyle/>
          <a:p>
            <a:pPr lvl="1" marL="838200" indent="-419100">
              <a:lnSpc>
                <a:spcPct val="100000"/>
              </a:lnSpc>
              <a:spcBef>
                <a:spcPts val="4200"/>
              </a:spcBef>
              <a:buClr>
                <a:srgbClr val="BEBEBE"/>
              </a:buClr>
              <a:buSzPct val="125000"/>
              <a:buChar char="•"/>
              <a:defRPr cap="none" sz="3400">
                <a:latin typeface="+mn-lt"/>
                <a:ea typeface="+mn-ea"/>
                <a:cs typeface="+mn-cs"/>
                <a:sym typeface="Gill Sans"/>
              </a:defRPr>
            </a:pPr>
          </a:p>
          <a:p>
            <a:pPr lvl="1" marL="838200" indent="-419100">
              <a:lnSpc>
                <a:spcPct val="100000"/>
              </a:lnSpc>
              <a:spcBef>
                <a:spcPts val="4200"/>
              </a:spcBef>
              <a:buClr>
                <a:srgbClr val="BEBEBE"/>
              </a:buClr>
              <a:buSzPct val="125000"/>
              <a:defRPr cap="none" sz="3400">
                <a:latin typeface="+mn-lt"/>
                <a:ea typeface="+mn-ea"/>
                <a:cs typeface="+mn-cs"/>
                <a:sym typeface="Gill Sans"/>
              </a:defRPr>
            </a:pPr>
            <a:r>
              <a:t>declarative abstraction</a:t>
            </a:r>
          </a:p>
          <a:p>
            <a:pPr lvl="2" marL="1257300" indent="-419100">
              <a:lnSpc>
                <a:spcPct val="100000"/>
              </a:lnSpc>
              <a:spcBef>
                <a:spcPts val="4200"/>
              </a:spcBef>
              <a:buClr>
                <a:srgbClr val="BEBEBE"/>
              </a:buClr>
              <a:buSzPct val="125000"/>
              <a:defRPr cap="none" sz="3400">
                <a:latin typeface="+mn-lt"/>
                <a:ea typeface="+mn-ea"/>
                <a:cs typeface="+mn-cs"/>
                <a:sym typeface="Gill Sans"/>
              </a:defRPr>
            </a:pPr>
            <a:r>
              <a:t>datablock</a:t>
            </a:r>
          </a:p>
          <a:p>
            <a:pPr lvl="1" marL="838200" indent="-419100">
              <a:lnSpc>
                <a:spcPct val="100000"/>
              </a:lnSpc>
              <a:spcBef>
                <a:spcPts val="4200"/>
              </a:spcBef>
              <a:buClr>
                <a:srgbClr val="BEBEBE"/>
              </a:buClr>
              <a:buSzPct val="125000"/>
              <a:defRPr cap="none" sz="3400">
                <a:latin typeface="+mn-lt"/>
                <a:ea typeface="+mn-ea"/>
                <a:cs typeface="+mn-cs"/>
                <a:sym typeface="Gill Sans"/>
              </a:defRPr>
            </a:pPr>
            <a:r>
              <a:t>load balancing algorithm</a:t>
            </a:r>
          </a:p>
        </p:txBody>
      </p:sp>
      <p:sp>
        <p:nvSpPr>
          <p:cNvPr id="180" name="2.CPU/GPU offloading"/>
          <p:cNvSpPr txBox="1"/>
          <p:nvPr>
            <p:ph type="body" sz="quarter" idx="1"/>
          </p:nvPr>
        </p:nvSpPr>
        <p:spPr>
          <a:xfrm>
            <a:off x="508000" y="1168400"/>
            <a:ext cx="9042897" cy="838200"/>
          </a:xfrm>
          <a:prstGeom prst="rect">
            <a:avLst/>
          </a:prstGeom>
        </p:spPr>
        <p:txBody>
          <a:bodyPr/>
          <a:lstStyle>
            <a:lvl1pPr>
              <a:defRPr sz="5000"/>
            </a:lvl1pPr>
          </a:lstStyle>
          <a:p>
            <a:pPr/>
            <a:r>
              <a:t>2.CPU/GPU offloading</a:t>
            </a:r>
          </a:p>
        </p:txBody>
      </p:sp>
      <p:pic>
        <p:nvPicPr>
          <p:cNvPr id="181" name="图像" descr="图像"/>
          <p:cNvPicPr>
            <a:picLocks noChangeAspect="1"/>
          </p:cNvPicPr>
          <p:nvPr/>
        </p:nvPicPr>
        <p:blipFill>
          <a:blip r:embed="rId3">
            <a:extLst/>
          </a:blip>
          <a:stretch>
            <a:fillRect/>
          </a:stretch>
        </p:blipFill>
        <p:spPr>
          <a:xfrm>
            <a:off x="5667892" y="2567874"/>
            <a:ext cx="7095608" cy="4823525"/>
          </a:xfrm>
          <a:prstGeom prst="rect">
            <a:avLst/>
          </a:prstGeom>
          <a:ln w="12700">
            <a:miter lim="400000"/>
          </a:ln>
        </p:spPr>
      </p:pic>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2.png"/></Relationships>

</file>

<file path=ppt/theme/_rels/theme2.xml.rels><?xml version="1.0" encoding="UTF-8"?>
<Relationships xmlns="http://schemas.openxmlformats.org/package/2006/relationships"><Relationship Id="rId1" Type="http://schemas.openxmlformats.org/officeDocument/2006/relationships/image" Target="../media/image3.png"/></Relationships>

</file>

<file path=ppt/theme/theme1.xml><?xml version="1.0" encoding="utf-8"?>
<a:theme xmlns:a="http://schemas.openxmlformats.org/drawingml/2006/main" xmlns:r="http://schemas.openxmlformats.org/officeDocument/2006/relationships" name="New_Template3">
  <a:themeElements>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fontScheme name="New_Template3">
      <a:majorFont>
        <a:latin typeface="Gill Sans Light"/>
        <a:ea typeface="Gill Sans Light"/>
        <a:cs typeface="Gill Sans Light"/>
      </a:majorFont>
      <a:minorFont>
        <a:latin typeface="Gill Sans"/>
        <a:ea typeface="Gill Sans"/>
        <a:cs typeface="Gill Sans"/>
      </a:minorFont>
    </a:fontScheme>
    <a:fmtScheme name="New_Template3">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25400" dir="5400000">
              <a:srgbClr val="000000">
                <a:alpha val="60000"/>
              </a:srgbClr>
            </a:outerShdw>
          </a:effectLst>
        </a:effectStyle>
        <a:effectStyle>
          <a:effectLst>
            <a:outerShdw sx="100000" sy="100000" kx="0" ky="0" algn="b" rotWithShape="0" blurRad="50800" dist="25400" dir="540000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25400" dist="12700" dir="540000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6F6A5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3">
  <a:themeElements>
    <a:clrScheme name="New_Template3">
      <a:dk1>
        <a:srgbClr val="000000"/>
      </a:dk1>
      <a:lt1>
        <a:srgbClr val="FFFFFF"/>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fontScheme name="New_Template3">
      <a:majorFont>
        <a:latin typeface="Gill Sans Light"/>
        <a:ea typeface="Gill Sans Light"/>
        <a:cs typeface="Gill Sans Light"/>
      </a:majorFont>
      <a:minorFont>
        <a:latin typeface="Gill Sans"/>
        <a:ea typeface="Gill Sans"/>
        <a:cs typeface="Gill Sans"/>
      </a:minorFont>
    </a:fontScheme>
    <a:fmtScheme name="New_Template3">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25400" dir="5400000">
              <a:srgbClr val="000000">
                <a:alpha val="60000"/>
              </a:srgbClr>
            </a:outerShdw>
          </a:effectLst>
        </a:effectStyle>
        <a:effectStyle>
          <a:effectLst>
            <a:outerShdw sx="100000" sy="100000" kx="0" ky="0" algn="b" rotWithShape="0" blurRad="50800" dist="25400" dir="540000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25400" dist="12700" dir="540000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6F6A5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