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9" r:id="rId5"/>
    <p:sldId id="261" r:id="rId6"/>
    <p:sldId id="270" r:id="rId7"/>
    <p:sldId id="262" r:id="rId8"/>
    <p:sldId id="263" r:id="rId9"/>
    <p:sldId id="271" r:id="rId10"/>
    <p:sldId id="272" r:id="rId11"/>
    <p:sldId id="273" r:id="rId12"/>
    <p:sldId id="274" r:id="rId13"/>
    <p:sldId id="264" r:id="rId14"/>
    <p:sldId id="275" r:id="rId15"/>
    <p:sldId id="276" r:id="rId16"/>
    <p:sldId id="277" r:id="rId17"/>
    <p:sldId id="266" r:id="rId18"/>
    <p:sldId id="278" r:id="rId19"/>
    <p:sldId id="279" r:id="rId20"/>
    <p:sldId id="267" r:id="rId21"/>
    <p:sldId id="280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91" autoAdjust="0"/>
  </p:normalViewPr>
  <p:slideViewPr>
    <p:cSldViewPr snapToGrid="0">
      <p:cViewPr varScale="1">
        <p:scale>
          <a:sx n="80" d="100"/>
          <a:sy n="80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FC51-A8ED-4E5F-93FB-FDE944A414B3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C7FA-73DE-45E5-A50B-62A61B96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题目，作者等信息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flow cache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in-kernel(developing </a:t>
            </a:r>
            <a:r>
              <a:rPr lang="zh-CN" altLang="en-US" dirty="0"/>
              <a:t>和 </a:t>
            </a:r>
            <a:r>
              <a:rPr lang="en-US" altLang="zh-CN" dirty="0"/>
              <a:t>update</a:t>
            </a:r>
            <a:r>
              <a:rPr lang="zh-CN" altLang="en-US" dirty="0"/>
              <a:t>都非常不好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表的内容，</a:t>
            </a:r>
            <a:r>
              <a:rPr lang="en-US" altLang="zh-CN" dirty="0" err="1"/>
              <a:t>doemon</a:t>
            </a:r>
            <a:r>
              <a:rPr lang="zh-CN" altLang="en-US" dirty="0"/>
              <a:t>全部放在用户态实现。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内核态只留下一个简单地</a:t>
            </a:r>
            <a:r>
              <a:rPr lang="en-US" altLang="zh-CN" dirty="0"/>
              <a:t>cache</a:t>
            </a:r>
            <a:r>
              <a:rPr lang="zh-CN" altLang="en-US" dirty="0"/>
              <a:t>，也就是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，来存储表项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可以看到，这样的设计如果说旧的流，基本不需要经过</a:t>
            </a:r>
            <a:r>
              <a:rPr lang="en-US" altLang="zh-CN" dirty="0"/>
              <a:t>user-space</a:t>
            </a:r>
            <a:r>
              <a:rPr lang="zh-CN" altLang="en-US" dirty="0"/>
              <a:t>，可以很快地完成，但是如果是新的流，或者有流信息进行更新的话，仍然需要</a:t>
            </a:r>
            <a:r>
              <a:rPr lang="en-US" altLang="zh-CN" dirty="0"/>
              <a:t>user-space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因此尝试了许多的优化方案，</a:t>
            </a:r>
            <a:r>
              <a:rPr lang="en-US" altLang="zh-CN" dirty="0"/>
              <a:t>batching</a:t>
            </a:r>
            <a:r>
              <a:rPr lang="zh-CN" altLang="en-US" dirty="0"/>
              <a:t>，</a:t>
            </a:r>
            <a:r>
              <a:rPr lang="en-US" altLang="zh-CN" dirty="0"/>
              <a:t>reduce system call </a:t>
            </a:r>
            <a:r>
              <a:rPr lang="zh-CN" altLang="en-US" dirty="0"/>
              <a:t>，</a:t>
            </a:r>
            <a:r>
              <a:rPr lang="en-US" altLang="zh-CN" dirty="0"/>
              <a:t>distribute</a:t>
            </a:r>
            <a:r>
              <a:rPr lang="zh-CN" altLang="en-US" dirty="0"/>
              <a:t>到多个核处理，</a:t>
            </a:r>
            <a:r>
              <a:rPr lang="en-US" altLang="zh-CN" dirty="0"/>
              <a:t>cuckoo hash</a:t>
            </a:r>
            <a:r>
              <a:rPr lang="zh-CN" altLang="en-US" dirty="0"/>
              <a:t>。而当</a:t>
            </a:r>
            <a:r>
              <a:rPr lang="en-US" altLang="zh-CN" dirty="0" err="1"/>
              <a:t>lantency</a:t>
            </a:r>
            <a:r>
              <a:rPr lang="en-US" altLang="zh-CN" dirty="0"/>
              <a:t>-sensitive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short-lived connection</a:t>
            </a:r>
            <a:r>
              <a:rPr lang="zh-CN" altLang="en-US" dirty="0"/>
              <a:t>，就需要进行访问。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megaflow</a:t>
            </a:r>
            <a:r>
              <a:rPr lang="en-US" altLang="zh-CN" dirty="0"/>
              <a:t> cache</a:t>
            </a:r>
            <a:r>
              <a:rPr lang="zh-CN" altLang="en-US" dirty="0"/>
              <a:t>。基本上就是一个小的上面这个表格，，但是作为最为常用的表格，仍然采取了一些措施</a:t>
            </a:r>
            <a:r>
              <a:rPr lang="en-US" altLang="zh-CN" dirty="0"/>
              <a:t>simper</a:t>
            </a:r>
            <a:r>
              <a:rPr lang="zh-CN" altLang="en-US" dirty="0"/>
              <a:t>和</a:t>
            </a:r>
            <a:r>
              <a:rPr lang="en-US" altLang="zh-CN" dirty="0"/>
              <a:t>lighter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没有</a:t>
            </a:r>
            <a:r>
              <a:rPr lang="en-US" altLang="zh-CN" dirty="0"/>
              <a:t>priority</a:t>
            </a:r>
            <a:r>
              <a:rPr lang="zh-CN" altLang="en-US" dirty="0"/>
              <a:t>，所有有冲突的都没有录入，查到就是查到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2. a pipeline of it</a:t>
            </a:r>
            <a:r>
              <a:rPr lang="zh-CN" altLang="en-US" dirty="0"/>
              <a:t>，全部结合起来，只要查一遍，做什么事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8. </a:t>
            </a:r>
            <a:r>
              <a:rPr lang="zh-CN" altLang="en-US" dirty="0"/>
              <a:t>但是这样的</a:t>
            </a:r>
            <a:r>
              <a:rPr lang="en-US" altLang="zh-CN" dirty="0"/>
              <a:t>cache</a:t>
            </a:r>
            <a:r>
              <a:rPr lang="zh-CN" altLang="en-US" dirty="0"/>
              <a:t>仍然会比较慢，因为没有解决每一个</a:t>
            </a:r>
            <a:r>
              <a:rPr lang="en-US" altLang="zh-CN" dirty="0"/>
              <a:t>kind of match</a:t>
            </a:r>
            <a:r>
              <a:rPr lang="zh-CN" altLang="en-US" dirty="0"/>
              <a:t>仍然是需要不同的表。平均下来（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/2, </a:t>
            </a:r>
            <a:r>
              <a:rPr lang="zh-CN" altLang="en-US" dirty="0"/>
              <a:t>不能够查到的需要查所有的表。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9. </a:t>
            </a:r>
            <a:r>
              <a:rPr lang="zh-CN" altLang="en-US" dirty="0"/>
              <a:t>才有了两极</a:t>
            </a:r>
            <a:r>
              <a:rPr lang="en-US" altLang="zh-CN" dirty="0"/>
              <a:t>cache</a:t>
            </a:r>
            <a:r>
              <a:rPr lang="zh-CN" altLang="en-US" dirty="0"/>
              <a:t>的概念，用第一个精确匹配作为第一级</a:t>
            </a:r>
            <a:r>
              <a:rPr lang="en-US" altLang="zh-CN" dirty="0"/>
              <a:t>cache</a:t>
            </a:r>
            <a:r>
              <a:rPr lang="zh-CN" altLang="en-US" dirty="0"/>
              <a:t>，不过目标换为了</a:t>
            </a:r>
            <a:r>
              <a:rPr lang="en-US" altLang="zh-CN" dirty="0" err="1"/>
              <a:t>megaflow</a:t>
            </a:r>
            <a:r>
              <a:rPr lang="zh-CN" altLang="en-US" dirty="0"/>
              <a:t>需要查哪一个表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10. </a:t>
            </a:r>
            <a:r>
              <a:rPr lang="zh-CN" altLang="en-US" dirty="0"/>
              <a:t>如果查询到了，就是两次查表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）的时间，查不到再进行</a:t>
            </a:r>
            <a:r>
              <a:rPr lang="en-US" altLang="zh-CN" dirty="0" err="1"/>
              <a:t>megaflow</a:t>
            </a:r>
            <a:r>
              <a:rPr lang="zh-CN" altLang="en-US" dirty="0"/>
              <a:t>的查表，在查不到只能去</a:t>
            </a:r>
            <a:r>
              <a:rPr lang="en-US" altLang="zh-CN" dirty="0" err="1"/>
              <a:t>userspace</a:t>
            </a:r>
            <a:r>
              <a:rPr lang="zh-CN" altLang="en-US" dirty="0"/>
              <a:t>进行请求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8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flow cache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in-kernel(developing </a:t>
            </a:r>
            <a:r>
              <a:rPr lang="zh-CN" altLang="en-US" dirty="0"/>
              <a:t>和 </a:t>
            </a:r>
            <a:r>
              <a:rPr lang="en-US" altLang="zh-CN" dirty="0"/>
              <a:t>update</a:t>
            </a:r>
            <a:r>
              <a:rPr lang="zh-CN" altLang="en-US" dirty="0"/>
              <a:t>都非常不好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表的内容，</a:t>
            </a:r>
            <a:r>
              <a:rPr lang="en-US" altLang="zh-CN" dirty="0" err="1"/>
              <a:t>doemon</a:t>
            </a:r>
            <a:r>
              <a:rPr lang="zh-CN" altLang="en-US" dirty="0"/>
              <a:t>全部放在用户态实现。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内核态只留下一个简单地</a:t>
            </a:r>
            <a:r>
              <a:rPr lang="en-US" altLang="zh-CN" dirty="0"/>
              <a:t>cache</a:t>
            </a:r>
            <a:r>
              <a:rPr lang="zh-CN" altLang="en-US" dirty="0"/>
              <a:t>，也就是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，来存储表项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可以看到，这样的设计如果说旧的流，基本不需要经过</a:t>
            </a:r>
            <a:r>
              <a:rPr lang="en-US" altLang="zh-CN" dirty="0"/>
              <a:t>user-space</a:t>
            </a:r>
            <a:r>
              <a:rPr lang="zh-CN" altLang="en-US" dirty="0"/>
              <a:t>，可以很快地完成，但是如果是新的流，或者有流信息进行更新的话，仍然需要</a:t>
            </a:r>
            <a:r>
              <a:rPr lang="en-US" altLang="zh-CN" dirty="0"/>
              <a:t>user-space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因此尝试了许多的优化方案，</a:t>
            </a:r>
            <a:r>
              <a:rPr lang="en-US" altLang="zh-CN" dirty="0"/>
              <a:t>batching</a:t>
            </a:r>
            <a:r>
              <a:rPr lang="zh-CN" altLang="en-US" dirty="0"/>
              <a:t>，</a:t>
            </a:r>
            <a:r>
              <a:rPr lang="en-US" altLang="zh-CN" dirty="0"/>
              <a:t>reduce system call </a:t>
            </a:r>
            <a:r>
              <a:rPr lang="zh-CN" altLang="en-US" dirty="0"/>
              <a:t>，</a:t>
            </a:r>
            <a:r>
              <a:rPr lang="en-US" altLang="zh-CN" dirty="0"/>
              <a:t>distribute</a:t>
            </a:r>
            <a:r>
              <a:rPr lang="zh-CN" altLang="en-US" dirty="0"/>
              <a:t>到多个核处理，</a:t>
            </a:r>
            <a:r>
              <a:rPr lang="en-US" altLang="zh-CN" dirty="0"/>
              <a:t>cuckoo hash</a:t>
            </a:r>
            <a:r>
              <a:rPr lang="zh-CN" altLang="en-US" dirty="0"/>
              <a:t>。而当</a:t>
            </a:r>
            <a:r>
              <a:rPr lang="en-US" altLang="zh-CN" dirty="0" err="1"/>
              <a:t>lantency</a:t>
            </a:r>
            <a:r>
              <a:rPr lang="en-US" altLang="zh-CN" dirty="0"/>
              <a:t>-sensitive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short-lived connection</a:t>
            </a:r>
            <a:r>
              <a:rPr lang="zh-CN" altLang="en-US" dirty="0"/>
              <a:t>，就需要进行访问。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megaflow</a:t>
            </a:r>
            <a:r>
              <a:rPr lang="en-US" altLang="zh-CN" dirty="0"/>
              <a:t> cache</a:t>
            </a:r>
            <a:r>
              <a:rPr lang="zh-CN" altLang="en-US" dirty="0"/>
              <a:t>。基本上就是一个小的上面这个表格，，但是作为最为常用的表格，仍然采取了一些措施</a:t>
            </a:r>
            <a:r>
              <a:rPr lang="en-US" altLang="zh-CN" dirty="0"/>
              <a:t>simper</a:t>
            </a:r>
            <a:r>
              <a:rPr lang="zh-CN" altLang="en-US" dirty="0"/>
              <a:t>和</a:t>
            </a:r>
            <a:r>
              <a:rPr lang="en-US" altLang="zh-CN" dirty="0"/>
              <a:t>lighter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没有</a:t>
            </a:r>
            <a:r>
              <a:rPr lang="en-US" altLang="zh-CN" dirty="0"/>
              <a:t>priority</a:t>
            </a:r>
            <a:r>
              <a:rPr lang="zh-CN" altLang="en-US" dirty="0"/>
              <a:t>，所有有冲突的都没有录入，查到就是查到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2. a pipeline of it</a:t>
            </a:r>
            <a:r>
              <a:rPr lang="zh-CN" altLang="en-US" dirty="0"/>
              <a:t>，全部结合起来，只要查一遍，做什么事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8. </a:t>
            </a:r>
            <a:r>
              <a:rPr lang="zh-CN" altLang="en-US" dirty="0"/>
              <a:t>但是这样的</a:t>
            </a:r>
            <a:r>
              <a:rPr lang="en-US" altLang="zh-CN" dirty="0"/>
              <a:t>cache</a:t>
            </a:r>
            <a:r>
              <a:rPr lang="zh-CN" altLang="en-US" dirty="0"/>
              <a:t>仍然会比较慢，因为没有解决每一个</a:t>
            </a:r>
            <a:r>
              <a:rPr lang="en-US" altLang="zh-CN" dirty="0"/>
              <a:t>kind of match</a:t>
            </a:r>
            <a:r>
              <a:rPr lang="zh-CN" altLang="en-US" dirty="0"/>
              <a:t>仍然是需要不同的表。平均下来（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/2, </a:t>
            </a:r>
            <a:r>
              <a:rPr lang="zh-CN" altLang="en-US" dirty="0"/>
              <a:t>不能够查到的需要查所有的表。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9. </a:t>
            </a:r>
            <a:r>
              <a:rPr lang="zh-CN" altLang="en-US" dirty="0"/>
              <a:t>才有了两极</a:t>
            </a:r>
            <a:r>
              <a:rPr lang="en-US" altLang="zh-CN" dirty="0"/>
              <a:t>cache</a:t>
            </a:r>
            <a:r>
              <a:rPr lang="zh-CN" altLang="en-US" dirty="0"/>
              <a:t>的概念，用第一个精确匹配作为第一级</a:t>
            </a:r>
            <a:r>
              <a:rPr lang="en-US" altLang="zh-CN" dirty="0"/>
              <a:t>cache</a:t>
            </a:r>
            <a:r>
              <a:rPr lang="zh-CN" altLang="en-US" dirty="0"/>
              <a:t>，不过目标换为了</a:t>
            </a:r>
            <a:r>
              <a:rPr lang="en-US" altLang="zh-CN" dirty="0" err="1"/>
              <a:t>megaflow</a:t>
            </a:r>
            <a:r>
              <a:rPr lang="zh-CN" altLang="en-US" dirty="0"/>
              <a:t>需要查哪一个表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10. </a:t>
            </a:r>
            <a:r>
              <a:rPr lang="zh-CN" altLang="en-US" dirty="0"/>
              <a:t>如果查询到了，就是两次查表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）的时间，查不到再进行</a:t>
            </a:r>
            <a:r>
              <a:rPr lang="en-US" altLang="zh-CN" dirty="0" err="1"/>
              <a:t>megaflow</a:t>
            </a:r>
            <a:r>
              <a:rPr lang="zh-CN" altLang="en-US" dirty="0"/>
              <a:t>的查表，在查不到只能去</a:t>
            </a:r>
            <a:r>
              <a:rPr lang="en-US" altLang="zh-CN" dirty="0" err="1"/>
              <a:t>userspace</a:t>
            </a:r>
            <a:r>
              <a:rPr lang="zh-CN" altLang="en-US" dirty="0"/>
              <a:t>进行请求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flow cache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in-kernel(developing </a:t>
            </a:r>
            <a:r>
              <a:rPr lang="zh-CN" altLang="en-US" dirty="0"/>
              <a:t>和 </a:t>
            </a:r>
            <a:r>
              <a:rPr lang="en-US" altLang="zh-CN" dirty="0"/>
              <a:t>update</a:t>
            </a:r>
            <a:r>
              <a:rPr lang="zh-CN" altLang="en-US" dirty="0"/>
              <a:t>都非常不好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表的内容，</a:t>
            </a:r>
            <a:r>
              <a:rPr lang="en-US" altLang="zh-CN" dirty="0" err="1"/>
              <a:t>doemon</a:t>
            </a:r>
            <a:r>
              <a:rPr lang="zh-CN" altLang="en-US" dirty="0"/>
              <a:t>全部放在用户态实现。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内核态只留下一个简单地</a:t>
            </a:r>
            <a:r>
              <a:rPr lang="en-US" altLang="zh-CN" dirty="0"/>
              <a:t>cache</a:t>
            </a:r>
            <a:r>
              <a:rPr lang="zh-CN" altLang="en-US" dirty="0"/>
              <a:t>，也就是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，来存储表项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可以看到，这样的设计如果说旧的流，基本不需要经过</a:t>
            </a:r>
            <a:r>
              <a:rPr lang="en-US" altLang="zh-CN" dirty="0"/>
              <a:t>user-space</a:t>
            </a:r>
            <a:r>
              <a:rPr lang="zh-CN" altLang="en-US" dirty="0"/>
              <a:t>，可以很快地完成，但是如果是新的流，或者有流信息进行更新的话，仍然需要</a:t>
            </a:r>
            <a:r>
              <a:rPr lang="en-US" altLang="zh-CN" dirty="0"/>
              <a:t>user-space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因此尝试了许多的优化方案，</a:t>
            </a:r>
            <a:r>
              <a:rPr lang="en-US" altLang="zh-CN" dirty="0"/>
              <a:t>batching</a:t>
            </a:r>
            <a:r>
              <a:rPr lang="zh-CN" altLang="en-US" dirty="0"/>
              <a:t>，</a:t>
            </a:r>
            <a:r>
              <a:rPr lang="en-US" altLang="zh-CN" dirty="0"/>
              <a:t>reduce system call </a:t>
            </a:r>
            <a:r>
              <a:rPr lang="zh-CN" altLang="en-US" dirty="0"/>
              <a:t>，</a:t>
            </a:r>
            <a:r>
              <a:rPr lang="en-US" altLang="zh-CN" dirty="0"/>
              <a:t>distribute</a:t>
            </a:r>
            <a:r>
              <a:rPr lang="zh-CN" altLang="en-US" dirty="0"/>
              <a:t>到多个核处理，</a:t>
            </a:r>
            <a:r>
              <a:rPr lang="en-US" altLang="zh-CN" dirty="0"/>
              <a:t>cuckoo hash</a:t>
            </a:r>
            <a:r>
              <a:rPr lang="zh-CN" altLang="en-US" dirty="0"/>
              <a:t>。而当</a:t>
            </a:r>
            <a:r>
              <a:rPr lang="en-US" altLang="zh-CN" dirty="0" err="1"/>
              <a:t>lantency</a:t>
            </a:r>
            <a:r>
              <a:rPr lang="en-US" altLang="zh-CN" dirty="0"/>
              <a:t>-sensitive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short-lived connection</a:t>
            </a:r>
            <a:r>
              <a:rPr lang="zh-CN" altLang="en-US" dirty="0"/>
              <a:t>，就需要进行访问。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megaflow</a:t>
            </a:r>
            <a:r>
              <a:rPr lang="en-US" altLang="zh-CN" dirty="0"/>
              <a:t> cache</a:t>
            </a:r>
            <a:r>
              <a:rPr lang="zh-CN" altLang="en-US" dirty="0"/>
              <a:t>。基本上就是一个小的上面这个表格，，但是作为最为常用的表格，仍然采取了一些措施</a:t>
            </a:r>
            <a:r>
              <a:rPr lang="en-US" altLang="zh-CN" dirty="0"/>
              <a:t>simper</a:t>
            </a:r>
            <a:r>
              <a:rPr lang="zh-CN" altLang="en-US" dirty="0"/>
              <a:t>和</a:t>
            </a:r>
            <a:r>
              <a:rPr lang="en-US" altLang="zh-CN" dirty="0"/>
              <a:t>lighter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没有</a:t>
            </a:r>
            <a:r>
              <a:rPr lang="en-US" altLang="zh-CN" dirty="0"/>
              <a:t>priority</a:t>
            </a:r>
            <a:r>
              <a:rPr lang="zh-CN" altLang="en-US" dirty="0"/>
              <a:t>，所有有冲突的都没有录入，查到就是查到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2. a pipeline of it</a:t>
            </a:r>
            <a:r>
              <a:rPr lang="zh-CN" altLang="en-US" dirty="0"/>
              <a:t>，全部结合起来，只要查一遍，做什么事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8. </a:t>
            </a:r>
            <a:r>
              <a:rPr lang="zh-CN" altLang="en-US" dirty="0"/>
              <a:t>但是这样的</a:t>
            </a:r>
            <a:r>
              <a:rPr lang="en-US" altLang="zh-CN" dirty="0"/>
              <a:t>cache</a:t>
            </a:r>
            <a:r>
              <a:rPr lang="zh-CN" altLang="en-US" dirty="0"/>
              <a:t>仍然会比较慢，因为没有解决每一个</a:t>
            </a:r>
            <a:r>
              <a:rPr lang="en-US" altLang="zh-CN" dirty="0"/>
              <a:t>kind of match</a:t>
            </a:r>
            <a:r>
              <a:rPr lang="zh-CN" altLang="en-US" dirty="0"/>
              <a:t>仍然是需要不同的表。平均下来（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/2, </a:t>
            </a:r>
            <a:r>
              <a:rPr lang="zh-CN" altLang="en-US" dirty="0"/>
              <a:t>不能够查到的需要查所有的表。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9. </a:t>
            </a:r>
            <a:r>
              <a:rPr lang="zh-CN" altLang="en-US" dirty="0"/>
              <a:t>才有了两极</a:t>
            </a:r>
            <a:r>
              <a:rPr lang="en-US" altLang="zh-CN" dirty="0"/>
              <a:t>cache</a:t>
            </a:r>
            <a:r>
              <a:rPr lang="zh-CN" altLang="en-US" dirty="0"/>
              <a:t>的概念，用第一个精确匹配作为第一级</a:t>
            </a:r>
            <a:r>
              <a:rPr lang="en-US" altLang="zh-CN" dirty="0"/>
              <a:t>cache</a:t>
            </a:r>
            <a:r>
              <a:rPr lang="zh-CN" altLang="en-US" dirty="0"/>
              <a:t>，不过目标换为了</a:t>
            </a:r>
            <a:r>
              <a:rPr lang="en-US" altLang="zh-CN" dirty="0" err="1"/>
              <a:t>megaflow</a:t>
            </a:r>
            <a:r>
              <a:rPr lang="zh-CN" altLang="en-US" dirty="0"/>
              <a:t>需要查哪一个表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10. </a:t>
            </a:r>
            <a:r>
              <a:rPr lang="zh-CN" altLang="en-US" dirty="0"/>
              <a:t>如果查询到了，就是两次查表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）的时间，查不到再进行</a:t>
            </a:r>
            <a:r>
              <a:rPr lang="en-US" altLang="zh-CN" dirty="0" err="1"/>
              <a:t>megaflow</a:t>
            </a:r>
            <a:r>
              <a:rPr lang="zh-CN" altLang="en-US" dirty="0"/>
              <a:t>的查表，在查不到只能去</a:t>
            </a:r>
            <a:r>
              <a:rPr lang="en-US" altLang="zh-CN" dirty="0" err="1"/>
              <a:t>userspace</a:t>
            </a:r>
            <a:r>
              <a:rPr lang="zh-CN" altLang="en-US" dirty="0"/>
              <a:t>进行请求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8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packet classification for flow caching</a:t>
            </a:r>
          </a:p>
          <a:p>
            <a:pPr marL="0" indent="0">
              <a:buNone/>
            </a:pPr>
            <a:r>
              <a:rPr lang="zh-CN" altLang="en-US" dirty="0"/>
              <a:t>每一个特殊的匹配需要引进一张新的表，只要有一个看</a:t>
            </a:r>
            <a:r>
              <a:rPr lang="en-US" altLang="zh-CN" dirty="0" err="1"/>
              <a:t>destination_ip</a:t>
            </a:r>
            <a:r>
              <a:rPr lang="en-US" altLang="zh-CN" dirty="0"/>
              <a:t>,</a:t>
            </a:r>
            <a:r>
              <a:rPr lang="zh-CN" altLang="en-US" dirty="0"/>
              <a:t>所有进来的流都需要进行匹配这张表。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这有没有优化，可以让我们少看几张表或者每张表的速度加快呢。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第一点就是</a:t>
            </a:r>
            <a:r>
              <a:rPr lang="en-US" altLang="zh-CN" dirty="0"/>
              <a:t>priority</a:t>
            </a:r>
            <a:r>
              <a:rPr lang="zh-CN" altLang="en-US" dirty="0"/>
              <a:t>对其进行</a:t>
            </a:r>
            <a:r>
              <a:rPr lang="en-US" altLang="zh-CN" dirty="0"/>
              <a:t>sorting</a:t>
            </a:r>
            <a:r>
              <a:rPr lang="zh-CN" altLang="en-US" dirty="0"/>
              <a:t>，举例，画图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staged lookup</a:t>
            </a:r>
            <a:r>
              <a:rPr lang="zh-CN" altLang="en-US" dirty="0"/>
              <a:t>，会将分成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staged</a:t>
            </a:r>
            <a:r>
              <a:rPr lang="zh-CN" altLang="en-US" dirty="0"/>
              <a:t>，早早淘汰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prefix tracking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classifier partition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packet classification for flow caching</a:t>
            </a:r>
          </a:p>
          <a:p>
            <a:pPr marL="0" indent="0">
              <a:buNone/>
            </a:pPr>
            <a:r>
              <a:rPr lang="zh-CN" altLang="en-US" dirty="0"/>
              <a:t>每一个特殊的匹配需要引进一张新的表，只要有一个看</a:t>
            </a:r>
            <a:r>
              <a:rPr lang="en-US" altLang="zh-CN" dirty="0" err="1"/>
              <a:t>destination_ip</a:t>
            </a:r>
            <a:r>
              <a:rPr lang="en-US" altLang="zh-CN" dirty="0"/>
              <a:t>,</a:t>
            </a:r>
            <a:r>
              <a:rPr lang="zh-CN" altLang="en-US" dirty="0"/>
              <a:t>所有进来的流都需要进行匹配这张表。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这有没有优化，可以让我们少看几张表或者每张表的速度加快呢。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第一点就是</a:t>
            </a:r>
            <a:r>
              <a:rPr lang="en-US" altLang="zh-CN" dirty="0"/>
              <a:t>priority</a:t>
            </a:r>
            <a:r>
              <a:rPr lang="zh-CN" altLang="en-US" dirty="0"/>
              <a:t>对其进行</a:t>
            </a:r>
            <a:r>
              <a:rPr lang="en-US" altLang="zh-CN" dirty="0"/>
              <a:t>sorting</a:t>
            </a:r>
            <a:r>
              <a:rPr lang="zh-CN" altLang="en-US" dirty="0"/>
              <a:t>，举例，画图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staged lookup</a:t>
            </a:r>
            <a:r>
              <a:rPr lang="zh-CN" altLang="en-US" dirty="0"/>
              <a:t>，会将分成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staged</a:t>
            </a:r>
            <a:r>
              <a:rPr lang="zh-CN" altLang="en-US" dirty="0"/>
              <a:t>，早早淘汰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prefix tracking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classifier partition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76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packet classification for flow caching</a:t>
            </a:r>
          </a:p>
          <a:p>
            <a:pPr marL="0" indent="0">
              <a:buNone/>
            </a:pPr>
            <a:r>
              <a:rPr lang="zh-CN" altLang="en-US" dirty="0"/>
              <a:t>每一个特殊的匹配需要引进一张新的表，只要有一个看</a:t>
            </a:r>
            <a:r>
              <a:rPr lang="en-US" altLang="zh-CN" dirty="0" err="1"/>
              <a:t>destination_ip</a:t>
            </a:r>
            <a:r>
              <a:rPr lang="en-US" altLang="zh-CN" dirty="0"/>
              <a:t>,</a:t>
            </a:r>
            <a:r>
              <a:rPr lang="zh-CN" altLang="en-US" dirty="0"/>
              <a:t>所有进来的流都需要进行匹配这张表。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这有没有优化，可以让我们少看几张表或者每张表的速度加快呢。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第一点就是</a:t>
            </a:r>
            <a:r>
              <a:rPr lang="en-US" altLang="zh-CN" dirty="0"/>
              <a:t>priority</a:t>
            </a:r>
            <a:r>
              <a:rPr lang="zh-CN" altLang="en-US" dirty="0"/>
              <a:t>对其进行</a:t>
            </a:r>
            <a:r>
              <a:rPr lang="en-US" altLang="zh-CN" dirty="0"/>
              <a:t>sorting</a:t>
            </a:r>
            <a:r>
              <a:rPr lang="zh-CN" altLang="en-US" dirty="0"/>
              <a:t>，举例，画图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staged lookup</a:t>
            </a:r>
            <a:r>
              <a:rPr lang="zh-CN" altLang="en-US" dirty="0"/>
              <a:t>，会将分成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staged</a:t>
            </a:r>
            <a:r>
              <a:rPr lang="zh-CN" altLang="en-US" dirty="0"/>
              <a:t>，早早淘汰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prefix tracking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classifier partition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16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packet classification for flow caching</a:t>
            </a:r>
          </a:p>
          <a:p>
            <a:pPr marL="0" indent="0">
              <a:buNone/>
            </a:pPr>
            <a:r>
              <a:rPr lang="zh-CN" altLang="en-US" dirty="0"/>
              <a:t>每一个特殊的匹配需要引进一张新的表，只要有一个看</a:t>
            </a:r>
            <a:r>
              <a:rPr lang="en-US" altLang="zh-CN" dirty="0" err="1"/>
              <a:t>destination_ip</a:t>
            </a:r>
            <a:r>
              <a:rPr lang="en-US" altLang="zh-CN" dirty="0"/>
              <a:t>,</a:t>
            </a:r>
            <a:r>
              <a:rPr lang="zh-CN" altLang="en-US" dirty="0"/>
              <a:t>所有进来的流都需要进行匹配这张表。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这有没有优化，可以让我们少看几张表或者每张表的速度加快呢。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第一点就是</a:t>
            </a:r>
            <a:r>
              <a:rPr lang="en-US" altLang="zh-CN" dirty="0"/>
              <a:t>priority</a:t>
            </a:r>
            <a:r>
              <a:rPr lang="zh-CN" altLang="en-US" dirty="0"/>
              <a:t>对其进行</a:t>
            </a:r>
            <a:r>
              <a:rPr lang="en-US" altLang="zh-CN" dirty="0"/>
              <a:t>sorting</a:t>
            </a:r>
            <a:r>
              <a:rPr lang="zh-CN" altLang="en-US" dirty="0"/>
              <a:t>，举例，画图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staged lookup</a:t>
            </a:r>
            <a:r>
              <a:rPr lang="zh-CN" altLang="en-US" dirty="0"/>
              <a:t>，会将分成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staged</a:t>
            </a:r>
            <a:r>
              <a:rPr lang="zh-CN" altLang="en-US" dirty="0"/>
              <a:t>，早早淘汰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prefix tracking</a:t>
            </a:r>
          </a:p>
          <a:p>
            <a:pPr marL="228600" indent="-228600">
              <a:buAutoNum type="arabicPeriod"/>
            </a:pPr>
            <a:r>
              <a:rPr lang="en-US" altLang="zh-CN" dirty="0"/>
              <a:t>classifier partition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66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evaluation</a:t>
            </a:r>
          </a:p>
          <a:p>
            <a:pPr marL="0" indent="0">
              <a:buNone/>
            </a:pPr>
            <a:r>
              <a:rPr lang="en-US" altLang="zh-CN" dirty="0"/>
              <a:t>1. cache</a:t>
            </a:r>
            <a:r>
              <a:rPr lang="zh-CN" altLang="en-US" dirty="0"/>
              <a:t>以及每一个对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进行了评估，说明其结果相当有效。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evaluation</a:t>
            </a:r>
          </a:p>
          <a:p>
            <a:pPr marL="0" indent="0">
              <a:buNone/>
            </a:pPr>
            <a:r>
              <a:rPr lang="en-US" altLang="zh-CN" dirty="0"/>
              <a:t>1. cache</a:t>
            </a:r>
            <a:r>
              <a:rPr lang="zh-CN" altLang="en-US" dirty="0"/>
              <a:t>以及每一个对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进行了评估，说明其结果相当有效。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4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evaluation</a:t>
            </a:r>
          </a:p>
          <a:p>
            <a:pPr marL="0" indent="0">
              <a:buNone/>
            </a:pPr>
            <a:r>
              <a:rPr lang="en-US" altLang="zh-CN" dirty="0"/>
              <a:t>1. cache</a:t>
            </a:r>
            <a:r>
              <a:rPr lang="zh-CN" altLang="en-US" dirty="0"/>
              <a:t>以及每一个对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进行了评估，说明其结果相当有效。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9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virtualization</a:t>
            </a:r>
            <a:r>
              <a:rPr lang="zh-CN" altLang="en-US" dirty="0"/>
              <a:t>的发展由来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使得网络开始产生变化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一开始人们只是简单地把网络的功能放在</a:t>
            </a:r>
            <a:r>
              <a:rPr lang="en-US" altLang="zh-CN" dirty="0"/>
              <a:t>virtual machine</a:t>
            </a:r>
            <a:r>
              <a:rPr lang="zh-CN" altLang="en-US" dirty="0"/>
              <a:t>中。显然是一个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的做法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limitation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1. reconfigure </a:t>
            </a:r>
          </a:p>
          <a:p>
            <a:r>
              <a:rPr lang="en-US" altLang="zh-CN" dirty="0"/>
              <a:t>         2. coupling </a:t>
            </a:r>
            <a:r>
              <a:rPr lang="zh-CN" altLang="en-US" dirty="0"/>
              <a:t>带来</a:t>
            </a:r>
            <a:r>
              <a:rPr lang="en-US" altLang="zh-CN" dirty="0"/>
              <a:t>mobility</a:t>
            </a:r>
            <a:r>
              <a:rPr lang="zh-CN" altLang="en-US" dirty="0"/>
              <a:t>和</a:t>
            </a:r>
            <a:r>
              <a:rPr lang="en-US" altLang="zh-CN" dirty="0" err="1"/>
              <a:t>scalibility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4. network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就产生了</a:t>
            </a:r>
            <a:endParaRPr lang="en-US" altLang="zh-CN" dirty="0"/>
          </a:p>
          <a:p>
            <a:r>
              <a:rPr lang="en-US" altLang="zh-CN" dirty="0"/>
              <a:t>        1. decouple</a:t>
            </a:r>
          </a:p>
          <a:p>
            <a:r>
              <a:rPr lang="en-US" altLang="zh-CN" dirty="0"/>
              <a:t>        2. flexibility and generous purpose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与一些</a:t>
            </a:r>
            <a:r>
              <a:rPr lang="en-US" altLang="zh-CN" dirty="0"/>
              <a:t>early </a:t>
            </a:r>
            <a:r>
              <a:rPr lang="en-US" altLang="zh-CN" dirty="0" err="1"/>
              <a:t>vswitch</a:t>
            </a:r>
            <a:r>
              <a:rPr lang="zh-CN" altLang="en-US" dirty="0"/>
              <a:t>相比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急需要一个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讲这一篇文章标题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64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conclusion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Introduction</a:t>
            </a:r>
            <a:r>
              <a:rPr lang="zh-CN" altLang="en-US" dirty="0"/>
              <a:t>部分 介绍了</a:t>
            </a:r>
            <a:r>
              <a:rPr lang="en-US" altLang="zh-CN" dirty="0"/>
              <a:t>NFV</a:t>
            </a:r>
            <a:r>
              <a:rPr lang="zh-CN" altLang="en-US" dirty="0"/>
              <a:t>需要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这样的一个好用的</a:t>
            </a:r>
            <a:r>
              <a:rPr lang="en-US" altLang="zh-CN" dirty="0" err="1"/>
              <a:t>vswitch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high performance and generality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Design Rational</a:t>
            </a:r>
            <a:r>
              <a:rPr lang="zh-CN" altLang="en-US" dirty="0"/>
              <a:t>部分围绕</a:t>
            </a:r>
            <a:r>
              <a:rPr lang="en-US" altLang="zh-CN" dirty="0"/>
              <a:t>virtualization</a:t>
            </a:r>
            <a:r>
              <a:rPr lang="zh-CN" altLang="en-US" dirty="0"/>
              <a:t>环境分三个方面分析了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的两个重点（</a:t>
            </a:r>
            <a:r>
              <a:rPr lang="en-US" altLang="zh-CN" dirty="0"/>
              <a:t>packet </a:t>
            </a:r>
            <a:r>
              <a:rPr lang="en-US" altLang="zh-CN" dirty="0" err="1"/>
              <a:t>classfication</a:t>
            </a:r>
            <a:r>
              <a:rPr lang="zh-CN" altLang="en-US" dirty="0"/>
              <a:t>和 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Design</a:t>
            </a:r>
            <a:r>
              <a:rPr lang="zh-CN" altLang="en-US" dirty="0"/>
              <a:t>部分大体介绍了一下整体的架构，</a:t>
            </a:r>
            <a:r>
              <a:rPr lang="en-US" altLang="zh-CN" dirty="0"/>
              <a:t>packet classification</a:t>
            </a:r>
            <a:r>
              <a:rPr lang="zh-CN" altLang="en-US" dirty="0"/>
              <a:t>的模型初步，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并单独分出一个大点来介绍</a:t>
            </a:r>
            <a:r>
              <a:rPr lang="en-US" altLang="zh-CN" dirty="0"/>
              <a:t>cache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的基础上，介绍</a:t>
            </a:r>
            <a:r>
              <a:rPr lang="en-US" altLang="zh-CN" dirty="0"/>
              <a:t>packet classification</a:t>
            </a:r>
            <a:r>
              <a:rPr lang="zh-CN" altLang="en-US" dirty="0"/>
              <a:t>围绕</a:t>
            </a:r>
            <a:r>
              <a:rPr lang="en-US" altLang="zh-CN" dirty="0"/>
              <a:t>cache</a:t>
            </a:r>
            <a:r>
              <a:rPr lang="zh-CN" altLang="en-US" dirty="0"/>
              <a:t>需要做的</a:t>
            </a:r>
            <a:r>
              <a:rPr lang="en-US" altLang="zh-CN" dirty="0"/>
              <a:t>4</a:t>
            </a:r>
            <a:r>
              <a:rPr lang="zh-CN" altLang="en-US" dirty="0"/>
              <a:t>个优化点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并阐述了</a:t>
            </a:r>
            <a:r>
              <a:rPr lang="en-US" altLang="zh-CN" dirty="0"/>
              <a:t>cache invalidation</a:t>
            </a:r>
            <a:r>
              <a:rPr lang="zh-CN" altLang="en-US" dirty="0"/>
              <a:t>的方式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evaluation future &amp;related work +conclusion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60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conclusion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Introduction</a:t>
            </a:r>
            <a:r>
              <a:rPr lang="zh-CN" altLang="en-US" dirty="0"/>
              <a:t>部分 介绍了</a:t>
            </a:r>
            <a:r>
              <a:rPr lang="en-US" altLang="zh-CN" dirty="0"/>
              <a:t>NFV</a:t>
            </a:r>
            <a:r>
              <a:rPr lang="zh-CN" altLang="en-US" dirty="0"/>
              <a:t>需要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这样的一个好用的</a:t>
            </a:r>
            <a:r>
              <a:rPr lang="en-US" altLang="zh-CN" dirty="0" err="1"/>
              <a:t>vswitch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high performance and generality</a:t>
            </a:r>
          </a:p>
          <a:p>
            <a:pPr marL="228600" indent="-228600">
              <a:buAutoNum type="arabicPeriod"/>
            </a:pPr>
            <a:r>
              <a:rPr lang="en-US" altLang="zh-CN" dirty="0"/>
              <a:t>Design Rational</a:t>
            </a:r>
            <a:r>
              <a:rPr lang="zh-CN" altLang="en-US" dirty="0"/>
              <a:t>部分围绕</a:t>
            </a:r>
            <a:r>
              <a:rPr lang="en-US" altLang="zh-CN" dirty="0"/>
              <a:t>virtualization</a:t>
            </a:r>
            <a:r>
              <a:rPr lang="zh-CN" altLang="en-US" dirty="0"/>
              <a:t>环境分三个方面分析了</a:t>
            </a:r>
            <a:r>
              <a:rPr lang="en-US" altLang="zh-CN" dirty="0"/>
              <a:t>open </a:t>
            </a:r>
            <a:r>
              <a:rPr lang="en-US" altLang="zh-CN" dirty="0" err="1"/>
              <a:t>vswitch</a:t>
            </a:r>
            <a:r>
              <a:rPr lang="zh-CN" altLang="en-US" dirty="0"/>
              <a:t>的两个重点（</a:t>
            </a:r>
            <a:r>
              <a:rPr lang="en-US" altLang="zh-CN" dirty="0"/>
              <a:t>packet </a:t>
            </a:r>
            <a:r>
              <a:rPr lang="en-US" altLang="zh-CN" dirty="0" err="1"/>
              <a:t>classfication</a:t>
            </a:r>
            <a:r>
              <a:rPr lang="zh-CN" altLang="en-US" dirty="0"/>
              <a:t>和 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Design</a:t>
            </a:r>
            <a:r>
              <a:rPr lang="zh-CN" altLang="en-US" dirty="0"/>
              <a:t>部分大体介绍了一下整体的架构，</a:t>
            </a:r>
            <a:r>
              <a:rPr lang="en-US" altLang="zh-CN" dirty="0"/>
              <a:t>packet classification</a:t>
            </a:r>
            <a:r>
              <a:rPr lang="zh-CN" altLang="en-US" dirty="0"/>
              <a:t>的模型初步，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并单独分出一个大点来介绍</a:t>
            </a:r>
            <a:r>
              <a:rPr lang="en-US" altLang="zh-CN" dirty="0"/>
              <a:t>cache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cache</a:t>
            </a:r>
            <a:r>
              <a:rPr lang="zh-CN" altLang="en-US" dirty="0"/>
              <a:t>的基础上，介绍</a:t>
            </a:r>
            <a:r>
              <a:rPr lang="en-US" altLang="zh-CN" dirty="0"/>
              <a:t>packet classification</a:t>
            </a:r>
            <a:r>
              <a:rPr lang="zh-CN" altLang="en-US" dirty="0"/>
              <a:t>围绕</a:t>
            </a:r>
            <a:r>
              <a:rPr lang="en-US" altLang="zh-CN" dirty="0"/>
              <a:t>cache</a:t>
            </a:r>
            <a:r>
              <a:rPr lang="zh-CN" altLang="en-US" dirty="0"/>
              <a:t>需要做的</a:t>
            </a:r>
            <a:r>
              <a:rPr lang="en-US" altLang="zh-CN" dirty="0"/>
              <a:t>4</a:t>
            </a:r>
            <a:r>
              <a:rPr lang="zh-CN" altLang="en-US" dirty="0"/>
              <a:t>个优化点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并阐述了</a:t>
            </a:r>
            <a:r>
              <a:rPr lang="en-US" altLang="zh-CN" dirty="0"/>
              <a:t>cache invalidation</a:t>
            </a:r>
            <a:r>
              <a:rPr lang="zh-CN" altLang="en-US" dirty="0"/>
              <a:t>的方式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evaluation future &amp;related work +conclusion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34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thanks  </a:t>
            </a:r>
            <a:r>
              <a:rPr lang="zh-CN" altLang="en-US" dirty="0"/>
              <a:t>和  二维码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4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design</a:t>
            </a:r>
          </a:p>
          <a:p>
            <a:pPr marL="228600" indent="-228600">
              <a:buAutoNum type="arabicPeriod"/>
            </a:pPr>
            <a:r>
              <a:rPr lang="zh-CN" altLang="en-US" dirty="0"/>
              <a:t>直观上分为三层，上层</a:t>
            </a:r>
            <a:r>
              <a:rPr lang="en-US" altLang="zh-CN" dirty="0"/>
              <a:t>controller</a:t>
            </a:r>
            <a:r>
              <a:rPr lang="zh-CN" altLang="en-US" dirty="0"/>
              <a:t>面对用户的接口，让你把规则写进去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openflow</a:t>
            </a:r>
            <a:r>
              <a:rPr lang="zh-CN" altLang="en-US" dirty="0"/>
              <a:t>协议在中间这个</a:t>
            </a:r>
            <a:r>
              <a:rPr lang="en-US" altLang="zh-CN" dirty="0"/>
              <a:t>daemon</a:t>
            </a:r>
            <a:r>
              <a:rPr lang="zh-CN" altLang="en-US" dirty="0"/>
              <a:t>形成表格。（演示一个表格）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 err="1"/>
              <a:t>datapath</a:t>
            </a:r>
            <a:r>
              <a:rPr lang="zh-CN" altLang="en-US" dirty="0"/>
              <a:t>从网卡接到包之后，会查看本地</a:t>
            </a:r>
            <a:r>
              <a:rPr lang="en-US" altLang="zh-CN" dirty="0"/>
              <a:t>cache</a:t>
            </a:r>
            <a:r>
              <a:rPr lang="zh-CN" altLang="en-US" dirty="0"/>
              <a:t>有没有这样的操作，有就依托自己的</a:t>
            </a:r>
            <a:r>
              <a:rPr lang="en-US" altLang="zh-CN" dirty="0"/>
              <a:t>kernel</a:t>
            </a:r>
            <a:r>
              <a:rPr lang="zh-CN" altLang="en-US" dirty="0"/>
              <a:t>的网络协议栈执行。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没有就会去询问</a:t>
            </a:r>
            <a:r>
              <a:rPr lang="en-US" altLang="zh-CN" dirty="0" err="1"/>
              <a:t>ovs-vswitched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拿到答复之后，并且存储在自己的</a:t>
            </a:r>
            <a:r>
              <a:rPr lang="en-US" altLang="zh-CN" dirty="0"/>
              <a:t>cache</a:t>
            </a:r>
            <a:r>
              <a:rPr lang="zh-CN" altLang="en-US" dirty="0"/>
              <a:t>之中。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下一回又有一个包，就知道怎么去运用了。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当然会有一些</a:t>
            </a:r>
            <a:r>
              <a:rPr lang="en-US" altLang="zh-CN" dirty="0" err="1"/>
              <a:t>openflow</a:t>
            </a:r>
            <a:r>
              <a:rPr lang="zh-CN" altLang="en-US" dirty="0"/>
              <a:t>协议没有定义的操作，扩充，全部放在单独模块中，我们不做介绍。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自己做自己的事情，数据面控制面分离，</a:t>
            </a:r>
            <a:r>
              <a:rPr lang="en-US" altLang="zh-CN" dirty="0"/>
              <a:t>controller</a:t>
            </a:r>
            <a:r>
              <a:rPr lang="zh-CN" altLang="en-US" dirty="0"/>
              <a:t>你看到的就是查表，</a:t>
            </a:r>
            <a:r>
              <a:rPr lang="en-US" altLang="zh-CN" dirty="0"/>
              <a:t>kernel </a:t>
            </a:r>
            <a:r>
              <a:rPr lang="en-US" altLang="zh-CN" dirty="0" err="1"/>
              <a:t>datapath</a:t>
            </a:r>
            <a:r>
              <a:rPr lang="zh-CN" altLang="en-US" dirty="0"/>
              <a:t>就只按照</a:t>
            </a:r>
            <a:r>
              <a:rPr lang="en-US" altLang="zh-CN" dirty="0" err="1"/>
              <a:t>ovs-vswitch</a:t>
            </a:r>
            <a:r>
              <a:rPr lang="zh-CN" altLang="en-US" dirty="0"/>
              <a:t>给出的结果做就行了。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其他部分，相对来说比较简单，但是我们来展开来细说一下</a:t>
            </a:r>
            <a:r>
              <a:rPr lang="en-US" altLang="zh-CN" dirty="0"/>
              <a:t>packet classification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rationale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应该</a:t>
            </a:r>
            <a:r>
              <a:rPr lang="en-US" altLang="zh-CN" dirty="0"/>
              <a:t>virtualization</a:t>
            </a:r>
            <a:r>
              <a:rPr lang="zh-CN" altLang="en-US" dirty="0"/>
              <a:t>怎么设计呢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三点不同：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performance</a:t>
            </a:r>
          </a:p>
          <a:p>
            <a:pPr marL="0" indent="0">
              <a:buNone/>
            </a:pPr>
            <a:r>
              <a:rPr lang="en-US" altLang="zh-CN" dirty="0"/>
              <a:t>	2. migration</a:t>
            </a:r>
            <a:r>
              <a:rPr lang="zh-CN" altLang="en-US" dirty="0"/>
              <a:t>、</a:t>
            </a:r>
            <a:r>
              <a:rPr lang="en-US" altLang="zh-CN" dirty="0"/>
              <a:t>shutdown</a:t>
            </a:r>
            <a:r>
              <a:rPr lang="zh-CN" altLang="en-US" dirty="0"/>
              <a:t>和</a:t>
            </a:r>
            <a:r>
              <a:rPr lang="en-US" altLang="zh-CN" dirty="0"/>
              <a:t>flux</a:t>
            </a:r>
            <a:r>
              <a:rPr lang="zh-CN" altLang="en-US" dirty="0"/>
              <a:t>导致 </a:t>
            </a:r>
            <a:r>
              <a:rPr lang="en-US" altLang="zh-CN" dirty="0"/>
              <a:t>classification principle</a:t>
            </a:r>
          </a:p>
          <a:p>
            <a:pPr marL="0" indent="0">
              <a:buNone/>
            </a:pPr>
            <a:r>
              <a:rPr lang="en-US" altLang="zh-CN" dirty="0"/>
              <a:t>	3. not single purpose</a:t>
            </a:r>
            <a:r>
              <a:rPr lang="zh-CN" altLang="en-US" dirty="0"/>
              <a:t>（</a:t>
            </a:r>
            <a:r>
              <a:rPr lang="en-US" altLang="zh-CN" dirty="0"/>
              <a:t>older</a:t>
            </a:r>
            <a:r>
              <a:rPr lang="zh-CN" altLang="en-US" dirty="0"/>
              <a:t>）（</a:t>
            </a:r>
            <a:r>
              <a:rPr lang="en-US" altLang="zh-CN" dirty="0"/>
              <a:t>load</a:t>
            </a:r>
            <a:r>
              <a:rPr lang="zh-CN" altLang="en-US" dirty="0"/>
              <a:t>会更加重），</a:t>
            </a:r>
            <a:r>
              <a:rPr lang="en-US" altLang="zh-CN" dirty="0"/>
              <a:t>force to use flow caching</a:t>
            </a:r>
          </a:p>
          <a:p>
            <a:pPr marL="0" indent="0">
              <a:buNone/>
            </a:pPr>
            <a:r>
              <a:rPr lang="en-US" altLang="zh-CN" dirty="0"/>
              <a:t>	4. open source modular&amp; portable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Open </a:t>
            </a:r>
            <a:r>
              <a:rPr lang="en-US" altLang="zh-CN" dirty="0" err="1"/>
              <a:t>vswitch</a:t>
            </a:r>
            <a:r>
              <a:rPr lang="en-US" altLang="zh-CN" dirty="0"/>
              <a:t> obtains</a:t>
            </a:r>
            <a:r>
              <a:rPr lang="zh-CN" altLang="en-US" dirty="0"/>
              <a:t> </a:t>
            </a:r>
            <a:r>
              <a:rPr lang="en-US" altLang="zh-CN" dirty="0"/>
              <a:t>high performance without sacrificing generality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0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pachet</a:t>
            </a:r>
            <a:r>
              <a:rPr lang="en-US" altLang="zh-CN" dirty="0"/>
              <a:t> classification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如果是</a:t>
            </a:r>
            <a:r>
              <a:rPr lang="en-US" altLang="zh-CN" dirty="0"/>
              <a:t>IP</a:t>
            </a:r>
            <a:r>
              <a:rPr lang="zh-CN" altLang="en-US" dirty="0"/>
              <a:t>， 另一个是匹配</a:t>
            </a:r>
            <a:r>
              <a:rPr lang="en-US" altLang="zh-CN" dirty="0" err="1"/>
              <a:t>TCP_src</a:t>
            </a:r>
            <a:r>
              <a:rPr lang="en-US" altLang="zh-CN" dirty="0"/>
              <a:t> port</a:t>
            </a:r>
            <a:r>
              <a:rPr lang="zh-CN" altLang="en-US" dirty="0"/>
              <a:t>该怎么办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generality</a:t>
            </a:r>
            <a:r>
              <a:rPr lang="zh-CN" altLang="en-US" dirty="0"/>
              <a:t>会使得</a:t>
            </a:r>
            <a:r>
              <a:rPr lang="en-US" altLang="zh-CN" dirty="0" err="1"/>
              <a:t>classfication</a:t>
            </a:r>
            <a:r>
              <a:rPr lang="zh-CN" altLang="en-US" dirty="0"/>
              <a:t>更加的复杂，也</a:t>
            </a:r>
            <a:r>
              <a:rPr lang="en-US" altLang="zh-CN" dirty="0"/>
              <a:t>costly</a:t>
            </a:r>
            <a:r>
              <a:rPr lang="zh-CN" altLang="en-US" dirty="0"/>
              <a:t>，本来从专用硬件卸载到</a:t>
            </a:r>
            <a:r>
              <a:rPr lang="en-US" altLang="zh-CN" dirty="0"/>
              <a:t>CPU</a:t>
            </a:r>
            <a:r>
              <a:rPr lang="zh-CN" altLang="en-US" dirty="0"/>
              <a:t>上，就会导致计算变得</a:t>
            </a:r>
            <a:r>
              <a:rPr lang="en-US" altLang="zh-CN" dirty="0"/>
              <a:t>expensive</a:t>
            </a:r>
            <a:r>
              <a:rPr lang="zh-CN" altLang="en-US" dirty="0"/>
              <a:t>，这使得我们必须设计出一份有效的</a:t>
            </a:r>
            <a:r>
              <a:rPr lang="en-US" altLang="zh-CN" dirty="0"/>
              <a:t>packet classification</a:t>
            </a:r>
            <a:r>
              <a:rPr lang="zh-CN" altLang="en-US" dirty="0"/>
              <a:t>出来。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tuple space search classification</a:t>
            </a:r>
            <a:r>
              <a:rPr lang="zh-CN" altLang="en-US" dirty="0"/>
              <a:t>，多一种新的匹配方式，所有的都需要搜索一遍，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对比我们常见的</a:t>
            </a:r>
            <a:r>
              <a:rPr lang="en-US" altLang="zh-CN" dirty="0"/>
              <a:t>decision tree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常数项时间更新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generalize</a:t>
            </a:r>
            <a:r>
              <a:rPr lang="zh-CN" altLang="en-US" dirty="0"/>
              <a:t>，无论是什么逻辑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memory</a:t>
            </a:r>
            <a:r>
              <a:rPr lang="zh-CN" altLang="en-US" dirty="0"/>
              <a:t>也是</a:t>
            </a:r>
            <a:r>
              <a:rPr lang="en-US" altLang="zh-CN" dirty="0"/>
              <a:t>linear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效果时非常不好的，</a:t>
            </a:r>
            <a:r>
              <a:rPr lang="en-US" altLang="zh-CN" dirty="0"/>
              <a:t>15table</a:t>
            </a:r>
            <a:r>
              <a:rPr lang="zh-CN" altLang="en-US" dirty="0"/>
              <a:t>，但是无论好坏，都要遍历</a:t>
            </a:r>
            <a:r>
              <a:rPr lang="en-US" altLang="zh-CN" dirty="0"/>
              <a:t>15</a:t>
            </a:r>
            <a:r>
              <a:rPr lang="zh-CN" altLang="en-US" dirty="0"/>
              <a:t>个表。，显然算是一个半成品，我们尽量减少查询的表，和每一个表查询的时间。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3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pachet</a:t>
            </a:r>
            <a:r>
              <a:rPr lang="en-US" altLang="zh-CN" dirty="0"/>
              <a:t> classification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如果是</a:t>
            </a:r>
            <a:r>
              <a:rPr lang="en-US" altLang="zh-CN" dirty="0"/>
              <a:t>IP</a:t>
            </a:r>
            <a:r>
              <a:rPr lang="zh-CN" altLang="en-US" dirty="0"/>
              <a:t>， 另一个是匹配</a:t>
            </a:r>
            <a:r>
              <a:rPr lang="en-US" altLang="zh-CN" dirty="0" err="1"/>
              <a:t>TCP_src</a:t>
            </a:r>
            <a:r>
              <a:rPr lang="en-US" altLang="zh-CN" dirty="0"/>
              <a:t> port</a:t>
            </a:r>
            <a:r>
              <a:rPr lang="zh-CN" altLang="en-US" dirty="0"/>
              <a:t>该怎么办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generality</a:t>
            </a:r>
            <a:r>
              <a:rPr lang="zh-CN" altLang="en-US" dirty="0"/>
              <a:t>会使得</a:t>
            </a:r>
            <a:r>
              <a:rPr lang="en-US" altLang="zh-CN" dirty="0" err="1"/>
              <a:t>classfication</a:t>
            </a:r>
            <a:r>
              <a:rPr lang="zh-CN" altLang="en-US" dirty="0"/>
              <a:t>更加的复杂，也</a:t>
            </a:r>
            <a:r>
              <a:rPr lang="en-US" altLang="zh-CN" dirty="0"/>
              <a:t>costly</a:t>
            </a:r>
            <a:r>
              <a:rPr lang="zh-CN" altLang="en-US" dirty="0"/>
              <a:t>，本来从专用硬件卸载到</a:t>
            </a:r>
            <a:r>
              <a:rPr lang="en-US" altLang="zh-CN" dirty="0"/>
              <a:t>CPU</a:t>
            </a:r>
            <a:r>
              <a:rPr lang="zh-CN" altLang="en-US" dirty="0"/>
              <a:t>上，就会导致计算变得</a:t>
            </a:r>
            <a:r>
              <a:rPr lang="en-US" altLang="zh-CN" dirty="0"/>
              <a:t>expensive</a:t>
            </a:r>
            <a:r>
              <a:rPr lang="zh-CN" altLang="en-US" dirty="0"/>
              <a:t>，这使得我们必须设计出一份有效的</a:t>
            </a:r>
            <a:r>
              <a:rPr lang="en-US" altLang="zh-CN" dirty="0"/>
              <a:t>packet classification</a:t>
            </a:r>
            <a:r>
              <a:rPr lang="zh-CN" altLang="en-US" dirty="0"/>
              <a:t>出来。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tuple space search classification</a:t>
            </a:r>
            <a:r>
              <a:rPr lang="zh-CN" altLang="en-US" dirty="0"/>
              <a:t>，多一种新的匹配方式，所有的都需要搜索一遍，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对比我们常见的</a:t>
            </a:r>
            <a:r>
              <a:rPr lang="en-US" altLang="zh-CN" dirty="0"/>
              <a:t>decision tree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常数项时间更新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generalize</a:t>
            </a:r>
            <a:r>
              <a:rPr lang="zh-CN" altLang="en-US" dirty="0"/>
              <a:t>，无论是什么逻辑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memory</a:t>
            </a:r>
            <a:r>
              <a:rPr lang="zh-CN" altLang="en-US" dirty="0"/>
              <a:t>也是</a:t>
            </a:r>
            <a:r>
              <a:rPr lang="en-US" altLang="zh-CN" dirty="0"/>
              <a:t>linear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效果时非常不好的，</a:t>
            </a:r>
            <a:r>
              <a:rPr lang="en-US" altLang="zh-CN" dirty="0"/>
              <a:t>15table</a:t>
            </a:r>
            <a:r>
              <a:rPr lang="zh-CN" altLang="en-US" dirty="0"/>
              <a:t>，但是无论好坏，都要遍历</a:t>
            </a:r>
            <a:r>
              <a:rPr lang="en-US" altLang="zh-CN" dirty="0"/>
              <a:t>15</a:t>
            </a:r>
            <a:r>
              <a:rPr lang="zh-CN" altLang="en-US" dirty="0"/>
              <a:t>个表。，显然算是一个半成品，我们尽量减少查询的表，和每一个表查询的时间。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8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wildcard matching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如果你在实验室做实验，也许可以，但是放在环境中跑就会发现这个路由表是根本跑不起来的。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因为无论是来的</a:t>
            </a:r>
            <a:r>
              <a:rPr lang="en-US" altLang="zh-CN" dirty="0"/>
              <a:t>IP</a:t>
            </a:r>
            <a:r>
              <a:rPr lang="zh-CN" altLang="en-US" dirty="0"/>
              <a:t>，</a:t>
            </a:r>
            <a:r>
              <a:rPr lang="en-US" altLang="zh-CN" dirty="0"/>
              <a:t>TCP</a:t>
            </a:r>
            <a:r>
              <a:rPr lang="zh-CN" altLang="en-US" dirty="0"/>
              <a:t>还是</a:t>
            </a:r>
            <a:r>
              <a:rPr lang="en-US" altLang="zh-CN" dirty="0"/>
              <a:t>header</a:t>
            </a:r>
            <a:r>
              <a:rPr lang="zh-CN" altLang="en-US" dirty="0"/>
              <a:t>的其他位置，一定是千奇百怪的，</a:t>
            </a:r>
            <a:r>
              <a:rPr lang="en-US" altLang="zh-CN" dirty="0"/>
              <a:t>microflow</a:t>
            </a:r>
            <a:r>
              <a:rPr lang="zh-CN" altLang="en-US" dirty="0"/>
              <a:t>，一共有</a:t>
            </a:r>
            <a:r>
              <a:rPr lang="en-US" altLang="zh-CN" dirty="0"/>
              <a:t>275bits</a:t>
            </a:r>
            <a:r>
              <a:rPr lang="zh-CN" altLang="en-US" dirty="0"/>
              <a:t>，理论上你的路由表如果全是精确匹配的话需要一个天文数字的</a:t>
            </a:r>
            <a:r>
              <a:rPr lang="en-US" altLang="zh-CN" dirty="0"/>
              <a:t>entry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wildcard matching</a:t>
            </a:r>
            <a:r>
              <a:rPr lang="zh-CN" altLang="en-US" dirty="0"/>
              <a:t>就显得必须了，</a:t>
            </a:r>
            <a:r>
              <a:rPr lang="en-US" altLang="zh-CN" dirty="0"/>
              <a:t>cross-product problem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n1*n2 value</a:t>
            </a:r>
            <a:r>
              <a:rPr lang="zh-CN" altLang="en-US" dirty="0"/>
              <a:t>的</a:t>
            </a:r>
            <a:r>
              <a:rPr lang="en-US" altLang="zh-CN" dirty="0"/>
              <a:t>case</a:t>
            </a:r>
            <a:r>
              <a:rPr lang="zh-CN" altLang="en-US" dirty="0"/>
              <a:t>，即使是</a:t>
            </a:r>
            <a:r>
              <a:rPr lang="en-US" altLang="zh-CN" dirty="0"/>
              <a:t>independent</a:t>
            </a:r>
            <a:r>
              <a:rPr lang="zh-CN" altLang="en-US" dirty="0"/>
              <a:t>的，因此有</a:t>
            </a:r>
            <a:r>
              <a:rPr lang="en-US" altLang="zh-CN" dirty="0"/>
              <a:t>resubmit</a:t>
            </a:r>
            <a:r>
              <a:rPr lang="zh-CN" altLang="en-US" dirty="0"/>
              <a:t>，可以分开扫描做出决定。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registers</a:t>
            </a:r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flow cache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in-kernel(developing </a:t>
            </a:r>
            <a:r>
              <a:rPr lang="zh-CN" altLang="en-US" dirty="0"/>
              <a:t>和 </a:t>
            </a:r>
            <a:r>
              <a:rPr lang="en-US" altLang="zh-CN" dirty="0"/>
              <a:t>update</a:t>
            </a:r>
            <a:r>
              <a:rPr lang="zh-CN" altLang="en-US" dirty="0"/>
              <a:t>都非常不好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表的内容，</a:t>
            </a:r>
            <a:r>
              <a:rPr lang="en-US" altLang="zh-CN" dirty="0" err="1"/>
              <a:t>doemon</a:t>
            </a:r>
            <a:r>
              <a:rPr lang="zh-CN" altLang="en-US" dirty="0"/>
              <a:t>全部放在用户态实现。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内核态只留下一个简单地</a:t>
            </a:r>
            <a:r>
              <a:rPr lang="en-US" altLang="zh-CN" dirty="0"/>
              <a:t>cache</a:t>
            </a:r>
            <a:r>
              <a:rPr lang="zh-CN" altLang="en-US" dirty="0"/>
              <a:t>，也就是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，来存储表项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可以看到，这样的设计如果说旧的流，基本不需要经过</a:t>
            </a:r>
            <a:r>
              <a:rPr lang="en-US" altLang="zh-CN" dirty="0"/>
              <a:t>user-space</a:t>
            </a:r>
            <a:r>
              <a:rPr lang="zh-CN" altLang="en-US" dirty="0"/>
              <a:t>，可以很快地完成，但是如果是新的流，或者有流信息进行更新的话，仍然需要</a:t>
            </a:r>
            <a:r>
              <a:rPr lang="en-US" altLang="zh-CN" dirty="0"/>
              <a:t>user-space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因此尝试了许多的优化方案，</a:t>
            </a:r>
            <a:r>
              <a:rPr lang="en-US" altLang="zh-CN" dirty="0"/>
              <a:t>batching</a:t>
            </a:r>
            <a:r>
              <a:rPr lang="zh-CN" altLang="en-US" dirty="0"/>
              <a:t>，</a:t>
            </a:r>
            <a:r>
              <a:rPr lang="en-US" altLang="zh-CN" dirty="0"/>
              <a:t>reduce system call </a:t>
            </a:r>
            <a:r>
              <a:rPr lang="zh-CN" altLang="en-US" dirty="0"/>
              <a:t>，</a:t>
            </a:r>
            <a:r>
              <a:rPr lang="en-US" altLang="zh-CN" dirty="0"/>
              <a:t>distribute</a:t>
            </a:r>
            <a:r>
              <a:rPr lang="zh-CN" altLang="en-US" dirty="0"/>
              <a:t>到多个核处理，</a:t>
            </a:r>
            <a:r>
              <a:rPr lang="en-US" altLang="zh-CN" dirty="0"/>
              <a:t>cuckoo hash</a:t>
            </a:r>
            <a:r>
              <a:rPr lang="zh-CN" altLang="en-US" dirty="0"/>
              <a:t>。而当</a:t>
            </a:r>
            <a:r>
              <a:rPr lang="en-US" altLang="zh-CN" dirty="0" err="1"/>
              <a:t>lantency</a:t>
            </a:r>
            <a:r>
              <a:rPr lang="en-US" altLang="zh-CN" dirty="0"/>
              <a:t>-sensitive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short-lived connection</a:t>
            </a:r>
            <a:r>
              <a:rPr lang="zh-CN" altLang="en-US" dirty="0"/>
              <a:t>，就需要进行访问。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megaflow</a:t>
            </a:r>
            <a:r>
              <a:rPr lang="en-US" altLang="zh-CN" dirty="0"/>
              <a:t> cache</a:t>
            </a:r>
            <a:r>
              <a:rPr lang="zh-CN" altLang="en-US" dirty="0"/>
              <a:t>。基本上就是一个小的上面这个表格，，但是作为最为常用的表格，仍然采取了一些措施</a:t>
            </a:r>
            <a:r>
              <a:rPr lang="en-US" altLang="zh-CN" dirty="0"/>
              <a:t>simper</a:t>
            </a:r>
            <a:r>
              <a:rPr lang="zh-CN" altLang="en-US" dirty="0"/>
              <a:t>和</a:t>
            </a:r>
            <a:r>
              <a:rPr lang="en-US" altLang="zh-CN" dirty="0"/>
              <a:t>lighter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没有</a:t>
            </a:r>
            <a:r>
              <a:rPr lang="en-US" altLang="zh-CN" dirty="0"/>
              <a:t>priority</a:t>
            </a:r>
            <a:r>
              <a:rPr lang="zh-CN" altLang="en-US" dirty="0"/>
              <a:t>，所有有冲突的都没有录入，查到就是查到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2. a pipeline of it</a:t>
            </a:r>
            <a:r>
              <a:rPr lang="zh-CN" altLang="en-US" dirty="0"/>
              <a:t>，全部结合起来，只要查一遍，做什么事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8. </a:t>
            </a:r>
            <a:r>
              <a:rPr lang="zh-CN" altLang="en-US" dirty="0"/>
              <a:t>但是这样的</a:t>
            </a:r>
            <a:r>
              <a:rPr lang="en-US" altLang="zh-CN" dirty="0"/>
              <a:t>cache</a:t>
            </a:r>
            <a:r>
              <a:rPr lang="zh-CN" altLang="en-US" dirty="0"/>
              <a:t>仍然会比较慢，因为没有解决每一个</a:t>
            </a:r>
            <a:r>
              <a:rPr lang="en-US" altLang="zh-CN" dirty="0"/>
              <a:t>kind of match</a:t>
            </a:r>
            <a:r>
              <a:rPr lang="zh-CN" altLang="en-US" dirty="0"/>
              <a:t>仍然是需要不同的表。平均下来（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/2, </a:t>
            </a:r>
            <a:r>
              <a:rPr lang="zh-CN" altLang="en-US" dirty="0"/>
              <a:t>不能够查到的需要查所有的表。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9. </a:t>
            </a:r>
            <a:r>
              <a:rPr lang="zh-CN" altLang="en-US" dirty="0"/>
              <a:t>才有了两极</a:t>
            </a:r>
            <a:r>
              <a:rPr lang="en-US" altLang="zh-CN" dirty="0"/>
              <a:t>cache</a:t>
            </a:r>
            <a:r>
              <a:rPr lang="zh-CN" altLang="en-US" dirty="0"/>
              <a:t>的概念，用第一个精确匹配作为第一级</a:t>
            </a:r>
            <a:r>
              <a:rPr lang="en-US" altLang="zh-CN" dirty="0"/>
              <a:t>cache</a:t>
            </a:r>
            <a:r>
              <a:rPr lang="zh-CN" altLang="en-US" dirty="0"/>
              <a:t>，不过目标换为了</a:t>
            </a:r>
            <a:r>
              <a:rPr lang="en-US" altLang="zh-CN" dirty="0" err="1"/>
              <a:t>megaflow</a:t>
            </a:r>
            <a:r>
              <a:rPr lang="zh-CN" altLang="en-US" dirty="0"/>
              <a:t>需要查哪一个表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10. </a:t>
            </a:r>
            <a:r>
              <a:rPr lang="zh-CN" altLang="en-US" dirty="0"/>
              <a:t>如果查询到了，就是两次查表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）的时间，查不到再进行</a:t>
            </a:r>
            <a:r>
              <a:rPr lang="en-US" altLang="zh-CN" dirty="0" err="1"/>
              <a:t>megaflow</a:t>
            </a:r>
            <a:r>
              <a:rPr lang="zh-CN" altLang="en-US" dirty="0"/>
              <a:t>的查表，在查不到只能去</a:t>
            </a:r>
            <a:r>
              <a:rPr lang="en-US" altLang="zh-CN" dirty="0" err="1"/>
              <a:t>userspace</a:t>
            </a:r>
            <a:r>
              <a:rPr lang="zh-CN" altLang="en-US" dirty="0"/>
              <a:t>进行请求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4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flow cache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in-kernel(developing </a:t>
            </a:r>
            <a:r>
              <a:rPr lang="zh-CN" altLang="en-US" dirty="0"/>
              <a:t>和 </a:t>
            </a:r>
            <a:r>
              <a:rPr lang="en-US" altLang="zh-CN" dirty="0"/>
              <a:t>update</a:t>
            </a:r>
            <a:r>
              <a:rPr lang="zh-CN" altLang="en-US" dirty="0"/>
              <a:t>都非常不好</a:t>
            </a:r>
            <a:r>
              <a:rPr lang="en-US" altLang="zh-CN" dirty="0"/>
              <a:t>)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表的内容，</a:t>
            </a:r>
            <a:r>
              <a:rPr lang="en-US" altLang="zh-CN" dirty="0" err="1"/>
              <a:t>doemon</a:t>
            </a:r>
            <a:r>
              <a:rPr lang="zh-CN" altLang="en-US" dirty="0"/>
              <a:t>全部放在用户态实现。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内核态只留下一个简单地</a:t>
            </a:r>
            <a:r>
              <a:rPr lang="en-US" altLang="zh-CN" dirty="0"/>
              <a:t>cache</a:t>
            </a:r>
            <a:r>
              <a:rPr lang="zh-CN" altLang="en-US" dirty="0"/>
              <a:t>，也就是</a:t>
            </a:r>
            <a:r>
              <a:rPr lang="en-US" altLang="zh-CN" dirty="0"/>
              <a:t>hash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，来存储表项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可以看到，这样的设计如果说旧的流，基本不需要经过</a:t>
            </a:r>
            <a:r>
              <a:rPr lang="en-US" altLang="zh-CN" dirty="0"/>
              <a:t>user-space</a:t>
            </a:r>
            <a:r>
              <a:rPr lang="zh-CN" altLang="en-US" dirty="0"/>
              <a:t>，可以很快地完成，但是如果是新的流，或者有流信息进行更新的话，仍然需要</a:t>
            </a:r>
            <a:r>
              <a:rPr lang="en-US" altLang="zh-CN" dirty="0"/>
              <a:t>user-space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因此尝试了许多的优化方案，</a:t>
            </a:r>
            <a:r>
              <a:rPr lang="en-US" altLang="zh-CN" dirty="0"/>
              <a:t>batching</a:t>
            </a:r>
            <a:r>
              <a:rPr lang="zh-CN" altLang="en-US" dirty="0"/>
              <a:t>，</a:t>
            </a:r>
            <a:r>
              <a:rPr lang="en-US" altLang="zh-CN" dirty="0"/>
              <a:t>reduce system call </a:t>
            </a:r>
            <a:r>
              <a:rPr lang="zh-CN" altLang="en-US" dirty="0"/>
              <a:t>，</a:t>
            </a:r>
            <a:r>
              <a:rPr lang="en-US" altLang="zh-CN" dirty="0"/>
              <a:t>distribute</a:t>
            </a:r>
            <a:r>
              <a:rPr lang="zh-CN" altLang="en-US" dirty="0"/>
              <a:t>到多个核处理，</a:t>
            </a:r>
            <a:r>
              <a:rPr lang="en-US" altLang="zh-CN" dirty="0"/>
              <a:t>cuckoo hash</a:t>
            </a:r>
            <a:r>
              <a:rPr lang="zh-CN" altLang="en-US" dirty="0"/>
              <a:t>。而当</a:t>
            </a:r>
            <a:r>
              <a:rPr lang="en-US" altLang="zh-CN" dirty="0" err="1"/>
              <a:t>lantency</a:t>
            </a:r>
            <a:r>
              <a:rPr lang="en-US" altLang="zh-CN" dirty="0"/>
              <a:t>-sensitive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short-lived connection</a:t>
            </a:r>
            <a:r>
              <a:rPr lang="zh-CN" altLang="en-US" dirty="0"/>
              <a:t>，就需要进行访问。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megaflow</a:t>
            </a:r>
            <a:r>
              <a:rPr lang="en-US" altLang="zh-CN" dirty="0"/>
              <a:t> cache</a:t>
            </a:r>
            <a:r>
              <a:rPr lang="zh-CN" altLang="en-US" dirty="0"/>
              <a:t>。基本上就是一个小的上面这个表格，，但是作为最为常用的表格，仍然采取了一些措施</a:t>
            </a:r>
            <a:r>
              <a:rPr lang="en-US" altLang="zh-CN" dirty="0"/>
              <a:t>simper</a:t>
            </a:r>
            <a:r>
              <a:rPr lang="zh-CN" altLang="en-US" dirty="0"/>
              <a:t>和</a:t>
            </a:r>
            <a:r>
              <a:rPr lang="en-US" altLang="zh-CN" dirty="0"/>
              <a:t>lighter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没有</a:t>
            </a:r>
            <a:r>
              <a:rPr lang="en-US" altLang="zh-CN" dirty="0"/>
              <a:t>priority</a:t>
            </a:r>
            <a:r>
              <a:rPr lang="zh-CN" altLang="en-US" dirty="0"/>
              <a:t>，所有有冲突的都没有录入，查到就是查到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2. a pipeline of it</a:t>
            </a:r>
            <a:r>
              <a:rPr lang="zh-CN" altLang="en-US" dirty="0"/>
              <a:t>，全部结合起来，只要查一遍，做什么事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8. </a:t>
            </a:r>
            <a:r>
              <a:rPr lang="zh-CN" altLang="en-US" dirty="0"/>
              <a:t>但是这样的</a:t>
            </a:r>
            <a:r>
              <a:rPr lang="en-US" altLang="zh-CN" dirty="0"/>
              <a:t>cache</a:t>
            </a:r>
            <a:r>
              <a:rPr lang="zh-CN" altLang="en-US" dirty="0"/>
              <a:t>仍然会比较慢，因为没有解决每一个</a:t>
            </a:r>
            <a:r>
              <a:rPr lang="en-US" altLang="zh-CN" dirty="0"/>
              <a:t>kind of match</a:t>
            </a:r>
            <a:r>
              <a:rPr lang="zh-CN" altLang="en-US" dirty="0"/>
              <a:t>仍然是需要不同的表。平均下来（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/2, </a:t>
            </a:r>
            <a:r>
              <a:rPr lang="zh-CN" altLang="en-US" dirty="0"/>
              <a:t>不能够查到的需要查所有的表。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9. </a:t>
            </a:r>
            <a:r>
              <a:rPr lang="zh-CN" altLang="en-US" dirty="0"/>
              <a:t>才有了两极</a:t>
            </a:r>
            <a:r>
              <a:rPr lang="en-US" altLang="zh-CN" dirty="0"/>
              <a:t>cache</a:t>
            </a:r>
            <a:r>
              <a:rPr lang="zh-CN" altLang="en-US" dirty="0"/>
              <a:t>的概念，用第一个精确匹配作为第一级</a:t>
            </a:r>
            <a:r>
              <a:rPr lang="en-US" altLang="zh-CN" dirty="0"/>
              <a:t>cache</a:t>
            </a:r>
            <a:r>
              <a:rPr lang="zh-CN" altLang="en-US" dirty="0"/>
              <a:t>，不过目标换为了</a:t>
            </a:r>
            <a:r>
              <a:rPr lang="en-US" altLang="zh-CN" dirty="0" err="1"/>
              <a:t>megaflow</a:t>
            </a:r>
            <a:r>
              <a:rPr lang="zh-CN" altLang="en-US" dirty="0"/>
              <a:t>需要查哪一个表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10. </a:t>
            </a:r>
            <a:r>
              <a:rPr lang="zh-CN" altLang="en-US" dirty="0"/>
              <a:t>如果查询到了，就是两次查表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）的时间，查不到再进行</a:t>
            </a:r>
            <a:r>
              <a:rPr lang="en-US" altLang="zh-CN" dirty="0" err="1"/>
              <a:t>megaflow</a:t>
            </a:r>
            <a:r>
              <a:rPr lang="zh-CN" altLang="en-US" dirty="0"/>
              <a:t>的查表，在查不到只能去</a:t>
            </a:r>
            <a:r>
              <a:rPr lang="en-US" altLang="zh-CN" dirty="0" err="1"/>
              <a:t>userspace</a:t>
            </a:r>
            <a:r>
              <a:rPr lang="zh-CN" altLang="en-US" dirty="0"/>
              <a:t>进行请求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2C7FA-73DE-45E5-A50B-62A61B9698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1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59489-B15A-4EF8-88CF-F9E7EFB2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94D48-2A5F-46C4-8AD4-62C931EC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BC3D7-0E50-4EE2-95F2-73707911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67BEA-7633-4BE3-9CD4-3F33CC92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11F1C-C879-4546-86F2-7FBA162E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01381-E2EA-4326-9C84-0B21F959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3DC30-23B2-4B1C-B182-6A1B7885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032B0-1E8D-4E3C-BD2E-D253E7EA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F62-B932-47FC-B859-2ABBD89C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F523B-4742-40D5-B4C9-5F4FFF1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29E52B-F048-499F-B8E0-200DA5314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3AF08-5433-4818-B797-1AF4D832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7A070-1B40-441A-92ED-C091CD17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C7A9-B77B-4CFA-B7B4-4C930ABF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6CAE0-53EB-4CED-8BBE-465FAA53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EA80-9200-43B6-A625-E6230EC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2037B-60E7-4F70-A0E8-31F937BC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C3F3E-ACE2-4E67-90FB-2C8EE4C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AEFA-D98C-4EB5-A9B9-051C329E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63DB8-979B-4FE0-B68E-5F309DDA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3C9B-4078-4B6E-8EB3-E1EB4D53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37C13-9613-4D9C-8A34-5DA369F1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37928-4E21-468A-887E-67259E55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11CB-84A3-4133-88E6-C01EA077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A483-CEAE-4828-B7F0-CE050DD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9579-7D55-4B3A-9039-B7D59FEE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EE7B0-8A2B-40A0-AA3E-FC28422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9FC06-8477-403F-BD21-BC7682A9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10292-FB14-4402-9E8A-92D9E329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EE630-188E-454F-9877-F168DECD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68753-203C-4283-A5FF-CB280D1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2FE8-9247-4183-ADD4-766CB222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06FEA-3418-42CD-8416-B0A43B45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383FA-75FA-46F5-B5B5-930581E47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3BCE58-5071-4E92-90A0-E09C42C3A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17E902-BB30-451E-9030-A767774C9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5C043-B391-4A81-8D70-D82B0FE2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BE2B9E-7732-47B1-AB71-77BE24E2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C091E-76EF-4AAB-ABA3-0A47AB1C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0110-82A4-4B3B-942F-AD766222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416DB5-6740-4870-B0FA-103477BB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9CB3E-910C-4475-8C00-8626196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2F533-C5F9-4E09-AE87-4E3F2C87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4E77D1-B5A8-4940-9A06-D54369E5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E134F7-1471-45CB-93A3-C492B6B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77A2-761F-45E0-8021-BCD164B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DD0C9-3A25-444F-A660-8AC909D7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24461-3D71-42EE-BD25-FF69553D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B39A6-4CED-4F63-ADC6-A72ACDF2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2DF21-6BC1-440A-854D-B4E0C65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BA7FB-3C05-465A-9EA2-172B6197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85DB6-5260-417D-95E3-7F0F5FC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2041-61A7-4D38-8D08-0A1CD26C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9B17E-3B40-41C7-9122-A9233482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58AF4-D344-43FE-9ACA-4EB63295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5C481-D3F5-4D47-8171-22E63977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4943C-A479-4F88-B02C-7EADFF01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C785-3EB8-417D-BC55-40A8DD79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32D66-9735-4C05-9D91-AD663887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B70F1-89A8-4C65-BDBE-4DAA197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48BC-F76E-473A-BDAF-2A41E882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F69D-F8A4-40C9-BCD2-0CB89DB5B29D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CD667-E965-4E8E-A3D1-43068D65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F536-ACB9-4D7A-B99B-6FA3D80A8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DD99-88BA-4B37-9EDC-D3EE526D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E34C-56C6-4841-A3CE-58F63D09A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3179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Design and Implementation of Open </a:t>
            </a:r>
            <a:r>
              <a:rPr lang="en-US" altLang="zh-CN" dirty="0" err="1"/>
              <a:t>vSwitch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6B842-EBDF-47FF-9136-651228DE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8288"/>
          </a:xfrm>
        </p:spPr>
        <p:txBody>
          <a:bodyPr>
            <a:normAutofit/>
          </a:bodyPr>
          <a:lstStyle/>
          <a:p>
            <a:r>
              <a:rPr lang="en-US" altLang="zh-CN" dirty="0"/>
              <a:t>Ben Pfaff, Justin Pettit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r>
              <a:rPr lang="zh-CN" altLang="en-US" dirty="0"/>
              <a:t>李令成</a:t>
            </a:r>
          </a:p>
        </p:txBody>
      </p:sp>
    </p:spTree>
    <p:extLst>
      <p:ext uri="{BB962C8B-B14F-4D97-AF65-F5344CB8AC3E}">
        <p14:creationId xmlns:p14="http://schemas.microsoft.com/office/powerpoint/2010/main" val="15371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C17F-6452-4806-B77A-87148143563F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D6059-E1FF-4A9D-A2D4-D2884F3EBF31}"/>
              </a:ext>
            </a:extLst>
          </p:cNvPr>
          <p:cNvSpPr txBox="1"/>
          <p:nvPr/>
        </p:nvSpPr>
        <p:spPr>
          <a:xfrm>
            <a:off x="192504" y="576524"/>
            <a:ext cx="1143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CF74A-4A46-4848-BDA6-86A96CA2177E}"/>
              </a:ext>
            </a:extLst>
          </p:cNvPr>
          <p:cNvSpPr txBox="1"/>
          <p:nvPr/>
        </p:nvSpPr>
        <p:spPr>
          <a:xfrm>
            <a:off x="192504" y="576524"/>
            <a:ext cx="11430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megaflow</a:t>
            </a:r>
            <a:r>
              <a:rPr lang="en-US" altLang="zh-CN" sz="2800" b="1" dirty="0"/>
              <a:t> cache</a:t>
            </a:r>
          </a:p>
          <a:p>
            <a:r>
              <a:rPr lang="en-US" altLang="zh-CN" sz="2800" b="1" dirty="0"/>
              <a:t>	no priority</a:t>
            </a:r>
          </a:p>
          <a:p>
            <a:r>
              <a:rPr lang="en-US" altLang="zh-CN" sz="2800" b="1" dirty="0"/>
              <a:t>	one classifier instead of a pipeline of them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0A42183-1629-464B-9C91-342758214C33}"/>
              </a:ext>
            </a:extLst>
          </p:cNvPr>
          <p:cNvSpPr/>
          <p:nvPr/>
        </p:nvSpPr>
        <p:spPr>
          <a:xfrm>
            <a:off x="693825" y="2225843"/>
            <a:ext cx="2951743" cy="3313493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I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ip:192.168.1.1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E126965-4724-421D-A48B-0849B2F6D6DA}"/>
              </a:ext>
            </a:extLst>
          </p:cNvPr>
          <p:cNvSpPr/>
          <p:nvPr/>
        </p:nvSpPr>
        <p:spPr>
          <a:xfrm>
            <a:off x="4479762" y="2241485"/>
            <a:ext cx="3039975" cy="3313493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2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 + </a:t>
            </a:r>
            <a:r>
              <a:rPr lang="en-US" altLang="zh-CN" sz="2800" b="1" dirty="0" err="1">
                <a:solidFill>
                  <a:schemeClr val="tx1"/>
                </a:solidFill>
              </a:rPr>
              <a:t>tcp_src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ip:192.168.1.2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tcp_src:0~65535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1EAE0B-5962-476F-AD41-C5197DC4549A}"/>
              </a:ext>
            </a:extLst>
          </p:cNvPr>
          <p:cNvSpPr txBox="1"/>
          <p:nvPr/>
        </p:nvSpPr>
        <p:spPr>
          <a:xfrm>
            <a:off x="3511219" y="4282696"/>
            <a:ext cx="565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</a:t>
            </a:r>
            <a:endParaRPr lang="zh-CN" altLang="en-US" sz="6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EC6748-0319-4A2A-B4B8-C5E0B16EDF82}"/>
              </a:ext>
            </a:extLst>
          </p:cNvPr>
          <p:cNvSpPr txBox="1"/>
          <p:nvPr/>
        </p:nvSpPr>
        <p:spPr>
          <a:xfrm>
            <a:off x="7692194" y="4307305"/>
            <a:ext cx="188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 …</a:t>
            </a:r>
            <a:endParaRPr lang="zh-CN" altLang="en-US" sz="6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C08CEE-65B7-4352-8B4B-635219AA04AA}"/>
              </a:ext>
            </a:extLst>
          </p:cNvPr>
          <p:cNvSpPr txBox="1"/>
          <p:nvPr/>
        </p:nvSpPr>
        <p:spPr>
          <a:xfrm>
            <a:off x="8546434" y="1564752"/>
            <a:ext cx="1006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FF0000"/>
                </a:solidFill>
              </a:rPr>
              <a:t>?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C17F-6452-4806-B77A-87148143563F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D6059-E1FF-4A9D-A2D4-D2884F3EBF31}"/>
              </a:ext>
            </a:extLst>
          </p:cNvPr>
          <p:cNvSpPr txBox="1"/>
          <p:nvPr/>
        </p:nvSpPr>
        <p:spPr>
          <a:xfrm>
            <a:off x="192504" y="576524"/>
            <a:ext cx="1143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CF74A-4A46-4848-BDA6-86A96CA2177E}"/>
              </a:ext>
            </a:extLst>
          </p:cNvPr>
          <p:cNvSpPr txBox="1"/>
          <p:nvPr/>
        </p:nvSpPr>
        <p:spPr>
          <a:xfrm>
            <a:off x="192504" y="576524"/>
            <a:ext cx="11806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cost of a </a:t>
            </a:r>
            <a:r>
              <a:rPr lang="en-US" altLang="zh-CN" sz="2800" b="1" dirty="0" err="1"/>
              <a:t>megaflow</a:t>
            </a:r>
            <a:r>
              <a:rPr lang="en-US" altLang="zh-CN" sz="2800" b="1" dirty="0"/>
              <a:t> cache is close to the general-purpose classifier</a:t>
            </a:r>
          </a:p>
          <a:p>
            <a:r>
              <a:rPr lang="en-US" altLang="zh-CN" sz="2800" b="1" dirty="0"/>
              <a:t>	even without priority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matching a packet require searching </a:t>
            </a:r>
            <a:r>
              <a:rPr lang="en-US" altLang="zh-CN" sz="2800" b="1" dirty="0">
                <a:solidFill>
                  <a:srgbClr val="FF0000"/>
                </a:solidFill>
              </a:rPr>
              <a:t>(n + 1) /2</a:t>
            </a:r>
            <a:r>
              <a:rPr lang="en-US" altLang="zh-CN" sz="2800" b="1" dirty="0"/>
              <a:t> tables </a:t>
            </a:r>
          </a:p>
          <a:p>
            <a:r>
              <a:rPr lang="en-US" altLang="zh-CN" sz="2800" b="1" dirty="0"/>
              <a:t>non-matching packets require searching all 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</a:p>
          <a:p>
            <a:r>
              <a:rPr lang="en-US" altLang="zh-CN" sz="2800" b="1" dirty="0"/>
              <a:t>	compared to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/>
              <a:t> in microflow.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solution:</a:t>
            </a:r>
          </a:p>
          <a:p>
            <a:r>
              <a:rPr lang="en-US" altLang="zh-CN" sz="2800" b="1" dirty="0"/>
              <a:t>	microflow cache(first level) + </a:t>
            </a:r>
            <a:r>
              <a:rPr lang="en-US" altLang="zh-CN" sz="2800" b="1" dirty="0" err="1"/>
              <a:t>megaflow</a:t>
            </a:r>
            <a:r>
              <a:rPr lang="en-US" altLang="zh-CN" sz="2800" b="1" dirty="0"/>
              <a:t> cache(second level)</a:t>
            </a:r>
          </a:p>
        </p:txBody>
      </p:sp>
    </p:spTree>
    <p:extLst>
      <p:ext uri="{BB962C8B-B14F-4D97-AF65-F5344CB8AC3E}">
        <p14:creationId xmlns:p14="http://schemas.microsoft.com/office/powerpoint/2010/main" val="15518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C17F-6452-4806-B77A-87148143563F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D6059-E1FF-4A9D-A2D4-D2884F3EBF31}"/>
              </a:ext>
            </a:extLst>
          </p:cNvPr>
          <p:cNvSpPr txBox="1"/>
          <p:nvPr/>
        </p:nvSpPr>
        <p:spPr>
          <a:xfrm>
            <a:off x="192504" y="576524"/>
            <a:ext cx="1143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99452275-C574-46E9-AD34-050E54955B87}"/>
              </a:ext>
            </a:extLst>
          </p:cNvPr>
          <p:cNvSpPr/>
          <p:nvPr/>
        </p:nvSpPr>
        <p:spPr>
          <a:xfrm>
            <a:off x="862270" y="3786337"/>
            <a:ext cx="2384250" cy="2727555"/>
          </a:xfrm>
          <a:prstGeom prst="wedgeRectCallout">
            <a:avLst>
              <a:gd name="adj1" fmla="val -37507"/>
              <a:gd name="adj2" fmla="val 588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classification I for </a:t>
            </a:r>
            <a:r>
              <a:rPr lang="en-US" altLang="zh-CN" sz="2400" b="1" dirty="0" err="1">
                <a:solidFill>
                  <a:schemeClr val="tx1"/>
                </a:solidFill>
              </a:rPr>
              <a:t>ip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ip:192.168.1.1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2067DCF6-3AF4-45A9-8DC4-FDFF960F83C6}"/>
              </a:ext>
            </a:extLst>
          </p:cNvPr>
          <p:cNvSpPr/>
          <p:nvPr/>
        </p:nvSpPr>
        <p:spPr>
          <a:xfrm>
            <a:off x="4770529" y="3429001"/>
            <a:ext cx="2677018" cy="2956156"/>
          </a:xfrm>
          <a:prstGeom prst="wedgeRectCallout">
            <a:avLst>
              <a:gd name="adj1" fmla="val -39468"/>
              <a:gd name="adj2" fmla="val 610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classification 2 for </a:t>
            </a:r>
            <a:r>
              <a:rPr lang="en-US" altLang="zh-CN" sz="2400" b="1" dirty="0" err="1">
                <a:solidFill>
                  <a:schemeClr val="tx1"/>
                </a:solidFill>
              </a:rPr>
              <a:t>ip</a:t>
            </a:r>
            <a:r>
              <a:rPr lang="en-US" altLang="zh-CN" sz="2400" b="1" dirty="0">
                <a:solidFill>
                  <a:schemeClr val="tx1"/>
                </a:solidFill>
              </a:rPr>
              <a:t> + </a:t>
            </a:r>
            <a:r>
              <a:rPr lang="en-US" altLang="zh-CN" sz="2400" b="1" dirty="0" err="1">
                <a:solidFill>
                  <a:schemeClr val="tx1"/>
                </a:solidFill>
              </a:rPr>
              <a:t>tcp_src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ip:192.168.1.2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tcp_src:0~65535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0909E1-F5E4-41F9-B302-219686A09619}"/>
              </a:ext>
            </a:extLst>
          </p:cNvPr>
          <p:cNvSpPr txBox="1"/>
          <p:nvPr/>
        </p:nvSpPr>
        <p:spPr>
          <a:xfrm>
            <a:off x="3986469" y="4968496"/>
            <a:ext cx="565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</a:t>
            </a:r>
            <a:endParaRPr lang="zh-CN" altLang="en-US" sz="6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EEF3D-B533-4C21-B9ED-59C94FDDF11D}"/>
              </a:ext>
            </a:extLst>
          </p:cNvPr>
          <p:cNvSpPr txBox="1"/>
          <p:nvPr/>
        </p:nvSpPr>
        <p:spPr>
          <a:xfrm>
            <a:off x="8029079" y="4728410"/>
            <a:ext cx="188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 …</a:t>
            </a:r>
            <a:endParaRPr lang="zh-CN" altLang="en-US" sz="6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FA6C34-752C-46FD-A538-84133A0F7654}"/>
              </a:ext>
            </a:extLst>
          </p:cNvPr>
          <p:cNvSpPr txBox="1"/>
          <p:nvPr/>
        </p:nvSpPr>
        <p:spPr>
          <a:xfrm>
            <a:off x="9334511" y="3696935"/>
            <a:ext cx="254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second-level cache</a:t>
            </a:r>
            <a:endParaRPr lang="zh-CN" altLang="en-US" sz="2800" b="1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77FCC29A-67E7-4A4E-B9FA-FE9B1E7C7B30}"/>
              </a:ext>
            </a:extLst>
          </p:cNvPr>
          <p:cNvSpPr/>
          <p:nvPr/>
        </p:nvSpPr>
        <p:spPr>
          <a:xfrm>
            <a:off x="2200277" y="781508"/>
            <a:ext cx="3572384" cy="1889504"/>
          </a:xfrm>
          <a:prstGeom prst="wedgeRectCallout">
            <a:avLst>
              <a:gd name="adj1" fmla="val -34721"/>
              <a:gd name="adj2" fmla="val 5792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classification I for </a:t>
            </a:r>
            <a:r>
              <a:rPr lang="en-US" altLang="zh-CN" sz="2000" b="1" dirty="0" err="1">
                <a:solidFill>
                  <a:schemeClr val="tx1"/>
                </a:solidFill>
              </a:rPr>
              <a:t>ip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ip:192.168.1.1</a:t>
            </a: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</a:rPr>
              <a:t>des:table</a:t>
            </a:r>
            <a:r>
              <a:rPr lang="en-US" altLang="zh-CN" sz="2000" b="1" dirty="0">
                <a:solidFill>
                  <a:schemeClr val="tx1"/>
                </a:solidFill>
              </a:rPr>
              <a:t> 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0437362-904C-463E-94CE-E67C823066D9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054396" y="2671013"/>
            <a:ext cx="1783681" cy="1115324"/>
          </a:xfrm>
          <a:prstGeom prst="curvedConnector2">
            <a:avLst/>
          </a:prstGeom>
          <a:ln w="63500">
            <a:solidFill>
              <a:schemeClr val="accent5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FBFA4CB-0A97-4808-9752-85B6FDA67CFB}"/>
              </a:ext>
            </a:extLst>
          </p:cNvPr>
          <p:cNvSpPr txBox="1"/>
          <p:nvPr/>
        </p:nvSpPr>
        <p:spPr>
          <a:xfrm>
            <a:off x="9334511" y="1177112"/>
            <a:ext cx="254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first-level cache</a:t>
            </a:r>
            <a:endParaRPr lang="zh-CN" altLang="en-US" sz="28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99F3E1-7AE7-4DAC-931B-4D4A8BC3B5EA}"/>
              </a:ext>
            </a:extLst>
          </p:cNvPr>
          <p:cNvSpPr/>
          <p:nvPr/>
        </p:nvSpPr>
        <p:spPr>
          <a:xfrm>
            <a:off x="1568620" y="1997951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B2FE4-E72D-4826-A82C-BBFF256DC7D7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▇Caching-aware Packet Classification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F23BD-058C-4663-AD8A-FFA780BF2562}"/>
              </a:ext>
            </a:extLst>
          </p:cNvPr>
          <p:cNvSpPr txBox="1"/>
          <p:nvPr/>
        </p:nvSpPr>
        <p:spPr>
          <a:xfrm>
            <a:off x="192504" y="576524"/>
            <a:ext cx="11806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/>
          </a:p>
          <a:p>
            <a:r>
              <a:rPr lang="en-US" altLang="zh-CN" sz="2800" b="1" dirty="0"/>
              <a:t>Problem:</a:t>
            </a:r>
          </a:p>
          <a:p>
            <a:r>
              <a:rPr lang="en-US" altLang="zh-CN" sz="2800" b="1" dirty="0"/>
              <a:t>	need to match too many tables.</a:t>
            </a:r>
          </a:p>
          <a:p>
            <a:r>
              <a:rPr lang="en-US" altLang="zh-CN" sz="2800" b="1" dirty="0"/>
              <a:t>	just one flow need to match L3 header fields, tuple space search will consider every packet to match L3 header fields. </a:t>
            </a:r>
          </a:p>
        </p:txBody>
      </p:sp>
    </p:spTree>
    <p:extLst>
      <p:ext uri="{BB962C8B-B14F-4D97-AF65-F5344CB8AC3E}">
        <p14:creationId xmlns:p14="http://schemas.microsoft.com/office/powerpoint/2010/main" val="22290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B2FE4-E72D-4826-A82C-BBFF256DC7D7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▇Caching-aware Packet Classification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F23BD-058C-4663-AD8A-FFA780BF2562}"/>
              </a:ext>
            </a:extLst>
          </p:cNvPr>
          <p:cNvSpPr txBox="1"/>
          <p:nvPr/>
        </p:nvSpPr>
        <p:spPr>
          <a:xfrm>
            <a:off x="192504" y="576524"/>
            <a:ext cx="1180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Tuple Priority Sorting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4BCE7C57-16BF-4AD3-835A-E9550AF26400}"/>
              </a:ext>
            </a:extLst>
          </p:cNvPr>
          <p:cNvSpPr/>
          <p:nvPr/>
        </p:nvSpPr>
        <p:spPr>
          <a:xfrm>
            <a:off x="8388014" y="3874168"/>
            <a:ext cx="3204407" cy="2110336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I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Max priority</a:t>
            </a:r>
            <a:r>
              <a:rPr lang="zh-CN" altLang="en-US" sz="2800" b="1" dirty="0">
                <a:solidFill>
                  <a:schemeClr val="tx1"/>
                </a:solidFill>
              </a:rPr>
              <a:t>： </a:t>
            </a:r>
            <a:r>
              <a:rPr lang="en-US" altLang="zh-CN" sz="2800" b="1" dirty="0">
                <a:solidFill>
                  <a:schemeClr val="tx1"/>
                </a:solidFill>
              </a:rPr>
              <a:t>32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F22D537-8E09-46A3-8C08-A0C39F7929DB}"/>
              </a:ext>
            </a:extLst>
          </p:cNvPr>
          <p:cNvSpPr/>
          <p:nvPr/>
        </p:nvSpPr>
        <p:spPr>
          <a:xfrm>
            <a:off x="4576013" y="3858526"/>
            <a:ext cx="3039975" cy="2125978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2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 + </a:t>
            </a:r>
            <a:r>
              <a:rPr lang="en-US" altLang="zh-CN" sz="2800" b="1" dirty="0" err="1">
                <a:solidFill>
                  <a:schemeClr val="tx1"/>
                </a:solidFill>
              </a:rPr>
              <a:t>tcp_src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Max priority</a:t>
            </a:r>
            <a:r>
              <a:rPr lang="zh-CN" altLang="en-US" sz="2800" b="1" dirty="0">
                <a:solidFill>
                  <a:schemeClr val="tx1"/>
                </a:solidFill>
              </a:rPr>
              <a:t>： </a:t>
            </a:r>
            <a:r>
              <a:rPr lang="en-US" altLang="zh-CN" sz="2800" b="1" dirty="0">
                <a:solidFill>
                  <a:schemeClr val="tx1"/>
                </a:solidFill>
              </a:rPr>
              <a:t>65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AD0F242-58AF-4DE8-BAC9-866C23D4064F}"/>
              </a:ext>
            </a:extLst>
          </p:cNvPr>
          <p:cNvSpPr/>
          <p:nvPr/>
        </p:nvSpPr>
        <p:spPr>
          <a:xfrm>
            <a:off x="764012" y="3844083"/>
            <a:ext cx="3039975" cy="2125978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2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 + </a:t>
            </a:r>
            <a:r>
              <a:rPr lang="en-US" altLang="zh-CN" sz="2800" b="1" dirty="0" err="1">
                <a:solidFill>
                  <a:schemeClr val="tx1"/>
                </a:solidFill>
              </a:rPr>
              <a:t>tcp_des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Max priority</a:t>
            </a:r>
            <a:r>
              <a:rPr lang="zh-CN" altLang="en-US" sz="2800" b="1" dirty="0">
                <a:solidFill>
                  <a:schemeClr val="tx1"/>
                </a:solidFill>
              </a:rPr>
              <a:t>： </a:t>
            </a:r>
            <a:r>
              <a:rPr lang="en-US" altLang="zh-CN" sz="2800" b="1" dirty="0">
                <a:solidFill>
                  <a:schemeClr val="tx1"/>
                </a:solidFill>
              </a:rPr>
              <a:t>70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611B26-F6D0-4882-9CA7-A04A1DA63E7B}"/>
              </a:ext>
            </a:extLst>
          </p:cNvPr>
          <p:cNvSpPr txBox="1"/>
          <p:nvPr/>
        </p:nvSpPr>
        <p:spPr>
          <a:xfrm>
            <a:off x="1854873" y="3167390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B2059D-A896-4A00-8687-8397E45820C6}"/>
              </a:ext>
            </a:extLst>
          </p:cNvPr>
          <p:cNvSpPr txBox="1"/>
          <p:nvPr/>
        </p:nvSpPr>
        <p:spPr>
          <a:xfrm>
            <a:off x="5881437" y="3167390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9D34B7-9EDC-4D04-8F46-257062BDBDFC}"/>
              </a:ext>
            </a:extLst>
          </p:cNvPr>
          <p:cNvSpPr txBox="1"/>
          <p:nvPr/>
        </p:nvSpPr>
        <p:spPr>
          <a:xfrm>
            <a:off x="9775654" y="3167390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23E72B-EDD2-46CA-91A1-FC66A5B2FC07}"/>
              </a:ext>
            </a:extLst>
          </p:cNvPr>
          <p:cNvSpPr txBox="1"/>
          <p:nvPr/>
        </p:nvSpPr>
        <p:spPr>
          <a:xfrm>
            <a:off x="2833443" y="2515322"/>
            <a:ext cx="303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priority 40 entry</a:t>
            </a:r>
            <a:endParaRPr lang="zh-CN" altLang="en-US" sz="2800" b="1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FB14DD6-6EB4-4C7E-AA27-CC315BD440C6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>
            <a:off x="4182778" y="1945304"/>
            <a:ext cx="14443" cy="3812001"/>
          </a:xfrm>
          <a:prstGeom prst="curvedConnector3">
            <a:avLst>
              <a:gd name="adj1" fmla="val -5747968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5B860BAF-9B58-4A6F-AD9B-87AE64743B14}"/>
              </a:ext>
            </a:extLst>
          </p:cNvPr>
          <p:cNvCxnSpPr>
            <a:cxnSpLocks/>
          </p:cNvCxnSpPr>
          <p:nvPr/>
        </p:nvCxnSpPr>
        <p:spPr>
          <a:xfrm flipV="1">
            <a:off x="6096000" y="1412982"/>
            <a:ext cx="2542674" cy="2416657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B72E5AE-8866-4852-B569-6B9A623C376A}"/>
              </a:ext>
            </a:extLst>
          </p:cNvPr>
          <p:cNvSpPr txBox="1"/>
          <p:nvPr/>
        </p:nvSpPr>
        <p:spPr>
          <a:xfrm>
            <a:off x="6523127" y="2566533"/>
            <a:ext cx="303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priority 40 entry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55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/>
      <p:bldP spid="12" grpId="0"/>
      <p:bldP spid="13" grpId="0"/>
      <p:bldP spid="2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B2FE4-E72D-4826-A82C-BBFF256DC7D7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▇Caching-aware Packet Classification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F23BD-058C-4663-AD8A-FFA780BF2562}"/>
              </a:ext>
            </a:extLst>
          </p:cNvPr>
          <p:cNvSpPr txBox="1"/>
          <p:nvPr/>
        </p:nvSpPr>
        <p:spPr>
          <a:xfrm>
            <a:off x="192504" y="576524"/>
            <a:ext cx="1180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Staged Lookup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95F1ED-CA44-4898-A637-82DB27DCA443}"/>
              </a:ext>
            </a:extLst>
          </p:cNvPr>
          <p:cNvSpPr txBox="1"/>
          <p:nvPr/>
        </p:nvSpPr>
        <p:spPr>
          <a:xfrm>
            <a:off x="4303292" y="1883955"/>
            <a:ext cx="38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metadata   L2   L3   L4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B6CF52F-F62E-43DA-99FF-1C1A25B21754}"/>
              </a:ext>
            </a:extLst>
          </p:cNvPr>
          <p:cNvCxnSpPr/>
          <p:nvPr/>
        </p:nvCxnSpPr>
        <p:spPr>
          <a:xfrm>
            <a:off x="4448432" y="2407175"/>
            <a:ext cx="13963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40162-B885-492D-A57B-90BED98BB9B4}"/>
              </a:ext>
            </a:extLst>
          </p:cNvPr>
          <p:cNvCxnSpPr>
            <a:cxnSpLocks/>
          </p:cNvCxnSpPr>
          <p:nvPr/>
        </p:nvCxnSpPr>
        <p:spPr>
          <a:xfrm>
            <a:off x="4448432" y="2547218"/>
            <a:ext cx="21377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11E92A-4A9E-4009-A8E7-5A80731B6499}"/>
              </a:ext>
            </a:extLst>
          </p:cNvPr>
          <p:cNvCxnSpPr>
            <a:cxnSpLocks/>
          </p:cNvCxnSpPr>
          <p:nvPr/>
        </p:nvCxnSpPr>
        <p:spPr>
          <a:xfrm>
            <a:off x="4448432" y="2699618"/>
            <a:ext cx="28173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91E9F8-1F90-47E3-B65C-F2680BF7F72D}"/>
              </a:ext>
            </a:extLst>
          </p:cNvPr>
          <p:cNvCxnSpPr>
            <a:cxnSpLocks/>
          </p:cNvCxnSpPr>
          <p:nvPr/>
        </p:nvCxnSpPr>
        <p:spPr>
          <a:xfrm>
            <a:off x="4448432" y="2864375"/>
            <a:ext cx="35958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5E6F51B-4175-443F-BB4F-EB0416B6761B}"/>
              </a:ext>
            </a:extLst>
          </p:cNvPr>
          <p:cNvSpPr txBox="1"/>
          <p:nvPr/>
        </p:nvSpPr>
        <p:spPr>
          <a:xfrm>
            <a:off x="810449" y="3321576"/>
            <a:ext cx="38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metadata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2585A5-5761-4068-A3B3-82E0084862DA}"/>
              </a:ext>
            </a:extLst>
          </p:cNvPr>
          <p:cNvSpPr txBox="1"/>
          <p:nvPr/>
        </p:nvSpPr>
        <p:spPr>
          <a:xfrm>
            <a:off x="810449" y="3943533"/>
            <a:ext cx="38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metadata   L2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FEEB8E-1D01-47D7-909D-E4704B12136F}"/>
              </a:ext>
            </a:extLst>
          </p:cNvPr>
          <p:cNvSpPr txBox="1"/>
          <p:nvPr/>
        </p:nvSpPr>
        <p:spPr>
          <a:xfrm>
            <a:off x="810449" y="4565490"/>
            <a:ext cx="38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metadata   L2   L3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8A197D-6152-46A7-BFB6-F7C5405511E7}"/>
              </a:ext>
            </a:extLst>
          </p:cNvPr>
          <p:cNvSpPr txBox="1"/>
          <p:nvPr/>
        </p:nvSpPr>
        <p:spPr>
          <a:xfrm>
            <a:off x="810449" y="5187447"/>
            <a:ext cx="38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metadata   L2   L3   L4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3C45FC-F75D-4491-BBC3-12DB256E5551}"/>
              </a:ext>
            </a:extLst>
          </p:cNvPr>
          <p:cNvSpPr txBox="1"/>
          <p:nvPr/>
        </p:nvSpPr>
        <p:spPr>
          <a:xfrm>
            <a:off x="4957010" y="3337934"/>
            <a:ext cx="287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ym typeface="Wingdings" panose="05000000000000000000" pitchFamily="2" charset="2"/>
              </a:rPr>
              <a:t>  m</a:t>
            </a:r>
            <a:r>
              <a:rPr lang="en-US" altLang="zh-CN" sz="2800" b="1" dirty="0"/>
              <a:t>atching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3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0052 0.277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9B2FE4-E72D-4826-A82C-BBFF256DC7D7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▇Caching-aware Packet Classification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FF23BD-058C-4663-AD8A-FFA780BF2562}"/>
              </a:ext>
            </a:extLst>
          </p:cNvPr>
          <p:cNvSpPr txBox="1"/>
          <p:nvPr/>
        </p:nvSpPr>
        <p:spPr>
          <a:xfrm>
            <a:off x="192504" y="576524"/>
            <a:ext cx="1180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preflix</a:t>
            </a:r>
            <a:r>
              <a:rPr lang="en-US" altLang="zh-CN" sz="2800" b="1" dirty="0"/>
              <a:t> tracking &amp; classifier partitioning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F6AEB5-59DB-438A-90DB-72C889D1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90" y="1592047"/>
            <a:ext cx="3566275" cy="33754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C2E060-1B8C-4D32-9AD6-C0E598D3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65" y="1230013"/>
            <a:ext cx="4133333" cy="3790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880218-AB62-453D-9B57-1C8E68CCEC1B}"/>
              </a:ext>
            </a:extLst>
          </p:cNvPr>
          <p:cNvSpPr/>
          <p:nvPr/>
        </p:nvSpPr>
        <p:spPr>
          <a:xfrm>
            <a:off x="763517" y="1099744"/>
            <a:ext cx="4143848" cy="442274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F4BB94-0C0F-4B54-80F2-270D1E84CCD1}"/>
              </a:ext>
            </a:extLst>
          </p:cNvPr>
          <p:cNvSpPr/>
          <p:nvPr/>
        </p:nvSpPr>
        <p:spPr>
          <a:xfrm>
            <a:off x="7284636" y="1099744"/>
            <a:ext cx="4133333" cy="442275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098697-3062-4D83-A1EC-B2F62E0451E1}"/>
              </a:ext>
            </a:extLst>
          </p:cNvPr>
          <p:cNvSpPr/>
          <p:nvPr/>
        </p:nvSpPr>
        <p:spPr>
          <a:xfrm>
            <a:off x="7284636" y="5866386"/>
            <a:ext cx="2334126" cy="83017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e.g. 10.2.3.6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       10.3.6.8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8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D42925-A58B-40BA-B16F-80770BA65BD0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5E4AA-F981-4C95-A4C5-177C8F72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71" y="2239481"/>
            <a:ext cx="6628571" cy="16571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6A2DCB-4D32-478C-8894-4AFFA22D5B71}"/>
              </a:ext>
            </a:extLst>
          </p:cNvPr>
          <p:cNvSpPr/>
          <p:nvPr/>
        </p:nvSpPr>
        <p:spPr>
          <a:xfrm>
            <a:off x="1624263" y="2971800"/>
            <a:ext cx="7026442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A0943-4FA7-457C-9F8C-9E44AA5B706D}"/>
              </a:ext>
            </a:extLst>
          </p:cNvPr>
          <p:cNvSpPr txBox="1"/>
          <p:nvPr/>
        </p:nvSpPr>
        <p:spPr>
          <a:xfrm>
            <a:off x="192504" y="4090477"/>
            <a:ext cx="1180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With priority sorting (Section 5.2), packets that match flow #2 can omit matching on TCP ports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76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D42925-A58B-40BA-B16F-80770BA65BD0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5E4AA-F981-4C95-A4C5-177C8F72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71" y="2239481"/>
            <a:ext cx="6628571" cy="16571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6A2DCB-4D32-478C-8894-4AFFA22D5B71}"/>
              </a:ext>
            </a:extLst>
          </p:cNvPr>
          <p:cNvSpPr/>
          <p:nvPr/>
        </p:nvSpPr>
        <p:spPr>
          <a:xfrm>
            <a:off x="4535906" y="2971800"/>
            <a:ext cx="270710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A0943-4FA7-457C-9F8C-9E44AA5B706D}"/>
              </a:ext>
            </a:extLst>
          </p:cNvPr>
          <p:cNvSpPr txBox="1"/>
          <p:nvPr/>
        </p:nvSpPr>
        <p:spPr>
          <a:xfrm>
            <a:off x="192504" y="4090477"/>
            <a:ext cx="1180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With staged lookup (Section 5.3), IP packets not destined to 9.1.1.1 never need to match on TCP ports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259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D42925-A58B-40BA-B16F-80770BA65BD0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5E4AA-F981-4C95-A4C5-177C8F72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71" y="2239481"/>
            <a:ext cx="6628571" cy="16571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6A2DCB-4D32-478C-8894-4AFFA22D5B71}"/>
              </a:ext>
            </a:extLst>
          </p:cNvPr>
          <p:cNvSpPr/>
          <p:nvPr/>
        </p:nvSpPr>
        <p:spPr>
          <a:xfrm>
            <a:off x="3597442" y="2971800"/>
            <a:ext cx="733926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A0943-4FA7-457C-9F8C-9E44AA5B706D}"/>
              </a:ext>
            </a:extLst>
          </p:cNvPr>
          <p:cNvSpPr txBox="1"/>
          <p:nvPr/>
        </p:nvSpPr>
        <p:spPr>
          <a:xfrm>
            <a:off x="192504" y="4090477"/>
            <a:ext cx="1180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Finally, address prefix tracking (Section 5.4) allows </a:t>
            </a:r>
            <a:r>
              <a:rPr lang="en-US" altLang="zh-CN" sz="2800" dirty="0" err="1"/>
              <a:t>megaflows</a:t>
            </a:r>
            <a:r>
              <a:rPr lang="en-US" altLang="zh-CN" sz="2800" dirty="0"/>
              <a:t> to ignore some of the bits in IP destination addresses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416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BB9EBFD-72BF-4626-BE64-6FCAAF46C36D}"/>
              </a:ext>
            </a:extLst>
          </p:cNvPr>
          <p:cNvSpPr/>
          <p:nvPr/>
        </p:nvSpPr>
        <p:spPr>
          <a:xfrm>
            <a:off x="940639" y="4598457"/>
            <a:ext cx="1828800" cy="13337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060C37-24F7-470B-99F5-2BDBB6C534B4}"/>
              </a:ext>
            </a:extLst>
          </p:cNvPr>
          <p:cNvSpPr/>
          <p:nvPr/>
        </p:nvSpPr>
        <p:spPr>
          <a:xfrm>
            <a:off x="990109" y="2650428"/>
            <a:ext cx="1828800" cy="13337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41AE98-37CE-4239-91B4-4C0CDC1FBB3B}"/>
              </a:ext>
            </a:extLst>
          </p:cNvPr>
          <p:cNvSpPr/>
          <p:nvPr/>
        </p:nvSpPr>
        <p:spPr>
          <a:xfrm>
            <a:off x="975902" y="803688"/>
            <a:ext cx="1828800" cy="13337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1715AC-94BE-4728-9DE9-0478D472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70" y="2713608"/>
            <a:ext cx="1733035" cy="12287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CD5540-ACCE-4AE1-B073-68EDB16CE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62" y="1191126"/>
            <a:ext cx="1726677" cy="5912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18C1235-B5FC-467D-B21D-202940437414}"/>
              </a:ext>
            </a:extLst>
          </p:cNvPr>
          <p:cNvSpPr txBox="1"/>
          <p:nvPr/>
        </p:nvSpPr>
        <p:spPr>
          <a:xfrm>
            <a:off x="3212431" y="1101394"/>
            <a:ext cx="419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complexity of virtual network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645A4B-0E6D-44BA-9FAE-4716A7AB1625}"/>
              </a:ext>
            </a:extLst>
          </p:cNvPr>
          <p:cNvSpPr txBox="1"/>
          <p:nvPr/>
        </p:nvSpPr>
        <p:spPr>
          <a:xfrm>
            <a:off x="3212432" y="3030641"/>
            <a:ext cx="399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emergency of NFV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AAE77B-9A8A-4782-BFC2-2462C1507154}"/>
              </a:ext>
            </a:extLst>
          </p:cNvPr>
          <p:cNvSpPr txBox="1"/>
          <p:nvPr/>
        </p:nvSpPr>
        <p:spPr>
          <a:xfrm>
            <a:off x="3212431" y="4813999"/>
            <a:ext cx="5955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case-by-case  existing virtual switch</a:t>
            </a: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static hard-coded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14C1F2-94CB-4B52-89D4-6BDB3A7F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09" y="4632457"/>
            <a:ext cx="1733527" cy="1299787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7D8F87D-6F52-4783-977D-C4D72474A38D}"/>
              </a:ext>
            </a:extLst>
          </p:cNvPr>
          <p:cNvCxnSpPr>
            <a:stCxn id="17" idx="3"/>
          </p:cNvCxnSpPr>
          <p:nvPr/>
        </p:nvCxnSpPr>
        <p:spPr>
          <a:xfrm flipV="1">
            <a:off x="7206916" y="2370221"/>
            <a:ext cx="1961146" cy="922030"/>
          </a:xfrm>
          <a:prstGeom prst="curvedConnector3">
            <a:avLst/>
          </a:prstGeom>
          <a:ln w="63500">
            <a:solidFill>
              <a:schemeClr val="accent5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8022545-8DC5-46D2-B2A6-FE18A30FBF80}"/>
              </a:ext>
            </a:extLst>
          </p:cNvPr>
          <p:cNvSpPr/>
          <p:nvPr/>
        </p:nvSpPr>
        <p:spPr>
          <a:xfrm>
            <a:off x="9372600" y="1782392"/>
            <a:ext cx="1828800" cy="133378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2634AD1-D1B0-46F7-9227-A0674A7D7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8353" y="2032003"/>
            <a:ext cx="1533333" cy="99047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0853F3C-4B1C-4CA1-8AF0-399B9266A226}"/>
              </a:ext>
            </a:extLst>
          </p:cNvPr>
          <p:cNvSpPr txBox="1"/>
          <p:nvPr/>
        </p:nvSpPr>
        <p:spPr>
          <a:xfrm rot="20381510">
            <a:off x="7302053" y="3491432"/>
            <a:ext cx="4672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How Open </a:t>
            </a:r>
            <a:r>
              <a:rPr lang="en-US" altLang="zh-CN" sz="2800" b="1" dirty="0" err="1">
                <a:solidFill>
                  <a:schemeClr val="accent1"/>
                </a:solidFill>
              </a:rPr>
              <a:t>vSwitch</a:t>
            </a:r>
            <a:r>
              <a:rPr lang="en-US" altLang="zh-CN" sz="2800" b="1" dirty="0">
                <a:solidFill>
                  <a:schemeClr val="accent1"/>
                </a:solidFill>
              </a:rPr>
              <a:t> obtains</a:t>
            </a:r>
            <a:r>
              <a:rPr lang="zh-CN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high</a:t>
            </a:r>
            <a:r>
              <a:rPr lang="zh-CN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performance</a:t>
            </a:r>
            <a:r>
              <a:rPr lang="zh-CN" altLang="en-US" sz="2800" b="1" dirty="0">
                <a:solidFill>
                  <a:schemeClr val="accent1"/>
                </a:solidFill>
              </a:rPr>
              <a:t>  </a:t>
            </a:r>
            <a:r>
              <a:rPr lang="en-US" altLang="zh-CN" sz="2800" b="1" dirty="0">
                <a:solidFill>
                  <a:schemeClr val="accent1"/>
                </a:solidFill>
              </a:rPr>
              <a:t>without sacrificing </a:t>
            </a:r>
            <a:r>
              <a:rPr lang="en-US" altLang="zh-CN" sz="2800" b="1" dirty="0">
                <a:solidFill>
                  <a:srgbClr val="FF0000"/>
                </a:solidFill>
              </a:rPr>
              <a:t>generality</a:t>
            </a:r>
            <a:r>
              <a:rPr lang="en-US" altLang="zh-CN" sz="2800" b="1" dirty="0">
                <a:solidFill>
                  <a:schemeClr val="accent1"/>
                </a:solidFill>
              </a:rPr>
              <a:t>?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6CF007-F52A-4E32-B792-B85BEEFB0EDC}"/>
              </a:ext>
            </a:extLst>
          </p:cNvPr>
          <p:cNvSpPr txBox="1"/>
          <p:nvPr/>
        </p:nvSpPr>
        <p:spPr>
          <a:xfrm>
            <a:off x="-1" y="23992"/>
            <a:ext cx="253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 Motivation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49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82BAB9-1E21-47EC-8550-39D8467E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99" y="1415896"/>
            <a:ext cx="6714286" cy="28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B42377-1D96-4E77-A413-1EE3EC5B5710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▇evaluation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FE242C-7FB9-42E5-8FDC-B6CFD14A4091}"/>
              </a:ext>
            </a:extLst>
          </p:cNvPr>
          <p:cNvSpPr/>
          <p:nvPr/>
        </p:nvSpPr>
        <p:spPr>
          <a:xfrm>
            <a:off x="4981074" y="1503947"/>
            <a:ext cx="1114926" cy="264694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7C78CE-E089-4E55-91F5-C06D186E06A2}"/>
              </a:ext>
            </a:extLst>
          </p:cNvPr>
          <p:cNvSpPr txBox="1"/>
          <p:nvPr/>
        </p:nvSpPr>
        <p:spPr>
          <a:xfrm>
            <a:off x="192504" y="4487997"/>
            <a:ext cx="1180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Table 1 shows the improvement from individual optimizations and all of the optimizations together.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732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B42377-1D96-4E77-A413-1EE3EC5B5710}"/>
              </a:ext>
            </a:extLst>
          </p:cNvPr>
          <p:cNvSpPr txBox="1"/>
          <p:nvPr/>
        </p:nvSpPr>
        <p:spPr>
          <a:xfrm>
            <a:off x="0" y="84221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▇conclusion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B4C54-5782-4A70-A5C1-D9D9734426D7}"/>
              </a:ext>
            </a:extLst>
          </p:cNvPr>
          <p:cNvSpPr txBox="1"/>
          <p:nvPr/>
        </p:nvSpPr>
        <p:spPr>
          <a:xfrm>
            <a:off x="0" y="607441"/>
            <a:ext cx="120436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Introduction:</a:t>
            </a:r>
          </a:p>
          <a:p>
            <a:r>
              <a:rPr lang="en-US" altLang="zh-CN" sz="2800" b="1" dirty="0"/>
              <a:t>	NFV’s background</a:t>
            </a:r>
          </a:p>
          <a:p>
            <a:r>
              <a:rPr lang="en-US" altLang="zh-CN" sz="2800" b="1" dirty="0"/>
              <a:t>	Motivation of Open </a:t>
            </a:r>
            <a:r>
              <a:rPr lang="en-US" altLang="zh-CN" sz="2800" b="1" dirty="0" err="1"/>
              <a:t>vSwitch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Design rationale:</a:t>
            </a:r>
          </a:p>
          <a:p>
            <a:r>
              <a:rPr lang="en-US" altLang="zh-CN" sz="2800" b="1" dirty="0"/>
              <a:t>	gap between physical and virtual,	  emphasize cache and classification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Design: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err="1"/>
              <a:t>ovs-vswitchd</a:t>
            </a:r>
            <a:r>
              <a:rPr lang="en-US" altLang="zh-CN" sz="2800" b="1" dirty="0"/>
              <a:t> &amp; Kernel </a:t>
            </a:r>
            <a:r>
              <a:rPr lang="en-US" altLang="zh-CN" sz="2800" b="1" dirty="0" err="1"/>
              <a:t>datapath</a:t>
            </a:r>
            <a:endParaRPr lang="en-US" altLang="zh-CN" sz="2800" b="1" dirty="0"/>
          </a:p>
          <a:p>
            <a:r>
              <a:rPr lang="en-US" altLang="zh-CN" sz="2800" b="1" dirty="0"/>
              <a:t>	packet classification: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Cache &amp; Cache-aware packet classification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invalidation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r>
              <a:rPr lang="en-US" altLang="zh-CN" sz="2800" b="1" dirty="0"/>
              <a:t>evaluation &amp;future work</a:t>
            </a:r>
          </a:p>
        </p:txBody>
      </p:sp>
    </p:spTree>
    <p:extLst>
      <p:ext uri="{BB962C8B-B14F-4D97-AF65-F5344CB8AC3E}">
        <p14:creationId xmlns:p14="http://schemas.microsoft.com/office/powerpoint/2010/main" val="34010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98F507-C9A2-45DC-BBA7-7DA08D4E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11" y="1317758"/>
            <a:ext cx="4723809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A8192E-EF6D-4DE8-BC37-5EC7781B8BDD}"/>
              </a:ext>
            </a:extLst>
          </p:cNvPr>
          <p:cNvCxnSpPr/>
          <p:nvPr/>
        </p:nvCxnSpPr>
        <p:spPr>
          <a:xfrm>
            <a:off x="1756610" y="2562727"/>
            <a:ext cx="8855243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EB5F950-4794-4201-8568-247EC4EEE296}"/>
              </a:ext>
            </a:extLst>
          </p:cNvPr>
          <p:cNvCxnSpPr/>
          <p:nvPr/>
        </p:nvCxnSpPr>
        <p:spPr>
          <a:xfrm>
            <a:off x="1756610" y="4724401"/>
            <a:ext cx="8855243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9A635F7-F060-4FD2-A596-6FC013ADA368}"/>
              </a:ext>
            </a:extLst>
          </p:cNvPr>
          <p:cNvSpPr/>
          <p:nvPr/>
        </p:nvSpPr>
        <p:spPr>
          <a:xfrm>
            <a:off x="5089358" y="1143003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Controller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E1B53-596B-47B6-A6DE-5F0464B23845}"/>
              </a:ext>
            </a:extLst>
          </p:cNvPr>
          <p:cNvSpPr txBox="1"/>
          <p:nvPr/>
        </p:nvSpPr>
        <p:spPr>
          <a:xfrm>
            <a:off x="192505" y="1365429"/>
            <a:ext cx="172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Off-box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ADE529-5738-4F12-B337-921ED3453E31}"/>
              </a:ext>
            </a:extLst>
          </p:cNvPr>
          <p:cNvSpPr txBox="1"/>
          <p:nvPr/>
        </p:nvSpPr>
        <p:spPr>
          <a:xfrm>
            <a:off x="192504" y="3429000"/>
            <a:ext cx="18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Userspace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3619A1-0413-48FF-87BF-7965907F6890}"/>
              </a:ext>
            </a:extLst>
          </p:cNvPr>
          <p:cNvSpPr txBox="1"/>
          <p:nvPr/>
        </p:nvSpPr>
        <p:spPr>
          <a:xfrm>
            <a:off x="192504" y="5386137"/>
            <a:ext cx="18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Kernel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90E9C8-CF5A-4226-A322-699279C9B830}"/>
              </a:ext>
            </a:extLst>
          </p:cNvPr>
          <p:cNvSpPr/>
          <p:nvPr/>
        </p:nvSpPr>
        <p:spPr>
          <a:xfrm>
            <a:off x="5089357" y="3236806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ovs-vswitchd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DC8EAA-6994-49FB-B106-CC6B981C0ED9}"/>
              </a:ext>
            </a:extLst>
          </p:cNvPr>
          <p:cNvSpPr/>
          <p:nvPr/>
        </p:nvSpPr>
        <p:spPr>
          <a:xfrm>
            <a:off x="5089356" y="5454008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Kernel Datapath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C5EEE7-E324-4B77-BEDD-73D6983A8B9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459578" y="1900992"/>
            <a:ext cx="1" cy="13358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C89CB6-08B2-4196-A48D-CE43F5BB40A1}"/>
              </a:ext>
            </a:extLst>
          </p:cNvPr>
          <p:cNvSpPr txBox="1"/>
          <p:nvPr/>
        </p:nvSpPr>
        <p:spPr>
          <a:xfrm>
            <a:off x="7459576" y="2051850"/>
            <a:ext cx="193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OpenFlow</a:t>
            </a:r>
            <a:endParaRPr lang="zh-CN" altLang="en-US" sz="2800" b="1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F01F4D91-44A2-4E3E-B9AA-DF953B4FE59D}"/>
              </a:ext>
            </a:extLst>
          </p:cNvPr>
          <p:cNvSpPr/>
          <p:nvPr/>
        </p:nvSpPr>
        <p:spPr>
          <a:xfrm>
            <a:off x="9533021" y="346061"/>
            <a:ext cx="2530637" cy="2561956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3A5DAB-DC09-41B5-A82A-09463B897EE9}"/>
              </a:ext>
            </a:extLst>
          </p:cNvPr>
          <p:cNvCxnSpPr/>
          <p:nvPr/>
        </p:nvCxnSpPr>
        <p:spPr>
          <a:xfrm>
            <a:off x="2658979" y="5647747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B85FD75-6CAC-4EA2-B67D-7FF88ECE2D73}"/>
              </a:ext>
            </a:extLst>
          </p:cNvPr>
          <p:cNvSpPr/>
          <p:nvPr/>
        </p:nvSpPr>
        <p:spPr>
          <a:xfrm>
            <a:off x="5233737" y="3356770"/>
            <a:ext cx="4114800" cy="2346198"/>
          </a:xfrm>
          <a:custGeom>
            <a:avLst/>
            <a:gdLst>
              <a:gd name="connsiteX0" fmla="*/ 0 w 4114800"/>
              <a:gd name="connsiteY0" fmla="*/ 2298072 h 2346198"/>
              <a:gd name="connsiteX1" fmla="*/ 2165684 w 4114800"/>
              <a:gd name="connsiteY1" fmla="*/ 41 h 2346198"/>
              <a:gd name="connsiteX2" fmla="*/ 4114800 w 4114800"/>
              <a:gd name="connsiteY2" fmla="*/ 2346198 h 2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2346198">
                <a:moveTo>
                  <a:pt x="0" y="2298072"/>
                </a:moveTo>
                <a:cubicBezTo>
                  <a:pt x="739942" y="1145046"/>
                  <a:pt x="1479884" y="-7980"/>
                  <a:pt x="2165684" y="41"/>
                </a:cubicBezTo>
                <a:cubicBezTo>
                  <a:pt x="2851484" y="8062"/>
                  <a:pt x="3483142" y="1177130"/>
                  <a:pt x="4114800" y="2346198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8AA0F2CC-A3AD-4001-B36B-3889703755E1}"/>
              </a:ext>
            </a:extLst>
          </p:cNvPr>
          <p:cNvSpPr/>
          <p:nvPr/>
        </p:nvSpPr>
        <p:spPr>
          <a:xfrm>
            <a:off x="2737182" y="4100631"/>
            <a:ext cx="2177716" cy="1353377"/>
          </a:xfrm>
          <a:prstGeom prst="wedgeRectCallout">
            <a:avLst>
              <a:gd name="adj1" fmla="val 78615"/>
              <a:gd name="adj2" fmla="val 5764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Cache: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:</a:t>
            </a:r>
            <a:r>
              <a:rPr lang="en-US" altLang="zh-CN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action: port 1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9CC433-2CFB-4B32-ACAD-DADD27E99E64}"/>
              </a:ext>
            </a:extLst>
          </p:cNvPr>
          <p:cNvCxnSpPr/>
          <p:nvPr/>
        </p:nvCxnSpPr>
        <p:spPr>
          <a:xfrm>
            <a:off x="9318458" y="5702968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08B0D0-212D-48B9-9665-6B11F79382EC}"/>
              </a:ext>
            </a:extLst>
          </p:cNvPr>
          <p:cNvCxnSpPr>
            <a:cxnSpLocks/>
          </p:cNvCxnSpPr>
          <p:nvPr/>
        </p:nvCxnSpPr>
        <p:spPr>
          <a:xfrm>
            <a:off x="2658979" y="5909357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CB6D7C-415A-4F08-B9BF-A45298061EAC}"/>
              </a:ext>
            </a:extLst>
          </p:cNvPr>
          <p:cNvCxnSpPr>
            <a:cxnSpLocks/>
          </p:cNvCxnSpPr>
          <p:nvPr/>
        </p:nvCxnSpPr>
        <p:spPr>
          <a:xfrm>
            <a:off x="5245768" y="5909357"/>
            <a:ext cx="66594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9E97373-27E4-4C58-91EB-D9175468A875}"/>
              </a:ext>
            </a:extLst>
          </p:cNvPr>
          <p:cNvSpPr/>
          <p:nvPr/>
        </p:nvSpPr>
        <p:spPr>
          <a:xfrm>
            <a:off x="3593431" y="3222615"/>
            <a:ext cx="854243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603B7E-5B49-4B28-A610-8AF4A6D511C7}"/>
              </a:ext>
            </a:extLst>
          </p:cNvPr>
          <p:cNvSpPr txBox="1"/>
          <p:nvPr/>
        </p:nvSpPr>
        <p:spPr>
          <a:xfrm>
            <a:off x="9141994" y="4791736"/>
            <a:ext cx="331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flow classification</a:t>
            </a:r>
            <a:endParaRPr lang="zh-CN" altLang="en-US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FEC273-3401-4452-BB89-74022DA7D4A6}"/>
              </a:ext>
            </a:extLst>
          </p:cNvPr>
          <p:cNvSpPr txBox="1"/>
          <p:nvPr/>
        </p:nvSpPr>
        <p:spPr>
          <a:xfrm>
            <a:off x="9141994" y="6170964"/>
            <a:ext cx="331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cache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E60875-F8D2-4159-8DC5-128D8D33FE91}"/>
              </a:ext>
            </a:extLst>
          </p:cNvPr>
          <p:cNvSpPr txBox="1"/>
          <p:nvPr/>
        </p:nvSpPr>
        <p:spPr>
          <a:xfrm>
            <a:off x="3966420" y="1652955"/>
            <a:ext cx="1006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FF0000"/>
                </a:solidFill>
              </a:rPr>
              <a:t>?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170E1E-ED4D-4173-BFA6-90234B88C7A3}"/>
              </a:ext>
            </a:extLst>
          </p:cNvPr>
          <p:cNvSpPr txBox="1"/>
          <p:nvPr/>
        </p:nvSpPr>
        <p:spPr>
          <a:xfrm>
            <a:off x="0" y="23992"/>
            <a:ext cx="222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▇Design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82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5" grpId="0"/>
      <p:bldP spid="16" grpId="0" animBg="1"/>
      <p:bldP spid="16" grpId="1" animBg="1"/>
      <p:bldP spid="19" grpId="0" animBg="1"/>
      <p:bldP spid="20" grpId="0" animBg="1"/>
      <p:bldP spid="20" grpId="1" animBg="1"/>
      <p:bldP spid="29" grpId="0" animBg="1"/>
      <p:bldP spid="30" grpId="0"/>
      <p:bldP spid="31" grpId="0"/>
      <p:bldP spid="32" grpId="0"/>
      <p:bldP spid="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D8A623-299A-4707-B1B9-05703C5B72E3}"/>
              </a:ext>
            </a:extLst>
          </p:cNvPr>
          <p:cNvSpPr/>
          <p:nvPr/>
        </p:nvSpPr>
        <p:spPr>
          <a:xfrm>
            <a:off x="2743201" y="517357"/>
            <a:ext cx="1744578" cy="110690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physical switch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902424-BEA5-437F-8C16-4A0CA1F63174}"/>
              </a:ext>
            </a:extLst>
          </p:cNvPr>
          <p:cNvSpPr/>
          <p:nvPr/>
        </p:nvSpPr>
        <p:spPr>
          <a:xfrm>
            <a:off x="8345906" y="517357"/>
            <a:ext cx="1744578" cy="110690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virtual switch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00EDC-1A41-4662-9F67-AC331FF87EAE}"/>
              </a:ext>
            </a:extLst>
          </p:cNvPr>
          <p:cNvSpPr txBox="1"/>
          <p:nvPr/>
        </p:nvSpPr>
        <p:spPr>
          <a:xfrm>
            <a:off x="6096000" y="655311"/>
            <a:ext cx="66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≠</a:t>
            </a:r>
            <a:endParaRPr lang="zh-CN" altLang="en-US" sz="4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7F7730-F67A-4DC2-8DEA-C5CD376CA8DA}"/>
              </a:ext>
            </a:extLst>
          </p:cNvPr>
          <p:cNvSpPr txBox="1"/>
          <p:nvPr/>
        </p:nvSpPr>
        <p:spPr>
          <a:xfrm>
            <a:off x="180473" y="2057400"/>
            <a:ext cx="210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resource sharing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494596-674F-433A-B2CD-CF76A6F94E41}"/>
              </a:ext>
            </a:extLst>
          </p:cNvPr>
          <p:cNvSpPr txBox="1"/>
          <p:nvPr/>
        </p:nvSpPr>
        <p:spPr>
          <a:xfrm>
            <a:off x="180473" y="3677653"/>
            <a:ext cx="21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placement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37361E-ACBC-4BD2-9522-06BA7C9BFA8D}"/>
              </a:ext>
            </a:extLst>
          </p:cNvPr>
          <p:cNvSpPr txBox="1"/>
          <p:nvPr/>
        </p:nvSpPr>
        <p:spPr>
          <a:xfrm>
            <a:off x="180473" y="5237747"/>
            <a:ext cx="21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flexibility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E11B88-9D1C-425A-91ED-AB459FC42834}"/>
              </a:ext>
            </a:extLst>
          </p:cNvPr>
          <p:cNvSpPr txBox="1"/>
          <p:nvPr/>
        </p:nvSpPr>
        <p:spPr>
          <a:xfrm>
            <a:off x="2743201" y="2221832"/>
            <a:ext cx="210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line rate in worst case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3E806-A93C-4737-A79D-61C7219E5200}"/>
              </a:ext>
            </a:extLst>
          </p:cNvPr>
          <p:cNvSpPr txBox="1"/>
          <p:nvPr/>
        </p:nvSpPr>
        <p:spPr>
          <a:xfrm>
            <a:off x="8165431" y="2249507"/>
            <a:ext cx="322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need </a:t>
            </a:r>
            <a:r>
              <a:rPr lang="en-US" altLang="zh-CN" sz="2800" b="1" dirty="0">
                <a:solidFill>
                  <a:srgbClr val="FF0000"/>
                </a:solidFill>
              </a:rPr>
              <a:t>cache</a:t>
            </a:r>
            <a:r>
              <a:rPr lang="en-US" altLang="zh-CN" sz="2800" b="1" dirty="0"/>
              <a:t> to  reduce CPU usage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C0F823-D822-4B48-B6B1-AB8881ACEFCC}"/>
              </a:ext>
            </a:extLst>
          </p:cNvPr>
          <p:cNvSpPr txBox="1"/>
          <p:nvPr/>
        </p:nvSpPr>
        <p:spPr>
          <a:xfrm>
            <a:off x="2743201" y="3677653"/>
            <a:ext cx="21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static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2ADFC-6C0A-4A2D-B897-B5C77AD3D671}"/>
              </a:ext>
            </a:extLst>
          </p:cNvPr>
          <p:cNvSpPr txBox="1"/>
          <p:nvPr/>
        </p:nvSpPr>
        <p:spPr>
          <a:xfrm>
            <a:off x="7617994" y="3654387"/>
            <a:ext cx="432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flux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need </a:t>
            </a:r>
            <a:r>
              <a:rPr lang="en-US" altLang="zh-CN" sz="2800" b="1" dirty="0">
                <a:solidFill>
                  <a:srgbClr val="FF0000"/>
                </a:solidFill>
              </a:rPr>
              <a:t>classification</a:t>
            </a:r>
            <a:r>
              <a:rPr lang="en-US" altLang="zh-CN" sz="2800" b="1" dirty="0"/>
              <a:t> algorithm easy to update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46FED-E0E3-482B-AA33-BE0BC779680C}"/>
              </a:ext>
            </a:extLst>
          </p:cNvPr>
          <p:cNvSpPr txBox="1"/>
          <p:nvPr/>
        </p:nvSpPr>
        <p:spPr>
          <a:xfrm>
            <a:off x="2743201" y="5141495"/>
            <a:ext cx="21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limited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20314A-EEA0-440E-9626-515448E1795B}"/>
              </a:ext>
            </a:extLst>
          </p:cNvPr>
          <p:cNvSpPr txBox="1"/>
          <p:nvPr/>
        </p:nvSpPr>
        <p:spPr>
          <a:xfrm>
            <a:off x="7792452" y="5237747"/>
            <a:ext cx="3601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essential but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costly, </a:t>
            </a:r>
            <a:r>
              <a:rPr lang="en-US" altLang="zh-CN" sz="2800" b="1" dirty="0">
                <a:solidFill>
                  <a:srgbClr val="FF0000"/>
                </a:solidFill>
              </a:rPr>
              <a:t>classification</a:t>
            </a:r>
            <a:r>
              <a:rPr lang="en-US" altLang="zh-CN" sz="2800" b="1" dirty="0"/>
              <a:t> and </a:t>
            </a:r>
            <a:r>
              <a:rPr lang="en-US" altLang="zh-CN" sz="2800" b="1" dirty="0">
                <a:solidFill>
                  <a:srgbClr val="FF0000"/>
                </a:solidFill>
              </a:rPr>
              <a:t>cache</a:t>
            </a:r>
            <a:r>
              <a:rPr lang="en-US" altLang="zh-CN" sz="2800" b="1" dirty="0"/>
              <a:t> are forced</a:t>
            </a:r>
          </a:p>
          <a:p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D93C0F-27B1-4ECD-812D-A5730D1AD70E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▇Design rationale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041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1A5DD25-B981-4323-BCD6-B30064B90223}"/>
              </a:ext>
            </a:extLst>
          </p:cNvPr>
          <p:cNvSpPr/>
          <p:nvPr/>
        </p:nvSpPr>
        <p:spPr>
          <a:xfrm>
            <a:off x="4944978" y="1690791"/>
            <a:ext cx="6978316" cy="179270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E6F0D268-526B-406D-9B64-33C8FAF2DD7D}"/>
              </a:ext>
            </a:extLst>
          </p:cNvPr>
          <p:cNvSpPr/>
          <p:nvPr/>
        </p:nvSpPr>
        <p:spPr>
          <a:xfrm>
            <a:off x="762000" y="1297263"/>
            <a:ext cx="2530637" cy="2561956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8AB26-9393-4D29-8302-1F557371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14" y="1781381"/>
            <a:ext cx="6714286" cy="164761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BDCD1F9-94E7-4010-9116-BFA901716732}"/>
              </a:ext>
            </a:extLst>
          </p:cNvPr>
          <p:cNvSpPr/>
          <p:nvPr/>
        </p:nvSpPr>
        <p:spPr>
          <a:xfrm>
            <a:off x="3549315" y="2419055"/>
            <a:ext cx="1022684" cy="553452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A3EAC9-7298-431C-8F91-1B54AF83E714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▇classification#1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0842FB-1802-4A9D-A530-20E618F6D63F}"/>
              </a:ext>
            </a:extLst>
          </p:cNvPr>
          <p:cNvSpPr txBox="1"/>
          <p:nvPr/>
        </p:nvSpPr>
        <p:spPr>
          <a:xfrm>
            <a:off x="762000" y="4463715"/>
            <a:ext cx="268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matched on the same field</a:t>
            </a:r>
            <a:endParaRPr lang="zh-CN" altLang="en-US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CEDC12-5B3B-44C7-8D49-55E8376DC55F}"/>
              </a:ext>
            </a:extLst>
          </p:cNvPr>
          <p:cNvSpPr/>
          <p:nvPr/>
        </p:nvSpPr>
        <p:spPr>
          <a:xfrm>
            <a:off x="7952873" y="2419054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7735E-6EC9-400B-AB43-9D6D85625EB0}"/>
              </a:ext>
            </a:extLst>
          </p:cNvPr>
          <p:cNvSpPr txBox="1"/>
          <p:nvPr/>
        </p:nvSpPr>
        <p:spPr>
          <a:xfrm>
            <a:off x="4944978" y="4463714"/>
            <a:ext cx="2683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matched on different fields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28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BA3EAC9-7298-431C-8F91-1B54AF83E714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▇classification#1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630591-DBB2-4D42-A178-0474DF158656}"/>
              </a:ext>
            </a:extLst>
          </p:cNvPr>
          <p:cNvSpPr txBox="1"/>
          <p:nvPr/>
        </p:nvSpPr>
        <p:spPr>
          <a:xfrm>
            <a:off x="348915" y="818147"/>
            <a:ext cx="1169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Tuple space search classifier:</a:t>
            </a:r>
          </a:p>
          <a:p>
            <a:r>
              <a:rPr lang="en-US" altLang="zh-CN" sz="2800" b="1" dirty="0"/>
              <a:t>	create a new hash table when add a different form of match </a:t>
            </a:r>
            <a:endParaRPr lang="zh-CN" altLang="en-US" sz="2800" b="1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FF8468E0-77A2-487E-8FA5-70C296F9BB32}"/>
              </a:ext>
            </a:extLst>
          </p:cNvPr>
          <p:cNvSpPr/>
          <p:nvPr/>
        </p:nvSpPr>
        <p:spPr>
          <a:xfrm>
            <a:off x="693825" y="2225843"/>
            <a:ext cx="2530637" cy="3313493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I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priority:15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E92B8712-3405-4A84-AE1A-7C6445ADF27A}"/>
              </a:ext>
            </a:extLst>
          </p:cNvPr>
          <p:cNvSpPr/>
          <p:nvPr/>
        </p:nvSpPr>
        <p:spPr>
          <a:xfrm>
            <a:off x="4479762" y="2241485"/>
            <a:ext cx="2642933" cy="3313493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 2 for </a:t>
            </a:r>
            <a:r>
              <a:rPr lang="en-US" altLang="zh-CN" sz="2800" b="1" dirty="0" err="1">
                <a:solidFill>
                  <a:schemeClr val="tx1"/>
                </a:solidFill>
              </a:rPr>
              <a:t>ip</a:t>
            </a:r>
            <a:r>
              <a:rPr lang="en-US" altLang="zh-CN" sz="2800" b="1" dirty="0">
                <a:solidFill>
                  <a:schemeClr val="tx1"/>
                </a:solidFill>
              </a:rPr>
              <a:t> + </a:t>
            </a:r>
            <a:r>
              <a:rPr lang="en-US" altLang="zh-CN" sz="2800" b="1" dirty="0" err="1">
                <a:solidFill>
                  <a:schemeClr val="tx1"/>
                </a:solidFill>
              </a:rPr>
              <a:t>tcp_src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ip:192.168.1.2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tcp_src:10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priority: 30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1E3F43-5894-4236-A4E5-AE16AC64B2DC}"/>
              </a:ext>
            </a:extLst>
          </p:cNvPr>
          <p:cNvSpPr txBox="1"/>
          <p:nvPr/>
        </p:nvSpPr>
        <p:spPr>
          <a:xfrm>
            <a:off x="3511219" y="4282696"/>
            <a:ext cx="565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</a:t>
            </a:r>
            <a:endParaRPr lang="zh-CN" altLang="en-US" sz="6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05315D-6323-405B-AC63-5324CD326BCE}"/>
              </a:ext>
            </a:extLst>
          </p:cNvPr>
          <p:cNvSpPr txBox="1"/>
          <p:nvPr/>
        </p:nvSpPr>
        <p:spPr>
          <a:xfrm>
            <a:off x="7692194" y="4307305"/>
            <a:ext cx="188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+ …</a:t>
            </a:r>
            <a:endParaRPr lang="zh-CN" altLang="en-US" sz="6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00322C-CDB7-47D6-A6B7-98435AB4E0E3}"/>
              </a:ext>
            </a:extLst>
          </p:cNvPr>
          <p:cNvSpPr txBox="1"/>
          <p:nvPr/>
        </p:nvSpPr>
        <p:spPr>
          <a:xfrm>
            <a:off x="7413461" y="1916395"/>
            <a:ext cx="4932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search </a:t>
            </a:r>
            <a:r>
              <a:rPr lang="en-US" altLang="zh-CN" sz="2800" b="1" dirty="0">
                <a:solidFill>
                  <a:srgbClr val="FF0000"/>
                </a:solidFill>
              </a:rPr>
              <a:t>every</a:t>
            </a:r>
            <a:r>
              <a:rPr lang="en-US" altLang="zh-CN" sz="2800" b="1" dirty="0">
                <a:solidFill>
                  <a:srgbClr val="0070C0"/>
                </a:solidFill>
              </a:rPr>
              <a:t> hash table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But</a:t>
            </a:r>
            <a:r>
              <a:rPr lang="en-US" altLang="zh-CN" sz="2800" b="1" dirty="0">
                <a:solidFill>
                  <a:srgbClr val="0070C0"/>
                </a:solidFill>
              </a:rPr>
              <a:t>…? 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	constant-time updates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	generalize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	memory linear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890FD6-8E78-49E7-9800-DB42D32F347E}"/>
              </a:ext>
            </a:extLst>
          </p:cNvPr>
          <p:cNvSpPr/>
          <p:nvPr/>
        </p:nvSpPr>
        <p:spPr>
          <a:xfrm>
            <a:off x="581527" y="2755939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9D9C56-7AEF-4F80-A194-A3F20D1D404F}"/>
              </a:ext>
            </a:extLst>
          </p:cNvPr>
          <p:cNvSpPr/>
          <p:nvPr/>
        </p:nvSpPr>
        <p:spPr>
          <a:xfrm>
            <a:off x="4419606" y="2703329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4E2ED6-A453-4694-8949-7B4E3D716E8C}"/>
              </a:ext>
            </a:extLst>
          </p:cNvPr>
          <p:cNvSpPr/>
          <p:nvPr/>
        </p:nvSpPr>
        <p:spPr>
          <a:xfrm>
            <a:off x="597579" y="3959096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14F2F5-C7B3-4841-A8D0-3E1D03E03A82}"/>
              </a:ext>
            </a:extLst>
          </p:cNvPr>
          <p:cNvSpPr/>
          <p:nvPr/>
        </p:nvSpPr>
        <p:spPr>
          <a:xfrm>
            <a:off x="4419606" y="4188242"/>
            <a:ext cx="2755231" cy="673061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A964358-1972-4EAD-BFE0-6BF4E26A5EB3}"/>
              </a:ext>
            </a:extLst>
          </p:cNvPr>
          <p:cNvSpPr/>
          <p:nvPr/>
        </p:nvSpPr>
        <p:spPr>
          <a:xfrm>
            <a:off x="878305" y="6244666"/>
            <a:ext cx="8373978" cy="556025"/>
          </a:xfrm>
          <a:custGeom>
            <a:avLst/>
            <a:gdLst>
              <a:gd name="connsiteX0" fmla="*/ 0 w 8373978"/>
              <a:gd name="connsiteY0" fmla="*/ 168442 h 556025"/>
              <a:gd name="connsiteX1" fmla="*/ 4211052 w 8373978"/>
              <a:gd name="connsiteY1" fmla="*/ 553453 h 556025"/>
              <a:gd name="connsiteX2" fmla="*/ 8373978 w 8373978"/>
              <a:gd name="connsiteY2" fmla="*/ 0 h 55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78" h="556025">
                <a:moveTo>
                  <a:pt x="0" y="168442"/>
                </a:moveTo>
                <a:cubicBezTo>
                  <a:pt x="1407694" y="374984"/>
                  <a:pt x="2815389" y="581527"/>
                  <a:pt x="4211052" y="553453"/>
                </a:cubicBezTo>
                <a:cubicBezTo>
                  <a:pt x="5606715" y="525379"/>
                  <a:pt x="6990346" y="262689"/>
                  <a:pt x="8373978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F00D0B-081C-427F-B968-DD40BE8F918C}"/>
              </a:ext>
            </a:extLst>
          </p:cNvPr>
          <p:cNvSpPr txBox="1"/>
          <p:nvPr/>
        </p:nvSpPr>
        <p:spPr>
          <a:xfrm>
            <a:off x="4076703" y="6016822"/>
            <a:ext cx="148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 tables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521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4" grpId="0"/>
      <p:bldP spid="17" grpId="0"/>
      <p:bldP spid="20" grpId="0" animBg="1"/>
      <p:bldP spid="21" grpId="0" animBg="1"/>
      <p:bldP spid="22" grpId="0" animBg="1"/>
      <p:bldP spid="23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0CCD22-4E6B-494E-A646-74B89931A7C9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▇OpenFlow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443C3A-B244-4CE5-BC50-AA69D8D67483}"/>
              </a:ext>
            </a:extLst>
          </p:cNvPr>
          <p:cNvSpPr txBox="1"/>
          <p:nvPr/>
        </p:nvSpPr>
        <p:spPr>
          <a:xfrm>
            <a:off x="192504" y="576524"/>
            <a:ext cx="11430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reactive flow programming</a:t>
            </a:r>
          </a:p>
          <a:p>
            <a:r>
              <a:rPr lang="en-US" altLang="zh-CN" sz="2800" b="1" dirty="0"/>
              <a:t>	match every supported OpenFlow field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small deployment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proactive flow programming</a:t>
            </a:r>
          </a:p>
          <a:p>
            <a:r>
              <a:rPr lang="en-US" altLang="zh-CN" sz="2800" b="1" dirty="0"/>
              <a:t>	requires support for wildcard matching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“</a:t>
            </a:r>
            <a:r>
              <a:rPr lang="en-US" altLang="zh-CN" sz="2800" b="1" dirty="0"/>
              <a:t>cross-product problem</a:t>
            </a:r>
            <a:r>
              <a:rPr lang="zh-CN" altLang="en-US" sz="2800" b="1" dirty="0"/>
              <a:t>”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/>
              <a:t> values of A &amp;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rgbClr val="FF0000"/>
                </a:solidFill>
              </a:rPr>
              <a:t>n * m </a:t>
            </a:r>
            <a:r>
              <a:rPr lang="en-US" altLang="zh-CN" sz="2800" b="1" dirty="0"/>
              <a:t>flows even A and B are independent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solution:</a:t>
            </a:r>
          </a:p>
          <a:p>
            <a:r>
              <a:rPr lang="en-US" altLang="zh-CN" sz="2800" b="1" dirty="0"/>
              <a:t>	“resubmit” &amp; “registers”</a:t>
            </a:r>
          </a:p>
          <a:p>
            <a:r>
              <a:rPr lang="en-US" altLang="zh-CN" sz="2800" b="1" dirty="0"/>
              <a:t>	allows packets to consult multiple flow tables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51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C17F-6452-4806-B77A-87148143563F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D78F87-E0DD-4399-83F9-16AE448B22C4}"/>
              </a:ext>
            </a:extLst>
          </p:cNvPr>
          <p:cNvCxnSpPr/>
          <p:nvPr/>
        </p:nvCxnSpPr>
        <p:spPr>
          <a:xfrm>
            <a:off x="1756610" y="2562727"/>
            <a:ext cx="8855243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BB5F5E-481F-4CCF-B2C7-6E9C56F71BCA}"/>
              </a:ext>
            </a:extLst>
          </p:cNvPr>
          <p:cNvCxnSpPr/>
          <p:nvPr/>
        </p:nvCxnSpPr>
        <p:spPr>
          <a:xfrm>
            <a:off x="1756610" y="4724401"/>
            <a:ext cx="8855243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C40FCE6-5C4B-4704-BB32-5DC9FB09D860}"/>
              </a:ext>
            </a:extLst>
          </p:cNvPr>
          <p:cNvSpPr/>
          <p:nvPr/>
        </p:nvSpPr>
        <p:spPr>
          <a:xfrm>
            <a:off x="5089358" y="1143003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Controller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367101-61E3-4168-BCF5-7C9BFE12836B}"/>
              </a:ext>
            </a:extLst>
          </p:cNvPr>
          <p:cNvSpPr txBox="1"/>
          <p:nvPr/>
        </p:nvSpPr>
        <p:spPr>
          <a:xfrm>
            <a:off x="192505" y="1365429"/>
            <a:ext cx="172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Off-box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86644C-50E5-443B-A81E-EC1682A9ADD4}"/>
              </a:ext>
            </a:extLst>
          </p:cNvPr>
          <p:cNvSpPr txBox="1"/>
          <p:nvPr/>
        </p:nvSpPr>
        <p:spPr>
          <a:xfrm>
            <a:off x="192504" y="3429000"/>
            <a:ext cx="18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Userspace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C2C5AE-0747-4DC5-B2AB-7CB5CFA0ACB7}"/>
              </a:ext>
            </a:extLst>
          </p:cNvPr>
          <p:cNvSpPr txBox="1"/>
          <p:nvPr/>
        </p:nvSpPr>
        <p:spPr>
          <a:xfrm>
            <a:off x="192504" y="5386137"/>
            <a:ext cx="18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Kernel</a:t>
            </a:r>
            <a:endParaRPr lang="zh-CN" altLang="en-US" sz="28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67BBE2-E6E3-4106-863E-51D98780BF9F}"/>
              </a:ext>
            </a:extLst>
          </p:cNvPr>
          <p:cNvSpPr/>
          <p:nvPr/>
        </p:nvSpPr>
        <p:spPr>
          <a:xfrm>
            <a:off x="5089357" y="3236806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ovs-vswitchd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7E1235-4BF0-4ADF-B2EA-CA6688C752B8}"/>
              </a:ext>
            </a:extLst>
          </p:cNvPr>
          <p:cNvSpPr/>
          <p:nvPr/>
        </p:nvSpPr>
        <p:spPr>
          <a:xfrm>
            <a:off x="5089356" y="5454008"/>
            <a:ext cx="4740441" cy="7579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Kernel Datapath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758F65-FF07-4FBE-8B6C-544F062F76F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7459578" y="1900992"/>
            <a:ext cx="1" cy="13358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77396B4-4E9B-4A8F-82AB-83F2538D8975}"/>
              </a:ext>
            </a:extLst>
          </p:cNvPr>
          <p:cNvSpPr txBox="1"/>
          <p:nvPr/>
        </p:nvSpPr>
        <p:spPr>
          <a:xfrm>
            <a:off x="7459576" y="2051850"/>
            <a:ext cx="193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OpenFlow</a:t>
            </a:r>
            <a:endParaRPr lang="zh-CN" altLang="en-US" sz="2800" b="1" dirty="0"/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7DC9DD33-3834-4FEF-AEB7-FAC7BC2E56B6}"/>
              </a:ext>
            </a:extLst>
          </p:cNvPr>
          <p:cNvSpPr/>
          <p:nvPr/>
        </p:nvSpPr>
        <p:spPr>
          <a:xfrm>
            <a:off x="9533021" y="346061"/>
            <a:ext cx="2530637" cy="2561956"/>
          </a:xfrm>
          <a:prstGeom prst="wedgeRectCallout">
            <a:avLst>
              <a:gd name="adj1" fmla="val -50550"/>
              <a:gd name="adj2" fmla="val 693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classification: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sz="2800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sz="2800" b="1" dirty="0">
                <a:solidFill>
                  <a:schemeClr val="tx1"/>
                </a:solidFill>
              </a:rPr>
              <a:t>action: port 1</a:t>
            </a: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18EA7C-96F9-446E-BE50-324344D87E67}"/>
              </a:ext>
            </a:extLst>
          </p:cNvPr>
          <p:cNvCxnSpPr/>
          <p:nvPr/>
        </p:nvCxnSpPr>
        <p:spPr>
          <a:xfrm>
            <a:off x="2658979" y="5647747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F65D241-ECC0-4382-B340-D027D64DF970}"/>
              </a:ext>
            </a:extLst>
          </p:cNvPr>
          <p:cNvSpPr/>
          <p:nvPr/>
        </p:nvSpPr>
        <p:spPr>
          <a:xfrm>
            <a:off x="5233737" y="3356770"/>
            <a:ext cx="4114800" cy="2346198"/>
          </a:xfrm>
          <a:custGeom>
            <a:avLst/>
            <a:gdLst>
              <a:gd name="connsiteX0" fmla="*/ 0 w 4114800"/>
              <a:gd name="connsiteY0" fmla="*/ 2298072 h 2346198"/>
              <a:gd name="connsiteX1" fmla="*/ 2165684 w 4114800"/>
              <a:gd name="connsiteY1" fmla="*/ 41 h 2346198"/>
              <a:gd name="connsiteX2" fmla="*/ 4114800 w 4114800"/>
              <a:gd name="connsiteY2" fmla="*/ 2346198 h 2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2346198">
                <a:moveTo>
                  <a:pt x="0" y="2298072"/>
                </a:moveTo>
                <a:cubicBezTo>
                  <a:pt x="739942" y="1145046"/>
                  <a:pt x="1479884" y="-7980"/>
                  <a:pt x="2165684" y="41"/>
                </a:cubicBezTo>
                <a:cubicBezTo>
                  <a:pt x="2851484" y="8062"/>
                  <a:pt x="3483142" y="1177130"/>
                  <a:pt x="4114800" y="2346198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3206D30F-6E20-44AF-8BE4-C84123D504DB}"/>
              </a:ext>
            </a:extLst>
          </p:cNvPr>
          <p:cNvSpPr/>
          <p:nvPr/>
        </p:nvSpPr>
        <p:spPr>
          <a:xfrm>
            <a:off x="2737182" y="4100631"/>
            <a:ext cx="2177716" cy="1353377"/>
          </a:xfrm>
          <a:prstGeom prst="wedgeRectCallout">
            <a:avLst>
              <a:gd name="adj1" fmla="val 78615"/>
              <a:gd name="adj2" fmla="val 5764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Microflow Cache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:</a:t>
            </a:r>
            <a:r>
              <a:rPr lang="en-US" altLang="zh-CN" b="1" dirty="0">
                <a:solidFill>
                  <a:schemeClr val="tx1"/>
                </a:solidFill>
              </a:rPr>
              <a:t>ip:192.168.1.1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action: port 1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095485-F69E-4F23-B4BF-5283DA5C3569}"/>
              </a:ext>
            </a:extLst>
          </p:cNvPr>
          <p:cNvCxnSpPr/>
          <p:nvPr/>
        </p:nvCxnSpPr>
        <p:spPr>
          <a:xfrm>
            <a:off x="9318458" y="5702968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E4E4BFA-5244-4AFE-A7DE-42F5921D3C1F}"/>
              </a:ext>
            </a:extLst>
          </p:cNvPr>
          <p:cNvCxnSpPr>
            <a:cxnSpLocks/>
          </p:cNvCxnSpPr>
          <p:nvPr/>
        </p:nvCxnSpPr>
        <p:spPr>
          <a:xfrm>
            <a:off x="2658979" y="5909357"/>
            <a:ext cx="258678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01CFB01-9194-4D64-809E-7320C266BDBE}"/>
              </a:ext>
            </a:extLst>
          </p:cNvPr>
          <p:cNvCxnSpPr>
            <a:cxnSpLocks/>
          </p:cNvCxnSpPr>
          <p:nvPr/>
        </p:nvCxnSpPr>
        <p:spPr>
          <a:xfrm>
            <a:off x="5245768" y="5909357"/>
            <a:ext cx="66594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D5D97C0-C09E-4A4F-A743-2844BC047CD6}"/>
              </a:ext>
            </a:extLst>
          </p:cNvPr>
          <p:cNvSpPr txBox="1"/>
          <p:nvPr/>
        </p:nvSpPr>
        <p:spPr>
          <a:xfrm>
            <a:off x="8638674" y="4186989"/>
            <a:ext cx="3424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critical performance dimension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4DC17F-6452-4806-B77A-87148143563F}"/>
              </a:ext>
            </a:extLst>
          </p:cNvPr>
          <p:cNvSpPr txBox="1"/>
          <p:nvPr/>
        </p:nvSpPr>
        <p:spPr>
          <a:xfrm>
            <a:off x="-1" y="-24064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▇Cache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D6059-E1FF-4A9D-A2D4-D2884F3EBF31}"/>
              </a:ext>
            </a:extLst>
          </p:cNvPr>
          <p:cNvSpPr txBox="1"/>
          <p:nvPr/>
        </p:nvSpPr>
        <p:spPr>
          <a:xfrm>
            <a:off x="192504" y="576524"/>
            <a:ext cx="11430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Several techniques(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	Batching, reducing </a:t>
            </a:r>
            <a:r>
              <a:rPr lang="en-US" altLang="zh-CN" sz="2800" b="1" dirty="0" err="1"/>
              <a:t>syscall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cuckoohash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short lived connection</a:t>
            </a:r>
          </a:p>
          <a:p>
            <a:r>
              <a:rPr lang="en-US" altLang="zh-CN" sz="2800" b="1" dirty="0"/>
              <a:t>	many packets miss the cache </a:t>
            </a:r>
          </a:p>
          <a:p>
            <a:r>
              <a:rPr lang="en-US" altLang="zh-CN" sz="2800" b="1" dirty="0"/>
              <a:t>	must cross the kernel-</a:t>
            </a:r>
            <a:r>
              <a:rPr lang="en-US" altLang="zh-CN" sz="2800" b="1" dirty="0" err="1"/>
              <a:t>userspace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boundry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787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2608</Words>
  <Application>Microsoft Office PowerPoint</Application>
  <PresentationFormat>宽屏</PresentationFormat>
  <Paragraphs>410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The Design and Implementation of Open vSwitch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peaceforever</dc:creator>
  <cp:lastModifiedBy>peaceforever</cp:lastModifiedBy>
  <cp:revision>65</cp:revision>
  <dcterms:created xsi:type="dcterms:W3CDTF">2019-05-16T15:11:20Z</dcterms:created>
  <dcterms:modified xsi:type="dcterms:W3CDTF">2019-05-17T05:02:02Z</dcterms:modified>
</cp:coreProperties>
</file>