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2" r:id="rId18"/>
    <p:sldId id="273" r:id="rId19"/>
    <p:sldId id="277" r:id="rId20"/>
    <p:sldId id="278" r:id="rId21"/>
    <p:sldId id="286" r:id="rId22"/>
    <p:sldId id="279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EB87-DC5B-4D35-976F-D0193BD1884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84CD0-A98B-4C11-9D06-7666A3291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7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重点 ： 属性图 </a:t>
            </a:r>
            <a:r>
              <a:rPr lang="en-US" altLang="zh-CN" dirty="0"/>
              <a:t>/ </a:t>
            </a:r>
            <a:r>
              <a:rPr lang="zh-CN" altLang="en-US" dirty="0"/>
              <a:t>基于关系的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49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 Age Lang</a:t>
            </a:r>
            <a:r>
              <a:rPr lang="zh-CN" altLang="en-US" dirty="0"/>
              <a:t>是属性值 </a:t>
            </a:r>
            <a:r>
              <a:rPr lang="en-US" altLang="zh-CN" dirty="0"/>
              <a:t>age / </a:t>
            </a:r>
            <a:r>
              <a:rPr lang="en-US" altLang="zh-CN" dirty="0" err="1"/>
              <a:t>lang</a:t>
            </a:r>
            <a:r>
              <a:rPr lang="en-US" altLang="zh-CN" dirty="0"/>
              <a:t> </a:t>
            </a:r>
            <a:r>
              <a:rPr lang="zh-CN" altLang="en-US" dirty="0"/>
              <a:t>又碰上了 因为一个东西不会具有</a:t>
            </a:r>
            <a:r>
              <a:rPr lang="en-US" altLang="zh-CN" dirty="0" err="1"/>
              <a:t>lang</a:t>
            </a:r>
            <a:r>
              <a:rPr lang="en-US" altLang="zh-CN" dirty="0"/>
              <a:t>/age</a:t>
            </a:r>
            <a:r>
              <a:rPr lang="zh-CN" altLang="en-US" dirty="0"/>
              <a:t>两种属性（图染色，所以会在一个桶子里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31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因为时间取了对数，所以看起来优势不大，其实优势挺大的</a:t>
            </a:r>
            <a:endParaRPr lang="en-US" altLang="zh-CN" dirty="0"/>
          </a:p>
          <a:p>
            <a:r>
              <a:rPr lang="en-US" altLang="zh-CN" dirty="0"/>
              <a:t>Key-value</a:t>
            </a:r>
            <a:r>
              <a:rPr lang="zh-CN" altLang="en-US" dirty="0"/>
              <a:t>用</a:t>
            </a:r>
            <a:r>
              <a:rPr lang="en-US" altLang="zh-CN" dirty="0" err="1"/>
              <a:t>mongodb</a:t>
            </a:r>
            <a:r>
              <a:rPr lang="zh-CN" altLang="en-US" dirty="0"/>
              <a:t>的话明显更快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9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3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3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5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OPA = Outgoing primary adjacency S = secondary </a:t>
            </a:r>
            <a:r>
              <a:rPr lang="zh-CN" altLang="en-US" dirty="0"/>
              <a:t>多条同属性边的表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51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OPA = Outgoing primary adjacency S = secondary </a:t>
            </a:r>
            <a:r>
              <a:rPr lang="zh-CN" altLang="en-US" dirty="0"/>
              <a:t>多条同属性边的表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9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5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8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r>
              <a:rPr lang="zh-CN" altLang="en-US" dirty="0"/>
              <a:t>关系和属性的种类比较多 而</a:t>
            </a:r>
            <a:r>
              <a:rPr lang="en-US" altLang="zh-CN" dirty="0" err="1"/>
              <a:t>Socaial</a:t>
            </a:r>
            <a:r>
              <a:rPr lang="en-US" altLang="zh-CN" dirty="0"/>
              <a:t> Graph</a:t>
            </a:r>
            <a:r>
              <a:rPr lang="zh-CN" altLang="en-US" dirty="0"/>
              <a:t>节点数量比较多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7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Chairman</a:t>
            </a:r>
            <a:r>
              <a:rPr lang="zh-CN" altLang="en-US" dirty="0"/>
              <a:t>不是作为一个实体，所以作为</a:t>
            </a:r>
            <a:r>
              <a:rPr lang="en-US" altLang="zh-CN" dirty="0"/>
              <a:t>Jiang</a:t>
            </a:r>
            <a:r>
              <a:rPr lang="zh-CN" altLang="en-US" dirty="0"/>
              <a:t>的属性。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29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Titan</a:t>
            </a:r>
            <a:r>
              <a:rPr lang="zh-CN" altLang="en-US" dirty="0"/>
              <a:t>在</a:t>
            </a:r>
            <a:r>
              <a:rPr lang="en-US" altLang="zh-CN" dirty="0"/>
              <a:t>lq15 timeout</a:t>
            </a:r>
            <a:r>
              <a:rPr lang="zh-CN" altLang="en-US" dirty="0"/>
              <a:t>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1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Concurrency </a:t>
            </a:r>
            <a:r>
              <a:rPr lang="zh-CN" altLang="en-US" dirty="0"/>
              <a:t>由 同时能处理多少个</a:t>
            </a:r>
            <a:r>
              <a:rPr lang="en-US" altLang="zh-CN" dirty="0"/>
              <a:t>requester</a:t>
            </a:r>
            <a:r>
              <a:rPr lang="zh-CN" altLang="en-US" dirty="0"/>
              <a:t>的任务来决定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74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r>
              <a:rPr lang="zh-CN" altLang="en-US" dirty="0"/>
              <a:t>关系和属性的种类比较多 而</a:t>
            </a:r>
            <a:r>
              <a:rPr lang="en-US" altLang="zh-CN" dirty="0" err="1"/>
              <a:t>Socaial</a:t>
            </a:r>
            <a:r>
              <a:rPr lang="en-US" altLang="zh-CN" dirty="0"/>
              <a:t> Graph</a:t>
            </a:r>
            <a:r>
              <a:rPr lang="zh-CN" altLang="en-US" dirty="0"/>
              <a:t>节点数量比较多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0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r>
              <a:rPr lang="zh-CN" altLang="en-US" dirty="0"/>
              <a:t>关系和属性的种类比较多 而</a:t>
            </a:r>
            <a:r>
              <a:rPr lang="en-US" altLang="zh-CN" dirty="0" err="1"/>
              <a:t>Socaial</a:t>
            </a:r>
            <a:r>
              <a:rPr lang="en-US" altLang="zh-CN" dirty="0"/>
              <a:t> Graph</a:t>
            </a:r>
            <a:r>
              <a:rPr lang="zh-CN" altLang="en-US" dirty="0"/>
              <a:t>节点数量比较多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94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r>
              <a:rPr lang="zh-CN" altLang="en-US" dirty="0"/>
              <a:t>关系和属性的种类比较多 而</a:t>
            </a:r>
            <a:r>
              <a:rPr lang="en-US" altLang="zh-CN" dirty="0" err="1"/>
              <a:t>Socaial</a:t>
            </a:r>
            <a:r>
              <a:rPr lang="en-US" altLang="zh-CN" dirty="0"/>
              <a:t> Graph</a:t>
            </a:r>
            <a:r>
              <a:rPr lang="zh-CN" altLang="en-US" dirty="0"/>
              <a:t>节点数量比较多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6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SPARQL</a:t>
            </a:r>
            <a:r>
              <a:rPr lang="zh-CN" altLang="en-US" dirty="0"/>
              <a:t>是定义式语言，而</a:t>
            </a:r>
            <a:r>
              <a:rPr lang="en-US" altLang="zh-CN" dirty="0"/>
              <a:t>Gremlin</a:t>
            </a:r>
            <a:r>
              <a:rPr lang="zh-CN" altLang="en-US" dirty="0"/>
              <a:t>是过程型语言，是对图的某种遍历的表示。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4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r>
              <a:rPr lang="zh-CN" altLang="en-US" dirty="0"/>
              <a:t>原生支持图的表示，</a:t>
            </a:r>
            <a:r>
              <a:rPr lang="en-US" altLang="zh-CN" dirty="0"/>
              <a:t>Titan</a:t>
            </a:r>
            <a:r>
              <a:rPr lang="zh-CN" altLang="en-US" dirty="0"/>
              <a:t>用到了</a:t>
            </a:r>
            <a:r>
              <a:rPr lang="en-US" altLang="zh-CN" dirty="0" err="1"/>
              <a:t>BerkeleyDB</a:t>
            </a:r>
            <a:r>
              <a:rPr lang="en-US" altLang="zh-CN" dirty="0"/>
              <a:t> (key-value), Titan</a:t>
            </a:r>
            <a:r>
              <a:rPr lang="zh-CN" altLang="en-US" dirty="0"/>
              <a:t>已经停止服务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0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形象点说，把图塞进关系数据库里面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Schema : </a:t>
            </a:r>
            <a:r>
              <a:rPr lang="zh-CN" altLang="en-US" dirty="0"/>
              <a:t>数据库的组织和结构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最底层调用的别人的</a:t>
            </a:r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1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Hash:coloring</a:t>
            </a:r>
            <a:r>
              <a:rPr lang="zh-CN" altLang="en-US" dirty="0"/>
              <a:t>做的，真实图染色</a:t>
            </a:r>
            <a:r>
              <a:rPr lang="en-US" altLang="zh-CN" dirty="0"/>
              <a:t> hash likes</a:t>
            </a:r>
            <a:r>
              <a:rPr lang="zh-CN" altLang="en-US" dirty="0"/>
              <a:t>和</a:t>
            </a:r>
            <a:r>
              <a:rPr lang="en-US" altLang="zh-CN" dirty="0"/>
              <a:t>knows</a:t>
            </a:r>
            <a:r>
              <a:rPr lang="zh-CN" altLang="en-US" dirty="0"/>
              <a:t>碰撞 所以被放在了一列</a:t>
            </a:r>
            <a:r>
              <a:rPr lang="en-US" altLang="zh-CN" dirty="0"/>
              <a:t>(column,</a:t>
            </a:r>
            <a:r>
              <a:rPr lang="zh-CN" altLang="en-US" dirty="0"/>
              <a:t>竖的</a:t>
            </a:r>
            <a:r>
              <a:rPr lang="en-US" altLang="zh-CN" dirty="0"/>
              <a:t>)</a:t>
            </a:r>
            <a:r>
              <a:rPr lang="zh-CN" altLang="en-US" dirty="0"/>
              <a:t> 节点是</a:t>
            </a:r>
            <a:r>
              <a:rPr lang="en-US" altLang="zh-CN" dirty="0"/>
              <a:t>1 EID = EDGE ID VAL = OUTNODES </a:t>
            </a:r>
            <a:r>
              <a:rPr lang="zh-CN" altLang="en-US" dirty="0"/>
              <a:t>碰撞应该是按照拉链法来的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3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变量：</a:t>
            </a:r>
            <a:r>
              <a:rPr lang="en-US" altLang="zh-CN" dirty="0"/>
              <a:t>Hops / input size / Query type </a:t>
            </a:r>
            <a:r>
              <a:rPr lang="zh-CN" altLang="en-US" dirty="0"/>
              <a:t>时间取了对数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4CD0-A98B-4C11-9D06-7666A32911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7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E201-5468-4C9A-8B0B-D9C6EA2E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82749-4990-4F8D-A88E-6C92177C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AFEDC-BC08-464B-9D38-17984ECD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804D0-BAD7-40F2-9493-6DB7436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40176-1CDB-4BE5-8BCF-6A0C2D2E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3208-2ADF-48F1-88EA-9438BBFA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41D86B-6F81-4AAF-AB1B-A07D1DBDE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559EC-C44A-49FD-A619-F53335CA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42DF7-62C0-489C-9525-F0CC75F7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E600D-C687-49B4-A742-64EF8E14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DB856-D635-4A76-A83B-CC5FFA6ED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5D32B-684E-47CB-A1A8-0A5AAADC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9BA16-4B69-4110-A5C8-B6566A03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7DBA3-EDEC-4B7C-ACF9-C8D1543A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0D3E3-1EF7-4C2F-A08D-8322FD3C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F349B-16C2-4503-B0B2-A5EF8C6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8FE73-4947-4B17-BEB3-E9965489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B95C9-5C4E-46DF-A20B-2D414408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B855F-A17E-4D1E-A128-DC968C28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762A6-B560-4E60-B34F-7F6100D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4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F9033-388A-484C-B1CC-7C2657EC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1BFDA-AE44-4D27-B4EF-EF4EA6FA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04410-A575-4F2D-96ED-9D1B64D1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3DB65-2B39-43A9-B38E-FEF2F53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E529B-A3DB-4488-B37C-840B79CC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FE53-3CB7-4B23-AF48-3052DD22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55580-305B-4452-B122-A59028C5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E8712-B3C2-4E91-A924-496B3270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CC20A-ECB2-4779-BCEE-AC0991F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B863-C2C9-43A7-8E64-4F601786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DD1F0-568F-4EC8-A3D6-9E05B25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C3DE-9CA0-411C-98DF-D16D1110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1DAAB-C128-4F7A-BC2C-5349F5BE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BD34C3-BF4A-42AA-90D8-96432F9C8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D9C5EC-F375-45AF-86CC-C863D0A85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D2408C-2078-4C23-9385-1F3B6159E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4125B-F710-414A-97F8-ECE1F52C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83821-15C8-468E-82A6-B67A2B38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955CE9-52DB-405D-97D3-60D1F679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7FAA0-CC55-4B69-9D1D-04F25305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46814-B1F2-40D2-B29D-71D305A6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1C6E3-3807-4C74-8381-0C4C688E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783986-F012-4DCF-A738-949FBDC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2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68ED98-19BE-4AA3-8922-D9E00536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1C355-B308-4943-B80A-224FD8BF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8119D4-A7D5-4423-BEF4-29439D9D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E5191-9385-47EF-B2A5-CEB58261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C0878-ECD4-4BC4-A1DC-CADC21F5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BA6CF-397A-4FB5-9414-8829A2EDA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DC2D5-A17B-4574-8C96-3BD23A2F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D7051-A5AE-45C6-99BF-5FB1C479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E460E-5E82-4438-A9B1-E7259354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2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C150-877E-4C5E-87A9-13BEB215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56471-5C0A-4E61-86CD-0C62EC66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259EA-48CF-492D-A277-B993E988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EBE8D-A95F-4125-B942-66DE24A6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40572-4934-4BC5-BE92-A617B63F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984AC-8BE1-49BC-8B38-C5A9B20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4CB472-FEA9-483B-A557-6BD460CC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D1CFE-D1AB-48FF-8233-3717D040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74593-2278-459B-9140-96FAE3FE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DA10-4322-43D5-B527-FBA2DE3A295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0F6BD-A595-42C2-89A1-EEA07D26F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6FC95-3505-45F2-844B-9EF75D9B3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4E52-1C57-46D1-BEB2-96E051B5A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5679-242A-4D0B-957A-C2D907FEE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SQLGraph</a:t>
            </a:r>
            <a:br>
              <a:rPr lang="en-US" altLang="zh-CN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 </a:t>
            </a:r>
            <a:br>
              <a:rPr lang="en-US" altLang="zh-CN" dirty="0">
                <a:latin typeface="Comic Sans MS" panose="030F0702030302020204" pitchFamily="66" charset="0"/>
              </a:rPr>
            </a:br>
            <a:r>
              <a:rPr lang="en-US" altLang="zh-CN" sz="2800" dirty="0">
                <a:latin typeface="Comic Sans MS" panose="030F0702030302020204" pitchFamily="66" charset="0"/>
              </a:rPr>
              <a:t>An Efficient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Relational-Based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Property Graph </a:t>
            </a:r>
            <a:r>
              <a:rPr lang="en-US" altLang="zh-CN" sz="2800" dirty="0">
                <a:latin typeface="Comic Sans MS" panose="030F0702030302020204" pitchFamily="66" charset="0"/>
              </a:rPr>
              <a:t>Store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24148C-25E4-436E-AE79-5916676F5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9792"/>
            <a:ext cx="9144000" cy="25146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IBM &amp; Google @ SIGMOD ’15</a:t>
            </a:r>
          </a:p>
          <a:p>
            <a:pPr algn="l"/>
            <a:br>
              <a:rPr lang="en-US" altLang="zh-CN" dirty="0"/>
            </a:br>
            <a:endParaRPr lang="en-US" altLang="zh-CN" dirty="0"/>
          </a:p>
          <a:p>
            <a:pPr algn="r"/>
            <a:r>
              <a:rPr lang="en-US" altLang="zh-CN" dirty="0">
                <a:latin typeface="Comic Sans MS" panose="030F0702030302020204" pitchFamily="66" charset="0"/>
              </a:rPr>
              <a:t>present by </a:t>
            </a:r>
            <a:r>
              <a:rPr lang="en-US" altLang="zh-CN" dirty="0" err="1">
                <a:latin typeface="Comic Sans MS" panose="030F0702030302020204" pitchFamily="66" charset="0"/>
              </a:rPr>
              <a:t>Minyu</a:t>
            </a:r>
            <a:r>
              <a:rPr lang="en-US" altLang="zh-CN" dirty="0">
                <a:latin typeface="Comic Sans MS" panose="030F0702030302020204" pitchFamily="66" charset="0"/>
              </a:rPr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57905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518E7F-4714-4DD8-B121-06765356B362}"/>
              </a:ext>
            </a:extLst>
          </p:cNvPr>
          <p:cNvSpPr/>
          <p:nvPr/>
        </p:nvSpPr>
        <p:spPr>
          <a:xfrm>
            <a:off x="6584374" y="1690688"/>
            <a:ext cx="1977737" cy="932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Property Graph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7B07E6-FD85-4CDA-A5DE-E98FEEEA9657}"/>
              </a:ext>
            </a:extLst>
          </p:cNvPr>
          <p:cNvSpPr/>
          <p:nvPr/>
        </p:nvSpPr>
        <p:spPr>
          <a:xfrm>
            <a:off x="5364019" y="3073543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Adjacency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86485A-446D-4D7E-A0FC-DDF448C806D7}"/>
              </a:ext>
            </a:extLst>
          </p:cNvPr>
          <p:cNvSpPr/>
          <p:nvPr/>
        </p:nvSpPr>
        <p:spPr>
          <a:xfrm>
            <a:off x="7935196" y="3073543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Vertex/Edge Attributes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81FDD7D-891A-40CD-BDC3-C1AF35745D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232815" y="2623127"/>
            <a:ext cx="1340428" cy="4504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13E87-76A9-4382-9356-4182A03067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573243" y="2623127"/>
            <a:ext cx="1230749" cy="4504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A13889-D96A-4070-BBE2-D5806499CC73}"/>
              </a:ext>
            </a:extLst>
          </p:cNvPr>
          <p:cNvSpPr txBox="1"/>
          <p:nvPr/>
        </p:nvSpPr>
        <p:spPr>
          <a:xfrm>
            <a:off x="1551709" y="3244334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Information Divide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3458B8-289B-4DAD-BB2C-F61753A2DF0A}"/>
              </a:ext>
            </a:extLst>
          </p:cNvPr>
          <p:cNvSpPr txBox="1"/>
          <p:nvPr/>
        </p:nvSpPr>
        <p:spPr>
          <a:xfrm>
            <a:off x="1551709" y="4545640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Information 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F7BDC8-1192-40CE-B910-373CFB6D2383}"/>
              </a:ext>
            </a:extLst>
          </p:cNvPr>
          <p:cNvSpPr/>
          <p:nvPr/>
        </p:nvSpPr>
        <p:spPr>
          <a:xfrm>
            <a:off x="5364019" y="4340009"/>
            <a:ext cx="4308768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Tables or Json ?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DE9451-3BF4-4EA7-ADFC-7A194D0B5F9A}"/>
              </a:ext>
            </a:extLst>
          </p:cNvPr>
          <p:cNvSpPr txBox="1"/>
          <p:nvPr/>
        </p:nvSpPr>
        <p:spPr>
          <a:xfrm>
            <a:off x="1551708" y="5807631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Implementation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389C7C1-4DBA-463E-AC9F-A30E8B8509E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32815" y="3775507"/>
            <a:ext cx="1285588" cy="5645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A9EFCD-3B90-4173-8E01-F4B791194D9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518403" y="3775507"/>
            <a:ext cx="1285589" cy="5645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DDCC9B8-3EFD-4B8B-AC57-37C11D3393F7}"/>
              </a:ext>
            </a:extLst>
          </p:cNvPr>
          <p:cNvSpPr/>
          <p:nvPr/>
        </p:nvSpPr>
        <p:spPr>
          <a:xfrm>
            <a:off x="5364019" y="5606475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SQL DBs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488C50B-DE60-411F-B409-A45200092884}"/>
              </a:ext>
            </a:extLst>
          </p:cNvPr>
          <p:cNvSpPr/>
          <p:nvPr/>
        </p:nvSpPr>
        <p:spPr>
          <a:xfrm>
            <a:off x="7935196" y="5606475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Tables filled with Json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999B36-D294-4543-8D53-EF75AE1D8D19}"/>
              </a:ext>
            </a:extLst>
          </p:cNvPr>
          <p:cNvCxnSpPr/>
          <p:nvPr/>
        </p:nvCxnSpPr>
        <p:spPr>
          <a:xfrm flipH="1">
            <a:off x="6232814" y="4690991"/>
            <a:ext cx="759113" cy="1116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CD7C5E-0722-46A1-81EF-A2F34DB4D25B}"/>
              </a:ext>
            </a:extLst>
          </p:cNvPr>
          <p:cNvCxnSpPr/>
          <p:nvPr/>
        </p:nvCxnSpPr>
        <p:spPr>
          <a:xfrm>
            <a:off x="8017164" y="4690991"/>
            <a:ext cx="786827" cy="1116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873D72B-9B39-47F5-9CCE-56B301039513}"/>
              </a:ext>
            </a:extLst>
          </p:cNvPr>
          <p:cNvCxnSpPr/>
          <p:nvPr/>
        </p:nvCxnSpPr>
        <p:spPr>
          <a:xfrm flipH="1">
            <a:off x="6363855" y="6176963"/>
            <a:ext cx="241559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3FF155EC-4A1D-42E8-8AB4-3E394D31A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228" y="3606201"/>
            <a:ext cx="1878878" cy="18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 : Tables or Json? 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Adjacency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6D0D6A-9B5D-4605-86A8-23C5C8A2F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39" y="2769754"/>
            <a:ext cx="3774123" cy="37231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C4AF79E-A1F3-48CC-A73F-8BB8CBEDE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8345"/>
            <a:ext cx="4905375" cy="2667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08C12B6-91D6-4DE7-9FFF-F5A5BFF7E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84" y="3587750"/>
            <a:ext cx="3848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3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 : Tables or Json? 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Adjacency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Micro Benchmark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A91C7D-E6BD-4581-ABB1-706E94B19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34" y="358053"/>
            <a:ext cx="5566526" cy="2665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327CC2-C9EF-4B7F-8D34-B4D218F4D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3322"/>
            <a:ext cx="7734300" cy="37147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388A96-91CA-4272-AC8D-E3D8EB37C18F}"/>
              </a:ext>
            </a:extLst>
          </p:cNvPr>
          <p:cNvSpPr txBox="1"/>
          <p:nvPr/>
        </p:nvSpPr>
        <p:spPr>
          <a:xfrm>
            <a:off x="8647342" y="3700456"/>
            <a:ext cx="3246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Dataset : </a:t>
            </a:r>
            <a:r>
              <a:rPr lang="en-US" altLang="zh-CN" dirty="0" err="1">
                <a:latin typeface="Comic Sans MS" panose="030F0702030302020204" pitchFamily="66" charset="0"/>
              </a:rPr>
              <a:t>DBPedia</a:t>
            </a:r>
            <a:r>
              <a:rPr lang="en-US" altLang="zh-CN" dirty="0">
                <a:latin typeface="Comic Sans MS" panose="030F0702030302020204" pitchFamily="66" charset="0"/>
              </a:rPr>
              <a:t> (Modified)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X : </a:t>
            </a:r>
            <a:r>
              <a:rPr lang="en-US" altLang="zh-CN" dirty="0" err="1">
                <a:latin typeface="Comic Sans MS" panose="030F0702030302020204" pitchFamily="66" charset="0"/>
              </a:rPr>
              <a:t>QueryID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Y : Time / </a:t>
            </a:r>
            <a:r>
              <a:rPr lang="en-US" altLang="zh-CN" dirty="0" err="1">
                <a:latin typeface="Comic Sans MS" panose="030F0702030302020204" pitchFamily="66" charset="0"/>
              </a:rPr>
              <a:t>ms</a:t>
            </a:r>
            <a:r>
              <a:rPr lang="en-US" altLang="zh-CN" dirty="0">
                <a:latin typeface="Comic Sans MS" panose="030F0702030302020204" pitchFamily="66" charset="0"/>
              </a:rPr>
              <a:t>  (Log)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Mean :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Hash : 3.2s       Json : 18.0s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Hash Table is always Better!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2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 : Tables or Json? 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Attributes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DBE9C8-8746-493A-99CD-4A32AF4AC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644179"/>
            <a:ext cx="4057650" cy="1847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CD4953-B691-4F28-A96B-627985A24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46" y="3596554"/>
            <a:ext cx="6324600" cy="1943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B53E19-74B1-49E0-B6C0-F70817CD1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21" y="1021918"/>
            <a:ext cx="39052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E8611E-4E94-4946-9507-4232774F1513}"/>
              </a:ext>
            </a:extLst>
          </p:cNvPr>
          <p:cNvSpPr txBox="1"/>
          <p:nvPr/>
        </p:nvSpPr>
        <p:spPr>
          <a:xfrm>
            <a:off x="563418" y="57912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Difference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: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No multi-value table because property is unique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1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 : Tables or Json? 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Attributes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Micro Benchmark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388A96-91CA-4272-AC8D-E3D8EB37C18F}"/>
              </a:ext>
            </a:extLst>
          </p:cNvPr>
          <p:cNvSpPr txBox="1"/>
          <p:nvPr/>
        </p:nvSpPr>
        <p:spPr>
          <a:xfrm>
            <a:off x="8647342" y="3700456"/>
            <a:ext cx="3246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Dataset : </a:t>
            </a:r>
            <a:r>
              <a:rPr lang="en-US" altLang="zh-CN" dirty="0" err="1">
                <a:latin typeface="Comic Sans MS" panose="030F0702030302020204" pitchFamily="66" charset="0"/>
              </a:rPr>
              <a:t>DBPedia</a:t>
            </a:r>
            <a:r>
              <a:rPr lang="en-US" altLang="zh-CN" dirty="0">
                <a:latin typeface="Comic Sans MS" panose="030F0702030302020204" pitchFamily="66" charset="0"/>
              </a:rPr>
              <a:t> (Modified)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X : </a:t>
            </a:r>
            <a:r>
              <a:rPr lang="en-US" altLang="zh-CN" dirty="0" err="1">
                <a:latin typeface="Comic Sans MS" panose="030F0702030302020204" pitchFamily="66" charset="0"/>
              </a:rPr>
              <a:t>QueryID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Y : Time / </a:t>
            </a:r>
            <a:r>
              <a:rPr lang="en-US" altLang="zh-CN" dirty="0" err="1">
                <a:latin typeface="Comic Sans MS" panose="030F0702030302020204" pitchFamily="66" charset="0"/>
              </a:rPr>
              <a:t>ms</a:t>
            </a:r>
            <a:r>
              <a:rPr lang="en-US" altLang="zh-CN" dirty="0">
                <a:latin typeface="Comic Sans MS" panose="030F0702030302020204" pitchFamily="66" charset="0"/>
              </a:rPr>
              <a:t>  (Log)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Mean :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Hash : 265s       Json : 92s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Json is Better!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(It’s just a key-value lookup)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6D4074-CCC7-476B-A0DC-DFD7E4669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43" y="302826"/>
            <a:ext cx="4370107" cy="29171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21A35-AA7F-4252-9DA1-674CD0238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1" y="2986540"/>
            <a:ext cx="7621297" cy="36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5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518E7F-4714-4DD8-B121-06765356B362}"/>
              </a:ext>
            </a:extLst>
          </p:cNvPr>
          <p:cNvSpPr/>
          <p:nvPr/>
        </p:nvSpPr>
        <p:spPr>
          <a:xfrm>
            <a:off x="6584374" y="1690688"/>
            <a:ext cx="1977737" cy="932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Property Graph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7B07E6-FD85-4CDA-A5DE-E98FEEEA9657}"/>
              </a:ext>
            </a:extLst>
          </p:cNvPr>
          <p:cNvSpPr/>
          <p:nvPr/>
        </p:nvSpPr>
        <p:spPr>
          <a:xfrm>
            <a:off x="5364019" y="3073543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Adjacency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86485A-446D-4D7E-A0FC-DDF448C806D7}"/>
              </a:ext>
            </a:extLst>
          </p:cNvPr>
          <p:cNvSpPr/>
          <p:nvPr/>
        </p:nvSpPr>
        <p:spPr>
          <a:xfrm>
            <a:off x="7935196" y="3073543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Vertex/Edge Attributes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81FDD7D-891A-40CD-BDC3-C1AF35745D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232815" y="2623127"/>
            <a:ext cx="1340428" cy="4504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13E87-76A9-4382-9356-4182A03067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573243" y="2623127"/>
            <a:ext cx="1230749" cy="4504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A13889-D96A-4070-BBE2-D5806499CC73}"/>
              </a:ext>
            </a:extLst>
          </p:cNvPr>
          <p:cNvSpPr txBox="1"/>
          <p:nvPr/>
        </p:nvSpPr>
        <p:spPr>
          <a:xfrm>
            <a:off x="1551709" y="3244334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Information Divide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3458B8-289B-4DAD-BB2C-F61753A2DF0A}"/>
              </a:ext>
            </a:extLst>
          </p:cNvPr>
          <p:cNvSpPr txBox="1"/>
          <p:nvPr/>
        </p:nvSpPr>
        <p:spPr>
          <a:xfrm>
            <a:off x="1551709" y="4545640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Information Storage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F7BDC8-1192-40CE-B910-373CFB6D2383}"/>
              </a:ext>
            </a:extLst>
          </p:cNvPr>
          <p:cNvSpPr/>
          <p:nvPr/>
        </p:nvSpPr>
        <p:spPr>
          <a:xfrm>
            <a:off x="5364019" y="4340009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Hash Tables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DE9451-3BF4-4EA7-ADFC-7A194D0B5F9A}"/>
              </a:ext>
            </a:extLst>
          </p:cNvPr>
          <p:cNvSpPr txBox="1"/>
          <p:nvPr/>
        </p:nvSpPr>
        <p:spPr>
          <a:xfrm>
            <a:off x="1551708" y="5807631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Implementation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389C7C1-4DBA-463E-AC9F-A30E8B8509E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32815" y="3775507"/>
            <a:ext cx="0" cy="5645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A9EFCD-3B90-4173-8E01-F4B791194D9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8803991" y="3775507"/>
            <a:ext cx="1" cy="5615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DDCC9B8-3EFD-4B8B-AC57-37C11D3393F7}"/>
              </a:ext>
            </a:extLst>
          </p:cNvPr>
          <p:cNvSpPr/>
          <p:nvPr/>
        </p:nvSpPr>
        <p:spPr>
          <a:xfrm>
            <a:off x="5364019" y="5606475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SQL DBs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488C50B-DE60-411F-B409-A45200092884}"/>
              </a:ext>
            </a:extLst>
          </p:cNvPr>
          <p:cNvSpPr/>
          <p:nvPr/>
        </p:nvSpPr>
        <p:spPr>
          <a:xfrm>
            <a:off x="7935196" y="5606475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Tables filled with Json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999B36-D294-4543-8D53-EF75AE1D8D19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6232815" y="5041973"/>
            <a:ext cx="0" cy="564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CD7C5E-0722-46A1-81EF-A2F34DB4D25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803991" y="5038980"/>
            <a:ext cx="1" cy="567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873D72B-9B39-47F5-9CCE-56B301039513}"/>
              </a:ext>
            </a:extLst>
          </p:cNvPr>
          <p:cNvCxnSpPr/>
          <p:nvPr/>
        </p:nvCxnSpPr>
        <p:spPr>
          <a:xfrm flipH="1">
            <a:off x="6363855" y="6176963"/>
            <a:ext cx="241559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195BF6F-73CD-4DF4-A02A-C79D192C04CE}"/>
              </a:ext>
            </a:extLst>
          </p:cNvPr>
          <p:cNvSpPr/>
          <p:nvPr/>
        </p:nvSpPr>
        <p:spPr>
          <a:xfrm>
            <a:off x="7935195" y="4337016"/>
            <a:ext cx="1737591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Json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4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Facts found in Benchmark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1EBF89-AE03-4916-A1B2-A41791F2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73" y="2437812"/>
            <a:ext cx="9234054" cy="33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Facts found in Benchmark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D87655-9DA6-49D0-8556-385337805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705894"/>
            <a:ext cx="8020050" cy="2590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CB40E9-C4BC-43CB-82DE-87A05E009ED1}"/>
              </a:ext>
            </a:extLst>
          </p:cNvPr>
          <p:cNvSpPr txBox="1"/>
          <p:nvPr/>
        </p:nvSpPr>
        <p:spPr>
          <a:xfrm>
            <a:off x="1265382" y="5375564"/>
            <a:ext cx="6853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Hash reduces sparsity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Json eliminates joins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6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Facts found in Benchmark</a:t>
            </a:r>
          </a:p>
          <a:p>
            <a:pPr lvl="2"/>
            <a:r>
              <a:rPr lang="en-US" altLang="zh-CN" dirty="0">
                <a:latin typeface="Comic Sans MS" panose="030F0702030302020204" pitchFamily="66" charset="0"/>
              </a:rPr>
              <a:t>Edge Attributes table keeps copy of edge’s adjacency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0FA762-F993-43C8-A108-6464D4AD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429000"/>
            <a:ext cx="4029075" cy="1771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A730416-6546-4CE2-ACB4-1E4E9ECDEEA5}"/>
              </a:ext>
            </a:extLst>
          </p:cNvPr>
          <p:cNvSpPr txBox="1"/>
          <p:nvPr/>
        </p:nvSpPr>
        <p:spPr>
          <a:xfrm>
            <a:off x="6622472" y="3714660"/>
            <a:ext cx="437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Query : Find all neighbors of a node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EA reduces the join between OPA/OSA or IPA/ISA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8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Schema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Facts found in Benchmark</a:t>
            </a:r>
          </a:p>
          <a:p>
            <a:pPr lvl="2"/>
            <a:r>
              <a:rPr lang="en-US" altLang="zh-CN" dirty="0">
                <a:latin typeface="Comic Sans MS" panose="030F0702030302020204" pitchFamily="66" charset="0"/>
              </a:rPr>
              <a:t>Adjacency is also important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730416-6546-4CE2-ACB4-1E4E9ECDEEA5}"/>
              </a:ext>
            </a:extLst>
          </p:cNvPr>
          <p:cNvSpPr txBox="1"/>
          <p:nvPr/>
        </p:nvSpPr>
        <p:spPr>
          <a:xfrm>
            <a:off x="6622472" y="3714660"/>
            <a:ext cx="437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Query : Long path querying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Data in OPA-OSA is more compact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A6398B-210B-4400-A37A-4BF85B9C3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1" y="3042025"/>
            <a:ext cx="5207579" cy="32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89BE-CA37-44FD-9592-6010445E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D9D7C-67CE-4C6A-A7C4-0C07385F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 &amp; Motivation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Conclusion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Query Language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Translate Gremlin into SQL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6A132F-ACA3-4786-91B0-71765392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776104"/>
            <a:ext cx="7334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Query Language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Translate Gremlin into SQL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An example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4D359-89B3-4725-8E4F-B10E4587C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7833"/>
            <a:ext cx="5097490" cy="56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3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Benchmarks VS Neo4j &amp; Titan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	No benchmark for Gremlin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	Convert from </a:t>
            </a:r>
            <a:r>
              <a:rPr lang="en-US" altLang="zh-CN" dirty="0" err="1">
                <a:latin typeface="Comic Sans MS" panose="030F0702030302020204" pitchFamily="66" charset="0"/>
              </a:rPr>
              <a:t>DBPedia</a:t>
            </a:r>
            <a:r>
              <a:rPr lang="en-US" altLang="zh-CN" dirty="0">
                <a:latin typeface="Comic Sans MS" panose="030F0702030302020204" pitchFamily="66" charset="0"/>
              </a:rPr>
              <a:t> &amp; </a:t>
            </a:r>
            <a:r>
              <a:rPr lang="en-US" altLang="zh-CN" dirty="0" err="1">
                <a:latin typeface="Comic Sans MS" panose="030F0702030302020204" pitchFamily="66" charset="0"/>
              </a:rPr>
              <a:t>LinkBench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	</a:t>
            </a:r>
            <a:r>
              <a:rPr lang="en-US" altLang="zh-CN" dirty="0" err="1">
                <a:latin typeface="Comic Sans MS" panose="030F0702030302020204" pitchFamily="66" charset="0"/>
              </a:rPr>
              <a:t>DBPedia</a:t>
            </a:r>
            <a:r>
              <a:rPr lang="en-US" altLang="zh-CN" dirty="0">
                <a:latin typeface="Comic Sans MS" panose="030F0702030302020204" pitchFamily="66" charset="0"/>
              </a:rPr>
              <a:t> : Knowledge Graph (Query Time)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	</a:t>
            </a:r>
            <a:r>
              <a:rPr lang="en-US" altLang="zh-CN" dirty="0" err="1">
                <a:latin typeface="Comic Sans MS" panose="030F0702030302020204" pitchFamily="66" charset="0"/>
              </a:rPr>
              <a:t>LinkBench</a:t>
            </a:r>
            <a:r>
              <a:rPr lang="en-US" altLang="zh-CN" dirty="0">
                <a:latin typeface="Comic Sans MS" panose="030F0702030302020204" pitchFamily="66" charset="0"/>
              </a:rPr>
              <a:t> : Social Graph (Throughput)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Benchmarks</a:t>
            </a:r>
          </a:p>
          <a:p>
            <a:pPr lvl="1"/>
            <a:r>
              <a:rPr lang="en-US" altLang="zh-CN" dirty="0" err="1">
                <a:latin typeface="Comic Sans MS" panose="030F0702030302020204" pitchFamily="66" charset="0"/>
              </a:rPr>
              <a:t>DBPedia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D80AEA-E1D1-44EC-81F7-1C85E972D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7" y="-128771"/>
            <a:ext cx="6490850" cy="67645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0268C5-88C0-4184-97A2-1AD77560ADAF}"/>
              </a:ext>
            </a:extLst>
          </p:cNvPr>
          <p:cNvSpPr txBox="1"/>
          <p:nvPr/>
        </p:nvSpPr>
        <p:spPr>
          <a:xfrm>
            <a:off x="838200" y="3069628"/>
            <a:ext cx="269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 Axis : Time / </a:t>
            </a:r>
            <a:r>
              <a:rPr lang="en-US" altLang="zh-CN" dirty="0" err="1">
                <a:latin typeface="Comic Sans MS" panose="030F0702030302020204" pitchFamily="66" charset="0"/>
              </a:rPr>
              <a:t>ms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2X faster than Titan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8X faster than Neo4j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(C) Total time using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      limited memory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Disk :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SQLGraph : 66GB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Neo4j : 98GB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Titan : 301GB</a:t>
            </a:r>
          </a:p>
        </p:txBody>
      </p:sp>
    </p:spTree>
    <p:extLst>
      <p:ext uri="{BB962C8B-B14F-4D97-AF65-F5344CB8AC3E}">
        <p14:creationId xmlns:p14="http://schemas.microsoft.com/office/powerpoint/2010/main" val="180107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Benchmarks</a:t>
            </a:r>
          </a:p>
          <a:p>
            <a:pPr lvl="1"/>
            <a:r>
              <a:rPr lang="en-US" altLang="zh-CN" dirty="0" err="1">
                <a:latin typeface="Comic Sans MS" panose="030F0702030302020204" pitchFamily="66" charset="0"/>
              </a:rPr>
              <a:t>LinkBench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B9AECE-8EBB-4C6F-BF08-EACA9CBE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0"/>
            <a:ext cx="70104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E847FB-B0B0-4A13-919D-F77A2A3FF559}"/>
              </a:ext>
            </a:extLst>
          </p:cNvPr>
          <p:cNvSpPr txBox="1"/>
          <p:nvPr/>
        </p:nvSpPr>
        <p:spPr>
          <a:xfrm>
            <a:off x="838199" y="3429000"/>
            <a:ext cx="3244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X Axis : scale of dataset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Y Axis : ops / sec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Better concurrency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Disk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: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SQLGraph : 850GB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Neo4j : 1.1TB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Titan : 1.7TB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8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Benchmarks</a:t>
            </a:r>
          </a:p>
          <a:p>
            <a:pPr lvl="1"/>
            <a:r>
              <a:rPr lang="en-US" altLang="zh-CN" dirty="0" err="1">
                <a:latin typeface="Comic Sans MS" panose="030F0702030302020204" pitchFamily="66" charset="0"/>
              </a:rPr>
              <a:t>LinkBench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847FB-B0B0-4A13-919D-F77A2A3FF559}"/>
              </a:ext>
            </a:extLst>
          </p:cNvPr>
          <p:cNvSpPr txBox="1"/>
          <p:nvPr/>
        </p:nvSpPr>
        <p:spPr>
          <a:xfrm>
            <a:off x="466174" y="3429000"/>
            <a:ext cx="351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CURD mean operation time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(at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100M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nodes, 10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requesters)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B9E998-5B6F-4485-81B0-80A2B5F7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02" y="1200149"/>
            <a:ext cx="7643353" cy="33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5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Basic optimization really works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Different scene needs different solution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Better language compiler may make more improvements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0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Thanks !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05A0E5-2FC8-4FA7-BD3D-1FC067A48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85" y="787957"/>
            <a:ext cx="5717429" cy="57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E978-89DC-4A1D-9C38-E7744D3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792-8787-43CB-9E7E-4BB72539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Graph Data Models :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mic Sans MS" panose="030F0702030302020204" pitchFamily="66" charset="0"/>
              </a:rPr>
              <a:t>RDF Graph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or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Property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1080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E978-89DC-4A1D-9C38-E7744D3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792-8787-43CB-9E7E-4BB72539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Graph Data Models :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Comic Sans MS" panose="030F0702030302020204" pitchFamily="66" charset="0"/>
              </a:rPr>
              <a:t>RDF Graph : Everything in triples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58FB0C-7741-4269-A271-D3A2412AD032}"/>
              </a:ext>
            </a:extLst>
          </p:cNvPr>
          <p:cNvSpPr/>
          <p:nvPr/>
        </p:nvSpPr>
        <p:spPr>
          <a:xfrm>
            <a:off x="1070263" y="4352276"/>
            <a:ext cx="1542473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Zemin Jiang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E2D5CA-6C4A-4451-8C15-9038E4184384}"/>
              </a:ext>
            </a:extLst>
          </p:cNvPr>
          <p:cNvSpPr/>
          <p:nvPr/>
        </p:nvSpPr>
        <p:spPr>
          <a:xfrm>
            <a:off x="4553527" y="3650312"/>
            <a:ext cx="1542473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SJTU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051EDA-9207-4369-B797-9FF1BD073592}"/>
              </a:ext>
            </a:extLst>
          </p:cNvPr>
          <p:cNvSpPr/>
          <p:nvPr/>
        </p:nvSpPr>
        <p:spPr>
          <a:xfrm>
            <a:off x="4553526" y="5054240"/>
            <a:ext cx="1542473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Chairman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D20D6B-D21A-4953-AFAA-D9BDF5DFF6B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612736" y="4703258"/>
            <a:ext cx="1940790" cy="70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EA00ED-9A3C-4A8F-8DEB-EC22B8E0C11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12736" y="4001294"/>
            <a:ext cx="1940791" cy="70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0173166-6012-46BA-8953-47A32FE2A9C1}"/>
              </a:ext>
            </a:extLst>
          </p:cNvPr>
          <p:cNvSpPr txBox="1"/>
          <p:nvPr/>
        </p:nvSpPr>
        <p:spPr>
          <a:xfrm>
            <a:off x="3052041" y="391499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College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FF08B9-8CCD-4D11-A1BA-392121C4441A}"/>
              </a:ext>
            </a:extLst>
          </p:cNvPr>
          <p:cNvSpPr txBox="1"/>
          <p:nvPr/>
        </p:nvSpPr>
        <p:spPr>
          <a:xfrm>
            <a:off x="2857499" y="5139127"/>
            <a:ext cx="14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Description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1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E978-89DC-4A1D-9C38-E7744D3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792-8787-43CB-9E7E-4BB72539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Graph Data Models :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Comic Sans MS" panose="030F0702030302020204" pitchFamily="66" charset="0"/>
              </a:rPr>
              <a:t>RDF Graph : Everything in triples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Property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Graph 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Graph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rich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objects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58FB0C-7741-4269-A271-D3A2412AD032}"/>
              </a:ext>
            </a:extLst>
          </p:cNvPr>
          <p:cNvSpPr/>
          <p:nvPr/>
        </p:nvSpPr>
        <p:spPr>
          <a:xfrm>
            <a:off x="1070263" y="4352276"/>
            <a:ext cx="1542473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Zemin Jiang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E2D5CA-6C4A-4451-8C15-9038E4184384}"/>
              </a:ext>
            </a:extLst>
          </p:cNvPr>
          <p:cNvSpPr/>
          <p:nvPr/>
        </p:nvSpPr>
        <p:spPr>
          <a:xfrm>
            <a:off x="4553527" y="3650312"/>
            <a:ext cx="1542473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SJTU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051EDA-9207-4369-B797-9FF1BD073592}"/>
              </a:ext>
            </a:extLst>
          </p:cNvPr>
          <p:cNvSpPr/>
          <p:nvPr/>
        </p:nvSpPr>
        <p:spPr>
          <a:xfrm>
            <a:off x="4553526" y="5054240"/>
            <a:ext cx="1542473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Chairman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D20D6B-D21A-4953-AFAA-D9BDF5DFF6B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612736" y="4703258"/>
            <a:ext cx="1940790" cy="70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EA00ED-9A3C-4A8F-8DEB-EC22B8E0C11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12736" y="4001294"/>
            <a:ext cx="1940791" cy="70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0173166-6012-46BA-8953-47A32FE2A9C1}"/>
              </a:ext>
            </a:extLst>
          </p:cNvPr>
          <p:cNvSpPr txBox="1"/>
          <p:nvPr/>
        </p:nvSpPr>
        <p:spPr>
          <a:xfrm>
            <a:off x="3052041" y="391499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College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FF08B9-8CCD-4D11-A1BA-392121C4441A}"/>
              </a:ext>
            </a:extLst>
          </p:cNvPr>
          <p:cNvSpPr txBox="1"/>
          <p:nvPr/>
        </p:nvSpPr>
        <p:spPr>
          <a:xfrm>
            <a:off x="2857499" y="5139127"/>
            <a:ext cx="14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Description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85A74A-236C-4D7D-A427-79825374C7E8}"/>
              </a:ext>
            </a:extLst>
          </p:cNvPr>
          <p:cNvSpPr/>
          <p:nvPr/>
        </p:nvSpPr>
        <p:spPr>
          <a:xfrm>
            <a:off x="7361382" y="4352276"/>
            <a:ext cx="812800" cy="70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B8F7F22-E1D5-42AA-B080-212B5A03FD28}"/>
              </a:ext>
            </a:extLst>
          </p:cNvPr>
          <p:cNvSpPr/>
          <p:nvPr/>
        </p:nvSpPr>
        <p:spPr>
          <a:xfrm>
            <a:off x="10171547" y="4352276"/>
            <a:ext cx="812800" cy="70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AF766D-0D68-4980-BCF3-40CC5B3700D1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8174182" y="4703258"/>
            <a:ext cx="199736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331726-EDD2-49A0-9BB8-8ED192E134FA}"/>
              </a:ext>
            </a:extLst>
          </p:cNvPr>
          <p:cNvSpPr txBox="1"/>
          <p:nvPr/>
        </p:nvSpPr>
        <p:spPr>
          <a:xfrm>
            <a:off x="8709892" y="4810488"/>
            <a:ext cx="9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65535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95D3DFF-C197-4242-BCF2-9DF0D3433871}"/>
              </a:ext>
            </a:extLst>
          </p:cNvPr>
          <p:cNvSpPr/>
          <p:nvPr/>
        </p:nvSpPr>
        <p:spPr>
          <a:xfrm>
            <a:off x="6767368" y="3355133"/>
            <a:ext cx="1997364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Uri = ‘Zemin Jiang’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Description = ‘Chairman’</a:t>
            </a:r>
            <a:endParaRPr lang="zh-CN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5E8DF61-BECC-4ECA-B8A2-C7B7A95043C2}"/>
              </a:ext>
            </a:extLst>
          </p:cNvPr>
          <p:cNvSpPr/>
          <p:nvPr/>
        </p:nvSpPr>
        <p:spPr>
          <a:xfrm>
            <a:off x="9579264" y="3355133"/>
            <a:ext cx="1997364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Uri = ‘SJTU’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2262E50-CB5A-41DB-A374-46593B8F9827}"/>
              </a:ext>
            </a:extLst>
          </p:cNvPr>
          <p:cNvSpPr/>
          <p:nvPr/>
        </p:nvSpPr>
        <p:spPr>
          <a:xfrm>
            <a:off x="8174181" y="5407170"/>
            <a:ext cx="1997364" cy="701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Uri = ‘College’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Section = ‘External_link’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3408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E978-89DC-4A1D-9C38-E7744D3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792-8787-43CB-9E7E-4BB72539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Graph Data Models 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RDF Graph : Everything in triples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Property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Graph 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Graph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rich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mic Sans MS" panose="030F0702030302020204" pitchFamily="66" charset="0"/>
              </a:rPr>
              <a:t>objects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Graph Querying Languages:</a:t>
            </a:r>
            <a:endParaRPr lang="en-US" altLang="zh-CN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Comic Sans MS" panose="030F0702030302020204" pitchFamily="66" charset="0"/>
              </a:rPr>
              <a:t>RDF Graph : SPARQL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Property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Graph 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Gremlin , Cypher , …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4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E978-89DC-4A1D-9C38-E7744D3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792-8787-43CB-9E7E-4BB72539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Graph Data Models :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Comic Sans MS" panose="030F0702030302020204" pitchFamily="66" charset="0"/>
              </a:rPr>
              <a:t>RDF Graph : Everything in triples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Property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Graph :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Graph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of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rich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objects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Property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Graph Stores: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Neo4j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Titan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Built with </a:t>
            </a:r>
            <a:r>
              <a:rPr lang="en-US" altLang="zh-CN" dirty="0" err="1">
                <a:latin typeface="Comic Sans MS" panose="030F0702030302020204" pitchFamily="66" charset="0"/>
              </a:rPr>
              <a:t>noSQL</a:t>
            </a:r>
            <a:r>
              <a:rPr lang="en-US" altLang="zh-CN" dirty="0">
                <a:latin typeface="Comic Sans MS" panose="030F0702030302020204" pitchFamily="66" charset="0"/>
              </a:rPr>
              <a:t> store or native support graphs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5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E978-89DC-4A1D-9C38-E7744D3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Background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792-8787-43CB-9E7E-4BB72539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What does this paper </a:t>
            </a:r>
            <a:r>
              <a:rPr lang="en-US" altLang="zh-CN" dirty="0" err="1">
                <a:latin typeface="Comic Sans MS" panose="030F0702030302020204" pitchFamily="66" charset="0"/>
              </a:rPr>
              <a:t>wanna</a:t>
            </a:r>
            <a:r>
              <a:rPr lang="en-US" altLang="zh-CN" dirty="0">
                <a:latin typeface="Comic Sans MS" panose="030F0702030302020204" pitchFamily="66" charset="0"/>
              </a:rPr>
              <a:t> do? :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Build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Relational-Based </a:t>
            </a:r>
            <a:r>
              <a:rPr lang="en-US" altLang="zh-CN" dirty="0">
                <a:latin typeface="Comic Sans MS" panose="030F0702030302020204" pitchFamily="66" charset="0"/>
              </a:rPr>
              <a:t>store !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6A30C-D49A-426C-A7F9-FA7E488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Method &amp;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4656-23BD-42C7-99D9-042D9D0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Build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Relational-Based </a:t>
            </a:r>
            <a:r>
              <a:rPr lang="en-US" altLang="zh-CN" dirty="0">
                <a:latin typeface="Comic Sans MS" panose="030F0702030302020204" pitchFamily="66" charset="0"/>
              </a:rPr>
              <a:t>store 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What this store need?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 schema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 querying language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 different benchmark to evaluate</a:t>
            </a:r>
          </a:p>
        </p:txBody>
      </p:sp>
    </p:spTree>
    <p:extLst>
      <p:ext uri="{BB962C8B-B14F-4D97-AF65-F5344CB8AC3E}">
        <p14:creationId xmlns:p14="http://schemas.microsoft.com/office/powerpoint/2010/main" val="289542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932</Words>
  <Application>Microsoft Office PowerPoint</Application>
  <PresentationFormat>宽屏</PresentationFormat>
  <Paragraphs>256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Comic Sans MS</vt:lpstr>
      <vt:lpstr>Office 主题​​</vt:lpstr>
      <vt:lpstr>SQLGraph   An Efficient Relational-Based Property Graph Store</vt:lpstr>
      <vt:lpstr>Outline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Method &amp; Design</vt:lpstr>
      <vt:lpstr>Evaluation</vt:lpstr>
      <vt:lpstr>Evaluation</vt:lpstr>
      <vt:lpstr>Evaluation</vt:lpstr>
      <vt:lpstr>Evaluation</vt:lpstr>
      <vt:lpstr>Conclusion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Minkow Chen</dc:creator>
  <cp:lastModifiedBy>Minkow Chen</cp:lastModifiedBy>
  <cp:revision>44</cp:revision>
  <dcterms:created xsi:type="dcterms:W3CDTF">2019-05-22T13:40:54Z</dcterms:created>
  <dcterms:modified xsi:type="dcterms:W3CDTF">2019-05-24T05:37:39Z</dcterms:modified>
</cp:coreProperties>
</file>