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74" r:id="rId5"/>
    <p:sldId id="463" r:id="rId6"/>
    <p:sldId id="464" r:id="rId7"/>
    <p:sldId id="466" r:id="rId8"/>
    <p:sldId id="465" r:id="rId9"/>
    <p:sldId id="456" r:id="rId10"/>
    <p:sldId id="467" r:id="rId11"/>
    <p:sldId id="468" r:id="rId12"/>
    <p:sldId id="469" r:id="rId13"/>
    <p:sldId id="470" r:id="rId14"/>
    <p:sldId id="472" r:id="rId15"/>
    <p:sldId id="473" r:id="rId16"/>
    <p:sldId id="474" r:id="rId17"/>
    <p:sldId id="475" r:id="rId18"/>
    <p:sldId id="476" r:id="rId19"/>
    <p:sldId id="420" r:id="rId2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645FE69-53C9-6442-9E9E-CBDA44442D58}">
          <p14:sldIdLst>
            <p14:sldId id="256"/>
            <p14:sldId id="374"/>
            <p14:sldId id="463"/>
            <p14:sldId id="464"/>
            <p14:sldId id="466"/>
            <p14:sldId id="465"/>
            <p14:sldId id="456"/>
            <p14:sldId id="467"/>
            <p14:sldId id="468"/>
            <p14:sldId id="469"/>
            <p14:sldId id="470"/>
            <p14:sldId id="472"/>
            <p14:sldId id="473"/>
            <p14:sldId id="474"/>
            <p14:sldId id="475"/>
            <p14:sldId id="476"/>
            <p14:sldId id="420"/>
          </p14:sldIdLst>
        </p14:section>
        <p14:section name="backup" id="{5B748D9B-EE23-0342-BFF9-4872C9E178FA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23" autoAdjust="0"/>
    <p:restoredTop sz="99562" autoAdjust="0"/>
  </p:normalViewPr>
  <p:slideViewPr>
    <p:cSldViewPr snapToGrid="0" snapToObjects="1">
      <p:cViewPr>
        <p:scale>
          <a:sx n="116" d="100"/>
          <a:sy n="116" d="100"/>
        </p:scale>
        <p:origin x="-1960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9A-B7BB-224A-9C5E-A65EBA155F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9A80-D3B1-3349-B005-00F9118D34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9A-B7BB-224A-9C5E-A65EBA155F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9A80-D3B1-3349-B005-00F9118D34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9A-B7BB-224A-9C5E-A65EBA155F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9A80-D3B1-3349-B005-00F9118D34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9A-B7BB-224A-9C5E-A65EBA155F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9A80-D3B1-3349-B005-00F9118D34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9A-B7BB-224A-9C5E-A65EBA155F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9A80-D3B1-3349-B005-00F9118D34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9A-B7BB-224A-9C5E-A65EBA155F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9A80-D3B1-3349-B005-00F9118D34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9A-B7BB-224A-9C5E-A65EBA155F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9A80-D3B1-3349-B005-00F9118D34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9A-B7BB-224A-9C5E-A65EBA155F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9A80-D3B1-3349-B005-00F9118D34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9A-B7BB-224A-9C5E-A65EBA155F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9A80-D3B1-3349-B005-00F9118D34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9A-B7BB-224A-9C5E-A65EBA155F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9A80-D3B1-3349-B005-00F9118D34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9A-B7BB-224A-9C5E-A65EBA155F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9A80-D3B1-3349-B005-00F9118D34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49D9A-B7BB-224A-9C5E-A65EBA155F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59A80-D3B1-3349-B005-00F9118D34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90930"/>
            <a:ext cx="7772400" cy="1470025"/>
          </a:xfrm>
        </p:spPr>
        <p:txBody>
          <a:bodyPr>
            <a:normAutofit/>
          </a:bodyPr>
          <a:lstStyle/>
          <a:p>
            <a:r>
              <a:rPr kumimoji="1" lang="en-US" altLang="zh-CN" sz="3200" dirty="0" smtClean="0">
                <a:latin typeface="Arial" panose="020B0604020202020204"/>
                <a:cs typeface="Arial" panose="020B0604020202020204"/>
              </a:rPr>
              <a:t>Fast and Concurrent RDF Queries using RDMA-assisted GPU Graph Exploration</a:t>
            </a:r>
            <a:endParaRPr kumimoji="1" lang="en-US" altLang="zh-CN" sz="3200" dirty="0" smtClean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20745" y="4676140"/>
            <a:ext cx="6400800" cy="1752600"/>
          </a:xfrm>
        </p:spPr>
        <p:txBody>
          <a:bodyPr/>
          <a:lstStyle/>
          <a:p>
            <a:r>
              <a:rPr kumimoji="1" lang="en-US" altLang="zh-CN"/>
              <a:t>Xu Haining</a:t>
            </a:r>
            <a:endParaRPr kumimoji="1"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005965" y="2829560"/>
            <a:ext cx="55079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Siyuan Wang, Chang Lou, Rong Chen, Haibo Chen Institute of Parallel and Distributed Systems, Shanghai Jiao Tong University Contacts: {rongchen, haibochen}@sjtu.edu.cn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Arial" panose="020B0604020202020204"/>
                <a:cs typeface="Arial" panose="020B0604020202020204"/>
                <a:sym typeface="+mn-ea"/>
              </a:rPr>
              <a:t>Query-aware prefetching</a:t>
            </a:r>
            <a:endParaRPr kumimoji="1" lang="en-US" altLang="zh-CN" dirty="0" smtClean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7460" y="1785620"/>
            <a:ext cx="6609080" cy="3865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Arial" panose="020B0604020202020204"/>
                <a:cs typeface="Arial" panose="020B0604020202020204"/>
              </a:rPr>
              <a:t>GPU-friendly RDF Store</a:t>
            </a:r>
            <a:endParaRPr kumimoji="1" lang="en-US" altLang="zh-CN" dirty="0" smtClean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kumimoji="1" lang="en-US" altLang="zh-CN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r>
              <a:rPr kumimoji="1" lang="en-US" altLang="zh-CN" dirty="0">
                <a:latin typeface="Arial" panose="020B0604020202020204"/>
                <a:cs typeface="Arial" panose="020B0604020202020204"/>
              </a:rPr>
              <a:t>Predicate-based grouping (CPU memory)</a:t>
            </a:r>
            <a:endParaRPr kumimoji="1" lang="en-US" altLang="zh-CN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endParaRPr kumimoji="1" lang="en-US" altLang="zh-CN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r>
              <a:rPr kumimoji="1" lang="en-US" altLang="zh-CN" dirty="0">
                <a:latin typeface="Arial" panose="020B0604020202020204"/>
                <a:cs typeface="Arial" panose="020B0604020202020204"/>
              </a:rPr>
              <a:t>Pairwise caching (GPU memory). </a:t>
            </a:r>
            <a:endParaRPr kumimoji="1" lang="en-US" altLang="zh-CN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endParaRPr kumimoji="1" lang="en-US" altLang="zh-CN" dirty="0">
              <a:latin typeface="Arial" panose="020B0604020202020204"/>
              <a:cs typeface="Arial" panose="020B0604020202020204"/>
              <a:sym typeface="+mn-ea"/>
            </a:endParaRPr>
          </a:p>
          <a:p>
            <a:pPr marL="0" indent="0">
              <a:buNone/>
            </a:pPr>
            <a:endParaRPr kumimoji="1" lang="en-US" altLang="zh-CN" dirty="0"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Arial" panose="020B0604020202020204"/>
                <a:cs typeface="Arial" panose="020B0604020202020204"/>
              </a:rPr>
              <a:t>GPU-friendly RDF Store</a:t>
            </a:r>
            <a:endParaRPr kumimoji="1" lang="en-US" altLang="zh-CN" dirty="0" smtClean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kumimoji="1" lang="en-US" altLang="zh-CN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endParaRPr kumimoji="1" lang="en-US" altLang="zh-CN" dirty="0">
              <a:latin typeface="Arial" panose="020B0604020202020204"/>
              <a:cs typeface="Arial" panose="020B0604020202020204"/>
              <a:sym typeface="+mn-ea"/>
            </a:endParaRPr>
          </a:p>
          <a:p>
            <a:pPr marL="0" indent="0">
              <a:buNone/>
            </a:pPr>
            <a:endParaRPr kumimoji="1" lang="en-US" altLang="zh-CN" dirty="0">
              <a:latin typeface="Arial" panose="020B0604020202020204"/>
              <a:cs typeface="Arial" panose="020B0604020202020204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525" y="2007235"/>
            <a:ext cx="7600950" cy="326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Evaluation</a:t>
            </a:r>
            <a:endParaRPr kumimoji="1" lang="en-US" altLang="zh-CN" dirty="0" smtClean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>
                <a:sym typeface="+mn-ea"/>
              </a:rPr>
              <a:t>Hardware conﬁguration: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Arial" panose="020B0604020202020204"/>
                <a:cs typeface="Arial" panose="020B0604020202020204"/>
              </a:rPr>
              <a:t>10 servers on 5 machines.</a:t>
            </a:r>
            <a:endParaRPr kumimoji="1" lang="en-US" altLang="zh-CN" sz="2800" i="1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endParaRPr kumimoji="1" lang="en-US" altLang="zh-CN" sz="2800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r>
              <a:rPr kumimoji="1" lang="en-US" altLang="zh-CN" sz="2800" dirty="0">
                <a:latin typeface="Arial" panose="020B0604020202020204"/>
                <a:cs typeface="Arial" panose="020B0604020202020204"/>
              </a:rPr>
              <a:t>Each server: </a:t>
            </a:r>
            <a:endParaRPr kumimoji="1" lang="en-US" altLang="zh-CN" sz="2800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r>
              <a:rPr kumimoji="1" lang="en-US" altLang="zh-CN" sz="2000" dirty="0">
                <a:latin typeface="Arial" panose="020B0604020202020204"/>
                <a:cs typeface="Arial" panose="020B0604020202020204"/>
              </a:rPr>
              <a:t> 12-core Intel Xeon E5-2650 v4 CPU with 128GB of DRAM, one NVIDIA Tesla K40m GPU with 12GB of DRAM</a:t>
            </a:r>
            <a:endParaRPr kumimoji="1" lang="en-US" altLang="zh-CN" sz="2000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r>
              <a:rPr kumimoji="1" lang="en-US" altLang="zh-CN" sz="2000" dirty="0">
                <a:latin typeface="Arial" panose="020B0604020202020204"/>
                <a:cs typeface="Arial" panose="020B0604020202020204"/>
              </a:rPr>
              <a:t>one Mellanox ConnectX-3 56Gbps InﬁniBand NIC via PCIe 3.0 x8 connected to a Mellanox IS5025 40Gbps IB Switch.</a:t>
            </a:r>
            <a:r>
              <a:rPr kumimoji="1" lang="en-US" altLang="zh-CN" sz="2800" dirty="0">
                <a:latin typeface="Arial" panose="020B0604020202020204"/>
                <a:cs typeface="Arial" panose="020B0604020202020204"/>
              </a:rPr>
              <a:t> </a:t>
            </a:r>
            <a:endParaRPr kumimoji="1" lang="en-US" altLang="zh-CN" sz="2800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endParaRPr kumimoji="1" lang="en-US" altLang="zh-CN" sz="2800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endParaRPr kumimoji="1" lang="en-US" altLang="zh-CN" sz="2800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endParaRPr kumimoji="1" lang="en-US" altLang="zh-CN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endParaRPr kumimoji="1" lang="en-US" altLang="zh-CN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endParaRPr kumimoji="1" lang="en-US" altLang="zh-CN" dirty="0">
              <a:latin typeface="Arial" panose="020B0604020202020204"/>
              <a:cs typeface="Arial" panose="020B0604020202020204"/>
              <a:sym typeface="+mn-ea"/>
            </a:endParaRPr>
          </a:p>
          <a:p>
            <a:pPr marL="0" indent="0">
              <a:buNone/>
            </a:pPr>
            <a:endParaRPr kumimoji="1" lang="en-US" altLang="zh-CN" dirty="0"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Evaluation</a:t>
            </a:r>
            <a:endParaRPr kumimoji="1" lang="en-US" altLang="zh-CN" dirty="0" smtClean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>
                <a:sym typeface="+mn-ea"/>
              </a:rPr>
              <a:t>Benchmarks: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kumimoji="1" lang="en-US" altLang="zh-CN" sz="2400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Arial" panose="020B0604020202020204"/>
                <a:cs typeface="Arial" panose="020B0604020202020204"/>
              </a:rPr>
              <a:t>The DBpedia’s SPARQL Benchmark (DBPSB) [1] and YAGO2 [6, 22]</a:t>
            </a:r>
            <a:r>
              <a:rPr kumimoji="1" lang="en-US" altLang="zh-CN" sz="2800" dirty="0">
                <a:latin typeface="Arial" panose="020B0604020202020204"/>
                <a:cs typeface="Arial" panose="020B0604020202020204"/>
              </a:rPr>
              <a:t> </a:t>
            </a:r>
            <a:endParaRPr kumimoji="1" lang="en-US" altLang="zh-CN" sz="2800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endParaRPr kumimoji="1" lang="en-US" altLang="zh-CN" sz="2800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endParaRPr kumimoji="1" lang="en-US" altLang="zh-CN" sz="2800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endParaRPr kumimoji="1" lang="en-US" altLang="zh-CN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endParaRPr kumimoji="1" lang="en-US" altLang="zh-CN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endParaRPr kumimoji="1" lang="en-US" altLang="zh-CN" dirty="0">
              <a:latin typeface="Arial" panose="020B0604020202020204"/>
              <a:cs typeface="Arial" panose="020B0604020202020204"/>
              <a:sym typeface="+mn-ea"/>
            </a:endParaRPr>
          </a:p>
          <a:p>
            <a:pPr marL="0" indent="0">
              <a:buNone/>
            </a:pPr>
            <a:endParaRPr kumimoji="1" lang="en-US" altLang="zh-CN" dirty="0"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Performance of Hybrid Workload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kumimoji="1" lang="en-US" altLang="zh-CN" sz="2800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endParaRPr kumimoji="1" lang="en-US" altLang="zh-CN" sz="2800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endParaRPr kumimoji="1" lang="en-US" altLang="zh-CN" sz="2800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endParaRPr kumimoji="1" lang="en-US" altLang="zh-CN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endParaRPr kumimoji="1" lang="en-US" altLang="zh-CN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endParaRPr kumimoji="1" lang="en-US" altLang="zh-CN" dirty="0">
              <a:latin typeface="Arial" panose="020B0604020202020204"/>
              <a:cs typeface="Arial" panose="020B0604020202020204"/>
              <a:sym typeface="+mn-ea"/>
            </a:endParaRPr>
          </a:p>
          <a:p>
            <a:pPr marL="0" indent="0">
              <a:buNone/>
            </a:pPr>
            <a:endParaRPr kumimoji="1" lang="en-US" altLang="zh-CN" dirty="0">
              <a:latin typeface="Arial" panose="020B0604020202020204"/>
              <a:cs typeface="Arial" panose="020B0604020202020204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475" y="2011680"/>
            <a:ext cx="7262495" cy="3437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Single Query Performance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kumimoji="1" lang="en-US" altLang="zh-CN" sz="2800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endParaRPr kumimoji="1" lang="en-US" altLang="zh-CN" sz="2800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endParaRPr kumimoji="1" lang="en-US" altLang="zh-CN" sz="2800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endParaRPr kumimoji="1" lang="en-US" altLang="zh-CN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endParaRPr kumimoji="1" lang="en-US" altLang="zh-CN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endParaRPr kumimoji="1" lang="en-US" altLang="zh-CN" dirty="0">
              <a:latin typeface="Arial" panose="020B0604020202020204"/>
              <a:cs typeface="Arial" panose="020B0604020202020204"/>
              <a:sym typeface="+mn-ea"/>
            </a:endParaRPr>
          </a:p>
          <a:p>
            <a:pPr marL="0" indent="0">
              <a:buNone/>
            </a:pPr>
            <a:endParaRPr kumimoji="1" lang="en-US" altLang="zh-CN" dirty="0">
              <a:latin typeface="Arial" panose="020B0604020202020204"/>
              <a:cs typeface="Arial" panose="020B0604020202020204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1221105"/>
            <a:ext cx="6353175" cy="4703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9600"/>
              <a:t>Thankyou</a:t>
            </a:r>
            <a:endParaRPr lang="en-US" altLang="zh-CN"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Arial" panose="020B0604020202020204"/>
                <a:cs typeface="Arial" panose="020B0604020202020204"/>
              </a:rPr>
              <a:t> Wukong+G</a:t>
            </a:r>
            <a:endParaRPr kumimoji="1" lang="en-US" altLang="zh-CN" dirty="0" smtClean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 smtClean="0">
              <a:latin typeface="Arial" panose="020B0604020202020204"/>
              <a:cs typeface="Arial" panose="020B0604020202020204"/>
            </a:endParaRPr>
          </a:p>
          <a:p>
            <a:pPr lvl="1"/>
            <a:r>
              <a:rPr kumimoji="1" lang="en-US" altLang="zh-CN" dirty="0" smtClean="0">
                <a:latin typeface="Arial" panose="020B0604020202020204"/>
                <a:cs typeface="Arial" panose="020B0604020202020204"/>
              </a:rPr>
              <a:t> The ﬁrst graphbased distributed RDF query processing system that efﬁciently exploits the hybrid parallelism of CPU and GPU</a:t>
            </a:r>
            <a:endParaRPr kumimoji="1" lang="en-US" altLang="zh-CN" dirty="0" smtClean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endParaRPr kumimoji="1" lang="en-US" altLang="zh-CN" dirty="0" smtClean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endParaRPr kumimoji="1" lang="en-US" altLang="zh-CN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Arial" panose="020B0604020202020204"/>
                <a:cs typeface="Arial" panose="020B0604020202020204"/>
              </a:rPr>
              <a:t> Wukong+G</a:t>
            </a:r>
            <a:endParaRPr kumimoji="1" lang="en-US" altLang="zh-CN" dirty="0" smtClean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 smtClean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Arial" panose="020B0604020202020204"/>
                <a:cs typeface="Arial" panose="020B0604020202020204"/>
              </a:rPr>
              <a:t>Three innovation points</a:t>
            </a:r>
            <a:endParaRPr kumimoji="1" lang="en-US" altLang="zh-CN" dirty="0" smtClean="0">
              <a:latin typeface="Arial" panose="020B0604020202020204"/>
              <a:cs typeface="Arial" panose="020B0604020202020204"/>
            </a:endParaRPr>
          </a:p>
          <a:p>
            <a:pPr marL="0" indent="0"/>
            <a:r>
              <a:rPr kumimoji="1" lang="en-US" altLang="zh-CN" dirty="0" smtClean="0">
                <a:latin typeface="Arial" panose="020B0604020202020204"/>
                <a:cs typeface="Arial" panose="020B0604020202020204"/>
              </a:rPr>
              <a:t>   utilizes GPU to tame random memory</a:t>
            </a:r>
            <a:endParaRPr kumimoji="1" lang="en-US" altLang="zh-CN" dirty="0" smtClean="0">
              <a:latin typeface="Arial" panose="020B0604020202020204"/>
              <a:cs typeface="Arial" panose="020B0604020202020204"/>
            </a:endParaRPr>
          </a:p>
          <a:p>
            <a:pPr marL="0" indent="0"/>
            <a:r>
              <a:rPr kumimoji="1" lang="en-US" altLang="zh-CN" dirty="0" smtClean="0">
                <a:latin typeface="Arial" panose="020B0604020202020204"/>
                <a:cs typeface="Arial" panose="020B0604020202020204"/>
              </a:rPr>
              <a:t>   introducing a GPUfriendly RDF store</a:t>
            </a:r>
            <a:endParaRPr kumimoji="1" lang="en-US" altLang="zh-CN" dirty="0" smtClean="0">
              <a:latin typeface="Arial" panose="020B0604020202020204"/>
              <a:cs typeface="Arial" panose="020B0604020202020204"/>
            </a:endParaRPr>
          </a:p>
          <a:p>
            <a:pPr marL="0" indent="0"/>
            <a:r>
              <a:rPr kumimoji="1" lang="en-US" altLang="zh-CN" dirty="0" smtClean="0">
                <a:latin typeface="Arial" panose="020B0604020202020204"/>
                <a:cs typeface="Arial" panose="020B0604020202020204"/>
              </a:rPr>
              <a:t>   scales out through a communication layer</a:t>
            </a:r>
            <a:endParaRPr kumimoji="1" lang="en-US" altLang="zh-CN" dirty="0" smtClean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endParaRPr kumimoji="1" lang="en-US" altLang="zh-CN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Arial" panose="020B0604020202020204"/>
                <a:cs typeface="Arial" panose="020B0604020202020204"/>
              </a:rPr>
              <a:t> Introduction</a:t>
            </a:r>
            <a:endParaRPr kumimoji="1" lang="en-US" altLang="zh-CN" dirty="0" smtClean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 smtClean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Arial" panose="020B0604020202020204"/>
                <a:cs typeface="Arial" panose="020B0604020202020204"/>
              </a:rPr>
              <a:t>main parts in wukong +G</a:t>
            </a:r>
            <a:endParaRPr kumimoji="1" lang="en-US" altLang="zh-CN" dirty="0" smtClean="0">
              <a:latin typeface="Arial" panose="020B0604020202020204"/>
              <a:cs typeface="Arial" panose="020B0604020202020204"/>
            </a:endParaRPr>
          </a:p>
          <a:p>
            <a:pPr marL="0" indent="0"/>
            <a:r>
              <a:rPr kumimoji="1" lang="en-US" altLang="zh-CN" dirty="0" smtClean="0">
                <a:latin typeface="Arial" panose="020B0604020202020204"/>
                <a:cs typeface="Arial" panose="020B0604020202020204"/>
              </a:rPr>
              <a:t>   GPU-based query execution</a:t>
            </a:r>
            <a:endParaRPr kumimoji="1" lang="en-US" altLang="zh-CN" dirty="0" smtClean="0">
              <a:latin typeface="Arial" panose="020B0604020202020204"/>
              <a:cs typeface="Arial" panose="020B0604020202020204"/>
            </a:endParaRPr>
          </a:p>
          <a:p>
            <a:pPr marL="0" indent="0"/>
            <a:r>
              <a:rPr kumimoji="1" lang="en-US" altLang="zh-CN" dirty="0" smtClean="0">
                <a:latin typeface="Arial" panose="020B0604020202020204"/>
                <a:cs typeface="Arial" panose="020B0604020202020204"/>
              </a:rPr>
              <a:t>   GPU-friendly RDF store</a:t>
            </a:r>
            <a:endParaRPr kumimoji="1" lang="en-US" altLang="zh-CN" dirty="0" smtClean="0">
              <a:latin typeface="Arial" panose="020B0604020202020204"/>
              <a:cs typeface="Arial" panose="020B0604020202020204"/>
            </a:endParaRPr>
          </a:p>
          <a:p>
            <a:pPr marL="0" indent="0"/>
            <a:r>
              <a:rPr kumimoji="1" lang="en-US" altLang="zh-CN" dirty="0" smtClean="0">
                <a:latin typeface="Arial" panose="020B0604020202020204"/>
                <a:cs typeface="Arial" panose="020B0604020202020204"/>
              </a:rPr>
              <a:t>   Heterogeneous RDMA communication</a:t>
            </a:r>
            <a:endParaRPr kumimoji="1" lang="en-US" altLang="zh-CN" dirty="0" smtClean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endParaRPr kumimoji="1" lang="en-US" altLang="zh-CN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Arial" panose="020B0604020202020204"/>
                <a:cs typeface="Arial" panose="020B0604020202020204"/>
              </a:rPr>
              <a:t>BackGround</a:t>
            </a:r>
            <a:endParaRPr kumimoji="1" lang="en-US" altLang="zh-CN" dirty="0" smtClean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7025" y="1179195"/>
            <a:ext cx="8229600" cy="40570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>
                <a:latin typeface="Arial" panose="020B0604020202020204"/>
                <a:cs typeface="Arial" panose="020B0604020202020204"/>
              </a:rPr>
              <a:t>Hardware heterogeneity. </a:t>
            </a:r>
            <a:endParaRPr kumimoji="1" lang="en-US" altLang="zh-CN" dirty="0">
              <a:latin typeface="Arial" panose="020B0604020202020204"/>
              <a:cs typeface="Arial" panose="020B0604020202020204"/>
            </a:endParaRPr>
          </a:p>
          <a:p>
            <a:pPr marL="0" indent="0"/>
            <a:r>
              <a:rPr kumimoji="1" lang="en-US" altLang="zh-CN" dirty="0">
                <a:latin typeface="Arial" panose="020B0604020202020204"/>
                <a:cs typeface="Arial" panose="020B0604020202020204"/>
              </a:rPr>
              <a:t> </a:t>
            </a:r>
            <a:r>
              <a:rPr kumimoji="1" lang="en-US" altLang="zh-CN" sz="2400" dirty="0">
                <a:latin typeface="Arial" panose="020B0604020202020204"/>
                <a:cs typeface="Arial" panose="020B0604020202020204"/>
              </a:rPr>
              <a:t>C</a:t>
            </a:r>
            <a:r>
              <a:rPr kumimoji="1" lang="en-US" altLang="zh-CN" sz="2400" dirty="0">
                <a:latin typeface="Arial" panose="020B0604020202020204"/>
                <a:cs typeface="Arial" panose="020B0604020202020204"/>
              </a:rPr>
              <a:t>ompared to CPU, the number of GPU cores (threads) can easily exceed two thousand</a:t>
            </a:r>
            <a:endParaRPr kumimoji="1" lang="en-US" altLang="zh-CN" sz="2400" dirty="0">
              <a:latin typeface="Arial" panose="020B0604020202020204"/>
              <a:cs typeface="Arial" panose="020B0604020202020204"/>
            </a:endParaRPr>
          </a:p>
          <a:p>
            <a:pPr marL="0" indent="0"/>
            <a:endParaRPr kumimoji="1" lang="en-US" altLang="zh-CN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r>
              <a:rPr kumimoji="1" lang="en-US" altLang="zh-CN" dirty="0">
                <a:latin typeface="Arial" panose="020B0604020202020204"/>
                <a:cs typeface="Arial" panose="020B0604020202020204"/>
              </a:rPr>
              <a:t>Fast communication: GPUDirect with RDMA</a:t>
            </a:r>
            <a:endParaRPr kumimoji="1" lang="en-US" altLang="zh-CN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endParaRPr kumimoji="1" lang="en-US" altLang="zh-CN" dirty="0">
              <a:latin typeface="Arial" panose="020B0604020202020204"/>
              <a:cs typeface="Arial" panose="020B0604020202020204"/>
            </a:endParaRPr>
          </a:p>
          <a:p>
            <a:pPr marL="0" indent="0"/>
            <a:r>
              <a:rPr kumimoji="1" lang="en-US" altLang="zh-CN" sz="2400" dirty="0">
                <a:latin typeface="Arial" panose="020B0604020202020204"/>
                <a:cs typeface="Arial" panose="020B0604020202020204"/>
              </a:rPr>
              <a:t>This technique enables direct data transfer between GPUs by InﬁniBand NICs as the name suggests [2].</a:t>
            </a:r>
            <a:endParaRPr kumimoji="1" lang="en-US" altLang="zh-CN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endParaRPr kumimoji="1" lang="en-US" altLang="zh-CN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Arial" panose="020B0604020202020204"/>
                <a:cs typeface="Arial" panose="020B0604020202020204"/>
              </a:rPr>
              <a:t>Why plus G</a:t>
            </a:r>
            <a:endParaRPr kumimoji="1" lang="en-US" altLang="zh-CN" dirty="0" smtClean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 smtClean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Arial" panose="020B0604020202020204"/>
                <a:cs typeface="Arial" panose="020B0604020202020204"/>
              </a:rPr>
              <a:t>WuKong is incompetent when </a:t>
            </a:r>
            <a:r>
              <a:rPr kumimoji="1" lang="en-US" altLang="zh-CN" dirty="0">
                <a:latin typeface="Arial" panose="020B0604020202020204"/>
                <a:cs typeface="Arial" panose="020B0604020202020204"/>
              </a:rPr>
              <a:t>handle heavy queries efﬁciently. </a:t>
            </a:r>
            <a:endParaRPr kumimoji="1" lang="en-US" altLang="zh-CN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endParaRPr kumimoji="1" lang="en-US" altLang="zh-CN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r>
              <a:rPr kumimoji="1" lang="en-US" altLang="zh-CN" dirty="0">
                <a:latin typeface="Arial" panose="020B0604020202020204"/>
                <a:cs typeface="Arial" panose="020B0604020202020204"/>
              </a:rPr>
              <a:t>Leads to suboptimal performance when facing hybrid workloads comprising both light and heavy queries</a:t>
            </a:r>
            <a:endParaRPr kumimoji="1" lang="en-US" altLang="zh-CN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System architecture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417955"/>
            <a:ext cx="5017770" cy="23285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5" y="3883660"/>
            <a:ext cx="4597400" cy="2349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74335" y="2178685"/>
            <a:ext cx="35426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</a:t>
            </a:r>
            <a:r>
              <a:rPr lang="en-US" altLang="zh-CN"/>
              <a:t>O</a:t>
            </a:r>
            <a:r>
              <a:rPr lang="zh-CN" altLang="en-US"/>
              <a:t>ne CPU core  to run an agent thread; the agent thread will assist the worker threads on GPU cores to run queries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Arial" panose="020B0604020202020204"/>
                <a:cs typeface="Arial" panose="020B0604020202020204"/>
              </a:rPr>
              <a:t>Challenges</a:t>
            </a:r>
            <a:endParaRPr kumimoji="1" lang="en-US" altLang="zh-CN" dirty="0" smtClean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>
                <a:latin typeface="Arial" panose="020B0604020202020204"/>
                <a:cs typeface="Arial" panose="020B0604020202020204"/>
              </a:rPr>
              <a:t>C1:Small GPU memory</a:t>
            </a:r>
            <a:endParaRPr kumimoji="1" lang="en-US" altLang="zh-CN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endParaRPr kumimoji="1" lang="en-US" altLang="zh-CN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endParaRPr kumimoji="1" lang="en-US" altLang="zh-CN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r>
              <a:rPr kumimoji="1" lang="en-US" altLang="zh-CN" dirty="0">
                <a:latin typeface="Arial" panose="020B0604020202020204"/>
                <a:cs typeface="Arial" panose="020B0604020202020204"/>
              </a:rPr>
              <a:t>C2: Limited PCIe bandwidth</a:t>
            </a:r>
            <a:endParaRPr kumimoji="1" lang="en-US" altLang="zh-CN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endParaRPr kumimoji="1" lang="en-US" altLang="zh-CN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endParaRPr kumimoji="1" lang="en-US" altLang="zh-CN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endParaRPr kumimoji="1" lang="en-US" altLang="zh-CN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>
                <a:latin typeface="Arial" panose="020B0604020202020204"/>
                <a:cs typeface="Arial" panose="020B0604020202020204"/>
              </a:rPr>
              <a:t>Efﬁcient Query Processing on GPU</a:t>
            </a:r>
            <a:endParaRPr kumimoji="1" lang="en-US" altLang="zh-CN" dirty="0" smtClean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>
                <a:latin typeface="Arial" panose="020B0604020202020204"/>
                <a:cs typeface="Arial" panose="020B0604020202020204"/>
                <a:sym typeface="+mn-ea"/>
              </a:rPr>
              <a:t>Query-aware prefetching</a:t>
            </a:r>
            <a:endParaRPr kumimoji="1" lang="en-US" altLang="zh-CN" dirty="0">
              <a:latin typeface="Arial" panose="020B0604020202020204"/>
              <a:cs typeface="Arial" panose="020B0604020202020204"/>
              <a:sym typeface="+mn-ea"/>
            </a:endParaRPr>
          </a:p>
          <a:p>
            <a:pPr marL="0" indent="0">
              <a:buNone/>
            </a:pPr>
            <a:endParaRPr kumimoji="1" lang="en-US" altLang="zh-CN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r>
              <a:rPr kumimoji="1" lang="en-US" altLang="zh-CN" dirty="0">
                <a:latin typeface="Arial" panose="020B0604020202020204"/>
                <a:cs typeface="Arial" panose="020B0604020202020204"/>
              </a:rPr>
              <a:t>Pattern-aware pipelining</a:t>
            </a:r>
            <a:endParaRPr kumimoji="1" lang="en-US" altLang="zh-CN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endParaRPr kumimoji="1" lang="en-US" altLang="zh-CN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r>
              <a:rPr kumimoji="1" lang="en-US" altLang="zh-CN" dirty="0">
                <a:latin typeface="Arial" panose="020B0604020202020204"/>
                <a:cs typeface="Arial" panose="020B0604020202020204"/>
              </a:rPr>
              <a:t>Fine-grained swapping</a:t>
            </a:r>
            <a:endParaRPr kumimoji="1" lang="en-US" altLang="zh-CN" dirty="0">
              <a:latin typeface="Arial" panose="020B0604020202020204"/>
              <a:cs typeface="Arial" panose="020B0604020202020204"/>
            </a:endParaRPr>
          </a:p>
          <a:p>
            <a:pPr marL="0" indent="0">
              <a:buNone/>
            </a:pPr>
            <a:endParaRPr kumimoji="1" lang="en-US" altLang="zh-CN" dirty="0">
              <a:latin typeface="Arial" panose="020B0604020202020204"/>
              <a:cs typeface="Arial" panose="020B0604020202020204"/>
              <a:sym typeface="+mn-ea"/>
            </a:endParaRPr>
          </a:p>
          <a:p>
            <a:pPr marL="0" indent="0">
              <a:buNone/>
            </a:pPr>
            <a:endParaRPr kumimoji="1" lang="en-US" altLang="zh-CN" dirty="0"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1933</Words>
  <Application>WPS 演示</Application>
  <PresentationFormat>全屏显示(4:3)</PresentationFormat>
  <Paragraphs>131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Arial</vt:lpstr>
      <vt:lpstr>Calibri</vt:lpstr>
      <vt:lpstr>微软雅黑</vt:lpstr>
      <vt:lpstr>Arial Unicode MS</vt:lpstr>
      <vt:lpstr>Office 主题</vt:lpstr>
      <vt:lpstr>Fast and Concurrent RDF Queries using RDMA-assisted GPU Graph Exploration</vt:lpstr>
      <vt:lpstr> Wukong+G</vt:lpstr>
      <vt:lpstr> Wukong+G</vt:lpstr>
      <vt:lpstr> Introduction</vt:lpstr>
      <vt:lpstr>BackGround</vt:lpstr>
      <vt:lpstr>Why plus G</vt:lpstr>
      <vt:lpstr>System architecture</vt:lpstr>
      <vt:lpstr>Challenges</vt:lpstr>
      <vt:lpstr>Efﬁcient Query Processing on GPU</vt:lpstr>
      <vt:lpstr>Query-aware prefetching</vt:lpstr>
      <vt:lpstr>GPU-friendly RDF Store</vt:lpstr>
      <vt:lpstr>GPU-friendly RDF Store</vt:lpstr>
      <vt:lpstr>Evaluation</vt:lpstr>
      <vt:lpstr>Evaluation</vt:lpstr>
      <vt:lpstr>Performance of Hybrid Workload</vt:lpstr>
      <vt:lpstr>Single Query Performance</vt:lpstr>
      <vt:lpstr>PowerPoint 演示文稿</vt:lpstr>
    </vt:vector>
  </TitlesOfParts>
  <Company>ipads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肇国 王</dc:creator>
  <cp:lastModifiedBy>ThinkPad</cp:lastModifiedBy>
  <cp:revision>1111</cp:revision>
  <dcterms:created xsi:type="dcterms:W3CDTF">2018-01-25T23:12:00Z</dcterms:created>
  <dcterms:modified xsi:type="dcterms:W3CDTF">2019-05-28T07:35:22Z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2052-11.1.0.8731</vt:lpwstr>
  </property>
</Properties>
</file>