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91" r:id="rId21"/>
    <p:sldId id="275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2" r:id="rId36"/>
    <p:sldId id="290" r:id="rId37"/>
    <p:sldId id="293" r:id="rId38"/>
    <p:sldId id="294" r:id="rId39"/>
    <p:sldId id="295" r:id="rId40"/>
    <p:sldId id="297" r:id="rId41"/>
    <p:sldId id="296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8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5A39F-1B37-4EB3-B610-2E322D118DEE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2E41A8-A5A6-45B8-A6E8-D95002D867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956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E41A8-A5A6-45B8-A6E8-D95002D867B5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242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C0349F-C48B-43BA-857E-689EB6407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311872-A786-4F5A-B16E-96944E64D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0D7A06-56ED-4FE8-A04E-AC51B684C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5D98-899C-4FB9-AB5A-D2410A2E62EF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BA94EE-114C-4DE2-8B08-90F743125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B2E511-2C00-4955-9912-126C0605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49ACC-6DBA-44B4-A8E6-7FED60309D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302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D8A65-B02A-41B5-B45D-43AFCCCA3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51BADE-AE8C-4E7E-B6A5-3F5F17B6F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8C6CD3-BEDE-4A41-A769-1C5CC210D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5D98-899C-4FB9-AB5A-D2410A2E62EF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E5D73A-9045-4EB5-AC3E-4DFD8F27D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99EFAD-25A5-4F33-9A20-35E1DED9D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49ACC-6DBA-44B4-A8E6-7FED60309D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37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6F0E596-9235-4F75-9281-0724535E0D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4EF715-A713-4FF6-8458-2DDC46897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8FBB31-C63D-4D93-A9EB-F4EC5EB42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5D98-899C-4FB9-AB5A-D2410A2E62EF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367796-62AB-4411-80E5-5AABBE1BD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D3400F-9D62-43AB-B89D-5C05AE093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49ACC-6DBA-44B4-A8E6-7FED60309D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992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30AE8-B1E9-446E-8F68-0C055D012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0BB7E9-B872-4769-9A55-DC8CBBA58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E611AE-E6FC-4ED6-B521-309256A8D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5D98-899C-4FB9-AB5A-D2410A2E62EF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53C80B-2B5B-4974-BABD-9FD745112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3CE936-9815-4C1B-9BE6-FB8A4A69E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49ACC-6DBA-44B4-A8E6-7FED60309D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532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1A41F1-A16F-4C9B-B714-73EAB1F16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557B00-8EE5-4429-AD7A-8142AF52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1BF66F-B47A-41C8-B0DC-174B9A12A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5D98-899C-4FB9-AB5A-D2410A2E62EF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E45E07-7C1D-46BA-84A5-4DC7B127B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1CAFC5-D068-4280-AC9E-1E4795ED4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49ACC-6DBA-44B4-A8E6-7FED60309D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896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C76452-2D75-4527-A570-A972E6660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C24BDF-9154-41CF-A59F-DCA14C0DFA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AB015F-2A26-47E3-8F60-EF143CE5CB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FE595E-0136-44E2-8366-DEB25212B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5D98-899C-4FB9-AB5A-D2410A2E62EF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7B630A-7511-4113-95D1-0C70FFDA8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25818E-DA92-4AF7-9AB6-16965DF6C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49ACC-6DBA-44B4-A8E6-7FED60309D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326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B65F5E-42E5-4A8F-9CF2-49AF38914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D8B18F-C67A-4F0E-8A78-0A4E131FE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1C2EC6-6121-426B-9E85-4E7117BD5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587003-931A-43CD-BC7C-EB97F6AF7C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3FB4C4D-78EB-4917-9662-112B7833AB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BD58E6A-6BCD-46F6-8AC4-B8E8BC4F6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5D98-899C-4FB9-AB5A-D2410A2E62EF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918E51-A0B7-4D4F-9229-6A5CF7670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1D355CA-0016-4499-8766-3AA3A3262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49ACC-6DBA-44B4-A8E6-7FED60309D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507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2AC6E3-0576-4551-AE7C-7F914DD5D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852071D-CFCC-4563-8D1D-7029791D9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5D98-899C-4FB9-AB5A-D2410A2E62EF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33236F-6AE6-4E0D-BEF5-F780C6B69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49FFCB-0DFA-4CFE-9400-E5F4B4775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49ACC-6DBA-44B4-A8E6-7FED60309D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729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67A5538-F182-47B7-8F53-7CDA9A514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5D98-899C-4FB9-AB5A-D2410A2E62EF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514D1C-3436-4F41-93CE-2DD1F0F5F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AB1874-AAF1-4CE9-A6B5-256322D6E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49ACC-6DBA-44B4-A8E6-7FED60309D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260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C39778-B6DC-4630-AE6F-125A70DAB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F24A20-BAA1-4F11-9305-2B44DDA2D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916740-B161-4057-AFD8-F4D4F46B3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6CDAA7-FCA4-4F8C-87F8-7727C516D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5D98-899C-4FB9-AB5A-D2410A2E62EF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F0501A-FC0B-4D71-9751-F68AD35ED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BC7D0C-0182-4F75-8562-675E3BC74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49ACC-6DBA-44B4-A8E6-7FED60309D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94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DB19DD-B0F5-40E4-A1C5-651B31590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EC37F8A-1727-48DA-94F1-63B58777DA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1BBC59-EAD8-4D3C-AF53-6A7A3B95D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0E0348-580C-4732-BEF7-FE6EB77D0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5D98-899C-4FB9-AB5A-D2410A2E62EF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227443-EAAD-4769-9C65-ADA2E8FF8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3294C8-E87E-4EBD-AC8B-E02E953BE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49ACC-6DBA-44B4-A8E6-7FED60309D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444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C15FE10-402F-4B7F-AAFE-3F17FED66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5C70CD-B795-4776-9496-1BD87E9BA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010F13-AC3E-4682-9DD0-862BF7FC77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35D98-899C-4FB9-AB5A-D2410A2E62EF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6BF444-6AB3-42EC-9CEA-1C09EA6094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C53E37-C95F-4F73-9C37-F6F3727209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49ACC-6DBA-44B4-A8E6-7FED60309D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656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9B2DD9-D60B-4C2F-AAC7-52426B4EA5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Early Detection of Configuration Errors to Reduce Failure Damage</a:t>
            </a:r>
            <a:endParaRPr lang="zh-CN" altLang="en-US" sz="4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8E3821-2896-47E8-81BB-FAD5A1F5D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rmAutofit/>
          </a:bodyPr>
          <a:lstStyle/>
          <a:p>
            <a:r>
              <a:rPr lang="en-US" altLang="zh-CN" sz="1800" dirty="0" err="1"/>
              <a:t>Tianyin</a:t>
            </a:r>
            <a:r>
              <a:rPr lang="en-US" altLang="zh-CN" sz="1800" dirty="0"/>
              <a:t> Xu, </a:t>
            </a:r>
            <a:r>
              <a:rPr lang="en-US" altLang="zh-CN" sz="1800" dirty="0" err="1"/>
              <a:t>Xinxin</a:t>
            </a:r>
            <a:r>
              <a:rPr lang="en-US" altLang="zh-CN" sz="1800" dirty="0"/>
              <a:t> </a:t>
            </a:r>
            <a:r>
              <a:rPr lang="en-US" altLang="zh-CN" sz="1800" dirty="0" err="1"/>
              <a:t>Jin</a:t>
            </a:r>
            <a:r>
              <a:rPr lang="en-US" altLang="zh-CN" sz="1800" dirty="0"/>
              <a:t>, Peng Huang, and Yuanyuan Zhou, University of California, San Diego; Shan Lu, University of Chicago; Long </a:t>
            </a:r>
            <a:r>
              <a:rPr lang="en-US" altLang="zh-CN" sz="1800" dirty="0" err="1"/>
              <a:t>Jin</a:t>
            </a:r>
            <a:r>
              <a:rPr lang="en-US" altLang="zh-CN" sz="1800" dirty="0"/>
              <a:t>, University of California, San Diego;                Shankar </a:t>
            </a:r>
            <a:r>
              <a:rPr lang="en-US" altLang="zh-CN" sz="1800" dirty="0" err="1"/>
              <a:t>Pasupathy</a:t>
            </a:r>
            <a:r>
              <a:rPr lang="en-US" altLang="zh-CN" sz="1800" dirty="0"/>
              <a:t>, NetApp, Inc.</a:t>
            </a:r>
          </a:p>
          <a:p>
            <a:r>
              <a:rPr lang="en-US" altLang="zh-CN" sz="1800" dirty="0"/>
              <a:t>OSDI 2016</a:t>
            </a:r>
          </a:p>
          <a:p>
            <a:r>
              <a:rPr lang="en-US" altLang="zh-CN" sz="1800" dirty="0"/>
              <a:t>Presented by Chuhong Yuan</a:t>
            </a:r>
          </a:p>
          <a:p>
            <a:r>
              <a:rPr lang="en-US" altLang="zh-CN" sz="1800" dirty="0"/>
              <a:t>May 31, 2019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95572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202E4D-7CD7-4B34-97C6-96D2EEC4D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F4A492-0459-49F6-B138-F2D50AEA9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RAS-related features</a:t>
            </a:r>
          </a:p>
          <a:p>
            <a:pPr lvl="1"/>
            <a:r>
              <a:rPr lang="en-US" altLang="zh-CN" dirty="0"/>
              <a:t>Reliability, Availability, Serviceability</a:t>
            </a:r>
          </a:p>
          <a:p>
            <a:r>
              <a:rPr lang="en-US" altLang="zh-CN" dirty="0"/>
              <a:t>Study the check and use</a:t>
            </a:r>
          </a:p>
          <a:p>
            <a:pPr lvl="1"/>
            <a:r>
              <a:rPr lang="en-US" altLang="zh-CN" dirty="0"/>
              <a:t>Check in initialization phase</a:t>
            </a:r>
          </a:p>
          <a:p>
            <a:r>
              <a:rPr lang="en-US" altLang="zh-CN" dirty="0"/>
              <a:t>Compare the check and use</a:t>
            </a:r>
          </a:p>
          <a:p>
            <a:r>
              <a:rPr lang="en-US" altLang="zh-CN" dirty="0"/>
              <a:t>Verify</a:t>
            </a:r>
          </a:p>
          <a:p>
            <a:pPr lvl="1"/>
            <a:r>
              <a:rPr lang="en-US" altLang="zh-CN" dirty="0"/>
              <a:t>Expose and observe the impact</a:t>
            </a:r>
          </a:p>
        </p:txBody>
      </p:sp>
    </p:spTree>
    <p:extLst>
      <p:ext uri="{BB962C8B-B14F-4D97-AF65-F5344CB8AC3E}">
        <p14:creationId xmlns:p14="http://schemas.microsoft.com/office/powerpoint/2010/main" val="1472387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B9BE5D-2D73-417D-B842-DBC8DF8ED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Findings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ECD58448-1B65-4229-BCFE-9A93A7DCB5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2340525"/>
              </p:ext>
            </p:extLst>
          </p:nvPr>
        </p:nvGraphicFramePr>
        <p:xfrm>
          <a:off x="838200" y="1825625"/>
          <a:ext cx="10515600" cy="4394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83533638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86787022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2965878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15604773"/>
                    </a:ext>
                  </a:extLst>
                </a:gridCol>
              </a:tblGrid>
              <a:tr h="305238">
                <a:tc rowSpan="2"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Software</a:t>
                      </a:r>
                      <a:endParaRPr lang="zh-CN" altLang="en-US" sz="18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Deficiency of initial checking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Studied param.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060638"/>
                  </a:ext>
                </a:extLst>
              </a:tr>
              <a:tr h="3052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Missing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Incomplete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116584"/>
                  </a:ext>
                </a:extLst>
              </a:tr>
              <a:tr h="610476">
                <a:tc>
                  <a:txBody>
                    <a:bodyPr/>
                    <a:lstStyle/>
                    <a:p>
                      <a:r>
                        <a:rPr lang="en-US" altLang="zh-CN" dirty="0"/>
                        <a:t>HDFS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41 (92.3%)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 (6.9%)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139480"/>
                  </a:ext>
                </a:extLst>
              </a:tr>
              <a:tr h="610476">
                <a:tc>
                  <a:txBody>
                    <a:bodyPr/>
                    <a:lstStyle/>
                    <a:p>
                      <a:r>
                        <a:rPr lang="en-US" altLang="zh-CN" dirty="0"/>
                        <a:t>YARN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29 (82.9%)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 (14.3%)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028438"/>
                  </a:ext>
                </a:extLst>
              </a:tr>
              <a:tr h="610476">
                <a:tc>
                  <a:txBody>
                    <a:bodyPr/>
                    <a:lstStyle/>
                    <a:p>
                      <a:r>
                        <a:rPr lang="en-US" altLang="zh-CN" dirty="0"/>
                        <a:t>HBase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18 (72.0%)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 (2.0%)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842339"/>
                  </a:ext>
                </a:extLst>
              </a:tr>
              <a:tr h="610476">
                <a:tc>
                  <a:txBody>
                    <a:bodyPr/>
                    <a:lstStyle/>
                    <a:p>
                      <a:r>
                        <a:rPr lang="en-US" altLang="zh-CN" dirty="0"/>
                        <a:t>Apache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 (28.6%)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 (14.3%)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498094"/>
                  </a:ext>
                </a:extLst>
              </a:tr>
              <a:tr h="610476">
                <a:tc>
                  <a:txBody>
                    <a:bodyPr/>
                    <a:lstStyle/>
                    <a:p>
                      <a:r>
                        <a:rPr lang="en-US" altLang="zh-CN" dirty="0"/>
                        <a:t>Squid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 (42.9%)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 (19.0%)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649235"/>
                  </a:ext>
                </a:extLst>
              </a:tr>
              <a:tr h="610476">
                <a:tc>
                  <a:txBody>
                    <a:bodyPr/>
                    <a:lstStyle/>
                    <a:p>
                      <a:r>
                        <a:rPr lang="en-US" altLang="zh-CN" dirty="0"/>
                        <a:t>MySQL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 (14.0%)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 (14.0%)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970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1892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CEA369-F5FF-421A-9D43-E1166212E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Findings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6C113219-291A-460F-B40B-9AD05B6DF9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7154940"/>
              </p:ext>
            </p:extLst>
          </p:nvPr>
        </p:nvGraphicFramePr>
        <p:xfrm>
          <a:off x="838200" y="1825625"/>
          <a:ext cx="10515600" cy="4175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96895487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88063373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199752984"/>
                    </a:ext>
                  </a:extLst>
                </a:gridCol>
              </a:tblGrid>
              <a:tr h="59652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Software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Not used during initialization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Studied param.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516660"/>
                  </a:ext>
                </a:extLst>
              </a:tr>
              <a:tr h="596526">
                <a:tc>
                  <a:txBody>
                    <a:bodyPr/>
                    <a:lstStyle/>
                    <a:p>
                      <a:r>
                        <a:rPr lang="en-US" altLang="zh-CN" dirty="0"/>
                        <a:t>HDFS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 (38.6%)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706674"/>
                  </a:ext>
                </a:extLst>
              </a:tr>
              <a:tr h="596526">
                <a:tc>
                  <a:txBody>
                    <a:bodyPr/>
                    <a:lstStyle/>
                    <a:p>
                      <a:r>
                        <a:rPr lang="en-US" altLang="zh-CN" dirty="0"/>
                        <a:t>YARN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 (25.7%)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786951"/>
                  </a:ext>
                </a:extLst>
              </a:tr>
              <a:tr h="596526">
                <a:tc>
                  <a:txBody>
                    <a:bodyPr/>
                    <a:lstStyle/>
                    <a:p>
                      <a:r>
                        <a:rPr lang="en-US" altLang="zh-CN" dirty="0"/>
                        <a:t>HBase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 (12.0%)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577535"/>
                  </a:ext>
                </a:extLst>
              </a:tr>
              <a:tr h="596526">
                <a:tc>
                  <a:txBody>
                    <a:bodyPr/>
                    <a:lstStyle/>
                    <a:p>
                      <a:r>
                        <a:rPr lang="en-US" altLang="zh-CN" dirty="0"/>
                        <a:t>Apache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 (28.6%)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196262"/>
                  </a:ext>
                </a:extLst>
              </a:tr>
              <a:tr h="596526">
                <a:tc>
                  <a:txBody>
                    <a:bodyPr/>
                    <a:lstStyle/>
                    <a:p>
                      <a:r>
                        <a:rPr lang="en-US" altLang="zh-CN" dirty="0"/>
                        <a:t>Squid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 (19.0%)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140263"/>
                  </a:ext>
                </a:extLst>
              </a:tr>
              <a:tr h="596526">
                <a:tc>
                  <a:txBody>
                    <a:bodyPr/>
                    <a:lstStyle/>
                    <a:p>
                      <a:r>
                        <a:rPr lang="en-US" altLang="zh-CN" dirty="0"/>
                        <a:t>MySQL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 (13.9%)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711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8430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4B07AB-BC31-4117-9DED-F987B51A3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Findings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C0A37605-CF17-47DE-958C-C4D993CF47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3940864"/>
              </p:ext>
            </p:extLst>
          </p:nvPr>
        </p:nvGraphicFramePr>
        <p:xfrm>
          <a:off x="838200" y="1825625"/>
          <a:ext cx="10515600" cy="4202312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96895487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88063373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199752984"/>
                    </a:ext>
                  </a:extLst>
                </a:gridCol>
              </a:tblGrid>
              <a:tr h="52528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Software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Subject to LC errors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Studied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516660"/>
                  </a:ext>
                </a:extLst>
              </a:tr>
              <a:tr h="525289">
                <a:tc>
                  <a:txBody>
                    <a:bodyPr/>
                    <a:lstStyle/>
                    <a:p>
                      <a:r>
                        <a:rPr lang="en-US" altLang="zh-CN" dirty="0"/>
                        <a:t>HDFS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 (38.6%)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706674"/>
                  </a:ext>
                </a:extLst>
              </a:tr>
              <a:tr h="525289">
                <a:tc>
                  <a:txBody>
                    <a:bodyPr/>
                    <a:lstStyle/>
                    <a:p>
                      <a:r>
                        <a:rPr lang="en-US" altLang="zh-CN" dirty="0"/>
                        <a:t>YARN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 (25.7%)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786951"/>
                  </a:ext>
                </a:extLst>
              </a:tr>
              <a:tr h="525289">
                <a:tc>
                  <a:txBody>
                    <a:bodyPr/>
                    <a:lstStyle/>
                    <a:p>
                      <a:r>
                        <a:rPr lang="en-US" altLang="zh-CN" dirty="0"/>
                        <a:t>HBase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 (12.0%)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577535"/>
                  </a:ext>
                </a:extLst>
              </a:tr>
              <a:tr h="525289">
                <a:tc>
                  <a:txBody>
                    <a:bodyPr/>
                    <a:lstStyle/>
                    <a:p>
                      <a:r>
                        <a:rPr lang="en-US" altLang="zh-CN" dirty="0"/>
                        <a:t>Apache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 (21.4%)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196262"/>
                  </a:ext>
                </a:extLst>
              </a:tr>
              <a:tr h="525289">
                <a:tc>
                  <a:txBody>
                    <a:bodyPr/>
                    <a:lstStyle/>
                    <a:p>
                      <a:r>
                        <a:rPr lang="en-US" altLang="zh-CN" dirty="0"/>
                        <a:t>Squid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 (14.3%)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140263"/>
                  </a:ext>
                </a:extLst>
              </a:tr>
              <a:tr h="525289">
                <a:tc>
                  <a:txBody>
                    <a:bodyPr/>
                    <a:lstStyle/>
                    <a:p>
                      <a:r>
                        <a:rPr lang="en-US" altLang="zh-CN" dirty="0"/>
                        <a:t>MySQL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 (4.7%)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711115"/>
                  </a:ext>
                </a:extLst>
              </a:tr>
              <a:tr h="525289">
                <a:tc>
                  <a:txBody>
                    <a:bodyPr/>
                    <a:lstStyle/>
                    <a:p>
                      <a:r>
                        <a:rPr lang="en-US" altLang="zh-CN" dirty="0"/>
                        <a:t>Total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37 (20.3%)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182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240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9982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E340DA-DDAA-4D89-B2E2-D2D7E4D14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Implication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D1C405-7027-4390-81E3-89A39207B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Deficiency of configuration checking at initialization</a:t>
            </a:r>
          </a:p>
          <a:p>
            <a:r>
              <a:rPr lang="en-US" altLang="zh-CN" dirty="0"/>
              <a:t>Usage of configuration can be implicit check</a:t>
            </a:r>
          </a:p>
          <a:p>
            <a:pPr lvl="1"/>
            <a:r>
              <a:rPr lang="en-US" altLang="zh-CN" dirty="0"/>
              <a:t>Usage-implied checking is rarely leveraged</a:t>
            </a:r>
          </a:p>
        </p:txBody>
      </p:sp>
    </p:spTree>
    <p:extLst>
      <p:ext uri="{BB962C8B-B14F-4D97-AF65-F5344CB8AC3E}">
        <p14:creationId xmlns:p14="http://schemas.microsoft.com/office/powerpoint/2010/main" val="471069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27887C-1D66-4A82-9FF1-31B631B1B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887DC8-E570-4977-9E21-A0CB34E11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Survey</a:t>
            </a:r>
          </a:p>
          <a:p>
            <a:r>
              <a:rPr lang="en-US" altLang="zh-CN" dirty="0"/>
              <a:t>Design &amp; Implementation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Evaluation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Limitation &amp; Conclusion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696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4EBD9F-26D6-4BFA-9937-3016ECAFC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PCHECK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B94175-D870-4AEA-A6FB-67DDF6094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Enable early detection of configuration errors</a:t>
            </a:r>
          </a:p>
          <a:p>
            <a:r>
              <a:rPr lang="en-US" altLang="zh-CN" dirty="0"/>
              <a:t>Automatically generate checkers</a:t>
            </a:r>
          </a:p>
          <a:p>
            <a:r>
              <a:rPr lang="en-US" altLang="zh-CN" dirty="0"/>
              <a:t>Generic rather than specific</a:t>
            </a:r>
          </a:p>
          <a:p>
            <a:r>
              <a:rPr lang="en-US" altLang="zh-CN" dirty="0"/>
              <a:t>Based on Soot and LLVM</a:t>
            </a:r>
          </a:p>
          <a:p>
            <a:pPr lvl="1"/>
            <a:r>
              <a:rPr lang="en-US" altLang="zh-CN" dirty="0"/>
              <a:t>Intermediate representation (IR)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2817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20DB93-1FFC-45E8-B88B-B00ED3B29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Challenges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8AE8EE-CBC5-46D8-BCA9-A516AFF6B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Automatically emulate the execution</a:t>
            </a:r>
          </a:p>
          <a:p>
            <a:r>
              <a:rPr lang="en-US" altLang="zh-CN" dirty="0"/>
              <a:t>Avoid side-effects on the internal/external states</a:t>
            </a:r>
          </a:p>
          <a:p>
            <a:r>
              <a:rPr lang="en-US" altLang="zh-CN" dirty="0"/>
              <a:t>Capture anomalies</a:t>
            </a:r>
          </a:p>
        </p:txBody>
      </p:sp>
    </p:spTree>
    <p:extLst>
      <p:ext uri="{BB962C8B-B14F-4D97-AF65-F5344CB8AC3E}">
        <p14:creationId xmlns:p14="http://schemas.microsoft.com/office/powerpoint/2010/main" val="2784331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20DB93-1FFC-45E8-B88B-B00ED3B29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Challenges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8AE8EE-CBC5-46D8-BCA9-A516AFF6B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Automatically emulate the execution</a:t>
            </a:r>
          </a:p>
          <a:p>
            <a:pPr lvl="1"/>
            <a:r>
              <a:rPr lang="en-US" altLang="zh-CN" dirty="0"/>
              <a:t>Static taint analysis</a:t>
            </a:r>
          </a:p>
          <a:p>
            <a:r>
              <a:rPr lang="en-US" altLang="zh-CN" dirty="0"/>
              <a:t>Avoid side-effects on the internal/external states</a:t>
            </a:r>
          </a:p>
          <a:p>
            <a:pPr lvl="1"/>
            <a:r>
              <a:rPr lang="en-US" altLang="zh-CN" dirty="0"/>
              <a:t>“Sandbox”, global vars – local vars</a:t>
            </a:r>
          </a:p>
          <a:p>
            <a:pPr lvl="1"/>
            <a:r>
              <a:rPr lang="en-US" altLang="zh-CN" dirty="0"/>
              <a:t>Rewrite APIs</a:t>
            </a:r>
          </a:p>
          <a:p>
            <a:r>
              <a:rPr lang="en-US" altLang="zh-CN" dirty="0"/>
              <a:t>Capture anomalies</a:t>
            </a:r>
          </a:p>
          <a:p>
            <a:pPr lvl="1"/>
            <a:r>
              <a:rPr lang="en-US" altLang="zh-CN" dirty="0"/>
              <a:t>System and language error identifiers</a:t>
            </a:r>
          </a:p>
        </p:txBody>
      </p:sp>
    </p:spTree>
    <p:extLst>
      <p:ext uri="{BB962C8B-B14F-4D97-AF65-F5344CB8AC3E}">
        <p14:creationId xmlns:p14="http://schemas.microsoft.com/office/powerpoint/2010/main" val="3134133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27887C-1D66-4A82-9FF1-31B631B1B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887DC8-E570-4977-9E21-A0CB34E11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Survey</a:t>
            </a:r>
          </a:p>
          <a:p>
            <a:r>
              <a:rPr lang="en-US" altLang="zh-CN" dirty="0"/>
              <a:t>Design &amp; Implementation</a:t>
            </a:r>
          </a:p>
          <a:p>
            <a:pPr lvl="1"/>
            <a:r>
              <a:rPr lang="en-US" altLang="zh-CN" dirty="0"/>
              <a:t>Emulating execution</a:t>
            </a:r>
          </a:p>
          <a:p>
            <a:pPr lvl="1"/>
            <a:r>
              <a:rPr lang="en-US" altLang="zh-CN" dirty="0"/>
              <a:t>Preventing side effects</a:t>
            </a:r>
          </a:p>
          <a:p>
            <a:pPr lvl="1"/>
            <a:r>
              <a:rPr lang="en-US" altLang="zh-CN" dirty="0"/>
              <a:t>Capturing anomalies</a:t>
            </a:r>
          </a:p>
          <a:p>
            <a:pPr lvl="1"/>
            <a:r>
              <a:rPr lang="en-US" altLang="zh-CN" dirty="0"/>
              <a:t>Invoking early checkers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Evaluation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Limitation &amp; Conclusion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118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BF2053-3B09-4E80-84FA-3830ED2A5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Abstract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D9B52E-DEC1-4E1E-AB72-27F8E887E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Configuration errors</a:t>
            </a:r>
          </a:p>
          <a:p>
            <a:pPr lvl="1"/>
            <a:r>
              <a:rPr lang="en-US" altLang="zh-CN" dirty="0"/>
              <a:t>Latent until executed</a:t>
            </a:r>
          </a:p>
          <a:p>
            <a:pPr lvl="1"/>
            <a:r>
              <a:rPr lang="en-US" altLang="zh-CN" dirty="0"/>
              <a:t>Severe consequences</a:t>
            </a:r>
          </a:p>
          <a:p>
            <a:pPr lvl="1"/>
            <a:r>
              <a:rPr lang="en-US" altLang="zh-CN" dirty="0"/>
              <a:t>No or incomplete configuration check</a:t>
            </a:r>
          </a:p>
          <a:p>
            <a:r>
              <a:rPr lang="en-US" altLang="zh-CN" dirty="0"/>
              <a:t>PCHECK</a:t>
            </a:r>
          </a:p>
          <a:p>
            <a:pPr lvl="1"/>
            <a:r>
              <a:rPr lang="en-US" altLang="zh-CN" dirty="0"/>
              <a:t>Detect early in initialization phase</a:t>
            </a:r>
          </a:p>
          <a:p>
            <a:pPr lvl="1"/>
            <a:r>
              <a:rPr lang="en-US" altLang="zh-CN" dirty="0"/>
              <a:t>Emulate the late execution</a:t>
            </a:r>
          </a:p>
        </p:txBody>
      </p:sp>
    </p:spTree>
    <p:extLst>
      <p:ext uri="{BB962C8B-B14F-4D97-AF65-F5344CB8AC3E}">
        <p14:creationId xmlns:p14="http://schemas.microsoft.com/office/powerpoint/2010/main" val="341168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27887C-1D66-4A82-9FF1-31B631B1B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887DC8-E570-4977-9E21-A0CB34E11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Survey</a:t>
            </a:r>
          </a:p>
          <a:p>
            <a:r>
              <a:rPr lang="en-US" altLang="zh-CN" dirty="0"/>
              <a:t>Design &amp; Implementation</a:t>
            </a:r>
          </a:p>
          <a:p>
            <a:pPr lvl="1"/>
            <a:r>
              <a:rPr lang="en-US" altLang="zh-CN" dirty="0"/>
              <a:t>Emulating execution</a:t>
            </a:r>
          </a:p>
          <a:p>
            <a:pPr lvl="1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Preventing side effects</a:t>
            </a:r>
          </a:p>
          <a:p>
            <a:pPr lvl="1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Capturing anomalies</a:t>
            </a:r>
          </a:p>
          <a:p>
            <a:pPr lvl="1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Invoking early checkers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Evaluation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Limitation &amp; Conclusion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4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157950-4925-4565-9750-B4F6D3702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Emulating execution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E521CC-4B8C-4EB4-9F4C-F7AC8601B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Identifying starting points</a:t>
            </a:r>
          </a:p>
          <a:p>
            <a:pPr lvl="1"/>
            <a:r>
              <a:rPr lang="en-US" altLang="zh-CN" dirty="0"/>
              <a:t>Developers specify the interface</a:t>
            </a:r>
          </a:p>
          <a:p>
            <a:pPr lvl="1"/>
            <a:r>
              <a:rPr lang="en-US" altLang="zh-CN" dirty="0"/>
              <a:t>Regular expression</a:t>
            </a:r>
          </a:p>
          <a:p>
            <a:r>
              <a:rPr lang="en-US" altLang="zh-CN" dirty="0"/>
              <a:t>Extracting instructions using configuration</a:t>
            </a:r>
          </a:p>
          <a:p>
            <a:pPr lvl="1"/>
            <a:r>
              <a:rPr lang="en-US" altLang="zh-CN" dirty="0"/>
              <a:t>Data-flow analysis</a:t>
            </a:r>
          </a:p>
          <a:p>
            <a:r>
              <a:rPr lang="en-US" altLang="zh-CN" dirty="0"/>
              <a:t>Producing execution context</a:t>
            </a:r>
          </a:p>
          <a:p>
            <a:pPr lvl="1"/>
            <a:r>
              <a:rPr lang="en-US" altLang="zh-CN" dirty="0"/>
              <a:t>Backtracking data-flow analysis</a:t>
            </a:r>
          </a:p>
          <a:p>
            <a:r>
              <a:rPr lang="en-US" altLang="zh-CN" dirty="0"/>
              <a:t>Encapsulation</a:t>
            </a:r>
          </a:p>
          <a:p>
            <a:pPr lvl="1"/>
            <a:r>
              <a:rPr lang="en-US" altLang="zh-CN" dirty="0"/>
              <a:t>Generate checkers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8396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7221B6-D0DC-490C-A794-232AC0DA2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Extracting instructions using configuration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35AB8D1-2563-49A6-8798-32F723DD095B}"/>
              </a:ext>
            </a:extLst>
          </p:cNvPr>
          <p:cNvSpPr/>
          <p:nvPr/>
        </p:nvSpPr>
        <p:spPr>
          <a:xfrm>
            <a:off x="4412200" y="1986728"/>
            <a:ext cx="2485747" cy="5149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mode = </a:t>
            </a:r>
            <a:r>
              <a:rPr lang="en-US" altLang="zh-CN" dirty="0" err="1">
                <a:solidFill>
                  <a:sysClr val="windowText" lastClr="000000"/>
                </a:solidFill>
              </a:rPr>
              <a:t>getInt</a:t>
            </a:r>
            <a:r>
              <a:rPr lang="en-US" altLang="zh-CN" dirty="0">
                <a:solidFill>
                  <a:sysClr val="windowText" lastClr="000000"/>
                </a:solidFill>
              </a:rPr>
              <a:t>(“mode”)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C63A0E4-DA49-4B25-B0AF-633C6FFF7F20}"/>
              </a:ext>
            </a:extLst>
          </p:cNvPr>
          <p:cNvSpPr/>
          <p:nvPr/>
        </p:nvSpPr>
        <p:spPr>
          <a:xfrm>
            <a:off x="1518081" y="3347056"/>
            <a:ext cx="2485747" cy="5149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c = (char) mode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11A19F1-CA2E-46A2-BE56-529FB099BB28}"/>
              </a:ext>
            </a:extLst>
          </p:cNvPr>
          <p:cNvSpPr/>
          <p:nvPr/>
        </p:nvSpPr>
        <p:spPr>
          <a:xfrm>
            <a:off x="1518081" y="4707385"/>
            <a:ext cx="2485747" cy="5149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f(c)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261C89A-851C-44C1-B3DC-AA1940305A74}"/>
              </a:ext>
            </a:extLst>
          </p:cNvPr>
          <p:cNvSpPr/>
          <p:nvPr/>
        </p:nvSpPr>
        <p:spPr>
          <a:xfrm>
            <a:off x="4418118" y="3347056"/>
            <a:ext cx="2485747" cy="5149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mode = mode &amp; 0x001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FCF3350-E2CD-49BC-B7F6-E2B16357BBFF}"/>
              </a:ext>
            </a:extLst>
          </p:cNvPr>
          <p:cNvSpPr/>
          <p:nvPr/>
        </p:nvSpPr>
        <p:spPr>
          <a:xfrm>
            <a:off x="4412200" y="4707384"/>
            <a:ext cx="2485747" cy="5149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g(mode)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2A1CEE6-2F5C-46CF-AFF8-98318B73ECF0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5655074" y="2501632"/>
            <a:ext cx="5918" cy="8454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979FFFE-80AC-4C17-ADBA-F1D82246DBFC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5655074" y="3861960"/>
            <a:ext cx="5918" cy="8454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2B7F528-05AB-4218-BD3B-A4C49F6991AD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2760955" y="2501632"/>
            <a:ext cx="2894119" cy="8454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F409581-8DA8-4B5E-A5E9-4891967ABFC3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760955" y="3861960"/>
            <a:ext cx="0" cy="845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666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7221B6-D0DC-490C-A794-232AC0DA2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Extracting instructions using configuration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35AB8D1-2563-49A6-8798-32F723DD095B}"/>
              </a:ext>
            </a:extLst>
          </p:cNvPr>
          <p:cNvSpPr/>
          <p:nvPr/>
        </p:nvSpPr>
        <p:spPr>
          <a:xfrm>
            <a:off x="4412200" y="1986728"/>
            <a:ext cx="2485747" cy="5149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mode</a:t>
            </a:r>
            <a:r>
              <a:rPr lang="en-US" altLang="zh-CN" dirty="0">
                <a:solidFill>
                  <a:sysClr val="windowText" lastClr="000000"/>
                </a:solidFill>
              </a:rPr>
              <a:t> = </a:t>
            </a:r>
            <a:r>
              <a:rPr lang="en-US" altLang="zh-CN" dirty="0" err="1">
                <a:solidFill>
                  <a:sysClr val="windowText" lastClr="000000"/>
                </a:solidFill>
              </a:rPr>
              <a:t>getInt</a:t>
            </a:r>
            <a:r>
              <a:rPr lang="en-US" altLang="zh-CN" dirty="0">
                <a:solidFill>
                  <a:sysClr val="windowText" lastClr="000000"/>
                </a:solidFill>
              </a:rPr>
              <a:t>(“mode”)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C63A0E4-DA49-4B25-B0AF-633C6FFF7F20}"/>
              </a:ext>
            </a:extLst>
          </p:cNvPr>
          <p:cNvSpPr/>
          <p:nvPr/>
        </p:nvSpPr>
        <p:spPr>
          <a:xfrm>
            <a:off x="1518081" y="3347056"/>
            <a:ext cx="2485747" cy="5149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dirty="0">
                <a:solidFill>
                  <a:sysClr val="windowText" lastClr="000000"/>
                </a:solidFill>
              </a:rPr>
              <a:t> = (char) mode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11A19F1-CA2E-46A2-BE56-529FB099BB28}"/>
              </a:ext>
            </a:extLst>
          </p:cNvPr>
          <p:cNvSpPr/>
          <p:nvPr/>
        </p:nvSpPr>
        <p:spPr>
          <a:xfrm>
            <a:off x="1518081" y="4707385"/>
            <a:ext cx="2485747" cy="5149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f(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dirty="0">
                <a:solidFill>
                  <a:sysClr val="windowText" lastClr="000000"/>
                </a:solidFill>
              </a:rPr>
              <a:t>)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261C89A-851C-44C1-B3DC-AA1940305A74}"/>
              </a:ext>
            </a:extLst>
          </p:cNvPr>
          <p:cNvSpPr/>
          <p:nvPr/>
        </p:nvSpPr>
        <p:spPr>
          <a:xfrm>
            <a:off x="4418118" y="3347056"/>
            <a:ext cx="2485747" cy="5149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mode</a:t>
            </a:r>
            <a:r>
              <a:rPr lang="en-US" altLang="zh-CN" dirty="0">
                <a:solidFill>
                  <a:sysClr val="windowText" lastClr="000000"/>
                </a:solidFill>
              </a:rPr>
              <a:t> = mode &amp; 0x001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FCF3350-E2CD-49BC-B7F6-E2B16357BBFF}"/>
              </a:ext>
            </a:extLst>
          </p:cNvPr>
          <p:cNvSpPr/>
          <p:nvPr/>
        </p:nvSpPr>
        <p:spPr>
          <a:xfrm>
            <a:off x="4412200" y="4707384"/>
            <a:ext cx="2485747" cy="5149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g(</a:t>
            </a:r>
            <a:r>
              <a:rPr lang="en-US" altLang="zh-CN" dirty="0">
                <a:solidFill>
                  <a:srgbClr val="FF0000"/>
                </a:solidFill>
              </a:rPr>
              <a:t>mode</a:t>
            </a:r>
            <a:r>
              <a:rPr lang="en-US" altLang="zh-CN" dirty="0">
                <a:solidFill>
                  <a:sysClr val="windowText" lastClr="000000"/>
                </a:solidFill>
              </a:rPr>
              <a:t>)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2A1CEE6-2F5C-46CF-AFF8-98318B73ECF0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5655074" y="2501632"/>
            <a:ext cx="5918" cy="8454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979FFFE-80AC-4C17-ADBA-F1D82246DBFC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5655074" y="3861960"/>
            <a:ext cx="5918" cy="8454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2B7F528-05AB-4218-BD3B-A4C49F6991AD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2760955" y="2501632"/>
            <a:ext cx="2894119" cy="8454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F409581-8DA8-4B5E-A5E9-4891967ABFC3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760955" y="3861960"/>
            <a:ext cx="0" cy="845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思想气泡: 云 3">
            <a:extLst>
              <a:ext uri="{FF2B5EF4-FFF2-40B4-BE49-F238E27FC236}">
                <a16:creationId xmlns:a16="http://schemas.microsoft.com/office/drawing/2014/main" id="{28073E10-6BE2-473C-AB4F-7D3DE2848C81}"/>
              </a:ext>
            </a:extLst>
          </p:cNvPr>
          <p:cNvSpPr/>
          <p:nvPr/>
        </p:nvSpPr>
        <p:spPr>
          <a:xfrm>
            <a:off x="321811" y="1901192"/>
            <a:ext cx="2312635" cy="1023151"/>
          </a:xfrm>
          <a:prstGeom prst="cloudCallout">
            <a:avLst>
              <a:gd name="adj1" fmla="val 29816"/>
              <a:gd name="adj2" fmla="val 105884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Transformation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思想气泡: 云 13">
            <a:extLst>
              <a:ext uri="{FF2B5EF4-FFF2-40B4-BE49-F238E27FC236}">
                <a16:creationId xmlns:a16="http://schemas.microsoft.com/office/drawing/2014/main" id="{F507A6AE-F20D-4FE9-AAB6-E358B5E964AA}"/>
              </a:ext>
            </a:extLst>
          </p:cNvPr>
          <p:cNvSpPr/>
          <p:nvPr/>
        </p:nvSpPr>
        <p:spPr>
          <a:xfrm>
            <a:off x="405407" y="5469724"/>
            <a:ext cx="2312635" cy="1023151"/>
          </a:xfrm>
          <a:prstGeom prst="cloudCallout">
            <a:avLst>
              <a:gd name="adj1" fmla="val 33271"/>
              <a:gd name="adj2" fmla="val -96285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Usage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35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7221B6-D0DC-490C-A794-232AC0DA2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Extracting instructions using configuration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35AB8D1-2563-49A6-8798-32F723DD095B}"/>
              </a:ext>
            </a:extLst>
          </p:cNvPr>
          <p:cNvSpPr/>
          <p:nvPr/>
        </p:nvSpPr>
        <p:spPr>
          <a:xfrm>
            <a:off x="4412200" y="1986728"/>
            <a:ext cx="2485747" cy="5149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mode</a:t>
            </a:r>
            <a:r>
              <a:rPr lang="en-US" altLang="zh-CN" dirty="0">
                <a:solidFill>
                  <a:sysClr val="windowText" lastClr="000000"/>
                </a:solidFill>
              </a:rPr>
              <a:t> = </a:t>
            </a:r>
            <a:r>
              <a:rPr lang="en-US" altLang="zh-CN" dirty="0" err="1">
                <a:solidFill>
                  <a:sysClr val="windowText" lastClr="000000"/>
                </a:solidFill>
              </a:rPr>
              <a:t>getInt</a:t>
            </a:r>
            <a:r>
              <a:rPr lang="en-US" altLang="zh-CN" dirty="0">
                <a:solidFill>
                  <a:sysClr val="windowText" lastClr="000000"/>
                </a:solidFill>
              </a:rPr>
              <a:t>(“mode”)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C63A0E4-DA49-4B25-B0AF-633C6FFF7F20}"/>
              </a:ext>
            </a:extLst>
          </p:cNvPr>
          <p:cNvSpPr/>
          <p:nvPr/>
        </p:nvSpPr>
        <p:spPr>
          <a:xfrm>
            <a:off x="1518081" y="3347056"/>
            <a:ext cx="2485747" cy="5149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dirty="0">
                <a:solidFill>
                  <a:sysClr val="windowText" lastClr="000000"/>
                </a:solidFill>
              </a:rPr>
              <a:t> = (char) mode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11A19F1-CA2E-46A2-BE56-529FB099BB28}"/>
              </a:ext>
            </a:extLst>
          </p:cNvPr>
          <p:cNvSpPr/>
          <p:nvPr/>
        </p:nvSpPr>
        <p:spPr>
          <a:xfrm>
            <a:off x="1518081" y="4707385"/>
            <a:ext cx="2485747" cy="5149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f(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dirty="0">
                <a:solidFill>
                  <a:sysClr val="windowText" lastClr="000000"/>
                </a:solidFill>
              </a:rPr>
              <a:t>)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261C89A-851C-44C1-B3DC-AA1940305A74}"/>
              </a:ext>
            </a:extLst>
          </p:cNvPr>
          <p:cNvSpPr/>
          <p:nvPr/>
        </p:nvSpPr>
        <p:spPr>
          <a:xfrm>
            <a:off x="4418118" y="3347056"/>
            <a:ext cx="2485747" cy="5149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mode</a:t>
            </a:r>
            <a:r>
              <a:rPr lang="en-US" altLang="zh-CN" dirty="0">
                <a:solidFill>
                  <a:sysClr val="windowText" lastClr="000000"/>
                </a:solidFill>
              </a:rPr>
              <a:t> = mode &amp; 0x001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FCF3350-E2CD-49BC-B7F6-E2B16357BBFF}"/>
              </a:ext>
            </a:extLst>
          </p:cNvPr>
          <p:cNvSpPr/>
          <p:nvPr/>
        </p:nvSpPr>
        <p:spPr>
          <a:xfrm>
            <a:off x="4412200" y="4707384"/>
            <a:ext cx="2485747" cy="5149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g(</a:t>
            </a:r>
            <a:r>
              <a:rPr lang="en-US" altLang="zh-CN" dirty="0">
                <a:solidFill>
                  <a:srgbClr val="FF0000"/>
                </a:solidFill>
              </a:rPr>
              <a:t>mode</a:t>
            </a:r>
            <a:r>
              <a:rPr lang="en-US" altLang="zh-CN" dirty="0">
                <a:solidFill>
                  <a:sysClr val="windowText" lastClr="000000"/>
                </a:solidFill>
              </a:rPr>
              <a:t>)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2A1CEE6-2F5C-46CF-AFF8-98318B73ECF0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5655074" y="2501632"/>
            <a:ext cx="5918" cy="8454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979FFFE-80AC-4C17-ADBA-F1D82246DBFC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5655074" y="3861960"/>
            <a:ext cx="5918" cy="8454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2B7F528-05AB-4218-BD3B-A4C49F6991AD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2760955" y="2501632"/>
            <a:ext cx="2894119" cy="8454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F409581-8DA8-4B5E-A5E9-4891967ABFC3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760955" y="3861960"/>
            <a:ext cx="0" cy="845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F953B616-20D2-4542-88B3-C5A233A08656}"/>
              </a:ext>
            </a:extLst>
          </p:cNvPr>
          <p:cNvSpPr/>
          <p:nvPr/>
        </p:nvSpPr>
        <p:spPr>
          <a:xfrm>
            <a:off x="7312236" y="3347056"/>
            <a:ext cx="2485747" cy="5149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if (mode != 5)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DF3162B-DCEC-4557-A0CF-1E739DB23876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5655074" y="2501632"/>
            <a:ext cx="2900036" cy="8454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2970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7221B6-D0DC-490C-A794-232AC0DA2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Extracting instructions using configuration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35AB8D1-2563-49A6-8798-32F723DD095B}"/>
              </a:ext>
            </a:extLst>
          </p:cNvPr>
          <p:cNvSpPr/>
          <p:nvPr/>
        </p:nvSpPr>
        <p:spPr>
          <a:xfrm>
            <a:off x="4412200" y="1986728"/>
            <a:ext cx="2485747" cy="5149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mode</a:t>
            </a:r>
            <a:r>
              <a:rPr lang="en-US" altLang="zh-CN" dirty="0">
                <a:solidFill>
                  <a:sysClr val="windowText" lastClr="000000"/>
                </a:solidFill>
              </a:rPr>
              <a:t> = </a:t>
            </a:r>
            <a:r>
              <a:rPr lang="en-US" altLang="zh-CN" dirty="0" err="1">
                <a:solidFill>
                  <a:sysClr val="windowText" lastClr="000000"/>
                </a:solidFill>
              </a:rPr>
              <a:t>getInt</a:t>
            </a:r>
            <a:r>
              <a:rPr lang="en-US" altLang="zh-CN" dirty="0">
                <a:solidFill>
                  <a:sysClr val="windowText" lastClr="000000"/>
                </a:solidFill>
              </a:rPr>
              <a:t>(“mode”)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C63A0E4-DA49-4B25-B0AF-633C6FFF7F20}"/>
              </a:ext>
            </a:extLst>
          </p:cNvPr>
          <p:cNvSpPr/>
          <p:nvPr/>
        </p:nvSpPr>
        <p:spPr>
          <a:xfrm>
            <a:off x="1518081" y="3347056"/>
            <a:ext cx="2485747" cy="5149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dirty="0">
                <a:solidFill>
                  <a:sysClr val="windowText" lastClr="000000"/>
                </a:solidFill>
              </a:rPr>
              <a:t> = (char) mode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11A19F1-CA2E-46A2-BE56-529FB099BB28}"/>
              </a:ext>
            </a:extLst>
          </p:cNvPr>
          <p:cNvSpPr/>
          <p:nvPr/>
        </p:nvSpPr>
        <p:spPr>
          <a:xfrm>
            <a:off x="1518081" y="4707385"/>
            <a:ext cx="2485747" cy="5149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f(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dirty="0">
                <a:solidFill>
                  <a:sysClr val="windowText" lastClr="000000"/>
                </a:solidFill>
              </a:rPr>
              <a:t>)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261C89A-851C-44C1-B3DC-AA1940305A74}"/>
              </a:ext>
            </a:extLst>
          </p:cNvPr>
          <p:cNvSpPr/>
          <p:nvPr/>
        </p:nvSpPr>
        <p:spPr>
          <a:xfrm>
            <a:off x="4418118" y="3347056"/>
            <a:ext cx="2485747" cy="5149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mode</a:t>
            </a:r>
            <a:r>
              <a:rPr lang="en-US" altLang="zh-CN" dirty="0">
                <a:solidFill>
                  <a:sysClr val="windowText" lastClr="000000"/>
                </a:solidFill>
              </a:rPr>
              <a:t> = mode &amp; 0x001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FCF3350-E2CD-49BC-B7F6-E2B16357BBFF}"/>
              </a:ext>
            </a:extLst>
          </p:cNvPr>
          <p:cNvSpPr/>
          <p:nvPr/>
        </p:nvSpPr>
        <p:spPr>
          <a:xfrm>
            <a:off x="4412200" y="4707384"/>
            <a:ext cx="2485747" cy="5149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g(</a:t>
            </a:r>
            <a:r>
              <a:rPr lang="en-US" altLang="zh-CN" dirty="0">
                <a:solidFill>
                  <a:srgbClr val="FF0000"/>
                </a:solidFill>
              </a:rPr>
              <a:t>mode</a:t>
            </a:r>
            <a:r>
              <a:rPr lang="en-US" altLang="zh-CN" dirty="0">
                <a:solidFill>
                  <a:sysClr val="windowText" lastClr="000000"/>
                </a:solidFill>
              </a:rPr>
              <a:t>)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2A1CEE6-2F5C-46CF-AFF8-98318B73ECF0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5655074" y="2501632"/>
            <a:ext cx="5918" cy="8454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979FFFE-80AC-4C17-ADBA-F1D82246DBFC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5655074" y="3861960"/>
            <a:ext cx="5918" cy="8454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2B7F528-05AB-4218-BD3B-A4C49F6991AD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2760955" y="2501632"/>
            <a:ext cx="2894119" cy="8454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F409581-8DA8-4B5E-A5E9-4891967ABFC3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760955" y="3861960"/>
            <a:ext cx="0" cy="845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F953B616-20D2-4542-88B3-C5A233A08656}"/>
              </a:ext>
            </a:extLst>
          </p:cNvPr>
          <p:cNvSpPr/>
          <p:nvPr/>
        </p:nvSpPr>
        <p:spPr>
          <a:xfrm>
            <a:off x="7312236" y="3347056"/>
            <a:ext cx="2485747" cy="5149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if (mode != 5)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DF3162B-DCEC-4557-A0CF-1E739DB23876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5655074" y="2501632"/>
            <a:ext cx="2900036" cy="8454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乘号 2">
            <a:extLst>
              <a:ext uri="{FF2B5EF4-FFF2-40B4-BE49-F238E27FC236}">
                <a16:creationId xmlns:a16="http://schemas.microsoft.com/office/drawing/2014/main" id="{B092D913-234B-4DBE-A41D-0146FBAB1F35}"/>
              </a:ext>
            </a:extLst>
          </p:cNvPr>
          <p:cNvSpPr/>
          <p:nvPr/>
        </p:nvSpPr>
        <p:spPr>
          <a:xfrm>
            <a:off x="6897946" y="3604508"/>
            <a:ext cx="3373514" cy="108307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3676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7221B6-D0DC-490C-A794-232AC0DA2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Extracting instructions using configuration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35AB8D1-2563-49A6-8798-32F723DD095B}"/>
              </a:ext>
            </a:extLst>
          </p:cNvPr>
          <p:cNvSpPr/>
          <p:nvPr/>
        </p:nvSpPr>
        <p:spPr>
          <a:xfrm>
            <a:off x="4412200" y="1986728"/>
            <a:ext cx="2485747" cy="5149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mode</a:t>
            </a:r>
            <a:r>
              <a:rPr lang="en-US" altLang="zh-CN" dirty="0">
                <a:solidFill>
                  <a:sysClr val="windowText" lastClr="000000"/>
                </a:solidFill>
              </a:rPr>
              <a:t> = </a:t>
            </a:r>
            <a:r>
              <a:rPr lang="en-US" altLang="zh-CN" dirty="0" err="1">
                <a:solidFill>
                  <a:sysClr val="windowText" lastClr="000000"/>
                </a:solidFill>
              </a:rPr>
              <a:t>getInt</a:t>
            </a:r>
            <a:r>
              <a:rPr lang="en-US" altLang="zh-CN" dirty="0">
                <a:solidFill>
                  <a:sysClr val="windowText" lastClr="000000"/>
                </a:solidFill>
              </a:rPr>
              <a:t>(“mode”)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C63A0E4-DA49-4B25-B0AF-633C6FFF7F20}"/>
              </a:ext>
            </a:extLst>
          </p:cNvPr>
          <p:cNvSpPr/>
          <p:nvPr/>
        </p:nvSpPr>
        <p:spPr>
          <a:xfrm>
            <a:off x="1518081" y="3347056"/>
            <a:ext cx="2485747" cy="5149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dirty="0">
                <a:solidFill>
                  <a:sysClr val="windowText" lastClr="000000"/>
                </a:solidFill>
              </a:rPr>
              <a:t> = (char) mode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11A19F1-CA2E-46A2-BE56-529FB099BB28}"/>
              </a:ext>
            </a:extLst>
          </p:cNvPr>
          <p:cNvSpPr/>
          <p:nvPr/>
        </p:nvSpPr>
        <p:spPr>
          <a:xfrm>
            <a:off x="1518081" y="4707385"/>
            <a:ext cx="2485747" cy="5149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f(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dirty="0">
                <a:solidFill>
                  <a:sysClr val="windowText" lastClr="000000"/>
                </a:solidFill>
              </a:rPr>
              <a:t>)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261C89A-851C-44C1-B3DC-AA1940305A74}"/>
              </a:ext>
            </a:extLst>
          </p:cNvPr>
          <p:cNvSpPr/>
          <p:nvPr/>
        </p:nvSpPr>
        <p:spPr>
          <a:xfrm>
            <a:off x="4418118" y="3347056"/>
            <a:ext cx="2485747" cy="5149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mode</a:t>
            </a:r>
            <a:r>
              <a:rPr lang="en-US" altLang="zh-CN" dirty="0">
                <a:solidFill>
                  <a:sysClr val="windowText" lastClr="000000"/>
                </a:solidFill>
              </a:rPr>
              <a:t> = mode &amp; 0x001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FCF3350-E2CD-49BC-B7F6-E2B16357BBFF}"/>
              </a:ext>
            </a:extLst>
          </p:cNvPr>
          <p:cNvSpPr/>
          <p:nvPr/>
        </p:nvSpPr>
        <p:spPr>
          <a:xfrm>
            <a:off x="4412200" y="4707384"/>
            <a:ext cx="2485747" cy="5149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g(</a:t>
            </a:r>
            <a:r>
              <a:rPr lang="en-US" altLang="zh-CN" dirty="0">
                <a:solidFill>
                  <a:srgbClr val="FF0000"/>
                </a:solidFill>
              </a:rPr>
              <a:t>mode</a:t>
            </a:r>
            <a:r>
              <a:rPr lang="en-US" altLang="zh-CN" dirty="0">
                <a:solidFill>
                  <a:sysClr val="windowText" lastClr="000000"/>
                </a:solidFill>
              </a:rPr>
              <a:t>)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2A1CEE6-2F5C-46CF-AFF8-98318B73ECF0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5655074" y="2501632"/>
            <a:ext cx="5918" cy="8454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979FFFE-80AC-4C17-ADBA-F1D82246DBFC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5655074" y="3861960"/>
            <a:ext cx="5918" cy="8454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2B7F528-05AB-4218-BD3B-A4C49F6991AD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2760955" y="2501632"/>
            <a:ext cx="2894119" cy="8454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F409581-8DA8-4B5E-A5E9-4891967ABFC3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760955" y="3861960"/>
            <a:ext cx="0" cy="845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F953B616-20D2-4542-88B3-C5A233A08656}"/>
              </a:ext>
            </a:extLst>
          </p:cNvPr>
          <p:cNvSpPr/>
          <p:nvPr/>
        </p:nvSpPr>
        <p:spPr>
          <a:xfrm>
            <a:off x="7312236" y="3347056"/>
            <a:ext cx="2485747" cy="5149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if (mode != 5)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DF3162B-DCEC-4557-A0CF-1E739DB23876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5655074" y="2501632"/>
            <a:ext cx="2900036" cy="8454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57ED94AE-2A0A-492E-A50E-7583F3B5EBD5}"/>
              </a:ext>
            </a:extLst>
          </p:cNvPr>
          <p:cNvSpPr/>
          <p:nvPr/>
        </p:nvSpPr>
        <p:spPr>
          <a:xfrm>
            <a:off x="7306319" y="4707384"/>
            <a:ext cx="2485747" cy="5149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h(</a:t>
            </a:r>
            <a:r>
              <a:rPr lang="en-US" altLang="zh-CN" dirty="0">
                <a:solidFill>
                  <a:srgbClr val="FF0000"/>
                </a:solidFill>
              </a:rPr>
              <a:t>mode</a:t>
            </a:r>
            <a:r>
              <a:rPr lang="en-US" altLang="zh-CN" dirty="0">
                <a:solidFill>
                  <a:sysClr val="windowText" lastClr="000000"/>
                </a:solidFill>
              </a:rPr>
              <a:t>)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DC6A842-C5E5-4D91-BB90-3190F2BD61D5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 flipH="1">
            <a:off x="8549193" y="3861960"/>
            <a:ext cx="5917" cy="8454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思想气泡: 云 19">
            <a:extLst>
              <a:ext uri="{FF2B5EF4-FFF2-40B4-BE49-F238E27FC236}">
                <a16:creationId xmlns:a16="http://schemas.microsoft.com/office/drawing/2014/main" id="{D70618A0-2FF5-49B9-8750-3E2BD81B1CF7}"/>
              </a:ext>
            </a:extLst>
          </p:cNvPr>
          <p:cNvSpPr/>
          <p:nvPr/>
        </p:nvSpPr>
        <p:spPr>
          <a:xfrm>
            <a:off x="9842370" y="3691659"/>
            <a:ext cx="2201671" cy="1186025"/>
          </a:xfrm>
          <a:prstGeom prst="cloudCallout">
            <a:avLst>
              <a:gd name="adj1" fmla="val -84542"/>
              <a:gd name="adj2" fmla="val 53518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mode != 5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30D17CA-8C83-41B3-97BB-317515D66E7F}"/>
              </a:ext>
            </a:extLst>
          </p:cNvPr>
          <p:cNvSpPr/>
          <p:nvPr/>
        </p:nvSpPr>
        <p:spPr>
          <a:xfrm>
            <a:off x="7306319" y="5977971"/>
            <a:ext cx="2485747" cy="5149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open(</a:t>
            </a:r>
            <a:r>
              <a:rPr lang="en-US" altLang="zh-CN" dirty="0">
                <a:solidFill>
                  <a:srgbClr val="FF0000"/>
                </a:solidFill>
              </a:rPr>
              <a:t>mode</a:t>
            </a:r>
            <a:r>
              <a:rPr lang="en-US" altLang="zh-CN" dirty="0">
                <a:solidFill>
                  <a:sysClr val="windowText" lastClr="000000"/>
                </a:solidFill>
              </a:rPr>
              <a:t>)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656A6E7-D98C-4C93-900B-13A8CE675DA3}"/>
              </a:ext>
            </a:extLst>
          </p:cNvPr>
          <p:cNvCxnSpPr>
            <a:cxnSpLocks/>
            <a:stCxn id="16" idx="2"/>
            <a:endCxn id="22" idx="0"/>
          </p:cNvCxnSpPr>
          <p:nvPr/>
        </p:nvCxnSpPr>
        <p:spPr>
          <a:xfrm>
            <a:off x="8549193" y="5222288"/>
            <a:ext cx="0" cy="7556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812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3E8788-AFE0-40BE-8AF3-BE97C3088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Producing execution context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F0ABE9A-0BB4-4E57-A858-526F978D59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609" y="2008997"/>
            <a:ext cx="5505450" cy="3505200"/>
          </a:xfrm>
        </p:spPr>
      </p:pic>
    </p:spTree>
    <p:extLst>
      <p:ext uri="{BB962C8B-B14F-4D97-AF65-F5344CB8AC3E}">
        <p14:creationId xmlns:p14="http://schemas.microsoft.com/office/powerpoint/2010/main" val="22318101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3E8788-AFE0-40BE-8AF3-BE97C3088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Producing execution context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F0ABE9A-0BB4-4E57-A858-526F978D59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609" y="2008997"/>
            <a:ext cx="5505450" cy="3505200"/>
          </a:xfrm>
        </p:spPr>
      </p:pic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9E1C4D48-B007-4E71-B457-94A8BC10263C}"/>
              </a:ext>
            </a:extLst>
          </p:cNvPr>
          <p:cNvCxnSpPr/>
          <p:nvPr/>
        </p:nvCxnSpPr>
        <p:spPr>
          <a:xfrm flipH="1">
            <a:off x="2583402" y="2574524"/>
            <a:ext cx="612559" cy="6125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F9BAB9A-0500-4D18-95A1-049528E67A5C}"/>
              </a:ext>
            </a:extLst>
          </p:cNvPr>
          <p:cNvCxnSpPr>
            <a:cxnSpLocks/>
          </p:cNvCxnSpPr>
          <p:nvPr/>
        </p:nvCxnSpPr>
        <p:spPr>
          <a:xfrm flipH="1">
            <a:off x="2467992" y="3429000"/>
            <a:ext cx="115410" cy="6458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FC9FD9B-55D7-4F47-A0BD-EE54BF634D5F}"/>
              </a:ext>
            </a:extLst>
          </p:cNvPr>
          <p:cNvCxnSpPr>
            <a:cxnSpLocks/>
          </p:cNvCxnSpPr>
          <p:nvPr/>
        </p:nvCxnSpPr>
        <p:spPr>
          <a:xfrm>
            <a:off x="2472430" y="4254623"/>
            <a:ext cx="297403" cy="6902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9000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3E8788-AFE0-40BE-8AF3-BE97C3088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Producing execution context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F0ABE9A-0BB4-4E57-A858-526F978D59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609" y="2008997"/>
            <a:ext cx="5505450" cy="3505200"/>
          </a:xfrm>
        </p:spPr>
      </p:pic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9E1C4D48-B007-4E71-B457-94A8BC10263C}"/>
              </a:ext>
            </a:extLst>
          </p:cNvPr>
          <p:cNvCxnSpPr/>
          <p:nvPr/>
        </p:nvCxnSpPr>
        <p:spPr>
          <a:xfrm flipH="1">
            <a:off x="2583402" y="2574524"/>
            <a:ext cx="612559" cy="6125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F9BAB9A-0500-4D18-95A1-049528E67A5C}"/>
              </a:ext>
            </a:extLst>
          </p:cNvPr>
          <p:cNvCxnSpPr>
            <a:cxnSpLocks/>
          </p:cNvCxnSpPr>
          <p:nvPr/>
        </p:nvCxnSpPr>
        <p:spPr>
          <a:xfrm flipH="1">
            <a:off x="2467992" y="3429000"/>
            <a:ext cx="115410" cy="6458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FC9FD9B-55D7-4F47-A0BD-EE54BF634D5F}"/>
              </a:ext>
            </a:extLst>
          </p:cNvPr>
          <p:cNvCxnSpPr>
            <a:cxnSpLocks/>
          </p:cNvCxnSpPr>
          <p:nvPr/>
        </p:nvCxnSpPr>
        <p:spPr>
          <a:xfrm>
            <a:off x="2472430" y="4254623"/>
            <a:ext cx="297403" cy="6902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椭圆 2">
            <a:extLst>
              <a:ext uri="{FF2B5EF4-FFF2-40B4-BE49-F238E27FC236}">
                <a16:creationId xmlns:a16="http://schemas.microsoft.com/office/drawing/2014/main" id="{A6548DD4-96F3-4D4C-BAF4-5FBC1A3D79CA}"/>
              </a:ext>
            </a:extLst>
          </p:cNvPr>
          <p:cNvSpPr/>
          <p:nvPr/>
        </p:nvSpPr>
        <p:spPr>
          <a:xfrm>
            <a:off x="2991773" y="4882718"/>
            <a:ext cx="506030" cy="292964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784CB04-CC21-418E-B4E1-656205C12081}"/>
              </a:ext>
            </a:extLst>
          </p:cNvPr>
          <p:cNvSpPr/>
          <p:nvPr/>
        </p:nvSpPr>
        <p:spPr>
          <a:xfrm>
            <a:off x="3497803" y="4882718"/>
            <a:ext cx="639191" cy="292964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792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27887C-1D66-4A82-9FF1-31B631B1B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887DC8-E570-4977-9E21-A0CB34E11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</a:p>
          <a:p>
            <a:r>
              <a:rPr lang="en-US" altLang="zh-CN" dirty="0"/>
              <a:t>Survey</a:t>
            </a:r>
          </a:p>
          <a:p>
            <a:r>
              <a:rPr lang="en-US" altLang="zh-CN" dirty="0"/>
              <a:t>Design &amp; Implementation</a:t>
            </a:r>
          </a:p>
          <a:p>
            <a:r>
              <a:rPr lang="en-US" altLang="zh-CN" dirty="0"/>
              <a:t>Evaluation</a:t>
            </a:r>
          </a:p>
          <a:p>
            <a:r>
              <a:rPr lang="en-US" altLang="zh-CN" dirty="0"/>
              <a:t>Limitation &amp; Conclusion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36106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3E8788-AFE0-40BE-8AF3-BE97C3088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Producing execution context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F0ABE9A-0BB4-4E57-A858-526F978D59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609" y="2008997"/>
            <a:ext cx="5505450" cy="3505200"/>
          </a:xfrm>
        </p:spPr>
      </p:pic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9E1C4D48-B007-4E71-B457-94A8BC10263C}"/>
              </a:ext>
            </a:extLst>
          </p:cNvPr>
          <p:cNvCxnSpPr/>
          <p:nvPr/>
        </p:nvCxnSpPr>
        <p:spPr>
          <a:xfrm flipH="1">
            <a:off x="2583402" y="2574524"/>
            <a:ext cx="612559" cy="6125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F9BAB9A-0500-4D18-95A1-049528E67A5C}"/>
              </a:ext>
            </a:extLst>
          </p:cNvPr>
          <p:cNvCxnSpPr>
            <a:cxnSpLocks/>
          </p:cNvCxnSpPr>
          <p:nvPr/>
        </p:nvCxnSpPr>
        <p:spPr>
          <a:xfrm flipH="1">
            <a:off x="2467992" y="3429000"/>
            <a:ext cx="115410" cy="6458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FC9FD9B-55D7-4F47-A0BD-EE54BF634D5F}"/>
              </a:ext>
            </a:extLst>
          </p:cNvPr>
          <p:cNvCxnSpPr>
            <a:cxnSpLocks/>
          </p:cNvCxnSpPr>
          <p:nvPr/>
        </p:nvCxnSpPr>
        <p:spPr>
          <a:xfrm>
            <a:off x="2472430" y="4254623"/>
            <a:ext cx="297403" cy="6902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8721BA6-0C0A-4429-93EA-20EAC04637B4}"/>
              </a:ext>
            </a:extLst>
          </p:cNvPr>
          <p:cNvCxnSpPr/>
          <p:nvPr/>
        </p:nvCxnSpPr>
        <p:spPr>
          <a:xfrm flipH="1" flipV="1">
            <a:off x="3045041" y="4254623"/>
            <a:ext cx="150920" cy="6902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F77A7C0-7529-4A0B-B004-68BC4E70DDA5}"/>
              </a:ext>
            </a:extLst>
          </p:cNvPr>
          <p:cNvCxnSpPr/>
          <p:nvPr/>
        </p:nvCxnSpPr>
        <p:spPr>
          <a:xfrm flipH="1" flipV="1">
            <a:off x="3630874" y="4254623"/>
            <a:ext cx="150920" cy="6902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A7EEE09-55C3-4A08-ACF9-588A84654C2B}"/>
              </a:ext>
            </a:extLst>
          </p:cNvPr>
          <p:cNvCxnSpPr>
            <a:cxnSpLocks/>
          </p:cNvCxnSpPr>
          <p:nvPr/>
        </p:nvCxnSpPr>
        <p:spPr>
          <a:xfrm flipV="1">
            <a:off x="3586393" y="3406805"/>
            <a:ext cx="0" cy="6902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9341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3E8788-AFE0-40BE-8AF3-BE97C3088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Producing execution context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F0ABE9A-0BB4-4E57-A858-526F978D59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609" y="2008997"/>
            <a:ext cx="5505450" cy="3505200"/>
          </a:xfrm>
        </p:spPr>
      </p:pic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9E1C4D48-B007-4E71-B457-94A8BC10263C}"/>
              </a:ext>
            </a:extLst>
          </p:cNvPr>
          <p:cNvCxnSpPr/>
          <p:nvPr/>
        </p:nvCxnSpPr>
        <p:spPr>
          <a:xfrm flipH="1">
            <a:off x="2583402" y="2574524"/>
            <a:ext cx="612559" cy="6125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F9BAB9A-0500-4D18-95A1-049528E67A5C}"/>
              </a:ext>
            </a:extLst>
          </p:cNvPr>
          <p:cNvCxnSpPr>
            <a:cxnSpLocks/>
          </p:cNvCxnSpPr>
          <p:nvPr/>
        </p:nvCxnSpPr>
        <p:spPr>
          <a:xfrm flipH="1">
            <a:off x="2467992" y="3429000"/>
            <a:ext cx="115410" cy="6458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FC9FD9B-55D7-4F47-A0BD-EE54BF634D5F}"/>
              </a:ext>
            </a:extLst>
          </p:cNvPr>
          <p:cNvCxnSpPr>
            <a:cxnSpLocks/>
          </p:cNvCxnSpPr>
          <p:nvPr/>
        </p:nvCxnSpPr>
        <p:spPr>
          <a:xfrm>
            <a:off x="2472430" y="4254623"/>
            <a:ext cx="297403" cy="6902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8721BA6-0C0A-4429-93EA-20EAC04637B4}"/>
              </a:ext>
            </a:extLst>
          </p:cNvPr>
          <p:cNvCxnSpPr/>
          <p:nvPr/>
        </p:nvCxnSpPr>
        <p:spPr>
          <a:xfrm flipH="1" flipV="1">
            <a:off x="3045041" y="4254623"/>
            <a:ext cx="150920" cy="6902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对话气泡: 矩形 7">
            <a:extLst>
              <a:ext uri="{FF2B5EF4-FFF2-40B4-BE49-F238E27FC236}">
                <a16:creationId xmlns:a16="http://schemas.microsoft.com/office/drawing/2014/main" id="{69082674-B689-465D-89D9-46DBF99A0405}"/>
              </a:ext>
            </a:extLst>
          </p:cNvPr>
          <p:cNvSpPr/>
          <p:nvPr/>
        </p:nvSpPr>
        <p:spPr>
          <a:xfrm>
            <a:off x="7127291" y="4793942"/>
            <a:ext cx="2592279" cy="1207363"/>
          </a:xfrm>
          <a:prstGeom prst="wedgeRectCallout">
            <a:avLst>
              <a:gd name="adj1" fmla="val -173230"/>
              <a:gd name="adj2" fmla="val -30147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Unneeded for it will be rewritten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4277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067F4C-2D61-46C3-A9E3-856DE0C68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Producing execution context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EC191E-B86E-4DB1-8749-930C94F53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Dependent variables</a:t>
            </a:r>
          </a:p>
          <a:p>
            <a:pPr lvl="1"/>
            <a:r>
              <a:rPr lang="en-US" altLang="zh-CN" dirty="0"/>
              <a:t>Indeterminate global variables</a:t>
            </a:r>
          </a:p>
          <a:p>
            <a:pPr lvl="1"/>
            <a:r>
              <a:rPr lang="en-US" altLang="zh-CN" dirty="0"/>
              <a:t>External inputs (from I/O or network)</a:t>
            </a:r>
          </a:p>
          <a:p>
            <a:r>
              <a:rPr lang="en-US" altLang="zh-CN" dirty="0"/>
              <a:t>Remove the instructions with dependent variables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48574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A02868-34A9-4F7A-9938-4E064D14D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Encapsulation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DD58CF-0FBB-493D-9D8D-8699C8C93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Checker function</a:t>
            </a:r>
          </a:p>
          <a:p>
            <a:pPr lvl="1"/>
            <a:r>
              <a:rPr lang="en-US" altLang="zh-CN" dirty="0"/>
              <a:t>Configuration-consuming instructions</a:t>
            </a:r>
          </a:p>
          <a:p>
            <a:pPr lvl="1"/>
            <a:r>
              <a:rPr lang="en-US" altLang="zh-CN" dirty="0"/>
              <a:t>Context</a:t>
            </a:r>
          </a:p>
          <a:p>
            <a:pPr lvl="1"/>
            <a:r>
              <a:rPr lang="en-US" altLang="zh-CN" dirty="0"/>
              <a:t>Create new variables</a:t>
            </a:r>
          </a:p>
          <a:p>
            <a:pPr lvl="1"/>
            <a:r>
              <a:rPr lang="en-US" altLang="zh-CN" dirty="0"/>
              <a:t>Inline the </a:t>
            </a:r>
            <a:r>
              <a:rPr lang="en-US" altLang="zh-CN" dirty="0" err="1"/>
              <a:t>callees</a:t>
            </a:r>
            <a:endParaRPr lang="en-US" altLang="zh-CN" dirty="0"/>
          </a:p>
          <a:p>
            <a:r>
              <a:rPr lang="en-US" altLang="zh-CN" dirty="0"/>
              <a:t>Multiple execution paths</a:t>
            </a:r>
          </a:p>
          <a:p>
            <a:pPr lvl="1"/>
            <a:r>
              <a:rPr lang="en-US" altLang="zh-CN" dirty="0"/>
              <a:t>Multiple checkers</a:t>
            </a:r>
          </a:p>
          <a:p>
            <a:pPr lvl="1"/>
            <a:r>
              <a:rPr lang="en-US" altLang="zh-CN" dirty="0"/>
              <a:t>No path explosion</a:t>
            </a:r>
          </a:p>
          <a:p>
            <a:r>
              <a:rPr lang="en-US" altLang="zh-CN" dirty="0"/>
              <a:t>Merge checkers</a:t>
            </a:r>
          </a:p>
          <a:p>
            <a:pPr lvl="1"/>
            <a:r>
              <a:rPr lang="en-US" altLang="zh-CN" dirty="0"/>
              <a:t>Equivalent or subset</a:t>
            </a:r>
          </a:p>
          <a:p>
            <a:pPr lvl="1"/>
            <a:r>
              <a:rPr lang="en-US" altLang="zh-CN" dirty="0"/>
              <a:t>Reuse transformation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61105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C0262-89B0-4E79-87B8-BACE36891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Encapsulation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EA920EF6-844B-4CBA-864E-A8A6D89BF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62" y="1987865"/>
            <a:ext cx="6362700" cy="2428875"/>
          </a:xfrm>
        </p:spPr>
      </p:pic>
    </p:spTree>
    <p:extLst>
      <p:ext uri="{BB962C8B-B14F-4D97-AF65-F5344CB8AC3E}">
        <p14:creationId xmlns:p14="http://schemas.microsoft.com/office/powerpoint/2010/main" val="15227981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27887C-1D66-4A82-9FF1-31B631B1B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887DC8-E570-4977-9E21-A0CB34E11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Survey</a:t>
            </a:r>
          </a:p>
          <a:p>
            <a:r>
              <a:rPr lang="en-US" altLang="zh-CN" dirty="0"/>
              <a:t>Design &amp; Implementation</a:t>
            </a:r>
          </a:p>
          <a:p>
            <a:pPr lvl="1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Emulating execution</a:t>
            </a:r>
          </a:p>
          <a:p>
            <a:pPr lvl="1"/>
            <a:r>
              <a:rPr lang="en-US" altLang="zh-CN" dirty="0"/>
              <a:t>Preventing side effects</a:t>
            </a:r>
          </a:p>
          <a:p>
            <a:pPr lvl="1"/>
            <a:r>
              <a:rPr lang="en-US" altLang="zh-CN" dirty="0"/>
              <a:t>Capturing anomalies</a:t>
            </a:r>
          </a:p>
          <a:p>
            <a:pPr lvl="1"/>
            <a:r>
              <a:rPr lang="en-US" altLang="zh-CN" dirty="0"/>
              <a:t>Invoking early checkers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Evaluation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Limitation &amp; Conclusion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3832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B1EE4-FBC5-4FD6-8428-F109428CD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Preventing side effects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AFC997-A15D-4862-9391-156C4AD6B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Not change internal or external effects</a:t>
            </a:r>
          </a:p>
          <a:p>
            <a:r>
              <a:rPr lang="en-US" altLang="zh-CN" dirty="0"/>
              <a:t>Copy global variables to local variables</a:t>
            </a:r>
          </a:p>
          <a:p>
            <a:r>
              <a:rPr lang="en-US" altLang="zh-CN" dirty="0"/>
              <a:t>Rewrite standard APIs</a:t>
            </a:r>
          </a:p>
          <a:p>
            <a:pPr lvl="1"/>
            <a:r>
              <a:rPr lang="en-US" altLang="zh-CN" dirty="0"/>
              <a:t>System calls, </a:t>
            </a:r>
            <a:r>
              <a:rPr lang="en-US" altLang="zh-CN" dirty="0" err="1"/>
              <a:t>libc</a:t>
            </a:r>
            <a:r>
              <a:rPr lang="en-US" altLang="zh-CN" dirty="0"/>
              <a:t>, Java core packages</a:t>
            </a:r>
          </a:p>
          <a:p>
            <a:r>
              <a:rPr lang="en-US" altLang="zh-CN" dirty="0"/>
              <a:t>Skip read/write &amp; send/</a:t>
            </a:r>
            <a:r>
              <a:rPr lang="en-US" altLang="zh-CN" dirty="0" err="1"/>
              <a:t>recv</a:t>
            </a:r>
            <a:endParaRPr lang="en-US" altLang="zh-CN" dirty="0"/>
          </a:p>
          <a:p>
            <a:pPr lvl="1"/>
            <a:r>
              <a:rPr lang="en-US" altLang="zh-CN" dirty="0"/>
              <a:t>Metadata checks, reachability checks</a:t>
            </a:r>
          </a:p>
          <a:p>
            <a:pPr lvl="1"/>
            <a:r>
              <a:rPr lang="en-US" altLang="zh-CN" dirty="0"/>
              <a:t>Safe and efficient</a:t>
            </a:r>
          </a:p>
          <a:p>
            <a:r>
              <a:rPr lang="en-US" altLang="zh-CN" dirty="0"/>
              <a:t>Remove not defined calls</a:t>
            </a:r>
          </a:p>
          <a:p>
            <a:r>
              <a:rPr lang="en-US" altLang="zh-CN" dirty="0"/>
              <a:t>Sandbox or VM? Difficult to use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51334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FFC931-EC86-4C53-9973-9E11246BB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Capturing anomalies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79EA07-5CDC-41EF-84EA-1FB0181F8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Runtime exceptions</a:t>
            </a:r>
          </a:p>
          <a:p>
            <a:pPr lvl="1"/>
            <a:r>
              <a:rPr lang="en-US" altLang="zh-CN" dirty="0"/>
              <a:t>Java, try/catch</a:t>
            </a:r>
          </a:p>
          <a:p>
            <a:r>
              <a:rPr lang="en-US" altLang="zh-CN" dirty="0"/>
              <a:t>Error code</a:t>
            </a:r>
          </a:p>
          <a:p>
            <a:pPr lvl="1"/>
            <a:r>
              <a:rPr lang="en-US" altLang="zh-CN" dirty="0"/>
              <a:t>C, predefined</a:t>
            </a:r>
          </a:p>
          <a:p>
            <a:r>
              <a:rPr lang="en-US" altLang="zh-CN" dirty="0"/>
              <a:t>Abnormal termination and error logging</a:t>
            </a:r>
          </a:p>
          <a:p>
            <a:pPr lvl="1"/>
            <a:r>
              <a:rPr lang="en-US" altLang="zh-CN" dirty="0"/>
              <a:t>Post-dominated instructions</a:t>
            </a:r>
          </a:p>
          <a:p>
            <a:pPr lvl="1"/>
            <a:r>
              <a:rPr lang="en-US" altLang="zh-CN" dirty="0"/>
              <a:t>Insert error-reporting instructions</a:t>
            </a:r>
          </a:p>
          <a:p>
            <a:r>
              <a:rPr lang="en-US" altLang="zh-CN" dirty="0"/>
              <a:t>Abandon others</a:t>
            </a:r>
          </a:p>
        </p:txBody>
      </p:sp>
    </p:spTree>
    <p:extLst>
      <p:ext uri="{BB962C8B-B14F-4D97-AF65-F5344CB8AC3E}">
        <p14:creationId xmlns:p14="http://schemas.microsoft.com/office/powerpoint/2010/main" val="180596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7B7C1-2675-43A3-9D23-C5DD02602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Invoking early checkers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60E334-1A8E-433B-B3A2-DCB21FAFA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End of the initialization</a:t>
            </a:r>
          </a:p>
          <a:p>
            <a:pPr lvl="1"/>
            <a:r>
              <a:rPr lang="en-US" altLang="zh-CN" dirty="0"/>
              <a:t>Annotated by users</a:t>
            </a:r>
          </a:p>
          <a:p>
            <a:pPr lvl="1"/>
            <a:r>
              <a:rPr lang="en-US" altLang="zh-CN" dirty="0"/>
              <a:t>After user/group identities change</a:t>
            </a:r>
          </a:p>
          <a:p>
            <a:r>
              <a:rPr lang="en-US" altLang="zh-CN" dirty="0"/>
              <a:t>TOCTTOU (Time-Of-Check-To-Time-Of-Use)</a:t>
            </a:r>
          </a:p>
          <a:p>
            <a:pPr lvl="1"/>
            <a:r>
              <a:rPr lang="en-US" altLang="zh-CN" dirty="0"/>
              <a:t>Run periodically</a:t>
            </a:r>
          </a:p>
          <a:p>
            <a:r>
              <a:rPr lang="en-US" altLang="zh-CN" dirty="0"/>
              <a:t>Remove redundant checking</a:t>
            </a:r>
          </a:p>
          <a:p>
            <a:pPr lvl="1"/>
            <a:r>
              <a:rPr lang="en-US" altLang="zh-CN" dirty="0"/>
              <a:t>Instructions executed before checkers invoked</a:t>
            </a:r>
          </a:p>
          <a:p>
            <a:r>
              <a:rPr lang="en-US" altLang="zh-CN" dirty="0"/>
              <a:t>Standalone checking programs</a:t>
            </a:r>
          </a:p>
          <a:p>
            <a:pPr lvl="1"/>
            <a:r>
              <a:rPr lang="en-US" altLang="zh-CN" dirty="0"/>
              <a:t>Run when configuration files changed</a:t>
            </a:r>
          </a:p>
          <a:p>
            <a:pPr lvl="1"/>
            <a:r>
              <a:rPr lang="en-US" altLang="zh-CN" dirty="0"/>
              <a:t>No internal side effect</a:t>
            </a:r>
          </a:p>
          <a:p>
            <a:pPr lvl="1"/>
            <a:r>
              <a:rPr lang="en-US" altLang="zh-CN" dirty="0"/>
              <a:t>Has to include parse/store configuration procedure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41350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A8C642-DA2C-4067-A8BA-1A19BE3C8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Invoking early checkers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06441670-6FAB-4D98-A93A-8F903CA1F0A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233" y="1968168"/>
            <a:ext cx="3315812" cy="2797376"/>
          </a:xfrm>
        </p:spPr>
      </p:pic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289EE274-9A45-4711-9657-122A6085B4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083" y="1968168"/>
            <a:ext cx="5438684" cy="1948016"/>
          </a:xfrm>
        </p:spPr>
      </p:pic>
      <p:sp>
        <p:nvSpPr>
          <p:cNvPr id="10" name="对话气泡: 矩形 9">
            <a:extLst>
              <a:ext uri="{FF2B5EF4-FFF2-40B4-BE49-F238E27FC236}">
                <a16:creationId xmlns:a16="http://schemas.microsoft.com/office/drawing/2014/main" id="{0084A9A6-FB8B-4D16-8526-16EF67C996BF}"/>
              </a:ext>
            </a:extLst>
          </p:cNvPr>
          <p:cNvSpPr/>
          <p:nvPr/>
        </p:nvSpPr>
        <p:spPr>
          <a:xfrm>
            <a:off x="4274045" y="5318737"/>
            <a:ext cx="1856540" cy="780222"/>
          </a:xfrm>
          <a:prstGeom prst="wedgeRectCallout">
            <a:avLst>
              <a:gd name="adj1" fmla="val -127645"/>
              <a:gd name="adj2" fmla="val -240501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Invoke checkers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对话气泡: 矩形 10">
            <a:extLst>
              <a:ext uri="{FF2B5EF4-FFF2-40B4-BE49-F238E27FC236}">
                <a16:creationId xmlns:a16="http://schemas.microsoft.com/office/drawing/2014/main" id="{E7A32D28-6D3D-4364-A29D-74DA3D465B45}"/>
              </a:ext>
            </a:extLst>
          </p:cNvPr>
          <p:cNvSpPr/>
          <p:nvPr/>
        </p:nvSpPr>
        <p:spPr>
          <a:xfrm>
            <a:off x="9377227" y="4241720"/>
            <a:ext cx="1856540" cy="780222"/>
          </a:xfrm>
          <a:prstGeom prst="wedgeRectCallout">
            <a:avLst>
              <a:gd name="adj1" fmla="val -121907"/>
              <a:gd name="adj2" fmla="val -212056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Invoke checkers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849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27887C-1D66-4A82-9FF1-31B631B1B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887DC8-E570-4977-9E21-A0CB34E11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Survey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Design &amp; Implementation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Evaluation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Limitation &amp; Conclusion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798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27887C-1D66-4A82-9FF1-31B631B1B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887DC8-E570-4977-9E21-A0CB34E11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Survey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Design &amp; Implementation</a:t>
            </a:r>
          </a:p>
          <a:p>
            <a:r>
              <a:rPr lang="en-US" altLang="zh-CN" dirty="0"/>
              <a:t>Evaluation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Limitation &amp; Conclusion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0566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691D331-6BFC-439D-AEC2-64736994B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5B246F6-EDC1-451F-B882-54BA05465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58 LC error cases</a:t>
            </a:r>
          </a:p>
          <a:p>
            <a:pPr lvl="1"/>
            <a:r>
              <a:rPr lang="en-US" altLang="zh-CN" dirty="0"/>
              <a:t>21 historical, 37 new</a:t>
            </a:r>
          </a:p>
          <a:p>
            <a:r>
              <a:rPr lang="en-US" altLang="zh-CN" dirty="0"/>
              <a:t>830 configuration files</a:t>
            </a:r>
          </a:p>
          <a:p>
            <a:r>
              <a:rPr lang="en-US" altLang="zh-CN" dirty="0"/>
              <a:t>All types</a:t>
            </a:r>
          </a:p>
          <a:p>
            <a:r>
              <a:rPr lang="en-US" altLang="zh-CN" dirty="0"/>
              <a:t>Compare with </a:t>
            </a:r>
            <a:r>
              <a:rPr lang="en-US" altLang="zh-CN" dirty="0" err="1"/>
              <a:t>conf_spellchecker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60449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C58CC811-D94E-4292-A9D6-662B24BEF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Detecting real-world LC errors</a:t>
            </a:r>
            <a:endParaRPr lang="zh-CN" altLang="en-US" dirty="0"/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586A3995-2304-4D4F-90E2-D8345710C4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5128299"/>
              </p:ext>
            </p:extLst>
          </p:nvPr>
        </p:nvGraphicFramePr>
        <p:xfrm>
          <a:off x="838200" y="1825624"/>
          <a:ext cx="10515600" cy="4048495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13926203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65421479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20571800"/>
                    </a:ext>
                  </a:extLst>
                </a:gridCol>
              </a:tblGrid>
              <a:tr h="331698">
                <a:tc rowSpan="2">
                  <a:txBody>
                    <a:bodyPr/>
                    <a:lstStyle/>
                    <a:p>
                      <a:r>
                        <a:rPr lang="en-US" altLang="zh-CN" dirty="0"/>
                        <a:t>Type of LC errors</a:t>
                      </a:r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# (%) LC errors detected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671313"/>
                  </a:ext>
                </a:extLst>
              </a:tr>
              <a:tr h="3316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Historical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New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137888"/>
                  </a:ext>
                </a:extLst>
              </a:tr>
              <a:tr h="663395">
                <a:tc>
                  <a:txBody>
                    <a:bodyPr/>
                    <a:lstStyle/>
                    <a:p>
                      <a:r>
                        <a:rPr lang="en-US" altLang="zh-CN" dirty="0"/>
                        <a:t>Type and format error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1/1 (100.0%)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13/13 (100.0%)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850659"/>
                  </a:ext>
                </a:extLst>
              </a:tr>
              <a:tr h="663395">
                <a:tc>
                  <a:txBody>
                    <a:bodyPr/>
                    <a:lstStyle/>
                    <a:p>
                      <a:r>
                        <a:rPr lang="en-US" altLang="zh-CN" dirty="0"/>
                        <a:t>Undefined option/range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2/2 (100.0%)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4/4 (100.0%)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837432"/>
                  </a:ext>
                </a:extLst>
              </a:tr>
              <a:tr h="663395">
                <a:tc>
                  <a:txBody>
                    <a:bodyPr/>
                    <a:lstStyle/>
                    <a:p>
                      <a:r>
                        <a:rPr lang="en-US" altLang="zh-CN" dirty="0"/>
                        <a:t>Incorrect file/</a:t>
                      </a:r>
                      <a:r>
                        <a:rPr lang="en-US" altLang="zh-CN" dirty="0" err="1"/>
                        <a:t>dir</a:t>
                      </a:r>
                      <a:r>
                        <a:rPr lang="en-US" altLang="zh-CN" dirty="0"/>
                        <a:t> path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9/12 (75.0%)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5/7 (71.4%)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721532"/>
                  </a:ext>
                </a:extLst>
              </a:tr>
              <a:tr h="663395">
                <a:tc>
                  <a:txBody>
                    <a:bodyPr/>
                    <a:lstStyle/>
                    <a:p>
                      <a:r>
                        <a:rPr lang="en-US" altLang="zh-CN" dirty="0"/>
                        <a:t>Other erroneous setting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3/6 (50.0%)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7/13 (53.8%)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167835"/>
                  </a:ext>
                </a:extLst>
              </a:tr>
              <a:tr h="663395">
                <a:tc>
                  <a:txBody>
                    <a:bodyPr/>
                    <a:lstStyle/>
                    <a:p>
                      <a:r>
                        <a:rPr lang="en-US" altLang="zh-CN" dirty="0"/>
                        <a:t>Total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15/21 (71.4%)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29/37 (78.4%)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639169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752C5EDB-4505-4CFF-91F1-37F52596FDE9}"/>
              </a:ext>
            </a:extLst>
          </p:cNvPr>
          <p:cNvSpPr txBox="1"/>
          <p:nvPr/>
        </p:nvSpPr>
        <p:spPr>
          <a:xfrm>
            <a:off x="3137517" y="6026810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conf_speakchecker</a:t>
            </a:r>
            <a:r>
              <a:rPr lang="en-US" altLang="zh-CN" dirty="0"/>
              <a:t> detects 7/21 (33.3%) and 11/37 (29.7%)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61695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D41EC6-B613-48CE-BDD5-534950EAF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Checking real-world configuration files</a:t>
            </a:r>
            <a:endParaRPr lang="zh-CN" altLang="en-US" dirty="0"/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10685382-DB13-4725-BB29-074615D1F3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8518303"/>
              </p:ext>
            </p:extLst>
          </p:nvPr>
        </p:nvGraphicFramePr>
        <p:xfrm>
          <a:off x="838200" y="1825624"/>
          <a:ext cx="10515600" cy="3996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40311370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6277765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0410290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74480085"/>
                    </a:ext>
                  </a:extLst>
                </a:gridCol>
              </a:tblGrid>
              <a:tr h="326519">
                <a:tc rowSpan="2">
                  <a:txBody>
                    <a:bodyPr/>
                    <a:lstStyle/>
                    <a:p>
                      <a:r>
                        <a:rPr lang="en-US" altLang="zh-CN" dirty="0"/>
                        <a:t>Software</a:t>
                      </a:r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CN" dirty="0"/>
                        <a:t># config files</a:t>
                      </a:r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# (%) detected config. errors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807874"/>
                  </a:ext>
                </a:extLst>
              </a:tr>
              <a:tr h="3265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Env. specific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409592"/>
                  </a:ext>
                </a:extLst>
              </a:tr>
              <a:tr h="653038">
                <a:tc>
                  <a:txBody>
                    <a:bodyPr/>
                    <a:lstStyle/>
                    <a:p>
                      <a:r>
                        <a:rPr lang="en-US" altLang="zh-CN" dirty="0"/>
                        <a:t>HDFS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245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 (37.5%)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149186"/>
                  </a:ext>
                </a:extLst>
              </a:tr>
              <a:tr h="653038">
                <a:tc>
                  <a:txBody>
                    <a:bodyPr/>
                    <a:lstStyle/>
                    <a:p>
                      <a:r>
                        <a:rPr lang="en-US" altLang="zh-CN" dirty="0"/>
                        <a:t>YARN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32 (65.3%)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968091"/>
                  </a:ext>
                </a:extLst>
              </a:tr>
              <a:tr h="653038">
                <a:tc>
                  <a:txBody>
                    <a:bodyPr/>
                    <a:lstStyle/>
                    <a:p>
                      <a:r>
                        <a:rPr lang="en-US" altLang="zh-CN" dirty="0"/>
                        <a:t>HBase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95 (68.3%)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235808"/>
                  </a:ext>
                </a:extLst>
              </a:tr>
              <a:tr h="653038">
                <a:tc>
                  <a:txBody>
                    <a:bodyPr/>
                    <a:lstStyle/>
                    <a:p>
                      <a:r>
                        <a:rPr lang="en-US" altLang="zh-CN" dirty="0"/>
                        <a:t>Apache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36 (87.8%)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03617"/>
                  </a:ext>
                </a:extLst>
              </a:tr>
              <a:tr h="653038">
                <a:tc>
                  <a:txBody>
                    <a:bodyPr/>
                    <a:lstStyle/>
                    <a:p>
                      <a:r>
                        <a:rPr lang="en-US" altLang="zh-CN" dirty="0"/>
                        <a:t>MySQL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 (76.9%)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860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39691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F6CB02-4747-4211-AC62-459B4CB6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Checker generation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51FBD2FE-D817-47AA-87C0-5D63B80E53C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21010155"/>
              </p:ext>
            </p:extLst>
          </p:nvPr>
        </p:nvGraphicFramePr>
        <p:xfrm>
          <a:off x="838200" y="1825625"/>
          <a:ext cx="5181600" cy="4302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5505">
                  <a:extLst>
                    <a:ext uri="{9D8B030D-6E8A-4147-A177-3AD203B41FA5}">
                      <a16:colId xmlns:a16="http://schemas.microsoft.com/office/drawing/2014/main" val="2225840683"/>
                    </a:ext>
                  </a:extLst>
                </a:gridCol>
                <a:gridCol w="1948895">
                  <a:extLst>
                    <a:ext uri="{9D8B030D-6E8A-4147-A177-3AD203B41FA5}">
                      <a16:colId xmlns:a16="http://schemas.microsoft.com/office/drawing/2014/main" val="2646577514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113760183"/>
                    </a:ext>
                  </a:extLst>
                </a:gridCol>
              </a:tblGrid>
              <a:tr h="610476">
                <a:tc>
                  <a:txBody>
                    <a:bodyPr/>
                    <a:lstStyle/>
                    <a:p>
                      <a:r>
                        <a:rPr lang="en-US" altLang="zh-CN" dirty="0"/>
                        <a:t>Software</a:t>
                      </a:r>
                      <a:endParaRPr lang="zh-CN" altLang="en-US" dirty="0"/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# checked param. (# checkers)</a:t>
                      </a:r>
                      <a:endParaRPr lang="zh-CN" altLang="en-US" dirty="0"/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All params</a:t>
                      </a:r>
                      <a:endParaRPr lang="zh-CN" altLang="en-US" dirty="0"/>
                    </a:p>
                  </a:txBody>
                  <a:tcPr marL="45057" marR="45057"/>
                </a:tc>
                <a:extLst>
                  <a:ext uri="{0D108BD9-81ED-4DB2-BD59-A6C34878D82A}">
                    <a16:rowId xmlns:a16="http://schemas.microsoft.com/office/drawing/2014/main" val="2767849775"/>
                  </a:ext>
                </a:extLst>
              </a:tr>
              <a:tr h="610476">
                <a:tc>
                  <a:txBody>
                    <a:bodyPr/>
                    <a:lstStyle/>
                    <a:p>
                      <a:r>
                        <a:rPr lang="en-US" altLang="zh-CN" dirty="0"/>
                        <a:t>HDFS</a:t>
                      </a:r>
                      <a:endParaRPr lang="zh-CN" altLang="en-US" dirty="0"/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164 (252)</a:t>
                      </a:r>
                      <a:endParaRPr lang="zh-CN" altLang="en-US" dirty="0"/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164</a:t>
                      </a:r>
                      <a:endParaRPr lang="zh-CN" altLang="en-US" dirty="0"/>
                    </a:p>
                  </a:txBody>
                  <a:tcPr marL="45057" marR="45057"/>
                </a:tc>
                <a:extLst>
                  <a:ext uri="{0D108BD9-81ED-4DB2-BD59-A6C34878D82A}">
                    <a16:rowId xmlns:a16="http://schemas.microsoft.com/office/drawing/2014/main" val="1357346338"/>
                  </a:ext>
                </a:extLst>
              </a:tr>
              <a:tr h="610476">
                <a:tc>
                  <a:txBody>
                    <a:bodyPr/>
                    <a:lstStyle/>
                    <a:p>
                      <a:r>
                        <a:rPr lang="en-US" altLang="zh-CN" dirty="0"/>
                        <a:t>YARN</a:t>
                      </a:r>
                      <a:endParaRPr lang="zh-CN" altLang="en-US" dirty="0"/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116 (200)</a:t>
                      </a:r>
                      <a:endParaRPr lang="zh-CN" altLang="en-US" dirty="0"/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116</a:t>
                      </a:r>
                      <a:endParaRPr lang="zh-CN" altLang="en-US" dirty="0"/>
                    </a:p>
                  </a:txBody>
                  <a:tcPr marL="45057" marR="45057"/>
                </a:tc>
                <a:extLst>
                  <a:ext uri="{0D108BD9-81ED-4DB2-BD59-A6C34878D82A}">
                    <a16:rowId xmlns:a16="http://schemas.microsoft.com/office/drawing/2014/main" val="3314309312"/>
                  </a:ext>
                </a:extLst>
              </a:tr>
              <a:tr h="610476">
                <a:tc>
                  <a:txBody>
                    <a:bodyPr/>
                    <a:lstStyle/>
                    <a:p>
                      <a:r>
                        <a:rPr lang="en-US" altLang="zh-CN" dirty="0"/>
                        <a:t>HBase</a:t>
                      </a:r>
                      <a:endParaRPr lang="zh-CN" altLang="en-US" dirty="0"/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125 (201)</a:t>
                      </a:r>
                      <a:endParaRPr lang="zh-CN" altLang="en-US" dirty="0"/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125</a:t>
                      </a:r>
                      <a:endParaRPr lang="zh-CN" altLang="en-US" dirty="0"/>
                    </a:p>
                  </a:txBody>
                  <a:tcPr marL="45057" marR="45057"/>
                </a:tc>
                <a:extLst>
                  <a:ext uri="{0D108BD9-81ED-4DB2-BD59-A6C34878D82A}">
                    <a16:rowId xmlns:a16="http://schemas.microsoft.com/office/drawing/2014/main" val="4239244638"/>
                  </a:ext>
                </a:extLst>
              </a:tr>
              <a:tr h="610476">
                <a:tc>
                  <a:txBody>
                    <a:bodyPr/>
                    <a:lstStyle/>
                    <a:p>
                      <a:r>
                        <a:rPr lang="en-US" altLang="zh-CN" dirty="0"/>
                        <a:t>Apache</a:t>
                      </a:r>
                      <a:endParaRPr lang="zh-CN" altLang="en-US" dirty="0"/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18 (41)</a:t>
                      </a:r>
                      <a:endParaRPr lang="zh-CN" altLang="en-US" dirty="0"/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97</a:t>
                      </a:r>
                      <a:endParaRPr lang="zh-CN" altLang="en-US" dirty="0"/>
                    </a:p>
                  </a:txBody>
                  <a:tcPr marL="45057" marR="45057"/>
                </a:tc>
                <a:extLst>
                  <a:ext uri="{0D108BD9-81ED-4DB2-BD59-A6C34878D82A}">
                    <a16:rowId xmlns:a16="http://schemas.microsoft.com/office/drawing/2014/main" val="1114938268"/>
                  </a:ext>
                </a:extLst>
              </a:tr>
              <a:tr h="610476">
                <a:tc>
                  <a:txBody>
                    <a:bodyPr/>
                    <a:lstStyle/>
                    <a:p>
                      <a:r>
                        <a:rPr lang="en-US" altLang="zh-CN" dirty="0"/>
                        <a:t>Squid</a:t>
                      </a:r>
                      <a:endParaRPr lang="zh-CN" altLang="en-US" dirty="0"/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45 (74)</a:t>
                      </a:r>
                      <a:endParaRPr lang="zh-CN" altLang="en-US" dirty="0"/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216</a:t>
                      </a:r>
                      <a:endParaRPr lang="zh-CN" altLang="en-US" dirty="0"/>
                    </a:p>
                  </a:txBody>
                  <a:tcPr marL="45057" marR="45057"/>
                </a:tc>
                <a:extLst>
                  <a:ext uri="{0D108BD9-81ED-4DB2-BD59-A6C34878D82A}">
                    <a16:rowId xmlns:a16="http://schemas.microsoft.com/office/drawing/2014/main" val="3695698474"/>
                  </a:ext>
                </a:extLst>
              </a:tr>
              <a:tr h="610476">
                <a:tc>
                  <a:txBody>
                    <a:bodyPr/>
                    <a:lstStyle/>
                    <a:p>
                      <a:r>
                        <a:rPr lang="en-US" altLang="zh-CN" dirty="0"/>
                        <a:t>MySQL</a:t>
                      </a:r>
                      <a:endParaRPr lang="zh-CN" altLang="en-US" dirty="0"/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32 (51)</a:t>
                      </a:r>
                      <a:endParaRPr lang="zh-CN" altLang="en-US" dirty="0"/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462</a:t>
                      </a:r>
                      <a:endParaRPr lang="zh-CN" altLang="en-US" dirty="0"/>
                    </a:p>
                  </a:txBody>
                  <a:tcPr marL="45057" marR="45057"/>
                </a:tc>
                <a:extLst>
                  <a:ext uri="{0D108BD9-81ED-4DB2-BD59-A6C34878D82A}">
                    <a16:rowId xmlns:a16="http://schemas.microsoft.com/office/drawing/2014/main" val="4268697556"/>
                  </a:ext>
                </a:extLst>
              </a:tr>
            </a:tbl>
          </a:graphicData>
        </a:graphic>
      </p:graphicFrame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43D05F9-D69E-4FAC-AD7C-DD938E098A3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sz="2400" dirty="0"/>
              <a:t>Checked params of the later 3 are so few?</a:t>
            </a:r>
          </a:p>
          <a:p>
            <a:r>
              <a:rPr lang="en-US" altLang="zh-CN" sz="2400" dirty="0"/>
              <a:t>Used in parse phase</a:t>
            </a:r>
          </a:p>
          <a:p>
            <a:r>
              <a:rPr lang="en-US" altLang="zh-CN" sz="2400" dirty="0"/>
              <a:t>Used for condition</a:t>
            </a:r>
          </a:p>
          <a:p>
            <a:r>
              <a:rPr lang="en-US" altLang="zh-CN" sz="2400" dirty="0"/>
              <a:t>Used in initialization</a:t>
            </a:r>
          </a:p>
          <a:p>
            <a:r>
              <a:rPr lang="en-US" altLang="zh-CN" sz="2400" dirty="0"/>
              <a:t>Use indeterminate values or not rewritten APIs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97382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6B93C-1F3F-43CA-950C-D83EEB84E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Checking overhead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8FB6CA75-B82C-4401-BDE9-CBF7440F4F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8998480"/>
              </p:ext>
            </p:extLst>
          </p:nvPr>
        </p:nvGraphicFramePr>
        <p:xfrm>
          <a:off x="838200" y="2148396"/>
          <a:ext cx="10515600" cy="3817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55570111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0726380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62976073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0816424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22508078"/>
                    </a:ext>
                  </a:extLst>
                </a:gridCol>
              </a:tblGrid>
              <a:tr h="545343">
                <a:tc>
                  <a:txBody>
                    <a:bodyPr/>
                    <a:lstStyle/>
                    <a:p>
                      <a:r>
                        <a:rPr lang="en-US" altLang="zh-CN" dirty="0"/>
                        <a:t>Software</a:t>
                      </a:r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dirty="0"/>
                        <a:t>Time for running the checkers (</a:t>
                      </a:r>
                      <a:r>
                        <a:rPr lang="en-US" altLang="zh-CN" dirty="0" err="1"/>
                        <a:t>millsec</a:t>
                      </a:r>
                      <a:r>
                        <a:rPr lang="en-US" altLang="zh-CN" dirty="0"/>
                        <a:t>.)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235309"/>
                  </a:ext>
                </a:extLst>
              </a:tr>
              <a:tr h="545343">
                <a:tc>
                  <a:txBody>
                    <a:bodyPr/>
                    <a:lstStyle/>
                    <a:p>
                      <a:r>
                        <a:rPr lang="en-US" altLang="zh-CN" dirty="0"/>
                        <a:t>HDFS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[</a:t>
                      </a:r>
                      <a:r>
                        <a:rPr lang="en-US" altLang="zh-CN" dirty="0" err="1"/>
                        <a:t>NameNode</a:t>
                      </a:r>
                      <a:r>
                        <a:rPr lang="en-US" altLang="zh-CN" dirty="0"/>
                        <a:t>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[</a:t>
                      </a:r>
                      <a:r>
                        <a:rPr lang="en-US" altLang="zh-CN" dirty="0" err="1"/>
                        <a:t>DataNode</a:t>
                      </a:r>
                      <a:r>
                        <a:rPr lang="en-US" altLang="zh-CN" dirty="0"/>
                        <a:t>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187449"/>
                  </a:ext>
                </a:extLst>
              </a:tr>
              <a:tr h="545343">
                <a:tc>
                  <a:txBody>
                    <a:bodyPr/>
                    <a:lstStyle/>
                    <a:p>
                      <a:r>
                        <a:rPr lang="en-US" altLang="zh-CN" dirty="0"/>
                        <a:t>YARN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[</a:t>
                      </a:r>
                      <a:r>
                        <a:rPr lang="en-US" altLang="zh-CN" dirty="0" err="1"/>
                        <a:t>ResourceMgr</a:t>
                      </a:r>
                      <a:r>
                        <a:rPr lang="en-US" altLang="zh-CN" dirty="0"/>
                        <a:t>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243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[</a:t>
                      </a:r>
                      <a:r>
                        <a:rPr lang="en-US" altLang="zh-CN" dirty="0" err="1"/>
                        <a:t>NodeMgr</a:t>
                      </a:r>
                      <a:r>
                        <a:rPr lang="en-US" altLang="zh-CN" dirty="0"/>
                        <a:t>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486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656973"/>
                  </a:ext>
                </a:extLst>
              </a:tr>
              <a:tr h="545343">
                <a:tc>
                  <a:txBody>
                    <a:bodyPr/>
                    <a:lstStyle/>
                    <a:p>
                      <a:r>
                        <a:rPr lang="en-US" altLang="zh-CN" dirty="0"/>
                        <a:t>HBase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[</a:t>
                      </a:r>
                      <a:r>
                        <a:rPr lang="en-US" altLang="zh-CN" dirty="0" err="1"/>
                        <a:t>HMaster</a:t>
                      </a:r>
                      <a:r>
                        <a:rPr lang="en-US" altLang="zh-CN" dirty="0"/>
                        <a:t>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[</a:t>
                      </a:r>
                      <a:r>
                        <a:rPr lang="en-US" altLang="zh-CN" dirty="0" err="1"/>
                        <a:t>RegionServer</a:t>
                      </a:r>
                      <a:r>
                        <a:rPr lang="en-US" altLang="zh-CN" dirty="0"/>
                        <a:t>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777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737417"/>
                  </a:ext>
                </a:extLst>
              </a:tr>
              <a:tr h="545343">
                <a:tc>
                  <a:txBody>
                    <a:bodyPr/>
                    <a:lstStyle/>
                    <a:p>
                      <a:r>
                        <a:rPr lang="en-US" altLang="zh-CN" dirty="0"/>
                        <a:t>Apache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[httpd]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819884"/>
                  </a:ext>
                </a:extLst>
              </a:tr>
              <a:tr h="545343">
                <a:tc>
                  <a:txBody>
                    <a:bodyPr/>
                    <a:lstStyle/>
                    <a:p>
                      <a:r>
                        <a:rPr lang="en-US" altLang="zh-CN" dirty="0"/>
                        <a:t>Squid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[squid]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93.8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310603"/>
                  </a:ext>
                </a:extLst>
              </a:tr>
              <a:tr h="545343">
                <a:tc>
                  <a:txBody>
                    <a:bodyPr/>
                    <a:lstStyle/>
                    <a:p>
                      <a:r>
                        <a:rPr lang="en-US" altLang="zh-CN" dirty="0"/>
                        <a:t>MySQL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[</a:t>
                      </a:r>
                      <a:r>
                        <a:rPr lang="en-US" altLang="zh-CN" dirty="0" err="1"/>
                        <a:t>mysqld</a:t>
                      </a:r>
                      <a:r>
                        <a:rPr lang="en-US" altLang="zh-CN" dirty="0"/>
                        <a:t>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6024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47240FE2-92AF-4C7C-BFD2-53392B4F06A0}"/>
              </a:ext>
            </a:extLst>
          </p:cNvPr>
          <p:cNvSpPr txBox="1"/>
          <p:nvPr/>
        </p:nvSpPr>
        <p:spPr>
          <a:xfrm>
            <a:off x="838200" y="1589103"/>
            <a:ext cx="8442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4-core, 2.50GHz processor connected to a local network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508675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4A704A-8353-4082-9C05-36C37146C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False positive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B2B2D2-CC78-4FD5-9255-186DA3F5C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Only 3 false positives</a:t>
            </a:r>
          </a:p>
          <a:p>
            <a:pPr lvl="1"/>
            <a:r>
              <a:rPr lang="en-US" altLang="zh-CN" dirty="0"/>
              <a:t>2 from YRAN, 1 from HBase</a:t>
            </a:r>
          </a:p>
          <a:p>
            <a:r>
              <a:rPr lang="en-US" altLang="zh-CN" dirty="0"/>
              <a:t>Skip conditional instructions affected by the configuration value</a:t>
            </a:r>
          </a:p>
          <a:p>
            <a:r>
              <a:rPr lang="en-US" altLang="zh-CN" dirty="0"/>
              <a:t>Low false positive rate</a:t>
            </a:r>
          </a:p>
          <a:p>
            <a:pPr lvl="1"/>
            <a:r>
              <a:rPr lang="en-US" altLang="zh-CN" dirty="0"/>
              <a:t>1.7% for YARN</a:t>
            </a:r>
          </a:p>
          <a:p>
            <a:pPr lvl="1"/>
            <a:r>
              <a:rPr lang="en-US" altLang="zh-CN" dirty="0"/>
              <a:t>Can be removed by developer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2119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27887C-1D66-4A82-9FF1-31B631B1B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887DC8-E570-4977-9E21-A0CB34E11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Survey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Design &amp; Implementation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Evaluation</a:t>
            </a:r>
          </a:p>
          <a:p>
            <a:r>
              <a:rPr lang="en-US" altLang="zh-CN" dirty="0"/>
              <a:t>Limitation &amp; Conclusion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88546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841934-D1A4-4DC7-A571-969947930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Limitation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4D7887-C7CF-40AC-94D9-C1557BE54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Neither sound nor complete</a:t>
            </a:r>
          </a:p>
          <a:p>
            <a:r>
              <a:rPr lang="en-US" altLang="zh-CN" dirty="0"/>
              <a:t>Instruction-level anomalies</a:t>
            </a:r>
          </a:p>
          <a:p>
            <a:pPr lvl="1"/>
            <a:r>
              <a:rPr lang="en-US" altLang="zh-CN" dirty="0"/>
              <a:t>Valid values, but unintended system behavior</a:t>
            </a:r>
          </a:p>
          <a:p>
            <a:pPr lvl="1"/>
            <a:r>
              <a:rPr lang="en-US" altLang="zh-CN" dirty="0"/>
              <a:t>Resource constraints or performance requirements</a:t>
            </a:r>
          </a:p>
          <a:p>
            <a:r>
              <a:rPr lang="en-US" altLang="zh-CN" dirty="0"/>
              <a:t>Execution depends on runtime inputs/workloads</a:t>
            </a:r>
          </a:p>
          <a:p>
            <a:r>
              <a:rPr lang="en-US" altLang="zh-CN" dirty="0"/>
              <a:t>Trade soundness for safety and efficiency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28071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E4CE1-D5BA-42D4-AF55-F77582C29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04857C-4232-4418-B365-E716C1DA8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Latent configuration errors</a:t>
            </a:r>
          </a:p>
          <a:p>
            <a:r>
              <a:rPr lang="en-US" altLang="zh-CN" dirty="0"/>
              <a:t>Early detection</a:t>
            </a:r>
          </a:p>
          <a:p>
            <a:r>
              <a:rPr lang="en-US" altLang="zh-CN" dirty="0"/>
              <a:t>PCHECK</a:t>
            </a:r>
          </a:p>
          <a:p>
            <a:pPr lvl="1"/>
            <a:r>
              <a:rPr lang="en-US" altLang="zh-CN" dirty="0"/>
              <a:t>No datasets requirement</a:t>
            </a:r>
          </a:p>
          <a:p>
            <a:pPr lvl="1"/>
            <a:r>
              <a:rPr lang="en-US" altLang="zh-CN" dirty="0"/>
              <a:t>Generic</a:t>
            </a:r>
          </a:p>
          <a:p>
            <a:pPr lvl="1"/>
            <a:r>
              <a:rPr lang="en-US" altLang="zh-CN" dirty="0"/>
              <a:t>Emulate usage context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7265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9040E0-53CC-4B92-A00B-0D68A59F3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Configuration errors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3421A0-BFF0-42AA-BD0A-5C1836C31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Hard to handle</a:t>
            </a:r>
          </a:p>
          <a:p>
            <a:pPr lvl="1"/>
            <a:r>
              <a:rPr lang="en-US" altLang="zh-CN" dirty="0"/>
              <a:t>Existing mechanism is not effective, e.g. redundancy</a:t>
            </a:r>
          </a:p>
          <a:p>
            <a:pPr lvl="1"/>
            <a:r>
              <a:rPr lang="en-US" altLang="zh-CN" dirty="0"/>
              <a:t>Configuration of fault handling</a:t>
            </a:r>
          </a:p>
          <a:p>
            <a:r>
              <a:rPr lang="en-US" altLang="zh-CN" dirty="0"/>
              <a:t>Severe damage</a:t>
            </a:r>
          </a:p>
          <a:p>
            <a:pPr lvl="1"/>
            <a:r>
              <a:rPr lang="en-US" altLang="zh-CN" dirty="0"/>
              <a:t>Spread through the cluster</a:t>
            </a:r>
          </a:p>
          <a:p>
            <a:r>
              <a:rPr lang="en-US" altLang="zh-CN" b="1" dirty="0"/>
              <a:t>Latent</a:t>
            </a:r>
          </a:p>
          <a:p>
            <a:pPr lvl="1"/>
            <a:r>
              <a:rPr lang="en-US" altLang="zh-CN" dirty="0"/>
              <a:t>Administrators do not perform extensive testing</a:t>
            </a:r>
          </a:p>
          <a:p>
            <a:pPr lvl="1"/>
            <a:r>
              <a:rPr lang="en-US" altLang="zh-CN" dirty="0"/>
              <a:t>Skip the checking</a:t>
            </a:r>
          </a:p>
          <a:p>
            <a:pPr lvl="1"/>
            <a:r>
              <a:rPr lang="en-US" altLang="zh-CN" dirty="0"/>
              <a:t>Check configurations right before using</a:t>
            </a:r>
          </a:p>
          <a:p>
            <a:pPr lvl="1"/>
            <a:r>
              <a:rPr lang="en-US" altLang="zh-CN" dirty="0"/>
              <a:t>Errors undetected until manifestation</a:t>
            </a:r>
          </a:p>
        </p:txBody>
      </p:sp>
    </p:spTree>
    <p:extLst>
      <p:ext uri="{BB962C8B-B14F-4D97-AF65-F5344CB8AC3E}">
        <p14:creationId xmlns:p14="http://schemas.microsoft.com/office/powerpoint/2010/main" val="30762021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0ABDA9E-02FC-42AE-8EEA-5B56260DF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39301" y="1166751"/>
            <a:ext cx="9144000" cy="2387600"/>
          </a:xfrm>
        </p:spPr>
        <p:txBody>
          <a:bodyPr/>
          <a:lstStyle/>
          <a:p>
            <a:pPr algn="ctr"/>
            <a:r>
              <a:rPr lang="en-US" altLang="zh-CN" dirty="0"/>
              <a:t>Thank you!</a:t>
            </a:r>
            <a:endParaRPr lang="zh-CN" altLang="en-US" dirty="0"/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74C5F02E-2E26-4E05-9B21-48A61A8216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139301" y="3646426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Q &amp; A</a:t>
            </a:r>
            <a:endParaRPr lang="zh-CN" altLang="en-US" sz="4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1C910C4-B9D8-4C62-92DB-C19348C0D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097" y="1166751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81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A08C8-74EB-4761-9FC0-7F70007C6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Latent configuration (LC) errors</a:t>
            </a:r>
            <a:endParaRPr lang="zh-CN" altLang="en-US" dirty="0"/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68A8D14A-1FDB-4079-9577-F1A711FD5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8634625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24319183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3648924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0015479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Severity Level</a:t>
                      </a:r>
                      <a:endParaRPr lang="zh-CN" altLang="en-US" dirty="0"/>
                    </a:p>
                  </a:txBody>
                  <a:tcPr marL="185569" marR="185569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Latent</a:t>
                      </a:r>
                      <a:endParaRPr lang="zh-CN" altLang="en-US" dirty="0"/>
                    </a:p>
                  </a:txBody>
                  <a:tcPr marL="185569" marR="185569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Non-latent</a:t>
                      </a:r>
                      <a:endParaRPr lang="zh-CN" altLang="en-US" dirty="0"/>
                    </a:p>
                  </a:txBody>
                  <a:tcPr marL="185569" marR="185569"/>
                </a:tc>
                <a:extLst>
                  <a:ext uri="{0D108BD9-81ED-4DB2-BD59-A6C34878D82A}">
                    <a16:rowId xmlns:a16="http://schemas.microsoft.com/office/drawing/2014/main" val="104477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All cases</a:t>
                      </a:r>
                      <a:endParaRPr lang="zh-CN" altLang="en-US" dirty="0"/>
                    </a:p>
                  </a:txBody>
                  <a:tcPr marL="185569" marR="185569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47.6%</a:t>
                      </a:r>
                      <a:endParaRPr lang="zh-CN" altLang="en-US" dirty="0"/>
                    </a:p>
                  </a:txBody>
                  <a:tcPr marL="185569" marR="185569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52.4%</a:t>
                      </a:r>
                      <a:endParaRPr lang="zh-CN" altLang="en-US" dirty="0"/>
                    </a:p>
                  </a:txBody>
                  <a:tcPr marL="185569" marR="185569"/>
                </a:tc>
                <a:extLst>
                  <a:ext uri="{0D108BD9-81ED-4DB2-BD59-A6C34878D82A}">
                    <a16:rowId xmlns:a16="http://schemas.microsoft.com/office/drawing/2014/main" val="488092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High severity</a:t>
                      </a:r>
                      <a:endParaRPr lang="zh-CN" altLang="en-US" dirty="0"/>
                    </a:p>
                  </a:txBody>
                  <a:tcPr marL="185569" marR="185569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75.0%</a:t>
                      </a:r>
                      <a:endParaRPr lang="zh-CN" altLang="en-US" dirty="0"/>
                    </a:p>
                  </a:txBody>
                  <a:tcPr marL="185569" marR="185569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25.0%</a:t>
                      </a:r>
                      <a:endParaRPr lang="zh-CN" altLang="en-US" dirty="0"/>
                    </a:p>
                  </a:txBody>
                  <a:tcPr marL="185569" marR="185569"/>
                </a:tc>
                <a:extLst>
                  <a:ext uri="{0D108BD9-81ED-4DB2-BD59-A6C34878D82A}">
                    <a16:rowId xmlns:a16="http://schemas.microsoft.com/office/drawing/2014/main" val="1148419662"/>
                  </a:ext>
                </a:extLst>
              </a:tr>
            </a:tbl>
          </a:graphicData>
        </a:graphic>
      </p:graphicFrame>
      <p:graphicFrame>
        <p:nvGraphicFramePr>
          <p:cNvPr id="7" name="内容占位符 5">
            <a:extLst>
              <a:ext uri="{FF2B5EF4-FFF2-40B4-BE49-F238E27FC236}">
                <a16:creationId xmlns:a16="http://schemas.microsoft.com/office/drawing/2014/main" id="{25AD220D-7C50-4C45-B0CD-03CAAEA4CE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5381116"/>
              </p:ext>
            </p:extLst>
          </p:nvPr>
        </p:nvGraphicFramePr>
        <p:xfrm>
          <a:off x="838200" y="3833458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24319183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3648924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0015479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Error class</a:t>
                      </a:r>
                      <a:endParaRPr lang="zh-CN" altLang="en-US" dirty="0"/>
                    </a:p>
                  </a:txBody>
                  <a:tcPr marL="185569" marR="185569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Mean</a:t>
                      </a:r>
                      <a:endParaRPr lang="zh-CN" altLang="en-US" dirty="0"/>
                    </a:p>
                  </a:txBody>
                  <a:tcPr marL="185569" marR="185569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Median</a:t>
                      </a:r>
                      <a:endParaRPr lang="zh-CN" altLang="en-US" dirty="0"/>
                    </a:p>
                  </a:txBody>
                  <a:tcPr marL="185569" marR="185569"/>
                </a:tc>
                <a:extLst>
                  <a:ext uri="{0D108BD9-81ED-4DB2-BD59-A6C34878D82A}">
                    <a16:rowId xmlns:a16="http://schemas.microsoft.com/office/drawing/2014/main" val="104477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Latent</a:t>
                      </a:r>
                      <a:endParaRPr lang="zh-CN" altLang="en-US" dirty="0"/>
                    </a:p>
                  </a:txBody>
                  <a:tcPr marL="185569" marR="185569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1.14</a:t>
                      </a:r>
                      <a:endParaRPr lang="zh-CN" altLang="en-US" dirty="0"/>
                    </a:p>
                  </a:txBody>
                  <a:tcPr marL="185569" marR="185569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1.70</a:t>
                      </a:r>
                      <a:endParaRPr lang="zh-CN" altLang="en-US" dirty="0"/>
                    </a:p>
                  </a:txBody>
                  <a:tcPr marL="185569" marR="185569"/>
                </a:tc>
                <a:extLst>
                  <a:ext uri="{0D108BD9-81ED-4DB2-BD59-A6C34878D82A}">
                    <a16:rowId xmlns:a16="http://schemas.microsoft.com/office/drawing/2014/main" val="488092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Non-latent</a:t>
                      </a:r>
                      <a:endParaRPr lang="zh-CN" altLang="en-US" dirty="0"/>
                    </a:p>
                  </a:txBody>
                  <a:tcPr marL="185569" marR="185569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0.87</a:t>
                      </a:r>
                      <a:endParaRPr lang="zh-CN" altLang="en-US" dirty="0"/>
                    </a:p>
                  </a:txBody>
                  <a:tcPr marL="185569" marR="185569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0.41</a:t>
                      </a:r>
                      <a:endParaRPr lang="zh-CN" altLang="en-US" dirty="0"/>
                    </a:p>
                  </a:txBody>
                  <a:tcPr marL="185569" marR="185569"/>
                </a:tc>
                <a:extLst>
                  <a:ext uri="{0D108BD9-81ED-4DB2-BD59-A6C34878D82A}">
                    <a16:rowId xmlns:a16="http://schemas.microsoft.com/office/drawing/2014/main" val="1148419662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70DEDF0A-459F-44C3-8C88-7A00DB0C95FB}"/>
              </a:ext>
            </a:extLst>
          </p:cNvPr>
          <p:cNvSpPr txBox="1"/>
          <p:nvPr/>
        </p:nvSpPr>
        <p:spPr>
          <a:xfrm>
            <a:off x="4358936" y="5069151"/>
            <a:ext cx="6649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Diagnose time (normalized)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4473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02F44C-2B45-41D0-80BD-49F00ED7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Related works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4E69DF-637C-4D13-9B2B-9D79DF039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Identify the root cause</a:t>
            </a:r>
          </a:p>
          <a:p>
            <a:pPr lvl="1"/>
            <a:r>
              <a:rPr lang="en-US" altLang="zh-CN" dirty="0"/>
              <a:t>Cannot prevent failures</a:t>
            </a:r>
          </a:p>
          <a:p>
            <a:r>
              <a:rPr lang="en-US" altLang="zh-CN" dirty="0"/>
              <a:t>Check with constraints</a:t>
            </a:r>
          </a:p>
          <a:p>
            <a:pPr lvl="1"/>
            <a:r>
              <a:rPr lang="en-US" altLang="zh-CN" dirty="0"/>
              <a:t>Manually specify every single constraint</a:t>
            </a:r>
          </a:p>
          <a:p>
            <a:r>
              <a:rPr lang="en-US" altLang="zh-CN" dirty="0"/>
              <a:t>Learn “normal” values</a:t>
            </a:r>
          </a:p>
          <a:p>
            <a:pPr lvl="1"/>
            <a:r>
              <a:rPr lang="en-US" altLang="zh-CN" dirty="0"/>
              <a:t>Require large collection of independent configuration</a:t>
            </a:r>
          </a:p>
          <a:p>
            <a:pPr lvl="1"/>
            <a:r>
              <a:rPr lang="en-US" altLang="zh-CN" dirty="0"/>
              <a:t>Not suitable for inherently different configurations</a:t>
            </a:r>
          </a:p>
          <a:p>
            <a:pPr lvl="1"/>
            <a:r>
              <a:rPr lang="en-US" altLang="zh-CN" dirty="0"/>
              <a:t>Specific error types</a:t>
            </a:r>
          </a:p>
          <a:p>
            <a:r>
              <a:rPr lang="en-US" altLang="zh-CN" dirty="0" err="1"/>
              <a:t>conf_spellchecker</a:t>
            </a:r>
            <a:endParaRPr lang="en-US" altLang="zh-CN" dirty="0"/>
          </a:p>
          <a:p>
            <a:pPr lvl="1"/>
            <a:r>
              <a:rPr lang="en-US" altLang="zh-CN" dirty="0"/>
              <a:t>Type inference</a:t>
            </a:r>
          </a:p>
        </p:txBody>
      </p:sp>
    </p:spTree>
    <p:extLst>
      <p:ext uri="{BB962C8B-B14F-4D97-AF65-F5344CB8AC3E}">
        <p14:creationId xmlns:p14="http://schemas.microsoft.com/office/powerpoint/2010/main" val="1617481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50ABD4-93A4-483F-ADD1-FBEED60D6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1C294C-59EC-4A00-B871-7C42F4A08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Detect as early as possible</a:t>
            </a:r>
          </a:p>
          <a:p>
            <a:r>
              <a:rPr lang="en-US" altLang="zh-CN" dirty="0"/>
              <a:t>Context-sensitive</a:t>
            </a:r>
          </a:p>
          <a:p>
            <a:pPr lvl="1"/>
            <a:r>
              <a:rPr lang="en-US" altLang="zh-CN" dirty="0"/>
              <a:t>Emulate the late execution</a:t>
            </a:r>
          </a:p>
          <a:p>
            <a:r>
              <a:rPr lang="en-US" altLang="zh-CN" dirty="0"/>
              <a:t>Generic rather than specific</a:t>
            </a:r>
          </a:p>
          <a:p>
            <a:r>
              <a:rPr lang="en-US" altLang="zh-CN" dirty="0"/>
              <a:t>PCHECK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294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27887C-1D66-4A82-9FF1-31B631B1B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887DC8-E570-4977-9E21-A0CB34E11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r>
              <a:rPr lang="en-US" altLang="zh-CN" dirty="0"/>
              <a:t>Survey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Design &amp; Implementation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Evaluation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Limitation &amp; Conclusion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820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</TotalTime>
  <Words>1423</Words>
  <Application>Microsoft Office PowerPoint</Application>
  <PresentationFormat>宽屏</PresentationFormat>
  <Paragraphs>472</Paragraphs>
  <Slides>50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4" baseType="lpstr">
      <vt:lpstr>等线</vt:lpstr>
      <vt:lpstr>等线 Light</vt:lpstr>
      <vt:lpstr>Arial</vt:lpstr>
      <vt:lpstr>Office 主题​​</vt:lpstr>
      <vt:lpstr>Early Detection of Configuration Errors to Reduce Failure Damage</vt:lpstr>
      <vt:lpstr>Abstract</vt:lpstr>
      <vt:lpstr>Outline</vt:lpstr>
      <vt:lpstr>Outline</vt:lpstr>
      <vt:lpstr>Configuration errors</vt:lpstr>
      <vt:lpstr>Latent configuration (LC) errors</vt:lpstr>
      <vt:lpstr>Related works</vt:lpstr>
      <vt:lpstr>Solution</vt:lpstr>
      <vt:lpstr>Outline</vt:lpstr>
      <vt:lpstr>Methodology</vt:lpstr>
      <vt:lpstr>Findings</vt:lpstr>
      <vt:lpstr>Findings</vt:lpstr>
      <vt:lpstr>Findings</vt:lpstr>
      <vt:lpstr>Implication</vt:lpstr>
      <vt:lpstr>Outline</vt:lpstr>
      <vt:lpstr>PCHECK</vt:lpstr>
      <vt:lpstr>Challenges</vt:lpstr>
      <vt:lpstr>Challenges</vt:lpstr>
      <vt:lpstr>Outline</vt:lpstr>
      <vt:lpstr>Outline</vt:lpstr>
      <vt:lpstr>Emulating execution</vt:lpstr>
      <vt:lpstr>Extracting instructions using configuration</vt:lpstr>
      <vt:lpstr>Extracting instructions using configuration</vt:lpstr>
      <vt:lpstr>Extracting instructions using configuration</vt:lpstr>
      <vt:lpstr>Extracting instructions using configuration</vt:lpstr>
      <vt:lpstr>Extracting instructions using configuration</vt:lpstr>
      <vt:lpstr>Producing execution context</vt:lpstr>
      <vt:lpstr>Producing execution context</vt:lpstr>
      <vt:lpstr>Producing execution context</vt:lpstr>
      <vt:lpstr>Producing execution context</vt:lpstr>
      <vt:lpstr>Producing execution context</vt:lpstr>
      <vt:lpstr>Producing execution context</vt:lpstr>
      <vt:lpstr>Encapsulation</vt:lpstr>
      <vt:lpstr>Encapsulation</vt:lpstr>
      <vt:lpstr>Outline</vt:lpstr>
      <vt:lpstr>Preventing side effects</vt:lpstr>
      <vt:lpstr>Capturing anomalies</vt:lpstr>
      <vt:lpstr>Invoking early checkers</vt:lpstr>
      <vt:lpstr>Invoking early checkers</vt:lpstr>
      <vt:lpstr>Outline</vt:lpstr>
      <vt:lpstr>Methodology</vt:lpstr>
      <vt:lpstr>Detecting real-world LC errors</vt:lpstr>
      <vt:lpstr>Checking real-world configuration files</vt:lpstr>
      <vt:lpstr>Checker generation</vt:lpstr>
      <vt:lpstr>Checking overhead</vt:lpstr>
      <vt:lpstr>False positive</vt:lpstr>
      <vt:lpstr>Outline</vt:lpstr>
      <vt:lpstr>Limitation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Early Detection of Configuration Errors to Reduce Failure Damage</dc:title>
  <dc:creator>Chuhong Yuan</dc:creator>
  <cp:lastModifiedBy>Chuhong Yuan</cp:lastModifiedBy>
  <cp:revision>160</cp:revision>
  <dcterms:created xsi:type="dcterms:W3CDTF">2019-05-27T13:01:10Z</dcterms:created>
  <dcterms:modified xsi:type="dcterms:W3CDTF">2019-05-30T11:08:23Z</dcterms:modified>
</cp:coreProperties>
</file>