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96" r:id="rId9"/>
    <p:sldId id="264" r:id="rId10"/>
    <p:sldId id="265" r:id="rId11"/>
    <p:sldId id="266" r:id="rId12"/>
    <p:sldId id="267" r:id="rId13"/>
    <p:sldId id="268" r:id="rId14"/>
    <p:sldId id="286" r:id="rId15"/>
    <p:sldId id="269" r:id="rId16"/>
    <p:sldId id="270" r:id="rId17"/>
    <p:sldId id="271" r:id="rId18"/>
    <p:sldId id="272" r:id="rId19"/>
    <p:sldId id="287" r:id="rId20"/>
    <p:sldId id="273" r:id="rId21"/>
    <p:sldId id="274" r:id="rId22"/>
    <p:sldId id="288" r:id="rId23"/>
    <p:sldId id="275" r:id="rId24"/>
    <p:sldId id="289" r:id="rId25"/>
    <p:sldId id="291" r:id="rId26"/>
    <p:sldId id="276" r:id="rId27"/>
    <p:sldId id="277" r:id="rId28"/>
    <p:sldId id="278" r:id="rId29"/>
    <p:sldId id="279" r:id="rId30"/>
    <p:sldId id="280" r:id="rId31"/>
    <p:sldId id="293" r:id="rId32"/>
    <p:sldId id="281" r:id="rId33"/>
    <p:sldId id="282" r:id="rId34"/>
    <p:sldId id="283" r:id="rId35"/>
    <p:sldId id="285" r:id="rId36"/>
    <p:sldId id="295" r:id="rId37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1"/>
    <p:restoredTop sz="91792"/>
  </p:normalViewPr>
  <p:slideViewPr>
    <p:cSldViewPr>
      <p:cViewPr varScale="1">
        <p:scale>
          <a:sx n="116" d="100"/>
          <a:sy n="116" d="100"/>
        </p:scale>
        <p:origin x="172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A2D11-26DF-7044-BE0A-016B4BF09B2B}" type="datetimeFigureOut">
              <a:rPr kumimoji="1" lang="zh-CN" altLang="en-US" smtClean="0"/>
              <a:t>2019/5/30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71F5A-DE71-DF42-874B-8103CFE9A1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51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SOSP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2013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71F5A-DE71-DF42-874B-8103CFE9A12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885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Arial"/>
                <a:cs typeface="Arial"/>
              </a:rPr>
              <a:t>Design </a:t>
            </a:r>
            <a:r>
              <a:rPr lang="en-US" altLang="zh-CN" sz="1200" spc="5" dirty="0">
                <a:latin typeface="Arial"/>
                <a:cs typeface="Arial"/>
              </a:rPr>
              <a:t>inconsistency, silent overruling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71F5A-DE71-DF42-874B-8103CFE9A12B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1645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inaccuracy is mainly caused by pointer aliasing.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71F5A-DE71-DF42-874B-8103CFE9A12B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870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Squid: Web cache proxy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71F5A-DE71-DF42-874B-8103CFE9A12B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203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Most users never adjust these values. Those who do, read the code.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71F5A-DE71-DF42-874B-8103CFE9A12B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194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Dataflow</a:t>
            </a:r>
            <a:r>
              <a:rPr kumimoji="1" lang="zh-CN" altLang="en-US"/>
              <a:t> </a:t>
            </a:r>
            <a:r>
              <a:rPr kumimoji="1" lang="en-US" altLang="zh-CN" dirty="0"/>
              <a:t>path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71F5A-DE71-DF42-874B-8103CFE9A12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7164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71F5A-DE71-DF42-874B-8103CFE9A12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5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SPEX scans the source code twice.</a:t>
            </a:r>
          </a:p>
          <a:p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casting</a:t>
            </a:r>
          </a:p>
          <a:p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type:</a:t>
            </a:r>
            <a:r>
              <a:rPr kumimoji="1" lang="zh-CN" altLang="en-US" dirty="0"/>
              <a:t> </a:t>
            </a: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system/library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compare/assign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71F5A-DE71-DF42-874B-8103CFE9A12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674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such information is used to guide misconﬁguration injection, some false positives are not a major concern.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71F5A-DE71-DF42-874B-8103CFE9A12B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540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SPEX aggregates all the inferred control dependencies for each parameter from all control-ﬂow paths, and calculates the </a:t>
            </a:r>
            <a:r>
              <a:rPr kumimoji="1" lang="en-US" altLang="zh-CN" dirty="0" err="1"/>
              <a:t>MAYbelief</a:t>
            </a:r>
            <a:r>
              <a:rPr kumimoji="1" lang="en-US" altLang="zh-CN" dirty="0"/>
              <a:t> conﬁdence of each dependency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71F5A-DE71-DF42-874B-8103CFE9A12B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6141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Unsafe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APIs: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atoi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sscanf</a:t>
            </a:r>
            <a:r>
              <a:rPr kumimoji="1" lang="en-US" altLang="zh-CN" dirty="0"/>
              <a:t> and </a:t>
            </a:r>
            <a:r>
              <a:rPr kumimoji="1" lang="en-US" altLang="zh-CN" dirty="0" err="1"/>
              <a:t>sprintf</a:t>
            </a:r>
            <a:r>
              <a:rPr kumimoji="1" lang="en-US" altLang="zh-CN" dirty="0"/>
              <a:t> are vulnerable to erroneous user inputs.</a:t>
            </a:r>
            <a:r>
              <a:rPr kumimoji="1" lang="zh-CN" altLang="en-US" dirty="0"/>
              <a:t> </a:t>
            </a:r>
            <a:r>
              <a:rPr kumimoji="1" lang="en-US" altLang="zh-CN" dirty="0"/>
              <a:t>(use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strtol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instead)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71F5A-DE71-DF42-874B-8103CFE9A12B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782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71F5A-DE71-DF42-874B-8103CFE9A12B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535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Mapping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71F5A-DE71-DF42-874B-8103CFE9A12B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7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8638" y="608787"/>
            <a:ext cx="3506723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810" y="1134159"/>
            <a:ext cx="7905750" cy="1915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366" y="1329689"/>
            <a:ext cx="586295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8025" marR="5080" indent="-695325">
              <a:lnSpc>
                <a:spcPct val="100000"/>
              </a:lnSpc>
              <a:spcBef>
                <a:spcPts val="105"/>
              </a:spcBef>
            </a:pPr>
            <a:r>
              <a:rPr sz="3500" dirty="0"/>
              <a:t>Do Not Blame Users</a:t>
            </a:r>
            <a:r>
              <a:rPr sz="3500" spc="-135" dirty="0"/>
              <a:t> </a:t>
            </a:r>
            <a:r>
              <a:rPr sz="3500" spc="-5" dirty="0"/>
              <a:t>for  </a:t>
            </a:r>
            <a:r>
              <a:rPr sz="3500" dirty="0"/>
              <a:t>Misconfigurations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1521713" y="2913806"/>
            <a:ext cx="6029325" cy="2287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70" algn="ctr">
              <a:lnSpc>
                <a:spcPct val="120100"/>
              </a:lnSpc>
              <a:spcBef>
                <a:spcPts val="90"/>
              </a:spcBef>
            </a:pPr>
            <a:r>
              <a:rPr sz="2700" spc="-15" dirty="0">
                <a:latin typeface="Arial"/>
                <a:cs typeface="Arial"/>
              </a:rPr>
              <a:t>Tianyin </a:t>
            </a:r>
            <a:r>
              <a:rPr sz="2700" dirty="0">
                <a:latin typeface="Arial"/>
                <a:cs typeface="Arial"/>
              </a:rPr>
              <a:t>Xu, </a:t>
            </a:r>
            <a:r>
              <a:rPr sz="2700" spc="5" dirty="0">
                <a:latin typeface="Arial"/>
                <a:cs typeface="Arial"/>
              </a:rPr>
              <a:t>Jiaqi Zhang, </a:t>
            </a:r>
            <a:r>
              <a:rPr sz="2700" spc="-5" dirty="0">
                <a:latin typeface="Arial"/>
                <a:cs typeface="Arial"/>
              </a:rPr>
              <a:t>Ryan </a:t>
            </a:r>
            <a:r>
              <a:rPr sz="2700" spc="5" dirty="0">
                <a:latin typeface="Arial"/>
                <a:cs typeface="Arial"/>
              </a:rPr>
              <a:t>Huang  Jing Zheng, </a:t>
            </a:r>
            <a:r>
              <a:rPr sz="2700" spc="-15" dirty="0">
                <a:latin typeface="Arial"/>
                <a:cs typeface="Arial"/>
              </a:rPr>
              <a:t>Tianwei </a:t>
            </a:r>
            <a:r>
              <a:rPr sz="2700" spc="5" dirty="0">
                <a:latin typeface="Arial"/>
                <a:cs typeface="Arial"/>
              </a:rPr>
              <a:t>Sheng, Ding</a:t>
            </a:r>
            <a:r>
              <a:rPr sz="2700" spc="-340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Yuan,  </a:t>
            </a:r>
            <a:r>
              <a:rPr sz="2700" spc="-20" dirty="0">
                <a:latin typeface="Arial"/>
                <a:cs typeface="Arial"/>
              </a:rPr>
              <a:t>Yuanyuan </a:t>
            </a:r>
            <a:r>
              <a:rPr sz="2700" spc="5" dirty="0">
                <a:latin typeface="Arial"/>
                <a:cs typeface="Arial"/>
              </a:rPr>
              <a:t>Zhou, Shankar</a:t>
            </a:r>
            <a:r>
              <a:rPr sz="2700" spc="-16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Pasupathy*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3061335" algn="l"/>
              </a:tabLst>
            </a:pPr>
            <a:r>
              <a:rPr sz="2800" i="1" dirty="0">
                <a:latin typeface="Arial"/>
                <a:cs typeface="Arial"/>
              </a:rPr>
              <a:t>UC </a:t>
            </a:r>
            <a:r>
              <a:rPr sz="2800" i="1" spc="5" dirty="0">
                <a:latin typeface="Arial"/>
                <a:cs typeface="Arial"/>
              </a:rPr>
              <a:t>San</a:t>
            </a:r>
            <a:r>
              <a:rPr sz="2800" i="1" spc="-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Diego	</a:t>
            </a:r>
            <a:r>
              <a:rPr sz="2800" i="1" dirty="0">
                <a:latin typeface="Arial"/>
                <a:cs typeface="Arial"/>
              </a:rPr>
              <a:t>*NetApp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176DCE-43B1-FD44-A0A9-4B6BFA9F9EE7}"/>
              </a:ext>
            </a:extLst>
          </p:cNvPr>
          <p:cNvSpPr txBox="1"/>
          <p:nvPr/>
        </p:nvSpPr>
        <p:spPr>
          <a:xfrm>
            <a:off x="457200" y="57150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>
                    <a:lumMod val="50000"/>
                  </a:schemeClr>
                </a:solidFill>
              </a:rPr>
              <a:t>Presenter:</a:t>
            </a:r>
            <a:r>
              <a:rPr kumimoji="1" lang="zh-CN" altLang="en-US" sz="2000" b="1" dirty="0">
                <a:solidFill>
                  <a:schemeClr val="bg1">
                    <a:lumMod val="50000"/>
                  </a:schemeClr>
                </a:solidFill>
              </a:rPr>
              <a:t> 黄汇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1364" y="3810506"/>
            <a:ext cx="813435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sz="2800" dirty="0">
                <a:latin typeface="Arial"/>
                <a:cs typeface="Arial"/>
              </a:rPr>
              <a:t>Spex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1151" y="1709801"/>
            <a:ext cx="2133600" cy="990600"/>
          </a:xfrm>
          <a:custGeom>
            <a:avLst/>
            <a:gdLst/>
            <a:ahLst/>
            <a:cxnLst/>
            <a:rect l="l" t="t" r="r" b="b"/>
            <a:pathLst>
              <a:path w="2133600" h="990600">
                <a:moveTo>
                  <a:pt x="0" y="495300"/>
                </a:moveTo>
                <a:lnTo>
                  <a:pt x="7713" y="435431"/>
                </a:lnTo>
                <a:lnTo>
                  <a:pt x="30259" y="377682"/>
                </a:lnTo>
                <a:lnTo>
                  <a:pt x="66744" y="322469"/>
                </a:lnTo>
                <a:lnTo>
                  <a:pt x="116275" y="270204"/>
                </a:lnTo>
                <a:lnTo>
                  <a:pt x="145654" y="245307"/>
                </a:lnTo>
                <a:lnTo>
                  <a:pt x="177960" y="221303"/>
                </a:lnTo>
                <a:lnTo>
                  <a:pt x="213081" y="198243"/>
                </a:lnTo>
                <a:lnTo>
                  <a:pt x="250906" y="176179"/>
                </a:lnTo>
                <a:lnTo>
                  <a:pt x="291322" y="155164"/>
                </a:lnTo>
                <a:lnTo>
                  <a:pt x="334219" y="135248"/>
                </a:lnTo>
                <a:lnTo>
                  <a:pt x="379484" y="116484"/>
                </a:lnTo>
                <a:lnTo>
                  <a:pt x="427006" y="98924"/>
                </a:lnTo>
                <a:lnTo>
                  <a:pt x="476674" y="82618"/>
                </a:lnTo>
                <a:lnTo>
                  <a:pt x="528376" y="67620"/>
                </a:lnTo>
                <a:lnTo>
                  <a:pt x="582000" y="53981"/>
                </a:lnTo>
                <a:lnTo>
                  <a:pt x="637435" y="41752"/>
                </a:lnTo>
                <a:lnTo>
                  <a:pt x="694568" y="30985"/>
                </a:lnTo>
                <a:lnTo>
                  <a:pt x="753289" y="21733"/>
                </a:lnTo>
                <a:lnTo>
                  <a:pt x="813486" y="14047"/>
                </a:lnTo>
                <a:lnTo>
                  <a:pt x="875047" y="7979"/>
                </a:lnTo>
                <a:lnTo>
                  <a:pt x="937861" y="3581"/>
                </a:lnTo>
                <a:lnTo>
                  <a:pt x="1001816" y="903"/>
                </a:lnTo>
                <a:lnTo>
                  <a:pt x="1066800" y="0"/>
                </a:lnTo>
                <a:lnTo>
                  <a:pt x="1131783" y="903"/>
                </a:lnTo>
                <a:lnTo>
                  <a:pt x="1195738" y="3581"/>
                </a:lnTo>
                <a:lnTo>
                  <a:pt x="1258552" y="7979"/>
                </a:lnTo>
                <a:lnTo>
                  <a:pt x="1320113" y="14047"/>
                </a:lnTo>
                <a:lnTo>
                  <a:pt x="1380310" y="21733"/>
                </a:lnTo>
                <a:lnTo>
                  <a:pt x="1439031" y="30985"/>
                </a:lnTo>
                <a:lnTo>
                  <a:pt x="1496164" y="41752"/>
                </a:lnTo>
                <a:lnTo>
                  <a:pt x="1551599" y="53981"/>
                </a:lnTo>
                <a:lnTo>
                  <a:pt x="1605223" y="67620"/>
                </a:lnTo>
                <a:lnTo>
                  <a:pt x="1656925" y="82618"/>
                </a:lnTo>
                <a:lnTo>
                  <a:pt x="1706593" y="98924"/>
                </a:lnTo>
                <a:lnTo>
                  <a:pt x="1754115" y="116484"/>
                </a:lnTo>
                <a:lnTo>
                  <a:pt x="1799380" y="135248"/>
                </a:lnTo>
                <a:lnTo>
                  <a:pt x="1842277" y="155164"/>
                </a:lnTo>
                <a:lnTo>
                  <a:pt x="1882693" y="176179"/>
                </a:lnTo>
                <a:lnTo>
                  <a:pt x="1920518" y="198243"/>
                </a:lnTo>
                <a:lnTo>
                  <a:pt x="1955639" y="221303"/>
                </a:lnTo>
                <a:lnTo>
                  <a:pt x="1987945" y="245307"/>
                </a:lnTo>
                <a:lnTo>
                  <a:pt x="2017324" y="270204"/>
                </a:lnTo>
                <a:lnTo>
                  <a:pt x="2066855" y="322469"/>
                </a:lnTo>
                <a:lnTo>
                  <a:pt x="2103340" y="377682"/>
                </a:lnTo>
                <a:lnTo>
                  <a:pt x="2125886" y="435431"/>
                </a:lnTo>
                <a:lnTo>
                  <a:pt x="2133600" y="495300"/>
                </a:lnTo>
                <a:lnTo>
                  <a:pt x="2131652" y="525473"/>
                </a:lnTo>
                <a:lnTo>
                  <a:pt x="2116411" y="584333"/>
                </a:lnTo>
                <a:lnTo>
                  <a:pt x="2086784" y="640866"/>
                </a:lnTo>
                <a:lnTo>
                  <a:pt x="2043664" y="694657"/>
                </a:lnTo>
                <a:lnTo>
                  <a:pt x="1987945" y="745292"/>
                </a:lnTo>
                <a:lnTo>
                  <a:pt x="1955639" y="769296"/>
                </a:lnTo>
                <a:lnTo>
                  <a:pt x="1920518" y="792356"/>
                </a:lnTo>
                <a:lnTo>
                  <a:pt x="1882693" y="814420"/>
                </a:lnTo>
                <a:lnTo>
                  <a:pt x="1842277" y="835435"/>
                </a:lnTo>
                <a:lnTo>
                  <a:pt x="1799380" y="855351"/>
                </a:lnTo>
                <a:lnTo>
                  <a:pt x="1754115" y="874115"/>
                </a:lnTo>
                <a:lnTo>
                  <a:pt x="1706593" y="891675"/>
                </a:lnTo>
                <a:lnTo>
                  <a:pt x="1656925" y="907981"/>
                </a:lnTo>
                <a:lnTo>
                  <a:pt x="1605223" y="922979"/>
                </a:lnTo>
                <a:lnTo>
                  <a:pt x="1551599" y="936618"/>
                </a:lnTo>
                <a:lnTo>
                  <a:pt x="1496164" y="948847"/>
                </a:lnTo>
                <a:lnTo>
                  <a:pt x="1439031" y="959614"/>
                </a:lnTo>
                <a:lnTo>
                  <a:pt x="1380310" y="968866"/>
                </a:lnTo>
                <a:lnTo>
                  <a:pt x="1320113" y="976552"/>
                </a:lnTo>
                <a:lnTo>
                  <a:pt x="1258552" y="982620"/>
                </a:lnTo>
                <a:lnTo>
                  <a:pt x="1195738" y="987018"/>
                </a:lnTo>
                <a:lnTo>
                  <a:pt x="1131783" y="989696"/>
                </a:lnTo>
                <a:lnTo>
                  <a:pt x="1066800" y="990600"/>
                </a:lnTo>
                <a:lnTo>
                  <a:pt x="1001816" y="989696"/>
                </a:lnTo>
                <a:lnTo>
                  <a:pt x="937861" y="987018"/>
                </a:lnTo>
                <a:lnTo>
                  <a:pt x="875047" y="982620"/>
                </a:lnTo>
                <a:lnTo>
                  <a:pt x="813486" y="976552"/>
                </a:lnTo>
                <a:lnTo>
                  <a:pt x="753289" y="968866"/>
                </a:lnTo>
                <a:lnTo>
                  <a:pt x="694568" y="959614"/>
                </a:lnTo>
                <a:lnTo>
                  <a:pt x="637435" y="948847"/>
                </a:lnTo>
                <a:lnTo>
                  <a:pt x="582000" y="936618"/>
                </a:lnTo>
                <a:lnTo>
                  <a:pt x="528376" y="922979"/>
                </a:lnTo>
                <a:lnTo>
                  <a:pt x="476674" y="907981"/>
                </a:lnTo>
                <a:lnTo>
                  <a:pt x="427006" y="891675"/>
                </a:lnTo>
                <a:lnTo>
                  <a:pt x="379484" y="874115"/>
                </a:lnTo>
                <a:lnTo>
                  <a:pt x="334219" y="855351"/>
                </a:lnTo>
                <a:lnTo>
                  <a:pt x="291322" y="835435"/>
                </a:lnTo>
                <a:lnTo>
                  <a:pt x="250906" y="814420"/>
                </a:lnTo>
                <a:lnTo>
                  <a:pt x="213081" y="792356"/>
                </a:lnTo>
                <a:lnTo>
                  <a:pt x="177960" y="769296"/>
                </a:lnTo>
                <a:lnTo>
                  <a:pt x="145654" y="745292"/>
                </a:lnTo>
                <a:lnTo>
                  <a:pt x="116275" y="720395"/>
                </a:lnTo>
                <a:lnTo>
                  <a:pt x="66744" y="668130"/>
                </a:lnTo>
                <a:lnTo>
                  <a:pt x="30259" y="612917"/>
                </a:lnTo>
                <a:lnTo>
                  <a:pt x="7713" y="555168"/>
                </a:lnTo>
                <a:lnTo>
                  <a:pt x="0" y="495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1777" y="1913001"/>
            <a:ext cx="75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e  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2648" y="5352922"/>
            <a:ext cx="2080260" cy="1048385"/>
          </a:xfrm>
          <a:custGeom>
            <a:avLst/>
            <a:gdLst/>
            <a:ahLst/>
            <a:cxnLst/>
            <a:rect l="l" t="t" r="r" b="b"/>
            <a:pathLst>
              <a:path w="2080260" h="1048385">
                <a:moveTo>
                  <a:pt x="0" y="523925"/>
                </a:moveTo>
                <a:lnTo>
                  <a:pt x="7518" y="460599"/>
                </a:lnTo>
                <a:lnTo>
                  <a:pt x="29495" y="399514"/>
                </a:lnTo>
                <a:lnTo>
                  <a:pt x="65058" y="341110"/>
                </a:lnTo>
                <a:lnTo>
                  <a:pt x="113339" y="285825"/>
                </a:lnTo>
                <a:lnTo>
                  <a:pt x="141976" y="259490"/>
                </a:lnTo>
                <a:lnTo>
                  <a:pt x="173466" y="234098"/>
                </a:lnTo>
                <a:lnTo>
                  <a:pt x="207700" y="209705"/>
                </a:lnTo>
                <a:lnTo>
                  <a:pt x="244570" y="186366"/>
                </a:lnTo>
                <a:lnTo>
                  <a:pt x="283966" y="164136"/>
                </a:lnTo>
                <a:lnTo>
                  <a:pt x="325780" y="143069"/>
                </a:lnTo>
                <a:lnTo>
                  <a:pt x="369902" y="123220"/>
                </a:lnTo>
                <a:lnTo>
                  <a:pt x="416225" y="104644"/>
                </a:lnTo>
                <a:lnTo>
                  <a:pt x="464639" y="87396"/>
                </a:lnTo>
                <a:lnTo>
                  <a:pt x="515036" y="71531"/>
                </a:lnTo>
                <a:lnTo>
                  <a:pt x="567307" y="57102"/>
                </a:lnTo>
                <a:lnTo>
                  <a:pt x="621343" y="44167"/>
                </a:lnTo>
                <a:lnTo>
                  <a:pt x="677035" y="32778"/>
                </a:lnTo>
                <a:lnTo>
                  <a:pt x="734274" y="22990"/>
                </a:lnTo>
                <a:lnTo>
                  <a:pt x="792952" y="14860"/>
                </a:lnTo>
                <a:lnTo>
                  <a:pt x="852960" y="8441"/>
                </a:lnTo>
                <a:lnTo>
                  <a:pt x="914189" y="3788"/>
                </a:lnTo>
                <a:lnTo>
                  <a:pt x="976531" y="956"/>
                </a:lnTo>
                <a:lnTo>
                  <a:pt x="1039876" y="0"/>
                </a:lnTo>
                <a:lnTo>
                  <a:pt x="1103220" y="956"/>
                </a:lnTo>
                <a:lnTo>
                  <a:pt x="1165562" y="3788"/>
                </a:lnTo>
                <a:lnTo>
                  <a:pt x="1226791" y="8441"/>
                </a:lnTo>
                <a:lnTo>
                  <a:pt x="1286799" y="14860"/>
                </a:lnTo>
                <a:lnTo>
                  <a:pt x="1345477" y="22990"/>
                </a:lnTo>
                <a:lnTo>
                  <a:pt x="1402716" y="32778"/>
                </a:lnTo>
                <a:lnTo>
                  <a:pt x="1458408" y="44167"/>
                </a:lnTo>
                <a:lnTo>
                  <a:pt x="1512444" y="57102"/>
                </a:lnTo>
                <a:lnTo>
                  <a:pt x="1564715" y="71531"/>
                </a:lnTo>
                <a:lnTo>
                  <a:pt x="1615112" y="87396"/>
                </a:lnTo>
                <a:lnTo>
                  <a:pt x="1663526" y="104644"/>
                </a:lnTo>
                <a:lnTo>
                  <a:pt x="1709849" y="123220"/>
                </a:lnTo>
                <a:lnTo>
                  <a:pt x="1753971" y="143069"/>
                </a:lnTo>
                <a:lnTo>
                  <a:pt x="1795785" y="164136"/>
                </a:lnTo>
                <a:lnTo>
                  <a:pt x="1835181" y="186366"/>
                </a:lnTo>
                <a:lnTo>
                  <a:pt x="1872051" y="209705"/>
                </a:lnTo>
                <a:lnTo>
                  <a:pt x="1906285" y="234098"/>
                </a:lnTo>
                <a:lnTo>
                  <a:pt x="1937775" y="259490"/>
                </a:lnTo>
                <a:lnTo>
                  <a:pt x="1966412" y="285825"/>
                </a:lnTo>
                <a:lnTo>
                  <a:pt x="2014693" y="341110"/>
                </a:lnTo>
                <a:lnTo>
                  <a:pt x="2050256" y="399514"/>
                </a:lnTo>
                <a:lnTo>
                  <a:pt x="2072233" y="460599"/>
                </a:lnTo>
                <a:lnTo>
                  <a:pt x="2079752" y="523925"/>
                </a:lnTo>
                <a:lnTo>
                  <a:pt x="2077854" y="555843"/>
                </a:lnTo>
                <a:lnTo>
                  <a:pt x="2062997" y="618106"/>
                </a:lnTo>
                <a:lnTo>
                  <a:pt x="2034118" y="677908"/>
                </a:lnTo>
                <a:lnTo>
                  <a:pt x="1992088" y="734810"/>
                </a:lnTo>
                <a:lnTo>
                  <a:pt x="1937775" y="788373"/>
                </a:lnTo>
                <a:lnTo>
                  <a:pt x="1906285" y="813766"/>
                </a:lnTo>
                <a:lnTo>
                  <a:pt x="1872051" y="838160"/>
                </a:lnTo>
                <a:lnTo>
                  <a:pt x="1835181" y="861500"/>
                </a:lnTo>
                <a:lnTo>
                  <a:pt x="1795785" y="883732"/>
                </a:lnTo>
                <a:lnTo>
                  <a:pt x="1753971" y="904800"/>
                </a:lnTo>
                <a:lnTo>
                  <a:pt x="1709849" y="924649"/>
                </a:lnTo>
                <a:lnTo>
                  <a:pt x="1663526" y="943226"/>
                </a:lnTo>
                <a:lnTo>
                  <a:pt x="1615112" y="960475"/>
                </a:lnTo>
                <a:lnTo>
                  <a:pt x="1564715" y="976342"/>
                </a:lnTo>
                <a:lnTo>
                  <a:pt x="1512444" y="990771"/>
                </a:lnTo>
                <a:lnTo>
                  <a:pt x="1458408" y="1003707"/>
                </a:lnTo>
                <a:lnTo>
                  <a:pt x="1402716" y="1015097"/>
                </a:lnTo>
                <a:lnTo>
                  <a:pt x="1345477" y="1024884"/>
                </a:lnTo>
                <a:lnTo>
                  <a:pt x="1286799" y="1033015"/>
                </a:lnTo>
                <a:lnTo>
                  <a:pt x="1226791" y="1039435"/>
                </a:lnTo>
                <a:lnTo>
                  <a:pt x="1165562" y="1044088"/>
                </a:lnTo>
                <a:lnTo>
                  <a:pt x="1103220" y="1046920"/>
                </a:lnTo>
                <a:lnTo>
                  <a:pt x="1039876" y="1047876"/>
                </a:lnTo>
                <a:lnTo>
                  <a:pt x="976531" y="1046920"/>
                </a:lnTo>
                <a:lnTo>
                  <a:pt x="914189" y="1044088"/>
                </a:lnTo>
                <a:lnTo>
                  <a:pt x="852960" y="1039435"/>
                </a:lnTo>
                <a:lnTo>
                  <a:pt x="792952" y="1033015"/>
                </a:lnTo>
                <a:lnTo>
                  <a:pt x="734274" y="1024884"/>
                </a:lnTo>
                <a:lnTo>
                  <a:pt x="677035" y="1015097"/>
                </a:lnTo>
                <a:lnTo>
                  <a:pt x="621343" y="1003707"/>
                </a:lnTo>
                <a:lnTo>
                  <a:pt x="567307" y="990771"/>
                </a:lnTo>
                <a:lnTo>
                  <a:pt x="515036" y="976342"/>
                </a:lnTo>
                <a:lnTo>
                  <a:pt x="464639" y="960475"/>
                </a:lnTo>
                <a:lnTo>
                  <a:pt x="416225" y="943226"/>
                </a:lnTo>
                <a:lnTo>
                  <a:pt x="369902" y="924649"/>
                </a:lnTo>
                <a:lnTo>
                  <a:pt x="325780" y="904800"/>
                </a:lnTo>
                <a:lnTo>
                  <a:pt x="283966" y="883732"/>
                </a:lnTo>
                <a:lnTo>
                  <a:pt x="244570" y="861500"/>
                </a:lnTo>
                <a:lnTo>
                  <a:pt x="207700" y="838160"/>
                </a:lnTo>
                <a:lnTo>
                  <a:pt x="173466" y="813766"/>
                </a:lnTo>
                <a:lnTo>
                  <a:pt x="141976" y="788373"/>
                </a:lnTo>
                <a:lnTo>
                  <a:pt x="113339" y="762036"/>
                </a:lnTo>
                <a:lnTo>
                  <a:pt x="65058" y="706749"/>
                </a:lnTo>
                <a:lnTo>
                  <a:pt x="29495" y="648342"/>
                </a:lnTo>
                <a:lnTo>
                  <a:pt x="7518" y="587255"/>
                </a:lnTo>
                <a:lnTo>
                  <a:pt x="0" y="5239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69617" y="5555691"/>
            <a:ext cx="130683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Config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Constraints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Spex</a:t>
            </a:r>
            <a:r>
              <a:rPr spc="-25" dirty="0"/>
              <a:t> </a:t>
            </a:r>
            <a:r>
              <a:rPr spc="-15" dirty="0"/>
              <a:t>Overview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27148" y="3413285"/>
            <a:ext cx="121285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sz="2500" spc="-45" dirty="0">
                <a:latin typeface="Arial"/>
                <a:cs typeface="Arial"/>
              </a:rPr>
              <a:t>M</a:t>
            </a:r>
            <a:r>
              <a:rPr sz="2500" spc="-10" dirty="0">
                <a:latin typeface="Arial"/>
                <a:cs typeface="Arial"/>
              </a:rPr>
              <a:t>ap</a:t>
            </a:r>
            <a:r>
              <a:rPr sz="2500" spc="-5" dirty="0">
                <a:latin typeface="Arial"/>
                <a:cs typeface="Arial"/>
              </a:rPr>
              <a:t>p</a:t>
            </a:r>
            <a:r>
              <a:rPr sz="2500" spc="-10" dirty="0">
                <a:latin typeface="Arial"/>
                <a:cs typeface="Arial"/>
              </a:rPr>
              <a:t>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200" y="3962400"/>
            <a:ext cx="4191000" cy="838200"/>
          </a:xfrm>
          <a:custGeom>
            <a:avLst/>
            <a:gdLst/>
            <a:ahLst/>
            <a:cxnLst/>
            <a:rect l="l" t="t" r="r" b="b"/>
            <a:pathLst>
              <a:path w="4191000" h="838200">
                <a:moveTo>
                  <a:pt x="0" y="838200"/>
                </a:moveTo>
                <a:lnTo>
                  <a:pt x="4191000" y="838200"/>
                </a:lnTo>
                <a:lnTo>
                  <a:pt x="41910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8200" y="3962400"/>
            <a:ext cx="4191000" cy="8382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20979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39"/>
              </a:spcBef>
            </a:pPr>
            <a:r>
              <a:rPr sz="2500" spc="-5" dirty="0">
                <a:latin typeface="Arial"/>
                <a:cs typeface="Arial"/>
              </a:rPr>
              <a:t>Inference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200" y="3200400"/>
            <a:ext cx="4191000" cy="762000"/>
          </a:xfrm>
          <a:prstGeom prst="rect">
            <a:avLst/>
          </a:prstGeom>
          <a:solidFill>
            <a:srgbClr val="FBD4B5"/>
          </a:solidFill>
          <a:ln w="19050">
            <a:solidFill>
              <a:srgbClr val="000000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35"/>
              </a:spcBef>
            </a:pPr>
            <a:r>
              <a:rPr sz="2500" spc="-15" dirty="0">
                <a:latin typeface="Arial"/>
                <a:cs typeface="Arial"/>
              </a:rPr>
              <a:t>Mapping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10200" y="3352800"/>
            <a:ext cx="609600" cy="485140"/>
          </a:xfrm>
          <a:custGeom>
            <a:avLst/>
            <a:gdLst/>
            <a:ahLst/>
            <a:cxnLst/>
            <a:rect l="l" t="t" r="r" b="b"/>
            <a:pathLst>
              <a:path w="609600" h="485139">
                <a:moveTo>
                  <a:pt x="367284" y="0"/>
                </a:moveTo>
                <a:lnTo>
                  <a:pt x="367284" y="121158"/>
                </a:lnTo>
                <a:lnTo>
                  <a:pt x="0" y="121158"/>
                </a:lnTo>
                <a:lnTo>
                  <a:pt x="0" y="363474"/>
                </a:lnTo>
                <a:lnTo>
                  <a:pt x="367284" y="363474"/>
                </a:lnTo>
                <a:lnTo>
                  <a:pt x="367284" y="484631"/>
                </a:lnTo>
                <a:lnTo>
                  <a:pt x="609600" y="242315"/>
                </a:lnTo>
                <a:lnTo>
                  <a:pt x="36728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10200" y="3352800"/>
            <a:ext cx="609600" cy="485140"/>
          </a:xfrm>
          <a:custGeom>
            <a:avLst/>
            <a:gdLst/>
            <a:ahLst/>
            <a:cxnLst/>
            <a:rect l="l" t="t" r="r" b="b"/>
            <a:pathLst>
              <a:path w="609600" h="485139">
                <a:moveTo>
                  <a:pt x="0" y="121158"/>
                </a:moveTo>
                <a:lnTo>
                  <a:pt x="367284" y="121158"/>
                </a:lnTo>
                <a:lnTo>
                  <a:pt x="367284" y="0"/>
                </a:lnTo>
                <a:lnTo>
                  <a:pt x="609600" y="242315"/>
                </a:lnTo>
                <a:lnTo>
                  <a:pt x="367284" y="484631"/>
                </a:lnTo>
                <a:lnTo>
                  <a:pt x="367284" y="363474"/>
                </a:lnTo>
                <a:lnTo>
                  <a:pt x="0" y="363474"/>
                </a:lnTo>
                <a:lnTo>
                  <a:pt x="0" y="121158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00800" y="2686050"/>
            <a:ext cx="381000" cy="1428750"/>
          </a:xfrm>
          <a:custGeom>
            <a:avLst/>
            <a:gdLst/>
            <a:ahLst/>
            <a:cxnLst/>
            <a:rect l="l" t="t" r="r" b="b"/>
            <a:pathLst>
              <a:path w="381000" h="1428750">
                <a:moveTo>
                  <a:pt x="381000" y="0"/>
                </a:moveTo>
                <a:lnTo>
                  <a:pt x="285750" y="0"/>
                </a:lnTo>
                <a:lnTo>
                  <a:pt x="267217" y="3744"/>
                </a:lnTo>
                <a:lnTo>
                  <a:pt x="252079" y="13954"/>
                </a:lnTo>
                <a:lnTo>
                  <a:pt x="241869" y="29092"/>
                </a:lnTo>
                <a:lnTo>
                  <a:pt x="238125" y="47625"/>
                </a:lnTo>
                <a:lnTo>
                  <a:pt x="241869" y="66157"/>
                </a:lnTo>
                <a:lnTo>
                  <a:pt x="252079" y="81295"/>
                </a:lnTo>
                <a:lnTo>
                  <a:pt x="267217" y="91505"/>
                </a:lnTo>
                <a:lnTo>
                  <a:pt x="285750" y="95250"/>
                </a:lnTo>
                <a:lnTo>
                  <a:pt x="322814" y="87760"/>
                </a:lnTo>
                <a:lnTo>
                  <a:pt x="353091" y="67341"/>
                </a:lnTo>
                <a:lnTo>
                  <a:pt x="373510" y="37064"/>
                </a:lnTo>
                <a:lnTo>
                  <a:pt x="381000" y="0"/>
                </a:lnTo>
                <a:close/>
              </a:path>
              <a:path w="381000" h="1428750">
                <a:moveTo>
                  <a:pt x="95250" y="1238250"/>
                </a:moveTo>
                <a:lnTo>
                  <a:pt x="58185" y="1245739"/>
                </a:lnTo>
                <a:lnTo>
                  <a:pt x="27908" y="1266158"/>
                </a:lnTo>
                <a:lnTo>
                  <a:pt x="7489" y="1296435"/>
                </a:lnTo>
                <a:lnTo>
                  <a:pt x="0" y="1333500"/>
                </a:lnTo>
                <a:lnTo>
                  <a:pt x="7489" y="1370564"/>
                </a:lnTo>
                <a:lnTo>
                  <a:pt x="27908" y="1400841"/>
                </a:lnTo>
                <a:lnTo>
                  <a:pt x="58185" y="1421260"/>
                </a:lnTo>
                <a:lnTo>
                  <a:pt x="95250" y="1428750"/>
                </a:lnTo>
                <a:lnTo>
                  <a:pt x="132314" y="1421260"/>
                </a:lnTo>
                <a:lnTo>
                  <a:pt x="162591" y="1400841"/>
                </a:lnTo>
                <a:lnTo>
                  <a:pt x="183010" y="1370564"/>
                </a:lnTo>
                <a:lnTo>
                  <a:pt x="190500" y="1333500"/>
                </a:lnTo>
                <a:lnTo>
                  <a:pt x="95250" y="1333500"/>
                </a:lnTo>
                <a:lnTo>
                  <a:pt x="113782" y="1329755"/>
                </a:lnTo>
                <a:lnTo>
                  <a:pt x="128920" y="1319545"/>
                </a:lnTo>
                <a:lnTo>
                  <a:pt x="139130" y="1304407"/>
                </a:lnTo>
                <a:lnTo>
                  <a:pt x="142875" y="1285875"/>
                </a:lnTo>
                <a:lnTo>
                  <a:pt x="139130" y="1267342"/>
                </a:lnTo>
                <a:lnTo>
                  <a:pt x="128920" y="1252204"/>
                </a:lnTo>
                <a:lnTo>
                  <a:pt x="113782" y="1241994"/>
                </a:lnTo>
                <a:lnTo>
                  <a:pt x="95250" y="123825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00800" y="2590800"/>
            <a:ext cx="2286000" cy="1524000"/>
          </a:xfrm>
          <a:custGeom>
            <a:avLst/>
            <a:gdLst/>
            <a:ahLst/>
            <a:cxnLst/>
            <a:rect l="l" t="t" r="r" b="b"/>
            <a:pathLst>
              <a:path w="2286000" h="1524000">
                <a:moveTo>
                  <a:pt x="190500" y="1333500"/>
                </a:moveTo>
                <a:lnTo>
                  <a:pt x="190500" y="95250"/>
                </a:lnTo>
                <a:lnTo>
                  <a:pt x="197989" y="58185"/>
                </a:lnTo>
                <a:lnTo>
                  <a:pt x="218408" y="27908"/>
                </a:lnTo>
                <a:lnTo>
                  <a:pt x="248685" y="7489"/>
                </a:lnTo>
                <a:lnTo>
                  <a:pt x="285750" y="0"/>
                </a:lnTo>
                <a:lnTo>
                  <a:pt x="2190750" y="0"/>
                </a:lnTo>
                <a:lnTo>
                  <a:pt x="2227814" y="7489"/>
                </a:lnTo>
                <a:lnTo>
                  <a:pt x="2258091" y="27908"/>
                </a:lnTo>
                <a:lnTo>
                  <a:pt x="2278510" y="58185"/>
                </a:lnTo>
                <a:lnTo>
                  <a:pt x="2286000" y="95250"/>
                </a:lnTo>
                <a:lnTo>
                  <a:pt x="2278510" y="132314"/>
                </a:lnTo>
                <a:lnTo>
                  <a:pt x="2258091" y="162591"/>
                </a:lnTo>
                <a:lnTo>
                  <a:pt x="2227814" y="183010"/>
                </a:lnTo>
                <a:lnTo>
                  <a:pt x="2190750" y="190500"/>
                </a:lnTo>
                <a:lnTo>
                  <a:pt x="2095500" y="190500"/>
                </a:lnTo>
                <a:lnTo>
                  <a:pt x="2095500" y="1428750"/>
                </a:lnTo>
                <a:lnTo>
                  <a:pt x="2088010" y="1465814"/>
                </a:lnTo>
                <a:lnTo>
                  <a:pt x="2067591" y="1496091"/>
                </a:lnTo>
                <a:lnTo>
                  <a:pt x="2037314" y="1516510"/>
                </a:lnTo>
                <a:lnTo>
                  <a:pt x="2000250" y="1524000"/>
                </a:lnTo>
                <a:lnTo>
                  <a:pt x="95250" y="1524000"/>
                </a:lnTo>
                <a:lnTo>
                  <a:pt x="58185" y="1516510"/>
                </a:lnTo>
                <a:lnTo>
                  <a:pt x="27908" y="1496091"/>
                </a:lnTo>
                <a:lnTo>
                  <a:pt x="7489" y="1465814"/>
                </a:lnTo>
                <a:lnTo>
                  <a:pt x="0" y="1428750"/>
                </a:lnTo>
                <a:lnTo>
                  <a:pt x="7489" y="1391685"/>
                </a:lnTo>
                <a:lnTo>
                  <a:pt x="27908" y="1361408"/>
                </a:lnTo>
                <a:lnTo>
                  <a:pt x="58185" y="1340989"/>
                </a:lnTo>
                <a:lnTo>
                  <a:pt x="95250" y="1333500"/>
                </a:lnTo>
                <a:lnTo>
                  <a:pt x="190500" y="1333500"/>
                </a:lnTo>
                <a:close/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26225" y="2578100"/>
            <a:ext cx="168275" cy="21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86550" y="2781300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>
                <a:moveTo>
                  <a:pt x="180975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83350" y="3911600"/>
            <a:ext cx="120650" cy="21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53200" y="5105400"/>
            <a:ext cx="2209800" cy="1295400"/>
          </a:xfrm>
          <a:custGeom>
            <a:avLst/>
            <a:gdLst/>
            <a:ahLst/>
            <a:cxnLst/>
            <a:rect l="l" t="t" r="r" b="b"/>
            <a:pathLst>
              <a:path w="2209800" h="1295400">
                <a:moveTo>
                  <a:pt x="0" y="1295400"/>
                </a:moveTo>
                <a:lnTo>
                  <a:pt x="2209800" y="1295400"/>
                </a:lnTo>
                <a:lnTo>
                  <a:pt x="22098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05600" y="3048000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0" y="228600"/>
                </a:moveTo>
                <a:lnTo>
                  <a:pt x="1295400" y="228600"/>
                </a:lnTo>
                <a:lnTo>
                  <a:pt x="1295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8000" y="5334000"/>
            <a:ext cx="1143000" cy="304800"/>
          </a:xfrm>
          <a:custGeom>
            <a:avLst/>
            <a:gdLst/>
            <a:ahLst/>
            <a:cxnLst/>
            <a:rect l="l" t="t" r="r" b="b"/>
            <a:pathLst>
              <a:path w="1143000" h="304800">
                <a:moveTo>
                  <a:pt x="0" y="304800"/>
                </a:moveTo>
                <a:lnTo>
                  <a:pt x="1143000" y="304800"/>
                </a:lnTo>
                <a:lnTo>
                  <a:pt x="1143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71333" y="3149600"/>
            <a:ext cx="871219" cy="2184400"/>
          </a:xfrm>
          <a:custGeom>
            <a:avLst/>
            <a:gdLst/>
            <a:ahLst/>
            <a:cxnLst/>
            <a:rect l="l" t="t" r="r" b="b"/>
            <a:pathLst>
              <a:path w="871220" h="2184400">
                <a:moveTo>
                  <a:pt x="647138" y="28034"/>
                </a:moveTo>
                <a:lnTo>
                  <a:pt x="685165" y="50800"/>
                </a:lnTo>
                <a:lnTo>
                  <a:pt x="704596" y="70865"/>
                </a:lnTo>
                <a:lnTo>
                  <a:pt x="724281" y="54863"/>
                </a:lnTo>
                <a:lnTo>
                  <a:pt x="723011" y="53339"/>
                </a:lnTo>
                <a:lnTo>
                  <a:pt x="712216" y="41528"/>
                </a:lnTo>
                <a:lnTo>
                  <a:pt x="701167" y="31114"/>
                </a:lnTo>
                <a:lnTo>
                  <a:pt x="697713" y="28321"/>
                </a:lnTo>
                <a:lnTo>
                  <a:pt x="648335" y="28321"/>
                </a:lnTo>
                <a:lnTo>
                  <a:pt x="647138" y="28034"/>
                </a:lnTo>
                <a:close/>
              </a:path>
              <a:path w="871220" h="2184400">
                <a:moveTo>
                  <a:pt x="646557" y="27812"/>
                </a:moveTo>
                <a:lnTo>
                  <a:pt x="647138" y="28034"/>
                </a:lnTo>
                <a:lnTo>
                  <a:pt x="648335" y="28321"/>
                </a:lnTo>
                <a:lnTo>
                  <a:pt x="646557" y="27812"/>
                </a:lnTo>
                <a:close/>
              </a:path>
              <a:path w="871220" h="2184400">
                <a:moveTo>
                  <a:pt x="697085" y="27812"/>
                </a:moveTo>
                <a:lnTo>
                  <a:pt x="646557" y="27812"/>
                </a:lnTo>
                <a:lnTo>
                  <a:pt x="648335" y="28321"/>
                </a:lnTo>
                <a:lnTo>
                  <a:pt x="697713" y="28321"/>
                </a:lnTo>
                <a:lnTo>
                  <a:pt x="697085" y="27812"/>
                </a:lnTo>
                <a:close/>
              </a:path>
              <a:path w="871220" h="2184400">
                <a:moveTo>
                  <a:pt x="630682" y="0"/>
                </a:moveTo>
                <a:lnTo>
                  <a:pt x="628650" y="25400"/>
                </a:lnTo>
                <a:lnTo>
                  <a:pt x="639318" y="26162"/>
                </a:lnTo>
                <a:lnTo>
                  <a:pt x="647138" y="28034"/>
                </a:lnTo>
                <a:lnTo>
                  <a:pt x="646557" y="27812"/>
                </a:lnTo>
                <a:lnTo>
                  <a:pt x="697085" y="27812"/>
                </a:lnTo>
                <a:lnTo>
                  <a:pt x="689864" y="21971"/>
                </a:lnTo>
                <a:lnTo>
                  <a:pt x="678180" y="14350"/>
                </a:lnTo>
                <a:lnTo>
                  <a:pt x="666369" y="8127"/>
                </a:lnTo>
                <a:lnTo>
                  <a:pt x="655066" y="3810"/>
                </a:lnTo>
                <a:lnTo>
                  <a:pt x="653796" y="3555"/>
                </a:lnTo>
                <a:lnTo>
                  <a:pt x="641350" y="888"/>
                </a:lnTo>
                <a:lnTo>
                  <a:pt x="630682" y="0"/>
                </a:lnTo>
                <a:close/>
              </a:path>
              <a:path w="871220" h="2184400">
                <a:moveTo>
                  <a:pt x="767715" y="120141"/>
                </a:moveTo>
                <a:lnTo>
                  <a:pt x="745363" y="132207"/>
                </a:lnTo>
                <a:lnTo>
                  <a:pt x="750062" y="140970"/>
                </a:lnTo>
                <a:lnTo>
                  <a:pt x="758825" y="158496"/>
                </a:lnTo>
                <a:lnTo>
                  <a:pt x="767080" y="176911"/>
                </a:lnTo>
                <a:lnTo>
                  <a:pt x="775081" y="196214"/>
                </a:lnTo>
                <a:lnTo>
                  <a:pt x="782827" y="216408"/>
                </a:lnTo>
                <a:lnTo>
                  <a:pt x="785368" y="223392"/>
                </a:lnTo>
                <a:lnTo>
                  <a:pt x="809244" y="215011"/>
                </a:lnTo>
                <a:lnTo>
                  <a:pt x="790194" y="166497"/>
                </a:lnTo>
                <a:lnTo>
                  <a:pt x="772541" y="129032"/>
                </a:lnTo>
                <a:lnTo>
                  <a:pt x="767715" y="120141"/>
                </a:lnTo>
                <a:close/>
              </a:path>
              <a:path w="871220" h="2184400">
                <a:moveTo>
                  <a:pt x="832104" y="288671"/>
                </a:moveTo>
                <a:lnTo>
                  <a:pt x="807593" y="295275"/>
                </a:lnTo>
                <a:lnTo>
                  <a:pt x="810133" y="304419"/>
                </a:lnTo>
                <a:lnTo>
                  <a:pt x="815975" y="328040"/>
                </a:lnTo>
                <a:lnTo>
                  <a:pt x="826262" y="376936"/>
                </a:lnTo>
                <a:lnTo>
                  <a:pt x="828801" y="393191"/>
                </a:lnTo>
                <a:lnTo>
                  <a:pt x="853948" y="389127"/>
                </a:lnTo>
                <a:lnTo>
                  <a:pt x="851026" y="371728"/>
                </a:lnTo>
                <a:lnTo>
                  <a:pt x="840613" y="321945"/>
                </a:lnTo>
                <a:lnTo>
                  <a:pt x="834644" y="297814"/>
                </a:lnTo>
                <a:lnTo>
                  <a:pt x="832104" y="288671"/>
                </a:lnTo>
                <a:close/>
              </a:path>
              <a:path w="871220" h="2184400">
                <a:moveTo>
                  <a:pt x="864616" y="465327"/>
                </a:moveTo>
                <a:lnTo>
                  <a:pt x="839343" y="467994"/>
                </a:lnTo>
                <a:lnTo>
                  <a:pt x="840486" y="478917"/>
                </a:lnTo>
                <a:lnTo>
                  <a:pt x="842645" y="505079"/>
                </a:lnTo>
                <a:lnTo>
                  <a:pt x="844296" y="531494"/>
                </a:lnTo>
                <a:lnTo>
                  <a:pt x="845312" y="557911"/>
                </a:lnTo>
                <a:lnTo>
                  <a:pt x="845439" y="568198"/>
                </a:lnTo>
                <a:lnTo>
                  <a:pt x="870839" y="567817"/>
                </a:lnTo>
                <a:lnTo>
                  <a:pt x="870712" y="556894"/>
                </a:lnTo>
                <a:lnTo>
                  <a:pt x="869569" y="529970"/>
                </a:lnTo>
                <a:lnTo>
                  <a:pt x="867918" y="503047"/>
                </a:lnTo>
                <a:lnTo>
                  <a:pt x="865759" y="476250"/>
                </a:lnTo>
                <a:lnTo>
                  <a:pt x="864616" y="465327"/>
                </a:lnTo>
                <a:close/>
              </a:path>
              <a:path w="871220" h="2184400">
                <a:moveTo>
                  <a:pt x="842645" y="642747"/>
                </a:moveTo>
                <a:lnTo>
                  <a:pt x="840486" y="663067"/>
                </a:lnTo>
                <a:lnTo>
                  <a:pt x="836802" y="689101"/>
                </a:lnTo>
                <a:lnTo>
                  <a:pt x="831850" y="714756"/>
                </a:lnTo>
                <a:lnTo>
                  <a:pt x="825881" y="740918"/>
                </a:lnTo>
                <a:lnTo>
                  <a:pt x="850519" y="747394"/>
                </a:lnTo>
                <a:lnTo>
                  <a:pt x="861822" y="692657"/>
                </a:lnTo>
                <a:lnTo>
                  <a:pt x="867918" y="645413"/>
                </a:lnTo>
                <a:lnTo>
                  <a:pt x="842645" y="642747"/>
                </a:lnTo>
                <a:close/>
              </a:path>
              <a:path w="871220" h="2184400">
                <a:moveTo>
                  <a:pt x="803910" y="812800"/>
                </a:moveTo>
                <a:lnTo>
                  <a:pt x="783844" y="862330"/>
                </a:lnTo>
                <a:lnTo>
                  <a:pt x="763270" y="903858"/>
                </a:lnTo>
                <a:lnTo>
                  <a:pt x="785876" y="915543"/>
                </a:lnTo>
                <a:lnTo>
                  <a:pt x="807212" y="872363"/>
                </a:lnTo>
                <a:lnTo>
                  <a:pt x="827151" y="823213"/>
                </a:lnTo>
                <a:lnTo>
                  <a:pt x="827913" y="821182"/>
                </a:lnTo>
                <a:lnTo>
                  <a:pt x="803910" y="812800"/>
                </a:lnTo>
                <a:close/>
              </a:path>
              <a:path w="871220" h="2184400">
                <a:moveTo>
                  <a:pt x="724408" y="967613"/>
                </a:moveTo>
                <a:lnTo>
                  <a:pt x="694055" y="1007744"/>
                </a:lnTo>
                <a:lnTo>
                  <a:pt x="663321" y="1041781"/>
                </a:lnTo>
                <a:lnTo>
                  <a:pt x="661416" y="1043686"/>
                </a:lnTo>
                <a:lnTo>
                  <a:pt x="678942" y="1061974"/>
                </a:lnTo>
                <a:lnTo>
                  <a:pt x="713867" y="1023619"/>
                </a:lnTo>
                <a:lnTo>
                  <a:pt x="743839" y="984250"/>
                </a:lnTo>
                <a:lnTo>
                  <a:pt x="745490" y="981837"/>
                </a:lnTo>
                <a:lnTo>
                  <a:pt x="724408" y="967613"/>
                </a:lnTo>
                <a:close/>
              </a:path>
              <a:path w="871220" h="2184400">
                <a:moveTo>
                  <a:pt x="604647" y="1091438"/>
                </a:moveTo>
                <a:lnTo>
                  <a:pt x="563372" y="1116330"/>
                </a:lnTo>
                <a:lnTo>
                  <a:pt x="517525" y="1134237"/>
                </a:lnTo>
                <a:lnTo>
                  <a:pt x="524891" y="1158620"/>
                </a:lnTo>
                <a:lnTo>
                  <a:pt x="575437" y="1138682"/>
                </a:lnTo>
                <a:lnTo>
                  <a:pt x="612394" y="1116964"/>
                </a:lnTo>
                <a:lnTo>
                  <a:pt x="619251" y="1112139"/>
                </a:lnTo>
                <a:lnTo>
                  <a:pt x="604647" y="1091438"/>
                </a:lnTo>
                <a:close/>
              </a:path>
              <a:path w="871220" h="2184400">
                <a:moveTo>
                  <a:pt x="444373" y="1143889"/>
                </a:moveTo>
                <a:lnTo>
                  <a:pt x="407289" y="1152906"/>
                </a:lnTo>
                <a:lnTo>
                  <a:pt x="367538" y="1174114"/>
                </a:lnTo>
                <a:lnTo>
                  <a:pt x="348234" y="1188847"/>
                </a:lnTo>
                <a:lnTo>
                  <a:pt x="347091" y="1189736"/>
                </a:lnTo>
                <a:lnTo>
                  <a:pt x="363855" y="1208913"/>
                </a:lnTo>
                <a:lnTo>
                  <a:pt x="363982" y="1208658"/>
                </a:lnTo>
                <a:lnTo>
                  <a:pt x="372745" y="1201801"/>
                </a:lnTo>
                <a:lnTo>
                  <a:pt x="407162" y="1180592"/>
                </a:lnTo>
                <a:lnTo>
                  <a:pt x="447421" y="1169162"/>
                </a:lnTo>
                <a:lnTo>
                  <a:pt x="444373" y="1143889"/>
                </a:lnTo>
                <a:close/>
              </a:path>
              <a:path w="871220" h="2184400">
                <a:moveTo>
                  <a:pt x="293243" y="1246758"/>
                </a:moveTo>
                <a:lnTo>
                  <a:pt x="283972" y="1258570"/>
                </a:lnTo>
                <a:lnTo>
                  <a:pt x="266319" y="1283462"/>
                </a:lnTo>
                <a:lnTo>
                  <a:pt x="249300" y="1310513"/>
                </a:lnTo>
                <a:lnTo>
                  <a:pt x="236347" y="1332992"/>
                </a:lnTo>
                <a:lnTo>
                  <a:pt x="258318" y="1345692"/>
                </a:lnTo>
                <a:lnTo>
                  <a:pt x="270891" y="1323975"/>
                </a:lnTo>
                <a:lnTo>
                  <a:pt x="287147" y="1298067"/>
                </a:lnTo>
                <a:lnTo>
                  <a:pt x="303911" y="1274191"/>
                </a:lnTo>
                <a:lnTo>
                  <a:pt x="313182" y="1262380"/>
                </a:lnTo>
                <a:lnTo>
                  <a:pt x="293243" y="1246758"/>
                </a:lnTo>
                <a:close/>
              </a:path>
              <a:path w="871220" h="2184400">
                <a:moveTo>
                  <a:pt x="201295" y="1401699"/>
                </a:moveTo>
                <a:lnTo>
                  <a:pt x="200914" y="1402461"/>
                </a:lnTo>
                <a:lnTo>
                  <a:pt x="185927" y="1436751"/>
                </a:lnTo>
                <a:lnTo>
                  <a:pt x="171323" y="1472438"/>
                </a:lnTo>
                <a:lnTo>
                  <a:pt x="162306" y="1496695"/>
                </a:lnTo>
                <a:lnTo>
                  <a:pt x="186055" y="1505585"/>
                </a:lnTo>
                <a:lnTo>
                  <a:pt x="194945" y="1482089"/>
                </a:lnTo>
                <a:lnTo>
                  <a:pt x="209169" y="1446911"/>
                </a:lnTo>
                <a:lnTo>
                  <a:pt x="223774" y="1413510"/>
                </a:lnTo>
                <a:lnTo>
                  <a:pt x="224155" y="1412748"/>
                </a:lnTo>
                <a:lnTo>
                  <a:pt x="201295" y="1401699"/>
                </a:lnTo>
                <a:close/>
              </a:path>
              <a:path w="871220" h="2184400">
                <a:moveTo>
                  <a:pt x="137541" y="1569466"/>
                </a:moveTo>
                <a:lnTo>
                  <a:pt x="131572" y="1588262"/>
                </a:lnTo>
                <a:lnTo>
                  <a:pt x="119634" y="1629410"/>
                </a:lnTo>
                <a:lnTo>
                  <a:pt x="109600" y="1667764"/>
                </a:lnTo>
                <a:lnTo>
                  <a:pt x="134112" y="1674241"/>
                </a:lnTo>
                <a:lnTo>
                  <a:pt x="144145" y="1636395"/>
                </a:lnTo>
                <a:lnTo>
                  <a:pt x="155829" y="1595882"/>
                </a:lnTo>
                <a:lnTo>
                  <a:pt x="161671" y="1577086"/>
                </a:lnTo>
                <a:lnTo>
                  <a:pt x="137541" y="1569466"/>
                </a:lnTo>
                <a:close/>
              </a:path>
              <a:path w="871220" h="2184400">
                <a:moveTo>
                  <a:pt x="92201" y="1742567"/>
                </a:moveTo>
                <a:lnTo>
                  <a:pt x="88646" y="1759204"/>
                </a:lnTo>
                <a:lnTo>
                  <a:pt x="79883" y="1804162"/>
                </a:lnTo>
                <a:lnTo>
                  <a:pt x="73406" y="1842897"/>
                </a:lnTo>
                <a:lnTo>
                  <a:pt x="98425" y="1847214"/>
                </a:lnTo>
                <a:lnTo>
                  <a:pt x="104775" y="1808988"/>
                </a:lnTo>
                <a:lnTo>
                  <a:pt x="113411" y="1764538"/>
                </a:lnTo>
                <a:lnTo>
                  <a:pt x="117094" y="1747901"/>
                </a:lnTo>
                <a:lnTo>
                  <a:pt x="92201" y="1742567"/>
                </a:lnTo>
                <a:close/>
              </a:path>
              <a:path w="871220" h="2184400">
                <a:moveTo>
                  <a:pt x="62357" y="1918843"/>
                </a:moveTo>
                <a:lnTo>
                  <a:pt x="59182" y="1943608"/>
                </a:lnTo>
                <a:lnTo>
                  <a:pt x="54356" y="1991233"/>
                </a:lnTo>
                <a:lnTo>
                  <a:pt x="51943" y="2020443"/>
                </a:lnTo>
                <a:lnTo>
                  <a:pt x="77216" y="2022602"/>
                </a:lnTo>
                <a:lnTo>
                  <a:pt x="79501" y="1993773"/>
                </a:lnTo>
                <a:lnTo>
                  <a:pt x="84327" y="1946783"/>
                </a:lnTo>
                <a:lnTo>
                  <a:pt x="87502" y="1922018"/>
                </a:lnTo>
                <a:lnTo>
                  <a:pt x="62357" y="1918843"/>
                </a:lnTo>
                <a:close/>
              </a:path>
              <a:path w="871220" h="2184400">
                <a:moveTo>
                  <a:pt x="14350" y="2067814"/>
                </a:moveTo>
                <a:lnTo>
                  <a:pt x="8255" y="2071243"/>
                </a:lnTo>
                <a:lnTo>
                  <a:pt x="2159" y="2074799"/>
                </a:lnTo>
                <a:lnTo>
                  <a:pt x="0" y="2082545"/>
                </a:lnTo>
                <a:lnTo>
                  <a:pt x="3556" y="2088641"/>
                </a:lnTo>
                <a:lnTo>
                  <a:pt x="57785" y="2184273"/>
                </a:lnTo>
                <a:lnTo>
                  <a:pt x="72769" y="2159254"/>
                </a:lnTo>
                <a:lnTo>
                  <a:pt x="70739" y="2159254"/>
                </a:lnTo>
                <a:lnTo>
                  <a:pt x="45339" y="2158873"/>
                </a:lnTo>
                <a:lnTo>
                  <a:pt x="45703" y="2136521"/>
                </a:lnTo>
                <a:lnTo>
                  <a:pt x="45777" y="2133926"/>
                </a:lnTo>
                <a:lnTo>
                  <a:pt x="46534" y="2113062"/>
                </a:lnTo>
                <a:lnTo>
                  <a:pt x="25526" y="2076069"/>
                </a:lnTo>
                <a:lnTo>
                  <a:pt x="22098" y="2069973"/>
                </a:lnTo>
                <a:lnTo>
                  <a:pt x="14350" y="2067814"/>
                </a:lnTo>
                <a:close/>
              </a:path>
              <a:path w="871220" h="2184400">
                <a:moveTo>
                  <a:pt x="46534" y="2113062"/>
                </a:moveTo>
                <a:lnTo>
                  <a:pt x="45777" y="2133926"/>
                </a:lnTo>
                <a:lnTo>
                  <a:pt x="45703" y="2136521"/>
                </a:lnTo>
                <a:lnTo>
                  <a:pt x="45339" y="2158873"/>
                </a:lnTo>
                <a:lnTo>
                  <a:pt x="70739" y="2159254"/>
                </a:lnTo>
                <a:lnTo>
                  <a:pt x="70811" y="2152777"/>
                </a:lnTo>
                <a:lnTo>
                  <a:pt x="69088" y="2152777"/>
                </a:lnTo>
                <a:lnTo>
                  <a:pt x="47244" y="2152523"/>
                </a:lnTo>
                <a:lnTo>
                  <a:pt x="58383" y="2133926"/>
                </a:lnTo>
                <a:lnTo>
                  <a:pt x="46534" y="2113062"/>
                </a:lnTo>
                <a:close/>
              </a:path>
              <a:path w="871220" h="2184400">
                <a:moveTo>
                  <a:pt x="103886" y="2068957"/>
                </a:moveTo>
                <a:lnTo>
                  <a:pt x="96139" y="2070862"/>
                </a:lnTo>
                <a:lnTo>
                  <a:pt x="71995" y="2111200"/>
                </a:lnTo>
                <a:lnTo>
                  <a:pt x="70993" y="2136521"/>
                </a:lnTo>
                <a:lnTo>
                  <a:pt x="70739" y="2159254"/>
                </a:lnTo>
                <a:lnTo>
                  <a:pt x="72769" y="2159254"/>
                </a:lnTo>
                <a:lnTo>
                  <a:pt x="114300" y="2089912"/>
                </a:lnTo>
                <a:lnTo>
                  <a:pt x="117983" y="2083943"/>
                </a:lnTo>
                <a:lnTo>
                  <a:pt x="115950" y="2076069"/>
                </a:lnTo>
                <a:lnTo>
                  <a:pt x="109982" y="2072513"/>
                </a:lnTo>
                <a:lnTo>
                  <a:pt x="103886" y="2068957"/>
                </a:lnTo>
                <a:close/>
              </a:path>
              <a:path w="871220" h="2184400">
                <a:moveTo>
                  <a:pt x="58383" y="2133926"/>
                </a:moveTo>
                <a:lnTo>
                  <a:pt x="47244" y="2152523"/>
                </a:lnTo>
                <a:lnTo>
                  <a:pt x="69088" y="2152777"/>
                </a:lnTo>
                <a:lnTo>
                  <a:pt x="58383" y="2133926"/>
                </a:lnTo>
                <a:close/>
              </a:path>
              <a:path w="871220" h="2184400">
                <a:moveTo>
                  <a:pt x="71995" y="2111200"/>
                </a:moveTo>
                <a:lnTo>
                  <a:pt x="58383" y="2133926"/>
                </a:lnTo>
                <a:lnTo>
                  <a:pt x="69088" y="2152777"/>
                </a:lnTo>
                <a:lnTo>
                  <a:pt x="70811" y="2152777"/>
                </a:lnTo>
                <a:lnTo>
                  <a:pt x="70993" y="2136521"/>
                </a:lnTo>
                <a:lnTo>
                  <a:pt x="71995" y="2111200"/>
                </a:lnTo>
                <a:close/>
              </a:path>
              <a:path w="871220" h="2184400">
                <a:moveTo>
                  <a:pt x="47117" y="2097024"/>
                </a:moveTo>
                <a:lnTo>
                  <a:pt x="46534" y="2113062"/>
                </a:lnTo>
                <a:lnTo>
                  <a:pt x="58383" y="2133926"/>
                </a:lnTo>
                <a:lnTo>
                  <a:pt x="71995" y="2111200"/>
                </a:lnTo>
                <a:lnTo>
                  <a:pt x="72517" y="2098040"/>
                </a:lnTo>
                <a:lnTo>
                  <a:pt x="47117" y="20970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71333" y="3149600"/>
            <a:ext cx="871219" cy="2184400"/>
          </a:xfrm>
          <a:custGeom>
            <a:avLst/>
            <a:gdLst/>
            <a:ahLst/>
            <a:cxnLst/>
            <a:rect l="l" t="t" r="r" b="b"/>
            <a:pathLst>
              <a:path w="871220" h="2184400">
                <a:moveTo>
                  <a:pt x="647138" y="28034"/>
                </a:moveTo>
                <a:lnTo>
                  <a:pt x="685165" y="50800"/>
                </a:lnTo>
                <a:lnTo>
                  <a:pt x="704596" y="70865"/>
                </a:lnTo>
                <a:lnTo>
                  <a:pt x="724281" y="54863"/>
                </a:lnTo>
                <a:lnTo>
                  <a:pt x="723011" y="53339"/>
                </a:lnTo>
                <a:lnTo>
                  <a:pt x="712216" y="41528"/>
                </a:lnTo>
                <a:lnTo>
                  <a:pt x="701167" y="31114"/>
                </a:lnTo>
                <a:lnTo>
                  <a:pt x="697713" y="28321"/>
                </a:lnTo>
                <a:lnTo>
                  <a:pt x="648335" y="28321"/>
                </a:lnTo>
                <a:lnTo>
                  <a:pt x="647138" y="28034"/>
                </a:lnTo>
                <a:close/>
              </a:path>
              <a:path w="871220" h="2184400">
                <a:moveTo>
                  <a:pt x="646557" y="27812"/>
                </a:moveTo>
                <a:lnTo>
                  <a:pt x="647138" y="28034"/>
                </a:lnTo>
                <a:lnTo>
                  <a:pt x="648335" y="28321"/>
                </a:lnTo>
                <a:lnTo>
                  <a:pt x="646557" y="27812"/>
                </a:lnTo>
                <a:close/>
              </a:path>
              <a:path w="871220" h="2184400">
                <a:moveTo>
                  <a:pt x="697085" y="27812"/>
                </a:moveTo>
                <a:lnTo>
                  <a:pt x="646557" y="27812"/>
                </a:lnTo>
                <a:lnTo>
                  <a:pt x="648335" y="28321"/>
                </a:lnTo>
                <a:lnTo>
                  <a:pt x="697713" y="28321"/>
                </a:lnTo>
                <a:lnTo>
                  <a:pt x="697085" y="27812"/>
                </a:lnTo>
                <a:close/>
              </a:path>
              <a:path w="871220" h="2184400">
                <a:moveTo>
                  <a:pt x="630682" y="0"/>
                </a:moveTo>
                <a:lnTo>
                  <a:pt x="628650" y="25400"/>
                </a:lnTo>
                <a:lnTo>
                  <a:pt x="639318" y="26162"/>
                </a:lnTo>
                <a:lnTo>
                  <a:pt x="647138" y="28034"/>
                </a:lnTo>
                <a:lnTo>
                  <a:pt x="646557" y="27812"/>
                </a:lnTo>
                <a:lnTo>
                  <a:pt x="697085" y="27812"/>
                </a:lnTo>
                <a:lnTo>
                  <a:pt x="689864" y="21971"/>
                </a:lnTo>
                <a:lnTo>
                  <a:pt x="678180" y="14350"/>
                </a:lnTo>
                <a:lnTo>
                  <a:pt x="666369" y="8127"/>
                </a:lnTo>
                <a:lnTo>
                  <a:pt x="655066" y="3810"/>
                </a:lnTo>
                <a:lnTo>
                  <a:pt x="653796" y="3555"/>
                </a:lnTo>
                <a:lnTo>
                  <a:pt x="641350" y="888"/>
                </a:lnTo>
                <a:lnTo>
                  <a:pt x="630682" y="0"/>
                </a:lnTo>
                <a:close/>
              </a:path>
              <a:path w="871220" h="2184400">
                <a:moveTo>
                  <a:pt x="767715" y="120141"/>
                </a:moveTo>
                <a:lnTo>
                  <a:pt x="745363" y="132207"/>
                </a:lnTo>
                <a:lnTo>
                  <a:pt x="750062" y="140970"/>
                </a:lnTo>
                <a:lnTo>
                  <a:pt x="758825" y="158496"/>
                </a:lnTo>
                <a:lnTo>
                  <a:pt x="767080" y="176911"/>
                </a:lnTo>
                <a:lnTo>
                  <a:pt x="775081" y="196214"/>
                </a:lnTo>
                <a:lnTo>
                  <a:pt x="782827" y="216408"/>
                </a:lnTo>
                <a:lnTo>
                  <a:pt x="785368" y="223392"/>
                </a:lnTo>
                <a:lnTo>
                  <a:pt x="809244" y="215011"/>
                </a:lnTo>
                <a:lnTo>
                  <a:pt x="790194" y="166497"/>
                </a:lnTo>
                <a:lnTo>
                  <a:pt x="772541" y="129032"/>
                </a:lnTo>
                <a:lnTo>
                  <a:pt x="767715" y="120141"/>
                </a:lnTo>
                <a:close/>
              </a:path>
              <a:path w="871220" h="2184400">
                <a:moveTo>
                  <a:pt x="832104" y="288671"/>
                </a:moveTo>
                <a:lnTo>
                  <a:pt x="807593" y="295275"/>
                </a:lnTo>
                <a:lnTo>
                  <a:pt x="810133" y="304419"/>
                </a:lnTo>
                <a:lnTo>
                  <a:pt x="815975" y="328040"/>
                </a:lnTo>
                <a:lnTo>
                  <a:pt x="826262" y="376936"/>
                </a:lnTo>
                <a:lnTo>
                  <a:pt x="828801" y="393191"/>
                </a:lnTo>
                <a:lnTo>
                  <a:pt x="853948" y="389127"/>
                </a:lnTo>
                <a:lnTo>
                  <a:pt x="851026" y="371728"/>
                </a:lnTo>
                <a:lnTo>
                  <a:pt x="840613" y="321945"/>
                </a:lnTo>
                <a:lnTo>
                  <a:pt x="834644" y="297814"/>
                </a:lnTo>
                <a:lnTo>
                  <a:pt x="832104" y="288671"/>
                </a:lnTo>
                <a:close/>
              </a:path>
              <a:path w="871220" h="2184400">
                <a:moveTo>
                  <a:pt x="864616" y="465327"/>
                </a:moveTo>
                <a:lnTo>
                  <a:pt x="839343" y="467994"/>
                </a:lnTo>
                <a:lnTo>
                  <a:pt x="840486" y="478917"/>
                </a:lnTo>
                <a:lnTo>
                  <a:pt x="842645" y="505079"/>
                </a:lnTo>
                <a:lnTo>
                  <a:pt x="844296" y="531494"/>
                </a:lnTo>
                <a:lnTo>
                  <a:pt x="845312" y="557911"/>
                </a:lnTo>
                <a:lnTo>
                  <a:pt x="845439" y="568198"/>
                </a:lnTo>
                <a:lnTo>
                  <a:pt x="870839" y="567817"/>
                </a:lnTo>
                <a:lnTo>
                  <a:pt x="870712" y="556894"/>
                </a:lnTo>
                <a:lnTo>
                  <a:pt x="869569" y="529970"/>
                </a:lnTo>
                <a:lnTo>
                  <a:pt x="867918" y="503047"/>
                </a:lnTo>
                <a:lnTo>
                  <a:pt x="865759" y="476250"/>
                </a:lnTo>
                <a:lnTo>
                  <a:pt x="864616" y="465327"/>
                </a:lnTo>
                <a:close/>
              </a:path>
              <a:path w="871220" h="2184400">
                <a:moveTo>
                  <a:pt x="842645" y="642747"/>
                </a:moveTo>
                <a:lnTo>
                  <a:pt x="840486" y="663067"/>
                </a:lnTo>
                <a:lnTo>
                  <a:pt x="836802" y="689101"/>
                </a:lnTo>
                <a:lnTo>
                  <a:pt x="831850" y="714756"/>
                </a:lnTo>
                <a:lnTo>
                  <a:pt x="825881" y="740918"/>
                </a:lnTo>
                <a:lnTo>
                  <a:pt x="850519" y="747394"/>
                </a:lnTo>
                <a:lnTo>
                  <a:pt x="861822" y="692657"/>
                </a:lnTo>
                <a:lnTo>
                  <a:pt x="867918" y="645413"/>
                </a:lnTo>
                <a:lnTo>
                  <a:pt x="842645" y="642747"/>
                </a:lnTo>
                <a:close/>
              </a:path>
              <a:path w="871220" h="2184400">
                <a:moveTo>
                  <a:pt x="803910" y="812800"/>
                </a:moveTo>
                <a:lnTo>
                  <a:pt x="783844" y="862330"/>
                </a:lnTo>
                <a:lnTo>
                  <a:pt x="763270" y="903858"/>
                </a:lnTo>
                <a:lnTo>
                  <a:pt x="785876" y="915543"/>
                </a:lnTo>
                <a:lnTo>
                  <a:pt x="807212" y="872363"/>
                </a:lnTo>
                <a:lnTo>
                  <a:pt x="827151" y="823213"/>
                </a:lnTo>
                <a:lnTo>
                  <a:pt x="827913" y="821182"/>
                </a:lnTo>
                <a:lnTo>
                  <a:pt x="803910" y="812800"/>
                </a:lnTo>
                <a:close/>
              </a:path>
              <a:path w="871220" h="2184400">
                <a:moveTo>
                  <a:pt x="724408" y="967613"/>
                </a:moveTo>
                <a:lnTo>
                  <a:pt x="694055" y="1007744"/>
                </a:lnTo>
                <a:lnTo>
                  <a:pt x="663321" y="1041781"/>
                </a:lnTo>
                <a:lnTo>
                  <a:pt x="661416" y="1043686"/>
                </a:lnTo>
                <a:lnTo>
                  <a:pt x="678942" y="1061974"/>
                </a:lnTo>
                <a:lnTo>
                  <a:pt x="713867" y="1023619"/>
                </a:lnTo>
                <a:lnTo>
                  <a:pt x="743839" y="984250"/>
                </a:lnTo>
                <a:lnTo>
                  <a:pt x="745490" y="981837"/>
                </a:lnTo>
                <a:lnTo>
                  <a:pt x="724408" y="967613"/>
                </a:lnTo>
                <a:close/>
              </a:path>
              <a:path w="871220" h="2184400">
                <a:moveTo>
                  <a:pt x="604647" y="1091438"/>
                </a:moveTo>
                <a:lnTo>
                  <a:pt x="563372" y="1116330"/>
                </a:lnTo>
                <a:lnTo>
                  <a:pt x="517525" y="1134237"/>
                </a:lnTo>
                <a:lnTo>
                  <a:pt x="524891" y="1158620"/>
                </a:lnTo>
                <a:lnTo>
                  <a:pt x="575437" y="1138682"/>
                </a:lnTo>
                <a:lnTo>
                  <a:pt x="612394" y="1116964"/>
                </a:lnTo>
                <a:lnTo>
                  <a:pt x="619251" y="1112139"/>
                </a:lnTo>
                <a:lnTo>
                  <a:pt x="604647" y="1091438"/>
                </a:lnTo>
                <a:close/>
              </a:path>
              <a:path w="871220" h="2184400">
                <a:moveTo>
                  <a:pt x="444373" y="1143889"/>
                </a:moveTo>
                <a:lnTo>
                  <a:pt x="407289" y="1152906"/>
                </a:lnTo>
                <a:lnTo>
                  <a:pt x="367538" y="1174114"/>
                </a:lnTo>
                <a:lnTo>
                  <a:pt x="348234" y="1188847"/>
                </a:lnTo>
                <a:lnTo>
                  <a:pt x="347091" y="1189736"/>
                </a:lnTo>
                <a:lnTo>
                  <a:pt x="363855" y="1208913"/>
                </a:lnTo>
                <a:lnTo>
                  <a:pt x="363982" y="1208658"/>
                </a:lnTo>
                <a:lnTo>
                  <a:pt x="372745" y="1201801"/>
                </a:lnTo>
                <a:lnTo>
                  <a:pt x="407162" y="1180592"/>
                </a:lnTo>
                <a:lnTo>
                  <a:pt x="447421" y="1169162"/>
                </a:lnTo>
                <a:lnTo>
                  <a:pt x="444373" y="1143889"/>
                </a:lnTo>
                <a:close/>
              </a:path>
              <a:path w="871220" h="2184400">
                <a:moveTo>
                  <a:pt x="293243" y="1246758"/>
                </a:moveTo>
                <a:lnTo>
                  <a:pt x="283972" y="1258570"/>
                </a:lnTo>
                <a:lnTo>
                  <a:pt x="266319" y="1283462"/>
                </a:lnTo>
                <a:lnTo>
                  <a:pt x="249300" y="1310513"/>
                </a:lnTo>
                <a:lnTo>
                  <a:pt x="236347" y="1332992"/>
                </a:lnTo>
                <a:lnTo>
                  <a:pt x="258318" y="1345692"/>
                </a:lnTo>
                <a:lnTo>
                  <a:pt x="270891" y="1323975"/>
                </a:lnTo>
                <a:lnTo>
                  <a:pt x="287147" y="1298067"/>
                </a:lnTo>
                <a:lnTo>
                  <a:pt x="303911" y="1274191"/>
                </a:lnTo>
                <a:lnTo>
                  <a:pt x="313182" y="1262380"/>
                </a:lnTo>
                <a:lnTo>
                  <a:pt x="293243" y="1246758"/>
                </a:lnTo>
                <a:close/>
              </a:path>
              <a:path w="871220" h="2184400">
                <a:moveTo>
                  <a:pt x="201295" y="1401699"/>
                </a:moveTo>
                <a:lnTo>
                  <a:pt x="200914" y="1402461"/>
                </a:lnTo>
                <a:lnTo>
                  <a:pt x="185927" y="1436751"/>
                </a:lnTo>
                <a:lnTo>
                  <a:pt x="171323" y="1472438"/>
                </a:lnTo>
                <a:lnTo>
                  <a:pt x="162306" y="1496695"/>
                </a:lnTo>
                <a:lnTo>
                  <a:pt x="186055" y="1505585"/>
                </a:lnTo>
                <a:lnTo>
                  <a:pt x="194945" y="1482089"/>
                </a:lnTo>
                <a:lnTo>
                  <a:pt x="209169" y="1446911"/>
                </a:lnTo>
                <a:lnTo>
                  <a:pt x="223774" y="1413510"/>
                </a:lnTo>
                <a:lnTo>
                  <a:pt x="224155" y="1412748"/>
                </a:lnTo>
                <a:lnTo>
                  <a:pt x="201295" y="1401699"/>
                </a:lnTo>
                <a:close/>
              </a:path>
              <a:path w="871220" h="2184400">
                <a:moveTo>
                  <a:pt x="137541" y="1569466"/>
                </a:moveTo>
                <a:lnTo>
                  <a:pt x="131572" y="1588262"/>
                </a:lnTo>
                <a:lnTo>
                  <a:pt x="119634" y="1629410"/>
                </a:lnTo>
                <a:lnTo>
                  <a:pt x="109600" y="1667764"/>
                </a:lnTo>
                <a:lnTo>
                  <a:pt x="134112" y="1674241"/>
                </a:lnTo>
                <a:lnTo>
                  <a:pt x="144145" y="1636395"/>
                </a:lnTo>
                <a:lnTo>
                  <a:pt x="155829" y="1595882"/>
                </a:lnTo>
                <a:lnTo>
                  <a:pt x="161671" y="1577086"/>
                </a:lnTo>
                <a:lnTo>
                  <a:pt x="137541" y="1569466"/>
                </a:lnTo>
                <a:close/>
              </a:path>
              <a:path w="871220" h="2184400">
                <a:moveTo>
                  <a:pt x="92201" y="1742567"/>
                </a:moveTo>
                <a:lnTo>
                  <a:pt x="88646" y="1759204"/>
                </a:lnTo>
                <a:lnTo>
                  <a:pt x="79883" y="1804162"/>
                </a:lnTo>
                <a:lnTo>
                  <a:pt x="73406" y="1842897"/>
                </a:lnTo>
                <a:lnTo>
                  <a:pt x="98425" y="1847214"/>
                </a:lnTo>
                <a:lnTo>
                  <a:pt x="104775" y="1808988"/>
                </a:lnTo>
                <a:lnTo>
                  <a:pt x="113411" y="1764538"/>
                </a:lnTo>
                <a:lnTo>
                  <a:pt x="117094" y="1747901"/>
                </a:lnTo>
                <a:lnTo>
                  <a:pt x="92201" y="1742567"/>
                </a:lnTo>
                <a:close/>
              </a:path>
              <a:path w="871220" h="2184400">
                <a:moveTo>
                  <a:pt x="62357" y="1918843"/>
                </a:moveTo>
                <a:lnTo>
                  <a:pt x="59182" y="1943608"/>
                </a:lnTo>
                <a:lnTo>
                  <a:pt x="54356" y="1991233"/>
                </a:lnTo>
                <a:lnTo>
                  <a:pt x="51943" y="2020443"/>
                </a:lnTo>
                <a:lnTo>
                  <a:pt x="77216" y="2022602"/>
                </a:lnTo>
                <a:lnTo>
                  <a:pt x="79501" y="1993773"/>
                </a:lnTo>
                <a:lnTo>
                  <a:pt x="84327" y="1946783"/>
                </a:lnTo>
                <a:lnTo>
                  <a:pt x="87502" y="1922018"/>
                </a:lnTo>
                <a:lnTo>
                  <a:pt x="62357" y="1918843"/>
                </a:lnTo>
                <a:close/>
              </a:path>
              <a:path w="871220" h="2184400">
                <a:moveTo>
                  <a:pt x="14350" y="2067814"/>
                </a:moveTo>
                <a:lnTo>
                  <a:pt x="8255" y="2071243"/>
                </a:lnTo>
                <a:lnTo>
                  <a:pt x="2159" y="2074799"/>
                </a:lnTo>
                <a:lnTo>
                  <a:pt x="0" y="2082545"/>
                </a:lnTo>
                <a:lnTo>
                  <a:pt x="3556" y="2088641"/>
                </a:lnTo>
                <a:lnTo>
                  <a:pt x="57785" y="2184273"/>
                </a:lnTo>
                <a:lnTo>
                  <a:pt x="72769" y="2159254"/>
                </a:lnTo>
                <a:lnTo>
                  <a:pt x="70739" y="2159254"/>
                </a:lnTo>
                <a:lnTo>
                  <a:pt x="45339" y="2158873"/>
                </a:lnTo>
                <a:lnTo>
                  <a:pt x="45703" y="2136521"/>
                </a:lnTo>
                <a:lnTo>
                  <a:pt x="45777" y="2133926"/>
                </a:lnTo>
                <a:lnTo>
                  <a:pt x="46534" y="2113062"/>
                </a:lnTo>
                <a:lnTo>
                  <a:pt x="25526" y="2076069"/>
                </a:lnTo>
                <a:lnTo>
                  <a:pt x="22098" y="2069973"/>
                </a:lnTo>
                <a:lnTo>
                  <a:pt x="14350" y="2067814"/>
                </a:lnTo>
                <a:close/>
              </a:path>
              <a:path w="871220" h="2184400">
                <a:moveTo>
                  <a:pt x="46534" y="2113062"/>
                </a:moveTo>
                <a:lnTo>
                  <a:pt x="45777" y="2133926"/>
                </a:lnTo>
                <a:lnTo>
                  <a:pt x="45703" y="2136521"/>
                </a:lnTo>
                <a:lnTo>
                  <a:pt x="45339" y="2158873"/>
                </a:lnTo>
                <a:lnTo>
                  <a:pt x="70739" y="2159254"/>
                </a:lnTo>
                <a:lnTo>
                  <a:pt x="70811" y="2152777"/>
                </a:lnTo>
                <a:lnTo>
                  <a:pt x="69088" y="2152777"/>
                </a:lnTo>
                <a:lnTo>
                  <a:pt x="47244" y="2152523"/>
                </a:lnTo>
                <a:lnTo>
                  <a:pt x="58383" y="2133926"/>
                </a:lnTo>
                <a:lnTo>
                  <a:pt x="46534" y="2113062"/>
                </a:lnTo>
                <a:close/>
              </a:path>
              <a:path w="871220" h="2184400">
                <a:moveTo>
                  <a:pt x="103886" y="2068957"/>
                </a:moveTo>
                <a:lnTo>
                  <a:pt x="96139" y="2070862"/>
                </a:lnTo>
                <a:lnTo>
                  <a:pt x="71995" y="2111200"/>
                </a:lnTo>
                <a:lnTo>
                  <a:pt x="70993" y="2136521"/>
                </a:lnTo>
                <a:lnTo>
                  <a:pt x="70739" y="2159254"/>
                </a:lnTo>
                <a:lnTo>
                  <a:pt x="72769" y="2159254"/>
                </a:lnTo>
                <a:lnTo>
                  <a:pt x="114300" y="2089912"/>
                </a:lnTo>
                <a:lnTo>
                  <a:pt x="117983" y="2083943"/>
                </a:lnTo>
                <a:lnTo>
                  <a:pt x="115950" y="2076069"/>
                </a:lnTo>
                <a:lnTo>
                  <a:pt x="109982" y="2072513"/>
                </a:lnTo>
                <a:lnTo>
                  <a:pt x="103886" y="2068957"/>
                </a:lnTo>
                <a:close/>
              </a:path>
              <a:path w="871220" h="2184400">
                <a:moveTo>
                  <a:pt x="58383" y="2133926"/>
                </a:moveTo>
                <a:lnTo>
                  <a:pt x="47244" y="2152523"/>
                </a:lnTo>
                <a:lnTo>
                  <a:pt x="69088" y="2152777"/>
                </a:lnTo>
                <a:lnTo>
                  <a:pt x="58383" y="2133926"/>
                </a:lnTo>
                <a:close/>
              </a:path>
              <a:path w="871220" h="2184400">
                <a:moveTo>
                  <a:pt x="71995" y="2111200"/>
                </a:moveTo>
                <a:lnTo>
                  <a:pt x="58383" y="2133926"/>
                </a:lnTo>
                <a:lnTo>
                  <a:pt x="69088" y="2152777"/>
                </a:lnTo>
                <a:lnTo>
                  <a:pt x="70811" y="2152777"/>
                </a:lnTo>
                <a:lnTo>
                  <a:pt x="70993" y="2136521"/>
                </a:lnTo>
                <a:lnTo>
                  <a:pt x="71995" y="2111200"/>
                </a:lnTo>
                <a:close/>
              </a:path>
              <a:path w="871220" h="2184400">
                <a:moveTo>
                  <a:pt x="47117" y="2097024"/>
                </a:moveTo>
                <a:lnTo>
                  <a:pt x="46534" y="2113062"/>
                </a:lnTo>
                <a:lnTo>
                  <a:pt x="58383" y="2133926"/>
                </a:lnTo>
                <a:lnTo>
                  <a:pt x="71995" y="2111200"/>
                </a:lnTo>
                <a:lnTo>
                  <a:pt x="72517" y="2098040"/>
                </a:lnTo>
                <a:lnTo>
                  <a:pt x="47117" y="20970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34098" y="2152345"/>
            <a:ext cx="1144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latin typeface="Trebuchet MS"/>
                <a:cs typeface="Trebuchet MS"/>
              </a:rPr>
              <a:t># </a:t>
            </a:r>
            <a:r>
              <a:rPr sz="1800" b="1" spc="-95" dirty="0">
                <a:latin typeface="Trebuchet MS"/>
                <a:cs typeface="Trebuchet MS"/>
              </a:rPr>
              <a:t>Config</a:t>
            </a:r>
            <a:r>
              <a:rPr sz="1800" b="1" spc="-180" dirty="0">
                <a:latin typeface="Trebuchet MS"/>
                <a:cs typeface="Trebuchet MS"/>
              </a:rPr>
              <a:t> </a:t>
            </a:r>
            <a:r>
              <a:rPr sz="1800" b="1" spc="-110" dirty="0"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68651" y="2785998"/>
            <a:ext cx="442595" cy="333375"/>
          </a:xfrm>
          <a:custGeom>
            <a:avLst/>
            <a:gdLst/>
            <a:ahLst/>
            <a:cxnLst/>
            <a:rect l="l" t="t" r="r" b="b"/>
            <a:pathLst>
              <a:path w="442594" h="333375">
                <a:moveTo>
                  <a:pt x="0" y="166624"/>
                </a:moveTo>
                <a:lnTo>
                  <a:pt x="110617" y="166624"/>
                </a:lnTo>
                <a:lnTo>
                  <a:pt x="110617" y="0"/>
                </a:lnTo>
                <a:lnTo>
                  <a:pt x="331724" y="0"/>
                </a:lnTo>
                <a:lnTo>
                  <a:pt x="331724" y="166624"/>
                </a:lnTo>
                <a:lnTo>
                  <a:pt x="442341" y="166624"/>
                </a:lnTo>
                <a:lnTo>
                  <a:pt x="221234" y="333375"/>
                </a:lnTo>
                <a:lnTo>
                  <a:pt x="0" y="1666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92654" y="4907534"/>
            <a:ext cx="442595" cy="333375"/>
          </a:xfrm>
          <a:custGeom>
            <a:avLst/>
            <a:gdLst/>
            <a:ahLst/>
            <a:cxnLst/>
            <a:rect l="l" t="t" r="r" b="b"/>
            <a:pathLst>
              <a:path w="442594" h="333375">
                <a:moveTo>
                  <a:pt x="0" y="166624"/>
                </a:moveTo>
                <a:lnTo>
                  <a:pt x="110489" y="166624"/>
                </a:lnTo>
                <a:lnTo>
                  <a:pt x="110489" y="0"/>
                </a:lnTo>
                <a:lnTo>
                  <a:pt x="331723" y="0"/>
                </a:lnTo>
                <a:lnTo>
                  <a:pt x="331723" y="166624"/>
                </a:lnTo>
                <a:lnTo>
                  <a:pt x="442340" y="166624"/>
                </a:lnTo>
                <a:lnTo>
                  <a:pt x="221106" y="333375"/>
                </a:lnTo>
                <a:lnTo>
                  <a:pt x="0" y="1666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17283" y="2953003"/>
            <a:ext cx="158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Max_threads=50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81164" y="3227323"/>
            <a:ext cx="455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60" dirty="0">
                <a:latin typeface="Arial"/>
                <a:cs typeface="Arial"/>
              </a:rPr>
              <a:t>…</a:t>
            </a:r>
            <a:r>
              <a:rPr sz="1800" spc="-165" dirty="0">
                <a:latin typeface="Arial"/>
                <a:cs typeface="Arial"/>
              </a:rPr>
              <a:t>=</a:t>
            </a:r>
            <a:r>
              <a:rPr sz="1800" spc="-56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430" dirty="0">
                <a:latin typeface="Arial"/>
                <a:cs typeface="Arial"/>
              </a:rPr>
              <a:t>…=…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57898" y="4744288"/>
            <a:ext cx="2069464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latin typeface="Trebuchet MS"/>
                <a:cs typeface="Trebuchet MS"/>
              </a:rPr>
              <a:t># </a:t>
            </a:r>
            <a:r>
              <a:rPr sz="1800" b="1" spc="-120" dirty="0">
                <a:latin typeface="Trebuchet MS"/>
                <a:cs typeface="Trebuchet MS"/>
              </a:rPr>
              <a:t>Source</a:t>
            </a:r>
            <a:r>
              <a:rPr sz="1800" b="1" spc="-105" dirty="0">
                <a:latin typeface="Trebuchet MS"/>
                <a:cs typeface="Trebuchet MS"/>
              </a:rPr>
              <a:t> </a:t>
            </a:r>
            <a:r>
              <a:rPr sz="1800" b="1" spc="-114" dirty="0">
                <a:latin typeface="Trebuchet MS"/>
                <a:cs typeface="Trebuchet MS"/>
              </a:rPr>
              <a:t>code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800" spc="25" dirty="0">
                <a:latin typeface="Arial"/>
                <a:cs typeface="Arial"/>
              </a:rPr>
              <a:t>if </a:t>
            </a:r>
            <a:r>
              <a:rPr sz="1800" spc="-95" dirty="0">
                <a:latin typeface="Arial"/>
                <a:cs typeface="Arial"/>
              </a:rPr>
              <a:t>(ThreadNum&lt;100)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10196" y="5586171"/>
            <a:ext cx="18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6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95998" y="5860491"/>
            <a:ext cx="97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1364" y="3810506"/>
            <a:ext cx="813435" cy="398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00"/>
              </a:lnSpc>
            </a:pPr>
            <a:r>
              <a:rPr sz="2800" dirty="0">
                <a:latin typeface="Arial"/>
                <a:cs typeface="Arial"/>
              </a:rPr>
              <a:t>Spex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Spex</a:t>
            </a:r>
            <a:r>
              <a:rPr spc="-25" dirty="0"/>
              <a:t> </a:t>
            </a:r>
            <a:r>
              <a:rPr spc="-15" dirty="0"/>
              <a:t>Overview</a:t>
            </a:r>
          </a:p>
        </p:txBody>
      </p:sp>
      <p:sp>
        <p:nvSpPr>
          <p:cNvPr id="4" name="object 4"/>
          <p:cNvSpPr/>
          <p:nvPr/>
        </p:nvSpPr>
        <p:spPr>
          <a:xfrm>
            <a:off x="838200" y="3200400"/>
            <a:ext cx="4191000" cy="762000"/>
          </a:xfrm>
          <a:custGeom>
            <a:avLst/>
            <a:gdLst/>
            <a:ahLst/>
            <a:cxnLst/>
            <a:rect l="l" t="t" r="r" b="b"/>
            <a:pathLst>
              <a:path w="4191000" h="762000">
                <a:moveTo>
                  <a:pt x="0" y="762000"/>
                </a:moveTo>
                <a:lnTo>
                  <a:pt x="4191000" y="762000"/>
                </a:lnTo>
                <a:lnTo>
                  <a:pt x="4191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200" y="3200400"/>
            <a:ext cx="4191000" cy="7620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35"/>
              </a:spcBef>
            </a:pPr>
            <a:r>
              <a:rPr sz="2500" spc="-15" dirty="0">
                <a:latin typeface="Arial"/>
                <a:cs typeface="Arial"/>
              </a:rPr>
              <a:t>Mapping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3962400"/>
            <a:ext cx="4191000" cy="838200"/>
          </a:xfrm>
          <a:prstGeom prst="rect">
            <a:avLst/>
          </a:prstGeom>
          <a:solidFill>
            <a:srgbClr val="FBD4B5"/>
          </a:solidFill>
          <a:ln w="19050">
            <a:solidFill>
              <a:srgbClr val="000000"/>
            </a:solidFill>
          </a:ln>
        </p:spPr>
        <p:txBody>
          <a:bodyPr vert="horz" wrap="square" lIns="0" tIns="220979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39"/>
              </a:spcBef>
            </a:pPr>
            <a:r>
              <a:rPr sz="2500" spc="-5" dirty="0">
                <a:latin typeface="Arial"/>
                <a:cs typeface="Arial"/>
              </a:rPr>
              <a:t>Inference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10200" y="4087367"/>
            <a:ext cx="609600" cy="485140"/>
          </a:xfrm>
          <a:custGeom>
            <a:avLst/>
            <a:gdLst/>
            <a:ahLst/>
            <a:cxnLst/>
            <a:rect l="l" t="t" r="r" b="b"/>
            <a:pathLst>
              <a:path w="609600" h="485139">
                <a:moveTo>
                  <a:pt x="367284" y="0"/>
                </a:moveTo>
                <a:lnTo>
                  <a:pt x="367284" y="121157"/>
                </a:lnTo>
                <a:lnTo>
                  <a:pt x="0" y="121157"/>
                </a:lnTo>
                <a:lnTo>
                  <a:pt x="0" y="363473"/>
                </a:lnTo>
                <a:lnTo>
                  <a:pt x="367284" y="363473"/>
                </a:lnTo>
                <a:lnTo>
                  <a:pt x="367284" y="484631"/>
                </a:lnTo>
                <a:lnTo>
                  <a:pt x="609600" y="242315"/>
                </a:lnTo>
                <a:lnTo>
                  <a:pt x="36728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0200" y="4087367"/>
            <a:ext cx="609600" cy="485140"/>
          </a:xfrm>
          <a:custGeom>
            <a:avLst/>
            <a:gdLst/>
            <a:ahLst/>
            <a:cxnLst/>
            <a:rect l="l" t="t" r="r" b="b"/>
            <a:pathLst>
              <a:path w="609600" h="485139">
                <a:moveTo>
                  <a:pt x="0" y="121157"/>
                </a:moveTo>
                <a:lnTo>
                  <a:pt x="367284" y="121157"/>
                </a:lnTo>
                <a:lnTo>
                  <a:pt x="367284" y="0"/>
                </a:lnTo>
                <a:lnTo>
                  <a:pt x="609600" y="242315"/>
                </a:lnTo>
                <a:lnTo>
                  <a:pt x="367284" y="484631"/>
                </a:lnTo>
                <a:lnTo>
                  <a:pt x="367284" y="363473"/>
                </a:lnTo>
                <a:lnTo>
                  <a:pt x="0" y="363473"/>
                </a:lnTo>
                <a:lnTo>
                  <a:pt x="0" y="12115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1823" y="3710813"/>
            <a:ext cx="533400" cy="1737360"/>
          </a:xfrm>
          <a:custGeom>
            <a:avLst/>
            <a:gdLst/>
            <a:ahLst/>
            <a:cxnLst/>
            <a:rect l="l" t="t" r="r" b="b"/>
            <a:pathLst>
              <a:path w="533400" h="1737360">
                <a:moveTo>
                  <a:pt x="169545" y="0"/>
                </a:moveTo>
                <a:lnTo>
                  <a:pt x="226251" y="27958"/>
                </a:lnTo>
                <a:lnTo>
                  <a:pt x="281656" y="55893"/>
                </a:lnTo>
                <a:lnTo>
                  <a:pt x="334449" y="83786"/>
                </a:lnTo>
                <a:lnTo>
                  <a:pt x="383319" y="111621"/>
                </a:lnTo>
                <a:lnTo>
                  <a:pt x="426958" y="139382"/>
                </a:lnTo>
                <a:lnTo>
                  <a:pt x="464054" y="167051"/>
                </a:lnTo>
                <a:lnTo>
                  <a:pt x="493300" y="194612"/>
                </a:lnTo>
                <a:lnTo>
                  <a:pt x="522996" y="249343"/>
                </a:lnTo>
                <a:lnTo>
                  <a:pt x="520826" y="276479"/>
                </a:lnTo>
                <a:lnTo>
                  <a:pt x="478565" y="317463"/>
                </a:lnTo>
                <a:lnTo>
                  <a:pt x="439369" y="337580"/>
                </a:lnTo>
                <a:lnTo>
                  <a:pt x="391569" y="357537"/>
                </a:lnTo>
                <a:lnTo>
                  <a:pt x="337746" y="377399"/>
                </a:lnTo>
                <a:lnTo>
                  <a:pt x="280481" y="397234"/>
                </a:lnTo>
                <a:lnTo>
                  <a:pt x="222354" y="417107"/>
                </a:lnTo>
                <a:lnTo>
                  <a:pt x="165946" y="437086"/>
                </a:lnTo>
                <a:lnTo>
                  <a:pt x="113837" y="457237"/>
                </a:lnTo>
                <a:lnTo>
                  <a:pt x="68607" y="477626"/>
                </a:lnTo>
                <a:lnTo>
                  <a:pt x="32837" y="498321"/>
                </a:lnTo>
                <a:lnTo>
                  <a:pt x="0" y="540893"/>
                </a:lnTo>
                <a:lnTo>
                  <a:pt x="6345" y="561236"/>
                </a:lnTo>
                <a:lnTo>
                  <a:pt x="55934" y="602873"/>
                </a:lnTo>
                <a:lnTo>
                  <a:pt x="94913" y="624087"/>
                </a:lnTo>
                <a:lnTo>
                  <a:pt x="140505" y="645511"/>
                </a:lnTo>
                <a:lnTo>
                  <a:pt x="190577" y="667106"/>
                </a:lnTo>
                <a:lnTo>
                  <a:pt x="242998" y="688832"/>
                </a:lnTo>
                <a:lnTo>
                  <a:pt x="295635" y="710649"/>
                </a:lnTo>
                <a:lnTo>
                  <a:pt x="346355" y="732518"/>
                </a:lnTo>
                <a:lnTo>
                  <a:pt x="393026" y="754399"/>
                </a:lnTo>
                <a:lnTo>
                  <a:pt x="433515" y="776252"/>
                </a:lnTo>
                <a:lnTo>
                  <a:pt x="465690" y="798038"/>
                </a:lnTo>
                <a:lnTo>
                  <a:pt x="496570" y="841248"/>
                </a:lnTo>
                <a:lnTo>
                  <a:pt x="491125" y="864534"/>
                </a:lnTo>
                <a:lnTo>
                  <a:pt x="441043" y="911835"/>
                </a:lnTo>
                <a:lnTo>
                  <a:pt x="401435" y="935687"/>
                </a:lnTo>
                <a:lnTo>
                  <a:pt x="355469" y="959564"/>
                </a:lnTo>
                <a:lnTo>
                  <a:pt x="305659" y="983386"/>
                </a:lnTo>
                <a:lnTo>
                  <a:pt x="254519" y="1007071"/>
                </a:lnTo>
                <a:lnTo>
                  <a:pt x="204565" y="1030537"/>
                </a:lnTo>
                <a:lnTo>
                  <a:pt x="158310" y="1053702"/>
                </a:lnTo>
                <a:lnTo>
                  <a:pt x="118269" y="1076485"/>
                </a:lnTo>
                <a:lnTo>
                  <a:pt x="86957" y="1098805"/>
                </a:lnTo>
                <a:lnTo>
                  <a:pt x="60578" y="1141730"/>
                </a:lnTo>
                <a:lnTo>
                  <a:pt x="69634" y="1161964"/>
                </a:lnTo>
                <a:lnTo>
                  <a:pt x="126191" y="1199587"/>
                </a:lnTo>
                <a:lnTo>
                  <a:pt x="168732" y="1217369"/>
                </a:lnTo>
                <a:lnTo>
                  <a:pt x="217473" y="1234729"/>
                </a:lnTo>
                <a:lnTo>
                  <a:pt x="269933" y="1251865"/>
                </a:lnTo>
                <a:lnTo>
                  <a:pt x="323631" y="1268975"/>
                </a:lnTo>
                <a:lnTo>
                  <a:pt x="376087" y="1286255"/>
                </a:lnTo>
                <a:lnTo>
                  <a:pt x="424819" y="1303904"/>
                </a:lnTo>
                <a:lnTo>
                  <a:pt x="467346" y="1322119"/>
                </a:lnTo>
                <a:lnTo>
                  <a:pt x="501188" y="1341099"/>
                </a:lnTo>
                <a:lnTo>
                  <a:pt x="532892" y="1382141"/>
                </a:lnTo>
                <a:lnTo>
                  <a:pt x="526942" y="1407261"/>
                </a:lnTo>
                <a:lnTo>
                  <a:pt x="477269" y="1464935"/>
                </a:lnTo>
                <a:lnTo>
                  <a:pt x="438258" y="1496069"/>
                </a:lnTo>
                <a:lnTo>
                  <a:pt x="392936" y="1527789"/>
                </a:lnTo>
                <a:lnTo>
                  <a:pt x="343661" y="1559385"/>
                </a:lnTo>
                <a:lnTo>
                  <a:pt x="292788" y="1590147"/>
                </a:lnTo>
                <a:lnTo>
                  <a:pt x="242673" y="1619367"/>
                </a:lnTo>
                <a:lnTo>
                  <a:pt x="195671" y="1646334"/>
                </a:lnTo>
                <a:lnTo>
                  <a:pt x="154138" y="1670339"/>
                </a:lnTo>
                <a:lnTo>
                  <a:pt x="120429" y="1690673"/>
                </a:lnTo>
                <a:lnTo>
                  <a:pt x="96900" y="1706626"/>
                </a:lnTo>
                <a:lnTo>
                  <a:pt x="63194" y="1733254"/>
                </a:lnTo>
                <a:lnTo>
                  <a:pt x="60991" y="1737058"/>
                </a:lnTo>
                <a:lnTo>
                  <a:pt x="79791" y="1725646"/>
                </a:lnTo>
                <a:lnTo>
                  <a:pt x="109093" y="1706626"/>
                </a:lnTo>
              </a:path>
            </a:pathLst>
          </a:custGeom>
          <a:ln w="254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05293" y="4000372"/>
            <a:ext cx="109727" cy="138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5793" y="5360415"/>
            <a:ext cx="109854" cy="138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20838" y="4604765"/>
            <a:ext cx="109854" cy="138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81018" y="4104894"/>
            <a:ext cx="665480" cy="767715"/>
          </a:xfrm>
          <a:custGeom>
            <a:avLst/>
            <a:gdLst/>
            <a:ahLst/>
            <a:cxnLst/>
            <a:rect l="l" t="t" r="r" b="b"/>
            <a:pathLst>
              <a:path w="665479" h="767714">
                <a:moveTo>
                  <a:pt x="434510" y="0"/>
                </a:moveTo>
                <a:lnTo>
                  <a:pt x="369005" y="20602"/>
                </a:lnTo>
                <a:lnTo>
                  <a:pt x="307087" y="41420"/>
                </a:lnTo>
                <a:lnTo>
                  <a:pt x="252345" y="62690"/>
                </a:lnTo>
                <a:lnTo>
                  <a:pt x="208366" y="84647"/>
                </a:lnTo>
                <a:lnTo>
                  <a:pt x="167048" y="131571"/>
                </a:lnTo>
                <a:lnTo>
                  <a:pt x="178010" y="150202"/>
                </a:lnTo>
                <a:lnTo>
                  <a:pt x="208569" y="169128"/>
                </a:lnTo>
                <a:lnTo>
                  <a:pt x="251809" y="188476"/>
                </a:lnTo>
                <a:lnTo>
                  <a:pt x="300811" y="208375"/>
                </a:lnTo>
                <a:lnTo>
                  <a:pt x="348658" y="228952"/>
                </a:lnTo>
                <a:lnTo>
                  <a:pt x="388433" y="250336"/>
                </a:lnTo>
                <a:lnTo>
                  <a:pt x="413218" y="272655"/>
                </a:lnTo>
                <a:lnTo>
                  <a:pt x="416095" y="296036"/>
                </a:lnTo>
                <a:lnTo>
                  <a:pt x="401322" y="312299"/>
                </a:lnTo>
                <a:lnTo>
                  <a:pt x="333744" y="346275"/>
                </a:lnTo>
                <a:lnTo>
                  <a:pt x="286988" y="363911"/>
                </a:lnTo>
                <a:lnTo>
                  <a:pt x="235622" y="381928"/>
                </a:lnTo>
                <a:lnTo>
                  <a:pt x="182669" y="400288"/>
                </a:lnTo>
                <a:lnTo>
                  <a:pt x="131156" y="418952"/>
                </a:lnTo>
                <a:lnTo>
                  <a:pt x="84108" y="437881"/>
                </a:lnTo>
                <a:lnTo>
                  <a:pt x="44549" y="457039"/>
                </a:lnTo>
                <a:lnTo>
                  <a:pt x="15504" y="476385"/>
                </a:lnTo>
                <a:lnTo>
                  <a:pt x="0" y="495883"/>
                </a:lnTo>
                <a:lnTo>
                  <a:pt x="1059" y="515492"/>
                </a:lnTo>
                <a:lnTo>
                  <a:pt x="122322" y="588013"/>
                </a:lnTo>
                <a:lnTo>
                  <a:pt x="348611" y="671036"/>
                </a:lnTo>
                <a:lnTo>
                  <a:pt x="567112" y="739342"/>
                </a:lnTo>
                <a:lnTo>
                  <a:pt x="665015" y="767714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00800" y="3124200"/>
            <a:ext cx="2133600" cy="2590800"/>
          </a:xfrm>
          <a:prstGeom prst="rect">
            <a:avLst/>
          </a:prstGeom>
          <a:ln w="12700">
            <a:solidFill>
              <a:srgbClr val="385D89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246379" marR="333375" indent="706755">
              <a:lnSpc>
                <a:spcPct val="115100"/>
              </a:lnSpc>
              <a:spcBef>
                <a:spcPts val="390"/>
              </a:spcBef>
              <a:tabLst>
                <a:tab pos="916940" algn="l"/>
                <a:tab pos="1624330" algn="l"/>
              </a:tabLst>
            </a:pPr>
            <a:r>
              <a:rPr sz="2400" b="1" spc="-20" dirty="0">
                <a:solidFill>
                  <a:srgbClr val="006FC0"/>
                </a:solidFill>
                <a:latin typeface="Arial"/>
                <a:cs typeface="Arial"/>
              </a:rPr>
              <a:t>v</a:t>
            </a:r>
            <a:r>
              <a:rPr sz="2400" b="1" spc="185" dirty="0">
                <a:solidFill>
                  <a:srgbClr val="006FC0"/>
                </a:solidFill>
                <a:latin typeface="Arial"/>
                <a:cs typeface="Arial"/>
              </a:rPr>
              <a:t>ar	</a:t>
            </a:r>
            <a:r>
              <a:rPr sz="2400" b="1" spc="-15" dirty="0">
                <a:solidFill>
                  <a:srgbClr val="006FC0"/>
                </a:solidFill>
                <a:latin typeface="Arial"/>
                <a:cs typeface="Arial"/>
              </a:rPr>
              <a:t>x  </a:t>
            </a:r>
            <a:r>
              <a:rPr sz="2400" b="1" spc="114" dirty="0">
                <a:solidFill>
                  <a:srgbClr val="FF0000"/>
                </a:solidFill>
                <a:latin typeface="Arial"/>
                <a:cs typeface="Arial"/>
              </a:rPr>
              <a:t>var	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08113" y="4781296"/>
            <a:ext cx="159130" cy="184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82648" y="5352922"/>
            <a:ext cx="2080260" cy="1048385"/>
          </a:xfrm>
          <a:custGeom>
            <a:avLst/>
            <a:gdLst/>
            <a:ahLst/>
            <a:cxnLst/>
            <a:rect l="l" t="t" r="r" b="b"/>
            <a:pathLst>
              <a:path w="2080260" h="1048385">
                <a:moveTo>
                  <a:pt x="0" y="523925"/>
                </a:moveTo>
                <a:lnTo>
                  <a:pt x="7518" y="460599"/>
                </a:lnTo>
                <a:lnTo>
                  <a:pt x="29495" y="399514"/>
                </a:lnTo>
                <a:lnTo>
                  <a:pt x="65058" y="341110"/>
                </a:lnTo>
                <a:lnTo>
                  <a:pt x="113339" y="285825"/>
                </a:lnTo>
                <a:lnTo>
                  <a:pt x="141976" y="259490"/>
                </a:lnTo>
                <a:lnTo>
                  <a:pt x="173466" y="234098"/>
                </a:lnTo>
                <a:lnTo>
                  <a:pt x="207700" y="209705"/>
                </a:lnTo>
                <a:lnTo>
                  <a:pt x="244570" y="186366"/>
                </a:lnTo>
                <a:lnTo>
                  <a:pt x="283966" y="164136"/>
                </a:lnTo>
                <a:lnTo>
                  <a:pt x="325780" y="143069"/>
                </a:lnTo>
                <a:lnTo>
                  <a:pt x="369902" y="123220"/>
                </a:lnTo>
                <a:lnTo>
                  <a:pt x="416225" y="104644"/>
                </a:lnTo>
                <a:lnTo>
                  <a:pt x="464639" y="87396"/>
                </a:lnTo>
                <a:lnTo>
                  <a:pt x="515036" y="71531"/>
                </a:lnTo>
                <a:lnTo>
                  <a:pt x="567307" y="57102"/>
                </a:lnTo>
                <a:lnTo>
                  <a:pt x="621343" y="44167"/>
                </a:lnTo>
                <a:lnTo>
                  <a:pt x="677035" y="32778"/>
                </a:lnTo>
                <a:lnTo>
                  <a:pt x="734274" y="22990"/>
                </a:lnTo>
                <a:lnTo>
                  <a:pt x="792952" y="14860"/>
                </a:lnTo>
                <a:lnTo>
                  <a:pt x="852960" y="8441"/>
                </a:lnTo>
                <a:lnTo>
                  <a:pt x="914189" y="3788"/>
                </a:lnTo>
                <a:lnTo>
                  <a:pt x="976531" y="956"/>
                </a:lnTo>
                <a:lnTo>
                  <a:pt x="1039876" y="0"/>
                </a:lnTo>
                <a:lnTo>
                  <a:pt x="1103220" y="956"/>
                </a:lnTo>
                <a:lnTo>
                  <a:pt x="1165562" y="3788"/>
                </a:lnTo>
                <a:lnTo>
                  <a:pt x="1226791" y="8441"/>
                </a:lnTo>
                <a:lnTo>
                  <a:pt x="1286799" y="14860"/>
                </a:lnTo>
                <a:lnTo>
                  <a:pt x="1345477" y="22990"/>
                </a:lnTo>
                <a:lnTo>
                  <a:pt x="1402716" y="32778"/>
                </a:lnTo>
                <a:lnTo>
                  <a:pt x="1458408" y="44167"/>
                </a:lnTo>
                <a:lnTo>
                  <a:pt x="1512444" y="57102"/>
                </a:lnTo>
                <a:lnTo>
                  <a:pt x="1564715" y="71531"/>
                </a:lnTo>
                <a:lnTo>
                  <a:pt x="1615112" y="87396"/>
                </a:lnTo>
                <a:lnTo>
                  <a:pt x="1663526" y="104644"/>
                </a:lnTo>
                <a:lnTo>
                  <a:pt x="1709849" y="123220"/>
                </a:lnTo>
                <a:lnTo>
                  <a:pt x="1753971" y="143069"/>
                </a:lnTo>
                <a:lnTo>
                  <a:pt x="1795785" y="164136"/>
                </a:lnTo>
                <a:lnTo>
                  <a:pt x="1835181" y="186366"/>
                </a:lnTo>
                <a:lnTo>
                  <a:pt x="1872051" y="209705"/>
                </a:lnTo>
                <a:lnTo>
                  <a:pt x="1906285" y="234098"/>
                </a:lnTo>
                <a:lnTo>
                  <a:pt x="1937775" y="259490"/>
                </a:lnTo>
                <a:lnTo>
                  <a:pt x="1966412" y="285825"/>
                </a:lnTo>
                <a:lnTo>
                  <a:pt x="2014693" y="341110"/>
                </a:lnTo>
                <a:lnTo>
                  <a:pt x="2050256" y="399514"/>
                </a:lnTo>
                <a:lnTo>
                  <a:pt x="2072233" y="460599"/>
                </a:lnTo>
                <a:lnTo>
                  <a:pt x="2079752" y="523925"/>
                </a:lnTo>
                <a:lnTo>
                  <a:pt x="2077854" y="555843"/>
                </a:lnTo>
                <a:lnTo>
                  <a:pt x="2062997" y="618106"/>
                </a:lnTo>
                <a:lnTo>
                  <a:pt x="2034118" y="677908"/>
                </a:lnTo>
                <a:lnTo>
                  <a:pt x="1992088" y="734810"/>
                </a:lnTo>
                <a:lnTo>
                  <a:pt x="1937775" y="788373"/>
                </a:lnTo>
                <a:lnTo>
                  <a:pt x="1906285" y="813766"/>
                </a:lnTo>
                <a:lnTo>
                  <a:pt x="1872051" y="838160"/>
                </a:lnTo>
                <a:lnTo>
                  <a:pt x="1835181" y="861500"/>
                </a:lnTo>
                <a:lnTo>
                  <a:pt x="1795785" y="883732"/>
                </a:lnTo>
                <a:lnTo>
                  <a:pt x="1753971" y="904800"/>
                </a:lnTo>
                <a:lnTo>
                  <a:pt x="1709849" y="924649"/>
                </a:lnTo>
                <a:lnTo>
                  <a:pt x="1663526" y="943226"/>
                </a:lnTo>
                <a:lnTo>
                  <a:pt x="1615112" y="960475"/>
                </a:lnTo>
                <a:lnTo>
                  <a:pt x="1564715" y="976342"/>
                </a:lnTo>
                <a:lnTo>
                  <a:pt x="1512444" y="990771"/>
                </a:lnTo>
                <a:lnTo>
                  <a:pt x="1458408" y="1003707"/>
                </a:lnTo>
                <a:lnTo>
                  <a:pt x="1402716" y="1015097"/>
                </a:lnTo>
                <a:lnTo>
                  <a:pt x="1345477" y="1024884"/>
                </a:lnTo>
                <a:lnTo>
                  <a:pt x="1286799" y="1033015"/>
                </a:lnTo>
                <a:lnTo>
                  <a:pt x="1226791" y="1039435"/>
                </a:lnTo>
                <a:lnTo>
                  <a:pt x="1165562" y="1044088"/>
                </a:lnTo>
                <a:lnTo>
                  <a:pt x="1103220" y="1046920"/>
                </a:lnTo>
                <a:lnTo>
                  <a:pt x="1039876" y="1047876"/>
                </a:lnTo>
                <a:lnTo>
                  <a:pt x="976531" y="1046920"/>
                </a:lnTo>
                <a:lnTo>
                  <a:pt x="914189" y="1044088"/>
                </a:lnTo>
                <a:lnTo>
                  <a:pt x="852960" y="1039435"/>
                </a:lnTo>
                <a:lnTo>
                  <a:pt x="792952" y="1033015"/>
                </a:lnTo>
                <a:lnTo>
                  <a:pt x="734274" y="1024884"/>
                </a:lnTo>
                <a:lnTo>
                  <a:pt x="677035" y="1015097"/>
                </a:lnTo>
                <a:lnTo>
                  <a:pt x="621343" y="1003707"/>
                </a:lnTo>
                <a:lnTo>
                  <a:pt x="567307" y="990771"/>
                </a:lnTo>
                <a:lnTo>
                  <a:pt x="515036" y="976342"/>
                </a:lnTo>
                <a:lnTo>
                  <a:pt x="464639" y="960475"/>
                </a:lnTo>
                <a:lnTo>
                  <a:pt x="416225" y="943226"/>
                </a:lnTo>
                <a:lnTo>
                  <a:pt x="369902" y="924649"/>
                </a:lnTo>
                <a:lnTo>
                  <a:pt x="325780" y="904800"/>
                </a:lnTo>
                <a:lnTo>
                  <a:pt x="283966" y="883732"/>
                </a:lnTo>
                <a:lnTo>
                  <a:pt x="244570" y="861500"/>
                </a:lnTo>
                <a:lnTo>
                  <a:pt x="207700" y="838160"/>
                </a:lnTo>
                <a:lnTo>
                  <a:pt x="173466" y="813766"/>
                </a:lnTo>
                <a:lnTo>
                  <a:pt x="141976" y="788373"/>
                </a:lnTo>
                <a:lnTo>
                  <a:pt x="113339" y="762036"/>
                </a:lnTo>
                <a:lnTo>
                  <a:pt x="65058" y="706749"/>
                </a:lnTo>
                <a:lnTo>
                  <a:pt x="29495" y="648342"/>
                </a:lnTo>
                <a:lnTo>
                  <a:pt x="7518" y="587255"/>
                </a:lnTo>
                <a:lnTo>
                  <a:pt x="0" y="5239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69617" y="5555691"/>
            <a:ext cx="130683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Config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Constraints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92654" y="4907534"/>
            <a:ext cx="442595" cy="333375"/>
          </a:xfrm>
          <a:custGeom>
            <a:avLst/>
            <a:gdLst/>
            <a:ahLst/>
            <a:cxnLst/>
            <a:rect l="l" t="t" r="r" b="b"/>
            <a:pathLst>
              <a:path w="442594" h="333375">
                <a:moveTo>
                  <a:pt x="0" y="166624"/>
                </a:moveTo>
                <a:lnTo>
                  <a:pt x="110489" y="166624"/>
                </a:lnTo>
                <a:lnTo>
                  <a:pt x="110489" y="0"/>
                </a:lnTo>
                <a:lnTo>
                  <a:pt x="331723" y="0"/>
                </a:lnTo>
                <a:lnTo>
                  <a:pt x="331723" y="166624"/>
                </a:lnTo>
                <a:lnTo>
                  <a:pt x="442340" y="166624"/>
                </a:lnTo>
                <a:lnTo>
                  <a:pt x="221106" y="333375"/>
                </a:lnTo>
                <a:lnTo>
                  <a:pt x="0" y="1666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51151" y="1709801"/>
            <a:ext cx="2133600" cy="990600"/>
          </a:xfrm>
          <a:custGeom>
            <a:avLst/>
            <a:gdLst/>
            <a:ahLst/>
            <a:cxnLst/>
            <a:rect l="l" t="t" r="r" b="b"/>
            <a:pathLst>
              <a:path w="2133600" h="990600">
                <a:moveTo>
                  <a:pt x="0" y="495300"/>
                </a:moveTo>
                <a:lnTo>
                  <a:pt x="7713" y="435431"/>
                </a:lnTo>
                <a:lnTo>
                  <a:pt x="30259" y="377682"/>
                </a:lnTo>
                <a:lnTo>
                  <a:pt x="66744" y="322469"/>
                </a:lnTo>
                <a:lnTo>
                  <a:pt x="116275" y="270204"/>
                </a:lnTo>
                <a:lnTo>
                  <a:pt x="145654" y="245307"/>
                </a:lnTo>
                <a:lnTo>
                  <a:pt x="177960" y="221303"/>
                </a:lnTo>
                <a:lnTo>
                  <a:pt x="213081" y="198243"/>
                </a:lnTo>
                <a:lnTo>
                  <a:pt x="250906" y="176179"/>
                </a:lnTo>
                <a:lnTo>
                  <a:pt x="291322" y="155164"/>
                </a:lnTo>
                <a:lnTo>
                  <a:pt x="334219" y="135248"/>
                </a:lnTo>
                <a:lnTo>
                  <a:pt x="379484" y="116484"/>
                </a:lnTo>
                <a:lnTo>
                  <a:pt x="427006" y="98924"/>
                </a:lnTo>
                <a:lnTo>
                  <a:pt x="476674" y="82618"/>
                </a:lnTo>
                <a:lnTo>
                  <a:pt x="528376" y="67620"/>
                </a:lnTo>
                <a:lnTo>
                  <a:pt x="582000" y="53981"/>
                </a:lnTo>
                <a:lnTo>
                  <a:pt x="637435" y="41752"/>
                </a:lnTo>
                <a:lnTo>
                  <a:pt x="694568" y="30985"/>
                </a:lnTo>
                <a:lnTo>
                  <a:pt x="753289" y="21733"/>
                </a:lnTo>
                <a:lnTo>
                  <a:pt x="813486" y="14047"/>
                </a:lnTo>
                <a:lnTo>
                  <a:pt x="875047" y="7979"/>
                </a:lnTo>
                <a:lnTo>
                  <a:pt x="937861" y="3581"/>
                </a:lnTo>
                <a:lnTo>
                  <a:pt x="1001816" y="903"/>
                </a:lnTo>
                <a:lnTo>
                  <a:pt x="1066800" y="0"/>
                </a:lnTo>
                <a:lnTo>
                  <a:pt x="1131783" y="903"/>
                </a:lnTo>
                <a:lnTo>
                  <a:pt x="1195738" y="3581"/>
                </a:lnTo>
                <a:lnTo>
                  <a:pt x="1258552" y="7979"/>
                </a:lnTo>
                <a:lnTo>
                  <a:pt x="1320113" y="14047"/>
                </a:lnTo>
                <a:lnTo>
                  <a:pt x="1380310" y="21733"/>
                </a:lnTo>
                <a:lnTo>
                  <a:pt x="1439031" y="30985"/>
                </a:lnTo>
                <a:lnTo>
                  <a:pt x="1496164" y="41752"/>
                </a:lnTo>
                <a:lnTo>
                  <a:pt x="1551599" y="53981"/>
                </a:lnTo>
                <a:lnTo>
                  <a:pt x="1605223" y="67620"/>
                </a:lnTo>
                <a:lnTo>
                  <a:pt x="1656925" y="82618"/>
                </a:lnTo>
                <a:lnTo>
                  <a:pt x="1706593" y="98924"/>
                </a:lnTo>
                <a:lnTo>
                  <a:pt x="1754115" y="116484"/>
                </a:lnTo>
                <a:lnTo>
                  <a:pt x="1799380" y="135248"/>
                </a:lnTo>
                <a:lnTo>
                  <a:pt x="1842277" y="155164"/>
                </a:lnTo>
                <a:lnTo>
                  <a:pt x="1882693" y="176179"/>
                </a:lnTo>
                <a:lnTo>
                  <a:pt x="1920518" y="198243"/>
                </a:lnTo>
                <a:lnTo>
                  <a:pt x="1955639" y="221303"/>
                </a:lnTo>
                <a:lnTo>
                  <a:pt x="1987945" y="245307"/>
                </a:lnTo>
                <a:lnTo>
                  <a:pt x="2017324" y="270204"/>
                </a:lnTo>
                <a:lnTo>
                  <a:pt x="2066855" y="322469"/>
                </a:lnTo>
                <a:lnTo>
                  <a:pt x="2103340" y="377682"/>
                </a:lnTo>
                <a:lnTo>
                  <a:pt x="2125886" y="435431"/>
                </a:lnTo>
                <a:lnTo>
                  <a:pt x="2133600" y="495300"/>
                </a:lnTo>
                <a:lnTo>
                  <a:pt x="2131652" y="525473"/>
                </a:lnTo>
                <a:lnTo>
                  <a:pt x="2116411" y="584333"/>
                </a:lnTo>
                <a:lnTo>
                  <a:pt x="2086784" y="640866"/>
                </a:lnTo>
                <a:lnTo>
                  <a:pt x="2043664" y="694657"/>
                </a:lnTo>
                <a:lnTo>
                  <a:pt x="1987945" y="745292"/>
                </a:lnTo>
                <a:lnTo>
                  <a:pt x="1955639" y="769296"/>
                </a:lnTo>
                <a:lnTo>
                  <a:pt x="1920518" y="792356"/>
                </a:lnTo>
                <a:lnTo>
                  <a:pt x="1882693" y="814420"/>
                </a:lnTo>
                <a:lnTo>
                  <a:pt x="1842277" y="835435"/>
                </a:lnTo>
                <a:lnTo>
                  <a:pt x="1799380" y="855351"/>
                </a:lnTo>
                <a:lnTo>
                  <a:pt x="1754115" y="874115"/>
                </a:lnTo>
                <a:lnTo>
                  <a:pt x="1706593" y="891675"/>
                </a:lnTo>
                <a:lnTo>
                  <a:pt x="1656925" y="907981"/>
                </a:lnTo>
                <a:lnTo>
                  <a:pt x="1605223" y="922979"/>
                </a:lnTo>
                <a:lnTo>
                  <a:pt x="1551599" y="936618"/>
                </a:lnTo>
                <a:lnTo>
                  <a:pt x="1496164" y="948847"/>
                </a:lnTo>
                <a:lnTo>
                  <a:pt x="1439031" y="959614"/>
                </a:lnTo>
                <a:lnTo>
                  <a:pt x="1380310" y="968866"/>
                </a:lnTo>
                <a:lnTo>
                  <a:pt x="1320113" y="976552"/>
                </a:lnTo>
                <a:lnTo>
                  <a:pt x="1258552" y="982620"/>
                </a:lnTo>
                <a:lnTo>
                  <a:pt x="1195738" y="987018"/>
                </a:lnTo>
                <a:lnTo>
                  <a:pt x="1131783" y="989696"/>
                </a:lnTo>
                <a:lnTo>
                  <a:pt x="1066800" y="990600"/>
                </a:lnTo>
                <a:lnTo>
                  <a:pt x="1001816" y="989696"/>
                </a:lnTo>
                <a:lnTo>
                  <a:pt x="937861" y="987018"/>
                </a:lnTo>
                <a:lnTo>
                  <a:pt x="875047" y="982620"/>
                </a:lnTo>
                <a:lnTo>
                  <a:pt x="813486" y="976552"/>
                </a:lnTo>
                <a:lnTo>
                  <a:pt x="753289" y="968866"/>
                </a:lnTo>
                <a:lnTo>
                  <a:pt x="694568" y="959614"/>
                </a:lnTo>
                <a:lnTo>
                  <a:pt x="637435" y="948847"/>
                </a:lnTo>
                <a:lnTo>
                  <a:pt x="582000" y="936618"/>
                </a:lnTo>
                <a:lnTo>
                  <a:pt x="528376" y="922979"/>
                </a:lnTo>
                <a:lnTo>
                  <a:pt x="476674" y="907981"/>
                </a:lnTo>
                <a:lnTo>
                  <a:pt x="427006" y="891675"/>
                </a:lnTo>
                <a:lnTo>
                  <a:pt x="379484" y="874115"/>
                </a:lnTo>
                <a:lnTo>
                  <a:pt x="334219" y="855351"/>
                </a:lnTo>
                <a:lnTo>
                  <a:pt x="291322" y="835435"/>
                </a:lnTo>
                <a:lnTo>
                  <a:pt x="250906" y="814420"/>
                </a:lnTo>
                <a:lnTo>
                  <a:pt x="213081" y="792356"/>
                </a:lnTo>
                <a:lnTo>
                  <a:pt x="177960" y="769296"/>
                </a:lnTo>
                <a:lnTo>
                  <a:pt x="145654" y="745292"/>
                </a:lnTo>
                <a:lnTo>
                  <a:pt x="116275" y="720395"/>
                </a:lnTo>
                <a:lnTo>
                  <a:pt x="66744" y="668130"/>
                </a:lnTo>
                <a:lnTo>
                  <a:pt x="30259" y="612917"/>
                </a:lnTo>
                <a:lnTo>
                  <a:pt x="7713" y="555168"/>
                </a:lnTo>
                <a:lnTo>
                  <a:pt x="0" y="495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41777" y="1913001"/>
            <a:ext cx="75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5" dirty="0">
                <a:latin typeface="Arial"/>
                <a:cs typeface="Arial"/>
              </a:rPr>
              <a:t>ou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e  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68651" y="2785998"/>
            <a:ext cx="442595" cy="333375"/>
          </a:xfrm>
          <a:custGeom>
            <a:avLst/>
            <a:gdLst/>
            <a:ahLst/>
            <a:cxnLst/>
            <a:rect l="l" t="t" r="r" b="b"/>
            <a:pathLst>
              <a:path w="442594" h="333375">
                <a:moveTo>
                  <a:pt x="0" y="166624"/>
                </a:moveTo>
                <a:lnTo>
                  <a:pt x="110617" y="166624"/>
                </a:lnTo>
                <a:lnTo>
                  <a:pt x="110617" y="0"/>
                </a:lnTo>
                <a:lnTo>
                  <a:pt x="331724" y="0"/>
                </a:lnTo>
                <a:lnTo>
                  <a:pt x="331724" y="166624"/>
                </a:lnTo>
                <a:lnTo>
                  <a:pt x="442341" y="166624"/>
                </a:lnTo>
                <a:lnTo>
                  <a:pt x="221234" y="333375"/>
                </a:lnTo>
                <a:lnTo>
                  <a:pt x="0" y="16662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0250" y="578866"/>
            <a:ext cx="51492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Mapping </a:t>
            </a:r>
            <a:r>
              <a:rPr spc="-5" dirty="0"/>
              <a:t>Is</a:t>
            </a:r>
            <a:r>
              <a:rPr spc="55" dirty="0"/>
              <a:t> </a:t>
            </a:r>
            <a:r>
              <a:rPr spc="-10" dirty="0"/>
              <a:t>Non-trivial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644" y="1593342"/>
            <a:ext cx="7683500" cy="184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829944" indent="-344170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Arial"/>
                <a:cs typeface="Arial"/>
              </a:rPr>
              <a:t>Cannot </a:t>
            </a:r>
            <a:r>
              <a:rPr sz="2800" dirty="0">
                <a:latin typeface="Arial"/>
                <a:cs typeface="Arial"/>
              </a:rPr>
              <a:t>ask </a:t>
            </a:r>
            <a:r>
              <a:rPr sz="2800" spc="-5" dirty="0">
                <a:latin typeface="Arial"/>
                <a:cs typeface="Arial"/>
              </a:rPr>
              <a:t>developers </a:t>
            </a:r>
            <a:r>
              <a:rPr sz="2800" spc="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annotate </a:t>
            </a:r>
            <a:r>
              <a:rPr sz="2800" spc="-10" dirty="0">
                <a:latin typeface="Arial"/>
                <a:cs typeface="Arial"/>
              </a:rPr>
              <a:t>every  </a:t>
            </a:r>
            <a:r>
              <a:rPr sz="2800" spc="-5" dirty="0">
                <a:latin typeface="Arial"/>
                <a:cs typeface="Arial"/>
              </a:rPr>
              <a:t>parameter</a:t>
            </a:r>
            <a:endParaRPr sz="2800" dirty="0">
              <a:latin typeface="Arial"/>
              <a:cs typeface="Arial"/>
            </a:endParaRPr>
          </a:p>
          <a:p>
            <a:pPr marL="356870" marR="5080" indent="-344170">
              <a:lnSpc>
                <a:spcPct val="100000"/>
              </a:lnSpc>
              <a:spcBef>
                <a:spcPts val="85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Arial"/>
                <a:cs typeface="Arial"/>
              </a:rPr>
              <a:t>Investigated </a:t>
            </a:r>
            <a:r>
              <a:rPr sz="2800" dirty="0">
                <a:latin typeface="Arial"/>
                <a:cs typeface="Arial"/>
              </a:rPr>
              <a:t>18 </a:t>
            </a:r>
            <a:r>
              <a:rPr sz="2800" spc="-5" dirty="0">
                <a:latin typeface="Arial"/>
                <a:cs typeface="Arial"/>
              </a:rPr>
              <a:t>software </a:t>
            </a:r>
            <a:r>
              <a:rPr sz="2800" dirty="0">
                <a:latin typeface="Arial"/>
                <a:cs typeface="Arial"/>
              </a:rPr>
              <a:t>projects, </a:t>
            </a:r>
            <a:r>
              <a:rPr sz="2800" spc="-5" dirty="0">
                <a:latin typeface="Arial"/>
                <a:cs typeface="Arial"/>
              </a:rPr>
              <a:t>all </a:t>
            </a:r>
            <a:r>
              <a:rPr sz="2800" dirty="0">
                <a:latin typeface="Arial"/>
                <a:cs typeface="Arial"/>
              </a:rPr>
              <a:t>but </a:t>
            </a:r>
            <a:r>
              <a:rPr sz="2800" spc="-5" dirty="0">
                <a:latin typeface="Arial"/>
                <a:cs typeface="Arial"/>
              </a:rPr>
              <a:t>one  </a:t>
            </a:r>
            <a:r>
              <a:rPr sz="2800" dirty="0">
                <a:latin typeface="Arial"/>
                <a:cs typeface="Arial"/>
              </a:rPr>
              <a:t>use </a:t>
            </a:r>
            <a:r>
              <a:rPr sz="2800" spc="-5" dirty="0">
                <a:latin typeface="Arial"/>
                <a:cs typeface="Arial"/>
              </a:rPr>
              <a:t>one </a:t>
            </a:r>
            <a:r>
              <a:rPr sz="2800" dirty="0">
                <a:latin typeface="Arial"/>
                <a:cs typeface="Arial"/>
              </a:rPr>
              <a:t>of the </a:t>
            </a:r>
            <a:r>
              <a:rPr sz="2800" spc="-5" dirty="0">
                <a:latin typeface="Arial"/>
                <a:cs typeface="Arial"/>
              </a:rPr>
              <a:t>following </a:t>
            </a:r>
            <a:r>
              <a:rPr sz="2800" dirty="0">
                <a:latin typeface="Arial"/>
                <a:cs typeface="Arial"/>
              </a:rPr>
              <a:t>mapping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conventions.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6900" y="3788409"/>
          <a:ext cx="7848600" cy="2300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Mapping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2444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convention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What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need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215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annotated?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#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Software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266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projects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Structure-based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structure(s)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Comparison-based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Parsing</a:t>
                      </a:r>
                      <a:r>
                        <a:rPr sz="2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function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Container-based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Getter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functions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114" y="502666"/>
            <a:ext cx="57962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Structure-based</a:t>
            </a:r>
            <a:r>
              <a:rPr spc="50" dirty="0"/>
              <a:t> </a:t>
            </a:r>
            <a:r>
              <a:rPr spc="-10" dirty="0"/>
              <a:t>Mapping</a:t>
            </a:r>
          </a:p>
        </p:txBody>
      </p:sp>
      <p:sp>
        <p:nvSpPr>
          <p:cNvPr id="3" name="object 3"/>
          <p:cNvSpPr/>
          <p:nvPr/>
        </p:nvSpPr>
        <p:spPr>
          <a:xfrm>
            <a:off x="1747901" y="3172205"/>
            <a:ext cx="2519680" cy="304800"/>
          </a:xfrm>
          <a:custGeom>
            <a:avLst/>
            <a:gdLst/>
            <a:ahLst/>
            <a:cxnLst/>
            <a:rect l="l" t="t" r="r" b="b"/>
            <a:pathLst>
              <a:path w="2519679" h="304800">
                <a:moveTo>
                  <a:pt x="0" y="304800"/>
                </a:moveTo>
                <a:lnTo>
                  <a:pt x="2519299" y="304800"/>
                </a:lnTo>
                <a:lnTo>
                  <a:pt x="2519299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0200" y="3848861"/>
            <a:ext cx="2367280" cy="304800"/>
          </a:xfrm>
          <a:custGeom>
            <a:avLst/>
            <a:gdLst/>
            <a:ahLst/>
            <a:cxnLst/>
            <a:rect l="l" t="t" r="r" b="b"/>
            <a:pathLst>
              <a:path w="2367279" h="304800">
                <a:moveTo>
                  <a:pt x="0" y="304800"/>
                </a:moveTo>
                <a:lnTo>
                  <a:pt x="2367026" y="304800"/>
                </a:lnTo>
                <a:lnTo>
                  <a:pt x="2367026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0200" y="3848861"/>
            <a:ext cx="2367280" cy="304800"/>
          </a:xfrm>
          <a:custGeom>
            <a:avLst/>
            <a:gdLst/>
            <a:ahLst/>
            <a:cxnLst/>
            <a:rect l="l" t="t" r="r" b="b"/>
            <a:pathLst>
              <a:path w="2367279" h="304800">
                <a:moveTo>
                  <a:pt x="0" y="304800"/>
                </a:moveTo>
                <a:lnTo>
                  <a:pt x="2367026" y="304800"/>
                </a:lnTo>
                <a:lnTo>
                  <a:pt x="2367026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DCE6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32914" y="5713577"/>
            <a:ext cx="216535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200" b="1" spc="-170" dirty="0">
                <a:solidFill>
                  <a:srgbClr val="FF0000"/>
                </a:solidFill>
                <a:latin typeface="Trebuchet MS"/>
                <a:cs typeface="Trebuchet MS"/>
              </a:rPr>
              <a:t>80 </a:t>
            </a:r>
            <a:r>
              <a:rPr sz="2200" b="1" spc="-125" dirty="0">
                <a:solidFill>
                  <a:srgbClr val="FF0000"/>
                </a:solidFill>
                <a:latin typeface="Trebuchet MS"/>
                <a:cs typeface="Trebuchet MS"/>
              </a:rPr>
              <a:t>more</a:t>
            </a:r>
            <a:r>
              <a:rPr sz="2200" b="1" spc="-25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spc="-100" dirty="0">
                <a:solidFill>
                  <a:srgbClr val="FF0000"/>
                </a:solidFill>
                <a:latin typeface="Trebuchet MS"/>
                <a:cs typeface="Trebuchet MS"/>
              </a:rPr>
              <a:t>mappings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47901" y="5676455"/>
            <a:ext cx="402590" cy="255270"/>
          </a:xfrm>
          <a:custGeom>
            <a:avLst/>
            <a:gdLst/>
            <a:ahLst/>
            <a:cxnLst/>
            <a:rect l="l" t="t" r="r" b="b"/>
            <a:pathLst>
              <a:path w="402589" h="255270">
                <a:moveTo>
                  <a:pt x="172668" y="82593"/>
                </a:moveTo>
                <a:lnTo>
                  <a:pt x="152873" y="115166"/>
                </a:lnTo>
                <a:lnTo>
                  <a:pt x="382778" y="254888"/>
                </a:lnTo>
                <a:lnTo>
                  <a:pt x="402590" y="222326"/>
                </a:lnTo>
                <a:lnTo>
                  <a:pt x="172668" y="82593"/>
                </a:lnTo>
                <a:close/>
              </a:path>
              <a:path w="402589" h="255270">
                <a:moveTo>
                  <a:pt x="0" y="0"/>
                </a:moveTo>
                <a:lnTo>
                  <a:pt x="113284" y="180314"/>
                </a:lnTo>
                <a:lnTo>
                  <a:pt x="152873" y="115166"/>
                </a:lnTo>
                <a:lnTo>
                  <a:pt x="136651" y="105308"/>
                </a:lnTo>
                <a:lnTo>
                  <a:pt x="156463" y="72745"/>
                </a:lnTo>
                <a:lnTo>
                  <a:pt x="178652" y="72745"/>
                </a:lnTo>
                <a:lnTo>
                  <a:pt x="212217" y="17513"/>
                </a:lnTo>
                <a:lnTo>
                  <a:pt x="0" y="0"/>
                </a:lnTo>
                <a:close/>
              </a:path>
              <a:path w="402589" h="255270">
                <a:moveTo>
                  <a:pt x="156463" y="72745"/>
                </a:moveTo>
                <a:lnTo>
                  <a:pt x="136651" y="105308"/>
                </a:lnTo>
                <a:lnTo>
                  <a:pt x="152873" y="115166"/>
                </a:lnTo>
                <a:lnTo>
                  <a:pt x="172668" y="82593"/>
                </a:lnTo>
                <a:lnTo>
                  <a:pt x="156463" y="72745"/>
                </a:lnTo>
                <a:close/>
              </a:path>
              <a:path w="402589" h="255270">
                <a:moveTo>
                  <a:pt x="178652" y="72745"/>
                </a:moveTo>
                <a:lnTo>
                  <a:pt x="156463" y="72745"/>
                </a:lnTo>
                <a:lnTo>
                  <a:pt x="172668" y="82593"/>
                </a:lnTo>
                <a:lnTo>
                  <a:pt x="178652" y="727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7400" y="4724561"/>
            <a:ext cx="3276600" cy="2133600"/>
          </a:xfrm>
          <a:custGeom>
            <a:avLst/>
            <a:gdLst/>
            <a:ahLst/>
            <a:cxnLst/>
            <a:rect l="l" t="t" r="r" b="b"/>
            <a:pathLst>
              <a:path w="3276600" h="2133600">
                <a:moveTo>
                  <a:pt x="0" y="2133600"/>
                </a:moveTo>
                <a:lnTo>
                  <a:pt x="3276600" y="2133600"/>
                </a:lnTo>
                <a:lnTo>
                  <a:pt x="3276600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29400" y="4481576"/>
            <a:ext cx="1752600" cy="3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29400" y="4481576"/>
            <a:ext cx="1687195" cy="66040"/>
          </a:xfrm>
          <a:custGeom>
            <a:avLst/>
            <a:gdLst/>
            <a:ahLst/>
            <a:cxnLst/>
            <a:rect l="l" t="t" r="r" b="b"/>
            <a:pathLst>
              <a:path w="1687195" h="66039">
                <a:moveTo>
                  <a:pt x="0" y="65912"/>
                </a:moveTo>
                <a:lnTo>
                  <a:pt x="5173" y="40237"/>
                </a:lnTo>
                <a:lnTo>
                  <a:pt x="19288" y="19288"/>
                </a:lnTo>
                <a:lnTo>
                  <a:pt x="40237" y="5173"/>
                </a:lnTo>
                <a:lnTo>
                  <a:pt x="65913" y="0"/>
                </a:lnTo>
                <a:lnTo>
                  <a:pt x="1686686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16086" y="4481576"/>
            <a:ext cx="66040" cy="395605"/>
          </a:xfrm>
          <a:custGeom>
            <a:avLst/>
            <a:gdLst/>
            <a:ahLst/>
            <a:cxnLst/>
            <a:rect l="l" t="t" r="r" b="b"/>
            <a:pathLst>
              <a:path w="66040" h="395604">
                <a:moveTo>
                  <a:pt x="0" y="0"/>
                </a:moveTo>
                <a:lnTo>
                  <a:pt x="25675" y="5173"/>
                </a:lnTo>
                <a:lnTo>
                  <a:pt x="46624" y="19288"/>
                </a:lnTo>
                <a:lnTo>
                  <a:pt x="60739" y="40237"/>
                </a:lnTo>
                <a:lnTo>
                  <a:pt x="65913" y="65912"/>
                </a:lnTo>
                <a:lnTo>
                  <a:pt x="65913" y="329438"/>
                </a:lnTo>
                <a:lnTo>
                  <a:pt x="60739" y="355113"/>
                </a:lnTo>
                <a:lnTo>
                  <a:pt x="46624" y="376062"/>
                </a:lnTo>
                <a:lnTo>
                  <a:pt x="25675" y="390177"/>
                </a:lnTo>
                <a:lnTo>
                  <a:pt x="0" y="395350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29400" y="4481576"/>
            <a:ext cx="1752600" cy="395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56937" y="4479797"/>
            <a:ext cx="16979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47015" algn="l"/>
                <a:tab pos="1684655" algn="l"/>
              </a:tabLst>
            </a:pPr>
            <a:r>
              <a:rPr lang="en-US" altLang="zh-CN" sz="2400" dirty="0">
                <a:uFill>
                  <a:solidFill>
                    <a:srgbClr val="497DBA"/>
                  </a:solidFill>
                </a:uFill>
                <a:latin typeface="Liberation Sans Narrow"/>
                <a:cs typeface="Liberation Sans Narrow"/>
              </a:rPr>
              <a:t>Annotation</a:t>
            </a:r>
            <a:endParaRPr sz="2400" dirty="0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9721" y="1376933"/>
            <a:ext cx="280225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600" b="1" spc="-215" dirty="0">
                <a:latin typeface="Trebuchet MS"/>
                <a:cs typeface="Trebuchet MS"/>
              </a:rPr>
              <a:t>P</a:t>
            </a:r>
            <a:r>
              <a:rPr sz="2600" b="1" spc="-95" dirty="0">
                <a:latin typeface="Trebuchet MS"/>
                <a:cs typeface="Trebuchet MS"/>
              </a:rPr>
              <a:t>o</a:t>
            </a:r>
            <a:r>
              <a:rPr sz="2600" b="1" spc="-105" dirty="0">
                <a:latin typeface="Trebuchet MS"/>
                <a:cs typeface="Trebuchet MS"/>
              </a:rPr>
              <a:t>s</a:t>
            </a:r>
            <a:r>
              <a:rPr sz="2600" b="1" spc="-145" dirty="0">
                <a:latin typeface="Trebuchet MS"/>
                <a:cs typeface="Trebuchet MS"/>
              </a:rPr>
              <a:t>t</a:t>
            </a:r>
            <a:r>
              <a:rPr sz="2600" b="1" spc="-150" dirty="0">
                <a:latin typeface="Trebuchet MS"/>
                <a:cs typeface="Trebuchet MS"/>
              </a:rPr>
              <a:t>g</a:t>
            </a:r>
            <a:r>
              <a:rPr sz="2600" b="1" spc="-165" dirty="0">
                <a:latin typeface="Trebuchet MS"/>
                <a:cs typeface="Trebuchet MS"/>
              </a:rPr>
              <a:t>r</a:t>
            </a:r>
            <a:r>
              <a:rPr sz="2600" b="1" spc="-200" dirty="0">
                <a:latin typeface="Trebuchet MS"/>
                <a:cs typeface="Trebuchet MS"/>
              </a:rPr>
              <a:t>e</a:t>
            </a:r>
            <a:r>
              <a:rPr sz="2600" b="1" spc="-180" dirty="0">
                <a:latin typeface="Trebuchet MS"/>
                <a:cs typeface="Trebuchet MS"/>
              </a:rPr>
              <a:t>SQ</a:t>
            </a:r>
            <a:r>
              <a:rPr sz="2600" b="1" spc="-155" dirty="0">
                <a:latin typeface="Trebuchet MS"/>
                <a:cs typeface="Trebuchet MS"/>
              </a:rPr>
              <a:t>L</a:t>
            </a:r>
            <a:r>
              <a:rPr sz="2600" b="1" spc="-170" dirty="0">
                <a:latin typeface="Trebuchet MS"/>
                <a:cs typeface="Trebuchet MS"/>
              </a:rPr>
              <a:t>-</a:t>
            </a:r>
            <a:r>
              <a:rPr sz="2600" b="1" spc="-295" dirty="0">
                <a:latin typeface="Trebuchet MS"/>
                <a:cs typeface="Trebuchet MS"/>
              </a:rPr>
              <a:t>9</a:t>
            </a:r>
            <a:r>
              <a:rPr sz="2600" b="1" spc="-180" dirty="0">
                <a:latin typeface="Trebuchet MS"/>
                <a:cs typeface="Trebuchet MS"/>
              </a:rPr>
              <a:t>.</a:t>
            </a:r>
            <a:r>
              <a:rPr sz="2600" b="1" spc="-295" dirty="0">
                <a:latin typeface="Trebuchet MS"/>
                <a:cs typeface="Trebuchet MS"/>
              </a:rPr>
              <a:t>2</a:t>
            </a:r>
            <a:r>
              <a:rPr sz="2600" b="1" spc="-180" dirty="0">
                <a:latin typeface="Trebuchet MS"/>
                <a:cs typeface="Trebuchet MS"/>
              </a:rPr>
              <a:t>.</a:t>
            </a:r>
            <a:r>
              <a:rPr sz="2600" b="1" spc="-210" dirty="0">
                <a:latin typeface="Trebuchet MS"/>
                <a:cs typeface="Trebuchet MS"/>
              </a:rPr>
              <a:t>1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89752" y="1512061"/>
            <a:ext cx="362585" cy="1358900"/>
          </a:xfrm>
          <a:custGeom>
            <a:avLst/>
            <a:gdLst/>
            <a:ahLst/>
            <a:cxnLst/>
            <a:rect l="l" t="t" r="r" b="b"/>
            <a:pathLst>
              <a:path w="362585" h="1358900">
                <a:moveTo>
                  <a:pt x="362331" y="0"/>
                </a:moveTo>
                <a:lnTo>
                  <a:pt x="271652" y="0"/>
                </a:lnTo>
                <a:lnTo>
                  <a:pt x="254033" y="3565"/>
                </a:lnTo>
                <a:lnTo>
                  <a:pt x="239664" y="13287"/>
                </a:lnTo>
                <a:lnTo>
                  <a:pt x="229987" y="27699"/>
                </a:lnTo>
                <a:lnTo>
                  <a:pt x="226440" y="45338"/>
                </a:lnTo>
                <a:lnTo>
                  <a:pt x="229987" y="62978"/>
                </a:lnTo>
                <a:lnTo>
                  <a:pt x="239664" y="77390"/>
                </a:lnTo>
                <a:lnTo>
                  <a:pt x="254033" y="87112"/>
                </a:lnTo>
                <a:lnTo>
                  <a:pt x="271652" y="90677"/>
                </a:lnTo>
                <a:lnTo>
                  <a:pt x="306931" y="83546"/>
                </a:lnTo>
                <a:lnTo>
                  <a:pt x="335756" y="64103"/>
                </a:lnTo>
                <a:lnTo>
                  <a:pt x="355199" y="35278"/>
                </a:lnTo>
                <a:lnTo>
                  <a:pt x="362331" y="0"/>
                </a:lnTo>
                <a:close/>
              </a:path>
              <a:path w="362585" h="1358900">
                <a:moveTo>
                  <a:pt x="90550" y="1177543"/>
                </a:moveTo>
                <a:lnTo>
                  <a:pt x="55292" y="1184655"/>
                </a:lnTo>
                <a:lnTo>
                  <a:pt x="26511" y="1204055"/>
                </a:lnTo>
                <a:lnTo>
                  <a:pt x="7112" y="1232836"/>
                </a:lnTo>
                <a:lnTo>
                  <a:pt x="0" y="1268095"/>
                </a:lnTo>
                <a:lnTo>
                  <a:pt x="7112" y="1303353"/>
                </a:lnTo>
                <a:lnTo>
                  <a:pt x="26511" y="1332134"/>
                </a:lnTo>
                <a:lnTo>
                  <a:pt x="55292" y="1351534"/>
                </a:lnTo>
                <a:lnTo>
                  <a:pt x="90550" y="1358646"/>
                </a:lnTo>
                <a:lnTo>
                  <a:pt x="125809" y="1351534"/>
                </a:lnTo>
                <a:lnTo>
                  <a:pt x="154590" y="1332134"/>
                </a:lnTo>
                <a:lnTo>
                  <a:pt x="173989" y="1303353"/>
                </a:lnTo>
                <a:lnTo>
                  <a:pt x="181101" y="1268095"/>
                </a:lnTo>
                <a:lnTo>
                  <a:pt x="90550" y="1268095"/>
                </a:lnTo>
                <a:lnTo>
                  <a:pt x="108190" y="1264529"/>
                </a:lnTo>
                <a:lnTo>
                  <a:pt x="122602" y="1254807"/>
                </a:lnTo>
                <a:lnTo>
                  <a:pt x="132324" y="1240395"/>
                </a:lnTo>
                <a:lnTo>
                  <a:pt x="135889" y="1222755"/>
                </a:lnTo>
                <a:lnTo>
                  <a:pt x="132324" y="1205136"/>
                </a:lnTo>
                <a:lnTo>
                  <a:pt x="122602" y="1190767"/>
                </a:lnTo>
                <a:lnTo>
                  <a:pt x="108190" y="1181090"/>
                </a:lnTo>
                <a:lnTo>
                  <a:pt x="90550" y="1177543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89752" y="1421511"/>
            <a:ext cx="2797175" cy="1449705"/>
          </a:xfrm>
          <a:custGeom>
            <a:avLst/>
            <a:gdLst/>
            <a:ahLst/>
            <a:cxnLst/>
            <a:rect l="l" t="t" r="r" b="b"/>
            <a:pathLst>
              <a:path w="2797175" h="1449705">
                <a:moveTo>
                  <a:pt x="181101" y="1268094"/>
                </a:moveTo>
                <a:lnTo>
                  <a:pt x="181101" y="90550"/>
                </a:lnTo>
                <a:lnTo>
                  <a:pt x="188213" y="55346"/>
                </a:lnTo>
                <a:lnTo>
                  <a:pt x="207613" y="26558"/>
                </a:lnTo>
                <a:lnTo>
                  <a:pt x="236394" y="7129"/>
                </a:lnTo>
                <a:lnTo>
                  <a:pt x="271652" y="0"/>
                </a:lnTo>
                <a:lnTo>
                  <a:pt x="2706497" y="0"/>
                </a:lnTo>
                <a:lnTo>
                  <a:pt x="2741755" y="7129"/>
                </a:lnTo>
                <a:lnTo>
                  <a:pt x="2770536" y="26558"/>
                </a:lnTo>
                <a:lnTo>
                  <a:pt x="2789936" y="55346"/>
                </a:lnTo>
                <a:lnTo>
                  <a:pt x="2797048" y="90550"/>
                </a:lnTo>
                <a:lnTo>
                  <a:pt x="2789935" y="125829"/>
                </a:lnTo>
                <a:lnTo>
                  <a:pt x="2770536" y="154654"/>
                </a:lnTo>
                <a:lnTo>
                  <a:pt x="2741755" y="174097"/>
                </a:lnTo>
                <a:lnTo>
                  <a:pt x="2706497" y="181228"/>
                </a:lnTo>
                <a:lnTo>
                  <a:pt x="2615946" y="181228"/>
                </a:lnTo>
                <a:lnTo>
                  <a:pt x="2615946" y="1358646"/>
                </a:lnTo>
                <a:lnTo>
                  <a:pt x="2608814" y="1393904"/>
                </a:lnTo>
                <a:lnTo>
                  <a:pt x="2589371" y="1422685"/>
                </a:lnTo>
                <a:lnTo>
                  <a:pt x="2560546" y="1442085"/>
                </a:lnTo>
                <a:lnTo>
                  <a:pt x="2525268" y="1449197"/>
                </a:lnTo>
                <a:lnTo>
                  <a:pt x="90550" y="1449197"/>
                </a:lnTo>
                <a:lnTo>
                  <a:pt x="55292" y="1442085"/>
                </a:lnTo>
                <a:lnTo>
                  <a:pt x="26511" y="1422685"/>
                </a:lnTo>
                <a:lnTo>
                  <a:pt x="7112" y="1393904"/>
                </a:lnTo>
                <a:lnTo>
                  <a:pt x="0" y="1358646"/>
                </a:lnTo>
                <a:lnTo>
                  <a:pt x="7112" y="1323387"/>
                </a:lnTo>
                <a:lnTo>
                  <a:pt x="26511" y="1294606"/>
                </a:lnTo>
                <a:lnTo>
                  <a:pt x="55292" y="1275206"/>
                </a:lnTo>
                <a:lnTo>
                  <a:pt x="90550" y="1268094"/>
                </a:lnTo>
                <a:lnTo>
                  <a:pt x="181101" y="1268094"/>
                </a:lnTo>
                <a:close/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03492" y="1408811"/>
            <a:ext cx="161290" cy="206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61404" y="1602739"/>
            <a:ext cx="2344420" cy="0"/>
          </a:xfrm>
          <a:custGeom>
            <a:avLst/>
            <a:gdLst/>
            <a:ahLst/>
            <a:cxnLst/>
            <a:rect l="l" t="t" r="r" b="b"/>
            <a:pathLst>
              <a:path w="2344420">
                <a:moveTo>
                  <a:pt x="2344293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67603" y="2676905"/>
            <a:ext cx="115950" cy="2065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67200" y="2057907"/>
            <a:ext cx="1884045" cy="1323975"/>
          </a:xfrm>
          <a:custGeom>
            <a:avLst/>
            <a:gdLst/>
            <a:ahLst/>
            <a:cxnLst/>
            <a:rect l="l" t="t" r="r" b="b"/>
            <a:pathLst>
              <a:path w="1884045" h="1323975">
                <a:moveTo>
                  <a:pt x="1883283" y="0"/>
                </a:moveTo>
                <a:lnTo>
                  <a:pt x="1839214" y="888"/>
                </a:lnTo>
                <a:lnTo>
                  <a:pt x="1794637" y="3555"/>
                </a:lnTo>
                <a:lnTo>
                  <a:pt x="1780921" y="4952"/>
                </a:lnTo>
                <a:lnTo>
                  <a:pt x="1783334" y="30225"/>
                </a:lnTo>
                <a:lnTo>
                  <a:pt x="1796161" y="28955"/>
                </a:lnTo>
                <a:lnTo>
                  <a:pt x="1839722" y="26288"/>
                </a:lnTo>
                <a:lnTo>
                  <a:pt x="1883790" y="25272"/>
                </a:lnTo>
                <a:lnTo>
                  <a:pt x="1883283" y="0"/>
                </a:lnTo>
                <a:close/>
              </a:path>
              <a:path w="1884045" h="1323975">
                <a:moveTo>
                  <a:pt x="1704339" y="14477"/>
                </a:moveTo>
                <a:lnTo>
                  <a:pt x="1679321" y="18922"/>
                </a:lnTo>
                <a:lnTo>
                  <a:pt x="1683765" y="43941"/>
                </a:lnTo>
                <a:lnTo>
                  <a:pt x="1708785" y="39496"/>
                </a:lnTo>
                <a:lnTo>
                  <a:pt x="1704339" y="14477"/>
                </a:lnTo>
                <a:close/>
              </a:path>
              <a:path w="1884045" h="1323975">
                <a:moveTo>
                  <a:pt x="1603883" y="35051"/>
                </a:moveTo>
                <a:lnTo>
                  <a:pt x="1576324" y="42037"/>
                </a:lnTo>
                <a:lnTo>
                  <a:pt x="1534160" y="54355"/>
                </a:lnTo>
                <a:lnTo>
                  <a:pt x="1505585" y="63753"/>
                </a:lnTo>
                <a:lnTo>
                  <a:pt x="1513586" y="87883"/>
                </a:lnTo>
                <a:lnTo>
                  <a:pt x="1541272" y="78739"/>
                </a:lnTo>
                <a:lnTo>
                  <a:pt x="1582547" y="66675"/>
                </a:lnTo>
                <a:lnTo>
                  <a:pt x="1610105" y="59689"/>
                </a:lnTo>
                <a:lnTo>
                  <a:pt x="1603883" y="35051"/>
                </a:lnTo>
                <a:close/>
              </a:path>
              <a:path w="1884045" h="1323975">
                <a:moveTo>
                  <a:pt x="1433322" y="90677"/>
                </a:moveTo>
                <a:lnTo>
                  <a:pt x="1412366" y="99313"/>
                </a:lnTo>
                <a:lnTo>
                  <a:pt x="1409446" y="100583"/>
                </a:lnTo>
                <a:lnTo>
                  <a:pt x="1419860" y="123697"/>
                </a:lnTo>
                <a:lnTo>
                  <a:pt x="1421891" y="122808"/>
                </a:lnTo>
                <a:lnTo>
                  <a:pt x="1442974" y="114172"/>
                </a:lnTo>
                <a:lnTo>
                  <a:pt x="1433322" y="90677"/>
                </a:lnTo>
                <a:close/>
              </a:path>
              <a:path w="1884045" h="1323975">
                <a:moveTo>
                  <a:pt x="1340103" y="133222"/>
                </a:moveTo>
                <a:lnTo>
                  <a:pt x="1335532" y="135508"/>
                </a:lnTo>
                <a:lnTo>
                  <a:pt x="1298955" y="155193"/>
                </a:lnTo>
                <a:lnTo>
                  <a:pt x="1263396" y="176021"/>
                </a:lnTo>
                <a:lnTo>
                  <a:pt x="1250696" y="184150"/>
                </a:lnTo>
                <a:lnTo>
                  <a:pt x="1264285" y="205612"/>
                </a:lnTo>
                <a:lnTo>
                  <a:pt x="1276350" y="197865"/>
                </a:lnTo>
                <a:lnTo>
                  <a:pt x="1310894" y="177545"/>
                </a:lnTo>
                <a:lnTo>
                  <a:pt x="1346835" y="158241"/>
                </a:lnTo>
                <a:lnTo>
                  <a:pt x="1351407" y="155955"/>
                </a:lnTo>
                <a:lnTo>
                  <a:pt x="1340103" y="133222"/>
                </a:lnTo>
                <a:close/>
              </a:path>
              <a:path w="1884045" h="1323975">
                <a:moveTo>
                  <a:pt x="1186941" y="227711"/>
                </a:moveTo>
                <a:lnTo>
                  <a:pt x="1166749" y="243077"/>
                </a:lnTo>
                <a:lnTo>
                  <a:pt x="1181989" y="263270"/>
                </a:lnTo>
                <a:lnTo>
                  <a:pt x="1202309" y="248030"/>
                </a:lnTo>
                <a:lnTo>
                  <a:pt x="1186941" y="227711"/>
                </a:lnTo>
                <a:close/>
              </a:path>
              <a:path w="1884045" h="1323975">
                <a:moveTo>
                  <a:pt x="1107948" y="293242"/>
                </a:moveTo>
                <a:lnTo>
                  <a:pt x="1080770" y="320039"/>
                </a:lnTo>
                <a:lnTo>
                  <a:pt x="1056004" y="346582"/>
                </a:lnTo>
                <a:lnTo>
                  <a:pt x="1037589" y="368934"/>
                </a:lnTo>
                <a:lnTo>
                  <a:pt x="1057148" y="385063"/>
                </a:lnTo>
                <a:lnTo>
                  <a:pt x="1074674" y="363854"/>
                </a:lnTo>
                <a:lnTo>
                  <a:pt x="1098550" y="338074"/>
                </a:lnTo>
                <a:lnTo>
                  <a:pt x="1124965" y="312165"/>
                </a:lnTo>
                <a:lnTo>
                  <a:pt x="1107948" y="293242"/>
                </a:lnTo>
                <a:close/>
              </a:path>
              <a:path w="1884045" h="1323975">
                <a:moveTo>
                  <a:pt x="992377" y="432942"/>
                </a:moveTo>
                <a:lnTo>
                  <a:pt x="979677" y="454913"/>
                </a:lnTo>
                <a:lnTo>
                  <a:pt x="1001776" y="467487"/>
                </a:lnTo>
                <a:lnTo>
                  <a:pt x="1014349" y="445515"/>
                </a:lnTo>
                <a:lnTo>
                  <a:pt x="992377" y="432942"/>
                </a:lnTo>
                <a:close/>
              </a:path>
              <a:path w="1884045" h="1323975">
                <a:moveTo>
                  <a:pt x="948182" y="526922"/>
                </a:moveTo>
                <a:lnTo>
                  <a:pt x="934847" y="578484"/>
                </a:lnTo>
                <a:lnTo>
                  <a:pt x="929513" y="624204"/>
                </a:lnTo>
                <a:lnTo>
                  <a:pt x="929386" y="630174"/>
                </a:lnTo>
                <a:lnTo>
                  <a:pt x="954786" y="630808"/>
                </a:lnTo>
                <a:lnTo>
                  <a:pt x="954913" y="625855"/>
                </a:lnTo>
                <a:lnTo>
                  <a:pt x="955801" y="611758"/>
                </a:lnTo>
                <a:lnTo>
                  <a:pt x="962533" y="569340"/>
                </a:lnTo>
                <a:lnTo>
                  <a:pt x="972312" y="534924"/>
                </a:lnTo>
                <a:lnTo>
                  <a:pt x="948182" y="526922"/>
                </a:lnTo>
                <a:close/>
              </a:path>
              <a:path w="1884045" h="1323975">
                <a:moveTo>
                  <a:pt x="922401" y="703706"/>
                </a:moveTo>
                <a:lnTo>
                  <a:pt x="921003" y="710564"/>
                </a:lnTo>
                <a:lnTo>
                  <a:pt x="917448" y="724534"/>
                </a:lnTo>
                <a:lnTo>
                  <a:pt x="916686" y="727328"/>
                </a:lnTo>
                <a:lnTo>
                  <a:pt x="941070" y="734440"/>
                </a:lnTo>
                <a:lnTo>
                  <a:pt x="942213" y="730630"/>
                </a:lnTo>
                <a:lnTo>
                  <a:pt x="945896" y="715517"/>
                </a:lnTo>
                <a:lnTo>
                  <a:pt x="947292" y="708659"/>
                </a:lnTo>
                <a:lnTo>
                  <a:pt x="922401" y="703706"/>
                </a:lnTo>
                <a:close/>
              </a:path>
              <a:path w="1884045" h="1323975">
                <a:moveTo>
                  <a:pt x="890142" y="796036"/>
                </a:moveTo>
                <a:lnTo>
                  <a:pt x="883920" y="808227"/>
                </a:lnTo>
                <a:lnTo>
                  <a:pt x="868172" y="835913"/>
                </a:lnTo>
                <a:lnTo>
                  <a:pt x="850264" y="862838"/>
                </a:lnTo>
                <a:lnTo>
                  <a:pt x="837311" y="880237"/>
                </a:lnTo>
                <a:lnTo>
                  <a:pt x="857758" y="895350"/>
                </a:lnTo>
                <a:lnTo>
                  <a:pt x="871474" y="876934"/>
                </a:lnTo>
                <a:lnTo>
                  <a:pt x="890142" y="848487"/>
                </a:lnTo>
                <a:lnTo>
                  <a:pt x="906526" y="819784"/>
                </a:lnTo>
                <a:lnTo>
                  <a:pt x="912749" y="807592"/>
                </a:lnTo>
                <a:lnTo>
                  <a:pt x="890142" y="796036"/>
                </a:lnTo>
                <a:close/>
              </a:path>
              <a:path w="1884045" h="1323975">
                <a:moveTo>
                  <a:pt x="788797" y="937132"/>
                </a:moveTo>
                <a:lnTo>
                  <a:pt x="784733" y="941704"/>
                </a:lnTo>
                <a:lnTo>
                  <a:pt x="771398" y="954786"/>
                </a:lnTo>
                <a:lnTo>
                  <a:pt x="789177" y="972819"/>
                </a:lnTo>
                <a:lnTo>
                  <a:pt x="803275" y="958850"/>
                </a:lnTo>
                <a:lnTo>
                  <a:pt x="807465" y="954404"/>
                </a:lnTo>
                <a:lnTo>
                  <a:pt x="788797" y="937132"/>
                </a:lnTo>
                <a:close/>
              </a:path>
              <a:path w="1884045" h="1323975">
                <a:moveTo>
                  <a:pt x="715390" y="1004696"/>
                </a:moveTo>
                <a:lnTo>
                  <a:pt x="702817" y="1015111"/>
                </a:lnTo>
                <a:lnTo>
                  <a:pt x="672211" y="1038097"/>
                </a:lnTo>
                <a:lnTo>
                  <a:pt x="640207" y="1060322"/>
                </a:lnTo>
                <a:lnTo>
                  <a:pt x="634746" y="1063878"/>
                </a:lnTo>
                <a:lnTo>
                  <a:pt x="648335" y="1085214"/>
                </a:lnTo>
                <a:lnTo>
                  <a:pt x="654812" y="1081151"/>
                </a:lnTo>
                <a:lnTo>
                  <a:pt x="687577" y="1058417"/>
                </a:lnTo>
                <a:lnTo>
                  <a:pt x="718947" y="1034795"/>
                </a:lnTo>
                <a:lnTo>
                  <a:pt x="731520" y="1024381"/>
                </a:lnTo>
                <a:lnTo>
                  <a:pt x="715390" y="1004696"/>
                </a:lnTo>
                <a:close/>
              </a:path>
              <a:path w="1884045" h="1323975">
                <a:moveTo>
                  <a:pt x="570484" y="1102994"/>
                </a:moveTo>
                <a:lnTo>
                  <a:pt x="548132" y="1114932"/>
                </a:lnTo>
                <a:lnTo>
                  <a:pt x="560070" y="1137412"/>
                </a:lnTo>
                <a:lnTo>
                  <a:pt x="582549" y="1125346"/>
                </a:lnTo>
                <a:lnTo>
                  <a:pt x="570484" y="1102994"/>
                </a:lnTo>
                <a:close/>
              </a:path>
              <a:path w="1884045" h="1323975">
                <a:moveTo>
                  <a:pt x="480440" y="1148079"/>
                </a:moveTo>
                <a:lnTo>
                  <a:pt x="461263" y="1156715"/>
                </a:lnTo>
                <a:lnTo>
                  <a:pt x="422275" y="1172590"/>
                </a:lnTo>
                <a:lnTo>
                  <a:pt x="387096" y="1185671"/>
                </a:lnTo>
                <a:lnTo>
                  <a:pt x="395859" y="1209420"/>
                </a:lnTo>
                <a:lnTo>
                  <a:pt x="431926" y="1196213"/>
                </a:lnTo>
                <a:lnTo>
                  <a:pt x="471804" y="1179829"/>
                </a:lnTo>
                <a:lnTo>
                  <a:pt x="490854" y="1171193"/>
                </a:lnTo>
                <a:lnTo>
                  <a:pt x="480440" y="1148079"/>
                </a:lnTo>
                <a:close/>
              </a:path>
              <a:path w="1884045" h="1323975">
                <a:moveTo>
                  <a:pt x="315340" y="1208531"/>
                </a:moveTo>
                <a:lnTo>
                  <a:pt x="300609" y="1212850"/>
                </a:lnTo>
                <a:lnTo>
                  <a:pt x="291338" y="1215136"/>
                </a:lnTo>
                <a:lnTo>
                  <a:pt x="297434" y="1239774"/>
                </a:lnTo>
                <a:lnTo>
                  <a:pt x="307721" y="1237106"/>
                </a:lnTo>
                <a:lnTo>
                  <a:pt x="322452" y="1232915"/>
                </a:lnTo>
                <a:lnTo>
                  <a:pt x="315340" y="1208531"/>
                </a:lnTo>
                <a:close/>
              </a:path>
              <a:path w="1884045" h="1323975">
                <a:moveTo>
                  <a:pt x="217424" y="1232280"/>
                </a:moveTo>
                <a:lnTo>
                  <a:pt x="216280" y="1232407"/>
                </a:lnTo>
                <a:lnTo>
                  <a:pt x="173354" y="1240154"/>
                </a:lnTo>
                <a:lnTo>
                  <a:pt x="130301" y="1245996"/>
                </a:lnTo>
                <a:lnTo>
                  <a:pt x="118490" y="1247266"/>
                </a:lnTo>
                <a:lnTo>
                  <a:pt x="121030" y="1272539"/>
                </a:lnTo>
                <a:lnTo>
                  <a:pt x="133730" y="1271142"/>
                </a:lnTo>
                <a:lnTo>
                  <a:pt x="177926" y="1265046"/>
                </a:lnTo>
                <a:lnTo>
                  <a:pt x="221614" y="1257300"/>
                </a:lnTo>
                <a:lnTo>
                  <a:pt x="222885" y="1257045"/>
                </a:lnTo>
                <a:lnTo>
                  <a:pt x="217424" y="1232280"/>
                </a:lnTo>
                <a:close/>
              </a:path>
              <a:path w="1884045" h="1323975">
                <a:moveTo>
                  <a:pt x="99822" y="1205738"/>
                </a:moveTo>
                <a:lnTo>
                  <a:pt x="93852" y="1209293"/>
                </a:lnTo>
                <a:lnTo>
                  <a:pt x="0" y="1266570"/>
                </a:lnTo>
                <a:lnTo>
                  <a:pt x="102108" y="1323593"/>
                </a:lnTo>
                <a:lnTo>
                  <a:pt x="109854" y="1321434"/>
                </a:lnTo>
                <a:lnTo>
                  <a:pt x="113284" y="1315212"/>
                </a:lnTo>
                <a:lnTo>
                  <a:pt x="116712" y="1309115"/>
                </a:lnTo>
                <a:lnTo>
                  <a:pt x="114553" y="1301368"/>
                </a:lnTo>
                <a:lnTo>
                  <a:pt x="73948" y="1278763"/>
                </a:lnTo>
                <a:lnTo>
                  <a:pt x="25400" y="1278763"/>
                </a:lnTo>
                <a:lnTo>
                  <a:pt x="24891" y="1253363"/>
                </a:lnTo>
                <a:lnTo>
                  <a:pt x="43561" y="1253108"/>
                </a:lnTo>
                <a:lnTo>
                  <a:pt x="70861" y="1253108"/>
                </a:lnTo>
                <a:lnTo>
                  <a:pt x="113029" y="1227327"/>
                </a:lnTo>
                <a:lnTo>
                  <a:pt x="114935" y="1219580"/>
                </a:lnTo>
                <a:lnTo>
                  <a:pt x="111251" y="1213612"/>
                </a:lnTo>
                <a:lnTo>
                  <a:pt x="107696" y="1207642"/>
                </a:lnTo>
                <a:lnTo>
                  <a:pt x="99822" y="1205738"/>
                </a:lnTo>
                <a:close/>
              </a:path>
              <a:path w="1884045" h="1323975">
                <a:moveTo>
                  <a:pt x="43561" y="1253108"/>
                </a:moveTo>
                <a:lnTo>
                  <a:pt x="24891" y="1253363"/>
                </a:lnTo>
                <a:lnTo>
                  <a:pt x="25400" y="1278763"/>
                </a:lnTo>
                <a:lnTo>
                  <a:pt x="44069" y="1278508"/>
                </a:lnTo>
                <a:lnTo>
                  <a:pt x="44038" y="1276984"/>
                </a:lnTo>
                <a:lnTo>
                  <a:pt x="31750" y="1276984"/>
                </a:lnTo>
                <a:lnTo>
                  <a:pt x="31369" y="1255014"/>
                </a:lnTo>
                <a:lnTo>
                  <a:pt x="43599" y="1255014"/>
                </a:lnTo>
                <a:lnTo>
                  <a:pt x="43561" y="1253108"/>
                </a:lnTo>
                <a:close/>
              </a:path>
              <a:path w="1884045" h="1323975">
                <a:moveTo>
                  <a:pt x="50375" y="1265614"/>
                </a:moveTo>
                <a:lnTo>
                  <a:pt x="43890" y="1269573"/>
                </a:lnTo>
                <a:lnTo>
                  <a:pt x="44069" y="1278508"/>
                </a:lnTo>
                <a:lnTo>
                  <a:pt x="25400" y="1278763"/>
                </a:lnTo>
                <a:lnTo>
                  <a:pt x="73948" y="1278763"/>
                </a:lnTo>
                <a:lnTo>
                  <a:pt x="50375" y="1265614"/>
                </a:lnTo>
                <a:close/>
              </a:path>
              <a:path w="1884045" h="1323975">
                <a:moveTo>
                  <a:pt x="31369" y="1255014"/>
                </a:moveTo>
                <a:lnTo>
                  <a:pt x="31750" y="1276984"/>
                </a:lnTo>
                <a:lnTo>
                  <a:pt x="43890" y="1269573"/>
                </a:lnTo>
                <a:lnTo>
                  <a:pt x="43737" y="1261912"/>
                </a:lnTo>
                <a:lnTo>
                  <a:pt x="31369" y="1255014"/>
                </a:lnTo>
                <a:close/>
              </a:path>
              <a:path w="1884045" h="1323975">
                <a:moveTo>
                  <a:pt x="43890" y="1269573"/>
                </a:moveTo>
                <a:lnTo>
                  <a:pt x="31750" y="1276984"/>
                </a:lnTo>
                <a:lnTo>
                  <a:pt x="44038" y="1276984"/>
                </a:lnTo>
                <a:lnTo>
                  <a:pt x="43890" y="1269573"/>
                </a:lnTo>
                <a:close/>
              </a:path>
              <a:path w="1884045" h="1323975">
                <a:moveTo>
                  <a:pt x="43737" y="1261912"/>
                </a:moveTo>
                <a:lnTo>
                  <a:pt x="43890" y="1269573"/>
                </a:lnTo>
                <a:lnTo>
                  <a:pt x="50375" y="1265614"/>
                </a:lnTo>
                <a:lnTo>
                  <a:pt x="43737" y="1261912"/>
                </a:lnTo>
                <a:close/>
              </a:path>
              <a:path w="1884045" h="1323975">
                <a:moveTo>
                  <a:pt x="70861" y="1253108"/>
                </a:moveTo>
                <a:lnTo>
                  <a:pt x="43561" y="1253108"/>
                </a:lnTo>
                <a:lnTo>
                  <a:pt x="43737" y="1261912"/>
                </a:lnTo>
                <a:lnTo>
                  <a:pt x="50375" y="1265614"/>
                </a:lnTo>
                <a:lnTo>
                  <a:pt x="70861" y="1253108"/>
                </a:lnTo>
                <a:close/>
              </a:path>
              <a:path w="1884045" h="1323975">
                <a:moveTo>
                  <a:pt x="43599" y="1255014"/>
                </a:moveTo>
                <a:lnTo>
                  <a:pt x="31369" y="1255014"/>
                </a:lnTo>
                <a:lnTo>
                  <a:pt x="43737" y="1261912"/>
                </a:lnTo>
                <a:lnTo>
                  <a:pt x="43599" y="12550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67200" y="2057907"/>
            <a:ext cx="1884045" cy="1323975"/>
          </a:xfrm>
          <a:custGeom>
            <a:avLst/>
            <a:gdLst/>
            <a:ahLst/>
            <a:cxnLst/>
            <a:rect l="l" t="t" r="r" b="b"/>
            <a:pathLst>
              <a:path w="1884045" h="1323975">
                <a:moveTo>
                  <a:pt x="1883283" y="0"/>
                </a:moveTo>
                <a:lnTo>
                  <a:pt x="1839214" y="888"/>
                </a:lnTo>
                <a:lnTo>
                  <a:pt x="1794637" y="3555"/>
                </a:lnTo>
                <a:lnTo>
                  <a:pt x="1780921" y="4952"/>
                </a:lnTo>
                <a:lnTo>
                  <a:pt x="1783334" y="30225"/>
                </a:lnTo>
                <a:lnTo>
                  <a:pt x="1796161" y="28955"/>
                </a:lnTo>
                <a:lnTo>
                  <a:pt x="1839722" y="26288"/>
                </a:lnTo>
                <a:lnTo>
                  <a:pt x="1883790" y="25272"/>
                </a:lnTo>
                <a:lnTo>
                  <a:pt x="1883283" y="0"/>
                </a:lnTo>
                <a:close/>
              </a:path>
              <a:path w="1884045" h="1323975">
                <a:moveTo>
                  <a:pt x="1704339" y="14477"/>
                </a:moveTo>
                <a:lnTo>
                  <a:pt x="1679321" y="18922"/>
                </a:lnTo>
                <a:lnTo>
                  <a:pt x="1683765" y="43941"/>
                </a:lnTo>
                <a:lnTo>
                  <a:pt x="1708785" y="39496"/>
                </a:lnTo>
                <a:lnTo>
                  <a:pt x="1704339" y="14477"/>
                </a:lnTo>
                <a:close/>
              </a:path>
              <a:path w="1884045" h="1323975">
                <a:moveTo>
                  <a:pt x="1603883" y="35051"/>
                </a:moveTo>
                <a:lnTo>
                  <a:pt x="1576324" y="42037"/>
                </a:lnTo>
                <a:lnTo>
                  <a:pt x="1534160" y="54355"/>
                </a:lnTo>
                <a:lnTo>
                  <a:pt x="1505585" y="63753"/>
                </a:lnTo>
                <a:lnTo>
                  <a:pt x="1513586" y="87883"/>
                </a:lnTo>
                <a:lnTo>
                  <a:pt x="1541272" y="78739"/>
                </a:lnTo>
                <a:lnTo>
                  <a:pt x="1582547" y="66675"/>
                </a:lnTo>
                <a:lnTo>
                  <a:pt x="1610105" y="59689"/>
                </a:lnTo>
                <a:lnTo>
                  <a:pt x="1603883" y="35051"/>
                </a:lnTo>
                <a:close/>
              </a:path>
              <a:path w="1884045" h="1323975">
                <a:moveTo>
                  <a:pt x="1433322" y="90677"/>
                </a:moveTo>
                <a:lnTo>
                  <a:pt x="1412366" y="99313"/>
                </a:lnTo>
                <a:lnTo>
                  <a:pt x="1409446" y="100583"/>
                </a:lnTo>
                <a:lnTo>
                  <a:pt x="1419860" y="123697"/>
                </a:lnTo>
                <a:lnTo>
                  <a:pt x="1421891" y="122808"/>
                </a:lnTo>
                <a:lnTo>
                  <a:pt x="1442974" y="114172"/>
                </a:lnTo>
                <a:lnTo>
                  <a:pt x="1433322" y="90677"/>
                </a:lnTo>
                <a:close/>
              </a:path>
              <a:path w="1884045" h="1323975">
                <a:moveTo>
                  <a:pt x="1340103" y="133222"/>
                </a:moveTo>
                <a:lnTo>
                  <a:pt x="1335532" y="135508"/>
                </a:lnTo>
                <a:lnTo>
                  <a:pt x="1298955" y="155193"/>
                </a:lnTo>
                <a:lnTo>
                  <a:pt x="1263396" y="176021"/>
                </a:lnTo>
                <a:lnTo>
                  <a:pt x="1250696" y="184150"/>
                </a:lnTo>
                <a:lnTo>
                  <a:pt x="1264285" y="205612"/>
                </a:lnTo>
                <a:lnTo>
                  <a:pt x="1276350" y="197865"/>
                </a:lnTo>
                <a:lnTo>
                  <a:pt x="1310894" y="177545"/>
                </a:lnTo>
                <a:lnTo>
                  <a:pt x="1346835" y="158241"/>
                </a:lnTo>
                <a:lnTo>
                  <a:pt x="1351407" y="155955"/>
                </a:lnTo>
                <a:lnTo>
                  <a:pt x="1340103" y="133222"/>
                </a:lnTo>
                <a:close/>
              </a:path>
              <a:path w="1884045" h="1323975">
                <a:moveTo>
                  <a:pt x="1186941" y="227711"/>
                </a:moveTo>
                <a:lnTo>
                  <a:pt x="1166749" y="243077"/>
                </a:lnTo>
                <a:lnTo>
                  <a:pt x="1181989" y="263270"/>
                </a:lnTo>
                <a:lnTo>
                  <a:pt x="1202309" y="248030"/>
                </a:lnTo>
                <a:lnTo>
                  <a:pt x="1186941" y="227711"/>
                </a:lnTo>
                <a:close/>
              </a:path>
              <a:path w="1884045" h="1323975">
                <a:moveTo>
                  <a:pt x="1107948" y="293242"/>
                </a:moveTo>
                <a:lnTo>
                  <a:pt x="1080770" y="320039"/>
                </a:lnTo>
                <a:lnTo>
                  <a:pt x="1056004" y="346582"/>
                </a:lnTo>
                <a:lnTo>
                  <a:pt x="1037589" y="368934"/>
                </a:lnTo>
                <a:lnTo>
                  <a:pt x="1057148" y="385063"/>
                </a:lnTo>
                <a:lnTo>
                  <a:pt x="1074674" y="363854"/>
                </a:lnTo>
                <a:lnTo>
                  <a:pt x="1098550" y="338074"/>
                </a:lnTo>
                <a:lnTo>
                  <a:pt x="1124965" y="312165"/>
                </a:lnTo>
                <a:lnTo>
                  <a:pt x="1107948" y="293242"/>
                </a:lnTo>
                <a:close/>
              </a:path>
              <a:path w="1884045" h="1323975">
                <a:moveTo>
                  <a:pt x="992377" y="432942"/>
                </a:moveTo>
                <a:lnTo>
                  <a:pt x="979677" y="454913"/>
                </a:lnTo>
                <a:lnTo>
                  <a:pt x="1001776" y="467487"/>
                </a:lnTo>
                <a:lnTo>
                  <a:pt x="1014349" y="445515"/>
                </a:lnTo>
                <a:lnTo>
                  <a:pt x="992377" y="432942"/>
                </a:lnTo>
                <a:close/>
              </a:path>
              <a:path w="1884045" h="1323975">
                <a:moveTo>
                  <a:pt x="948182" y="526922"/>
                </a:moveTo>
                <a:lnTo>
                  <a:pt x="934847" y="578484"/>
                </a:lnTo>
                <a:lnTo>
                  <a:pt x="929513" y="624204"/>
                </a:lnTo>
                <a:lnTo>
                  <a:pt x="929386" y="630174"/>
                </a:lnTo>
                <a:lnTo>
                  <a:pt x="954786" y="630808"/>
                </a:lnTo>
                <a:lnTo>
                  <a:pt x="954913" y="625855"/>
                </a:lnTo>
                <a:lnTo>
                  <a:pt x="955801" y="611758"/>
                </a:lnTo>
                <a:lnTo>
                  <a:pt x="962533" y="569340"/>
                </a:lnTo>
                <a:lnTo>
                  <a:pt x="972312" y="534924"/>
                </a:lnTo>
                <a:lnTo>
                  <a:pt x="948182" y="526922"/>
                </a:lnTo>
                <a:close/>
              </a:path>
              <a:path w="1884045" h="1323975">
                <a:moveTo>
                  <a:pt x="922401" y="703706"/>
                </a:moveTo>
                <a:lnTo>
                  <a:pt x="921003" y="710564"/>
                </a:lnTo>
                <a:lnTo>
                  <a:pt x="917448" y="724534"/>
                </a:lnTo>
                <a:lnTo>
                  <a:pt x="916686" y="727328"/>
                </a:lnTo>
                <a:lnTo>
                  <a:pt x="941070" y="734440"/>
                </a:lnTo>
                <a:lnTo>
                  <a:pt x="942213" y="730630"/>
                </a:lnTo>
                <a:lnTo>
                  <a:pt x="945896" y="715517"/>
                </a:lnTo>
                <a:lnTo>
                  <a:pt x="947292" y="708659"/>
                </a:lnTo>
                <a:lnTo>
                  <a:pt x="922401" y="703706"/>
                </a:lnTo>
                <a:close/>
              </a:path>
              <a:path w="1884045" h="1323975">
                <a:moveTo>
                  <a:pt x="890142" y="796036"/>
                </a:moveTo>
                <a:lnTo>
                  <a:pt x="883920" y="808227"/>
                </a:lnTo>
                <a:lnTo>
                  <a:pt x="868172" y="835913"/>
                </a:lnTo>
                <a:lnTo>
                  <a:pt x="850264" y="862838"/>
                </a:lnTo>
                <a:lnTo>
                  <a:pt x="837311" y="880237"/>
                </a:lnTo>
                <a:lnTo>
                  <a:pt x="857758" y="895350"/>
                </a:lnTo>
                <a:lnTo>
                  <a:pt x="871474" y="876934"/>
                </a:lnTo>
                <a:lnTo>
                  <a:pt x="890142" y="848487"/>
                </a:lnTo>
                <a:lnTo>
                  <a:pt x="906526" y="819784"/>
                </a:lnTo>
                <a:lnTo>
                  <a:pt x="912749" y="807592"/>
                </a:lnTo>
                <a:lnTo>
                  <a:pt x="890142" y="796036"/>
                </a:lnTo>
                <a:close/>
              </a:path>
              <a:path w="1884045" h="1323975">
                <a:moveTo>
                  <a:pt x="788797" y="937132"/>
                </a:moveTo>
                <a:lnTo>
                  <a:pt x="784733" y="941704"/>
                </a:lnTo>
                <a:lnTo>
                  <a:pt x="771398" y="954786"/>
                </a:lnTo>
                <a:lnTo>
                  <a:pt x="789177" y="972819"/>
                </a:lnTo>
                <a:lnTo>
                  <a:pt x="803275" y="958850"/>
                </a:lnTo>
                <a:lnTo>
                  <a:pt x="807465" y="954404"/>
                </a:lnTo>
                <a:lnTo>
                  <a:pt x="788797" y="937132"/>
                </a:lnTo>
                <a:close/>
              </a:path>
              <a:path w="1884045" h="1323975">
                <a:moveTo>
                  <a:pt x="715390" y="1004696"/>
                </a:moveTo>
                <a:lnTo>
                  <a:pt x="702817" y="1015111"/>
                </a:lnTo>
                <a:lnTo>
                  <a:pt x="672211" y="1038097"/>
                </a:lnTo>
                <a:lnTo>
                  <a:pt x="640207" y="1060322"/>
                </a:lnTo>
                <a:lnTo>
                  <a:pt x="634746" y="1063878"/>
                </a:lnTo>
                <a:lnTo>
                  <a:pt x="648335" y="1085214"/>
                </a:lnTo>
                <a:lnTo>
                  <a:pt x="654812" y="1081151"/>
                </a:lnTo>
                <a:lnTo>
                  <a:pt x="687577" y="1058417"/>
                </a:lnTo>
                <a:lnTo>
                  <a:pt x="718947" y="1034795"/>
                </a:lnTo>
                <a:lnTo>
                  <a:pt x="731520" y="1024381"/>
                </a:lnTo>
                <a:lnTo>
                  <a:pt x="715390" y="1004696"/>
                </a:lnTo>
                <a:close/>
              </a:path>
              <a:path w="1884045" h="1323975">
                <a:moveTo>
                  <a:pt x="570484" y="1102994"/>
                </a:moveTo>
                <a:lnTo>
                  <a:pt x="548132" y="1114932"/>
                </a:lnTo>
                <a:lnTo>
                  <a:pt x="560070" y="1137412"/>
                </a:lnTo>
                <a:lnTo>
                  <a:pt x="582549" y="1125346"/>
                </a:lnTo>
                <a:lnTo>
                  <a:pt x="570484" y="1102994"/>
                </a:lnTo>
                <a:close/>
              </a:path>
              <a:path w="1884045" h="1323975">
                <a:moveTo>
                  <a:pt x="480440" y="1148079"/>
                </a:moveTo>
                <a:lnTo>
                  <a:pt x="461263" y="1156715"/>
                </a:lnTo>
                <a:lnTo>
                  <a:pt x="422275" y="1172590"/>
                </a:lnTo>
                <a:lnTo>
                  <a:pt x="387096" y="1185671"/>
                </a:lnTo>
                <a:lnTo>
                  <a:pt x="395859" y="1209420"/>
                </a:lnTo>
                <a:lnTo>
                  <a:pt x="431926" y="1196213"/>
                </a:lnTo>
                <a:lnTo>
                  <a:pt x="471804" y="1179829"/>
                </a:lnTo>
                <a:lnTo>
                  <a:pt x="490854" y="1171193"/>
                </a:lnTo>
                <a:lnTo>
                  <a:pt x="480440" y="1148079"/>
                </a:lnTo>
                <a:close/>
              </a:path>
              <a:path w="1884045" h="1323975">
                <a:moveTo>
                  <a:pt x="315340" y="1208531"/>
                </a:moveTo>
                <a:lnTo>
                  <a:pt x="300609" y="1212850"/>
                </a:lnTo>
                <a:lnTo>
                  <a:pt x="291338" y="1215136"/>
                </a:lnTo>
                <a:lnTo>
                  <a:pt x="297434" y="1239774"/>
                </a:lnTo>
                <a:lnTo>
                  <a:pt x="307721" y="1237106"/>
                </a:lnTo>
                <a:lnTo>
                  <a:pt x="322452" y="1232915"/>
                </a:lnTo>
                <a:lnTo>
                  <a:pt x="315340" y="1208531"/>
                </a:lnTo>
                <a:close/>
              </a:path>
              <a:path w="1884045" h="1323975">
                <a:moveTo>
                  <a:pt x="217424" y="1232280"/>
                </a:moveTo>
                <a:lnTo>
                  <a:pt x="216280" y="1232407"/>
                </a:lnTo>
                <a:lnTo>
                  <a:pt x="173354" y="1240154"/>
                </a:lnTo>
                <a:lnTo>
                  <a:pt x="130301" y="1245996"/>
                </a:lnTo>
                <a:lnTo>
                  <a:pt x="118490" y="1247266"/>
                </a:lnTo>
                <a:lnTo>
                  <a:pt x="121030" y="1272539"/>
                </a:lnTo>
                <a:lnTo>
                  <a:pt x="133730" y="1271142"/>
                </a:lnTo>
                <a:lnTo>
                  <a:pt x="177926" y="1265046"/>
                </a:lnTo>
                <a:lnTo>
                  <a:pt x="221614" y="1257300"/>
                </a:lnTo>
                <a:lnTo>
                  <a:pt x="222885" y="1257045"/>
                </a:lnTo>
                <a:lnTo>
                  <a:pt x="217424" y="1232280"/>
                </a:lnTo>
                <a:close/>
              </a:path>
              <a:path w="1884045" h="1323975">
                <a:moveTo>
                  <a:pt x="99822" y="1205738"/>
                </a:moveTo>
                <a:lnTo>
                  <a:pt x="93852" y="1209293"/>
                </a:lnTo>
                <a:lnTo>
                  <a:pt x="0" y="1266570"/>
                </a:lnTo>
                <a:lnTo>
                  <a:pt x="102108" y="1323593"/>
                </a:lnTo>
                <a:lnTo>
                  <a:pt x="109854" y="1321434"/>
                </a:lnTo>
                <a:lnTo>
                  <a:pt x="113284" y="1315212"/>
                </a:lnTo>
                <a:lnTo>
                  <a:pt x="116712" y="1309115"/>
                </a:lnTo>
                <a:lnTo>
                  <a:pt x="114553" y="1301368"/>
                </a:lnTo>
                <a:lnTo>
                  <a:pt x="73948" y="1278763"/>
                </a:lnTo>
                <a:lnTo>
                  <a:pt x="25400" y="1278763"/>
                </a:lnTo>
                <a:lnTo>
                  <a:pt x="24891" y="1253363"/>
                </a:lnTo>
                <a:lnTo>
                  <a:pt x="43561" y="1253108"/>
                </a:lnTo>
                <a:lnTo>
                  <a:pt x="70861" y="1253108"/>
                </a:lnTo>
                <a:lnTo>
                  <a:pt x="113029" y="1227327"/>
                </a:lnTo>
                <a:lnTo>
                  <a:pt x="114935" y="1219580"/>
                </a:lnTo>
                <a:lnTo>
                  <a:pt x="111251" y="1213612"/>
                </a:lnTo>
                <a:lnTo>
                  <a:pt x="107696" y="1207642"/>
                </a:lnTo>
                <a:lnTo>
                  <a:pt x="99822" y="1205738"/>
                </a:lnTo>
                <a:close/>
              </a:path>
              <a:path w="1884045" h="1323975">
                <a:moveTo>
                  <a:pt x="43561" y="1253108"/>
                </a:moveTo>
                <a:lnTo>
                  <a:pt x="24891" y="1253363"/>
                </a:lnTo>
                <a:lnTo>
                  <a:pt x="25400" y="1278763"/>
                </a:lnTo>
                <a:lnTo>
                  <a:pt x="44069" y="1278508"/>
                </a:lnTo>
                <a:lnTo>
                  <a:pt x="44038" y="1276984"/>
                </a:lnTo>
                <a:lnTo>
                  <a:pt x="31750" y="1276984"/>
                </a:lnTo>
                <a:lnTo>
                  <a:pt x="31369" y="1255014"/>
                </a:lnTo>
                <a:lnTo>
                  <a:pt x="43599" y="1255014"/>
                </a:lnTo>
                <a:lnTo>
                  <a:pt x="43561" y="1253108"/>
                </a:lnTo>
                <a:close/>
              </a:path>
              <a:path w="1884045" h="1323975">
                <a:moveTo>
                  <a:pt x="50375" y="1265614"/>
                </a:moveTo>
                <a:lnTo>
                  <a:pt x="43890" y="1269573"/>
                </a:lnTo>
                <a:lnTo>
                  <a:pt x="44069" y="1278508"/>
                </a:lnTo>
                <a:lnTo>
                  <a:pt x="25400" y="1278763"/>
                </a:lnTo>
                <a:lnTo>
                  <a:pt x="73948" y="1278763"/>
                </a:lnTo>
                <a:lnTo>
                  <a:pt x="50375" y="1265614"/>
                </a:lnTo>
                <a:close/>
              </a:path>
              <a:path w="1884045" h="1323975">
                <a:moveTo>
                  <a:pt x="31369" y="1255014"/>
                </a:moveTo>
                <a:lnTo>
                  <a:pt x="31750" y="1276984"/>
                </a:lnTo>
                <a:lnTo>
                  <a:pt x="43890" y="1269573"/>
                </a:lnTo>
                <a:lnTo>
                  <a:pt x="43737" y="1261912"/>
                </a:lnTo>
                <a:lnTo>
                  <a:pt x="31369" y="1255014"/>
                </a:lnTo>
                <a:close/>
              </a:path>
              <a:path w="1884045" h="1323975">
                <a:moveTo>
                  <a:pt x="43890" y="1269573"/>
                </a:moveTo>
                <a:lnTo>
                  <a:pt x="31750" y="1276984"/>
                </a:lnTo>
                <a:lnTo>
                  <a:pt x="44038" y="1276984"/>
                </a:lnTo>
                <a:lnTo>
                  <a:pt x="43890" y="1269573"/>
                </a:lnTo>
                <a:close/>
              </a:path>
              <a:path w="1884045" h="1323975">
                <a:moveTo>
                  <a:pt x="43737" y="1261912"/>
                </a:moveTo>
                <a:lnTo>
                  <a:pt x="43890" y="1269573"/>
                </a:lnTo>
                <a:lnTo>
                  <a:pt x="50375" y="1265614"/>
                </a:lnTo>
                <a:lnTo>
                  <a:pt x="43737" y="1261912"/>
                </a:lnTo>
                <a:close/>
              </a:path>
              <a:path w="1884045" h="1323975">
                <a:moveTo>
                  <a:pt x="70861" y="1253108"/>
                </a:moveTo>
                <a:lnTo>
                  <a:pt x="43561" y="1253108"/>
                </a:lnTo>
                <a:lnTo>
                  <a:pt x="43737" y="1261912"/>
                </a:lnTo>
                <a:lnTo>
                  <a:pt x="50375" y="1265614"/>
                </a:lnTo>
                <a:lnTo>
                  <a:pt x="70861" y="1253108"/>
                </a:lnTo>
                <a:close/>
              </a:path>
              <a:path w="1884045" h="1323975">
                <a:moveTo>
                  <a:pt x="43599" y="1255014"/>
                </a:moveTo>
                <a:lnTo>
                  <a:pt x="31369" y="1255014"/>
                </a:lnTo>
                <a:lnTo>
                  <a:pt x="43737" y="1261912"/>
                </a:lnTo>
                <a:lnTo>
                  <a:pt x="43599" y="12550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7353" y="2182114"/>
            <a:ext cx="4320540" cy="1877060"/>
          </a:xfrm>
          <a:custGeom>
            <a:avLst/>
            <a:gdLst/>
            <a:ahLst/>
            <a:cxnLst/>
            <a:rect l="l" t="t" r="r" b="b"/>
            <a:pathLst>
              <a:path w="4320540" h="1877060">
                <a:moveTo>
                  <a:pt x="4295013" y="0"/>
                </a:moveTo>
                <a:lnTo>
                  <a:pt x="4293489" y="42545"/>
                </a:lnTo>
                <a:lnTo>
                  <a:pt x="4288790" y="84327"/>
                </a:lnTo>
                <a:lnTo>
                  <a:pt x="4285996" y="99187"/>
                </a:lnTo>
                <a:lnTo>
                  <a:pt x="4311015" y="103759"/>
                </a:lnTo>
                <a:lnTo>
                  <a:pt x="4314063" y="87122"/>
                </a:lnTo>
                <a:lnTo>
                  <a:pt x="4318889" y="43434"/>
                </a:lnTo>
                <a:lnTo>
                  <a:pt x="4320413" y="888"/>
                </a:lnTo>
                <a:lnTo>
                  <a:pt x="4295013" y="0"/>
                </a:lnTo>
                <a:close/>
              </a:path>
              <a:path w="4320540" h="1877060">
                <a:moveTo>
                  <a:pt x="4269358" y="171831"/>
                </a:moveTo>
                <a:lnTo>
                  <a:pt x="4261485" y="195961"/>
                </a:lnTo>
                <a:lnTo>
                  <a:pt x="4285615" y="203708"/>
                </a:lnTo>
                <a:lnTo>
                  <a:pt x="4293489" y="179577"/>
                </a:lnTo>
                <a:lnTo>
                  <a:pt x="4269358" y="171831"/>
                </a:lnTo>
                <a:close/>
              </a:path>
              <a:path w="4320540" h="1877060">
                <a:moveTo>
                  <a:pt x="4234053" y="265302"/>
                </a:moveTo>
                <a:lnTo>
                  <a:pt x="4221607" y="292353"/>
                </a:lnTo>
                <a:lnTo>
                  <a:pt x="4199636" y="333628"/>
                </a:lnTo>
                <a:lnTo>
                  <a:pt x="4187444" y="354075"/>
                </a:lnTo>
                <a:lnTo>
                  <a:pt x="4209288" y="367030"/>
                </a:lnTo>
                <a:lnTo>
                  <a:pt x="4222115" y="345566"/>
                </a:lnTo>
                <a:lnTo>
                  <a:pt x="4244721" y="302895"/>
                </a:lnTo>
                <a:lnTo>
                  <a:pt x="4257167" y="275971"/>
                </a:lnTo>
                <a:lnTo>
                  <a:pt x="4234053" y="265302"/>
                </a:lnTo>
                <a:close/>
              </a:path>
              <a:path w="4320540" h="1877060">
                <a:moveTo>
                  <a:pt x="4146930" y="417068"/>
                </a:moveTo>
                <a:lnTo>
                  <a:pt x="4131945" y="437514"/>
                </a:lnTo>
                <a:lnTo>
                  <a:pt x="4152392" y="452627"/>
                </a:lnTo>
                <a:lnTo>
                  <a:pt x="4167378" y="432053"/>
                </a:lnTo>
                <a:lnTo>
                  <a:pt x="4146930" y="417068"/>
                </a:lnTo>
                <a:close/>
              </a:path>
              <a:path w="4320540" h="1877060">
                <a:moveTo>
                  <a:pt x="4085463" y="497205"/>
                </a:moveTo>
                <a:lnTo>
                  <a:pt x="4084828" y="497966"/>
                </a:lnTo>
                <a:lnTo>
                  <a:pt x="4049522" y="538734"/>
                </a:lnTo>
                <a:lnTo>
                  <a:pt x="4018279" y="572135"/>
                </a:lnTo>
                <a:lnTo>
                  <a:pt x="4036822" y="589534"/>
                </a:lnTo>
                <a:lnTo>
                  <a:pt x="4068826" y="555244"/>
                </a:lnTo>
                <a:lnTo>
                  <a:pt x="4104640" y="513841"/>
                </a:lnTo>
                <a:lnTo>
                  <a:pt x="4105275" y="513080"/>
                </a:lnTo>
                <a:lnTo>
                  <a:pt x="4085463" y="497205"/>
                </a:lnTo>
                <a:close/>
              </a:path>
              <a:path w="4320540" h="1877060">
                <a:moveTo>
                  <a:pt x="3964940" y="625348"/>
                </a:moveTo>
                <a:lnTo>
                  <a:pt x="3946271" y="642620"/>
                </a:lnTo>
                <a:lnTo>
                  <a:pt x="3963670" y="661162"/>
                </a:lnTo>
                <a:lnTo>
                  <a:pt x="3982212" y="643889"/>
                </a:lnTo>
                <a:lnTo>
                  <a:pt x="3964940" y="625348"/>
                </a:lnTo>
                <a:close/>
              </a:path>
              <a:path w="4320540" h="1877060">
                <a:moveTo>
                  <a:pt x="3889755" y="693165"/>
                </a:moveTo>
                <a:lnTo>
                  <a:pt x="3883787" y="698500"/>
                </a:lnTo>
                <a:lnTo>
                  <a:pt x="3836416" y="737743"/>
                </a:lnTo>
                <a:lnTo>
                  <a:pt x="3811651" y="757047"/>
                </a:lnTo>
                <a:lnTo>
                  <a:pt x="3827399" y="776986"/>
                </a:lnTo>
                <a:lnTo>
                  <a:pt x="3852545" y="757301"/>
                </a:lnTo>
                <a:lnTo>
                  <a:pt x="3900424" y="717550"/>
                </a:lnTo>
                <a:lnTo>
                  <a:pt x="3906520" y="712215"/>
                </a:lnTo>
                <a:lnTo>
                  <a:pt x="3889755" y="693165"/>
                </a:lnTo>
                <a:close/>
              </a:path>
              <a:path w="4320540" h="1877060">
                <a:moveTo>
                  <a:pt x="3751199" y="802894"/>
                </a:moveTo>
                <a:lnTo>
                  <a:pt x="3734816" y="814959"/>
                </a:lnTo>
                <a:lnTo>
                  <a:pt x="3731005" y="817626"/>
                </a:lnTo>
                <a:lnTo>
                  <a:pt x="3745611" y="838453"/>
                </a:lnTo>
                <a:lnTo>
                  <a:pt x="3749929" y="835406"/>
                </a:lnTo>
                <a:lnTo>
                  <a:pt x="3766312" y="823213"/>
                </a:lnTo>
                <a:lnTo>
                  <a:pt x="3751199" y="802894"/>
                </a:lnTo>
                <a:close/>
              </a:path>
              <a:path w="4320540" h="1877060">
                <a:moveTo>
                  <a:pt x="3668776" y="861187"/>
                </a:moveTo>
                <a:lnTo>
                  <a:pt x="3624579" y="890777"/>
                </a:lnTo>
                <a:lnTo>
                  <a:pt x="3584067" y="916686"/>
                </a:lnTo>
                <a:lnTo>
                  <a:pt x="3597655" y="938022"/>
                </a:lnTo>
                <a:lnTo>
                  <a:pt x="3638677" y="911860"/>
                </a:lnTo>
                <a:lnTo>
                  <a:pt x="3682873" y="882269"/>
                </a:lnTo>
                <a:lnTo>
                  <a:pt x="3668776" y="861187"/>
                </a:lnTo>
                <a:close/>
              </a:path>
              <a:path w="4320540" h="1877060">
                <a:moveTo>
                  <a:pt x="3519424" y="956563"/>
                </a:moveTo>
                <a:lnTo>
                  <a:pt x="3505962" y="964691"/>
                </a:lnTo>
                <a:lnTo>
                  <a:pt x="3497833" y="969390"/>
                </a:lnTo>
                <a:lnTo>
                  <a:pt x="3510661" y="991362"/>
                </a:lnTo>
                <a:lnTo>
                  <a:pt x="3519297" y="986409"/>
                </a:lnTo>
                <a:lnTo>
                  <a:pt x="3532631" y="978153"/>
                </a:lnTo>
                <a:lnTo>
                  <a:pt x="3519424" y="956563"/>
                </a:lnTo>
                <a:close/>
              </a:path>
              <a:path w="4320540" h="1877060">
                <a:moveTo>
                  <a:pt x="3432048" y="1007363"/>
                </a:moveTo>
                <a:lnTo>
                  <a:pt x="3379470" y="1036574"/>
                </a:lnTo>
                <a:lnTo>
                  <a:pt x="3343148" y="1056005"/>
                </a:lnTo>
                <a:lnTo>
                  <a:pt x="3355086" y="1078484"/>
                </a:lnTo>
                <a:lnTo>
                  <a:pt x="3391789" y="1058799"/>
                </a:lnTo>
                <a:lnTo>
                  <a:pt x="3444367" y="1029588"/>
                </a:lnTo>
                <a:lnTo>
                  <a:pt x="3432048" y="1007363"/>
                </a:lnTo>
                <a:close/>
              </a:path>
              <a:path w="4320540" h="1877060">
                <a:moveTo>
                  <a:pt x="3275711" y="1091057"/>
                </a:moveTo>
                <a:lnTo>
                  <a:pt x="3253104" y="1102614"/>
                </a:lnTo>
                <a:lnTo>
                  <a:pt x="3264662" y="1125220"/>
                </a:lnTo>
                <a:lnTo>
                  <a:pt x="3287268" y="1113663"/>
                </a:lnTo>
                <a:lnTo>
                  <a:pt x="3275711" y="1091057"/>
                </a:lnTo>
                <a:close/>
              </a:path>
              <a:path w="4320540" h="1877060">
                <a:moveTo>
                  <a:pt x="3184905" y="1136141"/>
                </a:moveTo>
                <a:lnTo>
                  <a:pt x="3175762" y="1140587"/>
                </a:lnTo>
                <a:lnTo>
                  <a:pt x="3104388" y="1173988"/>
                </a:lnTo>
                <a:lnTo>
                  <a:pt x="3093212" y="1179068"/>
                </a:lnTo>
                <a:lnTo>
                  <a:pt x="3103626" y="1202182"/>
                </a:lnTo>
                <a:lnTo>
                  <a:pt x="3115055" y="1197102"/>
                </a:lnTo>
                <a:lnTo>
                  <a:pt x="3186938" y="1163447"/>
                </a:lnTo>
                <a:lnTo>
                  <a:pt x="3196081" y="1159002"/>
                </a:lnTo>
                <a:lnTo>
                  <a:pt x="3184905" y="1136141"/>
                </a:lnTo>
                <a:close/>
              </a:path>
              <a:path w="4320540" h="1877060">
                <a:moveTo>
                  <a:pt x="3023870" y="1210056"/>
                </a:moveTo>
                <a:lnTo>
                  <a:pt x="3000502" y="1220089"/>
                </a:lnTo>
                <a:lnTo>
                  <a:pt x="3010662" y="1243457"/>
                </a:lnTo>
                <a:lnTo>
                  <a:pt x="3033903" y="1233424"/>
                </a:lnTo>
                <a:lnTo>
                  <a:pt x="3023870" y="1210056"/>
                </a:lnTo>
                <a:close/>
              </a:path>
              <a:path w="4320540" h="1877060">
                <a:moveTo>
                  <a:pt x="2930652" y="1249807"/>
                </a:moveTo>
                <a:lnTo>
                  <a:pt x="2880232" y="1270635"/>
                </a:lnTo>
                <a:lnTo>
                  <a:pt x="2836672" y="1287907"/>
                </a:lnTo>
                <a:lnTo>
                  <a:pt x="2845943" y="1311528"/>
                </a:lnTo>
                <a:lnTo>
                  <a:pt x="2889885" y="1294130"/>
                </a:lnTo>
                <a:lnTo>
                  <a:pt x="2940304" y="1273302"/>
                </a:lnTo>
                <a:lnTo>
                  <a:pt x="2930652" y="1249807"/>
                </a:lnTo>
                <a:close/>
              </a:path>
              <a:path w="4320540" h="1877060">
                <a:moveTo>
                  <a:pt x="2765679" y="1315212"/>
                </a:moveTo>
                <a:lnTo>
                  <a:pt x="2741929" y="1323975"/>
                </a:lnTo>
                <a:lnTo>
                  <a:pt x="2750820" y="1347851"/>
                </a:lnTo>
                <a:lnTo>
                  <a:pt x="2774569" y="1338961"/>
                </a:lnTo>
                <a:lnTo>
                  <a:pt x="2765679" y="1315212"/>
                </a:lnTo>
                <a:close/>
              </a:path>
              <a:path w="4320540" h="1877060">
                <a:moveTo>
                  <a:pt x="2670555" y="1350645"/>
                </a:moveTo>
                <a:lnTo>
                  <a:pt x="2642107" y="1361186"/>
                </a:lnTo>
                <a:lnTo>
                  <a:pt x="2574925" y="1384173"/>
                </a:lnTo>
                <a:lnTo>
                  <a:pt x="2583179" y="1408176"/>
                </a:lnTo>
                <a:lnTo>
                  <a:pt x="2650998" y="1384935"/>
                </a:lnTo>
                <a:lnTo>
                  <a:pt x="2679319" y="1374394"/>
                </a:lnTo>
                <a:lnTo>
                  <a:pt x="2670555" y="1350645"/>
                </a:lnTo>
                <a:close/>
              </a:path>
              <a:path w="4320540" h="1877060">
                <a:moveTo>
                  <a:pt x="2502916" y="1408811"/>
                </a:moveTo>
                <a:lnTo>
                  <a:pt x="2478786" y="1417065"/>
                </a:lnTo>
                <a:lnTo>
                  <a:pt x="2487041" y="1441069"/>
                </a:lnTo>
                <a:lnTo>
                  <a:pt x="2511044" y="1432814"/>
                </a:lnTo>
                <a:lnTo>
                  <a:pt x="2502916" y="1408811"/>
                </a:lnTo>
                <a:close/>
              </a:path>
              <a:path w="4320540" h="1877060">
                <a:moveTo>
                  <a:pt x="2406523" y="1439799"/>
                </a:moveTo>
                <a:lnTo>
                  <a:pt x="2309495" y="1470152"/>
                </a:lnTo>
                <a:lnTo>
                  <a:pt x="2317115" y="1494409"/>
                </a:lnTo>
                <a:lnTo>
                  <a:pt x="2414016" y="1464056"/>
                </a:lnTo>
                <a:lnTo>
                  <a:pt x="2406523" y="1439799"/>
                </a:lnTo>
                <a:close/>
              </a:path>
              <a:path w="4320540" h="1877060">
                <a:moveTo>
                  <a:pt x="2236597" y="1491107"/>
                </a:moveTo>
                <a:lnTo>
                  <a:pt x="2212213" y="1498092"/>
                </a:lnTo>
                <a:lnTo>
                  <a:pt x="2219071" y="1522476"/>
                </a:lnTo>
                <a:lnTo>
                  <a:pt x="2243582" y="1515491"/>
                </a:lnTo>
                <a:lnTo>
                  <a:pt x="2236597" y="1491107"/>
                </a:lnTo>
                <a:close/>
              </a:path>
              <a:path w="4320540" h="1877060">
                <a:moveTo>
                  <a:pt x="2138934" y="1518920"/>
                </a:moveTo>
                <a:lnTo>
                  <a:pt x="2130171" y="1521460"/>
                </a:lnTo>
                <a:lnTo>
                  <a:pt x="2040889" y="1544574"/>
                </a:lnTo>
                <a:lnTo>
                  <a:pt x="2047239" y="1569212"/>
                </a:lnTo>
                <a:lnTo>
                  <a:pt x="2137029" y="1545844"/>
                </a:lnTo>
                <a:lnTo>
                  <a:pt x="2145919" y="1543431"/>
                </a:lnTo>
                <a:lnTo>
                  <a:pt x="2138934" y="1518920"/>
                </a:lnTo>
                <a:close/>
              </a:path>
              <a:path w="4320540" h="1877060">
                <a:moveTo>
                  <a:pt x="1967102" y="1563751"/>
                </a:moveTo>
                <a:lnTo>
                  <a:pt x="1950339" y="1568196"/>
                </a:lnTo>
                <a:lnTo>
                  <a:pt x="1942846" y="1569847"/>
                </a:lnTo>
                <a:lnTo>
                  <a:pt x="1948561" y="1594612"/>
                </a:lnTo>
                <a:lnTo>
                  <a:pt x="1956689" y="1592707"/>
                </a:lnTo>
                <a:lnTo>
                  <a:pt x="1973580" y="1588389"/>
                </a:lnTo>
                <a:lnTo>
                  <a:pt x="1967102" y="1563751"/>
                </a:lnTo>
                <a:close/>
              </a:path>
              <a:path w="4320540" h="1877060">
                <a:moveTo>
                  <a:pt x="1868677" y="1587246"/>
                </a:moveTo>
                <a:lnTo>
                  <a:pt x="1769745" y="1610487"/>
                </a:lnTo>
                <a:lnTo>
                  <a:pt x="1775460" y="1635252"/>
                </a:lnTo>
                <a:lnTo>
                  <a:pt x="1874393" y="1612011"/>
                </a:lnTo>
                <a:lnTo>
                  <a:pt x="1868677" y="1587246"/>
                </a:lnTo>
                <a:close/>
              </a:path>
              <a:path w="4320540" h="1877060">
                <a:moveTo>
                  <a:pt x="1695450" y="1626108"/>
                </a:moveTo>
                <a:lnTo>
                  <a:pt x="1670558" y="1631315"/>
                </a:lnTo>
                <a:lnTo>
                  <a:pt x="1675764" y="1656207"/>
                </a:lnTo>
                <a:lnTo>
                  <a:pt x="1700657" y="1651000"/>
                </a:lnTo>
                <a:lnTo>
                  <a:pt x="1695450" y="1626108"/>
                </a:lnTo>
                <a:close/>
              </a:path>
              <a:path w="4320540" h="1877060">
                <a:moveTo>
                  <a:pt x="1596009" y="1646936"/>
                </a:moveTo>
                <a:lnTo>
                  <a:pt x="1579118" y="1650365"/>
                </a:lnTo>
                <a:lnTo>
                  <a:pt x="1496441" y="1665732"/>
                </a:lnTo>
                <a:lnTo>
                  <a:pt x="1501013" y="1690624"/>
                </a:lnTo>
                <a:lnTo>
                  <a:pt x="1584325" y="1675257"/>
                </a:lnTo>
                <a:lnTo>
                  <a:pt x="1601216" y="1671701"/>
                </a:lnTo>
                <a:lnTo>
                  <a:pt x="1596009" y="1646936"/>
                </a:lnTo>
                <a:close/>
              </a:path>
              <a:path w="4320540" h="1877060">
                <a:moveTo>
                  <a:pt x="1421511" y="1679575"/>
                </a:moveTo>
                <a:lnTo>
                  <a:pt x="1396492" y="1684147"/>
                </a:lnTo>
                <a:lnTo>
                  <a:pt x="1401191" y="1709166"/>
                </a:lnTo>
                <a:lnTo>
                  <a:pt x="1426083" y="1704467"/>
                </a:lnTo>
                <a:lnTo>
                  <a:pt x="1421511" y="1679575"/>
                </a:lnTo>
                <a:close/>
              </a:path>
              <a:path w="4320540" h="1877060">
                <a:moveTo>
                  <a:pt x="1321562" y="1696339"/>
                </a:moveTo>
                <a:lnTo>
                  <a:pt x="1221359" y="1712468"/>
                </a:lnTo>
                <a:lnTo>
                  <a:pt x="1225296" y="1737614"/>
                </a:lnTo>
                <a:lnTo>
                  <a:pt x="1325626" y="1721485"/>
                </a:lnTo>
                <a:lnTo>
                  <a:pt x="1321562" y="1696339"/>
                </a:lnTo>
                <a:close/>
              </a:path>
              <a:path w="4320540" h="1877060">
                <a:moveTo>
                  <a:pt x="1146175" y="1723390"/>
                </a:moveTo>
                <a:lnTo>
                  <a:pt x="1121029" y="1726819"/>
                </a:lnTo>
                <a:lnTo>
                  <a:pt x="1124458" y="1751965"/>
                </a:lnTo>
                <a:lnTo>
                  <a:pt x="1149604" y="1748536"/>
                </a:lnTo>
                <a:lnTo>
                  <a:pt x="1146175" y="1723390"/>
                </a:lnTo>
                <a:close/>
              </a:path>
              <a:path w="4320540" h="1877060">
                <a:moveTo>
                  <a:pt x="1045591" y="1737106"/>
                </a:moveTo>
                <a:lnTo>
                  <a:pt x="999617" y="1743456"/>
                </a:lnTo>
                <a:lnTo>
                  <a:pt x="945007" y="1749552"/>
                </a:lnTo>
                <a:lnTo>
                  <a:pt x="947801" y="1774825"/>
                </a:lnTo>
                <a:lnTo>
                  <a:pt x="1003046" y="1768602"/>
                </a:lnTo>
                <a:lnTo>
                  <a:pt x="1049020" y="1762252"/>
                </a:lnTo>
                <a:lnTo>
                  <a:pt x="1045591" y="1737106"/>
                </a:lnTo>
                <a:close/>
              </a:path>
              <a:path w="4320540" h="1877060">
                <a:moveTo>
                  <a:pt x="869314" y="1758061"/>
                </a:moveTo>
                <a:lnTo>
                  <a:pt x="844042" y="1760982"/>
                </a:lnTo>
                <a:lnTo>
                  <a:pt x="846836" y="1786128"/>
                </a:lnTo>
                <a:lnTo>
                  <a:pt x="872109" y="1783334"/>
                </a:lnTo>
                <a:lnTo>
                  <a:pt x="869314" y="1758061"/>
                </a:lnTo>
                <a:close/>
              </a:path>
              <a:path w="4320540" h="1877060">
                <a:moveTo>
                  <a:pt x="768604" y="1768602"/>
                </a:moveTo>
                <a:lnTo>
                  <a:pt x="667385" y="1777619"/>
                </a:lnTo>
                <a:lnTo>
                  <a:pt x="669544" y="1802892"/>
                </a:lnTo>
                <a:lnTo>
                  <a:pt x="770763" y="1793875"/>
                </a:lnTo>
                <a:lnTo>
                  <a:pt x="768604" y="1768602"/>
                </a:lnTo>
                <a:close/>
              </a:path>
              <a:path w="4320540" h="1877060">
                <a:moveTo>
                  <a:pt x="591693" y="1783969"/>
                </a:moveTo>
                <a:lnTo>
                  <a:pt x="566420" y="1785620"/>
                </a:lnTo>
                <a:lnTo>
                  <a:pt x="567944" y="1810893"/>
                </a:lnTo>
                <a:lnTo>
                  <a:pt x="593344" y="1809369"/>
                </a:lnTo>
                <a:lnTo>
                  <a:pt x="591693" y="1783969"/>
                </a:lnTo>
                <a:close/>
              </a:path>
              <a:path w="4320540" h="1877060">
                <a:moveTo>
                  <a:pt x="490347" y="1790446"/>
                </a:moveTo>
                <a:lnTo>
                  <a:pt x="402463" y="1796034"/>
                </a:lnTo>
                <a:lnTo>
                  <a:pt x="389255" y="1796542"/>
                </a:lnTo>
                <a:lnTo>
                  <a:pt x="390271" y="1821942"/>
                </a:lnTo>
                <a:lnTo>
                  <a:pt x="404113" y="1821307"/>
                </a:lnTo>
                <a:lnTo>
                  <a:pt x="491998" y="1815719"/>
                </a:lnTo>
                <a:lnTo>
                  <a:pt x="490347" y="1790446"/>
                </a:lnTo>
                <a:close/>
              </a:path>
              <a:path w="4320540" h="1877060">
                <a:moveTo>
                  <a:pt x="313055" y="1799463"/>
                </a:moveTo>
                <a:lnTo>
                  <a:pt x="287655" y="1800479"/>
                </a:lnTo>
                <a:lnTo>
                  <a:pt x="288671" y="1825879"/>
                </a:lnTo>
                <a:lnTo>
                  <a:pt x="314071" y="1824863"/>
                </a:lnTo>
                <a:lnTo>
                  <a:pt x="313055" y="1799463"/>
                </a:lnTo>
                <a:close/>
              </a:path>
              <a:path w="4320540" h="1877060">
                <a:moveTo>
                  <a:pt x="100202" y="1758823"/>
                </a:moveTo>
                <a:lnTo>
                  <a:pt x="94234" y="1762506"/>
                </a:lnTo>
                <a:lnTo>
                  <a:pt x="0" y="1819148"/>
                </a:lnTo>
                <a:lnTo>
                  <a:pt x="95631" y="1873250"/>
                </a:lnTo>
                <a:lnTo>
                  <a:pt x="101726" y="1876806"/>
                </a:lnTo>
                <a:lnTo>
                  <a:pt x="109474" y="1874647"/>
                </a:lnTo>
                <a:lnTo>
                  <a:pt x="113030" y="1868551"/>
                </a:lnTo>
                <a:lnTo>
                  <a:pt x="116459" y="1862455"/>
                </a:lnTo>
                <a:lnTo>
                  <a:pt x="114300" y="1854708"/>
                </a:lnTo>
                <a:lnTo>
                  <a:pt x="108204" y="1851152"/>
                </a:lnTo>
                <a:lnTo>
                  <a:pt x="73381" y="1831467"/>
                </a:lnTo>
                <a:lnTo>
                  <a:pt x="25273" y="1831467"/>
                </a:lnTo>
                <a:lnTo>
                  <a:pt x="25019" y="1806067"/>
                </a:lnTo>
                <a:lnTo>
                  <a:pt x="34162" y="1805940"/>
                </a:lnTo>
                <a:lnTo>
                  <a:pt x="71221" y="1805940"/>
                </a:lnTo>
                <a:lnTo>
                  <a:pt x="113284" y="1780667"/>
                </a:lnTo>
                <a:lnTo>
                  <a:pt x="115188" y="1772793"/>
                </a:lnTo>
                <a:lnTo>
                  <a:pt x="108076" y="1760855"/>
                </a:lnTo>
                <a:lnTo>
                  <a:pt x="100202" y="1758823"/>
                </a:lnTo>
                <a:close/>
              </a:path>
              <a:path w="4320540" h="1877060">
                <a:moveTo>
                  <a:pt x="34162" y="1805940"/>
                </a:moveTo>
                <a:lnTo>
                  <a:pt x="25019" y="1806067"/>
                </a:lnTo>
                <a:lnTo>
                  <a:pt x="25273" y="1831467"/>
                </a:lnTo>
                <a:lnTo>
                  <a:pt x="34417" y="1831340"/>
                </a:lnTo>
                <a:lnTo>
                  <a:pt x="34400" y="1829689"/>
                </a:lnTo>
                <a:lnTo>
                  <a:pt x="31750" y="1829689"/>
                </a:lnTo>
                <a:lnTo>
                  <a:pt x="31369" y="1807718"/>
                </a:lnTo>
                <a:lnTo>
                  <a:pt x="34180" y="1807718"/>
                </a:lnTo>
                <a:lnTo>
                  <a:pt x="34162" y="1805940"/>
                </a:lnTo>
                <a:close/>
              </a:path>
              <a:path w="4320540" h="1877060">
                <a:moveTo>
                  <a:pt x="50392" y="1818471"/>
                </a:moveTo>
                <a:lnTo>
                  <a:pt x="34384" y="1828103"/>
                </a:lnTo>
                <a:lnTo>
                  <a:pt x="34417" y="1831340"/>
                </a:lnTo>
                <a:lnTo>
                  <a:pt x="25273" y="1831467"/>
                </a:lnTo>
                <a:lnTo>
                  <a:pt x="73381" y="1831467"/>
                </a:lnTo>
                <a:lnTo>
                  <a:pt x="50392" y="1818471"/>
                </a:lnTo>
                <a:close/>
              </a:path>
              <a:path w="4320540" h="1877060">
                <a:moveTo>
                  <a:pt x="211582" y="1803400"/>
                </a:moveTo>
                <a:lnTo>
                  <a:pt x="201295" y="1803781"/>
                </a:lnTo>
                <a:lnTo>
                  <a:pt x="110362" y="1805051"/>
                </a:lnTo>
                <a:lnTo>
                  <a:pt x="110617" y="1830324"/>
                </a:lnTo>
                <a:lnTo>
                  <a:pt x="202311" y="1829181"/>
                </a:lnTo>
                <a:lnTo>
                  <a:pt x="212598" y="1828800"/>
                </a:lnTo>
                <a:lnTo>
                  <a:pt x="211582" y="1803400"/>
                </a:lnTo>
                <a:close/>
              </a:path>
              <a:path w="4320540" h="1877060">
                <a:moveTo>
                  <a:pt x="31369" y="1807718"/>
                </a:moveTo>
                <a:lnTo>
                  <a:pt x="31750" y="1829689"/>
                </a:lnTo>
                <a:lnTo>
                  <a:pt x="34384" y="1828103"/>
                </a:lnTo>
                <a:lnTo>
                  <a:pt x="34196" y="1809316"/>
                </a:lnTo>
                <a:lnTo>
                  <a:pt x="31369" y="1807718"/>
                </a:lnTo>
                <a:close/>
              </a:path>
              <a:path w="4320540" h="1877060">
                <a:moveTo>
                  <a:pt x="34384" y="1828103"/>
                </a:moveTo>
                <a:lnTo>
                  <a:pt x="31750" y="1829689"/>
                </a:lnTo>
                <a:lnTo>
                  <a:pt x="34400" y="1829689"/>
                </a:lnTo>
                <a:lnTo>
                  <a:pt x="34384" y="1828103"/>
                </a:lnTo>
                <a:close/>
              </a:path>
              <a:path w="4320540" h="1877060">
                <a:moveTo>
                  <a:pt x="34196" y="1809316"/>
                </a:moveTo>
                <a:lnTo>
                  <a:pt x="34384" y="1828103"/>
                </a:lnTo>
                <a:lnTo>
                  <a:pt x="50392" y="1818471"/>
                </a:lnTo>
                <a:lnTo>
                  <a:pt x="34196" y="1809316"/>
                </a:lnTo>
                <a:close/>
              </a:path>
              <a:path w="4320540" h="1877060">
                <a:moveTo>
                  <a:pt x="71221" y="1805940"/>
                </a:moveTo>
                <a:lnTo>
                  <a:pt x="34162" y="1805940"/>
                </a:lnTo>
                <a:lnTo>
                  <a:pt x="34196" y="1809316"/>
                </a:lnTo>
                <a:lnTo>
                  <a:pt x="50392" y="1818471"/>
                </a:lnTo>
                <a:lnTo>
                  <a:pt x="71221" y="1805940"/>
                </a:lnTo>
                <a:close/>
              </a:path>
              <a:path w="4320540" h="1877060">
                <a:moveTo>
                  <a:pt x="34180" y="1807718"/>
                </a:moveTo>
                <a:lnTo>
                  <a:pt x="31369" y="1807718"/>
                </a:lnTo>
                <a:lnTo>
                  <a:pt x="34196" y="1809316"/>
                </a:lnTo>
                <a:lnTo>
                  <a:pt x="34180" y="1807718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7353" y="2182114"/>
            <a:ext cx="4320540" cy="1877060"/>
          </a:xfrm>
          <a:custGeom>
            <a:avLst/>
            <a:gdLst/>
            <a:ahLst/>
            <a:cxnLst/>
            <a:rect l="l" t="t" r="r" b="b"/>
            <a:pathLst>
              <a:path w="4320540" h="1877060">
                <a:moveTo>
                  <a:pt x="4295013" y="0"/>
                </a:moveTo>
                <a:lnTo>
                  <a:pt x="4293489" y="42545"/>
                </a:lnTo>
                <a:lnTo>
                  <a:pt x="4288790" y="84327"/>
                </a:lnTo>
                <a:lnTo>
                  <a:pt x="4285996" y="99187"/>
                </a:lnTo>
                <a:lnTo>
                  <a:pt x="4311015" y="103759"/>
                </a:lnTo>
                <a:lnTo>
                  <a:pt x="4314063" y="87122"/>
                </a:lnTo>
                <a:lnTo>
                  <a:pt x="4318889" y="43434"/>
                </a:lnTo>
                <a:lnTo>
                  <a:pt x="4320413" y="888"/>
                </a:lnTo>
                <a:lnTo>
                  <a:pt x="4295013" y="0"/>
                </a:lnTo>
                <a:close/>
              </a:path>
              <a:path w="4320540" h="1877060">
                <a:moveTo>
                  <a:pt x="4269358" y="171831"/>
                </a:moveTo>
                <a:lnTo>
                  <a:pt x="4261485" y="195961"/>
                </a:lnTo>
                <a:lnTo>
                  <a:pt x="4285615" y="203708"/>
                </a:lnTo>
                <a:lnTo>
                  <a:pt x="4293489" y="179577"/>
                </a:lnTo>
                <a:lnTo>
                  <a:pt x="4269358" y="171831"/>
                </a:lnTo>
                <a:close/>
              </a:path>
              <a:path w="4320540" h="1877060">
                <a:moveTo>
                  <a:pt x="4234053" y="265302"/>
                </a:moveTo>
                <a:lnTo>
                  <a:pt x="4221607" y="292353"/>
                </a:lnTo>
                <a:lnTo>
                  <a:pt x="4199636" y="333628"/>
                </a:lnTo>
                <a:lnTo>
                  <a:pt x="4187444" y="354075"/>
                </a:lnTo>
                <a:lnTo>
                  <a:pt x="4209288" y="367030"/>
                </a:lnTo>
                <a:lnTo>
                  <a:pt x="4222115" y="345566"/>
                </a:lnTo>
                <a:lnTo>
                  <a:pt x="4244721" y="302895"/>
                </a:lnTo>
                <a:lnTo>
                  <a:pt x="4257167" y="275971"/>
                </a:lnTo>
                <a:lnTo>
                  <a:pt x="4234053" y="265302"/>
                </a:lnTo>
                <a:close/>
              </a:path>
              <a:path w="4320540" h="1877060">
                <a:moveTo>
                  <a:pt x="4146930" y="417068"/>
                </a:moveTo>
                <a:lnTo>
                  <a:pt x="4131945" y="437514"/>
                </a:lnTo>
                <a:lnTo>
                  <a:pt x="4152392" y="452627"/>
                </a:lnTo>
                <a:lnTo>
                  <a:pt x="4167378" y="432053"/>
                </a:lnTo>
                <a:lnTo>
                  <a:pt x="4146930" y="417068"/>
                </a:lnTo>
                <a:close/>
              </a:path>
              <a:path w="4320540" h="1877060">
                <a:moveTo>
                  <a:pt x="4085463" y="497205"/>
                </a:moveTo>
                <a:lnTo>
                  <a:pt x="4084828" y="497966"/>
                </a:lnTo>
                <a:lnTo>
                  <a:pt x="4049522" y="538734"/>
                </a:lnTo>
                <a:lnTo>
                  <a:pt x="4018279" y="572135"/>
                </a:lnTo>
                <a:lnTo>
                  <a:pt x="4036822" y="589534"/>
                </a:lnTo>
                <a:lnTo>
                  <a:pt x="4068826" y="555244"/>
                </a:lnTo>
                <a:lnTo>
                  <a:pt x="4104640" y="513841"/>
                </a:lnTo>
                <a:lnTo>
                  <a:pt x="4105275" y="513080"/>
                </a:lnTo>
                <a:lnTo>
                  <a:pt x="4085463" y="497205"/>
                </a:lnTo>
                <a:close/>
              </a:path>
              <a:path w="4320540" h="1877060">
                <a:moveTo>
                  <a:pt x="3964940" y="625348"/>
                </a:moveTo>
                <a:lnTo>
                  <a:pt x="3946271" y="642620"/>
                </a:lnTo>
                <a:lnTo>
                  <a:pt x="3963670" y="661162"/>
                </a:lnTo>
                <a:lnTo>
                  <a:pt x="3982212" y="643889"/>
                </a:lnTo>
                <a:lnTo>
                  <a:pt x="3964940" y="625348"/>
                </a:lnTo>
                <a:close/>
              </a:path>
              <a:path w="4320540" h="1877060">
                <a:moveTo>
                  <a:pt x="3889755" y="693165"/>
                </a:moveTo>
                <a:lnTo>
                  <a:pt x="3883787" y="698500"/>
                </a:lnTo>
                <a:lnTo>
                  <a:pt x="3836416" y="737743"/>
                </a:lnTo>
                <a:lnTo>
                  <a:pt x="3811651" y="757047"/>
                </a:lnTo>
                <a:lnTo>
                  <a:pt x="3827399" y="776986"/>
                </a:lnTo>
                <a:lnTo>
                  <a:pt x="3852545" y="757301"/>
                </a:lnTo>
                <a:lnTo>
                  <a:pt x="3900424" y="717550"/>
                </a:lnTo>
                <a:lnTo>
                  <a:pt x="3906520" y="712215"/>
                </a:lnTo>
                <a:lnTo>
                  <a:pt x="3889755" y="693165"/>
                </a:lnTo>
                <a:close/>
              </a:path>
              <a:path w="4320540" h="1877060">
                <a:moveTo>
                  <a:pt x="3751199" y="802894"/>
                </a:moveTo>
                <a:lnTo>
                  <a:pt x="3734816" y="814959"/>
                </a:lnTo>
                <a:lnTo>
                  <a:pt x="3731005" y="817626"/>
                </a:lnTo>
                <a:lnTo>
                  <a:pt x="3745611" y="838453"/>
                </a:lnTo>
                <a:lnTo>
                  <a:pt x="3749929" y="835406"/>
                </a:lnTo>
                <a:lnTo>
                  <a:pt x="3766312" y="823213"/>
                </a:lnTo>
                <a:lnTo>
                  <a:pt x="3751199" y="802894"/>
                </a:lnTo>
                <a:close/>
              </a:path>
              <a:path w="4320540" h="1877060">
                <a:moveTo>
                  <a:pt x="3668776" y="861187"/>
                </a:moveTo>
                <a:lnTo>
                  <a:pt x="3624579" y="890777"/>
                </a:lnTo>
                <a:lnTo>
                  <a:pt x="3584067" y="916686"/>
                </a:lnTo>
                <a:lnTo>
                  <a:pt x="3597655" y="938022"/>
                </a:lnTo>
                <a:lnTo>
                  <a:pt x="3638677" y="911860"/>
                </a:lnTo>
                <a:lnTo>
                  <a:pt x="3682873" y="882269"/>
                </a:lnTo>
                <a:lnTo>
                  <a:pt x="3668776" y="861187"/>
                </a:lnTo>
                <a:close/>
              </a:path>
              <a:path w="4320540" h="1877060">
                <a:moveTo>
                  <a:pt x="3519424" y="956563"/>
                </a:moveTo>
                <a:lnTo>
                  <a:pt x="3505962" y="964691"/>
                </a:lnTo>
                <a:lnTo>
                  <a:pt x="3497833" y="969390"/>
                </a:lnTo>
                <a:lnTo>
                  <a:pt x="3510661" y="991362"/>
                </a:lnTo>
                <a:lnTo>
                  <a:pt x="3519297" y="986409"/>
                </a:lnTo>
                <a:lnTo>
                  <a:pt x="3532631" y="978153"/>
                </a:lnTo>
                <a:lnTo>
                  <a:pt x="3519424" y="956563"/>
                </a:lnTo>
                <a:close/>
              </a:path>
              <a:path w="4320540" h="1877060">
                <a:moveTo>
                  <a:pt x="3432048" y="1007363"/>
                </a:moveTo>
                <a:lnTo>
                  <a:pt x="3379470" y="1036574"/>
                </a:lnTo>
                <a:lnTo>
                  <a:pt x="3343148" y="1056005"/>
                </a:lnTo>
                <a:lnTo>
                  <a:pt x="3355086" y="1078484"/>
                </a:lnTo>
                <a:lnTo>
                  <a:pt x="3391789" y="1058799"/>
                </a:lnTo>
                <a:lnTo>
                  <a:pt x="3444367" y="1029588"/>
                </a:lnTo>
                <a:lnTo>
                  <a:pt x="3432048" y="1007363"/>
                </a:lnTo>
                <a:close/>
              </a:path>
              <a:path w="4320540" h="1877060">
                <a:moveTo>
                  <a:pt x="3275711" y="1091057"/>
                </a:moveTo>
                <a:lnTo>
                  <a:pt x="3253104" y="1102614"/>
                </a:lnTo>
                <a:lnTo>
                  <a:pt x="3264662" y="1125220"/>
                </a:lnTo>
                <a:lnTo>
                  <a:pt x="3287268" y="1113663"/>
                </a:lnTo>
                <a:lnTo>
                  <a:pt x="3275711" y="1091057"/>
                </a:lnTo>
                <a:close/>
              </a:path>
              <a:path w="4320540" h="1877060">
                <a:moveTo>
                  <a:pt x="3184905" y="1136141"/>
                </a:moveTo>
                <a:lnTo>
                  <a:pt x="3175762" y="1140587"/>
                </a:lnTo>
                <a:lnTo>
                  <a:pt x="3104388" y="1173988"/>
                </a:lnTo>
                <a:lnTo>
                  <a:pt x="3093212" y="1179068"/>
                </a:lnTo>
                <a:lnTo>
                  <a:pt x="3103626" y="1202182"/>
                </a:lnTo>
                <a:lnTo>
                  <a:pt x="3115055" y="1197102"/>
                </a:lnTo>
                <a:lnTo>
                  <a:pt x="3186938" y="1163447"/>
                </a:lnTo>
                <a:lnTo>
                  <a:pt x="3196081" y="1159002"/>
                </a:lnTo>
                <a:lnTo>
                  <a:pt x="3184905" y="1136141"/>
                </a:lnTo>
                <a:close/>
              </a:path>
              <a:path w="4320540" h="1877060">
                <a:moveTo>
                  <a:pt x="3023870" y="1210056"/>
                </a:moveTo>
                <a:lnTo>
                  <a:pt x="3000502" y="1220089"/>
                </a:lnTo>
                <a:lnTo>
                  <a:pt x="3010662" y="1243457"/>
                </a:lnTo>
                <a:lnTo>
                  <a:pt x="3033903" y="1233424"/>
                </a:lnTo>
                <a:lnTo>
                  <a:pt x="3023870" y="1210056"/>
                </a:lnTo>
                <a:close/>
              </a:path>
              <a:path w="4320540" h="1877060">
                <a:moveTo>
                  <a:pt x="2930652" y="1249807"/>
                </a:moveTo>
                <a:lnTo>
                  <a:pt x="2880232" y="1270635"/>
                </a:lnTo>
                <a:lnTo>
                  <a:pt x="2836672" y="1287907"/>
                </a:lnTo>
                <a:lnTo>
                  <a:pt x="2845943" y="1311528"/>
                </a:lnTo>
                <a:lnTo>
                  <a:pt x="2889885" y="1294130"/>
                </a:lnTo>
                <a:lnTo>
                  <a:pt x="2940304" y="1273302"/>
                </a:lnTo>
                <a:lnTo>
                  <a:pt x="2930652" y="1249807"/>
                </a:lnTo>
                <a:close/>
              </a:path>
              <a:path w="4320540" h="1877060">
                <a:moveTo>
                  <a:pt x="2765679" y="1315212"/>
                </a:moveTo>
                <a:lnTo>
                  <a:pt x="2741929" y="1323975"/>
                </a:lnTo>
                <a:lnTo>
                  <a:pt x="2750820" y="1347851"/>
                </a:lnTo>
                <a:lnTo>
                  <a:pt x="2774569" y="1338961"/>
                </a:lnTo>
                <a:lnTo>
                  <a:pt x="2765679" y="1315212"/>
                </a:lnTo>
                <a:close/>
              </a:path>
              <a:path w="4320540" h="1877060">
                <a:moveTo>
                  <a:pt x="2670555" y="1350645"/>
                </a:moveTo>
                <a:lnTo>
                  <a:pt x="2642107" y="1361186"/>
                </a:lnTo>
                <a:lnTo>
                  <a:pt x="2574925" y="1384173"/>
                </a:lnTo>
                <a:lnTo>
                  <a:pt x="2583179" y="1408176"/>
                </a:lnTo>
                <a:lnTo>
                  <a:pt x="2650998" y="1384935"/>
                </a:lnTo>
                <a:lnTo>
                  <a:pt x="2679319" y="1374394"/>
                </a:lnTo>
                <a:lnTo>
                  <a:pt x="2670555" y="1350645"/>
                </a:lnTo>
                <a:close/>
              </a:path>
              <a:path w="4320540" h="1877060">
                <a:moveTo>
                  <a:pt x="2502916" y="1408811"/>
                </a:moveTo>
                <a:lnTo>
                  <a:pt x="2478786" y="1417065"/>
                </a:lnTo>
                <a:lnTo>
                  <a:pt x="2487041" y="1441069"/>
                </a:lnTo>
                <a:lnTo>
                  <a:pt x="2511044" y="1432814"/>
                </a:lnTo>
                <a:lnTo>
                  <a:pt x="2502916" y="1408811"/>
                </a:lnTo>
                <a:close/>
              </a:path>
              <a:path w="4320540" h="1877060">
                <a:moveTo>
                  <a:pt x="2406523" y="1439799"/>
                </a:moveTo>
                <a:lnTo>
                  <a:pt x="2309495" y="1470152"/>
                </a:lnTo>
                <a:lnTo>
                  <a:pt x="2317115" y="1494409"/>
                </a:lnTo>
                <a:lnTo>
                  <a:pt x="2414016" y="1464056"/>
                </a:lnTo>
                <a:lnTo>
                  <a:pt x="2406523" y="1439799"/>
                </a:lnTo>
                <a:close/>
              </a:path>
              <a:path w="4320540" h="1877060">
                <a:moveTo>
                  <a:pt x="2236597" y="1491107"/>
                </a:moveTo>
                <a:lnTo>
                  <a:pt x="2212213" y="1498092"/>
                </a:lnTo>
                <a:lnTo>
                  <a:pt x="2219071" y="1522476"/>
                </a:lnTo>
                <a:lnTo>
                  <a:pt x="2243582" y="1515491"/>
                </a:lnTo>
                <a:lnTo>
                  <a:pt x="2236597" y="1491107"/>
                </a:lnTo>
                <a:close/>
              </a:path>
              <a:path w="4320540" h="1877060">
                <a:moveTo>
                  <a:pt x="2138934" y="1518920"/>
                </a:moveTo>
                <a:lnTo>
                  <a:pt x="2130171" y="1521460"/>
                </a:lnTo>
                <a:lnTo>
                  <a:pt x="2040889" y="1544574"/>
                </a:lnTo>
                <a:lnTo>
                  <a:pt x="2047239" y="1569212"/>
                </a:lnTo>
                <a:lnTo>
                  <a:pt x="2137029" y="1545844"/>
                </a:lnTo>
                <a:lnTo>
                  <a:pt x="2145919" y="1543431"/>
                </a:lnTo>
                <a:lnTo>
                  <a:pt x="2138934" y="1518920"/>
                </a:lnTo>
                <a:close/>
              </a:path>
              <a:path w="4320540" h="1877060">
                <a:moveTo>
                  <a:pt x="1967102" y="1563751"/>
                </a:moveTo>
                <a:lnTo>
                  <a:pt x="1950339" y="1568196"/>
                </a:lnTo>
                <a:lnTo>
                  <a:pt x="1942846" y="1569847"/>
                </a:lnTo>
                <a:lnTo>
                  <a:pt x="1948561" y="1594612"/>
                </a:lnTo>
                <a:lnTo>
                  <a:pt x="1956689" y="1592707"/>
                </a:lnTo>
                <a:lnTo>
                  <a:pt x="1973580" y="1588389"/>
                </a:lnTo>
                <a:lnTo>
                  <a:pt x="1967102" y="1563751"/>
                </a:lnTo>
                <a:close/>
              </a:path>
              <a:path w="4320540" h="1877060">
                <a:moveTo>
                  <a:pt x="1868677" y="1587246"/>
                </a:moveTo>
                <a:lnTo>
                  <a:pt x="1769745" y="1610487"/>
                </a:lnTo>
                <a:lnTo>
                  <a:pt x="1775460" y="1635252"/>
                </a:lnTo>
                <a:lnTo>
                  <a:pt x="1874393" y="1612011"/>
                </a:lnTo>
                <a:lnTo>
                  <a:pt x="1868677" y="1587246"/>
                </a:lnTo>
                <a:close/>
              </a:path>
              <a:path w="4320540" h="1877060">
                <a:moveTo>
                  <a:pt x="1695450" y="1626108"/>
                </a:moveTo>
                <a:lnTo>
                  <a:pt x="1670558" y="1631315"/>
                </a:lnTo>
                <a:lnTo>
                  <a:pt x="1675764" y="1656207"/>
                </a:lnTo>
                <a:lnTo>
                  <a:pt x="1700657" y="1651000"/>
                </a:lnTo>
                <a:lnTo>
                  <a:pt x="1695450" y="1626108"/>
                </a:lnTo>
                <a:close/>
              </a:path>
              <a:path w="4320540" h="1877060">
                <a:moveTo>
                  <a:pt x="1596009" y="1646936"/>
                </a:moveTo>
                <a:lnTo>
                  <a:pt x="1579118" y="1650365"/>
                </a:lnTo>
                <a:lnTo>
                  <a:pt x="1496441" y="1665732"/>
                </a:lnTo>
                <a:lnTo>
                  <a:pt x="1501013" y="1690624"/>
                </a:lnTo>
                <a:lnTo>
                  <a:pt x="1584325" y="1675257"/>
                </a:lnTo>
                <a:lnTo>
                  <a:pt x="1601216" y="1671701"/>
                </a:lnTo>
                <a:lnTo>
                  <a:pt x="1596009" y="1646936"/>
                </a:lnTo>
                <a:close/>
              </a:path>
              <a:path w="4320540" h="1877060">
                <a:moveTo>
                  <a:pt x="1421511" y="1679575"/>
                </a:moveTo>
                <a:lnTo>
                  <a:pt x="1396492" y="1684147"/>
                </a:lnTo>
                <a:lnTo>
                  <a:pt x="1401191" y="1709166"/>
                </a:lnTo>
                <a:lnTo>
                  <a:pt x="1426083" y="1704467"/>
                </a:lnTo>
                <a:lnTo>
                  <a:pt x="1421511" y="1679575"/>
                </a:lnTo>
                <a:close/>
              </a:path>
              <a:path w="4320540" h="1877060">
                <a:moveTo>
                  <a:pt x="1321562" y="1696339"/>
                </a:moveTo>
                <a:lnTo>
                  <a:pt x="1221359" y="1712468"/>
                </a:lnTo>
                <a:lnTo>
                  <a:pt x="1225296" y="1737614"/>
                </a:lnTo>
                <a:lnTo>
                  <a:pt x="1325626" y="1721485"/>
                </a:lnTo>
                <a:lnTo>
                  <a:pt x="1321562" y="1696339"/>
                </a:lnTo>
                <a:close/>
              </a:path>
              <a:path w="4320540" h="1877060">
                <a:moveTo>
                  <a:pt x="1146175" y="1723390"/>
                </a:moveTo>
                <a:lnTo>
                  <a:pt x="1121029" y="1726819"/>
                </a:lnTo>
                <a:lnTo>
                  <a:pt x="1124458" y="1751965"/>
                </a:lnTo>
                <a:lnTo>
                  <a:pt x="1149604" y="1748536"/>
                </a:lnTo>
                <a:lnTo>
                  <a:pt x="1146175" y="1723390"/>
                </a:lnTo>
                <a:close/>
              </a:path>
              <a:path w="4320540" h="1877060">
                <a:moveTo>
                  <a:pt x="1045591" y="1737106"/>
                </a:moveTo>
                <a:lnTo>
                  <a:pt x="999617" y="1743456"/>
                </a:lnTo>
                <a:lnTo>
                  <a:pt x="945007" y="1749552"/>
                </a:lnTo>
                <a:lnTo>
                  <a:pt x="947801" y="1774825"/>
                </a:lnTo>
                <a:lnTo>
                  <a:pt x="1003046" y="1768602"/>
                </a:lnTo>
                <a:lnTo>
                  <a:pt x="1049020" y="1762252"/>
                </a:lnTo>
                <a:lnTo>
                  <a:pt x="1045591" y="1737106"/>
                </a:lnTo>
                <a:close/>
              </a:path>
              <a:path w="4320540" h="1877060">
                <a:moveTo>
                  <a:pt x="869314" y="1758061"/>
                </a:moveTo>
                <a:lnTo>
                  <a:pt x="844042" y="1760982"/>
                </a:lnTo>
                <a:lnTo>
                  <a:pt x="846836" y="1786128"/>
                </a:lnTo>
                <a:lnTo>
                  <a:pt x="872109" y="1783334"/>
                </a:lnTo>
                <a:lnTo>
                  <a:pt x="869314" y="1758061"/>
                </a:lnTo>
                <a:close/>
              </a:path>
              <a:path w="4320540" h="1877060">
                <a:moveTo>
                  <a:pt x="768604" y="1768602"/>
                </a:moveTo>
                <a:lnTo>
                  <a:pt x="667385" y="1777619"/>
                </a:lnTo>
                <a:lnTo>
                  <a:pt x="669544" y="1802892"/>
                </a:lnTo>
                <a:lnTo>
                  <a:pt x="770763" y="1793875"/>
                </a:lnTo>
                <a:lnTo>
                  <a:pt x="768604" y="1768602"/>
                </a:lnTo>
                <a:close/>
              </a:path>
              <a:path w="4320540" h="1877060">
                <a:moveTo>
                  <a:pt x="591693" y="1783969"/>
                </a:moveTo>
                <a:lnTo>
                  <a:pt x="566420" y="1785620"/>
                </a:lnTo>
                <a:lnTo>
                  <a:pt x="567944" y="1810893"/>
                </a:lnTo>
                <a:lnTo>
                  <a:pt x="593344" y="1809369"/>
                </a:lnTo>
                <a:lnTo>
                  <a:pt x="591693" y="1783969"/>
                </a:lnTo>
                <a:close/>
              </a:path>
              <a:path w="4320540" h="1877060">
                <a:moveTo>
                  <a:pt x="490347" y="1790446"/>
                </a:moveTo>
                <a:lnTo>
                  <a:pt x="402463" y="1796034"/>
                </a:lnTo>
                <a:lnTo>
                  <a:pt x="389255" y="1796542"/>
                </a:lnTo>
                <a:lnTo>
                  <a:pt x="390271" y="1821942"/>
                </a:lnTo>
                <a:lnTo>
                  <a:pt x="404113" y="1821307"/>
                </a:lnTo>
                <a:lnTo>
                  <a:pt x="491998" y="1815719"/>
                </a:lnTo>
                <a:lnTo>
                  <a:pt x="490347" y="1790446"/>
                </a:lnTo>
                <a:close/>
              </a:path>
              <a:path w="4320540" h="1877060">
                <a:moveTo>
                  <a:pt x="313055" y="1799463"/>
                </a:moveTo>
                <a:lnTo>
                  <a:pt x="287655" y="1800479"/>
                </a:lnTo>
                <a:lnTo>
                  <a:pt x="288671" y="1825879"/>
                </a:lnTo>
                <a:lnTo>
                  <a:pt x="314071" y="1824863"/>
                </a:lnTo>
                <a:lnTo>
                  <a:pt x="313055" y="1799463"/>
                </a:lnTo>
                <a:close/>
              </a:path>
              <a:path w="4320540" h="1877060">
                <a:moveTo>
                  <a:pt x="100202" y="1758823"/>
                </a:moveTo>
                <a:lnTo>
                  <a:pt x="94234" y="1762506"/>
                </a:lnTo>
                <a:lnTo>
                  <a:pt x="0" y="1819148"/>
                </a:lnTo>
                <a:lnTo>
                  <a:pt x="95631" y="1873250"/>
                </a:lnTo>
                <a:lnTo>
                  <a:pt x="101726" y="1876806"/>
                </a:lnTo>
                <a:lnTo>
                  <a:pt x="109474" y="1874647"/>
                </a:lnTo>
                <a:lnTo>
                  <a:pt x="113030" y="1868551"/>
                </a:lnTo>
                <a:lnTo>
                  <a:pt x="116459" y="1862455"/>
                </a:lnTo>
                <a:lnTo>
                  <a:pt x="114300" y="1854708"/>
                </a:lnTo>
                <a:lnTo>
                  <a:pt x="108204" y="1851152"/>
                </a:lnTo>
                <a:lnTo>
                  <a:pt x="73381" y="1831467"/>
                </a:lnTo>
                <a:lnTo>
                  <a:pt x="25273" y="1831467"/>
                </a:lnTo>
                <a:lnTo>
                  <a:pt x="25019" y="1806067"/>
                </a:lnTo>
                <a:lnTo>
                  <a:pt x="34162" y="1805940"/>
                </a:lnTo>
                <a:lnTo>
                  <a:pt x="71221" y="1805940"/>
                </a:lnTo>
                <a:lnTo>
                  <a:pt x="113284" y="1780667"/>
                </a:lnTo>
                <a:lnTo>
                  <a:pt x="115188" y="1772793"/>
                </a:lnTo>
                <a:lnTo>
                  <a:pt x="108076" y="1760855"/>
                </a:lnTo>
                <a:lnTo>
                  <a:pt x="100202" y="1758823"/>
                </a:lnTo>
                <a:close/>
              </a:path>
              <a:path w="4320540" h="1877060">
                <a:moveTo>
                  <a:pt x="34162" y="1805940"/>
                </a:moveTo>
                <a:lnTo>
                  <a:pt x="25019" y="1806067"/>
                </a:lnTo>
                <a:lnTo>
                  <a:pt x="25273" y="1831467"/>
                </a:lnTo>
                <a:lnTo>
                  <a:pt x="34417" y="1831340"/>
                </a:lnTo>
                <a:lnTo>
                  <a:pt x="34400" y="1829689"/>
                </a:lnTo>
                <a:lnTo>
                  <a:pt x="31750" y="1829689"/>
                </a:lnTo>
                <a:lnTo>
                  <a:pt x="31369" y="1807718"/>
                </a:lnTo>
                <a:lnTo>
                  <a:pt x="34180" y="1807718"/>
                </a:lnTo>
                <a:lnTo>
                  <a:pt x="34162" y="1805940"/>
                </a:lnTo>
                <a:close/>
              </a:path>
              <a:path w="4320540" h="1877060">
                <a:moveTo>
                  <a:pt x="50392" y="1818471"/>
                </a:moveTo>
                <a:lnTo>
                  <a:pt x="34384" y="1828103"/>
                </a:lnTo>
                <a:lnTo>
                  <a:pt x="34417" y="1831340"/>
                </a:lnTo>
                <a:lnTo>
                  <a:pt x="25273" y="1831467"/>
                </a:lnTo>
                <a:lnTo>
                  <a:pt x="73381" y="1831467"/>
                </a:lnTo>
                <a:lnTo>
                  <a:pt x="50392" y="1818471"/>
                </a:lnTo>
                <a:close/>
              </a:path>
              <a:path w="4320540" h="1877060">
                <a:moveTo>
                  <a:pt x="211582" y="1803400"/>
                </a:moveTo>
                <a:lnTo>
                  <a:pt x="201295" y="1803781"/>
                </a:lnTo>
                <a:lnTo>
                  <a:pt x="110362" y="1805051"/>
                </a:lnTo>
                <a:lnTo>
                  <a:pt x="110617" y="1830324"/>
                </a:lnTo>
                <a:lnTo>
                  <a:pt x="202311" y="1829181"/>
                </a:lnTo>
                <a:lnTo>
                  <a:pt x="212598" y="1828800"/>
                </a:lnTo>
                <a:lnTo>
                  <a:pt x="211582" y="1803400"/>
                </a:lnTo>
                <a:close/>
              </a:path>
              <a:path w="4320540" h="1877060">
                <a:moveTo>
                  <a:pt x="31369" y="1807718"/>
                </a:moveTo>
                <a:lnTo>
                  <a:pt x="31750" y="1829689"/>
                </a:lnTo>
                <a:lnTo>
                  <a:pt x="34384" y="1828103"/>
                </a:lnTo>
                <a:lnTo>
                  <a:pt x="34196" y="1809316"/>
                </a:lnTo>
                <a:lnTo>
                  <a:pt x="31369" y="1807718"/>
                </a:lnTo>
                <a:close/>
              </a:path>
              <a:path w="4320540" h="1877060">
                <a:moveTo>
                  <a:pt x="34384" y="1828103"/>
                </a:moveTo>
                <a:lnTo>
                  <a:pt x="31750" y="1829689"/>
                </a:lnTo>
                <a:lnTo>
                  <a:pt x="34400" y="1829689"/>
                </a:lnTo>
                <a:lnTo>
                  <a:pt x="34384" y="1828103"/>
                </a:lnTo>
                <a:close/>
              </a:path>
              <a:path w="4320540" h="1877060">
                <a:moveTo>
                  <a:pt x="34196" y="1809316"/>
                </a:moveTo>
                <a:lnTo>
                  <a:pt x="34384" y="1828103"/>
                </a:lnTo>
                <a:lnTo>
                  <a:pt x="50392" y="1818471"/>
                </a:lnTo>
                <a:lnTo>
                  <a:pt x="34196" y="1809316"/>
                </a:lnTo>
                <a:close/>
              </a:path>
              <a:path w="4320540" h="1877060">
                <a:moveTo>
                  <a:pt x="71221" y="1805940"/>
                </a:moveTo>
                <a:lnTo>
                  <a:pt x="34162" y="1805940"/>
                </a:lnTo>
                <a:lnTo>
                  <a:pt x="34196" y="1809316"/>
                </a:lnTo>
                <a:lnTo>
                  <a:pt x="50392" y="1818471"/>
                </a:lnTo>
                <a:lnTo>
                  <a:pt x="71221" y="1805940"/>
                </a:lnTo>
                <a:close/>
              </a:path>
              <a:path w="4320540" h="1877060">
                <a:moveTo>
                  <a:pt x="34180" y="1807718"/>
                </a:moveTo>
                <a:lnTo>
                  <a:pt x="31369" y="1807718"/>
                </a:lnTo>
                <a:lnTo>
                  <a:pt x="34196" y="1809316"/>
                </a:lnTo>
                <a:lnTo>
                  <a:pt x="34180" y="1807718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4913" y="2041918"/>
            <a:ext cx="4345940" cy="4233545"/>
          </a:xfrm>
          <a:custGeom>
            <a:avLst/>
            <a:gdLst/>
            <a:ahLst/>
            <a:cxnLst/>
            <a:rect l="l" t="t" r="r" b="b"/>
            <a:pathLst>
              <a:path w="4345940" h="4233545">
                <a:moveTo>
                  <a:pt x="0" y="4233164"/>
                </a:moveTo>
                <a:lnTo>
                  <a:pt x="4345559" y="4233164"/>
                </a:lnTo>
                <a:lnTo>
                  <a:pt x="4345559" y="0"/>
                </a:lnTo>
                <a:lnTo>
                  <a:pt x="0" y="0"/>
                </a:lnTo>
                <a:lnTo>
                  <a:pt x="0" y="423316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53744" y="2071827"/>
            <a:ext cx="4171315" cy="37382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078865" algn="l"/>
              </a:tabLst>
            </a:pPr>
            <a:r>
              <a:rPr sz="2200" spc="315" dirty="0">
                <a:solidFill>
                  <a:srgbClr val="0000FF"/>
                </a:solidFill>
                <a:latin typeface="Arial"/>
                <a:cs typeface="Arial"/>
              </a:rPr>
              <a:t>struct	</a:t>
            </a:r>
            <a:r>
              <a:rPr sz="2200" spc="270" dirty="0">
                <a:latin typeface="Arial"/>
                <a:cs typeface="Arial"/>
              </a:rPr>
              <a:t>config_int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079115" algn="l"/>
              </a:tabLst>
            </a:pPr>
            <a:r>
              <a:rPr sz="2200" spc="150" dirty="0">
                <a:latin typeface="Arial"/>
                <a:cs typeface="Arial"/>
              </a:rPr>
              <a:t>ConfigureNamesInt[]	</a:t>
            </a:r>
            <a:r>
              <a:rPr sz="2200" spc="-75" dirty="0">
                <a:latin typeface="Arial"/>
                <a:cs typeface="Arial"/>
              </a:rPr>
              <a:t>=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200" spc="480" dirty="0">
                <a:latin typeface="Arial"/>
                <a:cs typeface="Arial"/>
              </a:rPr>
              <a:t>{</a:t>
            </a:r>
            <a:endParaRPr sz="2200" dirty="0">
              <a:latin typeface="Arial"/>
              <a:cs typeface="Arial"/>
            </a:endParaRPr>
          </a:p>
          <a:p>
            <a:pPr marL="618490">
              <a:lnSpc>
                <a:spcPct val="100000"/>
              </a:lnSpc>
            </a:pPr>
            <a:r>
              <a:rPr sz="2200" spc="204" dirty="0">
                <a:latin typeface="Arial"/>
                <a:cs typeface="Arial"/>
              </a:rPr>
              <a:t>{“</a:t>
            </a:r>
            <a:r>
              <a:rPr lang="en-US" sz="2200" spc="204" dirty="0" err="1">
                <a:latin typeface="Arial"/>
                <a:cs typeface="Arial"/>
              </a:rPr>
              <a:t>deadlock_timeout</a:t>
            </a:r>
            <a:r>
              <a:rPr sz="2200" spc="204" dirty="0">
                <a:latin typeface="Arial"/>
                <a:cs typeface="Arial"/>
              </a:rPr>
              <a:t>”,</a:t>
            </a:r>
            <a:endParaRPr sz="2200" dirty="0">
              <a:latin typeface="Arial"/>
              <a:cs typeface="Arial"/>
            </a:endParaRPr>
          </a:p>
          <a:p>
            <a:pPr marL="770890">
              <a:lnSpc>
                <a:spcPct val="100000"/>
              </a:lnSpc>
              <a:spcBef>
                <a:spcPts val="5"/>
              </a:spcBef>
            </a:pPr>
            <a:r>
              <a:rPr sz="2200" spc="-190" dirty="0">
                <a:latin typeface="Arial"/>
                <a:cs typeface="Arial"/>
              </a:rPr>
              <a:t>…,</a:t>
            </a:r>
            <a:endParaRPr sz="2200" dirty="0">
              <a:latin typeface="Arial"/>
              <a:cs typeface="Arial"/>
            </a:endParaRPr>
          </a:p>
          <a:p>
            <a:pPr marL="618490">
              <a:lnSpc>
                <a:spcPct val="100000"/>
              </a:lnSpc>
              <a:tabLst>
                <a:tab pos="3388995" algn="l"/>
                <a:tab pos="3848735" algn="l"/>
              </a:tabLst>
            </a:pPr>
            <a:r>
              <a:rPr sz="2200" spc="-270" dirty="0">
                <a:latin typeface="Arial"/>
                <a:cs typeface="Arial"/>
              </a:rPr>
              <a:t>&amp;</a:t>
            </a:r>
            <a:r>
              <a:rPr lang="en-US" sz="2000" spc="204" dirty="0" err="1">
                <a:latin typeface="Arial"/>
                <a:cs typeface="Arial"/>
              </a:rPr>
              <a:t>DeadlockTimeout</a:t>
            </a:r>
            <a:r>
              <a:rPr sz="2200" spc="60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005" dirty="0">
                <a:latin typeface="Arial"/>
                <a:cs typeface="Arial"/>
              </a:rPr>
              <a:t>…</a:t>
            </a:r>
            <a:r>
              <a:rPr sz="2200" spc="60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480" dirty="0">
                <a:latin typeface="Arial"/>
                <a:cs typeface="Arial"/>
              </a:rPr>
              <a:t>}</a:t>
            </a:r>
            <a:r>
              <a:rPr sz="2200" spc="600" dirty="0">
                <a:latin typeface="Arial"/>
                <a:cs typeface="Arial"/>
              </a:rPr>
              <a:t>,</a:t>
            </a:r>
            <a:endParaRPr sz="2200" dirty="0">
              <a:latin typeface="Arial"/>
              <a:cs typeface="Arial"/>
            </a:endParaRPr>
          </a:p>
          <a:p>
            <a:pPr marL="462915">
              <a:lnSpc>
                <a:spcPct val="100000"/>
              </a:lnSpc>
            </a:pPr>
            <a:r>
              <a:rPr sz="2200" spc="-985" dirty="0">
                <a:latin typeface="Arial"/>
                <a:cs typeface="Arial"/>
              </a:rPr>
              <a:t>…</a:t>
            </a:r>
            <a:endParaRPr sz="2200" dirty="0">
              <a:latin typeface="Arial"/>
              <a:cs typeface="Arial"/>
            </a:endParaRPr>
          </a:p>
          <a:p>
            <a:pPr marL="462915">
              <a:lnSpc>
                <a:spcPct val="100000"/>
              </a:lnSpc>
            </a:pPr>
            <a:r>
              <a:rPr sz="2200" spc="160" dirty="0">
                <a:latin typeface="Arial"/>
                <a:cs typeface="Arial"/>
              </a:rPr>
              <a:t>{“max_connections”,</a:t>
            </a:r>
            <a:endParaRPr sz="2200" dirty="0">
              <a:latin typeface="Arial"/>
              <a:cs typeface="Arial"/>
            </a:endParaRPr>
          </a:p>
          <a:p>
            <a:pPr marL="770890">
              <a:lnSpc>
                <a:spcPct val="100000"/>
              </a:lnSpc>
              <a:spcBef>
                <a:spcPts val="5"/>
              </a:spcBef>
            </a:pPr>
            <a:r>
              <a:rPr sz="2200" spc="-190" dirty="0">
                <a:latin typeface="Arial"/>
                <a:cs typeface="Arial"/>
              </a:rPr>
              <a:t>…,</a:t>
            </a:r>
            <a:endParaRPr sz="2200" dirty="0">
              <a:latin typeface="Arial"/>
              <a:cs typeface="Arial"/>
            </a:endParaRPr>
          </a:p>
          <a:p>
            <a:pPr marL="618490">
              <a:lnSpc>
                <a:spcPct val="100000"/>
              </a:lnSpc>
              <a:tabLst>
                <a:tab pos="3234055" algn="l"/>
                <a:tab pos="3696335" algn="l"/>
              </a:tabLst>
            </a:pPr>
            <a:r>
              <a:rPr sz="2200" spc="55" dirty="0">
                <a:latin typeface="Arial"/>
                <a:cs typeface="Arial"/>
              </a:rPr>
              <a:t>&amp;MaxConnections,	</a:t>
            </a:r>
            <a:r>
              <a:rPr sz="2200" spc="-190" dirty="0">
                <a:latin typeface="Arial"/>
                <a:cs typeface="Arial"/>
              </a:rPr>
              <a:t>…,	</a:t>
            </a:r>
            <a:r>
              <a:rPr sz="2200" spc="530" dirty="0">
                <a:latin typeface="Arial"/>
                <a:cs typeface="Arial"/>
              </a:rPr>
              <a:t>},</a:t>
            </a:r>
            <a:endParaRPr sz="2200" dirty="0">
              <a:latin typeface="Arial"/>
              <a:cs typeface="Arial"/>
            </a:endParaRPr>
          </a:p>
          <a:p>
            <a:pPr marL="462915">
              <a:lnSpc>
                <a:spcPct val="100000"/>
              </a:lnSpc>
            </a:pPr>
            <a:r>
              <a:rPr sz="2200" spc="-985" dirty="0">
                <a:latin typeface="Arial"/>
                <a:cs typeface="Arial"/>
              </a:rPr>
              <a:t>…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9192" y="5761735"/>
            <a:ext cx="1670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200" spc="47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125079" y="1945170"/>
            <a:ext cx="299720" cy="237490"/>
          </a:xfrm>
          <a:custGeom>
            <a:avLst/>
            <a:gdLst/>
            <a:ahLst/>
            <a:cxnLst/>
            <a:rect l="l" t="t" r="r" b="b"/>
            <a:pathLst>
              <a:path w="299720" h="237489">
                <a:moveTo>
                  <a:pt x="0" y="237324"/>
                </a:moveTo>
                <a:lnTo>
                  <a:pt x="299681" y="237324"/>
                </a:lnTo>
                <a:lnTo>
                  <a:pt x="299681" y="0"/>
                </a:lnTo>
                <a:lnTo>
                  <a:pt x="0" y="0"/>
                </a:lnTo>
                <a:lnTo>
                  <a:pt x="0" y="237324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150736" y="1945144"/>
            <a:ext cx="1798320" cy="250825"/>
          </a:xfrm>
          <a:prstGeom prst="rect">
            <a:avLst/>
          </a:prstGeom>
          <a:solidFill>
            <a:srgbClr val="F1DCDB"/>
          </a:solidFill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1835"/>
              </a:lnSpc>
            </a:pPr>
            <a:r>
              <a:rPr sz="1800" b="1" spc="-105" dirty="0">
                <a:latin typeface="Trebuchet MS"/>
                <a:cs typeface="Trebuchet MS"/>
              </a:rPr>
              <a:t>deadlock_timeout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67853" y="1891410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latin typeface="Trebuchet MS"/>
                <a:cs typeface="Trebuchet MS"/>
              </a:rPr>
              <a:t>=</a:t>
            </a:r>
            <a:r>
              <a:rPr sz="1800" b="1" spc="-195" dirty="0">
                <a:latin typeface="Trebuchet MS"/>
                <a:cs typeface="Trebuchet MS"/>
              </a:rPr>
              <a:t> </a:t>
            </a:r>
            <a:r>
              <a:rPr sz="1800" b="1" spc="-145" dirty="0">
                <a:latin typeface="Trebuchet MS"/>
                <a:cs typeface="Trebuchet MS"/>
              </a:rPr>
              <a:t>10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940BC15-F626-7444-A5CB-7A0A886B37A5}"/>
              </a:ext>
            </a:extLst>
          </p:cNvPr>
          <p:cNvSpPr/>
          <p:nvPr/>
        </p:nvSpPr>
        <p:spPr>
          <a:xfrm>
            <a:off x="5884436" y="4928747"/>
            <a:ext cx="327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@STRUCT = ConfigureNamesInt</a:t>
            </a:r>
          </a:p>
          <a:p>
            <a:r>
              <a:rPr lang="zh-CN" altLang="en-US" sz="2400" dirty="0"/>
              <a:t>@PAR = [config_int, 1]</a:t>
            </a:r>
          </a:p>
          <a:p>
            <a:r>
              <a:rPr lang="zh-CN" altLang="en-US" sz="2400" dirty="0"/>
              <a:t>@VAR = [config_int, 3]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378F2-48D0-2B42-9ED2-F8739E3A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210" y="608788"/>
            <a:ext cx="6445580" cy="525372"/>
          </a:xfrm>
        </p:spPr>
        <p:txBody>
          <a:bodyPr/>
          <a:lstStyle/>
          <a:p>
            <a:r>
              <a:rPr kumimoji="1" lang="en-US" altLang="zh-CN" dirty="0"/>
              <a:t>Comparison-based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mapping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58AB7E-B4B8-E54B-8F2E-46501E2E2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810" y="1134159"/>
            <a:ext cx="6215990" cy="344709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 err="1"/>
              <a:t>loadServerConfig</a:t>
            </a:r>
            <a:r>
              <a:rPr lang="en-US" altLang="zh-CN" dirty="0"/>
              <a:t>(...) { ...</a:t>
            </a:r>
          </a:p>
          <a:p>
            <a:r>
              <a:rPr lang="en-US" altLang="zh-CN" dirty="0"/>
              <a:t>    if (!</a:t>
            </a:r>
            <a:r>
              <a:rPr lang="en-US" altLang="zh-CN" dirty="0" err="1"/>
              <a:t>strcasecmp</a:t>
            </a:r>
            <a:r>
              <a:rPr lang="en-US" altLang="zh-CN" dirty="0"/>
              <a:t>(</a:t>
            </a:r>
            <a:r>
              <a:rPr lang="en-US" altLang="zh-CN" dirty="0" err="1"/>
              <a:t>argv</a:t>
            </a:r>
            <a:r>
              <a:rPr lang="en-US" altLang="zh-CN" dirty="0"/>
              <a:t>[0],"timeout")) {</a:t>
            </a:r>
          </a:p>
          <a:p>
            <a:r>
              <a:rPr lang="en-US" altLang="zh-CN" dirty="0"/>
              <a:t>        </a:t>
            </a:r>
            <a:r>
              <a:rPr lang="en-US" altLang="zh-CN" dirty="0" err="1"/>
              <a:t>server.maxidletime</a:t>
            </a:r>
            <a:r>
              <a:rPr lang="en-US" altLang="zh-CN" dirty="0"/>
              <a:t> = </a:t>
            </a:r>
            <a:r>
              <a:rPr lang="en-US" altLang="zh-CN" dirty="0" err="1"/>
              <a:t>atoi</a:t>
            </a:r>
            <a:r>
              <a:rPr lang="en-US" altLang="zh-CN" dirty="0"/>
              <a:t>(</a:t>
            </a:r>
            <a:r>
              <a:rPr lang="en-US" altLang="zh-CN" dirty="0" err="1"/>
              <a:t>argv</a:t>
            </a:r>
            <a:r>
              <a:rPr lang="en-US" altLang="zh-CN" dirty="0"/>
              <a:t>[1]);</a:t>
            </a:r>
          </a:p>
          <a:p>
            <a:r>
              <a:rPr lang="en-US" altLang="zh-CN" dirty="0"/>
              <a:t>        ...</a:t>
            </a:r>
          </a:p>
          <a:p>
            <a:r>
              <a:rPr lang="en-US" altLang="zh-CN" dirty="0"/>
              <a:t>    } else if(...)</a:t>
            </a:r>
          </a:p>
          <a:p>
            <a:r>
              <a:rPr lang="en-US" altLang="zh-CN" dirty="0"/>
              <a:t>    ...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/* Redis-2.4.17 */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CD8833-CF76-D843-8426-95390585150F}"/>
              </a:ext>
            </a:extLst>
          </p:cNvPr>
          <p:cNvSpPr/>
          <p:nvPr/>
        </p:nvSpPr>
        <p:spPr>
          <a:xfrm>
            <a:off x="5439619" y="2038533"/>
            <a:ext cx="1113581" cy="381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EA6187-0022-A647-BAF5-53A26B575FF2}"/>
              </a:ext>
            </a:extLst>
          </p:cNvPr>
          <p:cNvSpPr/>
          <p:nvPr/>
        </p:nvSpPr>
        <p:spPr>
          <a:xfrm>
            <a:off x="3429000" y="1615816"/>
            <a:ext cx="1066800" cy="381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CCA75CE-9AE3-0141-9CDA-B087655245F3}"/>
              </a:ext>
            </a:extLst>
          </p:cNvPr>
          <p:cNvSpPr/>
          <p:nvPr/>
        </p:nvSpPr>
        <p:spPr>
          <a:xfrm>
            <a:off x="5867400" y="4724561"/>
            <a:ext cx="3276600" cy="2133600"/>
          </a:xfrm>
          <a:custGeom>
            <a:avLst/>
            <a:gdLst/>
            <a:ahLst/>
            <a:cxnLst/>
            <a:rect l="l" t="t" r="r" b="b"/>
            <a:pathLst>
              <a:path w="3276600" h="2133600">
                <a:moveTo>
                  <a:pt x="0" y="2133600"/>
                </a:moveTo>
                <a:lnTo>
                  <a:pt x="3276600" y="2133600"/>
                </a:lnTo>
                <a:lnTo>
                  <a:pt x="3276600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A5031C9F-C22E-B041-B8E2-1356F4E8E4BA}"/>
              </a:ext>
            </a:extLst>
          </p:cNvPr>
          <p:cNvSpPr/>
          <p:nvPr/>
        </p:nvSpPr>
        <p:spPr>
          <a:xfrm>
            <a:off x="6629400" y="4481576"/>
            <a:ext cx="1752600" cy="39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6E2E051D-D952-1449-8FCE-8EA0ACAC0C92}"/>
              </a:ext>
            </a:extLst>
          </p:cNvPr>
          <p:cNvSpPr/>
          <p:nvPr/>
        </p:nvSpPr>
        <p:spPr>
          <a:xfrm>
            <a:off x="6629400" y="4481576"/>
            <a:ext cx="1687195" cy="66040"/>
          </a:xfrm>
          <a:custGeom>
            <a:avLst/>
            <a:gdLst/>
            <a:ahLst/>
            <a:cxnLst/>
            <a:rect l="l" t="t" r="r" b="b"/>
            <a:pathLst>
              <a:path w="1687195" h="66039">
                <a:moveTo>
                  <a:pt x="0" y="65912"/>
                </a:moveTo>
                <a:lnTo>
                  <a:pt x="5173" y="40237"/>
                </a:lnTo>
                <a:lnTo>
                  <a:pt x="19288" y="19288"/>
                </a:lnTo>
                <a:lnTo>
                  <a:pt x="40237" y="5173"/>
                </a:lnTo>
                <a:lnTo>
                  <a:pt x="65913" y="0"/>
                </a:lnTo>
                <a:lnTo>
                  <a:pt x="1686686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464B99F2-B87E-B640-A62C-7091B2E22198}"/>
              </a:ext>
            </a:extLst>
          </p:cNvPr>
          <p:cNvSpPr/>
          <p:nvPr/>
        </p:nvSpPr>
        <p:spPr>
          <a:xfrm>
            <a:off x="8316086" y="4481576"/>
            <a:ext cx="66040" cy="395605"/>
          </a:xfrm>
          <a:custGeom>
            <a:avLst/>
            <a:gdLst/>
            <a:ahLst/>
            <a:cxnLst/>
            <a:rect l="l" t="t" r="r" b="b"/>
            <a:pathLst>
              <a:path w="66040" h="395604">
                <a:moveTo>
                  <a:pt x="0" y="0"/>
                </a:moveTo>
                <a:lnTo>
                  <a:pt x="25675" y="5173"/>
                </a:lnTo>
                <a:lnTo>
                  <a:pt x="46624" y="19288"/>
                </a:lnTo>
                <a:lnTo>
                  <a:pt x="60739" y="40237"/>
                </a:lnTo>
                <a:lnTo>
                  <a:pt x="65913" y="65912"/>
                </a:lnTo>
                <a:lnTo>
                  <a:pt x="65913" y="329438"/>
                </a:lnTo>
                <a:lnTo>
                  <a:pt x="60739" y="355113"/>
                </a:lnTo>
                <a:lnTo>
                  <a:pt x="46624" y="376062"/>
                </a:lnTo>
                <a:lnTo>
                  <a:pt x="25675" y="390177"/>
                </a:lnTo>
                <a:lnTo>
                  <a:pt x="0" y="395350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2374DD58-80D0-A84A-B294-018E23A8B9FE}"/>
              </a:ext>
            </a:extLst>
          </p:cNvPr>
          <p:cNvSpPr/>
          <p:nvPr/>
        </p:nvSpPr>
        <p:spPr>
          <a:xfrm>
            <a:off x="6629400" y="4481576"/>
            <a:ext cx="1752600" cy="39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9E582D58-E00C-6042-A4FC-5CFF4CEFC04A}"/>
              </a:ext>
            </a:extLst>
          </p:cNvPr>
          <p:cNvSpPr txBox="1"/>
          <p:nvPr/>
        </p:nvSpPr>
        <p:spPr>
          <a:xfrm>
            <a:off x="6656937" y="4479797"/>
            <a:ext cx="16979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47015" algn="l"/>
                <a:tab pos="1684655" algn="l"/>
              </a:tabLst>
            </a:pPr>
            <a:r>
              <a:rPr lang="en-US" altLang="zh-CN" sz="2400" dirty="0">
                <a:uFill>
                  <a:solidFill>
                    <a:srgbClr val="497DBA"/>
                  </a:solidFill>
                </a:uFill>
                <a:latin typeface="Liberation Sans Narrow"/>
                <a:cs typeface="Liberation Sans Narrow"/>
              </a:rPr>
              <a:t>Annotation</a:t>
            </a:r>
            <a:endParaRPr sz="2400" dirty="0">
              <a:latin typeface="Liberation Sans Narrow"/>
              <a:cs typeface="Liberation Sans Narrow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1056BA-2980-5444-8046-4D10E0E72C45}"/>
              </a:ext>
            </a:extLst>
          </p:cNvPr>
          <p:cNvSpPr/>
          <p:nvPr/>
        </p:nvSpPr>
        <p:spPr>
          <a:xfrm>
            <a:off x="5884436" y="4928747"/>
            <a:ext cx="327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@PARSER = </a:t>
            </a:r>
            <a:r>
              <a:rPr lang="en-US" altLang="zh-CN" sz="2400" dirty="0" err="1"/>
              <a:t>loadServerConfig</a:t>
            </a:r>
            <a:endParaRPr lang="en-US" altLang="zh-CN" sz="2400" dirty="0"/>
          </a:p>
          <a:p>
            <a:r>
              <a:rPr lang="en-US" altLang="zh-CN" sz="2400" dirty="0"/>
              <a:t>@PAR = $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[0]</a:t>
            </a:r>
          </a:p>
          <a:p>
            <a:r>
              <a:rPr lang="en-US" altLang="zh-CN" sz="2400" dirty="0"/>
              <a:t>@VAR = $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[1]</a:t>
            </a:r>
            <a:endParaRPr lang="zh-CN" altLang="en-US" sz="2400" dirty="0"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67861E8-6F69-734B-910F-DC928C0ABDCB}"/>
              </a:ext>
            </a:extLst>
          </p:cNvPr>
          <p:cNvSpPr/>
          <p:nvPr/>
        </p:nvSpPr>
        <p:spPr>
          <a:xfrm>
            <a:off x="7021595" y="1424113"/>
            <a:ext cx="362585" cy="1358900"/>
          </a:xfrm>
          <a:custGeom>
            <a:avLst/>
            <a:gdLst/>
            <a:ahLst/>
            <a:cxnLst/>
            <a:rect l="l" t="t" r="r" b="b"/>
            <a:pathLst>
              <a:path w="362585" h="1358900">
                <a:moveTo>
                  <a:pt x="362331" y="0"/>
                </a:moveTo>
                <a:lnTo>
                  <a:pt x="271652" y="0"/>
                </a:lnTo>
                <a:lnTo>
                  <a:pt x="254033" y="3565"/>
                </a:lnTo>
                <a:lnTo>
                  <a:pt x="239664" y="13287"/>
                </a:lnTo>
                <a:lnTo>
                  <a:pt x="229987" y="27699"/>
                </a:lnTo>
                <a:lnTo>
                  <a:pt x="226440" y="45338"/>
                </a:lnTo>
                <a:lnTo>
                  <a:pt x="229987" y="62978"/>
                </a:lnTo>
                <a:lnTo>
                  <a:pt x="239664" y="77390"/>
                </a:lnTo>
                <a:lnTo>
                  <a:pt x="254033" y="87112"/>
                </a:lnTo>
                <a:lnTo>
                  <a:pt x="271652" y="90677"/>
                </a:lnTo>
                <a:lnTo>
                  <a:pt x="306931" y="83546"/>
                </a:lnTo>
                <a:lnTo>
                  <a:pt x="335756" y="64103"/>
                </a:lnTo>
                <a:lnTo>
                  <a:pt x="355199" y="35278"/>
                </a:lnTo>
                <a:lnTo>
                  <a:pt x="362331" y="0"/>
                </a:lnTo>
                <a:close/>
              </a:path>
              <a:path w="362585" h="1358900">
                <a:moveTo>
                  <a:pt x="90550" y="1177543"/>
                </a:moveTo>
                <a:lnTo>
                  <a:pt x="55292" y="1184655"/>
                </a:lnTo>
                <a:lnTo>
                  <a:pt x="26511" y="1204055"/>
                </a:lnTo>
                <a:lnTo>
                  <a:pt x="7112" y="1232836"/>
                </a:lnTo>
                <a:lnTo>
                  <a:pt x="0" y="1268095"/>
                </a:lnTo>
                <a:lnTo>
                  <a:pt x="7112" y="1303353"/>
                </a:lnTo>
                <a:lnTo>
                  <a:pt x="26511" y="1332134"/>
                </a:lnTo>
                <a:lnTo>
                  <a:pt x="55292" y="1351534"/>
                </a:lnTo>
                <a:lnTo>
                  <a:pt x="90550" y="1358646"/>
                </a:lnTo>
                <a:lnTo>
                  <a:pt x="125809" y="1351534"/>
                </a:lnTo>
                <a:lnTo>
                  <a:pt x="154590" y="1332134"/>
                </a:lnTo>
                <a:lnTo>
                  <a:pt x="173989" y="1303353"/>
                </a:lnTo>
                <a:lnTo>
                  <a:pt x="181101" y="1268095"/>
                </a:lnTo>
                <a:lnTo>
                  <a:pt x="90550" y="1268095"/>
                </a:lnTo>
                <a:lnTo>
                  <a:pt x="108190" y="1264529"/>
                </a:lnTo>
                <a:lnTo>
                  <a:pt x="122602" y="1254807"/>
                </a:lnTo>
                <a:lnTo>
                  <a:pt x="132324" y="1240395"/>
                </a:lnTo>
                <a:lnTo>
                  <a:pt x="135889" y="1222755"/>
                </a:lnTo>
                <a:lnTo>
                  <a:pt x="132324" y="1205136"/>
                </a:lnTo>
                <a:lnTo>
                  <a:pt x="122602" y="1190767"/>
                </a:lnTo>
                <a:lnTo>
                  <a:pt x="108190" y="1181090"/>
                </a:lnTo>
                <a:lnTo>
                  <a:pt x="90550" y="1177543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16787D9C-24B7-384D-8898-57CFEED1D533}"/>
              </a:ext>
            </a:extLst>
          </p:cNvPr>
          <p:cNvSpPr/>
          <p:nvPr/>
        </p:nvSpPr>
        <p:spPr>
          <a:xfrm>
            <a:off x="7021595" y="1333563"/>
            <a:ext cx="1897869" cy="1449705"/>
          </a:xfrm>
          <a:custGeom>
            <a:avLst/>
            <a:gdLst/>
            <a:ahLst/>
            <a:cxnLst/>
            <a:rect l="l" t="t" r="r" b="b"/>
            <a:pathLst>
              <a:path w="2797175" h="1449705">
                <a:moveTo>
                  <a:pt x="181101" y="1268094"/>
                </a:moveTo>
                <a:lnTo>
                  <a:pt x="181101" y="90550"/>
                </a:lnTo>
                <a:lnTo>
                  <a:pt x="188213" y="55346"/>
                </a:lnTo>
                <a:lnTo>
                  <a:pt x="207613" y="26558"/>
                </a:lnTo>
                <a:lnTo>
                  <a:pt x="236394" y="7129"/>
                </a:lnTo>
                <a:lnTo>
                  <a:pt x="271652" y="0"/>
                </a:lnTo>
                <a:lnTo>
                  <a:pt x="2706497" y="0"/>
                </a:lnTo>
                <a:lnTo>
                  <a:pt x="2741755" y="7129"/>
                </a:lnTo>
                <a:lnTo>
                  <a:pt x="2770536" y="26558"/>
                </a:lnTo>
                <a:lnTo>
                  <a:pt x="2789936" y="55346"/>
                </a:lnTo>
                <a:lnTo>
                  <a:pt x="2797048" y="90550"/>
                </a:lnTo>
                <a:lnTo>
                  <a:pt x="2789935" y="125829"/>
                </a:lnTo>
                <a:lnTo>
                  <a:pt x="2770536" y="154654"/>
                </a:lnTo>
                <a:lnTo>
                  <a:pt x="2741755" y="174097"/>
                </a:lnTo>
                <a:lnTo>
                  <a:pt x="2706497" y="181228"/>
                </a:lnTo>
                <a:lnTo>
                  <a:pt x="2615946" y="181228"/>
                </a:lnTo>
                <a:lnTo>
                  <a:pt x="2615946" y="1358646"/>
                </a:lnTo>
                <a:lnTo>
                  <a:pt x="2608814" y="1393904"/>
                </a:lnTo>
                <a:lnTo>
                  <a:pt x="2589371" y="1422685"/>
                </a:lnTo>
                <a:lnTo>
                  <a:pt x="2560546" y="1442085"/>
                </a:lnTo>
                <a:lnTo>
                  <a:pt x="2525268" y="1449197"/>
                </a:lnTo>
                <a:lnTo>
                  <a:pt x="90550" y="1449197"/>
                </a:lnTo>
                <a:lnTo>
                  <a:pt x="55292" y="1442085"/>
                </a:lnTo>
                <a:lnTo>
                  <a:pt x="26511" y="1422685"/>
                </a:lnTo>
                <a:lnTo>
                  <a:pt x="7112" y="1393904"/>
                </a:lnTo>
                <a:lnTo>
                  <a:pt x="0" y="1358646"/>
                </a:lnTo>
                <a:lnTo>
                  <a:pt x="7112" y="1323387"/>
                </a:lnTo>
                <a:lnTo>
                  <a:pt x="26511" y="1294606"/>
                </a:lnTo>
                <a:lnTo>
                  <a:pt x="55292" y="1275206"/>
                </a:lnTo>
                <a:lnTo>
                  <a:pt x="90550" y="1268094"/>
                </a:lnTo>
                <a:lnTo>
                  <a:pt x="181101" y="1268094"/>
                </a:lnTo>
                <a:close/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A36F1E00-6589-8D46-8153-2E1A74025CF4}"/>
              </a:ext>
            </a:extLst>
          </p:cNvPr>
          <p:cNvSpPr/>
          <p:nvPr/>
        </p:nvSpPr>
        <p:spPr>
          <a:xfrm>
            <a:off x="7235335" y="1320863"/>
            <a:ext cx="161290" cy="206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2816110-BF65-7641-A605-E5AE8C5B137D}"/>
              </a:ext>
            </a:extLst>
          </p:cNvPr>
          <p:cNvSpPr/>
          <p:nvPr/>
        </p:nvSpPr>
        <p:spPr>
          <a:xfrm flipV="1">
            <a:off x="7293247" y="1469072"/>
            <a:ext cx="1473817" cy="45719"/>
          </a:xfrm>
          <a:custGeom>
            <a:avLst/>
            <a:gdLst/>
            <a:ahLst/>
            <a:cxnLst/>
            <a:rect l="l" t="t" r="r" b="b"/>
            <a:pathLst>
              <a:path w="2344420">
                <a:moveTo>
                  <a:pt x="2344293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284AB45-4018-F84A-8A22-FB278037590F}"/>
              </a:ext>
            </a:extLst>
          </p:cNvPr>
          <p:cNvSpPr/>
          <p:nvPr/>
        </p:nvSpPr>
        <p:spPr>
          <a:xfrm>
            <a:off x="7099446" y="2588957"/>
            <a:ext cx="115950" cy="2065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8">
            <a:extLst>
              <a:ext uri="{FF2B5EF4-FFF2-40B4-BE49-F238E27FC236}">
                <a16:creationId xmlns:a16="http://schemas.microsoft.com/office/drawing/2014/main" id="{1B51C71E-A22B-9648-BA91-5B1D47DBADE1}"/>
              </a:ext>
            </a:extLst>
          </p:cNvPr>
          <p:cNvSpPr/>
          <p:nvPr/>
        </p:nvSpPr>
        <p:spPr>
          <a:xfrm>
            <a:off x="8331726" y="1903070"/>
            <a:ext cx="299720" cy="237490"/>
          </a:xfrm>
          <a:custGeom>
            <a:avLst/>
            <a:gdLst/>
            <a:ahLst/>
            <a:cxnLst/>
            <a:rect l="l" t="t" r="r" b="b"/>
            <a:pathLst>
              <a:path w="299720" h="237489">
                <a:moveTo>
                  <a:pt x="0" y="237324"/>
                </a:moveTo>
                <a:lnTo>
                  <a:pt x="299681" y="237324"/>
                </a:lnTo>
                <a:lnTo>
                  <a:pt x="299681" y="0"/>
                </a:lnTo>
                <a:lnTo>
                  <a:pt x="0" y="0"/>
                </a:lnTo>
                <a:lnTo>
                  <a:pt x="0" y="237324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9">
            <a:extLst>
              <a:ext uri="{FF2B5EF4-FFF2-40B4-BE49-F238E27FC236}">
                <a16:creationId xmlns:a16="http://schemas.microsoft.com/office/drawing/2014/main" id="{F0179C99-CC44-0342-87FA-2D5A914449F0}"/>
              </a:ext>
            </a:extLst>
          </p:cNvPr>
          <p:cNvSpPr txBox="1"/>
          <p:nvPr/>
        </p:nvSpPr>
        <p:spPr>
          <a:xfrm>
            <a:off x="7282579" y="1881400"/>
            <a:ext cx="874885" cy="230832"/>
          </a:xfrm>
          <a:prstGeom prst="rect">
            <a:avLst/>
          </a:prstGeom>
          <a:solidFill>
            <a:srgbClr val="F1DCDB"/>
          </a:solidFill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1835"/>
              </a:lnSpc>
            </a:pPr>
            <a:r>
              <a:rPr sz="1800" b="1" spc="-105" dirty="0">
                <a:latin typeface="Trebuchet MS"/>
                <a:cs typeface="Trebuchet MS"/>
              </a:rPr>
              <a:t>timeout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23" name="object 30">
            <a:extLst>
              <a:ext uri="{FF2B5EF4-FFF2-40B4-BE49-F238E27FC236}">
                <a16:creationId xmlns:a16="http://schemas.microsoft.com/office/drawing/2014/main" id="{05EEEACA-F2EF-D344-8888-9D885556E087}"/>
              </a:ext>
            </a:extLst>
          </p:cNvPr>
          <p:cNvSpPr txBox="1"/>
          <p:nvPr/>
        </p:nvSpPr>
        <p:spPr>
          <a:xfrm>
            <a:off x="8174500" y="1849310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latin typeface="Trebuchet MS"/>
                <a:cs typeface="Trebuchet MS"/>
              </a:rPr>
              <a:t>=</a:t>
            </a:r>
            <a:r>
              <a:rPr sz="1800" b="1" spc="-195" dirty="0">
                <a:latin typeface="Trebuchet MS"/>
                <a:cs typeface="Trebuchet MS"/>
              </a:rPr>
              <a:t> </a:t>
            </a:r>
            <a:r>
              <a:rPr sz="1800" b="1" spc="-145" dirty="0">
                <a:latin typeface="Trebuchet MS"/>
                <a:cs typeface="Trebuchet MS"/>
              </a:rPr>
              <a:t>10</a:t>
            </a:r>
            <a:endParaRPr sz="1800">
              <a:latin typeface="Trebuchet MS"/>
              <a:cs typeface="Trebuchet MS"/>
            </a:endParaRPr>
          </a:p>
        </p:txBody>
      </p: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E388730A-C30C-254B-9899-87F5B62B9527}"/>
              </a:ext>
            </a:extLst>
          </p:cNvPr>
          <p:cNvCxnSpPr>
            <a:stCxn id="22" idx="0"/>
            <a:endCxn id="5" idx="0"/>
          </p:cNvCxnSpPr>
          <p:nvPr/>
        </p:nvCxnSpPr>
        <p:spPr>
          <a:xfrm rot="16200000" flipV="1">
            <a:off x="5708419" y="-130203"/>
            <a:ext cx="265584" cy="3757622"/>
          </a:xfrm>
          <a:prstGeom prst="curvedConnector3">
            <a:avLst>
              <a:gd name="adj1" fmla="val 186074"/>
            </a:avLst>
          </a:prstGeom>
          <a:ln w="38100"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78C6D033-E809-DE48-B02F-2BEAB982A317}"/>
              </a:ext>
            </a:extLst>
          </p:cNvPr>
          <p:cNvCxnSpPr>
            <a:stCxn id="23" idx="2"/>
            <a:endCxn id="4" idx="2"/>
          </p:cNvCxnSpPr>
          <p:nvPr/>
        </p:nvCxnSpPr>
        <p:spPr>
          <a:xfrm rot="5400000">
            <a:off x="7056567" y="1088874"/>
            <a:ext cx="270503" cy="2390815"/>
          </a:xfrm>
          <a:prstGeom prst="curvedConnector3">
            <a:avLst>
              <a:gd name="adj1" fmla="val 184509"/>
            </a:avLst>
          </a:prstGeom>
          <a:ln w="38100">
            <a:solidFill>
              <a:schemeClr val="accent5"/>
            </a:solidFill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7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430" y="693242"/>
            <a:ext cx="7998459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What Constraints Can Be</a:t>
            </a:r>
            <a:r>
              <a:rPr spc="120" dirty="0"/>
              <a:t> </a:t>
            </a:r>
            <a:r>
              <a:rPr spc="-10" dirty="0"/>
              <a:t>Inferred?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782" y="1494999"/>
            <a:ext cx="7659218" cy="493532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422909" indent="-39624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423545" algn="l"/>
              </a:tabLst>
            </a:pPr>
            <a:r>
              <a:rPr sz="2800" b="1" spc="-5" dirty="0">
                <a:latin typeface="Arial"/>
                <a:cs typeface="Arial"/>
              </a:rPr>
              <a:t>Data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type</a:t>
            </a:r>
            <a:endParaRPr sz="2800" dirty="0">
              <a:latin typeface="Arial"/>
              <a:cs typeface="Arial"/>
            </a:endParaRPr>
          </a:p>
          <a:p>
            <a:pPr marL="593725" lvl="1" indent="-185420">
              <a:lnSpc>
                <a:spcPct val="100000"/>
              </a:lnSpc>
              <a:spcBef>
                <a:spcPts val="860"/>
              </a:spcBef>
              <a:buChar char="-"/>
              <a:tabLst>
                <a:tab pos="594360" algn="l"/>
              </a:tabLst>
            </a:pPr>
            <a:r>
              <a:rPr lang="en-US" altLang="zh-CN" sz="2400" b="1" i="1" dirty="0">
                <a:latin typeface="Arial"/>
                <a:cs typeface="Arial"/>
              </a:rPr>
              <a:t>Basic</a:t>
            </a:r>
            <a:r>
              <a:rPr lang="zh-CN" altLang="en-US" sz="2400" b="1" i="1" dirty="0">
                <a:latin typeface="Arial"/>
                <a:cs typeface="Arial"/>
              </a:rPr>
              <a:t> </a:t>
            </a:r>
            <a:r>
              <a:rPr lang="en-US" altLang="zh-CN" sz="2400" b="1" i="1" dirty="0">
                <a:latin typeface="Arial"/>
                <a:cs typeface="Arial"/>
              </a:rPr>
              <a:t>type:</a:t>
            </a:r>
            <a:r>
              <a:rPr lang="zh-CN" altLang="en-US" sz="2400" b="1" i="1" dirty="0">
                <a:latin typeface="Arial"/>
                <a:cs typeface="Arial"/>
              </a:rPr>
              <a:t> </a:t>
            </a:r>
            <a:r>
              <a:rPr sz="2400" i="1" spc="-20" dirty="0">
                <a:latin typeface="Arial"/>
                <a:cs typeface="Arial"/>
              </a:rPr>
              <a:t>integer, </a:t>
            </a:r>
            <a:r>
              <a:rPr sz="2400" i="1" dirty="0">
                <a:latin typeface="Arial"/>
                <a:cs typeface="Arial"/>
              </a:rPr>
              <a:t>float, </a:t>
            </a:r>
            <a:r>
              <a:rPr sz="2400" i="1" spc="-5" dirty="0">
                <a:latin typeface="Arial"/>
                <a:cs typeface="Arial"/>
              </a:rPr>
              <a:t>string,</a:t>
            </a:r>
            <a:r>
              <a:rPr sz="2400" i="1" spc="-80" dirty="0">
                <a:latin typeface="Arial"/>
                <a:cs typeface="Arial"/>
              </a:rPr>
              <a:t> </a:t>
            </a:r>
            <a:r>
              <a:rPr sz="2400" i="1" dirty="0" err="1">
                <a:latin typeface="Arial"/>
                <a:cs typeface="Arial"/>
              </a:rPr>
              <a:t>boolean</a:t>
            </a:r>
            <a:endParaRPr lang="en-US" altLang="zh-CN" sz="2400" dirty="0">
              <a:latin typeface="Arial"/>
              <a:cs typeface="Arial"/>
            </a:endParaRPr>
          </a:p>
          <a:p>
            <a:pPr marL="593725" lvl="1" indent="-185420">
              <a:lnSpc>
                <a:spcPct val="100000"/>
              </a:lnSpc>
              <a:spcBef>
                <a:spcPts val="860"/>
              </a:spcBef>
              <a:buChar char="-"/>
              <a:tabLst>
                <a:tab pos="594360" algn="l"/>
              </a:tabLst>
            </a:pPr>
            <a:r>
              <a:rPr lang="en-US" altLang="zh-CN" sz="2400" b="1" i="1" dirty="0">
                <a:latin typeface="Arial"/>
                <a:cs typeface="Arial"/>
              </a:rPr>
              <a:t>Semantic</a:t>
            </a:r>
            <a:r>
              <a:rPr lang="zh-CN" altLang="en-US" sz="2400" b="1" i="1" dirty="0">
                <a:latin typeface="Arial"/>
                <a:cs typeface="Arial"/>
              </a:rPr>
              <a:t> </a:t>
            </a:r>
            <a:r>
              <a:rPr lang="en-US" altLang="zh-CN" sz="2400" b="1" i="1" dirty="0">
                <a:latin typeface="Arial"/>
                <a:cs typeface="Arial"/>
              </a:rPr>
              <a:t>type:</a:t>
            </a:r>
            <a:r>
              <a:rPr lang="zh-CN" altLang="en-US" sz="2400" b="1" i="1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file path, IP address,</a:t>
            </a:r>
            <a:r>
              <a:rPr sz="2400" i="1" spc="-204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port</a:t>
            </a:r>
            <a:endParaRPr sz="2400" dirty="0">
              <a:latin typeface="Arial"/>
              <a:cs typeface="Arial"/>
            </a:endParaRPr>
          </a:p>
          <a:p>
            <a:pPr marL="422909" indent="-396240">
              <a:lnSpc>
                <a:spcPct val="100000"/>
              </a:lnSpc>
              <a:spcBef>
                <a:spcPts val="1050"/>
              </a:spcBef>
              <a:buAutoNum type="arabicPeriod" startAt="2"/>
              <a:tabLst>
                <a:tab pos="423545" algn="l"/>
              </a:tabLst>
            </a:pPr>
            <a:r>
              <a:rPr sz="2800" b="1" spc="-5" dirty="0">
                <a:latin typeface="Arial"/>
                <a:cs typeface="Arial"/>
              </a:rPr>
              <a:t>Data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range</a:t>
            </a:r>
            <a:endParaRPr sz="2800" dirty="0">
              <a:latin typeface="Arial"/>
              <a:cs typeface="Arial"/>
            </a:endParaRPr>
          </a:p>
          <a:p>
            <a:pPr marL="408305">
              <a:lnSpc>
                <a:spcPct val="100000"/>
              </a:lnSpc>
              <a:spcBef>
                <a:spcPts val="660"/>
              </a:spcBef>
            </a:pPr>
            <a:r>
              <a:rPr sz="2400" i="1" dirty="0">
                <a:latin typeface="Arial"/>
                <a:cs typeface="Arial"/>
              </a:rPr>
              <a:t>- e.g., [10, 100], </a:t>
            </a:r>
            <a:r>
              <a:rPr sz="2400" i="1" spc="-15" dirty="0">
                <a:latin typeface="Arial"/>
                <a:cs typeface="Arial"/>
              </a:rPr>
              <a:t>{‘yes’,</a:t>
            </a:r>
            <a:r>
              <a:rPr sz="2400" i="1" spc="-60" dirty="0">
                <a:latin typeface="Arial"/>
                <a:cs typeface="Arial"/>
              </a:rPr>
              <a:t> </a:t>
            </a:r>
            <a:r>
              <a:rPr sz="2400" i="1" spc="-15" dirty="0">
                <a:latin typeface="Arial"/>
                <a:cs typeface="Arial"/>
              </a:rPr>
              <a:t>‘no’}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408305" indent="-395605">
              <a:lnSpc>
                <a:spcPct val="100000"/>
              </a:lnSpc>
              <a:buAutoNum type="arabicPeriod" startAt="3"/>
              <a:tabLst>
                <a:tab pos="408940" algn="l"/>
              </a:tabLst>
            </a:pPr>
            <a:r>
              <a:rPr sz="2800" b="1" spc="-5" dirty="0">
                <a:latin typeface="Arial"/>
                <a:cs typeface="Arial"/>
              </a:rPr>
              <a:t>Control dependency</a:t>
            </a:r>
            <a:endParaRPr sz="2800" dirty="0">
              <a:latin typeface="Arial"/>
              <a:cs typeface="Arial"/>
            </a:endParaRPr>
          </a:p>
          <a:p>
            <a:pPr marL="593725" lvl="1" indent="-185420">
              <a:lnSpc>
                <a:spcPct val="100000"/>
              </a:lnSpc>
              <a:spcBef>
                <a:spcPts val="370"/>
              </a:spcBef>
              <a:buChar char="-"/>
              <a:tabLst>
                <a:tab pos="594360" algn="l"/>
              </a:tabLst>
            </a:pPr>
            <a:r>
              <a:rPr sz="2400" i="1" dirty="0">
                <a:latin typeface="Arial"/>
                <a:cs typeface="Arial"/>
              </a:rPr>
              <a:t>e.g., X </a:t>
            </a:r>
            <a:r>
              <a:rPr sz="2400" i="1" spc="-5" dirty="0">
                <a:latin typeface="Arial"/>
                <a:cs typeface="Arial"/>
              </a:rPr>
              <a:t>dominates </a:t>
            </a:r>
            <a:r>
              <a:rPr sz="2400" i="1" spc="-35" dirty="0">
                <a:latin typeface="Arial"/>
                <a:cs typeface="Arial"/>
              </a:rPr>
              <a:t>Y’s</a:t>
            </a:r>
            <a:r>
              <a:rPr sz="2400" i="1" spc="-6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executions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-"/>
            </a:pPr>
            <a:endParaRPr sz="2550" dirty="0">
              <a:latin typeface="Times New Roman"/>
              <a:cs typeface="Times New Roman"/>
            </a:endParaRPr>
          </a:p>
          <a:p>
            <a:pPr marL="423545" indent="-396875">
              <a:lnSpc>
                <a:spcPct val="100000"/>
              </a:lnSpc>
              <a:buAutoNum type="arabicPeriod" startAt="3"/>
              <a:tabLst>
                <a:tab pos="424180" algn="l"/>
              </a:tabLst>
            </a:pPr>
            <a:r>
              <a:rPr sz="2800" b="1" spc="-30" dirty="0">
                <a:latin typeface="Arial"/>
                <a:cs typeface="Arial"/>
              </a:rPr>
              <a:t>Value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relationship</a:t>
            </a:r>
            <a:endParaRPr sz="2800" dirty="0">
              <a:latin typeface="Arial"/>
              <a:cs typeface="Arial"/>
            </a:endParaRPr>
          </a:p>
          <a:p>
            <a:pPr marL="593725" lvl="1" indent="-185420">
              <a:lnSpc>
                <a:spcPct val="100000"/>
              </a:lnSpc>
              <a:spcBef>
                <a:spcPts val="165"/>
              </a:spcBef>
              <a:buChar char="-"/>
              <a:tabLst>
                <a:tab pos="594360" algn="l"/>
              </a:tabLst>
            </a:pPr>
            <a:r>
              <a:rPr sz="2400" i="1" dirty="0">
                <a:latin typeface="Arial"/>
                <a:cs typeface="Arial"/>
              </a:rPr>
              <a:t>e.g., X &lt;</a:t>
            </a:r>
            <a:r>
              <a:rPr sz="2400" i="1" spc="-12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3CFC0A-A436-A744-9F27-AF7400DDE27F}"/>
              </a:ext>
            </a:extLst>
          </p:cNvPr>
          <p:cNvSpPr txBox="1"/>
          <p:nvPr/>
        </p:nvSpPr>
        <p:spPr>
          <a:xfrm>
            <a:off x="6477000" y="3048000"/>
            <a:ext cx="176266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3200" dirty="0"/>
              <a:t>First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Pass</a:t>
            </a:r>
            <a:endParaRPr kumimoji="1"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C92AD3-C004-714A-B093-FD76D986CBC9}"/>
              </a:ext>
            </a:extLst>
          </p:cNvPr>
          <p:cNvSpPr txBox="1"/>
          <p:nvPr/>
        </p:nvSpPr>
        <p:spPr>
          <a:xfrm>
            <a:off x="6477000" y="5182700"/>
            <a:ext cx="22860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3200" dirty="0"/>
              <a:t>Second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Pass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9104" y="568528"/>
            <a:ext cx="46850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Data </a:t>
            </a:r>
            <a:r>
              <a:rPr spc="-5" dirty="0"/>
              <a:t>Type</a:t>
            </a:r>
            <a:r>
              <a:rPr dirty="0"/>
              <a:t> </a:t>
            </a:r>
            <a:r>
              <a:rPr spc="-10" dirty="0"/>
              <a:t>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6804" y="6103721"/>
            <a:ext cx="279654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4980" algn="l"/>
                <a:tab pos="2473960" algn="l"/>
              </a:tabLst>
            </a:pPr>
            <a:r>
              <a:rPr sz="2400" dirty="0">
                <a:latin typeface="Arial"/>
                <a:cs typeface="Arial"/>
              </a:rPr>
              <a:t>/*	MySQL-5.5.29	*/</a:t>
            </a:r>
          </a:p>
        </p:txBody>
      </p:sp>
      <p:sp>
        <p:nvSpPr>
          <p:cNvPr id="4" name="object 4"/>
          <p:cNvSpPr/>
          <p:nvPr/>
        </p:nvSpPr>
        <p:spPr>
          <a:xfrm>
            <a:off x="933246" y="2885020"/>
            <a:ext cx="7386955" cy="3170555"/>
          </a:xfrm>
          <a:custGeom>
            <a:avLst/>
            <a:gdLst/>
            <a:ahLst/>
            <a:cxnLst/>
            <a:rect l="l" t="t" r="r" b="b"/>
            <a:pathLst>
              <a:path w="7386955" h="3170554">
                <a:moveTo>
                  <a:pt x="0" y="3170047"/>
                </a:moveTo>
                <a:lnTo>
                  <a:pt x="7386574" y="3170047"/>
                </a:lnTo>
                <a:lnTo>
                  <a:pt x="7386574" y="0"/>
                </a:lnTo>
                <a:lnTo>
                  <a:pt x="0" y="0"/>
                </a:lnTo>
                <a:lnTo>
                  <a:pt x="0" y="3170047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3346" y="3594936"/>
            <a:ext cx="2229485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</a:pPr>
            <a:r>
              <a:rPr sz="2000" spc="540" dirty="0">
                <a:latin typeface="Arial"/>
                <a:cs typeface="Arial"/>
              </a:rPr>
              <a:t>ft</a:t>
            </a:r>
            <a:r>
              <a:rPr sz="2000" spc="-15" dirty="0">
                <a:latin typeface="Arial"/>
                <a:cs typeface="Arial"/>
              </a:rPr>
              <a:t>_</a:t>
            </a:r>
            <a:r>
              <a:rPr sz="2000" spc="75" dirty="0">
                <a:latin typeface="Arial"/>
                <a:cs typeface="Arial"/>
              </a:rPr>
              <a:t>s</a:t>
            </a:r>
            <a:r>
              <a:rPr sz="2000" spc="515" dirty="0">
                <a:latin typeface="Arial"/>
                <a:cs typeface="Arial"/>
              </a:rPr>
              <a:t>t</a:t>
            </a:r>
            <a:r>
              <a:rPr sz="2000" spc="-15" dirty="0">
                <a:latin typeface="Arial"/>
                <a:cs typeface="Arial"/>
              </a:rPr>
              <a:t>op</a:t>
            </a:r>
            <a:r>
              <a:rPr sz="2000" spc="-345" dirty="0">
                <a:latin typeface="Arial"/>
                <a:cs typeface="Arial"/>
              </a:rPr>
              <a:t>w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spc="43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d_</a:t>
            </a:r>
            <a:r>
              <a:rPr sz="2000" spc="540" dirty="0">
                <a:latin typeface="Arial"/>
                <a:cs typeface="Arial"/>
              </a:rPr>
              <a:t>f</a:t>
            </a:r>
            <a:r>
              <a:rPr sz="2000" spc="630" dirty="0">
                <a:latin typeface="Arial"/>
                <a:cs typeface="Arial"/>
              </a:rPr>
              <a:t>i</a:t>
            </a:r>
            <a:r>
              <a:rPr sz="2000" spc="655" dirty="0">
                <a:latin typeface="Arial"/>
                <a:cs typeface="Arial"/>
              </a:rPr>
              <a:t>l</a:t>
            </a:r>
            <a:r>
              <a:rPr sz="2000" spc="-2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9503" y="4814545"/>
            <a:ext cx="1116965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</a:pPr>
            <a:r>
              <a:rPr sz="2000" spc="-125" dirty="0">
                <a:latin typeface="Arial"/>
                <a:cs typeface="Arial"/>
              </a:rPr>
              <a:t>F</a:t>
            </a:r>
            <a:r>
              <a:rPr sz="2000" spc="655" dirty="0">
                <a:latin typeface="Arial"/>
                <a:cs typeface="Arial"/>
              </a:rPr>
              <a:t>il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spc="-37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65" dirty="0">
                <a:latin typeface="Arial"/>
                <a:cs typeface="Arial"/>
              </a:rPr>
              <a:t>m</a:t>
            </a:r>
            <a:r>
              <a:rPr sz="2000" spc="-2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8290" y="5424475"/>
            <a:ext cx="1122045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</a:pPr>
            <a:r>
              <a:rPr sz="2000" spc="30" dirty="0">
                <a:latin typeface="Arial"/>
                <a:cs typeface="Arial"/>
              </a:rPr>
              <a:t>FileName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2550" y="5651703"/>
            <a:ext cx="1651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425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00171" y="3556076"/>
            <a:ext cx="2286000" cy="345440"/>
          </a:xfrm>
          <a:custGeom>
            <a:avLst/>
            <a:gdLst/>
            <a:ahLst/>
            <a:cxnLst/>
            <a:rect l="l" t="t" r="r" b="b"/>
            <a:pathLst>
              <a:path w="2286000" h="345439">
                <a:moveTo>
                  <a:pt x="0" y="344982"/>
                </a:moveTo>
                <a:lnTo>
                  <a:pt x="2286000" y="344982"/>
                </a:lnTo>
                <a:lnTo>
                  <a:pt x="2286000" y="0"/>
                </a:lnTo>
                <a:lnTo>
                  <a:pt x="0" y="0"/>
                </a:lnTo>
                <a:lnTo>
                  <a:pt x="0" y="344982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15053" y="4781727"/>
            <a:ext cx="1149350" cy="309880"/>
          </a:xfrm>
          <a:custGeom>
            <a:avLst/>
            <a:gdLst/>
            <a:ahLst/>
            <a:cxnLst/>
            <a:rect l="l" t="t" r="r" b="b"/>
            <a:pathLst>
              <a:path w="1149350" h="309879">
                <a:moveTo>
                  <a:pt x="0" y="309702"/>
                </a:moveTo>
                <a:lnTo>
                  <a:pt x="1148969" y="309702"/>
                </a:lnTo>
                <a:lnTo>
                  <a:pt x="1148969" y="0"/>
                </a:lnTo>
                <a:lnTo>
                  <a:pt x="0" y="0"/>
                </a:lnTo>
                <a:lnTo>
                  <a:pt x="0" y="309702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0636" y="5391670"/>
            <a:ext cx="1143000" cy="323850"/>
          </a:xfrm>
          <a:custGeom>
            <a:avLst/>
            <a:gdLst/>
            <a:ahLst/>
            <a:cxnLst/>
            <a:rect l="l" t="t" r="r" b="b"/>
            <a:pathLst>
              <a:path w="1143000" h="323850">
                <a:moveTo>
                  <a:pt x="0" y="323329"/>
                </a:moveTo>
                <a:lnTo>
                  <a:pt x="1143000" y="323329"/>
                </a:lnTo>
                <a:lnTo>
                  <a:pt x="1143000" y="0"/>
                </a:lnTo>
                <a:lnTo>
                  <a:pt x="0" y="0"/>
                </a:lnTo>
                <a:lnTo>
                  <a:pt x="0" y="323329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52136" y="5076190"/>
            <a:ext cx="411480" cy="315595"/>
          </a:xfrm>
          <a:custGeom>
            <a:avLst/>
            <a:gdLst/>
            <a:ahLst/>
            <a:cxnLst/>
            <a:rect l="l" t="t" r="r" b="b"/>
            <a:pathLst>
              <a:path w="411479" h="315595">
                <a:moveTo>
                  <a:pt x="388238" y="0"/>
                </a:moveTo>
                <a:lnTo>
                  <a:pt x="296925" y="68707"/>
                </a:lnTo>
                <a:lnTo>
                  <a:pt x="319786" y="99187"/>
                </a:lnTo>
                <a:lnTo>
                  <a:pt x="411099" y="30480"/>
                </a:lnTo>
                <a:lnTo>
                  <a:pt x="388238" y="0"/>
                </a:lnTo>
                <a:close/>
              </a:path>
              <a:path w="411479" h="315595">
                <a:moveTo>
                  <a:pt x="95123" y="124968"/>
                </a:moveTo>
                <a:lnTo>
                  <a:pt x="0" y="315468"/>
                </a:lnTo>
                <a:lnTo>
                  <a:pt x="209550" y="277241"/>
                </a:lnTo>
                <a:lnTo>
                  <a:pt x="172330" y="227711"/>
                </a:lnTo>
                <a:lnTo>
                  <a:pt x="148462" y="227711"/>
                </a:lnTo>
                <a:lnTo>
                  <a:pt x="125602" y="197231"/>
                </a:lnTo>
                <a:lnTo>
                  <a:pt x="140875" y="185853"/>
                </a:lnTo>
                <a:lnTo>
                  <a:pt x="95123" y="124968"/>
                </a:lnTo>
                <a:close/>
              </a:path>
              <a:path w="411479" h="315595">
                <a:moveTo>
                  <a:pt x="140875" y="185853"/>
                </a:moveTo>
                <a:lnTo>
                  <a:pt x="125602" y="197231"/>
                </a:lnTo>
                <a:lnTo>
                  <a:pt x="148462" y="227711"/>
                </a:lnTo>
                <a:lnTo>
                  <a:pt x="163715" y="216246"/>
                </a:lnTo>
                <a:lnTo>
                  <a:pt x="140875" y="185853"/>
                </a:lnTo>
                <a:close/>
              </a:path>
              <a:path w="411479" h="315595">
                <a:moveTo>
                  <a:pt x="163715" y="216246"/>
                </a:moveTo>
                <a:lnTo>
                  <a:pt x="148462" y="227711"/>
                </a:lnTo>
                <a:lnTo>
                  <a:pt x="172330" y="227711"/>
                </a:lnTo>
                <a:lnTo>
                  <a:pt x="163715" y="216246"/>
                </a:lnTo>
                <a:close/>
              </a:path>
              <a:path w="411479" h="315595">
                <a:moveTo>
                  <a:pt x="144525" y="183134"/>
                </a:moveTo>
                <a:lnTo>
                  <a:pt x="140875" y="185853"/>
                </a:lnTo>
                <a:lnTo>
                  <a:pt x="163715" y="216246"/>
                </a:lnTo>
                <a:lnTo>
                  <a:pt x="167386" y="213487"/>
                </a:lnTo>
                <a:lnTo>
                  <a:pt x="144525" y="183134"/>
                </a:lnTo>
                <a:close/>
              </a:path>
              <a:path w="411479" h="315595">
                <a:moveTo>
                  <a:pt x="266446" y="91567"/>
                </a:moveTo>
                <a:lnTo>
                  <a:pt x="175005" y="160147"/>
                </a:lnTo>
                <a:lnTo>
                  <a:pt x="197865" y="190627"/>
                </a:lnTo>
                <a:lnTo>
                  <a:pt x="289305" y="122047"/>
                </a:lnTo>
                <a:lnTo>
                  <a:pt x="266446" y="915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00198" y="5329428"/>
            <a:ext cx="868680" cy="457834"/>
          </a:xfrm>
          <a:custGeom>
            <a:avLst/>
            <a:gdLst/>
            <a:ahLst/>
            <a:cxnLst/>
            <a:rect l="l" t="t" r="r" b="b"/>
            <a:pathLst>
              <a:path w="868680" h="457835">
                <a:moveTo>
                  <a:pt x="0" y="228727"/>
                </a:moveTo>
                <a:lnTo>
                  <a:pt x="15503" y="167951"/>
                </a:lnTo>
                <a:lnTo>
                  <a:pt x="59257" y="113321"/>
                </a:lnTo>
                <a:lnTo>
                  <a:pt x="90436" y="88994"/>
                </a:lnTo>
                <a:lnTo>
                  <a:pt x="127126" y="67024"/>
                </a:lnTo>
                <a:lnTo>
                  <a:pt x="168813" y="47683"/>
                </a:lnTo>
                <a:lnTo>
                  <a:pt x="214978" y="31246"/>
                </a:lnTo>
                <a:lnTo>
                  <a:pt x="265104" y="17986"/>
                </a:lnTo>
                <a:lnTo>
                  <a:pt x="318675" y="8176"/>
                </a:lnTo>
                <a:lnTo>
                  <a:pt x="375175" y="2089"/>
                </a:lnTo>
                <a:lnTo>
                  <a:pt x="434086" y="0"/>
                </a:lnTo>
                <a:lnTo>
                  <a:pt x="492996" y="2089"/>
                </a:lnTo>
                <a:lnTo>
                  <a:pt x="549496" y="8176"/>
                </a:lnTo>
                <a:lnTo>
                  <a:pt x="603067" y="17986"/>
                </a:lnTo>
                <a:lnTo>
                  <a:pt x="653193" y="31246"/>
                </a:lnTo>
                <a:lnTo>
                  <a:pt x="699358" y="47683"/>
                </a:lnTo>
                <a:lnTo>
                  <a:pt x="741044" y="67024"/>
                </a:lnTo>
                <a:lnTo>
                  <a:pt x="777735" y="88994"/>
                </a:lnTo>
                <a:lnTo>
                  <a:pt x="808914" y="113321"/>
                </a:lnTo>
                <a:lnTo>
                  <a:pt x="852668" y="167951"/>
                </a:lnTo>
                <a:lnTo>
                  <a:pt x="868171" y="228727"/>
                </a:lnTo>
                <a:lnTo>
                  <a:pt x="864210" y="259773"/>
                </a:lnTo>
                <a:lnTo>
                  <a:pt x="834064" y="317783"/>
                </a:lnTo>
                <a:lnTo>
                  <a:pt x="777735" y="368532"/>
                </a:lnTo>
                <a:lnTo>
                  <a:pt x="741044" y="390502"/>
                </a:lnTo>
                <a:lnTo>
                  <a:pt x="699358" y="409840"/>
                </a:lnTo>
                <a:lnTo>
                  <a:pt x="653193" y="426273"/>
                </a:lnTo>
                <a:lnTo>
                  <a:pt x="603067" y="439528"/>
                </a:lnTo>
                <a:lnTo>
                  <a:pt x="549496" y="449333"/>
                </a:lnTo>
                <a:lnTo>
                  <a:pt x="492996" y="455416"/>
                </a:lnTo>
                <a:lnTo>
                  <a:pt x="434086" y="457504"/>
                </a:lnTo>
                <a:lnTo>
                  <a:pt x="375175" y="455416"/>
                </a:lnTo>
                <a:lnTo>
                  <a:pt x="318675" y="449333"/>
                </a:lnTo>
                <a:lnTo>
                  <a:pt x="265104" y="439528"/>
                </a:lnTo>
                <a:lnTo>
                  <a:pt x="214978" y="426273"/>
                </a:lnTo>
                <a:lnTo>
                  <a:pt x="168813" y="409840"/>
                </a:lnTo>
                <a:lnTo>
                  <a:pt x="127126" y="390502"/>
                </a:lnTo>
                <a:lnTo>
                  <a:pt x="90436" y="368532"/>
                </a:lnTo>
                <a:lnTo>
                  <a:pt x="59257" y="344201"/>
                </a:lnTo>
                <a:lnTo>
                  <a:pt x="15503" y="289550"/>
                </a:lnTo>
                <a:lnTo>
                  <a:pt x="0" y="228727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05983" y="5510148"/>
            <a:ext cx="168910" cy="118110"/>
          </a:xfrm>
          <a:custGeom>
            <a:avLst/>
            <a:gdLst/>
            <a:ahLst/>
            <a:cxnLst/>
            <a:rect l="l" t="t" r="r" b="b"/>
            <a:pathLst>
              <a:path w="168910" h="118110">
                <a:moveTo>
                  <a:pt x="0" y="117513"/>
                </a:moveTo>
                <a:lnTo>
                  <a:pt x="11638" y="89959"/>
                </a:lnTo>
                <a:lnTo>
                  <a:pt x="40061" y="53198"/>
                </a:lnTo>
                <a:lnTo>
                  <a:pt x="76845" y="24797"/>
                </a:lnTo>
                <a:lnTo>
                  <a:pt x="120254" y="6487"/>
                </a:lnTo>
                <a:lnTo>
                  <a:pt x="168553" y="0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72404" y="5627661"/>
            <a:ext cx="802640" cy="972819"/>
          </a:xfrm>
          <a:custGeom>
            <a:avLst/>
            <a:gdLst/>
            <a:ahLst/>
            <a:cxnLst/>
            <a:rect l="l" t="t" r="r" b="b"/>
            <a:pathLst>
              <a:path w="802639" h="972820">
                <a:moveTo>
                  <a:pt x="802132" y="972337"/>
                </a:moveTo>
                <a:lnTo>
                  <a:pt x="753833" y="965848"/>
                </a:lnTo>
                <a:lnTo>
                  <a:pt x="710423" y="947536"/>
                </a:lnTo>
                <a:lnTo>
                  <a:pt x="673639" y="919132"/>
                </a:lnTo>
                <a:lnTo>
                  <a:pt x="645216" y="882368"/>
                </a:lnTo>
                <a:lnTo>
                  <a:pt x="626889" y="838977"/>
                </a:lnTo>
                <a:lnTo>
                  <a:pt x="620395" y="790689"/>
                </a:lnTo>
                <a:lnTo>
                  <a:pt x="620395" y="336588"/>
                </a:ln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95590" y="5510148"/>
            <a:ext cx="181610" cy="1090295"/>
          </a:xfrm>
          <a:custGeom>
            <a:avLst/>
            <a:gdLst/>
            <a:ahLst/>
            <a:cxnLst/>
            <a:rect l="l" t="t" r="r" b="b"/>
            <a:pathLst>
              <a:path w="181609" h="1090295">
                <a:moveTo>
                  <a:pt x="0" y="0"/>
                </a:moveTo>
                <a:lnTo>
                  <a:pt x="48289" y="6487"/>
                </a:lnTo>
                <a:lnTo>
                  <a:pt x="91675" y="24797"/>
                </a:lnTo>
                <a:lnTo>
                  <a:pt x="128428" y="53198"/>
                </a:lnTo>
                <a:lnTo>
                  <a:pt x="156821" y="89959"/>
                </a:lnTo>
                <a:lnTo>
                  <a:pt x="175124" y="133348"/>
                </a:lnTo>
                <a:lnTo>
                  <a:pt x="181609" y="181635"/>
                </a:lnTo>
                <a:lnTo>
                  <a:pt x="181609" y="454101"/>
                </a:lnTo>
                <a:lnTo>
                  <a:pt x="181609" y="908202"/>
                </a:lnTo>
                <a:lnTo>
                  <a:pt x="175124" y="956490"/>
                </a:lnTo>
                <a:lnTo>
                  <a:pt x="156821" y="999881"/>
                </a:lnTo>
                <a:lnTo>
                  <a:pt x="128428" y="1036645"/>
                </a:lnTo>
                <a:lnTo>
                  <a:pt x="91675" y="1065049"/>
                </a:lnTo>
                <a:lnTo>
                  <a:pt x="48289" y="1083361"/>
                </a:lnTo>
                <a:lnTo>
                  <a:pt x="0" y="10898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92800" y="5627661"/>
            <a:ext cx="13335" cy="64135"/>
          </a:xfrm>
          <a:custGeom>
            <a:avLst/>
            <a:gdLst/>
            <a:ahLst/>
            <a:cxnLst/>
            <a:rect l="l" t="t" r="r" b="b"/>
            <a:pathLst>
              <a:path w="13335" h="64135">
                <a:moveTo>
                  <a:pt x="0" y="64122"/>
                </a:moveTo>
                <a:lnTo>
                  <a:pt x="6494" y="15835"/>
                </a:lnTo>
                <a:lnTo>
                  <a:pt x="13183" y="0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72404" y="5627661"/>
            <a:ext cx="620395" cy="64135"/>
          </a:xfrm>
          <a:custGeom>
            <a:avLst/>
            <a:gdLst/>
            <a:ahLst/>
            <a:cxnLst/>
            <a:rect l="l" t="t" r="r" b="b"/>
            <a:pathLst>
              <a:path w="620395" h="64135">
                <a:moveTo>
                  <a:pt x="0" y="0"/>
                </a:moveTo>
                <a:lnTo>
                  <a:pt x="620395" y="64122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72404" y="5510148"/>
            <a:ext cx="2804795" cy="1090295"/>
          </a:xfrm>
          <a:custGeom>
            <a:avLst/>
            <a:gdLst/>
            <a:ahLst/>
            <a:cxnLst/>
            <a:rect l="l" t="t" r="r" b="b"/>
            <a:pathLst>
              <a:path w="2804795" h="1090295">
                <a:moveTo>
                  <a:pt x="620395" y="181635"/>
                </a:moveTo>
                <a:lnTo>
                  <a:pt x="626889" y="133348"/>
                </a:lnTo>
                <a:lnTo>
                  <a:pt x="645216" y="89959"/>
                </a:lnTo>
                <a:lnTo>
                  <a:pt x="673639" y="53198"/>
                </a:lnTo>
                <a:lnTo>
                  <a:pt x="710423" y="24797"/>
                </a:lnTo>
                <a:lnTo>
                  <a:pt x="753833" y="6487"/>
                </a:lnTo>
                <a:lnTo>
                  <a:pt x="802132" y="0"/>
                </a:lnTo>
                <a:lnTo>
                  <a:pt x="984504" y="0"/>
                </a:lnTo>
                <a:lnTo>
                  <a:pt x="1530603" y="0"/>
                </a:lnTo>
                <a:lnTo>
                  <a:pt x="2623185" y="0"/>
                </a:lnTo>
                <a:lnTo>
                  <a:pt x="2671474" y="6487"/>
                </a:lnTo>
                <a:lnTo>
                  <a:pt x="2714860" y="24797"/>
                </a:lnTo>
                <a:lnTo>
                  <a:pt x="2751613" y="53198"/>
                </a:lnTo>
                <a:lnTo>
                  <a:pt x="2780006" y="89959"/>
                </a:lnTo>
                <a:lnTo>
                  <a:pt x="2798309" y="133348"/>
                </a:lnTo>
                <a:lnTo>
                  <a:pt x="2804795" y="181635"/>
                </a:lnTo>
                <a:lnTo>
                  <a:pt x="2804795" y="454101"/>
                </a:lnTo>
                <a:lnTo>
                  <a:pt x="2804795" y="908202"/>
                </a:lnTo>
                <a:lnTo>
                  <a:pt x="2798309" y="956490"/>
                </a:lnTo>
                <a:lnTo>
                  <a:pt x="2780006" y="999881"/>
                </a:lnTo>
                <a:lnTo>
                  <a:pt x="2751613" y="1036645"/>
                </a:lnTo>
                <a:lnTo>
                  <a:pt x="2714860" y="1065049"/>
                </a:lnTo>
                <a:lnTo>
                  <a:pt x="2671474" y="1083361"/>
                </a:lnTo>
                <a:lnTo>
                  <a:pt x="2623185" y="1089850"/>
                </a:lnTo>
                <a:lnTo>
                  <a:pt x="1530603" y="1089850"/>
                </a:lnTo>
                <a:lnTo>
                  <a:pt x="984504" y="1089850"/>
                </a:lnTo>
                <a:lnTo>
                  <a:pt x="802132" y="1089850"/>
                </a:lnTo>
                <a:lnTo>
                  <a:pt x="753833" y="1083361"/>
                </a:lnTo>
                <a:lnTo>
                  <a:pt x="710423" y="1065049"/>
                </a:lnTo>
                <a:lnTo>
                  <a:pt x="673639" y="1036645"/>
                </a:lnTo>
                <a:lnTo>
                  <a:pt x="645216" y="999881"/>
                </a:lnTo>
                <a:lnTo>
                  <a:pt x="626889" y="956490"/>
                </a:lnTo>
                <a:lnTo>
                  <a:pt x="620395" y="908202"/>
                </a:lnTo>
                <a:lnTo>
                  <a:pt x="620395" y="454101"/>
                </a:lnTo>
                <a:lnTo>
                  <a:pt x="0" y="117513"/>
                </a:lnTo>
                <a:lnTo>
                  <a:pt x="620395" y="181635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43171" y="3035300"/>
            <a:ext cx="1752600" cy="560070"/>
          </a:xfrm>
          <a:custGeom>
            <a:avLst/>
            <a:gdLst/>
            <a:ahLst/>
            <a:cxnLst/>
            <a:rect l="l" t="t" r="r" b="b"/>
            <a:pathLst>
              <a:path w="1752600" h="560070">
                <a:moveTo>
                  <a:pt x="1741931" y="0"/>
                </a:moveTo>
                <a:lnTo>
                  <a:pt x="1632077" y="31496"/>
                </a:lnTo>
                <a:lnTo>
                  <a:pt x="1642617" y="68199"/>
                </a:lnTo>
                <a:lnTo>
                  <a:pt x="1752473" y="36575"/>
                </a:lnTo>
                <a:lnTo>
                  <a:pt x="1741931" y="0"/>
                </a:lnTo>
                <a:close/>
              </a:path>
              <a:path w="1752600" h="560070">
                <a:moveTo>
                  <a:pt x="1595501" y="42037"/>
                </a:moveTo>
                <a:lnTo>
                  <a:pt x="1485645" y="73660"/>
                </a:lnTo>
                <a:lnTo>
                  <a:pt x="1496187" y="110236"/>
                </a:lnTo>
                <a:lnTo>
                  <a:pt x="1606041" y="78739"/>
                </a:lnTo>
                <a:lnTo>
                  <a:pt x="1595501" y="42037"/>
                </a:lnTo>
                <a:close/>
              </a:path>
              <a:path w="1752600" h="560070">
                <a:moveTo>
                  <a:pt x="1449069" y="84200"/>
                </a:moveTo>
                <a:lnTo>
                  <a:pt x="1339214" y="115824"/>
                </a:lnTo>
                <a:lnTo>
                  <a:pt x="1349755" y="152400"/>
                </a:lnTo>
                <a:lnTo>
                  <a:pt x="1459611" y="120776"/>
                </a:lnTo>
                <a:lnTo>
                  <a:pt x="1449069" y="84200"/>
                </a:lnTo>
                <a:close/>
              </a:path>
              <a:path w="1752600" h="560070">
                <a:moveTo>
                  <a:pt x="1302512" y="126364"/>
                </a:moveTo>
                <a:lnTo>
                  <a:pt x="1192656" y="157861"/>
                </a:lnTo>
                <a:lnTo>
                  <a:pt x="1203198" y="194563"/>
                </a:lnTo>
                <a:lnTo>
                  <a:pt x="1313052" y="162940"/>
                </a:lnTo>
                <a:lnTo>
                  <a:pt x="1302512" y="126364"/>
                </a:lnTo>
                <a:close/>
              </a:path>
              <a:path w="1752600" h="560070">
                <a:moveTo>
                  <a:pt x="1156080" y="168401"/>
                </a:moveTo>
                <a:lnTo>
                  <a:pt x="1046226" y="200025"/>
                </a:lnTo>
                <a:lnTo>
                  <a:pt x="1056766" y="236600"/>
                </a:lnTo>
                <a:lnTo>
                  <a:pt x="1166621" y="205104"/>
                </a:lnTo>
                <a:lnTo>
                  <a:pt x="1156080" y="168401"/>
                </a:lnTo>
                <a:close/>
              </a:path>
              <a:path w="1752600" h="560070">
                <a:moveTo>
                  <a:pt x="1009650" y="210565"/>
                </a:moveTo>
                <a:lnTo>
                  <a:pt x="899794" y="242188"/>
                </a:lnTo>
                <a:lnTo>
                  <a:pt x="910336" y="278764"/>
                </a:lnTo>
                <a:lnTo>
                  <a:pt x="1020190" y="247141"/>
                </a:lnTo>
                <a:lnTo>
                  <a:pt x="1009650" y="210565"/>
                </a:lnTo>
                <a:close/>
              </a:path>
              <a:path w="1752600" h="560070">
                <a:moveTo>
                  <a:pt x="863218" y="252729"/>
                </a:moveTo>
                <a:lnTo>
                  <a:pt x="753363" y="284225"/>
                </a:lnTo>
                <a:lnTo>
                  <a:pt x="763904" y="320928"/>
                </a:lnTo>
                <a:lnTo>
                  <a:pt x="873759" y="289305"/>
                </a:lnTo>
                <a:lnTo>
                  <a:pt x="863218" y="252729"/>
                </a:lnTo>
                <a:close/>
              </a:path>
              <a:path w="1752600" h="560070">
                <a:moveTo>
                  <a:pt x="716661" y="294766"/>
                </a:moveTo>
                <a:lnTo>
                  <a:pt x="606805" y="326389"/>
                </a:lnTo>
                <a:lnTo>
                  <a:pt x="617346" y="362965"/>
                </a:lnTo>
                <a:lnTo>
                  <a:pt x="727201" y="331470"/>
                </a:lnTo>
                <a:lnTo>
                  <a:pt x="716661" y="294766"/>
                </a:lnTo>
                <a:close/>
              </a:path>
              <a:path w="1752600" h="560070">
                <a:moveTo>
                  <a:pt x="570229" y="336930"/>
                </a:moveTo>
                <a:lnTo>
                  <a:pt x="460375" y="368553"/>
                </a:lnTo>
                <a:lnTo>
                  <a:pt x="470915" y="405129"/>
                </a:lnTo>
                <a:lnTo>
                  <a:pt x="580770" y="373507"/>
                </a:lnTo>
                <a:lnTo>
                  <a:pt x="570229" y="336930"/>
                </a:lnTo>
                <a:close/>
              </a:path>
              <a:path w="1752600" h="560070">
                <a:moveTo>
                  <a:pt x="423799" y="379095"/>
                </a:moveTo>
                <a:lnTo>
                  <a:pt x="313943" y="410717"/>
                </a:lnTo>
                <a:lnTo>
                  <a:pt x="324484" y="447294"/>
                </a:lnTo>
                <a:lnTo>
                  <a:pt x="434339" y="415671"/>
                </a:lnTo>
                <a:lnTo>
                  <a:pt x="423799" y="379095"/>
                </a:lnTo>
                <a:close/>
              </a:path>
              <a:path w="1752600" h="560070">
                <a:moveTo>
                  <a:pt x="156717" y="376554"/>
                </a:moveTo>
                <a:lnTo>
                  <a:pt x="0" y="520826"/>
                </a:lnTo>
                <a:lnTo>
                  <a:pt x="209423" y="559688"/>
                </a:lnTo>
                <a:lnTo>
                  <a:pt x="189210" y="489458"/>
                </a:lnTo>
                <a:lnTo>
                  <a:pt x="178053" y="489458"/>
                </a:lnTo>
                <a:lnTo>
                  <a:pt x="167512" y="452754"/>
                </a:lnTo>
                <a:lnTo>
                  <a:pt x="177799" y="449805"/>
                </a:lnTo>
                <a:lnTo>
                  <a:pt x="156717" y="376554"/>
                </a:lnTo>
                <a:close/>
              </a:path>
              <a:path w="1752600" h="560070">
                <a:moveTo>
                  <a:pt x="177799" y="449805"/>
                </a:moveTo>
                <a:lnTo>
                  <a:pt x="167512" y="452754"/>
                </a:lnTo>
                <a:lnTo>
                  <a:pt x="178053" y="489458"/>
                </a:lnTo>
                <a:lnTo>
                  <a:pt x="188357" y="486492"/>
                </a:lnTo>
                <a:lnTo>
                  <a:pt x="177799" y="449805"/>
                </a:lnTo>
                <a:close/>
              </a:path>
              <a:path w="1752600" h="560070">
                <a:moveTo>
                  <a:pt x="188357" y="486492"/>
                </a:moveTo>
                <a:lnTo>
                  <a:pt x="178053" y="489458"/>
                </a:lnTo>
                <a:lnTo>
                  <a:pt x="189210" y="489458"/>
                </a:lnTo>
                <a:lnTo>
                  <a:pt x="188357" y="486492"/>
                </a:lnTo>
                <a:close/>
              </a:path>
              <a:path w="1752600" h="560070">
                <a:moveTo>
                  <a:pt x="277367" y="421259"/>
                </a:moveTo>
                <a:lnTo>
                  <a:pt x="177799" y="449805"/>
                </a:lnTo>
                <a:lnTo>
                  <a:pt x="188357" y="486492"/>
                </a:lnTo>
                <a:lnTo>
                  <a:pt x="287908" y="457835"/>
                </a:lnTo>
                <a:lnTo>
                  <a:pt x="277367" y="4212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8692" y="3888613"/>
            <a:ext cx="721995" cy="836294"/>
          </a:xfrm>
          <a:custGeom>
            <a:avLst/>
            <a:gdLst/>
            <a:ahLst/>
            <a:cxnLst/>
            <a:rect l="l" t="t" r="r" b="b"/>
            <a:pathLst>
              <a:path w="721995" h="836295">
                <a:moveTo>
                  <a:pt x="28956" y="0"/>
                </a:moveTo>
                <a:lnTo>
                  <a:pt x="0" y="24892"/>
                </a:lnTo>
                <a:lnTo>
                  <a:pt x="74549" y="111506"/>
                </a:lnTo>
                <a:lnTo>
                  <a:pt x="103378" y="86741"/>
                </a:lnTo>
                <a:lnTo>
                  <a:pt x="28956" y="0"/>
                </a:lnTo>
                <a:close/>
              </a:path>
              <a:path w="721995" h="836295">
                <a:moveTo>
                  <a:pt x="128270" y="115697"/>
                </a:moveTo>
                <a:lnTo>
                  <a:pt x="99314" y="140462"/>
                </a:lnTo>
                <a:lnTo>
                  <a:pt x="173862" y="227203"/>
                </a:lnTo>
                <a:lnTo>
                  <a:pt x="202692" y="202311"/>
                </a:lnTo>
                <a:lnTo>
                  <a:pt x="128270" y="115697"/>
                </a:lnTo>
                <a:close/>
              </a:path>
              <a:path w="721995" h="836295">
                <a:moveTo>
                  <a:pt x="227584" y="231267"/>
                </a:moveTo>
                <a:lnTo>
                  <a:pt x="198628" y="256031"/>
                </a:lnTo>
                <a:lnTo>
                  <a:pt x="273177" y="342773"/>
                </a:lnTo>
                <a:lnTo>
                  <a:pt x="302006" y="318007"/>
                </a:lnTo>
                <a:lnTo>
                  <a:pt x="227584" y="231267"/>
                </a:lnTo>
                <a:close/>
              </a:path>
              <a:path w="721995" h="836295">
                <a:moveTo>
                  <a:pt x="326898" y="346837"/>
                </a:moveTo>
                <a:lnTo>
                  <a:pt x="297942" y="371729"/>
                </a:lnTo>
                <a:lnTo>
                  <a:pt x="372491" y="458343"/>
                </a:lnTo>
                <a:lnTo>
                  <a:pt x="401320" y="433578"/>
                </a:lnTo>
                <a:lnTo>
                  <a:pt x="326898" y="346837"/>
                </a:lnTo>
                <a:close/>
              </a:path>
              <a:path w="721995" h="836295">
                <a:moveTo>
                  <a:pt x="426212" y="462406"/>
                </a:moveTo>
                <a:lnTo>
                  <a:pt x="397256" y="487299"/>
                </a:lnTo>
                <a:lnTo>
                  <a:pt x="471678" y="574039"/>
                </a:lnTo>
                <a:lnTo>
                  <a:pt x="500634" y="549148"/>
                </a:lnTo>
                <a:lnTo>
                  <a:pt x="426212" y="462406"/>
                </a:lnTo>
                <a:close/>
              </a:path>
              <a:path w="721995" h="836295">
                <a:moveTo>
                  <a:pt x="670052" y="629538"/>
                </a:moveTo>
                <a:lnTo>
                  <a:pt x="525526" y="753618"/>
                </a:lnTo>
                <a:lnTo>
                  <a:pt x="721995" y="836041"/>
                </a:lnTo>
                <a:lnTo>
                  <a:pt x="670052" y="629538"/>
                </a:lnTo>
                <a:close/>
              </a:path>
              <a:path w="721995" h="836295">
                <a:moveTo>
                  <a:pt x="525399" y="578104"/>
                </a:moveTo>
                <a:lnTo>
                  <a:pt x="496570" y="602869"/>
                </a:lnTo>
                <a:lnTo>
                  <a:pt x="570992" y="689610"/>
                </a:lnTo>
                <a:lnTo>
                  <a:pt x="599948" y="664718"/>
                </a:lnTo>
                <a:lnTo>
                  <a:pt x="525399" y="5781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3E368803-B5A9-CE40-8BC3-51D0BA03B504}"/>
              </a:ext>
            </a:extLst>
          </p:cNvPr>
          <p:cNvSpPr/>
          <p:nvPr/>
        </p:nvSpPr>
        <p:spPr>
          <a:xfrm>
            <a:off x="5272404" y="5510148"/>
            <a:ext cx="2804795" cy="108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4DE49041-5E2D-5B40-81B1-0EDAEB5E58A4}"/>
              </a:ext>
            </a:extLst>
          </p:cNvPr>
          <p:cNvSpPr txBox="1"/>
          <p:nvPr/>
        </p:nvSpPr>
        <p:spPr>
          <a:xfrm>
            <a:off x="536244" y="1376908"/>
            <a:ext cx="8105140" cy="439094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Arial"/>
                <a:cs typeface="Arial"/>
              </a:rPr>
              <a:t>Methodology</a:t>
            </a:r>
            <a:endParaRPr sz="2800" dirty="0">
              <a:latin typeface="Arial"/>
              <a:cs typeface="Arial"/>
            </a:endParaRPr>
          </a:p>
          <a:p>
            <a:pPr marL="756285" marR="55244" indent="-28702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Arial"/>
                <a:cs typeface="Arial"/>
              </a:rPr>
              <a:t>– Check the </a:t>
            </a:r>
            <a:r>
              <a:rPr sz="2400" spc="-10" dirty="0">
                <a:latin typeface="Arial"/>
                <a:cs typeface="Arial"/>
              </a:rPr>
              <a:t>variable’s </a:t>
            </a:r>
            <a:r>
              <a:rPr sz="2400" dirty="0">
                <a:latin typeface="Arial"/>
                <a:cs typeface="Arial"/>
              </a:rPr>
              <a:t>data </a:t>
            </a:r>
            <a:r>
              <a:rPr sz="2400" spc="-5" dirty="0">
                <a:latin typeface="Arial"/>
                <a:cs typeface="Arial"/>
              </a:rPr>
              <a:t>type </a:t>
            </a:r>
            <a:r>
              <a:rPr sz="2400" dirty="0">
                <a:latin typeface="Arial"/>
                <a:cs typeface="Arial"/>
              </a:rPr>
              <a:t>and how the </a:t>
            </a:r>
            <a:r>
              <a:rPr sz="2400" spc="-5" dirty="0">
                <a:latin typeface="Arial"/>
                <a:cs typeface="Arial"/>
              </a:rPr>
              <a:t>variable is  </a:t>
            </a:r>
            <a:r>
              <a:rPr sz="2400" dirty="0">
                <a:latin typeface="Arial"/>
                <a:cs typeface="Arial"/>
              </a:rPr>
              <a:t>used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syscall/libcall</a:t>
            </a:r>
            <a:endParaRPr sz="2400" dirty="0">
              <a:latin typeface="Arial"/>
              <a:cs typeface="Arial"/>
            </a:endParaRPr>
          </a:p>
          <a:p>
            <a:pPr marR="5080" algn="r">
              <a:lnSpc>
                <a:spcPts val="1889"/>
              </a:lnSpc>
            </a:pPr>
            <a:r>
              <a:rPr sz="2200" b="1" spc="-190" dirty="0">
                <a:solidFill>
                  <a:srgbClr val="FF0000"/>
                </a:solidFill>
                <a:latin typeface="Trebuchet MS"/>
                <a:cs typeface="Trebuchet MS"/>
              </a:rPr>
              <a:t># </a:t>
            </a:r>
            <a:r>
              <a:rPr sz="2200" b="1" spc="-114" dirty="0">
                <a:solidFill>
                  <a:srgbClr val="FF0000"/>
                </a:solidFill>
                <a:latin typeface="Trebuchet MS"/>
                <a:cs typeface="Trebuchet MS"/>
              </a:rPr>
              <a:t>Config</a:t>
            </a:r>
            <a:r>
              <a:rPr sz="2200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spc="-140" dirty="0">
                <a:solidFill>
                  <a:srgbClr val="FF0000"/>
                </a:solidFill>
                <a:latin typeface="Trebuchet MS"/>
                <a:cs typeface="Trebuchet MS"/>
              </a:rPr>
              <a:t>parameter</a:t>
            </a:r>
            <a:endParaRPr sz="2200" dirty="0">
              <a:latin typeface="Trebuchet MS"/>
              <a:cs typeface="Trebuchet MS"/>
            </a:endParaRPr>
          </a:p>
          <a:p>
            <a:pPr marR="48895" algn="r">
              <a:lnSpc>
                <a:spcPts val="2390"/>
              </a:lnSpc>
            </a:pPr>
            <a:r>
              <a:rPr sz="2200" b="1" i="1" spc="-335" dirty="0">
                <a:solidFill>
                  <a:srgbClr val="FF0000"/>
                </a:solidFill>
                <a:latin typeface="Trebuchet MS"/>
                <a:cs typeface="Trebuchet MS"/>
              </a:rPr>
              <a:t>“</a:t>
            </a:r>
            <a:r>
              <a:rPr sz="2200" b="1" i="1" spc="-190" dirty="0">
                <a:solidFill>
                  <a:srgbClr val="FF0000"/>
                </a:solidFill>
                <a:latin typeface="Trebuchet MS"/>
                <a:cs typeface="Trebuchet MS"/>
              </a:rPr>
              <a:t>ft_</a:t>
            </a:r>
            <a:r>
              <a:rPr sz="2200" b="1" i="1" spc="-21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2200" b="1" i="1" spc="-22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200" b="1" i="1" spc="-80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2200" b="1" i="1" spc="-15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2200" b="1" i="1" spc="-55" dirty="0">
                <a:solidFill>
                  <a:srgbClr val="FF0000"/>
                </a:solidFill>
                <a:latin typeface="Trebuchet MS"/>
                <a:cs typeface="Trebuchet MS"/>
              </a:rPr>
              <a:t>w</a:t>
            </a:r>
            <a:r>
              <a:rPr sz="2200" b="1" i="1" spc="-80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2200" b="1" i="1" spc="-22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200" b="1" i="1" spc="-155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2200" b="1" i="1" spc="-220" dirty="0">
                <a:solidFill>
                  <a:srgbClr val="FF0000"/>
                </a:solidFill>
                <a:latin typeface="Trebuchet MS"/>
                <a:cs typeface="Trebuchet MS"/>
              </a:rPr>
              <a:t>_f</a:t>
            </a:r>
            <a:r>
              <a:rPr sz="2200" b="1" i="1" spc="-140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2200" b="1" i="1" spc="-180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2200" b="1" i="1" spc="-12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200" b="1" i="1" spc="-330" dirty="0">
                <a:solidFill>
                  <a:srgbClr val="FF0000"/>
                </a:solidFill>
                <a:latin typeface="Trebuchet MS"/>
                <a:cs typeface="Trebuchet MS"/>
              </a:rPr>
              <a:t>”</a:t>
            </a:r>
            <a:endParaRPr sz="2200" dirty="0">
              <a:latin typeface="Trebuchet MS"/>
              <a:cs typeface="Trebuchet MS"/>
            </a:endParaRPr>
          </a:p>
          <a:p>
            <a:pPr marL="628650">
              <a:lnSpc>
                <a:spcPts val="2150"/>
              </a:lnSpc>
              <a:tabLst>
                <a:tab pos="1189990" algn="l"/>
                <a:tab pos="4122420" algn="l"/>
              </a:tabLst>
            </a:pPr>
            <a:r>
              <a:rPr sz="3000" spc="232" baseline="1388" dirty="0">
                <a:latin typeface="Arial"/>
                <a:cs typeface="Arial"/>
              </a:rPr>
              <a:t>int	ft_init_stopwords(…)</a:t>
            </a:r>
            <a:r>
              <a:rPr sz="2000" spc="180" dirty="0">
                <a:latin typeface="Arial"/>
                <a:cs typeface="Arial"/>
              </a:rPr>
              <a:t>	</a:t>
            </a:r>
            <a:r>
              <a:rPr sz="2000" spc="425" dirty="0"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049655">
              <a:lnSpc>
                <a:spcPts val="2370"/>
              </a:lnSpc>
              <a:spcBef>
                <a:spcPts val="65"/>
              </a:spcBef>
              <a:tabLst>
                <a:tab pos="1470025" algn="l"/>
                <a:tab pos="1747520" algn="l"/>
                <a:tab pos="5382260" algn="l"/>
              </a:tabLst>
            </a:pPr>
            <a:r>
              <a:rPr sz="3000" spc="390" baseline="1388" dirty="0">
                <a:latin typeface="Arial"/>
                <a:cs typeface="Arial"/>
              </a:rPr>
              <a:t>fd	</a:t>
            </a:r>
            <a:r>
              <a:rPr sz="3000" spc="-112" baseline="1388" dirty="0">
                <a:latin typeface="Arial"/>
                <a:cs typeface="Arial"/>
              </a:rPr>
              <a:t>=	</a:t>
            </a:r>
            <a:r>
              <a:rPr sz="3000" spc="232" baseline="1388" dirty="0">
                <a:latin typeface="Arial"/>
                <a:cs typeface="Arial"/>
              </a:rPr>
              <a:t>my_open(</a:t>
            </a:r>
            <a:r>
              <a:rPr sz="2000" spc="155" dirty="0">
                <a:latin typeface="Arial"/>
                <a:cs typeface="Arial"/>
              </a:rPr>
              <a:t>ft_stopword_file</a:t>
            </a:r>
            <a:r>
              <a:rPr sz="3000" spc="232" baseline="1388" dirty="0">
                <a:latin typeface="Arial"/>
                <a:cs typeface="Arial"/>
              </a:rPr>
              <a:t>,	</a:t>
            </a:r>
            <a:r>
              <a:rPr sz="3000" spc="22" baseline="1388" dirty="0">
                <a:latin typeface="Arial"/>
                <a:cs typeface="Arial"/>
              </a:rPr>
              <a:t>…);</a:t>
            </a:r>
            <a:endParaRPr sz="3000" baseline="1388" dirty="0">
              <a:latin typeface="Arial"/>
              <a:cs typeface="Arial"/>
            </a:endParaRPr>
          </a:p>
          <a:p>
            <a:pPr marL="1610360">
              <a:lnSpc>
                <a:spcPts val="2370"/>
              </a:lnSpc>
            </a:pPr>
            <a:r>
              <a:rPr sz="2000" spc="-905" dirty="0">
                <a:latin typeface="Arial"/>
                <a:cs typeface="Arial"/>
              </a:rPr>
              <a:t>…</a:t>
            </a:r>
            <a:endParaRPr sz="2000" dirty="0">
              <a:latin typeface="Arial"/>
              <a:cs typeface="Arial"/>
            </a:endParaRPr>
          </a:p>
          <a:p>
            <a:pPr marL="628650">
              <a:lnSpc>
                <a:spcPct val="100000"/>
              </a:lnSpc>
            </a:pPr>
            <a:r>
              <a:rPr sz="2000" spc="425" dirty="0"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88315">
              <a:lnSpc>
                <a:spcPts val="2370"/>
              </a:lnSpc>
              <a:tabLst>
                <a:tab pos="1189990" algn="l"/>
                <a:tab pos="3147060" algn="l"/>
                <a:tab pos="3842385" algn="l"/>
                <a:tab pos="4110990" algn="l"/>
                <a:tab pos="5522595" algn="l"/>
                <a:tab pos="5939790" algn="l"/>
              </a:tabLst>
            </a:pPr>
            <a:r>
              <a:rPr sz="3000" spc="434" baseline="1388" dirty="0">
                <a:latin typeface="Arial"/>
                <a:cs typeface="Arial"/>
              </a:rPr>
              <a:t>File	</a:t>
            </a:r>
            <a:r>
              <a:rPr sz="3000" spc="67" baseline="1388" dirty="0">
                <a:latin typeface="Arial"/>
                <a:cs typeface="Arial"/>
              </a:rPr>
              <a:t>my_open(const	</a:t>
            </a:r>
            <a:r>
              <a:rPr sz="3000" spc="172" baseline="1388" dirty="0">
                <a:latin typeface="Arial"/>
                <a:cs typeface="Arial"/>
              </a:rPr>
              <a:t>char	</a:t>
            </a:r>
            <a:r>
              <a:rPr sz="3000" spc="472" baseline="1388" dirty="0">
                <a:latin typeface="Arial"/>
                <a:cs typeface="Arial"/>
              </a:rPr>
              <a:t>*	</a:t>
            </a:r>
            <a:r>
              <a:rPr sz="2000" spc="95" dirty="0">
                <a:latin typeface="Arial"/>
                <a:cs typeface="Arial"/>
              </a:rPr>
              <a:t>FileName</a:t>
            </a:r>
            <a:r>
              <a:rPr sz="3000" spc="142" baseline="1388" dirty="0">
                <a:latin typeface="Arial"/>
                <a:cs typeface="Arial"/>
              </a:rPr>
              <a:t>,	</a:t>
            </a:r>
            <a:r>
              <a:rPr sz="3000" spc="-375" baseline="1388" dirty="0">
                <a:latin typeface="Arial"/>
                <a:cs typeface="Arial"/>
              </a:rPr>
              <a:t>…)	</a:t>
            </a:r>
            <a:r>
              <a:rPr sz="3000" spc="637" baseline="1388" dirty="0">
                <a:latin typeface="Arial"/>
                <a:cs typeface="Arial"/>
              </a:rPr>
              <a:t>{</a:t>
            </a:r>
            <a:endParaRPr sz="3000" baseline="1388" dirty="0">
              <a:latin typeface="Arial"/>
              <a:cs typeface="Arial"/>
            </a:endParaRPr>
          </a:p>
          <a:p>
            <a:pPr marL="1470025">
              <a:lnSpc>
                <a:spcPts val="2370"/>
              </a:lnSpc>
            </a:pPr>
            <a:r>
              <a:rPr sz="2000" spc="-905" dirty="0">
                <a:latin typeface="Arial"/>
                <a:cs typeface="Arial"/>
              </a:rPr>
              <a:t>…</a:t>
            </a:r>
            <a:endParaRPr sz="2000" dirty="0">
              <a:latin typeface="Arial"/>
              <a:cs typeface="Arial"/>
            </a:endParaRPr>
          </a:p>
          <a:p>
            <a:pPr marL="1049655">
              <a:lnSpc>
                <a:spcPct val="100000"/>
              </a:lnSpc>
              <a:spcBef>
                <a:spcPts val="60"/>
              </a:spcBef>
              <a:tabLst>
                <a:tab pos="1470025" algn="l"/>
                <a:tab pos="1747520" algn="l"/>
                <a:tab pos="3576954" algn="l"/>
                <a:tab pos="4961255" algn="l"/>
              </a:tabLst>
            </a:pPr>
            <a:r>
              <a:rPr sz="3000" spc="397" baseline="1388" dirty="0">
                <a:latin typeface="Arial"/>
                <a:cs typeface="Arial"/>
              </a:rPr>
              <a:t>fd	</a:t>
            </a:r>
            <a:r>
              <a:rPr sz="3000" spc="-112" baseline="1388" dirty="0">
                <a:latin typeface="Arial"/>
                <a:cs typeface="Arial"/>
              </a:rPr>
              <a:t>=	</a:t>
            </a:r>
            <a:r>
              <a:rPr sz="3000" spc="254" baseline="1388" dirty="0">
                <a:latin typeface="Arial"/>
                <a:cs typeface="Arial"/>
              </a:rPr>
              <a:t>open((char*)	</a:t>
            </a:r>
            <a:r>
              <a:rPr sz="2000" spc="75" dirty="0">
                <a:latin typeface="Arial"/>
                <a:cs typeface="Arial"/>
              </a:rPr>
              <a:t>FileName</a:t>
            </a:r>
            <a:r>
              <a:rPr sz="3000" spc="112" baseline="1388" dirty="0">
                <a:latin typeface="Arial"/>
                <a:cs typeface="Arial"/>
              </a:rPr>
              <a:t>,	</a:t>
            </a:r>
            <a:r>
              <a:rPr sz="3000" spc="330" baseline="1388" dirty="0">
                <a:latin typeface="Arial"/>
                <a:cs typeface="Arial"/>
              </a:rPr>
              <a:t>Flags);</a:t>
            </a:r>
            <a:endParaRPr sz="3000" baseline="1388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77756" y="5816485"/>
            <a:ext cx="166555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zh-CN" altLang="en-US" sz="28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path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3237763"/>
            <a:ext cx="7696200" cy="3139440"/>
          </a:xfrm>
          <a:custGeom>
            <a:avLst/>
            <a:gdLst/>
            <a:ahLst/>
            <a:cxnLst/>
            <a:rect l="l" t="t" r="r" b="b"/>
            <a:pathLst>
              <a:path w="7696200" h="3139440">
                <a:moveTo>
                  <a:pt x="0" y="3139313"/>
                </a:moveTo>
                <a:lnTo>
                  <a:pt x="7696200" y="3139313"/>
                </a:lnTo>
                <a:lnTo>
                  <a:pt x="7696200" y="0"/>
                </a:lnTo>
                <a:lnTo>
                  <a:pt x="0" y="0"/>
                </a:lnTo>
                <a:lnTo>
                  <a:pt x="0" y="3139313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1043" y="3254121"/>
            <a:ext cx="5252795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91565" algn="l"/>
                <a:tab pos="1707514" algn="l"/>
                <a:tab pos="4018915" algn="l"/>
              </a:tabLst>
            </a:pPr>
            <a:r>
              <a:rPr sz="2200" spc="114" dirty="0">
                <a:latin typeface="Arial"/>
                <a:cs typeface="Arial"/>
              </a:rPr>
              <a:t>static	int	config_generic	(…)</a:t>
            </a:r>
          </a:p>
          <a:p>
            <a:pPr marL="12700">
              <a:lnSpc>
                <a:spcPct val="100000"/>
              </a:lnSpc>
            </a:pPr>
            <a:r>
              <a:rPr sz="2200" spc="475" dirty="0">
                <a:latin typeface="Arial"/>
                <a:cs typeface="Arial"/>
              </a:rPr>
              <a:t>{</a:t>
            </a:r>
            <a:endParaRPr sz="2200" dirty="0">
              <a:latin typeface="Arial"/>
              <a:cs typeface="Arial"/>
            </a:endParaRPr>
          </a:p>
          <a:p>
            <a:pPr marL="1247140">
              <a:lnSpc>
                <a:spcPct val="100000"/>
              </a:lnSpc>
              <a:spcBef>
                <a:spcPts val="5"/>
              </a:spcBef>
            </a:pPr>
            <a:r>
              <a:rPr sz="2200" spc="-990" dirty="0">
                <a:latin typeface="Arial"/>
                <a:cs typeface="Arial"/>
              </a:rPr>
              <a:t>…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2420" y="4345199"/>
            <a:ext cx="184785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0"/>
              </a:lnSpc>
            </a:pPr>
            <a:r>
              <a:rPr sz="2200" spc="125" dirty="0">
                <a:latin typeface="Arial"/>
                <a:cs typeface="Arial"/>
              </a:rPr>
              <a:t>c</a:t>
            </a:r>
            <a:r>
              <a:rPr sz="2200" spc="465" dirty="0">
                <a:latin typeface="Arial"/>
                <a:cs typeface="Arial"/>
              </a:rPr>
              <a:t>-</a:t>
            </a:r>
            <a:r>
              <a:rPr sz="2200" spc="-65" dirty="0">
                <a:latin typeface="Arial"/>
                <a:cs typeface="Arial"/>
              </a:rPr>
              <a:t>&gt;</a:t>
            </a:r>
            <a:r>
              <a:rPr sz="2200" spc="9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71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spc="-2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_</a:t>
            </a:r>
            <a:r>
              <a:rPr sz="2200" spc="71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600" dirty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0490" y="4260341"/>
            <a:ext cx="64198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2580" algn="l"/>
              </a:tabLst>
            </a:pPr>
            <a:r>
              <a:rPr sz="2200" spc="-75" dirty="0">
                <a:latin typeface="Arial"/>
                <a:cs typeface="Arial"/>
              </a:rPr>
              <a:t>&lt;	</a:t>
            </a:r>
            <a:r>
              <a:rPr sz="2200" spc="-25" dirty="0">
                <a:latin typeface="Arial"/>
                <a:cs typeface="Arial"/>
              </a:rPr>
              <a:t>4</a:t>
            </a:r>
            <a:r>
              <a:rPr sz="2200" spc="48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5814" y="4595876"/>
            <a:ext cx="264287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12950" algn="l"/>
                <a:tab pos="2320290" algn="l"/>
              </a:tabLst>
            </a:pPr>
            <a:r>
              <a:rPr sz="2200" spc="114" dirty="0">
                <a:latin typeface="Arial"/>
                <a:cs typeface="Arial"/>
              </a:rPr>
              <a:t>c-&gt;value_int	=	4;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17858" y="5016013"/>
            <a:ext cx="18465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0"/>
              </a:lnSpc>
            </a:pPr>
            <a:r>
              <a:rPr sz="2200" spc="114" dirty="0">
                <a:latin typeface="Arial"/>
                <a:cs typeface="Arial"/>
              </a:rPr>
              <a:t>c</a:t>
            </a:r>
            <a:r>
              <a:rPr sz="2200" spc="490" dirty="0">
                <a:latin typeface="Arial"/>
                <a:cs typeface="Arial"/>
              </a:rPr>
              <a:t>-</a:t>
            </a:r>
            <a:r>
              <a:rPr sz="2200" spc="-90" dirty="0">
                <a:latin typeface="Arial"/>
                <a:cs typeface="Arial"/>
              </a:rPr>
              <a:t>&gt;</a:t>
            </a:r>
            <a:r>
              <a:rPr sz="2200" spc="95" dirty="0">
                <a:latin typeface="Arial"/>
                <a:cs typeface="Arial"/>
              </a:rPr>
              <a:t>v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730" dirty="0">
                <a:latin typeface="Arial"/>
                <a:cs typeface="Arial"/>
              </a:rPr>
              <a:t>l</a:t>
            </a:r>
            <a:r>
              <a:rPr sz="2200" spc="-25" dirty="0">
                <a:latin typeface="Arial"/>
                <a:cs typeface="Arial"/>
              </a:rPr>
              <a:t>u</a:t>
            </a: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-25" dirty="0">
                <a:latin typeface="Arial"/>
                <a:cs typeface="Arial"/>
              </a:rPr>
              <a:t>_</a:t>
            </a:r>
            <a:r>
              <a:rPr sz="2200" spc="730" dirty="0">
                <a:latin typeface="Arial"/>
                <a:cs typeface="Arial"/>
              </a:rPr>
              <a:t>i</a:t>
            </a:r>
            <a:r>
              <a:rPr sz="2200" spc="-25" dirty="0">
                <a:latin typeface="Arial"/>
                <a:cs typeface="Arial"/>
              </a:rPr>
              <a:t>n</a:t>
            </a:r>
            <a:r>
              <a:rPr sz="2200" spc="600" dirty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7838" y="4931155"/>
            <a:ext cx="94932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9405" algn="l"/>
              </a:tabLst>
            </a:pPr>
            <a:r>
              <a:rPr sz="2200" spc="-75" dirty="0">
                <a:latin typeface="Arial"/>
                <a:cs typeface="Arial"/>
              </a:rPr>
              <a:t>&gt;	</a:t>
            </a:r>
            <a:r>
              <a:rPr sz="2200" spc="-5" dirty="0">
                <a:latin typeface="Arial"/>
                <a:cs typeface="Arial"/>
              </a:rPr>
              <a:t>2</a:t>
            </a:r>
            <a:r>
              <a:rPr sz="2200" spc="-25" dirty="0">
                <a:latin typeface="Arial"/>
                <a:cs typeface="Arial"/>
              </a:rPr>
              <a:t>5</a:t>
            </a:r>
            <a:r>
              <a:rPr sz="2200" spc="-5" dirty="0">
                <a:latin typeface="Arial"/>
                <a:cs typeface="Arial"/>
              </a:rPr>
              <a:t>5</a:t>
            </a:r>
            <a:r>
              <a:rPr sz="2200" spc="48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5814" y="5266690"/>
            <a:ext cx="295021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12950" algn="l"/>
                <a:tab pos="2320290" algn="l"/>
              </a:tabLst>
            </a:pPr>
            <a:r>
              <a:rPr sz="2200" spc="114" dirty="0">
                <a:latin typeface="Arial"/>
                <a:cs typeface="Arial"/>
              </a:rPr>
              <a:t>c-&gt;value_int	=	255;</a:t>
            </a:r>
          </a:p>
        </p:txBody>
      </p:sp>
      <p:sp>
        <p:nvSpPr>
          <p:cNvPr id="10" name="object 10"/>
          <p:cNvSpPr/>
          <p:nvPr/>
        </p:nvSpPr>
        <p:spPr>
          <a:xfrm>
            <a:off x="1905000" y="4318698"/>
            <a:ext cx="1905000" cy="281940"/>
          </a:xfrm>
          <a:custGeom>
            <a:avLst/>
            <a:gdLst/>
            <a:ahLst/>
            <a:cxnLst/>
            <a:rect l="l" t="t" r="r" b="b"/>
            <a:pathLst>
              <a:path w="1905000" h="281939">
                <a:moveTo>
                  <a:pt x="0" y="281495"/>
                </a:moveTo>
                <a:lnTo>
                  <a:pt x="1905000" y="281495"/>
                </a:lnTo>
                <a:lnTo>
                  <a:pt x="1905000" y="0"/>
                </a:lnTo>
                <a:lnTo>
                  <a:pt x="0" y="0"/>
                </a:lnTo>
                <a:lnTo>
                  <a:pt x="0" y="281495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52800" y="3219830"/>
            <a:ext cx="3032760" cy="1124585"/>
          </a:xfrm>
          <a:custGeom>
            <a:avLst/>
            <a:gdLst/>
            <a:ahLst/>
            <a:cxnLst/>
            <a:rect l="l" t="t" r="r" b="b"/>
            <a:pathLst>
              <a:path w="3032760" h="1124585">
                <a:moveTo>
                  <a:pt x="3019805" y="0"/>
                </a:moveTo>
                <a:lnTo>
                  <a:pt x="2912237" y="38481"/>
                </a:lnTo>
                <a:lnTo>
                  <a:pt x="2925064" y="74295"/>
                </a:lnTo>
                <a:lnTo>
                  <a:pt x="3032633" y="35814"/>
                </a:lnTo>
                <a:lnTo>
                  <a:pt x="3019805" y="0"/>
                </a:lnTo>
                <a:close/>
              </a:path>
              <a:path w="3032760" h="1124585">
                <a:moveTo>
                  <a:pt x="2876296" y="51308"/>
                </a:moveTo>
                <a:lnTo>
                  <a:pt x="2768727" y="89662"/>
                </a:lnTo>
                <a:lnTo>
                  <a:pt x="2781427" y="125603"/>
                </a:lnTo>
                <a:lnTo>
                  <a:pt x="2889123" y="87122"/>
                </a:lnTo>
                <a:lnTo>
                  <a:pt x="2876296" y="51308"/>
                </a:lnTo>
                <a:close/>
              </a:path>
              <a:path w="3032760" h="1124585">
                <a:moveTo>
                  <a:pt x="2732786" y="102489"/>
                </a:moveTo>
                <a:lnTo>
                  <a:pt x="2625090" y="140970"/>
                </a:lnTo>
                <a:lnTo>
                  <a:pt x="2637916" y="176784"/>
                </a:lnTo>
                <a:lnTo>
                  <a:pt x="2745613" y="138430"/>
                </a:lnTo>
                <a:lnTo>
                  <a:pt x="2732786" y="102489"/>
                </a:lnTo>
                <a:close/>
              </a:path>
              <a:path w="3032760" h="1124585">
                <a:moveTo>
                  <a:pt x="2589276" y="153797"/>
                </a:moveTo>
                <a:lnTo>
                  <a:pt x="2481579" y="192278"/>
                </a:lnTo>
                <a:lnTo>
                  <a:pt x="2494407" y="228092"/>
                </a:lnTo>
                <a:lnTo>
                  <a:pt x="2602103" y="189611"/>
                </a:lnTo>
                <a:lnTo>
                  <a:pt x="2589276" y="153797"/>
                </a:lnTo>
                <a:close/>
              </a:path>
              <a:path w="3032760" h="1124585">
                <a:moveTo>
                  <a:pt x="2445766" y="205105"/>
                </a:moveTo>
                <a:lnTo>
                  <a:pt x="2338070" y="243459"/>
                </a:lnTo>
                <a:lnTo>
                  <a:pt x="2350897" y="279400"/>
                </a:lnTo>
                <a:lnTo>
                  <a:pt x="2458592" y="240919"/>
                </a:lnTo>
                <a:lnTo>
                  <a:pt x="2445766" y="205105"/>
                </a:lnTo>
                <a:close/>
              </a:path>
              <a:path w="3032760" h="1124585">
                <a:moveTo>
                  <a:pt x="2302255" y="256286"/>
                </a:moveTo>
                <a:lnTo>
                  <a:pt x="2194560" y="294767"/>
                </a:lnTo>
                <a:lnTo>
                  <a:pt x="2207387" y="330581"/>
                </a:lnTo>
                <a:lnTo>
                  <a:pt x="2315083" y="292227"/>
                </a:lnTo>
                <a:lnTo>
                  <a:pt x="2302255" y="256286"/>
                </a:lnTo>
                <a:close/>
              </a:path>
              <a:path w="3032760" h="1124585">
                <a:moveTo>
                  <a:pt x="2158746" y="307594"/>
                </a:moveTo>
                <a:lnTo>
                  <a:pt x="2051050" y="346075"/>
                </a:lnTo>
                <a:lnTo>
                  <a:pt x="2063877" y="381889"/>
                </a:lnTo>
                <a:lnTo>
                  <a:pt x="2171573" y="343408"/>
                </a:lnTo>
                <a:lnTo>
                  <a:pt x="2158746" y="307594"/>
                </a:lnTo>
                <a:close/>
              </a:path>
              <a:path w="3032760" h="1124585">
                <a:moveTo>
                  <a:pt x="2015236" y="358902"/>
                </a:moveTo>
                <a:lnTo>
                  <a:pt x="1907539" y="397256"/>
                </a:lnTo>
                <a:lnTo>
                  <a:pt x="1920366" y="433197"/>
                </a:lnTo>
                <a:lnTo>
                  <a:pt x="2028063" y="394716"/>
                </a:lnTo>
                <a:lnTo>
                  <a:pt x="2015236" y="358902"/>
                </a:lnTo>
                <a:close/>
              </a:path>
              <a:path w="3032760" h="1124585">
                <a:moveTo>
                  <a:pt x="1871726" y="410083"/>
                </a:moveTo>
                <a:lnTo>
                  <a:pt x="1764029" y="448564"/>
                </a:lnTo>
                <a:lnTo>
                  <a:pt x="1776857" y="484378"/>
                </a:lnTo>
                <a:lnTo>
                  <a:pt x="1884552" y="446024"/>
                </a:lnTo>
                <a:lnTo>
                  <a:pt x="1871726" y="410083"/>
                </a:lnTo>
                <a:close/>
              </a:path>
              <a:path w="3032760" h="1124585">
                <a:moveTo>
                  <a:pt x="1728215" y="461391"/>
                </a:moveTo>
                <a:lnTo>
                  <a:pt x="1620520" y="499872"/>
                </a:lnTo>
                <a:lnTo>
                  <a:pt x="1633347" y="535686"/>
                </a:lnTo>
                <a:lnTo>
                  <a:pt x="1740915" y="497205"/>
                </a:lnTo>
                <a:lnTo>
                  <a:pt x="1728215" y="461391"/>
                </a:lnTo>
                <a:close/>
              </a:path>
              <a:path w="3032760" h="1124585">
                <a:moveTo>
                  <a:pt x="1584578" y="512699"/>
                </a:moveTo>
                <a:lnTo>
                  <a:pt x="1477010" y="551053"/>
                </a:lnTo>
                <a:lnTo>
                  <a:pt x="1489837" y="586994"/>
                </a:lnTo>
                <a:lnTo>
                  <a:pt x="1597405" y="548513"/>
                </a:lnTo>
                <a:lnTo>
                  <a:pt x="1584578" y="512699"/>
                </a:lnTo>
                <a:close/>
              </a:path>
              <a:path w="3032760" h="1124585">
                <a:moveTo>
                  <a:pt x="1441069" y="563880"/>
                </a:moveTo>
                <a:lnTo>
                  <a:pt x="1333500" y="602361"/>
                </a:lnTo>
                <a:lnTo>
                  <a:pt x="1346327" y="638175"/>
                </a:lnTo>
                <a:lnTo>
                  <a:pt x="1453896" y="599821"/>
                </a:lnTo>
                <a:lnTo>
                  <a:pt x="1441069" y="563880"/>
                </a:lnTo>
                <a:close/>
              </a:path>
              <a:path w="3032760" h="1124585">
                <a:moveTo>
                  <a:pt x="1297559" y="615188"/>
                </a:moveTo>
                <a:lnTo>
                  <a:pt x="1189989" y="653669"/>
                </a:lnTo>
                <a:lnTo>
                  <a:pt x="1202816" y="689483"/>
                </a:lnTo>
                <a:lnTo>
                  <a:pt x="1310386" y="651002"/>
                </a:lnTo>
                <a:lnTo>
                  <a:pt x="1297559" y="615188"/>
                </a:lnTo>
                <a:close/>
              </a:path>
              <a:path w="3032760" h="1124585">
                <a:moveTo>
                  <a:pt x="1154049" y="666496"/>
                </a:moveTo>
                <a:lnTo>
                  <a:pt x="1046479" y="704850"/>
                </a:lnTo>
                <a:lnTo>
                  <a:pt x="1059307" y="740791"/>
                </a:lnTo>
                <a:lnTo>
                  <a:pt x="1166876" y="702310"/>
                </a:lnTo>
                <a:lnTo>
                  <a:pt x="1154049" y="666496"/>
                </a:lnTo>
                <a:close/>
              </a:path>
              <a:path w="3032760" h="1124585">
                <a:moveTo>
                  <a:pt x="1010538" y="717677"/>
                </a:moveTo>
                <a:lnTo>
                  <a:pt x="902970" y="756158"/>
                </a:lnTo>
                <a:lnTo>
                  <a:pt x="915797" y="791972"/>
                </a:lnTo>
                <a:lnTo>
                  <a:pt x="1023365" y="753618"/>
                </a:lnTo>
                <a:lnTo>
                  <a:pt x="1010538" y="717677"/>
                </a:lnTo>
                <a:close/>
              </a:path>
              <a:path w="3032760" h="1124585">
                <a:moveTo>
                  <a:pt x="867028" y="768985"/>
                </a:moveTo>
                <a:lnTo>
                  <a:pt x="759460" y="807466"/>
                </a:lnTo>
                <a:lnTo>
                  <a:pt x="772287" y="843280"/>
                </a:lnTo>
                <a:lnTo>
                  <a:pt x="879855" y="804799"/>
                </a:lnTo>
                <a:lnTo>
                  <a:pt x="867028" y="768985"/>
                </a:lnTo>
                <a:close/>
              </a:path>
              <a:path w="3032760" h="1124585">
                <a:moveTo>
                  <a:pt x="723519" y="820293"/>
                </a:moveTo>
                <a:lnTo>
                  <a:pt x="615950" y="858647"/>
                </a:lnTo>
                <a:lnTo>
                  <a:pt x="628650" y="894588"/>
                </a:lnTo>
                <a:lnTo>
                  <a:pt x="736346" y="856107"/>
                </a:lnTo>
                <a:lnTo>
                  <a:pt x="723519" y="820293"/>
                </a:lnTo>
                <a:close/>
              </a:path>
              <a:path w="3032760" h="1124585">
                <a:moveTo>
                  <a:pt x="580009" y="871474"/>
                </a:moveTo>
                <a:lnTo>
                  <a:pt x="472313" y="909955"/>
                </a:lnTo>
                <a:lnTo>
                  <a:pt x="485139" y="945769"/>
                </a:lnTo>
                <a:lnTo>
                  <a:pt x="592836" y="907415"/>
                </a:lnTo>
                <a:lnTo>
                  <a:pt x="580009" y="871474"/>
                </a:lnTo>
                <a:close/>
              </a:path>
              <a:path w="3032760" h="1124585">
                <a:moveTo>
                  <a:pt x="436499" y="922782"/>
                </a:moveTo>
                <a:lnTo>
                  <a:pt x="328802" y="961263"/>
                </a:lnTo>
                <a:lnTo>
                  <a:pt x="341629" y="997077"/>
                </a:lnTo>
                <a:lnTo>
                  <a:pt x="449325" y="958596"/>
                </a:lnTo>
                <a:lnTo>
                  <a:pt x="436499" y="922782"/>
                </a:lnTo>
                <a:close/>
              </a:path>
              <a:path w="3032760" h="1124585">
                <a:moveTo>
                  <a:pt x="147320" y="945134"/>
                </a:moveTo>
                <a:lnTo>
                  <a:pt x="0" y="1098931"/>
                </a:lnTo>
                <a:lnTo>
                  <a:pt x="211454" y="1124585"/>
                </a:lnTo>
                <a:lnTo>
                  <a:pt x="147320" y="945134"/>
                </a:lnTo>
                <a:close/>
              </a:path>
              <a:path w="3032760" h="1124585">
                <a:moveTo>
                  <a:pt x="292988" y="974090"/>
                </a:moveTo>
                <a:lnTo>
                  <a:pt x="185292" y="1012444"/>
                </a:lnTo>
                <a:lnTo>
                  <a:pt x="198120" y="1048385"/>
                </a:lnTo>
                <a:lnTo>
                  <a:pt x="305815" y="1009904"/>
                </a:lnTo>
                <a:lnTo>
                  <a:pt x="292988" y="9740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64257" y="502666"/>
            <a:ext cx="50165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Data Range</a:t>
            </a:r>
            <a:r>
              <a:rPr spc="-35" dirty="0"/>
              <a:t> </a:t>
            </a:r>
            <a:r>
              <a:rPr spc="-10" dirty="0"/>
              <a:t>Inference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96492" y="5602020"/>
            <a:ext cx="4311346" cy="11631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110"/>
              </a:spcBef>
            </a:pPr>
            <a:r>
              <a:rPr sz="2200" spc="-985" dirty="0">
                <a:latin typeface="Arial"/>
                <a:cs typeface="Arial"/>
              </a:rPr>
              <a:t>…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47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750"/>
              </a:spcBef>
              <a:tabLst>
                <a:tab pos="504190" algn="l"/>
                <a:tab pos="2963545" algn="l"/>
              </a:tabLst>
            </a:pPr>
            <a:r>
              <a:rPr sz="2400" dirty="0">
                <a:latin typeface="Arial"/>
                <a:cs typeface="Arial"/>
              </a:rPr>
              <a:t>/*	OpenLDAP-2.4.33	*/</a:t>
            </a:r>
          </a:p>
        </p:txBody>
      </p:sp>
      <p:sp>
        <p:nvSpPr>
          <p:cNvPr id="14" name="object 14"/>
          <p:cNvSpPr/>
          <p:nvPr/>
        </p:nvSpPr>
        <p:spPr>
          <a:xfrm>
            <a:off x="4743450" y="3488944"/>
            <a:ext cx="2429510" cy="1487805"/>
          </a:xfrm>
          <a:custGeom>
            <a:avLst/>
            <a:gdLst/>
            <a:ahLst/>
            <a:cxnLst/>
            <a:rect l="l" t="t" r="r" b="b"/>
            <a:pathLst>
              <a:path w="2429509" h="1487804">
                <a:moveTo>
                  <a:pt x="2409444" y="0"/>
                </a:moveTo>
                <a:lnTo>
                  <a:pt x="2311780" y="59308"/>
                </a:lnTo>
                <a:lnTo>
                  <a:pt x="2331593" y="91947"/>
                </a:lnTo>
                <a:lnTo>
                  <a:pt x="2429255" y="32511"/>
                </a:lnTo>
                <a:lnTo>
                  <a:pt x="2409444" y="0"/>
                </a:lnTo>
                <a:close/>
              </a:path>
              <a:path w="2429509" h="1487804">
                <a:moveTo>
                  <a:pt x="2279269" y="79120"/>
                </a:moveTo>
                <a:lnTo>
                  <a:pt x="2181605" y="138556"/>
                </a:lnTo>
                <a:lnTo>
                  <a:pt x="2201418" y="171068"/>
                </a:lnTo>
                <a:lnTo>
                  <a:pt x="2299080" y="111759"/>
                </a:lnTo>
                <a:lnTo>
                  <a:pt x="2279269" y="79120"/>
                </a:lnTo>
                <a:close/>
              </a:path>
              <a:path w="2429509" h="1487804">
                <a:moveTo>
                  <a:pt x="2148967" y="158368"/>
                </a:moveTo>
                <a:lnTo>
                  <a:pt x="2051303" y="217677"/>
                </a:lnTo>
                <a:lnTo>
                  <a:pt x="2071116" y="250316"/>
                </a:lnTo>
                <a:lnTo>
                  <a:pt x="2168779" y="190880"/>
                </a:lnTo>
                <a:lnTo>
                  <a:pt x="2148967" y="158368"/>
                </a:lnTo>
                <a:close/>
              </a:path>
              <a:path w="2429509" h="1487804">
                <a:moveTo>
                  <a:pt x="2018792" y="237489"/>
                </a:moveTo>
                <a:lnTo>
                  <a:pt x="1921128" y="296925"/>
                </a:lnTo>
                <a:lnTo>
                  <a:pt x="1940941" y="329437"/>
                </a:lnTo>
                <a:lnTo>
                  <a:pt x="2038603" y="270128"/>
                </a:lnTo>
                <a:lnTo>
                  <a:pt x="2018792" y="237489"/>
                </a:lnTo>
                <a:close/>
              </a:path>
              <a:path w="2429509" h="1487804">
                <a:moveTo>
                  <a:pt x="1888617" y="316737"/>
                </a:moveTo>
                <a:lnTo>
                  <a:pt x="1790953" y="376046"/>
                </a:lnTo>
                <a:lnTo>
                  <a:pt x="1810766" y="408685"/>
                </a:lnTo>
                <a:lnTo>
                  <a:pt x="1908428" y="349249"/>
                </a:lnTo>
                <a:lnTo>
                  <a:pt x="1888617" y="316737"/>
                </a:lnTo>
                <a:close/>
              </a:path>
              <a:path w="2429509" h="1487804">
                <a:moveTo>
                  <a:pt x="1758314" y="395858"/>
                </a:moveTo>
                <a:lnTo>
                  <a:pt x="1660652" y="455294"/>
                </a:lnTo>
                <a:lnTo>
                  <a:pt x="1680464" y="487806"/>
                </a:lnTo>
                <a:lnTo>
                  <a:pt x="1778127" y="428370"/>
                </a:lnTo>
                <a:lnTo>
                  <a:pt x="1758314" y="395858"/>
                </a:lnTo>
                <a:close/>
              </a:path>
              <a:path w="2429509" h="1487804">
                <a:moveTo>
                  <a:pt x="1628139" y="475106"/>
                </a:moveTo>
                <a:lnTo>
                  <a:pt x="1530477" y="534415"/>
                </a:lnTo>
                <a:lnTo>
                  <a:pt x="1550289" y="566927"/>
                </a:lnTo>
                <a:lnTo>
                  <a:pt x="1647952" y="507618"/>
                </a:lnTo>
                <a:lnTo>
                  <a:pt x="1628139" y="475106"/>
                </a:lnTo>
                <a:close/>
              </a:path>
              <a:path w="2429509" h="1487804">
                <a:moveTo>
                  <a:pt x="1497964" y="554227"/>
                </a:moveTo>
                <a:lnTo>
                  <a:pt x="1400302" y="613663"/>
                </a:lnTo>
                <a:lnTo>
                  <a:pt x="1420114" y="646175"/>
                </a:lnTo>
                <a:lnTo>
                  <a:pt x="1517777" y="586739"/>
                </a:lnTo>
                <a:lnTo>
                  <a:pt x="1497964" y="554227"/>
                </a:lnTo>
                <a:close/>
              </a:path>
              <a:path w="2429509" h="1487804">
                <a:moveTo>
                  <a:pt x="1367663" y="633348"/>
                </a:moveTo>
                <a:lnTo>
                  <a:pt x="1270000" y="692784"/>
                </a:lnTo>
                <a:lnTo>
                  <a:pt x="1289812" y="725296"/>
                </a:lnTo>
                <a:lnTo>
                  <a:pt x="1387475" y="665987"/>
                </a:lnTo>
                <a:lnTo>
                  <a:pt x="1367663" y="633348"/>
                </a:lnTo>
                <a:close/>
              </a:path>
              <a:path w="2429509" h="1487804">
                <a:moveTo>
                  <a:pt x="1237488" y="712596"/>
                </a:moveTo>
                <a:lnTo>
                  <a:pt x="1139825" y="772032"/>
                </a:lnTo>
                <a:lnTo>
                  <a:pt x="1159637" y="804544"/>
                </a:lnTo>
                <a:lnTo>
                  <a:pt x="1257300" y="745108"/>
                </a:lnTo>
                <a:lnTo>
                  <a:pt x="1237488" y="712596"/>
                </a:lnTo>
                <a:close/>
              </a:path>
              <a:path w="2429509" h="1487804">
                <a:moveTo>
                  <a:pt x="1107313" y="791717"/>
                </a:moveTo>
                <a:lnTo>
                  <a:pt x="1009650" y="851153"/>
                </a:lnTo>
                <a:lnTo>
                  <a:pt x="1029462" y="883665"/>
                </a:lnTo>
                <a:lnTo>
                  <a:pt x="1127125" y="824356"/>
                </a:lnTo>
                <a:lnTo>
                  <a:pt x="1107313" y="791717"/>
                </a:lnTo>
                <a:close/>
              </a:path>
              <a:path w="2429509" h="1487804">
                <a:moveTo>
                  <a:pt x="977011" y="870965"/>
                </a:moveTo>
                <a:lnTo>
                  <a:pt x="879348" y="930274"/>
                </a:lnTo>
                <a:lnTo>
                  <a:pt x="899160" y="962913"/>
                </a:lnTo>
                <a:lnTo>
                  <a:pt x="996823" y="903477"/>
                </a:lnTo>
                <a:lnTo>
                  <a:pt x="977011" y="870965"/>
                </a:lnTo>
                <a:close/>
              </a:path>
              <a:path w="2429509" h="1487804">
                <a:moveTo>
                  <a:pt x="846836" y="950086"/>
                </a:moveTo>
                <a:lnTo>
                  <a:pt x="749173" y="1009522"/>
                </a:lnTo>
                <a:lnTo>
                  <a:pt x="768985" y="1042034"/>
                </a:lnTo>
                <a:lnTo>
                  <a:pt x="866648" y="982725"/>
                </a:lnTo>
                <a:lnTo>
                  <a:pt x="846836" y="950086"/>
                </a:lnTo>
                <a:close/>
              </a:path>
              <a:path w="2429509" h="1487804">
                <a:moveTo>
                  <a:pt x="716661" y="1029334"/>
                </a:moveTo>
                <a:lnTo>
                  <a:pt x="618998" y="1088643"/>
                </a:lnTo>
                <a:lnTo>
                  <a:pt x="638810" y="1121282"/>
                </a:lnTo>
                <a:lnTo>
                  <a:pt x="736473" y="1061846"/>
                </a:lnTo>
                <a:lnTo>
                  <a:pt x="716661" y="1029334"/>
                </a:lnTo>
                <a:close/>
              </a:path>
              <a:path w="2429509" h="1487804">
                <a:moveTo>
                  <a:pt x="586359" y="1108455"/>
                </a:moveTo>
                <a:lnTo>
                  <a:pt x="488696" y="1167891"/>
                </a:lnTo>
                <a:lnTo>
                  <a:pt x="508508" y="1200403"/>
                </a:lnTo>
                <a:lnTo>
                  <a:pt x="606171" y="1141094"/>
                </a:lnTo>
                <a:lnTo>
                  <a:pt x="586359" y="1108455"/>
                </a:lnTo>
                <a:close/>
              </a:path>
              <a:path w="2429509" h="1487804">
                <a:moveTo>
                  <a:pt x="456184" y="1187703"/>
                </a:moveTo>
                <a:lnTo>
                  <a:pt x="358521" y="1247012"/>
                </a:lnTo>
                <a:lnTo>
                  <a:pt x="378333" y="1279651"/>
                </a:lnTo>
                <a:lnTo>
                  <a:pt x="475996" y="1220215"/>
                </a:lnTo>
                <a:lnTo>
                  <a:pt x="456184" y="1187703"/>
                </a:lnTo>
                <a:close/>
              </a:path>
              <a:path w="2429509" h="1487804">
                <a:moveTo>
                  <a:pt x="326009" y="1266824"/>
                </a:moveTo>
                <a:lnTo>
                  <a:pt x="228346" y="1326260"/>
                </a:lnTo>
                <a:lnTo>
                  <a:pt x="248158" y="1358772"/>
                </a:lnTo>
                <a:lnTo>
                  <a:pt x="345821" y="1299336"/>
                </a:lnTo>
                <a:lnTo>
                  <a:pt x="326009" y="1266824"/>
                </a:lnTo>
                <a:close/>
              </a:path>
              <a:path w="2429509" h="1487804">
                <a:moveTo>
                  <a:pt x="113284" y="1306956"/>
                </a:moveTo>
                <a:lnTo>
                  <a:pt x="0" y="1487296"/>
                </a:lnTo>
                <a:lnTo>
                  <a:pt x="212216" y="1469770"/>
                </a:lnTo>
                <a:lnTo>
                  <a:pt x="178647" y="1414525"/>
                </a:lnTo>
                <a:lnTo>
                  <a:pt x="156337" y="1414525"/>
                </a:lnTo>
                <a:lnTo>
                  <a:pt x="136651" y="1382013"/>
                </a:lnTo>
                <a:lnTo>
                  <a:pt x="152887" y="1372132"/>
                </a:lnTo>
                <a:lnTo>
                  <a:pt x="113284" y="1306956"/>
                </a:lnTo>
                <a:close/>
              </a:path>
              <a:path w="2429509" h="1487804">
                <a:moveTo>
                  <a:pt x="152887" y="1372132"/>
                </a:moveTo>
                <a:lnTo>
                  <a:pt x="136651" y="1382013"/>
                </a:lnTo>
                <a:lnTo>
                  <a:pt x="156337" y="1414525"/>
                </a:lnTo>
                <a:lnTo>
                  <a:pt x="172633" y="1404628"/>
                </a:lnTo>
                <a:lnTo>
                  <a:pt x="152887" y="1372132"/>
                </a:lnTo>
                <a:close/>
              </a:path>
              <a:path w="2429509" h="1487804">
                <a:moveTo>
                  <a:pt x="172633" y="1404628"/>
                </a:moveTo>
                <a:lnTo>
                  <a:pt x="156337" y="1414525"/>
                </a:lnTo>
                <a:lnTo>
                  <a:pt x="178647" y="1414525"/>
                </a:lnTo>
                <a:lnTo>
                  <a:pt x="172633" y="1404628"/>
                </a:lnTo>
                <a:close/>
              </a:path>
              <a:path w="2429509" h="1487804">
                <a:moveTo>
                  <a:pt x="195707" y="1346072"/>
                </a:moveTo>
                <a:lnTo>
                  <a:pt x="152887" y="1372132"/>
                </a:lnTo>
                <a:lnTo>
                  <a:pt x="172633" y="1404628"/>
                </a:lnTo>
                <a:lnTo>
                  <a:pt x="215519" y="1378584"/>
                </a:lnTo>
                <a:lnTo>
                  <a:pt x="195707" y="13460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6600" y="4976304"/>
            <a:ext cx="1905000" cy="358140"/>
          </a:xfrm>
          <a:custGeom>
            <a:avLst/>
            <a:gdLst/>
            <a:ahLst/>
            <a:cxnLst/>
            <a:rect l="l" t="t" r="r" b="b"/>
            <a:pathLst>
              <a:path w="1905000" h="358139">
                <a:moveTo>
                  <a:pt x="0" y="357695"/>
                </a:moveTo>
                <a:lnTo>
                  <a:pt x="1905000" y="357695"/>
                </a:lnTo>
                <a:lnTo>
                  <a:pt x="1905000" y="0"/>
                </a:lnTo>
                <a:lnTo>
                  <a:pt x="0" y="0"/>
                </a:lnTo>
                <a:lnTo>
                  <a:pt x="0" y="357695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25058" y="4426839"/>
            <a:ext cx="2685541" cy="1191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65747" y="4426839"/>
            <a:ext cx="2046605" cy="198755"/>
          </a:xfrm>
          <a:custGeom>
            <a:avLst/>
            <a:gdLst/>
            <a:ahLst/>
            <a:cxnLst/>
            <a:rect l="l" t="t" r="r" b="b"/>
            <a:pathLst>
              <a:path w="2046604" h="198754">
                <a:moveTo>
                  <a:pt x="0" y="198500"/>
                </a:moveTo>
                <a:lnTo>
                  <a:pt x="5237" y="152995"/>
                </a:lnTo>
                <a:lnTo>
                  <a:pt x="20158" y="111217"/>
                </a:lnTo>
                <a:lnTo>
                  <a:pt x="43577" y="74360"/>
                </a:lnTo>
                <a:lnTo>
                  <a:pt x="74307" y="43617"/>
                </a:lnTo>
                <a:lnTo>
                  <a:pt x="111162" y="20180"/>
                </a:lnTo>
                <a:lnTo>
                  <a:pt x="152955" y="5244"/>
                </a:lnTo>
                <a:lnTo>
                  <a:pt x="198500" y="0"/>
                </a:lnTo>
                <a:lnTo>
                  <a:pt x="374142" y="0"/>
                </a:lnTo>
                <a:lnTo>
                  <a:pt x="935354" y="0"/>
                </a:lnTo>
                <a:lnTo>
                  <a:pt x="2046351" y="0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25058" y="4625340"/>
            <a:ext cx="2487295" cy="993140"/>
          </a:xfrm>
          <a:custGeom>
            <a:avLst/>
            <a:gdLst/>
            <a:ahLst/>
            <a:cxnLst/>
            <a:rect l="l" t="t" r="r" b="b"/>
            <a:pathLst>
              <a:path w="2487295" h="993139">
                <a:moveTo>
                  <a:pt x="2487041" y="992517"/>
                </a:moveTo>
                <a:lnTo>
                  <a:pt x="1376044" y="992517"/>
                </a:lnTo>
                <a:lnTo>
                  <a:pt x="814832" y="992517"/>
                </a:lnTo>
                <a:lnTo>
                  <a:pt x="639190" y="992517"/>
                </a:lnTo>
                <a:lnTo>
                  <a:pt x="593645" y="987272"/>
                </a:lnTo>
                <a:lnTo>
                  <a:pt x="551852" y="972334"/>
                </a:lnTo>
                <a:lnTo>
                  <a:pt x="514997" y="948895"/>
                </a:lnTo>
                <a:lnTo>
                  <a:pt x="484267" y="918149"/>
                </a:lnTo>
                <a:lnTo>
                  <a:pt x="460848" y="881289"/>
                </a:lnTo>
                <a:lnTo>
                  <a:pt x="445927" y="839510"/>
                </a:lnTo>
                <a:lnTo>
                  <a:pt x="440689" y="794004"/>
                </a:lnTo>
                <a:lnTo>
                  <a:pt x="440689" y="297815"/>
                </a:lnTo>
                <a:lnTo>
                  <a:pt x="0" y="88011"/>
                </a:lnTo>
                <a:lnTo>
                  <a:pt x="440689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12098" y="4426839"/>
            <a:ext cx="198755" cy="1191260"/>
          </a:xfrm>
          <a:custGeom>
            <a:avLst/>
            <a:gdLst/>
            <a:ahLst/>
            <a:cxnLst/>
            <a:rect l="l" t="t" r="r" b="b"/>
            <a:pathLst>
              <a:path w="198754" h="1191260">
                <a:moveTo>
                  <a:pt x="0" y="0"/>
                </a:moveTo>
                <a:lnTo>
                  <a:pt x="45505" y="5244"/>
                </a:lnTo>
                <a:lnTo>
                  <a:pt x="87283" y="20180"/>
                </a:lnTo>
                <a:lnTo>
                  <a:pt x="124140" y="43617"/>
                </a:lnTo>
                <a:lnTo>
                  <a:pt x="154883" y="74360"/>
                </a:lnTo>
                <a:lnTo>
                  <a:pt x="178320" y="111217"/>
                </a:lnTo>
                <a:lnTo>
                  <a:pt x="193256" y="152995"/>
                </a:lnTo>
                <a:lnTo>
                  <a:pt x="198500" y="198500"/>
                </a:lnTo>
                <a:lnTo>
                  <a:pt x="198500" y="496316"/>
                </a:lnTo>
                <a:lnTo>
                  <a:pt x="198500" y="992505"/>
                </a:lnTo>
                <a:lnTo>
                  <a:pt x="193256" y="1038011"/>
                </a:lnTo>
                <a:lnTo>
                  <a:pt x="178320" y="1079790"/>
                </a:lnTo>
                <a:lnTo>
                  <a:pt x="154883" y="1116650"/>
                </a:lnTo>
                <a:lnTo>
                  <a:pt x="124140" y="1147396"/>
                </a:lnTo>
                <a:lnTo>
                  <a:pt x="87283" y="1170835"/>
                </a:lnTo>
                <a:lnTo>
                  <a:pt x="45505" y="1185773"/>
                </a:lnTo>
                <a:lnTo>
                  <a:pt x="0" y="1191018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25058" y="4426839"/>
            <a:ext cx="2685541" cy="1191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25058" y="4426839"/>
            <a:ext cx="2686050" cy="1191260"/>
          </a:xfrm>
          <a:custGeom>
            <a:avLst/>
            <a:gdLst/>
            <a:ahLst/>
            <a:cxnLst/>
            <a:rect l="l" t="t" r="r" b="b"/>
            <a:pathLst>
              <a:path w="2686050" h="1191260">
                <a:moveTo>
                  <a:pt x="440689" y="198500"/>
                </a:moveTo>
                <a:lnTo>
                  <a:pt x="445927" y="152995"/>
                </a:lnTo>
                <a:lnTo>
                  <a:pt x="460848" y="111217"/>
                </a:lnTo>
                <a:lnTo>
                  <a:pt x="484267" y="74360"/>
                </a:lnTo>
                <a:lnTo>
                  <a:pt x="514997" y="43617"/>
                </a:lnTo>
                <a:lnTo>
                  <a:pt x="551852" y="20180"/>
                </a:lnTo>
                <a:lnTo>
                  <a:pt x="593645" y="5244"/>
                </a:lnTo>
                <a:lnTo>
                  <a:pt x="639190" y="0"/>
                </a:lnTo>
                <a:lnTo>
                  <a:pt x="814832" y="0"/>
                </a:lnTo>
                <a:lnTo>
                  <a:pt x="1376044" y="0"/>
                </a:lnTo>
                <a:lnTo>
                  <a:pt x="2487041" y="0"/>
                </a:lnTo>
                <a:lnTo>
                  <a:pt x="2532546" y="5244"/>
                </a:lnTo>
                <a:lnTo>
                  <a:pt x="2574324" y="20180"/>
                </a:lnTo>
                <a:lnTo>
                  <a:pt x="2611181" y="43617"/>
                </a:lnTo>
                <a:lnTo>
                  <a:pt x="2641924" y="74360"/>
                </a:lnTo>
                <a:lnTo>
                  <a:pt x="2665361" y="111217"/>
                </a:lnTo>
                <a:lnTo>
                  <a:pt x="2680297" y="152995"/>
                </a:lnTo>
                <a:lnTo>
                  <a:pt x="2685541" y="198500"/>
                </a:lnTo>
                <a:lnTo>
                  <a:pt x="2685541" y="496316"/>
                </a:lnTo>
                <a:lnTo>
                  <a:pt x="2685541" y="992505"/>
                </a:lnTo>
                <a:lnTo>
                  <a:pt x="2680297" y="1038011"/>
                </a:lnTo>
                <a:lnTo>
                  <a:pt x="2665361" y="1079790"/>
                </a:lnTo>
                <a:lnTo>
                  <a:pt x="2641924" y="1116650"/>
                </a:lnTo>
                <a:lnTo>
                  <a:pt x="2611181" y="1147396"/>
                </a:lnTo>
                <a:lnTo>
                  <a:pt x="2574324" y="1170835"/>
                </a:lnTo>
                <a:lnTo>
                  <a:pt x="2532546" y="1185773"/>
                </a:lnTo>
                <a:lnTo>
                  <a:pt x="2487041" y="1191018"/>
                </a:lnTo>
                <a:lnTo>
                  <a:pt x="1376044" y="1191018"/>
                </a:lnTo>
                <a:lnTo>
                  <a:pt x="814832" y="1191018"/>
                </a:lnTo>
                <a:lnTo>
                  <a:pt x="639190" y="1191018"/>
                </a:lnTo>
                <a:lnTo>
                  <a:pt x="593645" y="1185773"/>
                </a:lnTo>
                <a:lnTo>
                  <a:pt x="551852" y="1170835"/>
                </a:lnTo>
                <a:lnTo>
                  <a:pt x="514997" y="1147396"/>
                </a:lnTo>
                <a:lnTo>
                  <a:pt x="484267" y="1116650"/>
                </a:lnTo>
                <a:lnTo>
                  <a:pt x="460848" y="1079790"/>
                </a:lnTo>
                <a:lnTo>
                  <a:pt x="445927" y="1038011"/>
                </a:lnTo>
                <a:lnTo>
                  <a:pt x="440689" y="992505"/>
                </a:lnTo>
                <a:lnTo>
                  <a:pt x="440689" y="496316"/>
                </a:lnTo>
                <a:lnTo>
                  <a:pt x="0" y="286512"/>
                </a:lnTo>
                <a:lnTo>
                  <a:pt x="440689" y="198500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45402" y="4560823"/>
            <a:ext cx="1688464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105"/>
              </a:spcBef>
            </a:pPr>
            <a:r>
              <a:rPr sz="2800" spc="-16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8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range: 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[4,</a:t>
            </a: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255]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0044" y="1200517"/>
            <a:ext cx="8270240" cy="19177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Arial"/>
                <a:cs typeface="Arial"/>
              </a:rPr>
              <a:t>Methodology</a:t>
            </a:r>
            <a:endParaRPr sz="2800" dirty="0">
              <a:latin typeface="Arial"/>
              <a:cs typeface="Arial"/>
            </a:endParaRPr>
          </a:p>
          <a:p>
            <a:pPr marL="756285" marR="919480" indent="-28702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Arial"/>
                <a:cs typeface="Arial"/>
              </a:rPr>
              <a:t>– If the </a:t>
            </a:r>
            <a:r>
              <a:rPr sz="2400" spc="-5" dirty="0">
                <a:latin typeface="Arial"/>
                <a:cs typeface="Arial"/>
              </a:rPr>
              <a:t>variable is </a:t>
            </a:r>
            <a:r>
              <a:rPr sz="2400" dirty="0">
                <a:latin typeface="Arial"/>
                <a:cs typeface="Arial"/>
              </a:rPr>
              <a:t>compared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a constant </a:t>
            </a:r>
            <a:r>
              <a:rPr sz="2400" spc="-5" dirty="0">
                <a:latin typeface="Arial"/>
                <a:cs typeface="Arial"/>
              </a:rPr>
              <a:t>value,  inspect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branch block </a:t>
            </a:r>
            <a:r>
              <a:rPr sz="2400" dirty="0">
                <a:latin typeface="Arial"/>
                <a:cs typeface="Arial"/>
              </a:rPr>
              <a:t>to decide 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range.</a:t>
            </a:r>
            <a:endParaRPr sz="24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840"/>
              </a:spcBef>
            </a:pPr>
            <a:r>
              <a:rPr sz="2200" b="1" spc="-190" dirty="0">
                <a:solidFill>
                  <a:srgbClr val="FF0000"/>
                </a:solidFill>
                <a:latin typeface="Trebuchet MS"/>
                <a:cs typeface="Trebuchet MS"/>
              </a:rPr>
              <a:t># </a:t>
            </a:r>
            <a:r>
              <a:rPr sz="2200" b="1" spc="-114" dirty="0">
                <a:solidFill>
                  <a:srgbClr val="FF0000"/>
                </a:solidFill>
                <a:latin typeface="Trebuchet MS"/>
                <a:cs typeface="Trebuchet MS"/>
              </a:rPr>
              <a:t>Config</a:t>
            </a:r>
            <a:r>
              <a:rPr sz="2200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spc="-140" dirty="0">
                <a:solidFill>
                  <a:srgbClr val="FF0000"/>
                </a:solidFill>
                <a:latin typeface="Trebuchet MS"/>
                <a:cs typeface="Trebuchet MS"/>
              </a:rPr>
              <a:t>parameter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83222" y="3091129"/>
            <a:ext cx="170307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i="1" spc="-180" dirty="0">
                <a:solidFill>
                  <a:srgbClr val="FF0000"/>
                </a:solidFill>
                <a:latin typeface="Trebuchet MS"/>
                <a:cs typeface="Trebuchet MS"/>
              </a:rPr>
              <a:t>“index_intlen”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60119" y="4234053"/>
            <a:ext cx="232092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427" baseline="-5050" dirty="0">
                <a:latin typeface="Arial"/>
                <a:cs typeface="Arial"/>
              </a:rPr>
              <a:t>if(</a:t>
            </a:r>
            <a:r>
              <a:rPr sz="2200" spc="114" dirty="0">
                <a:latin typeface="Arial"/>
                <a:cs typeface="Arial"/>
              </a:rPr>
              <a:t>c-&gt;value_int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075814" y="4931155"/>
            <a:ext cx="307721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9145" algn="l"/>
              </a:tabLst>
            </a:pPr>
            <a:r>
              <a:rPr lang="en-US" sz="2200" spc="114" dirty="0">
                <a:latin typeface="Arial"/>
                <a:cs typeface="Arial"/>
              </a:rPr>
              <a:t>e</a:t>
            </a:r>
            <a:r>
              <a:rPr sz="2200" spc="114" dirty="0">
                <a:latin typeface="Arial"/>
                <a:cs typeface="Arial"/>
              </a:rPr>
              <a:t>lse</a:t>
            </a:r>
            <a:r>
              <a:rPr lang="zh-CN" altLang="en-US" sz="2200" spc="114" dirty="0">
                <a:latin typeface="Arial"/>
                <a:cs typeface="Arial"/>
              </a:rPr>
              <a:t> </a:t>
            </a:r>
            <a:r>
              <a:rPr sz="2200" spc="114" dirty="0">
                <a:latin typeface="Arial"/>
                <a:cs typeface="Arial"/>
              </a:rPr>
              <a:t>if</a:t>
            </a:r>
            <a:r>
              <a:rPr sz="2200" spc="290" dirty="0">
                <a:latin typeface="Arial"/>
                <a:cs typeface="Arial"/>
              </a:rPr>
              <a:t>(</a:t>
            </a:r>
            <a:r>
              <a:rPr sz="2200" spc="114" dirty="0">
                <a:latin typeface="Arial"/>
                <a:cs typeface="Arial"/>
              </a:rPr>
              <a:t>c-&gt;value_int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3900" y="3261486"/>
            <a:ext cx="7545705" cy="3139440"/>
          </a:xfrm>
          <a:custGeom>
            <a:avLst/>
            <a:gdLst/>
            <a:ahLst/>
            <a:cxnLst/>
            <a:rect l="l" t="t" r="r" b="b"/>
            <a:pathLst>
              <a:path w="7545705" h="3139440">
                <a:moveTo>
                  <a:pt x="0" y="3139313"/>
                </a:moveTo>
                <a:lnTo>
                  <a:pt x="7545578" y="3139313"/>
                </a:lnTo>
                <a:lnTo>
                  <a:pt x="7545578" y="0"/>
                </a:lnTo>
                <a:lnTo>
                  <a:pt x="0" y="0"/>
                </a:lnTo>
                <a:lnTo>
                  <a:pt x="0" y="3139313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2944" y="3277565"/>
            <a:ext cx="4337685" cy="1033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91565" algn="l"/>
              </a:tabLst>
            </a:pPr>
            <a:r>
              <a:rPr sz="2200" spc="355" dirty="0">
                <a:latin typeface="Arial"/>
                <a:cs typeface="Arial"/>
              </a:rPr>
              <a:t>static	</a:t>
            </a:r>
            <a:r>
              <a:rPr sz="2200" spc="185" dirty="0">
                <a:latin typeface="Arial"/>
                <a:cs typeface="Arial"/>
              </a:rPr>
              <a:t>TransactionId</a:t>
            </a:r>
            <a:endParaRPr sz="22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tabLst>
                <a:tab pos="4170679" algn="l"/>
              </a:tabLst>
            </a:pPr>
            <a:r>
              <a:rPr sz="2200" spc="-370" dirty="0">
                <a:latin typeface="Arial"/>
                <a:cs typeface="Arial"/>
              </a:rPr>
              <a:t>R</a:t>
            </a:r>
            <a:r>
              <a:rPr sz="2200" spc="-25" dirty="0">
                <a:latin typeface="Arial"/>
                <a:cs typeface="Arial"/>
              </a:rPr>
              <a:t>e</a:t>
            </a:r>
            <a:r>
              <a:rPr sz="2200" spc="114" dirty="0">
                <a:latin typeface="Arial"/>
                <a:cs typeface="Arial"/>
              </a:rPr>
              <a:t>c</a:t>
            </a:r>
            <a:r>
              <a:rPr sz="2200" spc="-25" dirty="0">
                <a:latin typeface="Arial"/>
                <a:cs typeface="Arial"/>
              </a:rPr>
              <a:t>o</a:t>
            </a:r>
            <a:r>
              <a:rPr sz="2200" spc="484" dirty="0">
                <a:latin typeface="Arial"/>
                <a:cs typeface="Arial"/>
              </a:rPr>
              <a:t>r</a:t>
            </a:r>
            <a:r>
              <a:rPr sz="2200" spc="-25" dirty="0">
                <a:latin typeface="Arial"/>
                <a:cs typeface="Arial"/>
              </a:rPr>
              <a:t>d</a:t>
            </a:r>
            <a:r>
              <a:rPr sz="2200" spc="-125" dirty="0">
                <a:latin typeface="Arial"/>
                <a:cs typeface="Arial"/>
              </a:rPr>
              <a:t>T</a:t>
            </a:r>
            <a:r>
              <a:rPr sz="2200" spc="465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25" dirty="0">
                <a:latin typeface="Arial"/>
                <a:cs typeface="Arial"/>
              </a:rPr>
              <a:t>n</a:t>
            </a:r>
            <a:r>
              <a:rPr sz="2200" spc="114" dirty="0">
                <a:latin typeface="Arial"/>
                <a:cs typeface="Arial"/>
              </a:rPr>
              <a:t>s</a:t>
            </a:r>
            <a:r>
              <a:rPr sz="2200" spc="-25" dirty="0">
                <a:latin typeface="Arial"/>
                <a:cs typeface="Arial"/>
              </a:rPr>
              <a:t>a</a:t>
            </a:r>
            <a:r>
              <a:rPr sz="2200" spc="114" dirty="0">
                <a:latin typeface="Arial"/>
                <a:cs typeface="Arial"/>
              </a:rPr>
              <a:t>c</a:t>
            </a:r>
            <a:r>
              <a:rPr sz="2200" spc="585" dirty="0">
                <a:latin typeface="Arial"/>
                <a:cs typeface="Arial"/>
              </a:rPr>
              <a:t>t</a:t>
            </a:r>
            <a:r>
              <a:rPr sz="2200" spc="730" dirty="0">
                <a:latin typeface="Arial"/>
                <a:cs typeface="Arial"/>
              </a:rPr>
              <a:t>i</a:t>
            </a:r>
            <a:r>
              <a:rPr sz="2200" spc="-25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n</a:t>
            </a:r>
            <a:r>
              <a:rPr sz="2200" spc="-390" dirty="0">
                <a:latin typeface="Arial"/>
                <a:cs typeface="Arial"/>
              </a:rPr>
              <a:t>C</a:t>
            </a:r>
            <a:r>
              <a:rPr sz="2200" spc="-25" dirty="0">
                <a:latin typeface="Arial"/>
                <a:cs typeface="Arial"/>
              </a:rPr>
              <a:t>o</a:t>
            </a:r>
            <a:r>
              <a:rPr sz="2200" spc="-615" dirty="0">
                <a:latin typeface="Arial"/>
                <a:cs typeface="Arial"/>
              </a:rPr>
              <a:t>mm</a:t>
            </a:r>
            <a:r>
              <a:rPr sz="2200" spc="710" dirty="0">
                <a:latin typeface="Arial"/>
                <a:cs typeface="Arial"/>
              </a:rPr>
              <a:t>i</a:t>
            </a:r>
            <a:r>
              <a:rPr sz="2200" spc="660" dirty="0">
                <a:latin typeface="Arial"/>
                <a:cs typeface="Arial"/>
              </a:rPr>
              <a:t>t</a:t>
            </a:r>
            <a:r>
              <a:rPr sz="2200" spc="465" dirty="0">
                <a:latin typeface="Arial"/>
                <a:cs typeface="Arial"/>
              </a:rPr>
              <a:t>(</a:t>
            </a:r>
            <a:r>
              <a:rPr sz="2200" spc="480" dirty="0">
                <a:latin typeface="Arial"/>
                <a:cs typeface="Arial"/>
              </a:rPr>
              <a:t>)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47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1247140">
              <a:lnSpc>
                <a:spcPct val="100000"/>
              </a:lnSpc>
            </a:pPr>
            <a:r>
              <a:rPr sz="2200" spc="-985" dirty="0"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4967" y="4368948"/>
            <a:ext cx="169100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0"/>
              </a:lnSpc>
            </a:pPr>
            <a:r>
              <a:rPr sz="2200" spc="-5" dirty="0">
                <a:latin typeface="Arial"/>
                <a:cs typeface="Arial"/>
              </a:rPr>
              <a:t>e</a:t>
            </a:r>
            <a:r>
              <a:rPr sz="2200" spc="-2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25" dirty="0">
                <a:latin typeface="Arial"/>
                <a:cs typeface="Arial"/>
              </a:rPr>
              <a:t>b</a:t>
            </a:r>
            <a:r>
              <a:rPr sz="2200" spc="730" dirty="0">
                <a:latin typeface="Arial"/>
                <a:cs typeface="Arial"/>
              </a:rPr>
              <a:t>l</a:t>
            </a:r>
            <a:r>
              <a:rPr sz="2200" spc="-25" dirty="0">
                <a:latin typeface="Arial"/>
                <a:cs typeface="Arial"/>
              </a:rPr>
              <a:t>e</a:t>
            </a:r>
            <a:r>
              <a:rPr sz="2200" spc="-125" dirty="0">
                <a:latin typeface="Arial"/>
                <a:cs typeface="Arial"/>
              </a:rPr>
              <a:t>F</a:t>
            </a:r>
            <a:r>
              <a:rPr sz="2200" spc="95" dirty="0">
                <a:latin typeface="Arial"/>
                <a:cs typeface="Arial"/>
              </a:rPr>
              <a:t>s</a:t>
            </a:r>
            <a:r>
              <a:rPr sz="2200" spc="114" dirty="0">
                <a:latin typeface="Arial"/>
                <a:cs typeface="Arial"/>
              </a:rPr>
              <a:t>y</a:t>
            </a:r>
            <a:r>
              <a:rPr sz="2200" spc="-25" dirty="0">
                <a:latin typeface="Arial"/>
                <a:cs typeface="Arial"/>
              </a:rPr>
              <a:t>n</a:t>
            </a:r>
            <a:r>
              <a:rPr sz="2200" spc="110" dirty="0">
                <a:latin typeface="Arial"/>
                <a:cs typeface="Arial"/>
              </a:rPr>
              <a:t>c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2438" y="4704256"/>
            <a:ext cx="2155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0"/>
              </a:lnSpc>
            </a:pPr>
            <a:r>
              <a:rPr sz="2200" spc="-370" dirty="0">
                <a:latin typeface="Arial"/>
                <a:cs typeface="Arial"/>
              </a:rPr>
              <a:t>C</a:t>
            </a:r>
            <a:r>
              <a:rPr sz="2200" spc="-25" dirty="0">
                <a:latin typeface="Arial"/>
                <a:cs typeface="Arial"/>
              </a:rPr>
              <a:t>o</a:t>
            </a:r>
            <a:r>
              <a:rPr sz="2200" spc="-615" dirty="0">
                <a:latin typeface="Arial"/>
                <a:cs typeface="Arial"/>
              </a:rPr>
              <a:t>m</a:t>
            </a:r>
            <a:r>
              <a:rPr sz="2200" spc="-635" dirty="0">
                <a:latin typeface="Arial"/>
                <a:cs typeface="Arial"/>
              </a:rPr>
              <a:t>m</a:t>
            </a:r>
            <a:r>
              <a:rPr sz="2200" spc="730" dirty="0">
                <a:latin typeface="Arial"/>
                <a:cs typeface="Arial"/>
              </a:rPr>
              <a:t>i</a:t>
            </a:r>
            <a:r>
              <a:rPr sz="2200" spc="585" dirty="0">
                <a:latin typeface="Arial"/>
                <a:cs typeface="Arial"/>
              </a:rPr>
              <a:t>t</a:t>
            </a:r>
            <a:r>
              <a:rPr sz="2200" spc="-250" dirty="0">
                <a:latin typeface="Arial"/>
                <a:cs typeface="Arial"/>
              </a:rPr>
              <a:t>S</a:t>
            </a:r>
            <a:r>
              <a:rPr sz="2200" spc="710" dirty="0">
                <a:latin typeface="Arial"/>
                <a:cs typeface="Arial"/>
              </a:rPr>
              <a:t>i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spc="710" dirty="0">
                <a:latin typeface="Arial"/>
                <a:cs typeface="Arial"/>
              </a:rPr>
              <a:t>li</a:t>
            </a:r>
            <a:r>
              <a:rPr sz="2200" spc="-5" dirty="0">
                <a:latin typeface="Arial"/>
                <a:cs typeface="Arial"/>
              </a:rPr>
              <a:t>ng</a:t>
            </a:r>
            <a:r>
              <a:rPr sz="2200" spc="114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4419" y="5290261"/>
            <a:ext cx="18034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4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2510" y="5625795"/>
            <a:ext cx="2782570" cy="640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105"/>
              </a:spcBef>
            </a:pPr>
            <a:r>
              <a:rPr sz="2200" spc="47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spc="380" dirty="0">
                <a:latin typeface="Arial"/>
                <a:cs typeface="Arial"/>
              </a:rPr>
              <a:t>/* </a:t>
            </a:r>
            <a:r>
              <a:rPr sz="1800" spc="80" dirty="0">
                <a:latin typeface="Arial"/>
                <a:cs typeface="Arial"/>
              </a:rPr>
              <a:t>PostgreSQL-9.2.1</a:t>
            </a:r>
            <a:r>
              <a:rPr sz="1800" spc="555" dirty="0">
                <a:latin typeface="Arial"/>
                <a:cs typeface="Arial"/>
              </a:rPr>
              <a:t> </a:t>
            </a:r>
            <a:r>
              <a:rPr sz="1800" spc="385" dirty="0"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79398" y="502666"/>
            <a:ext cx="69850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Control </a:t>
            </a:r>
            <a:r>
              <a:rPr spc="-15" dirty="0"/>
              <a:t>Dependency</a:t>
            </a:r>
            <a:r>
              <a:rPr spc="80" dirty="0"/>
              <a:t> </a:t>
            </a:r>
            <a:r>
              <a:rPr spc="-10" dirty="0"/>
              <a:t>Inference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795"/>
              </a:spcBef>
              <a:buChar char="•"/>
              <a:tabLst>
                <a:tab pos="356870" algn="l"/>
                <a:tab pos="357505" algn="l"/>
              </a:tabLst>
            </a:pPr>
            <a:r>
              <a:rPr spc="-5" dirty="0"/>
              <a:t>Methodology</a:t>
            </a: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sz="2400" dirty="0"/>
              <a:t>– Check </a:t>
            </a:r>
            <a:r>
              <a:rPr sz="2400" spc="-5" dirty="0"/>
              <a:t>if </a:t>
            </a:r>
            <a:r>
              <a:rPr sz="2400" dirty="0"/>
              <a:t>the </a:t>
            </a:r>
            <a:r>
              <a:rPr sz="2400" spc="5" dirty="0"/>
              <a:t>config </a:t>
            </a:r>
            <a:r>
              <a:rPr sz="2400" spc="-10" dirty="0"/>
              <a:t>variable’s </a:t>
            </a:r>
            <a:r>
              <a:rPr sz="2400" spc="-5" dirty="0"/>
              <a:t>usage is </a:t>
            </a:r>
            <a:r>
              <a:rPr sz="2400" dirty="0"/>
              <a:t>controlled</a:t>
            </a:r>
            <a:r>
              <a:rPr sz="2400" spc="190" dirty="0"/>
              <a:t> </a:t>
            </a:r>
            <a:r>
              <a:rPr sz="2400" dirty="0"/>
              <a:t>by</a:t>
            </a:r>
            <a:endParaRPr sz="2400"/>
          </a:p>
          <a:p>
            <a:pPr marL="756285">
              <a:lnSpc>
                <a:spcPts val="2355"/>
              </a:lnSpc>
            </a:pPr>
            <a:r>
              <a:rPr sz="2400" dirty="0"/>
              <a:t>another </a:t>
            </a:r>
            <a:r>
              <a:rPr sz="2400" spc="5" dirty="0"/>
              <a:t>config</a:t>
            </a:r>
            <a:r>
              <a:rPr sz="2400" spc="-70" dirty="0"/>
              <a:t> </a:t>
            </a:r>
            <a:r>
              <a:rPr sz="2400" spc="-5" dirty="0"/>
              <a:t>variable</a:t>
            </a:r>
            <a:endParaRPr sz="2400"/>
          </a:p>
          <a:p>
            <a:pPr marR="5080" algn="r">
              <a:lnSpc>
                <a:spcPts val="2115"/>
              </a:lnSpc>
            </a:pPr>
            <a:r>
              <a:rPr sz="2200" b="1" spc="-190" dirty="0">
                <a:solidFill>
                  <a:srgbClr val="FF0000"/>
                </a:solidFill>
                <a:latin typeface="Trebuchet MS"/>
                <a:cs typeface="Trebuchet MS"/>
              </a:rPr>
              <a:t># </a:t>
            </a:r>
            <a:r>
              <a:rPr sz="2200" b="1" spc="-114" dirty="0">
                <a:solidFill>
                  <a:srgbClr val="FF0000"/>
                </a:solidFill>
                <a:latin typeface="Trebuchet MS"/>
                <a:cs typeface="Trebuchet MS"/>
              </a:rPr>
              <a:t>Config</a:t>
            </a:r>
            <a:r>
              <a:rPr sz="2200" b="1" spc="-2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spc="-145" dirty="0">
                <a:solidFill>
                  <a:srgbClr val="FF0000"/>
                </a:solidFill>
                <a:latin typeface="Trebuchet MS"/>
                <a:cs typeface="Trebuchet MS"/>
              </a:rPr>
              <a:t>parameter:</a:t>
            </a:r>
            <a:endParaRPr sz="2200">
              <a:latin typeface="Trebuchet MS"/>
              <a:cs typeface="Trebuchet MS"/>
            </a:endParaRPr>
          </a:p>
          <a:p>
            <a:pPr marL="4958715">
              <a:lnSpc>
                <a:spcPts val="2875"/>
              </a:lnSpc>
            </a:pPr>
            <a:r>
              <a:rPr sz="2200" b="1" spc="-235" dirty="0">
                <a:solidFill>
                  <a:srgbClr val="FF0000"/>
                </a:solidFill>
                <a:latin typeface="Trebuchet MS"/>
                <a:cs typeface="Trebuchet MS"/>
              </a:rPr>
              <a:t>“</a:t>
            </a:r>
            <a:r>
              <a:rPr sz="2400" b="1" i="1" spc="-235" dirty="0">
                <a:solidFill>
                  <a:srgbClr val="FF0000"/>
                </a:solidFill>
                <a:latin typeface="Trebuchet MS"/>
                <a:cs typeface="Trebuchet MS"/>
              </a:rPr>
              <a:t>fsync”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3665" y="3023996"/>
            <a:ext cx="2338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335" dirty="0">
                <a:solidFill>
                  <a:srgbClr val="1F487C"/>
                </a:solidFill>
                <a:latin typeface="Trebuchet MS"/>
                <a:cs typeface="Trebuchet MS"/>
              </a:rPr>
              <a:t>“</a:t>
            </a:r>
            <a:r>
              <a:rPr sz="2400" b="1" i="1" spc="-225" dirty="0">
                <a:solidFill>
                  <a:srgbClr val="1F487C"/>
                </a:solidFill>
                <a:latin typeface="Trebuchet MS"/>
                <a:cs typeface="Trebuchet MS"/>
              </a:rPr>
              <a:t>c</a:t>
            </a:r>
            <a:r>
              <a:rPr sz="2400" b="1" i="1" spc="-105" dirty="0">
                <a:solidFill>
                  <a:srgbClr val="1F487C"/>
                </a:solidFill>
                <a:latin typeface="Trebuchet MS"/>
                <a:cs typeface="Trebuchet MS"/>
              </a:rPr>
              <a:t>o</a:t>
            </a:r>
            <a:r>
              <a:rPr sz="2400" b="1" i="1" spc="-75" dirty="0">
                <a:solidFill>
                  <a:srgbClr val="1F487C"/>
                </a:solidFill>
                <a:latin typeface="Trebuchet MS"/>
                <a:cs typeface="Trebuchet MS"/>
              </a:rPr>
              <a:t>mm</a:t>
            </a:r>
            <a:r>
              <a:rPr sz="2400" b="1" i="1" spc="-190" dirty="0">
                <a:solidFill>
                  <a:srgbClr val="1F487C"/>
                </a:solidFill>
                <a:latin typeface="Trebuchet MS"/>
                <a:cs typeface="Trebuchet MS"/>
              </a:rPr>
              <a:t>i</a:t>
            </a:r>
            <a:r>
              <a:rPr sz="2400" b="1" i="1" spc="-185" dirty="0">
                <a:solidFill>
                  <a:srgbClr val="1F487C"/>
                </a:solidFill>
                <a:latin typeface="Trebuchet MS"/>
                <a:cs typeface="Trebuchet MS"/>
              </a:rPr>
              <a:t>t</a:t>
            </a:r>
            <a:r>
              <a:rPr sz="2400" b="1" i="1" spc="-240" dirty="0">
                <a:solidFill>
                  <a:srgbClr val="1F487C"/>
                </a:solidFill>
                <a:latin typeface="Trebuchet MS"/>
                <a:cs typeface="Trebuchet MS"/>
              </a:rPr>
              <a:t>_</a:t>
            </a:r>
            <a:r>
              <a:rPr sz="2400" b="1" i="1" spc="-170" dirty="0">
                <a:solidFill>
                  <a:srgbClr val="1F487C"/>
                </a:solidFill>
                <a:latin typeface="Trebuchet MS"/>
                <a:cs typeface="Trebuchet MS"/>
              </a:rPr>
              <a:t>s</a:t>
            </a:r>
            <a:r>
              <a:rPr sz="2400" b="1" i="1" spc="-190" dirty="0">
                <a:solidFill>
                  <a:srgbClr val="1F487C"/>
                </a:solidFill>
                <a:latin typeface="Trebuchet MS"/>
                <a:cs typeface="Trebuchet MS"/>
              </a:rPr>
              <a:t>i</a:t>
            </a:r>
            <a:r>
              <a:rPr sz="2400" b="1" i="1" spc="-220" dirty="0">
                <a:solidFill>
                  <a:srgbClr val="1F487C"/>
                </a:solidFill>
                <a:latin typeface="Trebuchet MS"/>
                <a:cs typeface="Trebuchet MS"/>
              </a:rPr>
              <a:t>b</a:t>
            </a:r>
            <a:r>
              <a:rPr sz="2400" b="1" i="1" spc="-110" dirty="0">
                <a:solidFill>
                  <a:srgbClr val="1F487C"/>
                </a:solidFill>
                <a:latin typeface="Trebuchet MS"/>
                <a:cs typeface="Trebuchet MS"/>
              </a:rPr>
              <a:t>l</a:t>
            </a:r>
            <a:r>
              <a:rPr sz="2400" b="1" i="1" spc="-190" dirty="0">
                <a:solidFill>
                  <a:srgbClr val="1F487C"/>
                </a:solidFill>
                <a:latin typeface="Trebuchet MS"/>
                <a:cs typeface="Trebuchet MS"/>
              </a:rPr>
              <a:t>i</a:t>
            </a:r>
            <a:r>
              <a:rPr sz="2400" b="1" i="1" spc="-85" dirty="0">
                <a:solidFill>
                  <a:srgbClr val="1F487C"/>
                </a:solidFill>
                <a:latin typeface="Trebuchet MS"/>
                <a:cs typeface="Trebuchet MS"/>
              </a:rPr>
              <a:t>n</a:t>
            </a:r>
            <a:r>
              <a:rPr sz="2400" b="1" i="1" spc="-95" dirty="0">
                <a:solidFill>
                  <a:srgbClr val="1F487C"/>
                </a:solidFill>
                <a:latin typeface="Trebuchet MS"/>
                <a:cs typeface="Trebuchet MS"/>
              </a:rPr>
              <a:t>g</a:t>
            </a:r>
            <a:r>
              <a:rPr sz="2400" b="1" i="1" spc="-70" dirty="0">
                <a:solidFill>
                  <a:srgbClr val="1F487C"/>
                </a:solidFill>
                <a:latin typeface="Trebuchet MS"/>
                <a:cs typeface="Trebuchet MS"/>
              </a:rPr>
              <a:t>s</a:t>
            </a:r>
            <a:r>
              <a:rPr sz="2400" b="1" i="1" spc="-365" dirty="0">
                <a:solidFill>
                  <a:srgbClr val="1F487C"/>
                </a:solidFill>
                <a:latin typeface="Trebuchet MS"/>
                <a:cs typeface="Trebuchet MS"/>
              </a:rPr>
              <a:t>”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05200" y="3038982"/>
            <a:ext cx="1912620" cy="1188085"/>
          </a:xfrm>
          <a:custGeom>
            <a:avLst/>
            <a:gdLst/>
            <a:ahLst/>
            <a:cxnLst/>
            <a:rect l="l" t="t" r="r" b="b"/>
            <a:pathLst>
              <a:path w="1912620" h="1188085">
                <a:moveTo>
                  <a:pt x="1897507" y="0"/>
                </a:moveTo>
                <a:lnTo>
                  <a:pt x="1800225" y="60070"/>
                </a:lnTo>
                <a:lnTo>
                  <a:pt x="1815211" y="84327"/>
                </a:lnTo>
                <a:lnTo>
                  <a:pt x="1912492" y="24383"/>
                </a:lnTo>
                <a:lnTo>
                  <a:pt x="1897507" y="0"/>
                </a:lnTo>
                <a:close/>
              </a:path>
              <a:path w="1912620" h="1188085">
                <a:moveTo>
                  <a:pt x="1727327" y="105028"/>
                </a:moveTo>
                <a:lnTo>
                  <a:pt x="1630045" y="165100"/>
                </a:lnTo>
                <a:lnTo>
                  <a:pt x="1645030" y="189356"/>
                </a:lnTo>
                <a:lnTo>
                  <a:pt x="1742313" y="129412"/>
                </a:lnTo>
                <a:lnTo>
                  <a:pt x="1727327" y="105028"/>
                </a:lnTo>
                <a:close/>
              </a:path>
              <a:path w="1912620" h="1188085">
                <a:moveTo>
                  <a:pt x="1557020" y="210184"/>
                </a:moveTo>
                <a:lnTo>
                  <a:pt x="1459864" y="270128"/>
                </a:lnTo>
                <a:lnTo>
                  <a:pt x="1474851" y="294513"/>
                </a:lnTo>
                <a:lnTo>
                  <a:pt x="1572133" y="234441"/>
                </a:lnTo>
                <a:lnTo>
                  <a:pt x="1557020" y="210184"/>
                </a:lnTo>
                <a:close/>
              </a:path>
              <a:path w="1912620" h="1188085">
                <a:moveTo>
                  <a:pt x="1386839" y="315213"/>
                </a:moveTo>
                <a:lnTo>
                  <a:pt x="1289558" y="375284"/>
                </a:lnTo>
                <a:lnTo>
                  <a:pt x="1304671" y="399541"/>
                </a:lnTo>
                <a:lnTo>
                  <a:pt x="1401826" y="339470"/>
                </a:lnTo>
                <a:lnTo>
                  <a:pt x="1386839" y="315213"/>
                </a:lnTo>
                <a:close/>
              </a:path>
              <a:path w="1912620" h="1188085">
                <a:moveTo>
                  <a:pt x="1216660" y="420242"/>
                </a:moveTo>
                <a:lnTo>
                  <a:pt x="1119377" y="480313"/>
                </a:lnTo>
                <a:lnTo>
                  <a:pt x="1134364" y="504570"/>
                </a:lnTo>
                <a:lnTo>
                  <a:pt x="1231646" y="444626"/>
                </a:lnTo>
                <a:lnTo>
                  <a:pt x="1216660" y="420242"/>
                </a:lnTo>
                <a:close/>
              </a:path>
              <a:path w="1912620" h="1188085">
                <a:moveTo>
                  <a:pt x="1046479" y="525271"/>
                </a:moveTo>
                <a:lnTo>
                  <a:pt x="949198" y="585342"/>
                </a:lnTo>
                <a:lnTo>
                  <a:pt x="964184" y="609726"/>
                </a:lnTo>
                <a:lnTo>
                  <a:pt x="1061465" y="549655"/>
                </a:lnTo>
                <a:lnTo>
                  <a:pt x="1046479" y="525271"/>
                </a:lnTo>
                <a:close/>
              </a:path>
              <a:path w="1912620" h="1188085">
                <a:moveTo>
                  <a:pt x="876173" y="630427"/>
                </a:moveTo>
                <a:lnTo>
                  <a:pt x="779017" y="690371"/>
                </a:lnTo>
                <a:lnTo>
                  <a:pt x="794003" y="714755"/>
                </a:lnTo>
                <a:lnTo>
                  <a:pt x="891286" y="654684"/>
                </a:lnTo>
                <a:lnTo>
                  <a:pt x="876173" y="630427"/>
                </a:lnTo>
                <a:close/>
              </a:path>
              <a:path w="1912620" h="1188085">
                <a:moveTo>
                  <a:pt x="705992" y="735456"/>
                </a:moveTo>
                <a:lnTo>
                  <a:pt x="608711" y="795527"/>
                </a:lnTo>
                <a:lnTo>
                  <a:pt x="623824" y="819784"/>
                </a:lnTo>
                <a:lnTo>
                  <a:pt x="720978" y="759713"/>
                </a:lnTo>
                <a:lnTo>
                  <a:pt x="705992" y="735456"/>
                </a:lnTo>
                <a:close/>
              </a:path>
              <a:path w="1912620" h="1188085">
                <a:moveTo>
                  <a:pt x="535813" y="840485"/>
                </a:moveTo>
                <a:lnTo>
                  <a:pt x="438530" y="900556"/>
                </a:lnTo>
                <a:lnTo>
                  <a:pt x="453516" y="924813"/>
                </a:lnTo>
                <a:lnTo>
                  <a:pt x="550799" y="864869"/>
                </a:lnTo>
                <a:lnTo>
                  <a:pt x="535813" y="840485"/>
                </a:lnTo>
                <a:close/>
              </a:path>
              <a:path w="1912620" h="1188085">
                <a:moveTo>
                  <a:pt x="365633" y="945514"/>
                </a:moveTo>
                <a:lnTo>
                  <a:pt x="268350" y="1005585"/>
                </a:lnTo>
                <a:lnTo>
                  <a:pt x="283337" y="1029969"/>
                </a:lnTo>
                <a:lnTo>
                  <a:pt x="380619" y="969898"/>
                </a:lnTo>
                <a:lnTo>
                  <a:pt x="365633" y="945514"/>
                </a:lnTo>
                <a:close/>
              </a:path>
              <a:path w="1912620" h="1188085">
                <a:moveTo>
                  <a:pt x="70485" y="1069212"/>
                </a:moveTo>
                <a:lnTo>
                  <a:pt x="61849" y="1071879"/>
                </a:lnTo>
                <a:lnTo>
                  <a:pt x="58165" y="1078864"/>
                </a:lnTo>
                <a:lnTo>
                  <a:pt x="0" y="1188084"/>
                </a:lnTo>
                <a:lnTo>
                  <a:pt x="113389" y="1185290"/>
                </a:lnTo>
                <a:lnTo>
                  <a:pt x="31623" y="1185290"/>
                </a:lnTo>
                <a:lnTo>
                  <a:pt x="16510" y="1161033"/>
                </a:lnTo>
                <a:lnTo>
                  <a:pt x="25146" y="1155699"/>
                </a:lnTo>
                <a:lnTo>
                  <a:pt x="49555" y="1155699"/>
                </a:lnTo>
                <a:lnTo>
                  <a:pt x="83312" y="1092327"/>
                </a:lnTo>
                <a:lnTo>
                  <a:pt x="87122" y="1085341"/>
                </a:lnTo>
                <a:lnTo>
                  <a:pt x="84454" y="1076705"/>
                </a:lnTo>
                <a:lnTo>
                  <a:pt x="77470" y="1073022"/>
                </a:lnTo>
                <a:lnTo>
                  <a:pt x="70485" y="1069212"/>
                </a:lnTo>
                <a:close/>
              </a:path>
              <a:path w="1912620" h="1188085">
                <a:moveTo>
                  <a:pt x="25146" y="1155699"/>
                </a:moveTo>
                <a:lnTo>
                  <a:pt x="16510" y="1161033"/>
                </a:lnTo>
                <a:lnTo>
                  <a:pt x="31623" y="1185290"/>
                </a:lnTo>
                <a:lnTo>
                  <a:pt x="40132" y="1179956"/>
                </a:lnTo>
                <a:lnTo>
                  <a:pt x="36702" y="1179829"/>
                </a:lnTo>
                <a:lnTo>
                  <a:pt x="23749" y="1158874"/>
                </a:lnTo>
                <a:lnTo>
                  <a:pt x="27057" y="1158794"/>
                </a:lnTo>
                <a:lnTo>
                  <a:pt x="25146" y="1155699"/>
                </a:lnTo>
                <a:close/>
              </a:path>
              <a:path w="1912620" h="1188085">
                <a:moveTo>
                  <a:pt x="130810" y="1156208"/>
                </a:moveTo>
                <a:lnTo>
                  <a:pt x="48181" y="1158280"/>
                </a:lnTo>
                <a:lnTo>
                  <a:pt x="38254" y="1176917"/>
                </a:lnTo>
                <a:lnTo>
                  <a:pt x="40132" y="1179956"/>
                </a:lnTo>
                <a:lnTo>
                  <a:pt x="31623" y="1185290"/>
                </a:lnTo>
                <a:lnTo>
                  <a:pt x="113389" y="1185290"/>
                </a:lnTo>
                <a:lnTo>
                  <a:pt x="131572" y="1184783"/>
                </a:lnTo>
                <a:lnTo>
                  <a:pt x="137795" y="1178178"/>
                </a:lnTo>
                <a:lnTo>
                  <a:pt x="137540" y="1170304"/>
                </a:lnTo>
                <a:lnTo>
                  <a:pt x="137413" y="1162430"/>
                </a:lnTo>
                <a:lnTo>
                  <a:pt x="130810" y="1156208"/>
                </a:lnTo>
                <a:close/>
              </a:path>
              <a:path w="1912620" h="1188085">
                <a:moveTo>
                  <a:pt x="27057" y="1158794"/>
                </a:moveTo>
                <a:lnTo>
                  <a:pt x="23749" y="1158874"/>
                </a:lnTo>
                <a:lnTo>
                  <a:pt x="36702" y="1179829"/>
                </a:lnTo>
                <a:lnTo>
                  <a:pt x="38254" y="1176917"/>
                </a:lnTo>
                <a:lnTo>
                  <a:pt x="27057" y="1158794"/>
                </a:lnTo>
                <a:close/>
              </a:path>
              <a:path w="1912620" h="1188085">
                <a:moveTo>
                  <a:pt x="38254" y="1176917"/>
                </a:moveTo>
                <a:lnTo>
                  <a:pt x="36702" y="1179829"/>
                </a:lnTo>
                <a:lnTo>
                  <a:pt x="40053" y="1179829"/>
                </a:lnTo>
                <a:lnTo>
                  <a:pt x="38254" y="1176917"/>
                </a:lnTo>
                <a:close/>
              </a:path>
              <a:path w="1912620" h="1188085">
                <a:moveTo>
                  <a:pt x="48181" y="1158280"/>
                </a:moveTo>
                <a:lnTo>
                  <a:pt x="27057" y="1158794"/>
                </a:lnTo>
                <a:lnTo>
                  <a:pt x="38254" y="1176917"/>
                </a:lnTo>
                <a:lnTo>
                  <a:pt x="48181" y="1158280"/>
                </a:lnTo>
                <a:close/>
              </a:path>
              <a:path w="1912620" h="1188085">
                <a:moveTo>
                  <a:pt x="49555" y="1155699"/>
                </a:moveTo>
                <a:lnTo>
                  <a:pt x="25146" y="1155699"/>
                </a:lnTo>
                <a:lnTo>
                  <a:pt x="27057" y="1158794"/>
                </a:lnTo>
                <a:lnTo>
                  <a:pt x="48181" y="1158280"/>
                </a:lnTo>
                <a:lnTo>
                  <a:pt x="49555" y="1155699"/>
                </a:lnTo>
                <a:close/>
              </a:path>
              <a:path w="1912620" h="1188085">
                <a:moveTo>
                  <a:pt x="195325" y="1050670"/>
                </a:moveTo>
                <a:lnTo>
                  <a:pt x="98171" y="1110614"/>
                </a:lnTo>
                <a:lnTo>
                  <a:pt x="113157" y="1134998"/>
                </a:lnTo>
                <a:lnTo>
                  <a:pt x="210438" y="1074927"/>
                </a:lnTo>
                <a:lnTo>
                  <a:pt x="195325" y="1050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5200" y="3038982"/>
            <a:ext cx="1912620" cy="1188085"/>
          </a:xfrm>
          <a:custGeom>
            <a:avLst/>
            <a:gdLst/>
            <a:ahLst/>
            <a:cxnLst/>
            <a:rect l="l" t="t" r="r" b="b"/>
            <a:pathLst>
              <a:path w="1912620" h="1188085">
                <a:moveTo>
                  <a:pt x="1897507" y="0"/>
                </a:moveTo>
                <a:lnTo>
                  <a:pt x="1800225" y="60070"/>
                </a:lnTo>
                <a:lnTo>
                  <a:pt x="1815211" y="84327"/>
                </a:lnTo>
                <a:lnTo>
                  <a:pt x="1912492" y="24383"/>
                </a:lnTo>
                <a:lnTo>
                  <a:pt x="1897507" y="0"/>
                </a:lnTo>
                <a:close/>
              </a:path>
              <a:path w="1912620" h="1188085">
                <a:moveTo>
                  <a:pt x="1727327" y="105028"/>
                </a:moveTo>
                <a:lnTo>
                  <a:pt x="1630045" y="165100"/>
                </a:lnTo>
                <a:lnTo>
                  <a:pt x="1645030" y="189356"/>
                </a:lnTo>
                <a:lnTo>
                  <a:pt x="1742313" y="129412"/>
                </a:lnTo>
                <a:lnTo>
                  <a:pt x="1727327" y="105028"/>
                </a:lnTo>
                <a:close/>
              </a:path>
              <a:path w="1912620" h="1188085">
                <a:moveTo>
                  <a:pt x="1557020" y="210184"/>
                </a:moveTo>
                <a:lnTo>
                  <a:pt x="1459864" y="270128"/>
                </a:lnTo>
                <a:lnTo>
                  <a:pt x="1474851" y="294513"/>
                </a:lnTo>
                <a:lnTo>
                  <a:pt x="1572133" y="234441"/>
                </a:lnTo>
                <a:lnTo>
                  <a:pt x="1557020" y="210184"/>
                </a:lnTo>
                <a:close/>
              </a:path>
              <a:path w="1912620" h="1188085">
                <a:moveTo>
                  <a:pt x="1386839" y="315213"/>
                </a:moveTo>
                <a:lnTo>
                  <a:pt x="1289558" y="375284"/>
                </a:lnTo>
                <a:lnTo>
                  <a:pt x="1304671" y="399541"/>
                </a:lnTo>
                <a:lnTo>
                  <a:pt x="1401826" y="339470"/>
                </a:lnTo>
                <a:lnTo>
                  <a:pt x="1386839" y="315213"/>
                </a:lnTo>
                <a:close/>
              </a:path>
              <a:path w="1912620" h="1188085">
                <a:moveTo>
                  <a:pt x="1216660" y="420242"/>
                </a:moveTo>
                <a:lnTo>
                  <a:pt x="1119377" y="480313"/>
                </a:lnTo>
                <a:lnTo>
                  <a:pt x="1134364" y="504570"/>
                </a:lnTo>
                <a:lnTo>
                  <a:pt x="1231646" y="444626"/>
                </a:lnTo>
                <a:lnTo>
                  <a:pt x="1216660" y="420242"/>
                </a:lnTo>
                <a:close/>
              </a:path>
              <a:path w="1912620" h="1188085">
                <a:moveTo>
                  <a:pt x="1046479" y="525271"/>
                </a:moveTo>
                <a:lnTo>
                  <a:pt x="949198" y="585342"/>
                </a:lnTo>
                <a:lnTo>
                  <a:pt x="964184" y="609726"/>
                </a:lnTo>
                <a:lnTo>
                  <a:pt x="1061465" y="549655"/>
                </a:lnTo>
                <a:lnTo>
                  <a:pt x="1046479" y="525271"/>
                </a:lnTo>
                <a:close/>
              </a:path>
              <a:path w="1912620" h="1188085">
                <a:moveTo>
                  <a:pt x="876173" y="630427"/>
                </a:moveTo>
                <a:lnTo>
                  <a:pt x="779017" y="690371"/>
                </a:lnTo>
                <a:lnTo>
                  <a:pt x="794003" y="714755"/>
                </a:lnTo>
                <a:lnTo>
                  <a:pt x="891286" y="654684"/>
                </a:lnTo>
                <a:lnTo>
                  <a:pt x="876173" y="630427"/>
                </a:lnTo>
                <a:close/>
              </a:path>
              <a:path w="1912620" h="1188085">
                <a:moveTo>
                  <a:pt x="705992" y="735456"/>
                </a:moveTo>
                <a:lnTo>
                  <a:pt x="608711" y="795527"/>
                </a:lnTo>
                <a:lnTo>
                  <a:pt x="623824" y="819784"/>
                </a:lnTo>
                <a:lnTo>
                  <a:pt x="720978" y="759713"/>
                </a:lnTo>
                <a:lnTo>
                  <a:pt x="705992" y="735456"/>
                </a:lnTo>
                <a:close/>
              </a:path>
              <a:path w="1912620" h="1188085">
                <a:moveTo>
                  <a:pt x="535813" y="840485"/>
                </a:moveTo>
                <a:lnTo>
                  <a:pt x="438530" y="900556"/>
                </a:lnTo>
                <a:lnTo>
                  <a:pt x="453516" y="924813"/>
                </a:lnTo>
                <a:lnTo>
                  <a:pt x="550799" y="864869"/>
                </a:lnTo>
                <a:lnTo>
                  <a:pt x="535813" y="840485"/>
                </a:lnTo>
                <a:close/>
              </a:path>
              <a:path w="1912620" h="1188085">
                <a:moveTo>
                  <a:pt x="365633" y="945514"/>
                </a:moveTo>
                <a:lnTo>
                  <a:pt x="268350" y="1005585"/>
                </a:lnTo>
                <a:lnTo>
                  <a:pt x="283337" y="1029969"/>
                </a:lnTo>
                <a:lnTo>
                  <a:pt x="380619" y="969898"/>
                </a:lnTo>
                <a:lnTo>
                  <a:pt x="365633" y="945514"/>
                </a:lnTo>
                <a:close/>
              </a:path>
              <a:path w="1912620" h="1188085">
                <a:moveTo>
                  <a:pt x="70485" y="1069212"/>
                </a:moveTo>
                <a:lnTo>
                  <a:pt x="61849" y="1071879"/>
                </a:lnTo>
                <a:lnTo>
                  <a:pt x="58165" y="1078864"/>
                </a:lnTo>
                <a:lnTo>
                  <a:pt x="0" y="1188084"/>
                </a:lnTo>
                <a:lnTo>
                  <a:pt x="113389" y="1185290"/>
                </a:lnTo>
                <a:lnTo>
                  <a:pt x="31623" y="1185290"/>
                </a:lnTo>
                <a:lnTo>
                  <a:pt x="16510" y="1161033"/>
                </a:lnTo>
                <a:lnTo>
                  <a:pt x="25146" y="1155699"/>
                </a:lnTo>
                <a:lnTo>
                  <a:pt x="49555" y="1155699"/>
                </a:lnTo>
                <a:lnTo>
                  <a:pt x="83312" y="1092327"/>
                </a:lnTo>
                <a:lnTo>
                  <a:pt x="87122" y="1085341"/>
                </a:lnTo>
                <a:lnTo>
                  <a:pt x="84454" y="1076705"/>
                </a:lnTo>
                <a:lnTo>
                  <a:pt x="77470" y="1073022"/>
                </a:lnTo>
                <a:lnTo>
                  <a:pt x="70485" y="1069212"/>
                </a:lnTo>
                <a:close/>
              </a:path>
              <a:path w="1912620" h="1188085">
                <a:moveTo>
                  <a:pt x="25146" y="1155699"/>
                </a:moveTo>
                <a:lnTo>
                  <a:pt x="16510" y="1161033"/>
                </a:lnTo>
                <a:lnTo>
                  <a:pt x="31623" y="1185290"/>
                </a:lnTo>
                <a:lnTo>
                  <a:pt x="40132" y="1179956"/>
                </a:lnTo>
                <a:lnTo>
                  <a:pt x="36702" y="1179829"/>
                </a:lnTo>
                <a:lnTo>
                  <a:pt x="23749" y="1158874"/>
                </a:lnTo>
                <a:lnTo>
                  <a:pt x="27057" y="1158794"/>
                </a:lnTo>
                <a:lnTo>
                  <a:pt x="25146" y="1155699"/>
                </a:lnTo>
                <a:close/>
              </a:path>
              <a:path w="1912620" h="1188085">
                <a:moveTo>
                  <a:pt x="130810" y="1156208"/>
                </a:moveTo>
                <a:lnTo>
                  <a:pt x="48181" y="1158280"/>
                </a:lnTo>
                <a:lnTo>
                  <a:pt x="38254" y="1176917"/>
                </a:lnTo>
                <a:lnTo>
                  <a:pt x="40132" y="1179956"/>
                </a:lnTo>
                <a:lnTo>
                  <a:pt x="31623" y="1185290"/>
                </a:lnTo>
                <a:lnTo>
                  <a:pt x="113389" y="1185290"/>
                </a:lnTo>
                <a:lnTo>
                  <a:pt x="131572" y="1184783"/>
                </a:lnTo>
                <a:lnTo>
                  <a:pt x="137795" y="1178178"/>
                </a:lnTo>
                <a:lnTo>
                  <a:pt x="137540" y="1170304"/>
                </a:lnTo>
                <a:lnTo>
                  <a:pt x="137413" y="1162430"/>
                </a:lnTo>
                <a:lnTo>
                  <a:pt x="130810" y="1156208"/>
                </a:lnTo>
                <a:close/>
              </a:path>
              <a:path w="1912620" h="1188085">
                <a:moveTo>
                  <a:pt x="27057" y="1158794"/>
                </a:moveTo>
                <a:lnTo>
                  <a:pt x="23749" y="1158874"/>
                </a:lnTo>
                <a:lnTo>
                  <a:pt x="36702" y="1179829"/>
                </a:lnTo>
                <a:lnTo>
                  <a:pt x="38254" y="1176917"/>
                </a:lnTo>
                <a:lnTo>
                  <a:pt x="27057" y="1158794"/>
                </a:lnTo>
                <a:close/>
              </a:path>
              <a:path w="1912620" h="1188085">
                <a:moveTo>
                  <a:pt x="38254" y="1176917"/>
                </a:moveTo>
                <a:lnTo>
                  <a:pt x="36702" y="1179829"/>
                </a:lnTo>
                <a:lnTo>
                  <a:pt x="40053" y="1179829"/>
                </a:lnTo>
                <a:lnTo>
                  <a:pt x="38254" y="1176917"/>
                </a:lnTo>
                <a:close/>
              </a:path>
              <a:path w="1912620" h="1188085">
                <a:moveTo>
                  <a:pt x="48181" y="1158280"/>
                </a:moveTo>
                <a:lnTo>
                  <a:pt x="27057" y="1158794"/>
                </a:lnTo>
                <a:lnTo>
                  <a:pt x="38254" y="1176917"/>
                </a:lnTo>
                <a:lnTo>
                  <a:pt x="48181" y="1158280"/>
                </a:lnTo>
                <a:close/>
              </a:path>
              <a:path w="1912620" h="1188085">
                <a:moveTo>
                  <a:pt x="49555" y="1155699"/>
                </a:moveTo>
                <a:lnTo>
                  <a:pt x="25146" y="1155699"/>
                </a:lnTo>
                <a:lnTo>
                  <a:pt x="27057" y="1158794"/>
                </a:lnTo>
                <a:lnTo>
                  <a:pt x="48181" y="1158280"/>
                </a:lnTo>
                <a:lnTo>
                  <a:pt x="49555" y="1155699"/>
                </a:lnTo>
                <a:close/>
              </a:path>
              <a:path w="1912620" h="1188085">
                <a:moveTo>
                  <a:pt x="195325" y="1050670"/>
                </a:moveTo>
                <a:lnTo>
                  <a:pt x="98171" y="1110614"/>
                </a:lnTo>
                <a:lnTo>
                  <a:pt x="113157" y="1134998"/>
                </a:lnTo>
                <a:lnTo>
                  <a:pt x="210438" y="1074927"/>
                </a:lnTo>
                <a:lnTo>
                  <a:pt x="195325" y="1050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5065" y="6363715"/>
            <a:ext cx="7302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10" dirty="0">
                <a:solidFill>
                  <a:srgbClr val="4F6128"/>
                </a:solidFill>
                <a:latin typeface="Arial"/>
                <a:cs typeface="Arial"/>
              </a:rPr>
              <a:t>*All </a:t>
            </a:r>
            <a:r>
              <a:rPr sz="1800" spc="155" dirty="0">
                <a:solidFill>
                  <a:srgbClr val="4F6128"/>
                </a:solidFill>
                <a:latin typeface="Arial"/>
                <a:cs typeface="Arial"/>
              </a:rPr>
              <a:t>commit_siblings’s </a:t>
            </a:r>
            <a:r>
              <a:rPr sz="1800" spc="25" dirty="0">
                <a:solidFill>
                  <a:srgbClr val="4F6128"/>
                </a:solidFill>
                <a:latin typeface="Arial"/>
                <a:cs typeface="Arial"/>
              </a:rPr>
              <a:t>use </a:t>
            </a:r>
            <a:r>
              <a:rPr sz="1800" spc="245" dirty="0">
                <a:solidFill>
                  <a:srgbClr val="4F6128"/>
                </a:solidFill>
                <a:latin typeface="Arial"/>
                <a:cs typeface="Arial"/>
              </a:rPr>
              <a:t>sites </a:t>
            </a:r>
            <a:r>
              <a:rPr sz="1800" spc="125" dirty="0">
                <a:solidFill>
                  <a:srgbClr val="4F6128"/>
                </a:solidFill>
                <a:latin typeface="Arial"/>
                <a:cs typeface="Arial"/>
              </a:rPr>
              <a:t>are </a:t>
            </a:r>
            <a:r>
              <a:rPr sz="1800" spc="204" dirty="0">
                <a:solidFill>
                  <a:srgbClr val="4F6128"/>
                </a:solidFill>
                <a:latin typeface="Arial"/>
                <a:cs typeface="Arial"/>
              </a:rPr>
              <a:t>inside </a:t>
            </a:r>
            <a:r>
              <a:rPr sz="1800" spc="150" dirty="0">
                <a:solidFill>
                  <a:srgbClr val="4F6128"/>
                </a:solidFill>
                <a:latin typeface="Arial"/>
                <a:cs typeface="Arial"/>
              </a:rPr>
              <a:t>the </a:t>
            </a:r>
            <a:r>
              <a:rPr sz="1800" spc="135" dirty="0">
                <a:solidFill>
                  <a:srgbClr val="4F6128"/>
                </a:solidFill>
                <a:latin typeface="Arial"/>
                <a:cs typeface="Arial"/>
              </a:rPr>
              <a:t>func</a:t>
            </a:r>
            <a:r>
              <a:rPr sz="1800" spc="150" dirty="0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sz="1800" spc="345" dirty="0">
                <a:solidFill>
                  <a:srgbClr val="4F6128"/>
                </a:solidFill>
                <a:latin typeface="Arial"/>
                <a:cs typeface="Arial"/>
              </a:rPr>
              <a:t>call.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47976" y="4343463"/>
            <a:ext cx="1777364" cy="295275"/>
          </a:xfrm>
          <a:custGeom>
            <a:avLst/>
            <a:gdLst/>
            <a:ahLst/>
            <a:cxnLst/>
            <a:rect l="l" t="t" r="r" b="b"/>
            <a:pathLst>
              <a:path w="1777364" h="295275">
                <a:moveTo>
                  <a:pt x="0" y="295084"/>
                </a:moveTo>
                <a:lnTo>
                  <a:pt x="1776856" y="295084"/>
                </a:lnTo>
                <a:lnTo>
                  <a:pt x="1776856" y="0"/>
                </a:lnTo>
                <a:lnTo>
                  <a:pt x="0" y="0"/>
                </a:lnTo>
                <a:lnTo>
                  <a:pt x="0" y="295084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7800" y="4687404"/>
            <a:ext cx="2180590" cy="342265"/>
          </a:xfrm>
          <a:custGeom>
            <a:avLst/>
            <a:gdLst/>
            <a:ahLst/>
            <a:cxnLst/>
            <a:rect l="l" t="t" r="r" b="b"/>
            <a:pathLst>
              <a:path w="2180590" h="342264">
                <a:moveTo>
                  <a:pt x="0" y="341795"/>
                </a:moveTo>
                <a:lnTo>
                  <a:pt x="2180208" y="341795"/>
                </a:lnTo>
                <a:lnTo>
                  <a:pt x="2180208" y="0"/>
                </a:lnTo>
                <a:lnTo>
                  <a:pt x="0" y="0"/>
                </a:lnTo>
                <a:lnTo>
                  <a:pt x="0" y="341795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47840" y="3446398"/>
            <a:ext cx="1006475" cy="1241425"/>
          </a:xfrm>
          <a:custGeom>
            <a:avLst/>
            <a:gdLst/>
            <a:ahLst/>
            <a:cxnLst/>
            <a:rect l="l" t="t" r="r" b="b"/>
            <a:pathLst>
              <a:path w="1006475" h="1241425">
                <a:moveTo>
                  <a:pt x="983741" y="0"/>
                </a:moveTo>
                <a:lnTo>
                  <a:pt x="911860" y="88900"/>
                </a:lnTo>
                <a:lnTo>
                  <a:pt x="934085" y="106806"/>
                </a:lnTo>
                <a:lnTo>
                  <a:pt x="1005966" y="17906"/>
                </a:lnTo>
                <a:lnTo>
                  <a:pt x="983741" y="0"/>
                </a:lnTo>
                <a:close/>
              </a:path>
              <a:path w="1006475" h="1241425">
                <a:moveTo>
                  <a:pt x="858012" y="155575"/>
                </a:moveTo>
                <a:lnTo>
                  <a:pt x="786257" y="244475"/>
                </a:lnTo>
                <a:lnTo>
                  <a:pt x="808482" y="262508"/>
                </a:lnTo>
                <a:lnTo>
                  <a:pt x="880237" y="173481"/>
                </a:lnTo>
                <a:lnTo>
                  <a:pt x="858012" y="155575"/>
                </a:lnTo>
                <a:close/>
              </a:path>
              <a:path w="1006475" h="1241425">
                <a:moveTo>
                  <a:pt x="732409" y="311150"/>
                </a:moveTo>
                <a:lnTo>
                  <a:pt x="660527" y="400176"/>
                </a:lnTo>
                <a:lnTo>
                  <a:pt x="682752" y="418083"/>
                </a:lnTo>
                <a:lnTo>
                  <a:pt x="754634" y="329183"/>
                </a:lnTo>
                <a:lnTo>
                  <a:pt x="732409" y="311150"/>
                </a:lnTo>
                <a:close/>
              </a:path>
              <a:path w="1006475" h="1241425">
                <a:moveTo>
                  <a:pt x="606679" y="466851"/>
                </a:moveTo>
                <a:lnTo>
                  <a:pt x="534924" y="555751"/>
                </a:lnTo>
                <a:lnTo>
                  <a:pt x="557149" y="573658"/>
                </a:lnTo>
                <a:lnTo>
                  <a:pt x="628904" y="484758"/>
                </a:lnTo>
                <a:lnTo>
                  <a:pt x="606679" y="466851"/>
                </a:lnTo>
                <a:close/>
              </a:path>
              <a:path w="1006475" h="1241425">
                <a:moveTo>
                  <a:pt x="481076" y="622426"/>
                </a:moveTo>
                <a:lnTo>
                  <a:pt x="409320" y="711453"/>
                </a:lnTo>
                <a:lnTo>
                  <a:pt x="431545" y="729361"/>
                </a:lnTo>
                <a:lnTo>
                  <a:pt x="503301" y="640461"/>
                </a:lnTo>
                <a:lnTo>
                  <a:pt x="481076" y="622426"/>
                </a:lnTo>
                <a:close/>
              </a:path>
              <a:path w="1006475" h="1241425">
                <a:moveTo>
                  <a:pt x="355473" y="778128"/>
                </a:moveTo>
                <a:lnTo>
                  <a:pt x="283590" y="867028"/>
                </a:lnTo>
                <a:lnTo>
                  <a:pt x="305815" y="884936"/>
                </a:lnTo>
                <a:lnTo>
                  <a:pt x="377698" y="796036"/>
                </a:lnTo>
                <a:lnTo>
                  <a:pt x="355473" y="778128"/>
                </a:lnTo>
                <a:close/>
              </a:path>
              <a:path w="1006475" h="1241425">
                <a:moveTo>
                  <a:pt x="229742" y="933703"/>
                </a:moveTo>
                <a:lnTo>
                  <a:pt x="157987" y="1022603"/>
                </a:lnTo>
                <a:lnTo>
                  <a:pt x="180212" y="1040638"/>
                </a:lnTo>
                <a:lnTo>
                  <a:pt x="251967" y="951738"/>
                </a:lnTo>
                <a:lnTo>
                  <a:pt x="229742" y="933703"/>
                </a:lnTo>
                <a:close/>
              </a:path>
              <a:path w="1006475" h="1241425">
                <a:moveTo>
                  <a:pt x="27050" y="1105534"/>
                </a:moveTo>
                <a:lnTo>
                  <a:pt x="19812" y="1110869"/>
                </a:lnTo>
                <a:lnTo>
                  <a:pt x="18669" y="1118743"/>
                </a:lnTo>
                <a:lnTo>
                  <a:pt x="0" y="1241044"/>
                </a:lnTo>
                <a:lnTo>
                  <a:pt x="52502" y="1221105"/>
                </a:lnTo>
                <a:lnTo>
                  <a:pt x="31876" y="1221105"/>
                </a:lnTo>
                <a:lnTo>
                  <a:pt x="12700" y="1205611"/>
                </a:lnTo>
                <a:lnTo>
                  <a:pt x="35574" y="1196913"/>
                </a:lnTo>
                <a:lnTo>
                  <a:pt x="37743" y="1182725"/>
                </a:lnTo>
                <a:lnTo>
                  <a:pt x="32258" y="1178306"/>
                </a:lnTo>
                <a:lnTo>
                  <a:pt x="39854" y="1168910"/>
                </a:lnTo>
                <a:lnTo>
                  <a:pt x="46862" y="1123061"/>
                </a:lnTo>
                <a:lnTo>
                  <a:pt x="48006" y="1115187"/>
                </a:lnTo>
                <a:lnTo>
                  <a:pt x="42672" y="1107948"/>
                </a:lnTo>
                <a:lnTo>
                  <a:pt x="34925" y="1106805"/>
                </a:lnTo>
                <a:lnTo>
                  <a:pt x="27050" y="1105534"/>
                </a:lnTo>
                <a:close/>
              </a:path>
              <a:path w="1006475" h="1241425">
                <a:moveTo>
                  <a:pt x="35574" y="1196913"/>
                </a:moveTo>
                <a:lnTo>
                  <a:pt x="12700" y="1205611"/>
                </a:lnTo>
                <a:lnTo>
                  <a:pt x="31876" y="1221105"/>
                </a:lnTo>
                <a:lnTo>
                  <a:pt x="35574" y="1196913"/>
                </a:lnTo>
                <a:close/>
              </a:path>
              <a:path w="1006475" h="1241425">
                <a:moveTo>
                  <a:pt x="49011" y="1191804"/>
                </a:moveTo>
                <a:lnTo>
                  <a:pt x="35574" y="1196913"/>
                </a:lnTo>
                <a:lnTo>
                  <a:pt x="31876" y="1221105"/>
                </a:lnTo>
                <a:lnTo>
                  <a:pt x="52502" y="1221105"/>
                </a:lnTo>
                <a:lnTo>
                  <a:pt x="118046" y="1196213"/>
                </a:lnTo>
                <a:lnTo>
                  <a:pt x="54483" y="1196213"/>
                </a:lnTo>
                <a:lnTo>
                  <a:pt x="49011" y="1191804"/>
                </a:lnTo>
                <a:close/>
              </a:path>
              <a:path w="1006475" h="1241425">
                <a:moveTo>
                  <a:pt x="62059" y="1186843"/>
                </a:moveTo>
                <a:lnTo>
                  <a:pt x="49011" y="1191804"/>
                </a:lnTo>
                <a:lnTo>
                  <a:pt x="54483" y="1196213"/>
                </a:lnTo>
                <a:lnTo>
                  <a:pt x="62059" y="1186843"/>
                </a:lnTo>
                <a:close/>
              </a:path>
              <a:path w="1006475" h="1241425">
                <a:moveTo>
                  <a:pt x="112903" y="1167511"/>
                </a:moveTo>
                <a:lnTo>
                  <a:pt x="62059" y="1186843"/>
                </a:lnTo>
                <a:lnTo>
                  <a:pt x="54483" y="1196213"/>
                </a:lnTo>
                <a:lnTo>
                  <a:pt x="118046" y="1196213"/>
                </a:lnTo>
                <a:lnTo>
                  <a:pt x="123062" y="1194308"/>
                </a:lnTo>
                <a:lnTo>
                  <a:pt x="126746" y="1186052"/>
                </a:lnTo>
                <a:lnTo>
                  <a:pt x="123951" y="1178687"/>
                </a:lnTo>
                <a:lnTo>
                  <a:pt x="121158" y="1171194"/>
                </a:lnTo>
                <a:lnTo>
                  <a:pt x="112903" y="1167511"/>
                </a:lnTo>
                <a:close/>
              </a:path>
              <a:path w="1006475" h="1241425">
                <a:moveTo>
                  <a:pt x="104139" y="1089406"/>
                </a:moveTo>
                <a:lnTo>
                  <a:pt x="39854" y="1168910"/>
                </a:lnTo>
                <a:lnTo>
                  <a:pt x="37743" y="1182725"/>
                </a:lnTo>
                <a:lnTo>
                  <a:pt x="49011" y="1191804"/>
                </a:lnTo>
                <a:lnTo>
                  <a:pt x="62059" y="1186843"/>
                </a:lnTo>
                <a:lnTo>
                  <a:pt x="126364" y="1107313"/>
                </a:lnTo>
                <a:lnTo>
                  <a:pt x="104139" y="1089406"/>
                </a:lnTo>
                <a:close/>
              </a:path>
              <a:path w="1006475" h="1241425">
                <a:moveTo>
                  <a:pt x="39854" y="1168910"/>
                </a:moveTo>
                <a:lnTo>
                  <a:pt x="32258" y="1178306"/>
                </a:lnTo>
                <a:lnTo>
                  <a:pt x="37743" y="1182725"/>
                </a:lnTo>
                <a:lnTo>
                  <a:pt x="39854" y="116891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47840" y="3446398"/>
            <a:ext cx="1006475" cy="1241425"/>
          </a:xfrm>
          <a:custGeom>
            <a:avLst/>
            <a:gdLst/>
            <a:ahLst/>
            <a:cxnLst/>
            <a:rect l="l" t="t" r="r" b="b"/>
            <a:pathLst>
              <a:path w="1006475" h="1241425">
                <a:moveTo>
                  <a:pt x="983741" y="0"/>
                </a:moveTo>
                <a:lnTo>
                  <a:pt x="911860" y="88900"/>
                </a:lnTo>
                <a:lnTo>
                  <a:pt x="934085" y="106806"/>
                </a:lnTo>
                <a:lnTo>
                  <a:pt x="1005966" y="17906"/>
                </a:lnTo>
                <a:lnTo>
                  <a:pt x="983741" y="0"/>
                </a:lnTo>
                <a:close/>
              </a:path>
              <a:path w="1006475" h="1241425">
                <a:moveTo>
                  <a:pt x="858012" y="155575"/>
                </a:moveTo>
                <a:lnTo>
                  <a:pt x="786257" y="244475"/>
                </a:lnTo>
                <a:lnTo>
                  <a:pt x="808482" y="262508"/>
                </a:lnTo>
                <a:lnTo>
                  <a:pt x="880237" y="173481"/>
                </a:lnTo>
                <a:lnTo>
                  <a:pt x="858012" y="155575"/>
                </a:lnTo>
                <a:close/>
              </a:path>
              <a:path w="1006475" h="1241425">
                <a:moveTo>
                  <a:pt x="732409" y="311150"/>
                </a:moveTo>
                <a:lnTo>
                  <a:pt x="660527" y="400176"/>
                </a:lnTo>
                <a:lnTo>
                  <a:pt x="682752" y="418083"/>
                </a:lnTo>
                <a:lnTo>
                  <a:pt x="754634" y="329183"/>
                </a:lnTo>
                <a:lnTo>
                  <a:pt x="732409" y="311150"/>
                </a:lnTo>
                <a:close/>
              </a:path>
              <a:path w="1006475" h="1241425">
                <a:moveTo>
                  <a:pt x="606679" y="466851"/>
                </a:moveTo>
                <a:lnTo>
                  <a:pt x="534924" y="555751"/>
                </a:lnTo>
                <a:lnTo>
                  <a:pt x="557149" y="573658"/>
                </a:lnTo>
                <a:lnTo>
                  <a:pt x="628904" y="484758"/>
                </a:lnTo>
                <a:lnTo>
                  <a:pt x="606679" y="466851"/>
                </a:lnTo>
                <a:close/>
              </a:path>
              <a:path w="1006475" h="1241425">
                <a:moveTo>
                  <a:pt x="481076" y="622426"/>
                </a:moveTo>
                <a:lnTo>
                  <a:pt x="409320" y="711453"/>
                </a:lnTo>
                <a:lnTo>
                  <a:pt x="431545" y="729361"/>
                </a:lnTo>
                <a:lnTo>
                  <a:pt x="503301" y="640461"/>
                </a:lnTo>
                <a:lnTo>
                  <a:pt x="481076" y="622426"/>
                </a:lnTo>
                <a:close/>
              </a:path>
              <a:path w="1006475" h="1241425">
                <a:moveTo>
                  <a:pt x="355473" y="778128"/>
                </a:moveTo>
                <a:lnTo>
                  <a:pt x="283590" y="867028"/>
                </a:lnTo>
                <a:lnTo>
                  <a:pt x="305815" y="884936"/>
                </a:lnTo>
                <a:lnTo>
                  <a:pt x="377698" y="796036"/>
                </a:lnTo>
                <a:lnTo>
                  <a:pt x="355473" y="778128"/>
                </a:lnTo>
                <a:close/>
              </a:path>
              <a:path w="1006475" h="1241425">
                <a:moveTo>
                  <a:pt x="229742" y="933703"/>
                </a:moveTo>
                <a:lnTo>
                  <a:pt x="157987" y="1022603"/>
                </a:lnTo>
                <a:lnTo>
                  <a:pt x="180212" y="1040638"/>
                </a:lnTo>
                <a:lnTo>
                  <a:pt x="251967" y="951738"/>
                </a:lnTo>
                <a:lnTo>
                  <a:pt x="229742" y="933703"/>
                </a:lnTo>
                <a:close/>
              </a:path>
              <a:path w="1006475" h="1241425">
                <a:moveTo>
                  <a:pt x="27050" y="1105534"/>
                </a:moveTo>
                <a:lnTo>
                  <a:pt x="19812" y="1110869"/>
                </a:lnTo>
                <a:lnTo>
                  <a:pt x="18669" y="1118743"/>
                </a:lnTo>
                <a:lnTo>
                  <a:pt x="0" y="1241044"/>
                </a:lnTo>
                <a:lnTo>
                  <a:pt x="52502" y="1221105"/>
                </a:lnTo>
                <a:lnTo>
                  <a:pt x="31876" y="1221105"/>
                </a:lnTo>
                <a:lnTo>
                  <a:pt x="12700" y="1205611"/>
                </a:lnTo>
                <a:lnTo>
                  <a:pt x="35574" y="1196913"/>
                </a:lnTo>
                <a:lnTo>
                  <a:pt x="37743" y="1182725"/>
                </a:lnTo>
                <a:lnTo>
                  <a:pt x="32258" y="1178306"/>
                </a:lnTo>
                <a:lnTo>
                  <a:pt x="39854" y="1168910"/>
                </a:lnTo>
                <a:lnTo>
                  <a:pt x="46862" y="1123061"/>
                </a:lnTo>
                <a:lnTo>
                  <a:pt x="48006" y="1115187"/>
                </a:lnTo>
                <a:lnTo>
                  <a:pt x="42672" y="1107948"/>
                </a:lnTo>
                <a:lnTo>
                  <a:pt x="34925" y="1106805"/>
                </a:lnTo>
                <a:lnTo>
                  <a:pt x="27050" y="1105534"/>
                </a:lnTo>
                <a:close/>
              </a:path>
              <a:path w="1006475" h="1241425">
                <a:moveTo>
                  <a:pt x="35574" y="1196913"/>
                </a:moveTo>
                <a:lnTo>
                  <a:pt x="12700" y="1205611"/>
                </a:lnTo>
                <a:lnTo>
                  <a:pt x="31876" y="1221105"/>
                </a:lnTo>
                <a:lnTo>
                  <a:pt x="35574" y="1196913"/>
                </a:lnTo>
                <a:close/>
              </a:path>
              <a:path w="1006475" h="1241425">
                <a:moveTo>
                  <a:pt x="49011" y="1191804"/>
                </a:moveTo>
                <a:lnTo>
                  <a:pt x="35574" y="1196913"/>
                </a:lnTo>
                <a:lnTo>
                  <a:pt x="31876" y="1221105"/>
                </a:lnTo>
                <a:lnTo>
                  <a:pt x="52502" y="1221105"/>
                </a:lnTo>
                <a:lnTo>
                  <a:pt x="118046" y="1196213"/>
                </a:lnTo>
                <a:lnTo>
                  <a:pt x="54483" y="1196213"/>
                </a:lnTo>
                <a:lnTo>
                  <a:pt x="49011" y="1191804"/>
                </a:lnTo>
                <a:close/>
              </a:path>
              <a:path w="1006475" h="1241425">
                <a:moveTo>
                  <a:pt x="62059" y="1186843"/>
                </a:moveTo>
                <a:lnTo>
                  <a:pt x="49011" y="1191804"/>
                </a:lnTo>
                <a:lnTo>
                  <a:pt x="54483" y="1196213"/>
                </a:lnTo>
                <a:lnTo>
                  <a:pt x="62059" y="1186843"/>
                </a:lnTo>
                <a:close/>
              </a:path>
              <a:path w="1006475" h="1241425">
                <a:moveTo>
                  <a:pt x="112903" y="1167511"/>
                </a:moveTo>
                <a:lnTo>
                  <a:pt x="62059" y="1186843"/>
                </a:lnTo>
                <a:lnTo>
                  <a:pt x="54483" y="1196213"/>
                </a:lnTo>
                <a:lnTo>
                  <a:pt x="118046" y="1196213"/>
                </a:lnTo>
                <a:lnTo>
                  <a:pt x="123062" y="1194308"/>
                </a:lnTo>
                <a:lnTo>
                  <a:pt x="126746" y="1186052"/>
                </a:lnTo>
                <a:lnTo>
                  <a:pt x="123951" y="1178687"/>
                </a:lnTo>
                <a:lnTo>
                  <a:pt x="121158" y="1171194"/>
                </a:lnTo>
                <a:lnTo>
                  <a:pt x="112903" y="1167511"/>
                </a:lnTo>
                <a:close/>
              </a:path>
              <a:path w="1006475" h="1241425">
                <a:moveTo>
                  <a:pt x="104139" y="1089406"/>
                </a:moveTo>
                <a:lnTo>
                  <a:pt x="39854" y="1168910"/>
                </a:lnTo>
                <a:lnTo>
                  <a:pt x="37743" y="1182725"/>
                </a:lnTo>
                <a:lnTo>
                  <a:pt x="49011" y="1191804"/>
                </a:lnTo>
                <a:lnTo>
                  <a:pt x="62059" y="1186843"/>
                </a:lnTo>
                <a:lnTo>
                  <a:pt x="126364" y="1107313"/>
                </a:lnTo>
                <a:lnTo>
                  <a:pt x="104139" y="1089406"/>
                </a:lnTo>
                <a:close/>
              </a:path>
              <a:path w="1006475" h="1241425">
                <a:moveTo>
                  <a:pt x="39854" y="1168910"/>
                </a:moveTo>
                <a:lnTo>
                  <a:pt x="32258" y="1178306"/>
                </a:lnTo>
                <a:lnTo>
                  <a:pt x="37743" y="1182725"/>
                </a:lnTo>
                <a:lnTo>
                  <a:pt x="39854" y="116891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22019" y="4284091"/>
            <a:ext cx="6490970" cy="103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20290" algn="l"/>
              </a:tabLst>
            </a:pPr>
            <a:r>
              <a:rPr sz="2200" spc="180" dirty="0">
                <a:latin typeface="Arial"/>
                <a:cs typeface="Arial"/>
              </a:rPr>
              <a:t>if(</a:t>
            </a:r>
            <a:r>
              <a:rPr sz="3300" spc="270" baseline="2525" dirty="0">
                <a:latin typeface="Arial"/>
                <a:cs typeface="Arial"/>
              </a:rPr>
              <a:t>enableFsync	</a:t>
            </a:r>
            <a:r>
              <a:rPr sz="2200" spc="-265" dirty="0">
                <a:latin typeface="Arial"/>
                <a:cs typeface="Arial"/>
              </a:rPr>
              <a:t>&amp;&amp;</a:t>
            </a:r>
            <a:endParaRPr sz="22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  <a:spcBef>
                <a:spcPts val="5"/>
              </a:spcBef>
            </a:pPr>
            <a:r>
              <a:rPr sz="2200" spc="110" dirty="0">
                <a:latin typeface="Arial"/>
                <a:cs typeface="Arial"/>
              </a:rPr>
              <a:t>MinimumActiveBackends(</a:t>
            </a:r>
            <a:r>
              <a:rPr sz="3300" spc="165" baseline="1262" dirty="0">
                <a:latin typeface="Arial"/>
                <a:cs typeface="Arial"/>
              </a:rPr>
              <a:t>CommitSiblings</a:t>
            </a:r>
            <a:r>
              <a:rPr sz="2200" spc="110" dirty="0">
                <a:latin typeface="Arial"/>
                <a:cs typeface="Arial"/>
              </a:rPr>
              <a:t>)){</a:t>
            </a:r>
            <a:endParaRPr sz="22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</a:pPr>
            <a:r>
              <a:rPr sz="2200" spc="-990" dirty="0"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19882" y="3854450"/>
            <a:ext cx="3345815" cy="784225"/>
          </a:xfrm>
          <a:custGeom>
            <a:avLst/>
            <a:gdLst/>
            <a:ahLst/>
            <a:cxnLst/>
            <a:rect l="l" t="t" r="r" b="b"/>
            <a:pathLst>
              <a:path w="3345815" h="784225">
                <a:moveTo>
                  <a:pt x="3311567" y="195961"/>
                </a:moveTo>
                <a:lnTo>
                  <a:pt x="3002280" y="195961"/>
                </a:lnTo>
                <a:lnTo>
                  <a:pt x="3048737" y="203452"/>
                </a:lnTo>
                <a:lnTo>
                  <a:pt x="3089105" y="224319"/>
                </a:lnTo>
                <a:lnTo>
                  <a:pt x="3120950" y="256146"/>
                </a:lnTo>
                <a:lnTo>
                  <a:pt x="3141841" y="296520"/>
                </a:lnTo>
                <a:lnTo>
                  <a:pt x="3149346" y="343026"/>
                </a:lnTo>
                <a:lnTo>
                  <a:pt x="3149346" y="784098"/>
                </a:lnTo>
                <a:lnTo>
                  <a:pt x="3345306" y="784098"/>
                </a:lnTo>
                <a:lnTo>
                  <a:pt x="3345306" y="343026"/>
                </a:lnTo>
                <a:lnTo>
                  <a:pt x="3342176" y="296472"/>
                </a:lnTo>
                <a:lnTo>
                  <a:pt x="3333056" y="251824"/>
                </a:lnTo>
                <a:lnTo>
                  <a:pt x="3318355" y="209490"/>
                </a:lnTo>
                <a:lnTo>
                  <a:pt x="3311567" y="195961"/>
                </a:lnTo>
                <a:close/>
              </a:path>
              <a:path w="3345815" h="784225">
                <a:moveTo>
                  <a:pt x="392049" y="392049"/>
                </a:moveTo>
                <a:lnTo>
                  <a:pt x="0" y="392049"/>
                </a:lnTo>
                <a:lnTo>
                  <a:pt x="195961" y="588010"/>
                </a:lnTo>
                <a:lnTo>
                  <a:pt x="392049" y="392049"/>
                </a:lnTo>
                <a:close/>
              </a:path>
              <a:path w="3345815" h="784225">
                <a:moveTo>
                  <a:pt x="3002280" y="0"/>
                </a:moveTo>
                <a:lnTo>
                  <a:pt x="441071" y="0"/>
                </a:lnTo>
                <a:lnTo>
                  <a:pt x="394516" y="3130"/>
                </a:lnTo>
                <a:lnTo>
                  <a:pt x="349868" y="12250"/>
                </a:lnTo>
                <a:lnTo>
                  <a:pt x="307534" y="26951"/>
                </a:lnTo>
                <a:lnTo>
                  <a:pt x="267922" y="46825"/>
                </a:lnTo>
                <a:lnTo>
                  <a:pt x="231442" y="71463"/>
                </a:lnTo>
                <a:lnTo>
                  <a:pt x="198501" y="100456"/>
                </a:lnTo>
                <a:lnTo>
                  <a:pt x="169507" y="133398"/>
                </a:lnTo>
                <a:lnTo>
                  <a:pt x="144869" y="169878"/>
                </a:lnTo>
                <a:lnTo>
                  <a:pt x="124995" y="209490"/>
                </a:lnTo>
                <a:lnTo>
                  <a:pt x="110294" y="251824"/>
                </a:lnTo>
                <a:lnTo>
                  <a:pt x="101171" y="296520"/>
                </a:lnTo>
                <a:lnTo>
                  <a:pt x="98043" y="343026"/>
                </a:lnTo>
                <a:lnTo>
                  <a:pt x="98043" y="392049"/>
                </a:lnTo>
                <a:lnTo>
                  <a:pt x="294005" y="392049"/>
                </a:lnTo>
                <a:lnTo>
                  <a:pt x="294005" y="343026"/>
                </a:lnTo>
                <a:lnTo>
                  <a:pt x="301496" y="296520"/>
                </a:lnTo>
                <a:lnTo>
                  <a:pt x="322363" y="256146"/>
                </a:lnTo>
                <a:lnTo>
                  <a:pt x="354190" y="224319"/>
                </a:lnTo>
                <a:lnTo>
                  <a:pt x="394564" y="203452"/>
                </a:lnTo>
                <a:lnTo>
                  <a:pt x="441071" y="195961"/>
                </a:lnTo>
                <a:lnTo>
                  <a:pt x="3311567" y="195961"/>
                </a:lnTo>
                <a:lnTo>
                  <a:pt x="3298481" y="169878"/>
                </a:lnTo>
                <a:lnTo>
                  <a:pt x="3273843" y="133398"/>
                </a:lnTo>
                <a:lnTo>
                  <a:pt x="3244849" y="100456"/>
                </a:lnTo>
                <a:lnTo>
                  <a:pt x="3211908" y="71463"/>
                </a:lnTo>
                <a:lnTo>
                  <a:pt x="3175428" y="46825"/>
                </a:lnTo>
                <a:lnTo>
                  <a:pt x="3135816" y="26951"/>
                </a:lnTo>
                <a:lnTo>
                  <a:pt x="3093482" y="12250"/>
                </a:lnTo>
                <a:lnTo>
                  <a:pt x="3048834" y="3130"/>
                </a:lnTo>
                <a:lnTo>
                  <a:pt x="300228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19882" y="3854450"/>
            <a:ext cx="3345815" cy="784225"/>
          </a:xfrm>
          <a:custGeom>
            <a:avLst/>
            <a:gdLst/>
            <a:ahLst/>
            <a:cxnLst/>
            <a:rect l="l" t="t" r="r" b="b"/>
            <a:pathLst>
              <a:path w="3345815" h="784225">
                <a:moveTo>
                  <a:pt x="3345306" y="784098"/>
                </a:moveTo>
                <a:lnTo>
                  <a:pt x="3345306" y="343026"/>
                </a:lnTo>
                <a:lnTo>
                  <a:pt x="3342176" y="296472"/>
                </a:lnTo>
                <a:lnTo>
                  <a:pt x="3333056" y="251824"/>
                </a:lnTo>
                <a:lnTo>
                  <a:pt x="3318355" y="209490"/>
                </a:lnTo>
                <a:lnTo>
                  <a:pt x="3298481" y="169878"/>
                </a:lnTo>
                <a:lnTo>
                  <a:pt x="3273843" y="133398"/>
                </a:lnTo>
                <a:lnTo>
                  <a:pt x="3244849" y="100456"/>
                </a:lnTo>
                <a:lnTo>
                  <a:pt x="3211908" y="71463"/>
                </a:lnTo>
                <a:lnTo>
                  <a:pt x="3175428" y="46825"/>
                </a:lnTo>
                <a:lnTo>
                  <a:pt x="3135816" y="26951"/>
                </a:lnTo>
                <a:lnTo>
                  <a:pt x="3093482" y="12250"/>
                </a:lnTo>
                <a:lnTo>
                  <a:pt x="3048834" y="3130"/>
                </a:lnTo>
                <a:lnTo>
                  <a:pt x="3002280" y="0"/>
                </a:lnTo>
                <a:lnTo>
                  <a:pt x="441071" y="0"/>
                </a:lnTo>
                <a:lnTo>
                  <a:pt x="394516" y="3130"/>
                </a:lnTo>
                <a:lnTo>
                  <a:pt x="349868" y="12250"/>
                </a:lnTo>
                <a:lnTo>
                  <a:pt x="307534" y="26951"/>
                </a:lnTo>
                <a:lnTo>
                  <a:pt x="267922" y="46825"/>
                </a:lnTo>
                <a:lnTo>
                  <a:pt x="231442" y="71463"/>
                </a:lnTo>
                <a:lnTo>
                  <a:pt x="198501" y="100456"/>
                </a:lnTo>
                <a:lnTo>
                  <a:pt x="169507" y="133398"/>
                </a:lnTo>
                <a:lnTo>
                  <a:pt x="144869" y="169878"/>
                </a:lnTo>
                <a:lnTo>
                  <a:pt x="124995" y="209490"/>
                </a:lnTo>
                <a:lnTo>
                  <a:pt x="110294" y="251824"/>
                </a:lnTo>
                <a:lnTo>
                  <a:pt x="101174" y="296472"/>
                </a:lnTo>
                <a:lnTo>
                  <a:pt x="98043" y="343026"/>
                </a:lnTo>
                <a:lnTo>
                  <a:pt x="98043" y="392049"/>
                </a:lnTo>
                <a:lnTo>
                  <a:pt x="0" y="392049"/>
                </a:lnTo>
                <a:lnTo>
                  <a:pt x="195961" y="588010"/>
                </a:lnTo>
                <a:lnTo>
                  <a:pt x="392049" y="392049"/>
                </a:lnTo>
                <a:lnTo>
                  <a:pt x="294005" y="392049"/>
                </a:lnTo>
                <a:lnTo>
                  <a:pt x="294005" y="343026"/>
                </a:lnTo>
                <a:lnTo>
                  <a:pt x="301496" y="296520"/>
                </a:lnTo>
                <a:lnTo>
                  <a:pt x="322363" y="256146"/>
                </a:lnTo>
                <a:lnTo>
                  <a:pt x="354190" y="224319"/>
                </a:lnTo>
                <a:lnTo>
                  <a:pt x="394564" y="203452"/>
                </a:lnTo>
                <a:lnTo>
                  <a:pt x="441071" y="195961"/>
                </a:lnTo>
                <a:lnTo>
                  <a:pt x="3002280" y="195961"/>
                </a:lnTo>
                <a:lnTo>
                  <a:pt x="3048737" y="203452"/>
                </a:lnTo>
                <a:lnTo>
                  <a:pt x="3089105" y="224319"/>
                </a:lnTo>
                <a:lnTo>
                  <a:pt x="3120950" y="256146"/>
                </a:lnTo>
                <a:lnTo>
                  <a:pt x="3141841" y="296520"/>
                </a:lnTo>
                <a:lnTo>
                  <a:pt x="3149346" y="343026"/>
                </a:lnTo>
                <a:lnTo>
                  <a:pt x="3149346" y="784098"/>
                </a:lnTo>
                <a:lnTo>
                  <a:pt x="3345306" y="784098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05400" y="4905375"/>
            <a:ext cx="3886200" cy="1434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05400" y="4905375"/>
            <a:ext cx="704850" cy="450215"/>
          </a:xfrm>
          <a:custGeom>
            <a:avLst/>
            <a:gdLst/>
            <a:ahLst/>
            <a:cxnLst/>
            <a:rect l="l" t="t" r="r" b="b"/>
            <a:pathLst>
              <a:path w="704850" h="450214">
                <a:moveTo>
                  <a:pt x="0" y="449706"/>
                </a:moveTo>
                <a:lnTo>
                  <a:pt x="5199" y="404525"/>
                </a:lnTo>
                <a:lnTo>
                  <a:pt x="20011" y="363058"/>
                </a:lnTo>
                <a:lnTo>
                  <a:pt x="43257" y="326486"/>
                </a:lnTo>
                <a:lnTo>
                  <a:pt x="73756" y="295987"/>
                </a:lnTo>
                <a:lnTo>
                  <a:pt x="110328" y="272741"/>
                </a:lnTo>
                <a:lnTo>
                  <a:pt x="151795" y="257929"/>
                </a:lnTo>
                <a:lnTo>
                  <a:pt x="196976" y="252730"/>
                </a:lnTo>
                <a:lnTo>
                  <a:pt x="647700" y="252730"/>
                </a:lnTo>
                <a:lnTo>
                  <a:pt x="704469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02377" y="6340005"/>
            <a:ext cx="3492500" cy="0"/>
          </a:xfrm>
          <a:custGeom>
            <a:avLst/>
            <a:gdLst/>
            <a:ahLst/>
            <a:cxnLst/>
            <a:rect l="l" t="t" r="r" b="b"/>
            <a:pathLst>
              <a:path w="3492500">
                <a:moveTo>
                  <a:pt x="3492245" y="0"/>
                </a:moveTo>
                <a:lnTo>
                  <a:pt x="3084038" y="0"/>
                </a:lnTo>
                <a:lnTo>
                  <a:pt x="1422273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05400" y="5355082"/>
            <a:ext cx="197485" cy="985519"/>
          </a:xfrm>
          <a:custGeom>
            <a:avLst/>
            <a:gdLst/>
            <a:ahLst/>
            <a:cxnLst/>
            <a:rect l="l" t="t" r="r" b="b"/>
            <a:pathLst>
              <a:path w="197485" h="985520">
                <a:moveTo>
                  <a:pt x="196976" y="984923"/>
                </a:moveTo>
                <a:lnTo>
                  <a:pt x="151795" y="979720"/>
                </a:lnTo>
                <a:lnTo>
                  <a:pt x="110328" y="964899"/>
                </a:lnTo>
                <a:lnTo>
                  <a:pt x="73756" y="941644"/>
                </a:lnTo>
                <a:lnTo>
                  <a:pt x="43257" y="911137"/>
                </a:lnTo>
                <a:lnTo>
                  <a:pt x="20011" y="874561"/>
                </a:lnTo>
                <a:lnTo>
                  <a:pt x="5199" y="833099"/>
                </a:lnTo>
                <a:lnTo>
                  <a:pt x="0" y="787933"/>
                </a:lnTo>
                <a:lnTo>
                  <a:pt x="0" y="295478"/>
                </a:ln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09869" y="4905375"/>
            <a:ext cx="3181985" cy="1435100"/>
          </a:xfrm>
          <a:custGeom>
            <a:avLst/>
            <a:gdLst/>
            <a:ahLst/>
            <a:cxnLst/>
            <a:rect l="l" t="t" r="r" b="b"/>
            <a:pathLst>
              <a:path w="3181984" h="1435100">
                <a:moveTo>
                  <a:pt x="0" y="0"/>
                </a:moveTo>
                <a:lnTo>
                  <a:pt x="914780" y="252730"/>
                </a:lnTo>
                <a:lnTo>
                  <a:pt x="2984754" y="252730"/>
                </a:lnTo>
                <a:lnTo>
                  <a:pt x="3029935" y="257929"/>
                </a:lnTo>
                <a:lnTo>
                  <a:pt x="3071402" y="272741"/>
                </a:lnTo>
                <a:lnTo>
                  <a:pt x="3107974" y="295987"/>
                </a:lnTo>
                <a:lnTo>
                  <a:pt x="3138473" y="326486"/>
                </a:lnTo>
                <a:lnTo>
                  <a:pt x="3161719" y="363058"/>
                </a:lnTo>
                <a:lnTo>
                  <a:pt x="3176531" y="404525"/>
                </a:lnTo>
                <a:lnTo>
                  <a:pt x="3181730" y="449706"/>
                </a:lnTo>
                <a:lnTo>
                  <a:pt x="3181730" y="745185"/>
                </a:lnTo>
                <a:lnTo>
                  <a:pt x="3181730" y="1237640"/>
                </a:lnTo>
                <a:lnTo>
                  <a:pt x="3176531" y="1282806"/>
                </a:lnTo>
                <a:lnTo>
                  <a:pt x="3161719" y="1324268"/>
                </a:lnTo>
                <a:lnTo>
                  <a:pt x="3138473" y="1360844"/>
                </a:lnTo>
                <a:lnTo>
                  <a:pt x="3107974" y="1391351"/>
                </a:lnTo>
                <a:lnTo>
                  <a:pt x="3071402" y="1414606"/>
                </a:lnTo>
                <a:lnTo>
                  <a:pt x="3029935" y="1429427"/>
                </a:lnTo>
                <a:lnTo>
                  <a:pt x="2984754" y="143463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05400" y="4905375"/>
            <a:ext cx="3886200" cy="14346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05400" y="4905375"/>
            <a:ext cx="3886200" cy="1435100"/>
          </a:xfrm>
          <a:custGeom>
            <a:avLst/>
            <a:gdLst/>
            <a:ahLst/>
            <a:cxnLst/>
            <a:rect l="l" t="t" r="r" b="b"/>
            <a:pathLst>
              <a:path w="3886200" h="1435100">
                <a:moveTo>
                  <a:pt x="0" y="449706"/>
                </a:moveTo>
                <a:lnTo>
                  <a:pt x="5199" y="404525"/>
                </a:lnTo>
                <a:lnTo>
                  <a:pt x="20011" y="363058"/>
                </a:lnTo>
                <a:lnTo>
                  <a:pt x="43257" y="326486"/>
                </a:lnTo>
                <a:lnTo>
                  <a:pt x="73756" y="295987"/>
                </a:lnTo>
                <a:lnTo>
                  <a:pt x="110328" y="272741"/>
                </a:lnTo>
                <a:lnTo>
                  <a:pt x="151795" y="257929"/>
                </a:lnTo>
                <a:lnTo>
                  <a:pt x="196976" y="252730"/>
                </a:lnTo>
                <a:lnTo>
                  <a:pt x="647700" y="252730"/>
                </a:lnTo>
                <a:lnTo>
                  <a:pt x="704469" y="0"/>
                </a:lnTo>
                <a:lnTo>
                  <a:pt x="1619250" y="252730"/>
                </a:lnTo>
                <a:lnTo>
                  <a:pt x="3689223" y="252730"/>
                </a:lnTo>
                <a:lnTo>
                  <a:pt x="3734404" y="257929"/>
                </a:lnTo>
                <a:lnTo>
                  <a:pt x="3775871" y="272741"/>
                </a:lnTo>
                <a:lnTo>
                  <a:pt x="3812443" y="295987"/>
                </a:lnTo>
                <a:lnTo>
                  <a:pt x="3842942" y="326486"/>
                </a:lnTo>
                <a:lnTo>
                  <a:pt x="3866188" y="363058"/>
                </a:lnTo>
                <a:lnTo>
                  <a:pt x="3881000" y="404525"/>
                </a:lnTo>
                <a:lnTo>
                  <a:pt x="3886200" y="449706"/>
                </a:lnTo>
                <a:lnTo>
                  <a:pt x="3886200" y="745185"/>
                </a:lnTo>
                <a:lnTo>
                  <a:pt x="3886200" y="1237640"/>
                </a:lnTo>
                <a:lnTo>
                  <a:pt x="3881000" y="1282806"/>
                </a:lnTo>
                <a:lnTo>
                  <a:pt x="3866188" y="1324268"/>
                </a:lnTo>
                <a:lnTo>
                  <a:pt x="3842942" y="1360844"/>
                </a:lnTo>
                <a:lnTo>
                  <a:pt x="3812443" y="1391351"/>
                </a:lnTo>
                <a:lnTo>
                  <a:pt x="3775871" y="1414606"/>
                </a:lnTo>
                <a:lnTo>
                  <a:pt x="3734404" y="1429427"/>
                </a:lnTo>
                <a:lnTo>
                  <a:pt x="3689223" y="1434630"/>
                </a:lnTo>
                <a:lnTo>
                  <a:pt x="1619250" y="1434630"/>
                </a:lnTo>
                <a:lnTo>
                  <a:pt x="647700" y="1434630"/>
                </a:lnTo>
                <a:lnTo>
                  <a:pt x="196976" y="1434630"/>
                </a:lnTo>
                <a:lnTo>
                  <a:pt x="151795" y="1429427"/>
                </a:lnTo>
                <a:lnTo>
                  <a:pt x="110328" y="1414606"/>
                </a:lnTo>
                <a:lnTo>
                  <a:pt x="73756" y="1391351"/>
                </a:lnTo>
                <a:lnTo>
                  <a:pt x="43257" y="1360844"/>
                </a:lnTo>
                <a:lnTo>
                  <a:pt x="20011" y="1324268"/>
                </a:lnTo>
                <a:lnTo>
                  <a:pt x="5199" y="1282806"/>
                </a:lnTo>
                <a:lnTo>
                  <a:pt x="0" y="1237640"/>
                </a:lnTo>
                <a:lnTo>
                  <a:pt x="0" y="745185"/>
                </a:lnTo>
                <a:lnTo>
                  <a:pt x="0" y="449706"/>
                </a:lnTo>
                <a:close/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43576" y="5321300"/>
            <a:ext cx="324802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600" i="1" spc="-85" dirty="0">
                <a:solidFill>
                  <a:srgbClr val="FFFFFF"/>
                </a:solidFill>
                <a:latin typeface="Trebuchet MS"/>
                <a:cs typeface="Trebuchet MS"/>
              </a:rPr>
              <a:t>commit_siblings</a:t>
            </a:r>
            <a:r>
              <a:rPr sz="2600" spc="-8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26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50" dirty="0">
                <a:solidFill>
                  <a:srgbClr val="FFFFFF"/>
                </a:solidFill>
                <a:latin typeface="Arial"/>
                <a:cs typeface="Arial"/>
              </a:rPr>
              <a:t>takes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43576" y="5717540"/>
            <a:ext cx="360299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60" dirty="0">
                <a:solidFill>
                  <a:srgbClr val="FFFFFF"/>
                </a:solidFill>
                <a:latin typeface="Arial"/>
                <a:cs typeface="Arial"/>
              </a:rPr>
              <a:t>effect </a:t>
            </a:r>
            <a:r>
              <a:rPr sz="2600" spc="45" dirty="0">
                <a:solidFill>
                  <a:srgbClr val="FFFFFF"/>
                </a:solidFill>
                <a:latin typeface="Arial"/>
                <a:cs typeface="Arial"/>
              </a:rPr>
              <a:t>iff 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600" i="1" spc="-40" dirty="0">
                <a:solidFill>
                  <a:srgbClr val="FFFFFF"/>
                </a:solidFill>
                <a:latin typeface="Trebuchet MS"/>
                <a:cs typeface="Trebuchet MS"/>
              </a:rPr>
              <a:t>fsync</a:t>
            </a:r>
            <a:r>
              <a:rPr sz="2600" spc="-4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2600" spc="-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3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600" spc="-105" dirty="0">
                <a:solidFill>
                  <a:srgbClr val="FFFFFF"/>
                </a:solidFill>
                <a:latin typeface="Arial"/>
                <a:cs typeface="Arial"/>
              </a:rPr>
              <a:t>enabled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272" y="353060"/>
            <a:ext cx="436372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dirty="0"/>
              <a:t>Our</a:t>
            </a:r>
            <a:r>
              <a:rPr sz="3400" spc="-50" dirty="0"/>
              <a:t> </a:t>
            </a:r>
            <a:r>
              <a:rPr sz="3400" dirty="0"/>
              <a:t>Contributions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228600" y="2209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304800" y="0"/>
                </a:moveTo>
                <a:lnTo>
                  <a:pt x="3048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304800" y="342900"/>
                </a:lnTo>
                <a:lnTo>
                  <a:pt x="304800" y="457200"/>
                </a:lnTo>
                <a:lnTo>
                  <a:pt x="533400" y="228600"/>
                </a:lnTo>
                <a:lnTo>
                  <a:pt x="3048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22098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114300"/>
                </a:moveTo>
                <a:lnTo>
                  <a:pt x="304800" y="114300"/>
                </a:lnTo>
                <a:lnTo>
                  <a:pt x="304800" y="0"/>
                </a:lnTo>
                <a:lnTo>
                  <a:pt x="533400" y="228600"/>
                </a:lnTo>
                <a:lnTo>
                  <a:pt x="304800" y="457200"/>
                </a:lnTo>
                <a:lnTo>
                  <a:pt x="304800" y="342900"/>
                </a:lnTo>
                <a:lnTo>
                  <a:pt x="0" y="34290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944" y="1091996"/>
            <a:ext cx="8006080" cy="530733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SzPct val="92857"/>
              <a:tabLst>
                <a:tab pos="472440" algn="l"/>
                <a:tab pos="473075" algn="l"/>
              </a:tabLst>
            </a:pPr>
            <a:r>
              <a:rPr lang="en-US" altLang="zh-CN" sz="28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1.</a:t>
            </a:r>
            <a:r>
              <a:rPr lang="zh-CN" altLang="en-US" sz="28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800" b="1" i="1" spc="-5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Spex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:</a:t>
            </a:r>
            <a:r>
              <a:rPr sz="2600" b="1" i="1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automatically infer 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config.</a:t>
            </a:r>
            <a:r>
              <a:rPr sz="2600" spc="17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constraints</a:t>
            </a:r>
            <a:endParaRPr sz="26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440"/>
              </a:spcBef>
            </a:pP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by 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statically </a:t>
            </a: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analyzing 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source code (for</a:t>
            </a:r>
            <a:r>
              <a:rPr sz="2600" spc="2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developers)</a:t>
            </a:r>
            <a:endParaRPr sz="26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472440" indent="-459740">
              <a:lnSpc>
                <a:spcPct val="100000"/>
              </a:lnSpc>
              <a:spcBef>
                <a:spcPts val="1685"/>
              </a:spcBef>
              <a:buAutoNum type="arabicPeriod" startAt="2"/>
              <a:tabLst>
                <a:tab pos="472440" algn="l"/>
                <a:tab pos="473075" algn="l"/>
              </a:tabLst>
            </a:pPr>
            <a:r>
              <a:rPr sz="2600" spc="-10" dirty="0">
                <a:latin typeface="Arial"/>
                <a:cs typeface="Arial"/>
              </a:rPr>
              <a:t>Use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cases</a:t>
            </a:r>
            <a:endParaRPr sz="2600" dirty="0">
              <a:latin typeface="Arial"/>
              <a:cs typeface="Arial"/>
            </a:endParaRPr>
          </a:p>
          <a:p>
            <a:pPr marL="674370" lvl="1" indent="-186055">
              <a:lnSpc>
                <a:spcPct val="100000"/>
              </a:lnSpc>
              <a:spcBef>
                <a:spcPts val="384"/>
              </a:spcBef>
              <a:buChar char="-"/>
              <a:tabLst>
                <a:tab pos="675005" algn="l"/>
              </a:tabLst>
            </a:pPr>
            <a:r>
              <a:rPr sz="2400" spc="-5" dirty="0">
                <a:latin typeface="Arial"/>
                <a:cs typeface="Arial"/>
              </a:rPr>
              <a:t>Expose </a:t>
            </a:r>
            <a:r>
              <a:rPr sz="2400" dirty="0">
                <a:latin typeface="Arial"/>
                <a:cs typeface="Arial"/>
              </a:rPr>
              <a:t>misconfig.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vulnerabilities</a:t>
            </a:r>
            <a:endParaRPr sz="2400" dirty="0">
              <a:latin typeface="Arial"/>
              <a:cs typeface="Arial"/>
            </a:endParaRPr>
          </a:p>
          <a:p>
            <a:pPr marL="676910" lvl="1" indent="-200660">
              <a:lnSpc>
                <a:spcPct val="100000"/>
              </a:lnSpc>
              <a:spcBef>
                <a:spcPts val="250"/>
              </a:spcBef>
              <a:buSzPct val="108333"/>
              <a:buChar char="-"/>
              <a:tabLst>
                <a:tab pos="677545" algn="l"/>
              </a:tabLst>
            </a:pPr>
            <a:r>
              <a:rPr sz="2400" dirty="0">
                <a:latin typeface="Arial"/>
                <a:cs typeface="Arial"/>
              </a:rPr>
              <a:t>Detect </a:t>
            </a:r>
            <a:r>
              <a:rPr sz="2400" spc="-5" dirty="0">
                <a:latin typeface="Arial"/>
                <a:cs typeface="Arial"/>
              </a:rPr>
              <a:t>error-prone </a:t>
            </a:r>
            <a:r>
              <a:rPr sz="2400" dirty="0">
                <a:latin typeface="Arial"/>
                <a:cs typeface="Arial"/>
              </a:rPr>
              <a:t>config. </a:t>
            </a:r>
            <a:r>
              <a:rPr sz="2400" spc="-5" dirty="0">
                <a:latin typeface="Arial"/>
                <a:cs typeface="Arial"/>
              </a:rPr>
              <a:t>design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handling</a:t>
            </a:r>
            <a:endParaRPr sz="2400" dirty="0">
              <a:latin typeface="Arial"/>
              <a:cs typeface="Arial"/>
            </a:endParaRPr>
          </a:p>
          <a:p>
            <a:pPr marL="472440" indent="-459740">
              <a:lnSpc>
                <a:spcPct val="100000"/>
              </a:lnSpc>
              <a:spcBef>
                <a:spcPts val="1650"/>
              </a:spcBef>
              <a:buAutoNum type="arabicPeriod" startAt="2"/>
              <a:tabLst>
                <a:tab pos="472440" algn="l"/>
                <a:tab pos="473075" algn="l"/>
              </a:tabLst>
            </a:pP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Improve 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config. </a:t>
            </a: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design of real-world</a:t>
            </a:r>
            <a:r>
              <a:rPr sz="2600" spc="229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systems</a:t>
            </a:r>
            <a:endParaRPr sz="26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610235" lvl="1" indent="-186055">
              <a:lnSpc>
                <a:spcPct val="100000"/>
              </a:lnSpc>
              <a:spcBef>
                <a:spcPts val="100"/>
              </a:spcBef>
              <a:buChar char="-"/>
              <a:tabLst>
                <a:tab pos="610870" algn="l"/>
              </a:tabLst>
            </a:pP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1 commercial and 6 </a:t>
            </a:r>
            <a:r>
              <a:rPr sz="2400" spc="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open-source</a:t>
            </a:r>
            <a:r>
              <a:rPr sz="2400" spc="-10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systems</a:t>
            </a:r>
            <a:endParaRPr sz="24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640715" lvl="1" indent="-195580">
              <a:lnSpc>
                <a:spcPct val="100000"/>
              </a:lnSpc>
              <a:spcBef>
                <a:spcPts val="290"/>
              </a:spcBef>
              <a:buSzPct val="104166"/>
              <a:buChar char="-"/>
              <a:tabLst>
                <a:tab pos="641350" algn="l"/>
              </a:tabLst>
            </a:pP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Expose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743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vulnerabilities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(364</a:t>
            </a:r>
            <a:r>
              <a:rPr sz="2400" spc="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confirmed/fixed)</a:t>
            </a:r>
          </a:p>
          <a:p>
            <a:pPr marL="624205" lvl="1" indent="-186055">
              <a:lnSpc>
                <a:spcPct val="100000"/>
              </a:lnSpc>
              <a:spcBef>
                <a:spcPts val="515"/>
              </a:spcBef>
              <a:buChar char="-"/>
              <a:tabLst>
                <a:tab pos="624840" algn="l"/>
              </a:tabLst>
            </a:pP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Detect </a:t>
            </a:r>
            <a:r>
              <a:rPr sz="2400" spc="-5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112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error-prone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constraints </a:t>
            </a:r>
            <a:r>
              <a:rPr sz="2400" spc="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(80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fixed)</a:t>
            </a:r>
          </a:p>
          <a:p>
            <a:pPr marL="381000" indent="-368300">
              <a:lnSpc>
                <a:spcPct val="100000"/>
              </a:lnSpc>
              <a:spcBef>
                <a:spcPts val="1735"/>
              </a:spcBef>
              <a:buAutoNum type="arabicPeriod" startAt="2"/>
              <a:tabLst>
                <a:tab pos="381635" algn="l"/>
              </a:tabLst>
            </a:pP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Experience 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in </a:t>
            </a: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interacting </a:t>
            </a:r>
            <a:r>
              <a:rPr sz="2600" spc="-1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with</a:t>
            </a:r>
            <a:r>
              <a:rPr sz="2600" spc="19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developers</a:t>
            </a:r>
            <a:endParaRPr sz="26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610235" lvl="1" indent="-186055">
              <a:lnSpc>
                <a:spcPct val="100000"/>
              </a:lnSpc>
              <a:spcBef>
                <a:spcPts val="565"/>
              </a:spcBef>
              <a:buChar char="-"/>
              <a:tabLst>
                <a:tab pos="610870" algn="l"/>
              </a:tabLst>
            </a:pP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Improve </a:t>
            </a:r>
            <a:r>
              <a:rPr sz="24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Squid’s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config.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lib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(benefit </a:t>
            </a:r>
            <a:r>
              <a:rPr sz="2400" spc="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150+</a:t>
            </a:r>
            <a:r>
              <a:rPr sz="2400" spc="-5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parameters)</a:t>
            </a:r>
          </a:p>
        </p:txBody>
      </p:sp>
    </p:spTree>
    <p:extLst>
      <p:ext uri="{BB962C8B-B14F-4D97-AF65-F5344CB8AC3E}">
        <p14:creationId xmlns:p14="http://schemas.microsoft.com/office/powerpoint/2010/main" val="264396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4154" y="1638045"/>
            <a:ext cx="5239385" cy="2038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How </a:t>
            </a:r>
            <a:r>
              <a:rPr spc="-5" dirty="0"/>
              <a:t>many of you</a:t>
            </a:r>
            <a:r>
              <a:rPr spc="60" dirty="0"/>
              <a:t> </a:t>
            </a:r>
            <a:r>
              <a:rPr spc="-5" dirty="0"/>
              <a:t>have</a:t>
            </a:r>
          </a:p>
          <a:p>
            <a:pPr marL="201295" marR="113030" indent="-87630" algn="ctr">
              <a:lnSpc>
                <a:spcPct val="151300"/>
              </a:lnSpc>
              <a:spcBef>
                <a:spcPts val="395"/>
              </a:spcBef>
            </a:pPr>
            <a:r>
              <a:rPr spc="-10" dirty="0"/>
              <a:t>made mistakes </a:t>
            </a:r>
            <a:r>
              <a:rPr spc="-15" dirty="0"/>
              <a:t>when  configuring</a:t>
            </a:r>
            <a:r>
              <a:rPr spc="50" dirty="0"/>
              <a:t> </a:t>
            </a:r>
            <a:r>
              <a:rPr spc="-10" dirty="0"/>
              <a:t>systems?</a:t>
            </a:r>
          </a:p>
        </p:txBody>
      </p:sp>
      <p:sp>
        <p:nvSpPr>
          <p:cNvPr id="3" name="object 3"/>
          <p:cNvSpPr/>
          <p:nvPr/>
        </p:nvSpPr>
        <p:spPr>
          <a:xfrm>
            <a:off x="76200" y="4006214"/>
            <a:ext cx="2543175" cy="2851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310" y="683463"/>
            <a:ext cx="6794500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5" dirty="0"/>
              <a:t>Use Case </a:t>
            </a:r>
            <a:r>
              <a:rPr sz="3500" dirty="0"/>
              <a:t>of </a:t>
            </a:r>
            <a:r>
              <a:rPr sz="3500" spc="5" dirty="0"/>
              <a:t>Constraints</a:t>
            </a:r>
            <a:r>
              <a:rPr sz="3500" spc="-195" dirty="0"/>
              <a:t> </a:t>
            </a:r>
            <a:r>
              <a:rPr sz="3500" dirty="0"/>
              <a:t>#1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1183944" y="1355576"/>
            <a:ext cx="6243320" cy="1471295"/>
          </a:xfrm>
          <a:prstGeom prst="rect">
            <a:avLst/>
          </a:prstGeom>
        </p:spPr>
        <p:txBody>
          <a:bodyPr vert="horz" wrap="square" lIns="0" tIns="29400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231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Arial"/>
                <a:cs typeface="Arial"/>
              </a:rPr>
              <a:t>Expose misconfig.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vulnerabilities</a:t>
            </a:r>
            <a:endParaRPr sz="32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  <a:spcBef>
                <a:spcPts val="1965"/>
              </a:spcBef>
            </a:pPr>
            <a:r>
              <a:rPr sz="2800" dirty="0">
                <a:latin typeface="Arial"/>
                <a:cs typeface="Arial"/>
              </a:rPr>
              <a:t>- Misconfig. injection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testing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67647"/>
              </p:ext>
            </p:extLst>
          </p:nvPr>
        </p:nvGraphicFramePr>
        <p:xfrm>
          <a:off x="1130300" y="3194050"/>
          <a:ext cx="6781799" cy="2971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-1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Constraint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-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Config.</a:t>
                      </a:r>
                      <a:r>
                        <a:rPr sz="2400" b="1" spc="-2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Error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85" dirty="0">
                          <a:latin typeface="Arial"/>
                          <a:cs typeface="Arial"/>
                        </a:rPr>
                        <a:t>Basic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type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15" dirty="0">
                          <a:latin typeface="Arial"/>
                          <a:cs typeface="Arial"/>
                        </a:rPr>
                        <a:t>A </a:t>
                      </a:r>
                      <a:r>
                        <a:rPr lang="zh-CN" altLang="en-US" sz="24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latin typeface="Arial"/>
                          <a:cs typeface="Arial"/>
                        </a:rPr>
                        <a:t>integer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1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:=</a:t>
                      </a:r>
                      <a:r>
                        <a:rPr sz="2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75" dirty="0">
                          <a:latin typeface="Arial"/>
                          <a:cs typeface="Arial"/>
                        </a:rPr>
                        <a:t>2XX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30" dirty="0">
                          <a:latin typeface="Arial"/>
                          <a:cs typeface="Arial"/>
                        </a:rPr>
                        <a:t>Semantic</a:t>
                      </a:r>
                      <a:r>
                        <a:rPr sz="24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type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95" dirty="0">
                          <a:latin typeface="Arial"/>
                          <a:cs typeface="Arial"/>
                        </a:rPr>
                        <a:t>B </a:t>
                      </a:r>
                      <a:r>
                        <a:rPr lang="zh-CN" altLang="en-US" sz="24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400" spc="-18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2400" spc="-3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path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95" dirty="0">
                          <a:latin typeface="Arial"/>
                          <a:cs typeface="Arial"/>
                        </a:rPr>
                        <a:t>B </a:t>
                      </a:r>
                      <a:r>
                        <a:rPr sz="2400" spc="-114" dirty="0">
                          <a:latin typeface="Arial"/>
                          <a:cs typeface="Arial"/>
                        </a:rPr>
                        <a:t>:= 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2400" spc="-3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path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13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4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range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455" dirty="0">
                          <a:latin typeface="Arial"/>
                          <a:cs typeface="Arial"/>
                        </a:rPr>
                        <a:t>C </a:t>
                      </a:r>
                      <a:r>
                        <a:rPr sz="2400" spc="-595" dirty="0">
                          <a:latin typeface="DejaVu Sans"/>
                          <a:cs typeface="DejaVu Sans"/>
                        </a:rPr>
                        <a:t>∈ </a:t>
                      </a:r>
                      <a:r>
                        <a:rPr sz="2400" spc="-200" dirty="0">
                          <a:latin typeface="DejaVu Sans"/>
                          <a:cs typeface="DejaVu Sans"/>
                        </a:rPr>
                        <a:t>[10,</a:t>
                      </a:r>
                      <a:r>
                        <a:rPr sz="2400" spc="-49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2400" spc="-180" dirty="0">
                          <a:latin typeface="DejaVu Sans"/>
                          <a:cs typeface="DejaVu Sans"/>
                        </a:rPr>
                        <a:t>100]</a:t>
                      </a:r>
                      <a:endParaRPr sz="2400">
                        <a:latin typeface="DejaVu Sans"/>
                        <a:cs typeface="DejaVu Sans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455" dirty="0">
                          <a:latin typeface="Arial"/>
                          <a:cs typeface="Arial"/>
                        </a:rPr>
                        <a:t>C </a:t>
                      </a:r>
                      <a:r>
                        <a:rPr sz="2400" spc="-114" dirty="0">
                          <a:latin typeface="Arial"/>
                          <a:cs typeface="Arial"/>
                        </a:rPr>
                        <a:t>:=</a:t>
                      </a:r>
                      <a:r>
                        <a:rPr sz="2400" spc="-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14" dirty="0">
                          <a:latin typeface="Arial"/>
                          <a:cs typeface="Arial"/>
                        </a:rPr>
                        <a:t>1000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70" dirty="0">
                          <a:latin typeface="Arial"/>
                          <a:cs typeface="Arial"/>
                        </a:rPr>
                        <a:t>Ctrl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dep.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26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2400" spc="-114" dirty="0">
                          <a:latin typeface="Arial"/>
                          <a:cs typeface="Arial"/>
                        </a:rPr>
                        <a:t>depends </a:t>
                      </a:r>
                      <a:r>
                        <a:rPr sz="2400" spc="-7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430" dirty="0">
                          <a:latin typeface="Arial"/>
                          <a:cs typeface="Arial"/>
                        </a:rPr>
                        <a:t>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26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:= </a:t>
                      </a:r>
                      <a:r>
                        <a:rPr sz="2400" spc="-155" dirty="0">
                          <a:latin typeface="Arial"/>
                          <a:cs typeface="Arial"/>
                        </a:rPr>
                        <a:t>yes, </a:t>
                      </a:r>
                      <a:r>
                        <a:rPr sz="2400" spc="-43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:=</a:t>
                      </a:r>
                      <a:r>
                        <a:rPr sz="24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15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rel.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365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2400" spc="-21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24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40" dirty="0">
                          <a:latin typeface="Arial"/>
                          <a:cs typeface="Arial"/>
                        </a:rPr>
                        <a:t>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365" dirty="0">
                          <a:latin typeface="Arial"/>
                          <a:cs typeface="Arial"/>
                        </a:rPr>
                        <a:t>F </a:t>
                      </a:r>
                      <a:r>
                        <a:rPr sz="2400" spc="-21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24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40" dirty="0">
                          <a:latin typeface="Arial"/>
                          <a:cs typeface="Arial"/>
                        </a:rPr>
                        <a:t>H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929" y="570687"/>
            <a:ext cx="47040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Expose</a:t>
            </a:r>
            <a:r>
              <a:rPr spc="-15" dirty="0"/>
              <a:t> </a:t>
            </a:r>
            <a:r>
              <a:rPr spc="-10" dirty="0"/>
              <a:t>Vulnerability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804811" y="2926143"/>
            <a:ext cx="6705600" cy="3139440"/>
          </a:xfrm>
          <a:custGeom>
            <a:avLst/>
            <a:gdLst/>
            <a:ahLst/>
            <a:cxnLst/>
            <a:rect l="l" t="t" r="r" b="b"/>
            <a:pathLst>
              <a:path w="6705600" h="3139440">
                <a:moveTo>
                  <a:pt x="0" y="3139313"/>
                </a:moveTo>
                <a:lnTo>
                  <a:pt x="6705600" y="3139313"/>
                </a:lnTo>
                <a:lnTo>
                  <a:pt x="6705600" y="0"/>
                </a:lnTo>
                <a:lnTo>
                  <a:pt x="0" y="0"/>
                </a:lnTo>
                <a:lnTo>
                  <a:pt x="0" y="3139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3716" y="2942336"/>
            <a:ext cx="6497320" cy="3060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44955">
              <a:lnSpc>
                <a:spcPct val="100000"/>
              </a:lnSpc>
              <a:spcBef>
                <a:spcPts val="105"/>
              </a:spcBef>
              <a:tabLst>
                <a:tab pos="1247140" algn="l"/>
                <a:tab pos="2017395" algn="l"/>
                <a:tab pos="2631440" algn="l"/>
                <a:tab pos="3712845" algn="l"/>
              </a:tabLst>
            </a:pPr>
            <a:r>
              <a:rPr sz="2200" spc="50" dirty="0">
                <a:solidFill>
                  <a:srgbClr val="FFFFFF"/>
                </a:solidFill>
                <a:latin typeface="Arial"/>
                <a:cs typeface="Arial"/>
              </a:rPr>
              <a:t>Program	received	 signal</a:t>
            </a:r>
            <a:r>
              <a:rPr lang="zh-CN" altLang="en-US" sz="2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Arial"/>
                <a:cs typeface="Arial"/>
              </a:rPr>
              <a:t>SIGSEGV</a:t>
            </a:r>
            <a:r>
              <a:rPr lang="en-US" altLang="zh-CN" sz="2200" spc="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zh-CN" altLang="en-US" sz="2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Arial"/>
                <a:cs typeface="Arial"/>
              </a:rPr>
              <a:t> Segmentation	fault.  my_mb_ctype_8bit	(cs=0x1226760</a:t>
            </a:r>
            <a:r>
              <a:rPr lang="en-US" altLang="zh-CN" sz="2200" spc="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zh-CN" altLang="en-US" sz="2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2200" spc="5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402965" algn="l"/>
                <a:tab pos="5252720" algn="l"/>
              </a:tabLst>
            </a:pPr>
            <a:r>
              <a:rPr sz="2200" spc="50" dirty="0">
                <a:solidFill>
                  <a:srgbClr val="FFFFFF"/>
                </a:solidFill>
                <a:latin typeface="Arial"/>
                <a:cs typeface="Arial"/>
              </a:rPr>
              <a:t>ctype=0x7fffffffde00</a:t>
            </a:r>
            <a:r>
              <a:rPr lang="en-US" altLang="zh-CN" sz="2200" spc="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zh-CN" altLang="en-US" sz="2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Arial"/>
                <a:cs typeface="Arial"/>
              </a:rPr>
              <a:t>s=0x1ad5000</a:t>
            </a:r>
            <a:r>
              <a:rPr lang="zh-CN" altLang="en-US" sz="2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Arial"/>
                <a:cs typeface="Arial"/>
              </a:rPr>
              <a:t>&lt;Address</a:t>
            </a:r>
          </a:p>
          <a:p>
            <a:pPr marL="12700">
              <a:lnSpc>
                <a:spcPct val="100000"/>
              </a:lnSpc>
              <a:tabLst>
                <a:tab pos="1555750" algn="l"/>
                <a:tab pos="2172335" algn="l"/>
                <a:tab pos="2633345" algn="l"/>
                <a:tab pos="4021454" algn="l"/>
              </a:tabLst>
            </a:pPr>
            <a:r>
              <a:rPr sz="2200" spc="50" dirty="0">
                <a:solidFill>
                  <a:srgbClr val="FFFFFF"/>
                </a:solidFill>
                <a:latin typeface="Arial"/>
                <a:cs typeface="Arial"/>
              </a:rPr>
              <a:t>0x1ad5000	out	of	bounds&gt;</a:t>
            </a:r>
            <a:r>
              <a:rPr lang="en-US" altLang="zh-CN" sz="2200" spc="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zh-CN" altLang="en-US" sz="2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Arial"/>
                <a:cs typeface="Arial"/>
              </a:rPr>
              <a:t>e=0x10185a67f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400810" algn="l"/>
                <a:tab pos="3247390" algn="l"/>
                <a:tab pos="3863340" algn="l"/>
                <a:tab pos="4326890" algn="l"/>
                <a:tab pos="5713095" algn="l"/>
              </a:tabLst>
            </a:pPr>
            <a:r>
              <a:rPr sz="2200" spc="50" dirty="0">
                <a:solidFill>
                  <a:srgbClr val="FFFFFF"/>
                </a:solidFill>
                <a:latin typeface="Arial"/>
                <a:cs typeface="Arial"/>
              </a:rPr>
              <a:t>&lt;Address	0x10185a67f	out	of	bounds&gt;)	at</a:t>
            </a:r>
          </a:p>
          <a:p>
            <a:pPr marL="12700">
              <a:lnSpc>
                <a:spcPct val="100000"/>
              </a:lnSpc>
              <a:tabLst>
                <a:tab pos="4636135" algn="l"/>
                <a:tab pos="5405755" algn="l"/>
              </a:tabLst>
            </a:pPr>
            <a:r>
              <a:rPr sz="2200" spc="50" dirty="0">
                <a:solidFill>
                  <a:srgbClr val="FFFFFF"/>
                </a:solidFill>
                <a:latin typeface="Arial"/>
                <a:cs typeface="Arial"/>
              </a:rPr>
              <a:t>./strings/ctype-simple.c:1299</a:t>
            </a:r>
            <a:r>
              <a:rPr lang="zh-CN" altLang="en-US" sz="2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Arial"/>
                <a:cs typeface="Arial"/>
              </a:rPr>
              <a:t>1299	*ctype=</a:t>
            </a:r>
          </a:p>
          <a:p>
            <a:pPr marL="12700">
              <a:lnSpc>
                <a:spcPct val="100000"/>
              </a:lnSpc>
              <a:tabLst>
                <a:tab pos="2016125" algn="l"/>
                <a:tab pos="2324735" algn="l"/>
              </a:tabLst>
            </a:pPr>
            <a:r>
              <a:rPr sz="2200" spc="50" dirty="0">
                <a:solidFill>
                  <a:srgbClr val="FFFFFF"/>
                </a:solidFill>
                <a:latin typeface="Arial"/>
                <a:cs typeface="Arial"/>
              </a:rPr>
              <a:t>cs-&gt;ctype[*s</a:t>
            </a:r>
            <a:r>
              <a:rPr lang="zh-CN" altLang="en-US" sz="2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lang="zh-CN" altLang="en-US" sz="2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Arial"/>
                <a:cs typeface="Arial"/>
              </a:rPr>
              <a:t>1];</a:t>
            </a:r>
          </a:p>
          <a:p>
            <a:pPr marL="12700">
              <a:lnSpc>
                <a:spcPct val="100000"/>
              </a:lnSpc>
            </a:pPr>
            <a:r>
              <a:rPr sz="2200" spc="50" dirty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71188" y="2092525"/>
            <a:ext cx="151511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60"/>
              </a:lnSpc>
            </a:pPr>
            <a:r>
              <a:rPr sz="2400" b="1" spc="540" dirty="0">
                <a:solidFill>
                  <a:srgbClr val="006FC0"/>
                </a:solidFill>
                <a:latin typeface="Arial"/>
                <a:cs typeface="Arial"/>
              </a:rPr>
              <a:t>f</a:t>
            </a:r>
            <a:r>
              <a:rPr sz="2400" b="1" spc="430" dirty="0">
                <a:solidFill>
                  <a:srgbClr val="006FC0"/>
                </a:solidFill>
                <a:latin typeface="Arial"/>
                <a:cs typeface="Arial"/>
              </a:rPr>
              <a:t>ile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_pa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-150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03032" y="4495736"/>
            <a:ext cx="1558925" cy="2182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4800" y="1981174"/>
            <a:ext cx="2057400" cy="462280"/>
          </a:xfrm>
          <a:custGeom>
            <a:avLst/>
            <a:gdLst/>
            <a:ahLst/>
            <a:cxnLst/>
            <a:rect l="l" t="t" r="r" b="b"/>
            <a:pathLst>
              <a:path w="2057400" h="462280">
                <a:moveTo>
                  <a:pt x="0" y="461670"/>
                </a:moveTo>
                <a:lnTo>
                  <a:pt x="2057400" y="461670"/>
                </a:lnTo>
                <a:lnTo>
                  <a:pt x="2057400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3615" y="1600200"/>
            <a:ext cx="7162800" cy="990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R="141605" algn="r">
              <a:lnSpc>
                <a:spcPts val="3005"/>
              </a:lnSpc>
              <a:spcBef>
                <a:spcPts val="370"/>
              </a:spcBef>
            </a:pPr>
            <a:r>
              <a:rPr sz="2600" spc="-10" dirty="0">
                <a:latin typeface="Liberation Sans Narrow"/>
                <a:cs typeface="Liberation Sans Narrow"/>
              </a:rPr>
              <a:t>MySQL</a:t>
            </a:r>
            <a:r>
              <a:rPr sz="2600" spc="-20" dirty="0">
                <a:latin typeface="Liberation Sans Narrow"/>
                <a:cs typeface="Liberation Sans Narrow"/>
              </a:rPr>
              <a:t>-</a:t>
            </a:r>
            <a:r>
              <a:rPr sz="2600" spc="-10" dirty="0">
                <a:latin typeface="Liberation Sans Narrow"/>
                <a:cs typeface="Liberation Sans Narrow"/>
              </a:rPr>
              <a:t>5.5.29</a:t>
            </a:r>
            <a:endParaRPr sz="2600">
              <a:latin typeface="Liberation Sans Narrow"/>
              <a:cs typeface="Liberation Sans Narrow"/>
            </a:endParaRPr>
          </a:p>
          <a:p>
            <a:pPr marL="477520">
              <a:lnSpc>
                <a:spcPts val="2765"/>
              </a:lnSpc>
              <a:tabLst>
                <a:tab pos="3373754" algn="l"/>
              </a:tabLst>
            </a:pPr>
            <a:r>
              <a:rPr sz="2400" b="1" spc="160" dirty="0">
                <a:latin typeface="Arial"/>
                <a:cs typeface="Arial"/>
              </a:rPr>
              <a:t>ft_stopword_file	</a:t>
            </a:r>
            <a:r>
              <a:rPr sz="3600" b="1" spc="202" baseline="1157" dirty="0">
                <a:solidFill>
                  <a:srgbClr val="FF0000"/>
                </a:solidFill>
                <a:latin typeface="Arial"/>
                <a:cs typeface="Arial"/>
              </a:rPr>
              <a:t>dir_path</a:t>
            </a:r>
            <a:endParaRPr sz="3600" baseline="115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171A2-F086-7E41-967E-3968A262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608787"/>
            <a:ext cx="8763000" cy="525372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category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bad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reactions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C1D95DB-0B4E-144C-968C-7F43FD400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1655"/>
              </p:ext>
            </p:extLst>
          </p:nvPr>
        </p:nvGraphicFramePr>
        <p:xfrm>
          <a:off x="685800" y="1397000"/>
          <a:ext cx="7772400" cy="431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598379736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3177698534"/>
                    </a:ext>
                  </a:extLst>
                </a:gridCol>
              </a:tblGrid>
              <a:tr h="484945">
                <a:tc>
                  <a:txBody>
                    <a:bodyPr/>
                    <a:lstStyle/>
                    <a:p>
                      <a:r>
                        <a:rPr lang="en-US" altLang="zh-CN" dirty="0"/>
                        <a:t>Reaction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764180"/>
                  </a:ext>
                </a:extLst>
              </a:tr>
              <a:tr h="484945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Crash/Hang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 system crashes or hangs.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934647"/>
                  </a:ext>
                </a:extLst>
              </a:tr>
              <a:tr h="83702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termination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 system exits without pinpointing the injected conﬁguration error.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153811"/>
                  </a:ext>
                </a:extLst>
              </a:tr>
              <a:tr h="83702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failure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 system fails functional testing without pinpointing the injected error.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77118"/>
                  </a:ext>
                </a:extLst>
              </a:tr>
              <a:tr h="83702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Silent violation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 system changes input conﬁgurations to different values without notifying users.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346284"/>
                  </a:ext>
                </a:extLst>
              </a:tr>
              <a:tr h="83702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Silent ignorance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 system ignores input conﬁgurations (mainly for control-dependency violation).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30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571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844" y="1739010"/>
            <a:ext cx="8150556" cy="3621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Arial"/>
                <a:cs typeface="Arial"/>
              </a:rPr>
              <a:t>Detect </a:t>
            </a:r>
            <a:r>
              <a:rPr sz="3000" spc="5" dirty="0">
                <a:latin typeface="Arial"/>
                <a:cs typeface="Arial"/>
              </a:rPr>
              <a:t>error-prone config. </a:t>
            </a:r>
            <a:r>
              <a:rPr sz="3000" b="1" dirty="0">
                <a:latin typeface="Arial"/>
                <a:cs typeface="Arial"/>
              </a:rPr>
              <a:t>design &amp;</a:t>
            </a:r>
            <a:r>
              <a:rPr sz="3000" b="1" spc="-31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handling</a:t>
            </a:r>
            <a:endParaRPr sz="30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750" dirty="0">
              <a:latin typeface="Times New Roman"/>
              <a:cs typeface="Times New Roman"/>
            </a:endParaRPr>
          </a:p>
          <a:p>
            <a:pPr marL="610235" lvl="1" indent="-216535">
              <a:lnSpc>
                <a:spcPct val="100000"/>
              </a:lnSpc>
              <a:spcBef>
                <a:spcPts val="5"/>
              </a:spcBef>
              <a:buChar char="-"/>
              <a:tabLst>
                <a:tab pos="610870" algn="l"/>
              </a:tabLst>
            </a:pPr>
            <a:r>
              <a:rPr sz="2800" dirty="0">
                <a:latin typeface="Arial"/>
                <a:cs typeface="Arial"/>
              </a:rPr>
              <a:t>Design </a:t>
            </a:r>
            <a:r>
              <a:rPr sz="2800" spc="5" dirty="0">
                <a:latin typeface="Arial"/>
                <a:cs typeface="Arial"/>
              </a:rPr>
              <a:t>inconsistency (case </a:t>
            </a:r>
            <a:r>
              <a:rPr sz="2800" spc="-20" dirty="0">
                <a:latin typeface="Arial"/>
                <a:cs typeface="Arial"/>
              </a:rPr>
              <a:t>sensitivity,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unit)</a:t>
            </a:r>
          </a:p>
          <a:p>
            <a:pPr marL="610235" lvl="1" indent="-216535">
              <a:lnSpc>
                <a:spcPct val="100000"/>
              </a:lnSpc>
              <a:spcBef>
                <a:spcPts val="2640"/>
              </a:spcBef>
              <a:buChar char="-"/>
              <a:tabLst>
                <a:tab pos="610870" algn="l"/>
              </a:tabLst>
            </a:pPr>
            <a:r>
              <a:rPr sz="2800" dirty="0">
                <a:latin typeface="Arial"/>
                <a:cs typeface="Arial"/>
              </a:rPr>
              <a:t>Silent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overruling</a:t>
            </a:r>
            <a:endParaRPr lang="en-US" altLang="zh-CN" sz="2800" spc="-5" dirty="0">
              <a:latin typeface="Arial"/>
              <a:cs typeface="Arial"/>
            </a:endParaRPr>
          </a:p>
          <a:p>
            <a:pPr marL="610235" lvl="1" indent="-216535">
              <a:lnSpc>
                <a:spcPct val="100000"/>
              </a:lnSpc>
              <a:spcBef>
                <a:spcPts val="2640"/>
              </a:spcBef>
              <a:buChar char="-"/>
              <a:tabLst>
                <a:tab pos="610870" algn="l"/>
              </a:tabLst>
            </a:pPr>
            <a:r>
              <a:rPr lang="en-US" altLang="zh-CN" sz="2800" spc="-5" dirty="0">
                <a:latin typeface="Arial"/>
                <a:cs typeface="Arial"/>
              </a:rPr>
              <a:t>Unsafe</a:t>
            </a:r>
            <a:r>
              <a:rPr lang="zh-CN" altLang="en-US" sz="2800" spc="-5" dirty="0">
                <a:latin typeface="Arial"/>
                <a:cs typeface="Arial"/>
              </a:rPr>
              <a:t> </a:t>
            </a:r>
            <a:r>
              <a:rPr lang="en-US" altLang="zh-CN" sz="2800" spc="-5" dirty="0">
                <a:latin typeface="Arial"/>
                <a:cs typeface="Arial"/>
              </a:rPr>
              <a:t>APIs</a:t>
            </a:r>
            <a:endParaRPr sz="2800" dirty="0">
              <a:latin typeface="Arial"/>
              <a:cs typeface="Arial"/>
            </a:endParaRPr>
          </a:p>
          <a:p>
            <a:pPr marL="610235" lvl="1" indent="-216535">
              <a:lnSpc>
                <a:spcPct val="100000"/>
              </a:lnSpc>
              <a:spcBef>
                <a:spcPts val="2645"/>
              </a:spcBef>
              <a:buChar char="-"/>
              <a:tabLst>
                <a:tab pos="610870" algn="l"/>
              </a:tabLst>
            </a:pPr>
            <a:r>
              <a:rPr sz="2800" dirty="0">
                <a:latin typeface="Arial"/>
                <a:cs typeface="Arial"/>
              </a:rPr>
              <a:t>Undocumented</a:t>
            </a:r>
            <a:r>
              <a:rPr sz="2800" spc="5" dirty="0">
                <a:latin typeface="Arial"/>
                <a:cs typeface="Arial"/>
              </a:rPr>
              <a:t> constraints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5870" y="671271"/>
            <a:ext cx="69799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Use Case of </a:t>
            </a:r>
            <a:r>
              <a:rPr sz="3600" spc="-5" dirty="0"/>
              <a:t>Constraints</a:t>
            </a:r>
            <a:r>
              <a:rPr sz="3600" spc="-95" dirty="0"/>
              <a:t> </a:t>
            </a:r>
            <a:r>
              <a:rPr sz="3600" spc="-5" dirty="0"/>
              <a:t>#2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F7F81-B0D4-5A47-802D-93600020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608788"/>
            <a:ext cx="4038600" cy="525372"/>
          </a:xfrm>
        </p:spPr>
        <p:txBody>
          <a:bodyPr/>
          <a:lstStyle/>
          <a:p>
            <a:r>
              <a:rPr kumimoji="1" lang="en-US" altLang="zh-CN" dirty="0"/>
              <a:t>Silent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Overruling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E3E190-FCE7-2A44-A4D0-24F4FEA3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810" y="1134159"/>
            <a:ext cx="5225390" cy="267584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/>
              <a:t>    if(!</a:t>
            </a:r>
            <a:r>
              <a:rPr lang="en-US" altLang="zh-CN" dirty="0" err="1"/>
              <a:t>strcasecmp</a:t>
            </a:r>
            <a:r>
              <a:rPr lang="en-US" altLang="zh-CN" dirty="0"/>
              <a:t>(token, "on")) {</a:t>
            </a:r>
          </a:p>
          <a:p>
            <a:r>
              <a:rPr lang="en-US" altLang="zh-CN" dirty="0"/>
              <a:t>        *var = 1;</a:t>
            </a:r>
          </a:p>
          <a:p>
            <a:r>
              <a:rPr lang="en-US" altLang="zh-CN" dirty="0"/>
              <a:t>    } else {</a:t>
            </a:r>
          </a:p>
          <a:p>
            <a:r>
              <a:rPr lang="en-US" altLang="zh-CN" dirty="0"/>
              <a:t>        *var = 0;</a:t>
            </a:r>
          </a:p>
          <a:p>
            <a:r>
              <a:rPr lang="en-US" altLang="zh-CN" dirty="0"/>
              <a:t>    }</a:t>
            </a:r>
          </a:p>
          <a:p>
            <a:r>
              <a:rPr lang="en-US" altLang="zh-CN" dirty="0"/>
              <a:t>    /* 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cache_cf.cc</a:t>
            </a:r>
            <a:r>
              <a:rPr lang="en-US" altLang="zh-CN" dirty="0"/>
              <a:t> */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69B157-9A2F-B048-81EE-ECE1CBE703C1}"/>
              </a:ext>
            </a:extLst>
          </p:cNvPr>
          <p:cNvSpPr/>
          <p:nvPr/>
        </p:nvSpPr>
        <p:spPr>
          <a:xfrm>
            <a:off x="3314700" y="1207315"/>
            <a:ext cx="838200" cy="3898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FFCA7D-A652-F64F-A6EC-BE4ABA9617F7}"/>
              </a:ext>
            </a:extLst>
          </p:cNvPr>
          <p:cNvSpPr txBox="1"/>
          <p:nvPr/>
        </p:nvSpPr>
        <p:spPr>
          <a:xfrm>
            <a:off x="6705600" y="1339334"/>
            <a:ext cx="1676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endParaRPr kumimoji="1" lang="zh-CN" altLang="en-US" dirty="0"/>
          </a:p>
        </p:txBody>
      </p: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B8A53796-C8A1-ED4C-AECB-446744DE203E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rot="10800000">
            <a:off x="3733800" y="1207316"/>
            <a:ext cx="2971800" cy="316685"/>
          </a:xfrm>
          <a:prstGeom prst="curvedConnector4">
            <a:avLst>
              <a:gd name="adj1" fmla="val 42949"/>
              <a:gd name="adj2" fmla="val 172185"/>
            </a:avLst>
          </a:prstGeom>
          <a:ln w="38100"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86999DE-25A3-B647-91F2-0F317692AE56}"/>
              </a:ext>
            </a:extLst>
          </p:cNvPr>
          <p:cNvSpPr txBox="1"/>
          <p:nvPr/>
        </p:nvSpPr>
        <p:spPr>
          <a:xfrm>
            <a:off x="2590800" y="3124200"/>
            <a:ext cx="4648200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/>
              <a:t>"yes" and "enable" are treated as "off" </a:t>
            </a:r>
            <a:r>
              <a:rPr lang="en-US" altLang="zh-CN" sz="3200" b="1" dirty="0"/>
              <a:t>silently</a:t>
            </a:r>
          </a:p>
        </p:txBody>
      </p:sp>
    </p:spTree>
    <p:extLst>
      <p:ext uri="{BB962C8B-B14F-4D97-AF65-F5344CB8AC3E}">
        <p14:creationId xmlns:p14="http://schemas.microsoft.com/office/powerpoint/2010/main" val="273410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272" y="353060"/>
            <a:ext cx="436372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dirty="0"/>
              <a:t>Our</a:t>
            </a:r>
            <a:r>
              <a:rPr sz="3400" spc="-50" dirty="0"/>
              <a:t> </a:t>
            </a:r>
            <a:r>
              <a:rPr sz="3400" dirty="0"/>
              <a:t>Contributions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228600" y="3657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304800" y="0"/>
                </a:moveTo>
                <a:lnTo>
                  <a:pt x="3048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304800" y="342900"/>
                </a:lnTo>
                <a:lnTo>
                  <a:pt x="304800" y="457200"/>
                </a:lnTo>
                <a:lnTo>
                  <a:pt x="533400" y="228600"/>
                </a:lnTo>
                <a:lnTo>
                  <a:pt x="3048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3657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114300"/>
                </a:moveTo>
                <a:lnTo>
                  <a:pt x="304800" y="114300"/>
                </a:lnTo>
                <a:lnTo>
                  <a:pt x="304800" y="0"/>
                </a:lnTo>
                <a:lnTo>
                  <a:pt x="533400" y="228600"/>
                </a:lnTo>
                <a:lnTo>
                  <a:pt x="304800" y="457200"/>
                </a:lnTo>
                <a:lnTo>
                  <a:pt x="304800" y="342900"/>
                </a:lnTo>
                <a:lnTo>
                  <a:pt x="0" y="34290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944" y="1091996"/>
            <a:ext cx="8006080" cy="530733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SzPct val="92857"/>
              <a:tabLst>
                <a:tab pos="472440" algn="l"/>
                <a:tab pos="473075" algn="l"/>
              </a:tabLst>
            </a:pPr>
            <a:r>
              <a:rPr lang="en-US" altLang="zh-CN" sz="2800" b="1" i="1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1.</a:t>
            </a:r>
            <a:r>
              <a:rPr lang="zh-CN" altLang="en-US" sz="2800" b="1" i="1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800" b="1" i="1" spc="-5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Spex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: </a:t>
            </a: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automatically infer 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config.</a:t>
            </a:r>
            <a:r>
              <a:rPr sz="2600" spc="17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constraints</a:t>
            </a:r>
            <a:endParaRPr sz="26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440"/>
              </a:spcBef>
            </a:pP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by 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statically </a:t>
            </a: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analyzing 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source code (for</a:t>
            </a:r>
            <a:r>
              <a:rPr sz="2600" spc="2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developers)</a:t>
            </a:r>
            <a:endParaRPr sz="26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472440" indent="-459740">
              <a:lnSpc>
                <a:spcPct val="100000"/>
              </a:lnSpc>
              <a:spcBef>
                <a:spcPts val="1685"/>
              </a:spcBef>
              <a:buAutoNum type="arabicPeriod" startAt="2"/>
              <a:tabLst>
                <a:tab pos="472440" algn="l"/>
                <a:tab pos="473075" algn="l"/>
              </a:tabLst>
            </a:pP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Use</a:t>
            </a:r>
            <a:r>
              <a:rPr sz="2600" spc="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cases</a:t>
            </a:r>
            <a:endParaRPr sz="26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674370" lvl="1" indent="-186055">
              <a:lnSpc>
                <a:spcPct val="100000"/>
              </a:lnSpc>
              <a:spcBef>
                <a:spcPts val="384"/>
              </a:spcBef>
              <a:buChar char="-"/>
              <a:tabLst>
                <a:tab pos="675005" algn="l"/>
              </a:tabLst>
            </a:pP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Expose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misconfig.</a:t>
            </a:r>
            <a:r>
              <a:rPr sz="2400" spc="-2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vulnerabilities</a:t>
            </a:r>
            <a:endParaRPr sz="24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676910" lvl="1" indent="-200660">
              <a:lnSpc>
                <a:spcPct val="100000"/>
              </a:lnSpc>
              <a:spcBef>
                <a:spcPts val="250"/>
              </a:spcBef>
              <a:buSzPct val="108333"/>
              <a:buChar char="-"/>
              <a:tabLst>
                <a:tab pos="677545" algn="l"/>
              </a:tabLst>
            </a:pP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Detect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error-prone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config.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design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&amp;</a:t>
            </a:r>
            <a:r>
              <a:rPr sz="2400" spc="-4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handling</a:t>
            </a:r>
            <a:endParaRPr sz="24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472440" indent="-459740">
              <a:lnSpc>
                <a:spcPct val="100000"/>
              </a:lnSpc>
              <a:spcBef>
                <a:spcPts val="1650"/>
              </a:spcBef>
              <a:buAutoNum type="arabicPeriod" startAt="2"/>
              <a:tabLst>
                <a:tab pos="472440" algn="l"/>
                <a:tab pos="473075" algn="l"/>
              </a:tabLst>
            </a:pPr>
            <a:r>
              <a:rPr sz="2600" spc="-10" dirty="0">
                <a:latin typeface="Arial"/>
                <a:cs typeface="Arial"/>
              </a:rPr>
              <a:t>Improve </a:t>
            </a:r>
            <a:r>
              <a:rPr sz="2600" spc="-5" dirty="0">
                <a:latin typeface="Arial"/>
                <a:cs typeface="Arial"/>
              </a:rPr>
              <a:t>config. </a:t>
            </a:r>
            <a:r>
              <a:rPr sz="2600" spc="-10" dirty="0">
                <a:latin typeface="Arial"/>
                <a:cs typeface="Arial"/>
              </a:rPr>
              <a:t>design of real-world</a:t>
            </a:r>
            <a:r>
              <a:rPr sz="2600" spc="229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systems</a:t>
            </a:r>
            <a:endParaRPr sz="2600" dirty="0">
              <a:latin typeface="Arial"/>
              <a:cs typeface="Arial"/>
            </a:endParaRPr>
          </a:p>
          <a:p>
            <a:pPr marL="610235" lvl="1" indent="-186055">
              <a:lnSpc>
                <a:spcPct val="100000"/>
              </a:lnSpc>
              <a:spcBef>
                <a:spcPts val="100"/>
              </a:spcBef>
              <a:buChar char="-"/>
              <a:tabLst>
                <a:tab pos="610870" algn="l"/>
              </a:tabLst>
            </a:pPr>
            <a:r>
              <a:rPr sz="2400" dirty="0">
                <a:latin typeface="Arial"/>
                <a:cs typeface="Arial"/>
              </a:rPr>
              <a:t>1 commercial and 6 </a:t>
            </a:r>
            <a:r>
              <a:rPr sz="2400" spc="5" dirty="0">
                <a:latin typeface="Arial"/>
                <a:cs typeface="Arial"/>
              </a:rPr>
              <a:t>open-source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systems</a:t>
            </a:r>
            <a:endParaRPr sz="2400" dirty="0">
              <a:latin typeface="Arial"/>
              <a:cs typeface="Arial"/>
            </a:endParaRPr>
          </a:p>
          <a:p>
            <a:pPr marL="640715" lvl="1" indent="-195580">
              <a:lnSpc>
                <a:spcPct val="100000"/>
              </a:lnSpc>
              <a:spcBef>
                <a:spcPts val="290"/>
              </a:spcBef>
              <a:buSzPct val="104166"/>
              <a:buChar char="-"/>
              <a:tabLst>
                <a:tab pos="641350" algn="l"/>
              </a:tabLst>
            </a:pPr>
            <a:r>
              <a:rPr sz="2400" spc="-5" dirty="0">
                <a:latin typeface="Arial"/>
                <a:cs typeface="Arial"/>
              </a:rPr>
              <a:t>Expose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743 </a:t>
            </a:r>
            <a:r>
              <a:rPr sz="2400" spc="-5" dirty="0">
                <a:latin typeface="Arial"/>
                <a:cs typeface="Arial"/>
              </a:rPr>
              <a:t>vulnerabilities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364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confirmed/fixed)</a:t>
            </a:r>
          </a:p>
          <a:p>
            <a:pPr marL="624205" lvl="1" indent="-186055">
              <a:lnSpc>
                <a:spcPct val="100000"/>
              </a:lnSpc>
              <a:spcBef>
                <a:spcPts val="515"/>
              </a:spcBef>
              <a:buChar char="-"/>
              <a:tabLst>
                <a:tab pos="624840" algn="l"/>
              </a:tabLst>
            </a:pPr>
            <a:r>
              <a:rPr sz="2400" dirty="0">
                <a:latin typeface="Arial"/>
                <a:cs typeface="Arial"/>
              </a:rPr>
              <a:t>Detect 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112 </a:t>
            </a:r>
            <a:r>
              <a:rPr sz="2400" spc="-5" dirty="0">
                <a:latin typeface="Arial"/>
                <a:cs typeface="Arial"/>
              </a:rPr>
              <a:t>error-prone </a:t>
            </a:r>
            <a:r>
              <a:rPr sz="2400" dirty="0">
                <a:latin typeface="Arial"/>
                <a:cs typeface="Arial"/>
              </a:rPr>
              <a:t>constraints </a:t>
            </a:r>
            <a:r>
              <a:rPr sz="2400" spc="5" dirty="0">
                <a:latin typeface="Arial"/>
                <a:cs typeface="Arial"/>
              </a:rPr>
              <a:t>(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80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fixed)</a:t>
            </a:r>
          </a:p>
          <a:p>
            <a:pPr marL="381000" indent="-368300">
              <a:lnSpc>
                <a:spcPct val="100000"/>
              </a:lnSpc>
              <a:spcBef>
                <a:spcPts val="1735"/>
              </a:spcBef>
              <a:buAutoNum type="arabicPeriod" startAt="2"/>
              <a:tabLst>
                <a:tab pos="381635" algn="l"/>
              </a:tabLst>
            </a:pP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Experience 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in </a:t>
            </a: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interacting </a:t>
            </a:r>
            <a:r>
              <a:rPr sz="2600" spc="-1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with</a:t>
            </a:r>
            <a:r>
              <a:rPr sz="2600" spc="19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developers</a:t>
            </a:r>
            <a:endParaRPr sz="26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610235" lvl="1" indent="-186055">
              <a:lnSpc>
                <a:spcPct val="100000"/>
              </a:lnSpc>
              <a:spcBef>
                <a:spcPts val="565"/>
              </a:spcBef>
              <a:buChar char="-"/>
              <a:tabLst>
                <a:tab pos="610870" algn="l"/>
              </a:tabLst>
            </a:pP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Improve </a:t>
            </a:r>
            <a:r>
              <a:rPr sz="24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Squid’s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config.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lib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(benefit </a:t>
            </a:r>
            <a:r>
              <a:rPr sz="2400" spc="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150+</a:t>
            </a:r>
            <a:r>
              <a:rPr sz="2400" spc="-5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parameters)</a:t>
            </a:r>
          </a:p>
        </p:txBody>
      </p:sp>
    </p:spTree>
    <p:extLst>
      <p:ext uri="{BB962C8B-B14F-4D97-AF65-F5344CB8AC3E}">
        <p14:creationId xmlns:p14="http://schemas.microsoft.com/office/powerpoint/2010/main" val="1904401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735" y="646887"/>
            <a:ext cx="44780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Software Evaluated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663700"/>
          <a:ext cx="8229599" cy="432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7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483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Software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Proprietary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LOC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#</a:t>
                      </a:r>
                      <a:r>
                        <a:rPr sz="2000" b="1" spc="-1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Parameters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LOA*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30" dirty="0">
                          <a:latin typeface="Arial"/>
                          <a:cs typeface="Arial"/>
                        </a:rPr>
                        <a:t>Storage-A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Commercial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40" dirty="0">
                          <a:latin typeface="Trebuchet MS"/>
                          <a:cs typeface="Trebuchet MS"/>
                        </a:rPr>
                        <a:t>--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75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1000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27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25" dirty="0">
                          <a:latin typeface="Arial"/>
                          <a:cs typeface="Arial"/>
                        </a:rPr>
                        <a:t>Apache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25" dirty="0">
                          <a:latin typeface="Arial"/>
                          <a:cs typeface="Arial"/>
                        </a:rPr>
                        <a:t>Open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source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60" dirty="0">
                          <a:latin typeface="Arial"/>
                          <a:cs typeface="Arial"/>
                        </a:rPr>
                        <a:t>148K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103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83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200" dirty="0">
                          <a:latin typeface="Arial"/>
                          <a:cs typeface="Arial"/>
                        </a:rPr>
                        <a:t>MySQL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25" dirty="0">
                          <a:latin typeface="Arial"/>
                          <a:cs typeface="Arial"/>
                        </a:rPr>
                        <a:t>Open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10" dirty="0">
                          <a:latin typeface="Arial"/>
                          <a:cs typeface="Arial"/>
                        </a:rPr>
                        <a:t>source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60" dirty="0">
                          <a:latin typeface="Arial"/>
                          <a:cs typeface="Arial"/>
                        </a:rPr>
                        <a:t>1.2M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272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29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83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80" dirty="0">
                          <a:latin typeface="Arial"/>
                          <a:cs typeface="Arial"/>
                        </a:rPr>
                        <a:t>PostgreSQL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25" dirty="0">
                          <a:latin typeface="Arial"/>
                          <a:cs typeface="Arial"/>
                        </a:rPr>
                        <a:t>Open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source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60" dirty="0">
                          <a:latin typeface="Arial"/>
                          <a:cs typeface="Arial"/>
                        </a:rPr>
                        <a:t>757K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231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83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90" dirty="0">
                          <a:latin typeface="Arial"/>
                          <a:cs typeface="Arial"/>
                        </a:rPr>
                        <a:t>OpenLDAP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25" dirty="0">
                          <a:latin typeface="Arial"/>
                          <a:cs typeface="Arial"/>
                        </a:rPr>
                        <a:t>Open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source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60" dirty="0">
                          <a:latin typeface="Arial"/>
                          <a:cs typeface="Arial"/>
                        </a:rPr>
                        <a:t>292K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86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83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305" dirty="0">
                          <a:latin typeface="Arial"/>
                          <a:cs typeface="Arial"/>
                        </a:rPr>
                        <a:t>VSFTP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25" dirty="0">
                          <a:latin typeface="Arial"/>
                          <a:cs typeface="Arial"/>
                        </a:rPr>
                        <a:t>Open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source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75" dirty="0">
                          <a:latin typeface="Arial"/>
                          <a:cs typeface="Arial"/>
                        </a:rPr>
                        <a:t>16K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124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83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Squid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25" dirty="0">
                          <a:latin typeface="Arial"/>
                          <a:cs typeface="Arial"/>
                        </a:rPr>
                        <a:t>Open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source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60" dirty="0">
                          <a:latin typeface="Arial"/>
                          <a:cs typeface="Arial"/>
                        </a:rPr>
                        <a:t>180K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335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644" y="6160109"/>
            <a:ext cx="31540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latin typeface="Arial"/>
                <a:cs typeface="Arial"/>
              </a:rPr>
              <a:t>*LOA: </a:t>
            </a:r>
            <a:r>
              <a:rPr sz="2400" spc="-90" dirty="0">
                <a:latin typeface="Arial"/>
                <a:cs typeface="Arial"/>
              </a:rPr>
              <a:t>lines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annotation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66212"/>
              </p:ext>
            </p:extLst>
          </p:nvPr>
        </p:nvGraphicFramePr>
        <p:xfrm>
          <a:off x="379488" y="1601088"/>
          <a:ext cx="8526775" cy="441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1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004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1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2000" b="1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Software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Crash/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14604" algn="ctr">
                        <a:lnSpc>
                          <a:spcPct val="100000"/>
                        </a:lnSpc>
                      </a:pPr>
                      <a:r>
                        <a:rPr sz="20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Hang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Early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2000" b="1" spc="-1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Termina.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Function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21590" algn="ctr">
                        <a:lnSpc>
                          <a:spcPct val="100000"/>
                        </a:lnSpc>
                      </a:pPr>
                      <a:r>
                        <a:rPr sz="2000" b="1" spc="-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Failure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Silent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20955" algn="ctr">
                        <a:lnSpc>
                          <a:spcPct val="100000"/>
                        </a:lnSpc>
                      </a:pPr>
                      <a:r>
                        <a:rPr sz="20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Violation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Silent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364490">
                        <a:lnSpc>
                          <a:spcPct val="100000"/>
                        </a:lnSpc>
                      </a:pPr>
                      <a:r>
                        <a:rPr sz="20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Ignor.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394335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b="1" spc="-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30" dirty="0">
                          <a:latin typeface="Arial"/>
                          <a:cs typeface="Arial"/>
                        </a:rPr>
                        <a:t>Storage-A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74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83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8798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Trebuchet MS"/>
                          <a:cs typeface="Trebuchet MS"/>
                        </a:rPr>
                        <a:t>164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25" dirty="0">
                          <a:latin typeface="Arial"/>
                          <a:cs typeface="Arial"/>
                        </a:rPr>
                        <a:t>Apache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29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70" dirty="0">
                          <a:latin typeface="Trebuchet MS"/>
                          <a:cs typeface="Trebuchet MS"/>
                        </a:rPr>
                        <a:t>52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95" dirty="0">
                          <a:latin typeface="Arial"/>
                          <a:cs typeface="Arial"/>
                        </a:rPr>
                        <a:t>MySQL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10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71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16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8798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114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80" dirty="0">
                          <a:latin typeface="Arial"/>
                          <a:cs typeface="Arial"/>
                        </a:rPr>
                        <a:t>PostgreSQL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35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70" dirty="0">
                          <a:latin typeface="Trebuchet MS"/>
                          <a:cs typeface="Trebuchet MS"/>
                        </a:rPr>
                        <a:t>49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90" dirty="0">
                          <a:latin typeface="Arial"/>
                          <a:cs typeface="Arial"/>
                        </a:rPr>
                        <a:t>OpenLDAP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70" dirty="0">
                          <a:latin typeface="Trebuchet MS"/>
                          <a:cs typeface="Trebuchet MS"/>
                        </a:rPr>
                        <a:t>17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290" dirty="0">
                          <a:latin typeface="Arial"/>
                          <a:cs typeface="Arial"/>
                        </a:rPr>
                        <a:t>VSFTPD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18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23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68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8798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126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Squid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noFill/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noFill/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noFill/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29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noFill/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173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14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8798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Trebuchet MS"/>
                          <a:cs typeface="Trebuchet MS"/>
                        </a:rPr>
                        <a:t>221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Total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noFill/>
                      <a:prstDash val="solid"/>
                    </a:lnL>
                    <a:lnR w="28575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26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28575">
                      <a:noFill/>
                      <a:prstDash val="solid"/>
                    </a:lnT>
                    <a:lnB w="28575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35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noFill/>
                      <a:prstDash val="solid"/>
                    </a:lnL>
                    <a:lnR w="12700">
                      <a:noFill/>
                      <a:prstDash val="solid"/>
                    </a:lnR>
                    <a:lnT w="28575">
                      <a:noFill/>
                      <a:prstDash val="solid"/>
                    </a:lnT>
                    <a:lnB w="28575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83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noFill/>
                      <a:prstDash val="solid"/>
                    </a:lnT>
                    <a:lnB w="28575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378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221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38798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743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66" y="671271"/>
            <a:ext cx="73437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Exposed Misconfig.</a:t>
            </a:r>
            <a:r>
              <a:rPr sz="3000" spc="-10" dirty="0"/>
              <a:t> </a:t>
            </a:r>
            <a:r>
              <a:rPr sz="3000" spc="-5" dirty="0"/>
              <a:t>Vulnerabilities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7848600" y="5486400"/>
            <a:ext cx="914400" cy="53340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0" y="266700"/>
                </a:moveTo>
                <a:lnTo>
                  <a:pt x="13965" y="201031"/>
                </a:lnTo>
                <a:lnTo>
                  <a:pt x="53573" y="141322"/>
                </a:lnTo>
                <a:lnTo>
                  <a:pt x="81922" y="114328"/>
                </a:lnTo>
                <a:lnTo>
                  <a:pt x="115396" y="89573"/>
                </a:lnTo>
                <a:lnTo>
                  <a:pt x="153566" y="67308"/>
                </a:lnTo>
                <a:lnTo>
                  <a:pt x="196004" y="47783"/>
                </a:lnTo>
                <a:lnTo>
                  <a:pt x="242280" y="31248"/>
                </a:lnTo>
                <a:lnTo>
                  <a:pt x="291967" y="17951"/>
                </a:lnTo>
                <a:lnTo>
                  <a:pt x="344634" y="8145"/>
                </a:lnTo>
                <a:lnTo>
                  <a:pt x="399855" y="2077"/>
                </a:lnTo>
                <a:lnTo>
                  <a:pt x="457200" y="0"/>
                </a:lnTo>
                <a:lnTo>
                  <a:pt x="514544" y="2077"/>
                </a:lnTo>
                <a:lnTo>
                  <a:pt x="569765" y="8145"/>
                </a:lnTo>
                <a:lnTo>
                  <a:pt x="622432" y="17951"/>
                </a:lnTo>
                <a:lnTo>
                  <a:pt x="672119" y="31248"/>
                </a:lnTo>
                <a:lnTo>
                  <a:pt x="718395" y="47783"/>
                </a:lnTo>
                <a:lnTo>
                  <a:pt x="760833" y="67308"/>
                </a:lnTo>
                <a:lnTo>
                  <a:pt x="799003" y="89573"/>
                </a:lnTo>
                <a:lnTo>
                  <a:pt x="832477" y="114328"/>
                </a:lnTo>
                <a:lnTo>
                  <a:pt x="860826" y="141322"/>
                </a:lnTo>
                <a:lnTo>
                  <a:pt x="900434" y="201031"/>
                </a:lnTo>
                <a:lnTo>
                  <a:pt x="914400" y="266700"/>
                </a:lnTo>
                <a:lnTo>
                  <a:pt x="910837" y="300154"/>
                </a:lnTo>
                <a:lnTo>
                  <a:pt x="883621" y="363092"/>
                </a:lnTo>
                <a:lnTo>
                  <a:pt x="832477" y="419071"/>
                </a:lnTo>
                <a:lnTo>
                  <a:pt x="799003" y="443826"/>
                </a:lnTo>
                <a:lnTo>
                  <a:pt x="760833" y="466091"/>
                </a:lnTo>
                <a:lnTo>
                  <a:pt x="718395" y="485616"/>
                </a:lnTo>
                <a:lnTo>
                  <a:pt x="672119" y="502151"/>
                </a:lnTo>
                <a:lnTo>
                  <a:pt x="622432" y="515448"/>
                </a:lnTo>
                <a:lnTo>
                  <a:pt x="569765" y="525254"/>
                </a:lnTo>
                <a:lnTo>
                  <a:pt x="514544" y="531322"/>
                </a:lnTo>
                <a:lnTo>
                  <a:pt x="457200" y="533400"/>
                </a:lnTo>
                <a:lnTo>
                  <a:pt x="399855" y="531322"/>
                </a:lnTo>
                <a:lnTo>
                  <a:pt x="344634" y="525254"/>
                </a:lnTo>
                <a:lnTo>
                  <a:pt x="291967" y="515448"/>
                </a:lnTo>
                <a:lnTo>
                  <a:pt x="242280" y="502151"/>
                </a:lnTo>
                <a:lnTo>
                  <a:pt x="196004" y="485616"/>
                </a:lnTo>
                <a:lnTo>
                  <a:pt x="153566" y="466091"/>
                </a:lnTo>
                <a:lnTo>
                  <a:pt x="115396" y="443826"/>
                </a:lnTo>
                <a:lnTo>
                  <a:pt x="81922" y="419071"/>
                </a:lnTo>
                <a:lnTo>
                  <a:pt x="53573" y="392077"/>
                </a:lnTo>
                <a:lnTo>
                  <a:pt x="13965" y="332368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C2CBDB-CAF2-9B49-A9F1-86D1C64856A6}"/>
              </a:ext>
            </a:extLst>
          </p:cNvPr>
          <p:cNvSpPr/>
          <p:nvPr/>
        </p:nvSpPr>
        <p:spPr>
          <a:xfrm>
            <a:off x="1752600" y="5486400"/>
            <a:ext cx="3352800" cy="609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5970" y="671271"/>
            <a:ext cx="50577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Detected</a:t>
            </a:r>
            <a:r>
              <a:rPr sz="3000" spc="-100" dirty="0"/>
              <a:t> </a:t>
            </a:r>
            <a:r>
              <a:rPr sz="3000" dirty="0"/>
              <a:t>Inconsistency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822450"/>
          <a:ext cx="8229599" cy="4316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9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3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720">
                <a:tc row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Software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322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Case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Sensitivity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Fixed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20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parameters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Sensitive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Insensitive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30" dirty="0">
                          <a:latin typeface="Arial"/>
                          <a:cs typeface="Arial"/>
                        </a:rPr>
                        <a:t>Storage-A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32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(7.1%)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453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(92.3%)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25" dirty="0">
                          <a:latin typeface="Arial"/>
                          <a:cs typeface="Arial"/>
                        </a:rPr>
                        <a:t>Apache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(11.5%)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26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(88.5%)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43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200" dirty="0">
                          <a:latin typeface="Arial"/>
                          <a:cs typeface="Arial"/>
                        </a:rPr>
                        <a:t>MySQL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(1.7%)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58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(98.3%)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80" dirty="0">
                          <a:latin typeface="Arial"/>
                          <a:cs typeface="Arial"/>
                        </a:rPr>
                        <a:t>PostgreSQL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(0%)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92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40" dirty="0">
                          <a:latin typeface="Arial"/>
                          <a:cs typeface="Arial"/>
                        </a:rPr>
                        <a:t>(100%)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N/A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43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90" dirty="0">
                          <a:latin typeface="Arial"/>
                          <a:cs typeface="Arial"/>
                        </a:rPr>
                        <a:t>OpenLADP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(0%)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40" dirty="0">
                          <a:latin typeface="Arial"/>
                          <a:cs typeface="Arial"/>
                        </a:rPr>
                        <a:t>(100%)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70" dirty="0">
                          <a:latin typeface="Arial"/>
                          <a:cs typeface="Arial"/>
                        </a:rPr>
                        <a:t>N/A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305" dirty="0">
                          <a:latin typeface="Arial"/>
                          <a:cs typeface="Arial"/>
                        </a:rPr>
                        <a:t>VSFTP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(0%)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73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40" dirty="0">
                          <a:latin typeface="Arial"/>
                          <a:cs typeface="Arial"/>
                        </a:rPr>
                        <a:t>(100%)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65" dirty="0">
                          <a:latin typeface="Arial"/>
                          <a:cs typeface="Arial"/>
                        </a:rPr>
                        <a:t>N/A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43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Squid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85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(52.8%)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76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(47.2%)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76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Total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80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162800" y="5638800"/>
            <a:ext cx="914400" cy="53340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0" y="266700"/>
                </a:moveTo>
                <a:lnTo>
                  <a:pt x="13965" y="201031"/>
                </a:lnTo>
                <a:lnTo>
                  <a:pt x="53573" y="141322"/>
                </a:lnTo>
                <a:lnTo>
                  <a:pt x="81922" y="114328"/>
                </a:lnTo>
                <a:lnTo>
                  <a:pt x="115396" y="89573"/>
                </a:lnTo>
                <a:lnTo>
                  <a:pt x="153566" y="67308"/>
                </a:lnTo>
                <a:lnTo>
                  <a:pt x="196004" y="47783"/>
                </a:lnTo>
                <a:lnTo>
                  <a:pt x="242280" y="31248"/>
                </a:lnTo>
                <a:lnTo>
                  <a:pt x="291967" y="17951"/>
                </a:lnTo>
                <a:lnTo>
                  <a:pt x="344634" y="8145"/>
                </a:lnTo>
                <a:lnTo>
                  <a:pt x="399855" y="2077"/>
                </a:lnTo>
                <a:lnTo>
                  <a:pt x="457200" y="0"/>
                </a:lnTo>
                <a:lnTo>
                  <a:pt x="514544" y="2077"/>
                </a:lnTo>
                <a:lnTo>
                  <a:pt x="569765" y="8145"/>
                </a:lnTo>
                <a:lnTo>
                  <a:pt x="622432" y="17951"/>
                </a:lnTo>
                <a:lnTo>
                  <a:pt x="672119" y="31248"/>
                </a:lnTo>
                <a:lnTo>
                  <a:pt x="718395" y="47783"/>
                </a:lnTo>
                <a:lnTo>
                  <a:pt x="760833" y="67308"/>
                </a:lnTo>
                <a:lnTo>
                  <a:pt x="799003" y="89573"/>
                </a:lnTo>
                <a:lnTo>
                  <a:pt x="832477" y="114328"/>
                </a:lnTo>
                <a:lnTo>
                  <a:pt x="860826" y="141322"/>
                </a:lnTo>
                <a:lnTo>
                  <a:pt x="900434" y="201031"/>
                </a:lnTo>
                <a:lnTo>
                  <a:pt x="914400" y="266700"/>
                </a:lnTo>
                <a:lnTo>
                  <a:pt x="910837" y="300154"/>
                </a:lnTo>
                <a:lnTo>
                  <a:pt x="883621" y="363092"/>
                </a:lnTo>
                <a:lnTo>
                  <a:pt x="832477" y="419071"/>
                </a:lnTo>
                <a:lnTo>
                  <a:pt x="799003" y="443826"/>
                </a:lnTo>
                <a:lnTo>
                  <a:pt x="760833" y="466091"/>
                </a:lnTo>
                <a:lnTo>
                  <a:pt x="718395" y="485616"/>
                </a:lnTo>
                <a:lnTo>
                  <a:pt x="672119" y="502151"/>
                </a:lnTo>
                <a:lnTo>
                  <a:pt x="622432" y="515448"/>
                </a:lnTo>
                <a:lnTo>
                  <a:pt x="569765" y="525254"/>
                </a:lnTo>
                <a:lnTo>
                  <a:pt x="514544" y="531322"/>
                </a:lnTo>
                <a:lnTo>
                  <a:pt x="457200" y="533400"/>
                </a:lnTo>
                <a:lnTo>
                  <a:pt x="399855" y="531322"/>
                </a:lnTo>
                <a:lnTo>
                  <a:pt x="344634" y="525254"/>
                </a:lnTo>
                <a:lnTo>
                  <a:pt x="291967" y="515448"/>
                </a:lnTo>
                <a:lnTo>
                  <a:pt x="242280" y="502151"/>
                </a:lnTo>
                <a:lnTo>
                  <a:pt x="196004" y="485616"/>
                </a:lnTo>
                <a:lnTo>
                  <a:pt x="153566" y="466091"/>
                </a:lnTo>
                <a:lnTo>
                  <a:pt x="115396" y="443826"/>
                </a:lnTo>
                <a:lnTo>
                  <a:pt x="81922" y="419071"/>
                </a:lnTo>
                <a:lnTo>
                  <a:pt x="53573" y="392077"/>
                </a:lnTo>
                <a:lnTo>
                  <a:pt x="13965" y="332368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213" y="944702"/>
            <a:ext cx="82677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Can </a:t>
            </a:r>
            <a:r>
              <a:rPr spc="-10" dirty="0"/>
              <a:t>We </a:t>
            </a:r>
            <a:r>
              <a:rPr dirty="0"/>
              <a:t>Help </a:t>
            </a:r>
            <a:r>
              <a:rPr spc="-5" dirty="0"/>
              <a:t>Real-world</a:t>
            </a:r>
            <a:r>
              <a:rPr spc="5" dirty="0"/>
              <a:t> </a:t>
            </a:r>
            <a:r>
              <a:rPr dirty="0"/>
              <a:t>Misconfig.?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117266"/>
              </p:ext>
            </p:extLst>
          </p:nvPr>
        </p:nvGraphicFramePr>
        <p:xfrm>
          <a:off x="685800" y="2357754"/>
          <a:ext cx="7924800" cy="265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Software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75920" marR="314325" indent="-431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lang="en-US" altLang="zh-CN" sz="24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rl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  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misconfig.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79400" marR="258445" indent="57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Bad 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reactions </a:t>
                      </a: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that</a:t>
                      </a:r>
                      <a:r>
                        <a:rPr sz="2400" b="1" spc="-4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1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can  </a:t>
                      </a:r>
                      <a:r>
                        <a:rPr sz="2400" b="1" spc="-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potentially</a:t>
                      </a:r>
                      <a:r>
                        <a:rPr sz="2400" b="1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avoided</a:t>
                      </a:r>
                      <a:endParaRPr sz="2400" dirty="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45" dirty="0">
                          <a:latin typeface="Arial"/>
                          <a:cs typeface="Arial"/>
                        </a:rPr>
                        <a:t>Storage-A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14" dirty="0">
                          <a:latin typeface="Arial"/>
                          <a:cs typeface="Arial"/>
                        </a:rPr>
                        <a:t>246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356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20" dirty="0">
                          <a:latin typeface="Arial"/>
                          <a:cs typeface="Arial"/>
                        </a:rPr>
                        <a:t>68</a:t>
                      </a:r>
                      <a:r>
                        <a:rPr sz="2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(27.6%)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45" dirty="0">
                          <a:latin typeface="Arial"/>
                          <a:cs typeface="Arial"/>
                        </a:rPr>
                        <a:t>Apache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10" dirty="0">
                          <a:latin typeface="Arial"/>
                          <a:cs typeface="Arial"/>
                        </a:rPr>
                        <a:t>50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356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20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(38.0%)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29" dirty="0">
                          <a:latin typeface="Arial"/>
                          <a:cs typeface="Arial"/>
                        </a:rPr>
                        <a:t>MySQL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10" dirty="0">
                          <a:latin typeface="Arial"/>
                          <a:cs typeface="Arial"/>
                        </a:rPr>
                        <a:t>47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356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2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2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(29.8%)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400" spc="-220" dirty="0">
                          <a:latin typeface="Arial"/>
                          <a:cs typeface="Arial"/>
                        </a:rPr>
                        <a:t>OpenLDAP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400" spc="-114" dirty="0">
                          <a:latin typeface="Arial"/>
                          <a:cs typeface="Arial"/>
                        </a:rPr>
                        <a:t>49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0356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400" spc="-120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2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(24.5%)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272" y="418592"/>
            <a:ext cx="43611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You Are </a:t>
            </a:r>
            <a:r>
              <a:rPr spc="-5" dirty="0"/>
              <a:t>Not</a:t>
            </a:r>
            <a:r>
              <a:rPr spc="10" dirty="0"/>
              <a:t> </a:t>
            </a:r>
            <a:r>
              <a:rPr spc="-10" dirty="0"/>
              <a:t>Alone!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975" y="5884875"/>
            <a:ext cx="550545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0" dirty="0">
                <a:solidFill>
                  <a:srgbClr val="17375E"/>
                </a:solidFill>
                <a:latin typeface="Trebuchet MS"/>
                <a:cs typeface="Trebuchet MS"/>
              </a:rPr>
              <a:t>Root </a:t>
            </a:r>
            <a:r>
              <a:rPr sz="2200" b="1" spc="-125" dirty="0">
                <a:solidFill>
                  <a:srgbClr val="17375E"/>
                </a:solidFill>
                <a:latin typeface="Trebuchet MS"/>
                <a:cs typeface="Trebuchet MS"/>
              </a:rPr>
              <a:t>causes </a:t>
            </a:r>
            <a:r>
              <a:rPr sz="2200" b="1" spc="-95" dirty="0">
                <a:solidFill>
                  <a:srgbClr val="17375E"/>
                </a:solidFill>
                <a:latin typeface="Trebuchet MS"/>
                <a:cs typeface="Trebuchet MS"/>
              </a:rPr>
              <a:t>of </a:t>
            </a:r>
            <a:r>
              <a:rPr sz="2200" b="1" spc="-145" dirty="0">
                <a:solidFill>
                  <a:srgbClr val="17375E"/>
                </a:solidFill>
                <a:latin typeface="Trebuchet MS"/>
                <a:cs typeface="Trebuchet MS"/>
              </a:rPr>
              <a:t>“high-severity” </a:t>
            </a:r>
            <a:r>
              <a:rPr sz="2200" b="1" spc="-130" dirty="0">
                <a:solidFill>
                  <a:srgbClr val="17375E"/>
                </a:solidFill>
                <a:latin typeface="Trebuchet MS"/>
                <a:cs typeface="Trebuchet MS"/>
              </a:rPr>
              <a:t>customer</a:t>
            </a:r>
            <a:r>
              <a:rPr sz="2200" b="1" spc="-475" dirty="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sz="2200" b="1" spc="-100" dirty="0">
                <a:solidFill>
                  <a:srgbClr val="17375E"/>
                </a:solidFill>
                <a:latin typeface="Trebuchet MS"/>
                <a:cs typeface="Trebuchet MS"/>
              </a:rPr>
              <a:t>issues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114" dirty="0">
                <a:solidFill>
                  <a:srgbClr val="17375E"/>
                </a:solidFill>
                <a:latin typeface="Trebuchet MS"/>
                <a:cs typeface="Trebuchet MS"/>
              </a:rPr>
              <a:t>in</a:t>
            </a:r>
            <a:r>
              <a:rPr sz="2200" b="1" spc="-195" dirty="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sz="2200" b="1" spc="-85" dirty="0">
                <a:solidFill>
                  <a:srgbClr val="17375E"/>
                </a:solidFill>
                <a:latin typeface="Trebuchet MS"/>
                <a:cs typeface="Trebuchet MS"/>
              </a:rPr>
              <a:t>a</a:t>
            </a:r>
            <a:r>
              <a:rPr sz="2200" b="1" spc="-175" dirty="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sz="2200" b="1" spc="-130" dirty="0">
                <a:solidFill>
                  <a:srgbClr val="17375E"/>
                </a:solidFill>
                <a:latin typeface="Trebuchet MS"/>
                <a:cs typeface="Trebuchet MS"/>
              </a:rPr>
              <a:t>major</a:t>
            </a:r>
            <a:r>
              <a:rPr sz="2200" b="1" spc="-160" dirty="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sz="2200" b="1" spc="-120" dirty="0">
                <a:solidFill>
                  <a:srgbClr val="17375E"/>
                </a:solidFill>
                <a:latin typeface="Trebuchet MS"/>
                <a:cs typeface="Trebuchet MS"/>
              </a:rPr>
              <a:t>storage</a:t>
            </a:r>
            <a:r>
              <a:rPr sz="2200" b="1" spc="-195" dirty="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sz="2200" b="1" spc="-125" dirty="0">
                <a:solidFill>
                  <a:srgbClr val="17375E"/>
                </a:solidFill>
                <a:latin typeface="Trebuchet MS"/>
                <a:cs typeface="Trebuchet MS"/>
              </a:rPr>
              <a:t>company</a:t>
            </a:r>
            <a:r>
              <a:rPr sz="2200" b="1" spc="-175" dirty="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sz="2200" b="1" spc="-155" dirty="0">
                <a:solidFill>
                  <a:srgbClr val="17375E"/>
                </a:solidFill>
                <a:latin typeface="Trebuchet MS"/>
                <a:cs typeface="Trebuchet MS"/>
              </a:rPr>
              <a:t>[Yin</a:t>
            </a:r>
            <a:r>
              <a:rPr sz="2200" b="1" spc="-220" dirty="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sz="2200" b="1" spc="-150" dirty="0">
                <a:solidFill>
                  <a:srgbClr val="17375E"/>
                </a:solidFill>
                <a:latin typeface="Trebuchet MS"/>
                <a:cs typeface="Trebuchet MS"/>
              </a:rPr>
              <a:t>et</a:t>
            </a:r>
            <a:r>
              <a:rPr sz="2200" b="1" spc="-165" dirty="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sz="2200" b="1" spc="-145" dirty="0">
                <a:solidFill>
                  <a:srgbClr val="17375E"/>
                </a:solidFill>
                <a:latin typeface="Trebuchet MS"/>
                <a:cs typeface="Trebuchet MS"/>
              </a:rPr>
              <a:t>al,</a:t>
            </a:r>
            <a:r>
              <a:rPr sz="2200" b="1" spc="-180" dirty="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sz="2200" b="1" spc="-135" dirty="0">
                <a:solidFill>
                  <a:srgbClr val="17375E"/>
                </a:solidFill>
                <a:latin typeface="Trebuchet MS"/>
                <a:cs typeface="Trebuchet MS"/>
              </a:rPr>
              <a:t>SOSP’11]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1371600"/>
            <a:ext cx="434340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15946"/>
              </p:ext>
            </p:extLst>
          </p:nvPr>
        </p:nvGraphicFramePr>
        <p:xfrm>
          <a:off x="527050" y="1898650"/>
          <a:ext cx="8153400" cy="411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596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Software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159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Basic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  <a:p>
                      <a:pPr marL="434340">
                        <a:lnSpc>
                          <a:spcPct val="100000"/>
                        </a:lnSpc>
                      </a:pPr>
                      <a:r>
                        <a:rPr sz="2000" b="1" spc="-1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Type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Semantic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2000" b="1" spc="-1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14604" algn="ctr">
                        <a:lnSpc>
                          <a:spcPct val="100000"/>
                        </a:lnSpc>
                      </a:pPr>
                      <a:r>
                        <a:rPr sz="20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Range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Control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15875" algn="ctr">
                        <a:lnSpc>
                          <a:spcPct val="100000"/>
                        </a:lnSpc>
                      </a:pPr>
                      <a:r>
                        <a:rPr sz="20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Dep.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Value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442595">
                        <a:lnSpc>
                          <a:spcPct val="100000"/>
                        </a:lnSpc>
                      </a:pPr>
                      <a:r>
                        <a:rPr sz="20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Dep.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30" dirty="0">
                          <a:latin typeface="Arial"/>
                          <a:cs typeface="Arial"/>
                        </a:rPr>
                        <a:t>Storage-A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97.0%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95.7%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87.1%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84.1%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94.7%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25" dirty="0">
                          <a:latin typeface="Arial"/>
                          <a:cs typeface="Arial"/>
                        </a:rPr>
                        <a:t>Apache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96.1%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91.7%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94.6%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100.0%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81.8%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200" dirty="0">
                          <a:latin typeface="Arial"/>
                          <a:cs typeface="Arial"/>
                        </a:rPr>
                        <a:t>MySQL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100.0%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2885"/>
                        </a:lnSpc>
                      </a:pPr>
                      <a:r>
                        <a:rPr lang="en-US" altLang="zh-CN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98.7%</a:t>
                      </a:r>
                      <a:endParaRPr lang="en-US" sz="2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9860" algn="ctr">
                        <a:lnSpc>
                          <a:spcPts val="2885"/>
                        </a:lnSpc>
                      </a:pPr>
                      <a:r>
                        <a:rPr lang="en-US" altLang="zh-CN" sz="2000" dirty="0">
                          <a:latin typeface="Arial"/>
                          <a:cs typeface="Arial"/>
                        </a:rPr>
                        <a:t>99.1%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94.7%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71.4%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80" dirty="0">
                          <a:latin typeface="Arial"/>
                          <a:cs typeface="Arial"/>
                        </a:rPr>
                        <a:t>PostgreSQL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100.0%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50" dirty="0">
                          <a:latin typeface="Arial"/>
                          <a:cs typeface="Arial"/>
                        </a:rPr>
                        <a:t>96.3%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97.3%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50" dirty="0">
                          <a:latin typeface="Arial"/>
                          <a:cs typeface="Arial"/>
                        </a:rPr>
                        <a:t>91.7%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50" dirty="0">
                          <a:latin typeface="Arial"/>
                          <a:cs typeface="Arial"/>
                        </a:rPr>
                        <a:t>85.7%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90" dirty="0">
                          <a:latin typeface="Arial"/>
                          <a:cs typeface="Arial"/>
                        </a:rPr>
                        <a:t>OpenLDAP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88.2%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93.7%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73.1%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70" dirty="0">
                          <a:latin typeface="Arial"/>
                          <a:cs typeface="Arial"/>
                        </a:rPr>
                        <a:t>N/A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50.0%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305" dirty="0">
                          <a:latin typeface="Arial"/>
                          <a:cs typeface="Arial"/>
                        </a:rPr>
                        <a:t>VSFTP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100.0%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100.0%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28575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100.0%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63.9%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100.0%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20" dirty="0">
                          <a:latin typeface="Arial"/>
                          <a:cs typeface="Arial"/>
                        </a:rPr>
                        <a:t>Squid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77.0%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100.0%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28575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100.0%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77.8%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100.0%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1023" y="792302"/>
            <a:ext cx="44411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Inference</a:t>
            </a:r>
            <a:r>
              <a:rPr spc="-30" dirty="0"/>
              <a:t> </a:t>
            </a:r>
            <a:r>
              <a:rPr spc="-10" dirty="0"/>
              <a:t>Accuracy</a:t>
            </a:r>
          </a:p>
        </p:txBody>
      </p:sp>
      <p:sp>
        <p:nvSpPr>
          <p:cNvPr id="3" name="object 3"/>
          <p:cNvSpPr/>
          <p:nvPr/>
        </p:nvSpPr>
        <p:spPr>
          <a:xfrm>
            <a:off x="7543800" y="4495800"/>
            <a:ext cx="914400" cy="53340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0" y="266700"/>
                </a:moveTo>
                <a:lnTo>
                  <a:pt x="13965" y="201023"/>
                </a:lnTo>
                <a:lnTo>
                  <a:pt x="53573" y="141311"/>
                </a:lnTo>
                <a:lnTo>
                  <a:pt x="81922" y="114317"/>
                </a:lnTo>
                <a:lnTo>
                  <a:pt x="115396" y="89563"/>
                </a:lnTo>
                <a:lnTo>
                  <a:pt x="153566" y="67300"/>
                </a:lnTo>
                <a:lnTo>
                  <a:pt x="196004" y="47776"/>
                </a:lnTo>
                <a:lnTo>
                  <a:pt x="242280" y="31243"/>
                </a:lnTo>
                <a:lnTo>
                  <a:pt x="291967" y="17948"/>
                </a:lnTo>
                <a:lnTo>
                  <a:pt x="344634" y="8143"/>
                </a:lnTo>
                <a:lnTo>
                  <a:pt x="399855" y="2077"/>
                </a:lnTo>
                <a:lnTo>
                  <a:pt x="457200" y="0"/>
                </a:lnTo>
                <a:lnTo>
                  <a:pt x="514544" y="2077"/>
                </a:lnTo>
                <a:lnTo>
                  <a:pt x="569765" y="8143"/>
                </a:lnTo>
                <a:lnTo>
                  <a:pt x="622432" y="17948"/>
                </a:lnTo>
                <a:lnTo>
                  <a:pt x="672119" y="31243"/>
                </a:lnTo>
                <a:lnTo>
                  <a:pt x="718395" y="47776"/>
                </a:lnTo>
                <a:lnTo>
                  <a:pt x="760833" y="67300"/>
                </a:lnTo>
                <a:lnTo>
                  <a:pt x="799003" y="89563"/>
                </a:lnTo>
                <a:lnTo>
                  <a:pt x="832477" y="114317"/>
                </a:lnTo>
                <a:lnTo>
                  <a:pt x="860826" y="141311"/>
                </a:lnTo>
                <a:lnTo>
                  <a:pt x="900434" y="201023"/>
                </a:lnTo>
                <a:lnTo>
                  <a:pt x="914400" y="266700"/>
                </a:lnTo>
                <a:lnTo>
                  <a:pt x="910837" y="300159"/>
                </a:lnTo>
                <a:lnTo>
                  <a:pt x="883621" y="363103"/>
                </a:lnTo>
                <a:lnTo>
                  <a:pt x="832477" y="419082"/>
                </a:lnTo>
                <a:lnTo>
                  <a:pt x="799003" y="443836"/>
                </a:lnTo>
                <a:lnTo>
                  <a:pt x="760833" y="466099"/>
                </a:lnTo>
                <a:lnTo>
                  <a:pt x="718395" y="485623"/>
                </a:lnTo>
                <a:lnTo>
                  <a:pt x="672119" y="502156"/>
                </a:lnTo>
                <a:lnTo>
                  <a:pt x="622432" y="515451"/>
                </a:lnTo>
                <a:lnTo>
                  <a:pt x="569765" y="525256"/>
                </a:lnTo>
                <a:lnTo>
                  <a:pt x="514544" y="531322"/>
                </a:lnTo>
                <a:lnTo>
                  <a:pt x="457200" y="533400"/>
                </a:lnTo>
                <a:lnTo>
                  <a:pt x="399855" y="531322"/>
                </a:lnTo>
                <a:lnTo>
                  <a:pt x="344634" y="525256"/>
                </a:lnTo>
                <a:lnTo>
                  <a:pt x="291967" y="515451"/>
                </a:lnTo>
                <a:lnTo>
                  <a:pt x="242280" y="502156"/>
                </a:lnTo>
                <a:lnTo>
                  <a:pt x="196004" y="485623"/>
                </a:lnTo>
                <a:lnTo>
                  <a:pt x="153566" y="466099"/>
                </a:lnTo>
                <a:lnTo>
                  <a:pt x="115396" y="443836"/>
                </a:lnTo>
                <a:lnTo>
                  <a:pt x="81922" y="419082"/>
                </a:lnTo>
                <a:lnTo>
                  <a:pt x="53573" y="392088"/>
                </a:lnTo>
                <a:lnTo>
                  <a:pt x="13965" y="332376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272" y="353060"/>
            <a:ext cx="436372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dirty="0"/>
              <a:t>Our</a:t>
            </a:r>
            <a:r>
              <a:rPr sz="3400" spc="-50" dirty="0"/>
              <a:t> </a:t>
            </a:r>
            <a:r>
              <a:rPr sz="3400" dirty="0"/>
              <a:t>Contributions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228600" y="54864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304800" y="0"/>
                </a:moveTo>
                <a:lnTo>
                  <a:pt x="3048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304800" y="342900"/>
                </a:lnTo>
                <a:lnTo>
                  <a:pt x="304800" y="457200"/>
                </a:lnTo>
                <a:lnTo>
                  <a:pt x="533400" y="228600"/>
                </a:lnTo>
                <a:lnTo>
                  <a:pt x="3048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54864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114300"/>
                </a:moveTo>
                <a:lnTo>
                  <a:pt x="304800" y="114300"/>
                </a:lnTo>
                <a:lnTo>
                  <a:pt x="304800" y="0"/>
                </a:lnTo>
                <a:lnTo>
                  <a:pt x="533400" y="228600"/>
                </a:lnTo>
                <a:lnTo>
                  <a:pt x="304800" y="457200"/>
                </a:lnTo>
                <a:lnTo>
                  <a:pt x="304800" y="342900"/>
                </a:lnTo>
                <a:lnTo>
                  <a:pt x="0" y="34290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944" y="1091996"/>
            <a:ext cx="8006080" cy="530733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SzPct val="92857"/>
              <a:tabLst>
                <a:tab pos="472440" algn="l"/>
                <a:tab pos="473075" algn="l"/>
              </a:tabLst>
            </a:pPr>
            <a:r>
              <a:rPr lang="en-US" altLang="zh-CN" sz="2800" b="1" i="1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1.</a:t>
            </a:r>
            <a:r>
              <a:rPr lang="zh-CN" altLang="en-US" sz="2800" b="1" i="1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800" b="1" i="1" spc="-5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Spex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: </a:t>
            </a: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automatically infer 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config.</a:t>
            </a:r>
            <a:r>
              <a:rPr sz="2600" spc="17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constraints</a:t>
            </a:r>
            <a:endParaRPr sz="26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440"/>
              </a:spcBef>
            </a:pP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by 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statically </a:t>
            </a: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analyzing 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source code (for</a:t>
            </a:r>
            <a:r>
              <a:rPr sz="2600" spc="2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developers)</a:t>
            </a:r>
            <a:endParaRPr sz="26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472440" indent="-459740">
              <a:lnSpc>
                <a:spcPct val="100000"/>
              </a:lnSpc>
              <a:spcBef>
                <a:spcPts val="1685"/>
              </a:spcBef>
              <a:buAutoNum type="arabicPeriod" startAt="2"/>
              <a:tabLst>
                <a:tab pos="472440" algn="l"/>
                <a:tab pos="473075" algn="l"/>
              </a:tabLst>
            </a:pP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Use</a:t>
            </a:r>
            <a:r>
              <a:rPr sz="2600" spc="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cases</a:t>
            </a:r>
            <a:endParaRPr sz="26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674370" lvl="1" indent="-186055">
              <a:lnSpc>
                <a:spcPct val="100000"/>
              </a:lnSpc>
              <a:spcBef>
                <a:spcPts val="384"/>
              </a:spcBef>
              <a:buChar char="-"/>
              <a:tabLst>
                <a:tab pos="675005" algn="l"/>
              </a:tabLst>
            </a:pP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Expose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misconfig.</a:t>
            </a:r>
            <a:r>
              <a:rPr sz="2400" spc="-2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vulnerabilities</a:t>
            </a:r>
            <a:endParaRPr sz="24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676910" lvl="1" indent="-200660">
              <a:lnSpc>
                <a:spcPct val="100000"/>
              </a:lnSpc>
              <a:spcBef>
                <a:spcPts val="250"/>
              </a:spcBef>
              <a:buSzPct val="108333"/>
              <a:buChar char="-"/>
              <a:tabLst>
                <a:tab pos="677545" algn="l"/>
              </a:tabLst>
            </a:pP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Detect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error-prone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config.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design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&amp;</a:t>
            </a:r>
            <a:r>
              <a:rPr sz="2400" spc="-4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handling</a:t>
            </a:r>
            <a:endParaRPr sz="24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472440" indent="-459740">
              <a:lnSpc>
                <a:spcPct val="100000"/>
              </a:lnSpc>
              <a:spcBef>
                <a:spcPts val="1650"/>
              </a:spcBef>
              <a:buAutoNum type="arabicPeriod" startAt="2"/>
              <a:tabLst>
                <a:tab pos="472440" algn="l"/>
                <a:tab pos="473075" algn="l"/>
              </a:tabLst>
            </a:pP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Improve 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config. </a:t>
            </a: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design of real-world</a:t>
            </a:r>
            <a:r>
              <a:rPr sz="2600" spc="229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systems</a:t>
            </a:r>
            <a:endParaRPr sz="26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610235" lvl="1" indent="-186055">
              <a:lnSpc>
                <a:spcPct val="100000"/>
              </a:lnSpc>
              <a:spcBef>
                <a:spcPts val="100"/>
              </a:spcBef>
              <a:buChar char="-"/>
              <a:tabLst>
                <a:tab pos="610870" algn="l"/>
              </a:tabLst>
            </a:pP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1 commercial and 6 </a:t>
            </a:r>
            <a:r>
              <a:rPr sz="2400" spc="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open-source</a:t>
            </a:r>
            <a:r>
              <a:rPr sz="2400" spc="-10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systems</a:t>
            </a:r>
            <a:endParaRPr sz="24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640715" lvl="1" indent="-195580">
              <a:lnSpc>
                <a:spcPct val="100000"/>
              </a:lnSpc>
              <a:spcBef>
                <a:spcPts val="290"/>
              </a:spcBef>
              <a:buSzPct val="104166"/>
              <a:buChar char="-"/>
              <a:tabLst>
                <a:tab pos="641350" algn="l"/>
              </a:tabLst>
            </a:pP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Expose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743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vulnerabilities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(364</a:t>
            </a:r>
            <a:r>
              <a:rPr sz="2400" spc="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confirmed/fixed)</a:t>
            </a:r>
          </a:p>
          <a:p>
            <a:pPr marL="624205" lvl="1" indent="-186055">
              <a:lnSpc>
                <a:spcPct val="100000"/>
              </a:lnSpc>
              <a:spcBef>
                <a:spcPts val="515"/>
              </a:spcBef>
              <a:buChar char="-"/>
              <a:tabLst>
                <a:tab pos="624840" algn="l"/>
              </a:tabLst>
            </a:pP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Detect </a:t>
            </a:r>
            <a:r>
              <a:rPr sz="2400" spc="-5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112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error-prone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constraints </a:t>
            </a:r>
            <a:r>
              <a:rPr sz="2400" spc="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(80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fixed)</a:t>
            </a:r>
          </a:p>
          <a:p>
            <a:pPr marL="381000" indent="-368300">
              <a:lnSpc>
                <a:spcPct val="100000"/>
              </a:lnSpc>
              <a:spcBef>
                <a:spcPts val="1735"/>
              </a:spcBef>
              <a:buAutoNum type="arabicPeriod" startAt="2"/>
              <a:tabLst>
                <a:tab pos="381635" algn="l"/>
              </a:tabLst>
            </a:pPr>
            <a:r>
              <a:rPr sz="2600" spc="-10" dirty="0">
                <a:latin typeface="Arial"/>
                <a:cs typeface="Arial"/>
              </a:rPr>
              <a:t>Experience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-10" dirty="0">
                <a:latin typeface="Arial"/>
                <a:cs typeface="Arial"/>
              </a:rPr>
              <a:t>interacting </a:t>
            </a:r>
            <a:r>
              <a:rPr sz="2600" spc="-15" dirty="0">
                <a:latin typeface="Arial"/>
                <a:cs typeface="Arial"/>
              </a:rPr>
              <a:t>with</a:t>
            </a:r>
            <a:r>
              <a:rPr sz="2600" spc="19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developers</a:t>
            </a:r>
            <a:endParaRPr sz="2600" dirty="0">
              <a:latin typeface="Arial"/>
              <a:cs typeface="Arial"/>
            </a:endParaRPr>
          </a:p>
          <a:p>
            <a:pPr marL="610235" lvl="1" indent="-186055">
              <a:lnSpc>
                <a:spcPct val="100000"/>
              </a:lnSpc>
              <a:spcBef>
                <a:spcPts val="565"/>
              </a:spcBef>
              <a:buChar char="-"/>
              <a:tabLst>
                <a:tab pos="610870" algn="l"/>
              </a:tabLst>
            </a:pPr>
            <a:r>
              <a:rPr sz="2400" spc="-5" dirty="0">
                <a:latin typeface="Arial"/>
                <a:cs typeface="Arial"/>
              </a:rPr>
              <a:t>Improve </a:t>
            </a:r>
            <a:r>
              <a:rPr sz="2400" spc="-10" dirty="0">
                <a:latin typeface="Arial"/>
                <a:cs typeface="Arial"/>
              </a:rPr>
              <a:t>Squid’s </a:t>
            </a:r>
            <a:r>
              <a:rPr sz="2400" dirty="0">
                <a:latin typeface="Arial"/>
                <a:cs typeface="Arial"/>
              </a:rPr>
              <a:t>config. </a:t>
            </a:r>
            <a:r>
              <a:rPr sz="2400" spc="-5" dirty="0">
                <a:latin typeface="Arial"/>
                <a:cs typeface="Arial"/>
              </a:rPr>
              <a:t>lib </a:t>
            </a:r>
            <a:r>
              <a:rPr sz="2400" dirty="0">
                <a:latin typeface="Arial"/>
                <a:cs typeface="Arial"/>
              </a:rPr>
              <a:t>(benefit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150+</a:t>
            </a:r>
            <a:r>
              <a:rPr sz="24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parameters)</a:t>
            </a:r>
          </a:p>
        </p:txBody>
      </p:sp>
    </p:spTree>
    <p:extLst>
      <p:ext uri="{BB962C8B-B14F-4D97-AF65-F5344CB8AC3E}">
        <p14:creationId xmlns:p14="http://schemas.microsoft.com/office/powerpoint/2010/main" val="1788954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8873" y="472897"/>
            <a:ext cx="64757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Experience </a:t>
            </a:r>
            <a:r>
              <a:rPr sz="3600" spc="-5" dirty="0"/>
              <a:t>(Positive</a:t>
            </a:r>
            <a:r>
              <a:rPr lang="zh-CN" altLang="en-US" sz="3600" spc="-5" dirty="0"/>
              <a:t> </a:t>
            </a:r>
            <a:r>
              <a:rPr sz="3600" spc="80" dirty="0">
                <a:latin typeface="Wingdings"/>
                <a:cs typeface="Wingdings"/>
              </a:rPr>
              <a:t></a:t>
            </a:r>
            <a:r>
              <a:rPr sz="3600" spc="80" dirty="0"/>
              <a:t>)</a:t>
            </a:r>
            <a:endParaRPr sz="3600" dirty="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844" y="1457235"/>
            <a:ext cx="7369809" cy="45815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10" dirty="0">
                <a:latin typeface="Arial"/>
                <a:cs typeface="Arial"/>
              </a:rPr>
              <a:t>Storage-A</a:t>
            </a:r>
            <a:r>
              <a:rPr sz="2800" b="1" spc="-1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Slides </a:t>
            </a:r>
            <a:r>
              <a:rPr sz="2400" dirty="0">
                <a:latin typeface="Arial"/>
                <a:cs typeface="Arial"/>
              </a:rPr>
              <a:t>sent to all 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developers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240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latin typeface="Arial"/>
                <a:cs typeface="Arial"/>
              </a:rPr>
              <a:t>Squid</a:t>
            </a:r>
            <a:r>
              <a:rPr sz="2800" b="1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2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Improve </a:t>
            </a:r>
            <a:r>
              <a:rPr sz="2400" dirty="0">
                <a:latin typeface="Arial"/>
                <a:cs typeface="Arial"/>
              </a:rPr>
              <a:t>the config. </a:t>
            </a:r>
            <a:r>
              <a:rPr sz="2400" spc="-5" dirty="0">
                <a:latin typeface="Arial"/>
                <a:cs typeface="Arial"/>
              </a:rPr>
              <a:t>lib. </a:t>
            </a:r>
            <a:r>
              <a:rPr sz="2400" dirty="0">
                <a:latin typeface="Arial"/>
                <a:cs typeface="Arial"/>
              </a:rPr>
              <a:t>(150 parameters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benefit)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364 detected misconfig. </a:t>
            </a:r>
            <a:r>
              <a:rPr sz="2400" spc="-5" dirty="0">
                <a:latin typeface="Arial"/>
                <a:cs typeface="Arial"/>
              </a:rPr>
              <a:t>vulnerabilities have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been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confirmed or </a:t>
            </a:r>
            <a:r>
              <a:rPr sz="2400" spc="-5" dirty="0">
                <a:latin typeface="Arial"/>
                <a:cs typeface="Arial"/>
              </a:rPr>
              <a:t>fixed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developers.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347980" marR="5080" indent="-335280">
              <a:lnSpc>
                <a:spcPct val="1201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80 detected error-prone constraints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been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fixed 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5" dirty="0">
                <a:latin typeface="Arial"/>
                <a:cs typeface="Arial"/>
              </a:rPr>
              <a:t> developers.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325499"/>
            <a:ext cx="7543800" cy="2560955"/>
          </a:xfrm>
          <a:custGeom>
            <a:avLst/>
            <a:gdLst/>
            <a:ahLst/>
            <a:cxnLst/>
            <a:rect l="l" t="t" r="r" b="b"/>
            <a:pathLst>
              <a:path w="7543800" h="2560954">
                <a:moveTo>
                  <a:pt x="7117080" y="0"/>
                </a:moveTo>
                <a:lnTo>
                  <a:pt x="426719" y="0"/>
                </a:lnTo>
                <a:lnTo>
                  <a:pt x="380228" y="2505"/>
                </a:lnTo>
                <a:lnTo>
                  <a:pt x="335185" y="9846"/>
                </a:lnTo>
                <a:lnTo>
                  <a:pt x="291852" y="21763"/>
                </a:lnTo>
                <a:lnTo>
                  <a:pt x="250488" y="37996"/>
                </a:lnTo>
                <a:lnTo>
                  <a:pt x="211356" y="58283"/>
                </a:lnTo>
                <a:lnTo>
                  <a:pt x="174714" y="82365"/>
                </a:lnTo>
                <a:lnTo>
                  <a:pt x="140823" y="109980"/>
                </a:lnTo>
                <a:lnTo>
                  <a:pt x="109945" y="140868"/>
                </a:lnTo>
                <a:lnTo>
                  <a:pt x="82338" y="174769"/>
                </a:lnTo>
                <a:lnTo>
                  <a:pt x="58264" y="211422"/>
                </a:lnTo>
                <a:lnTo>
                  <a:pt x="37983" y="250566"/>
                </a:lnTo>
                <a:lnTo>
                  <a:pt x="21756" y="291941"/>
                </a:lnTo>
                <a:lnTo>
                  <a:pt x="9843" y="335287"/>
                </a:lnTo>
                <a:lnTo>
                  <a:pt x="2504" y="380342"/>
                </a:lnTo>
                <a:lnTo>
                  <a:pt x="0" y="426847"/>
                </a:lnTo>
                <a:lnTo>
                  <a:pt x="0" y="2133980"/>
                </a:lnTo>
                <a:lnTo>
                  <a:pt x="2504" y="2180461"/>
                </a:lnTo>
                <a:lnTo>
                  <a:pt x="9843" y="2225496"/>
                </a:lnTo>
                <a:lnTo>
                  <a:pt x="21756" y="2268824"/>
                </a:lnTo>
                <a:lnTo>
                  <a:pt x="37983" y="2310184"/>
                </a:lnTo>
                <a:lnTo>
                  <a:pt x="58264" y="2349316"/>
                </a:lnTo>
                <a:lnTo>
                  <a:pt x="82338" y="2385959"/>
                </a:lnTo>
                <a:lnTo>
                  <a:pt x="109945" y="2419851"/>
                </a:lnTo>
                <a:lnTo>
                  <a:pt x="140823" y="2450733"/>
                </a:lnTo>
                <a:lnTo>
                  <a:pt x="174714" y="2478344"/>
                </a:lnTo>
                <a:lnTo>
                  <a:pt x="211356" y="2502422"/>
                </a:lnTo>
                <a:lnTo>
                  <a:pt x="250488" y="2522707"/>
                </a:lnTo>
                <a:lnTo>
                  <a:pt x="291852" y="2538938"/>
                </a:lnTo>
                <a:lnTo>
                  <a:pt x="335185" y="2550854"/>
                </a:lnTo>
                <a:lnTo>
                  <a:pt x="380228" y="2558195"/>
                </a:lnTo>
                <a:lnTo>
                  <a:pt x="426719" y="2560701"/>
                </a:lnTo>
                <a:lnTo>
                  <a:pt x="7117080" y="2560701"/>
                </a:lnTo>
                <a:lnTo>
                  <a:pt x="7163560" y="2558195"/>
                </a:lnTo>
                <a:lnTo>
                  <a:pt x="7208595" y="2550854"/>
                </a:lnTo>
                <a:lnTo>
                  <a:pt x="7251923" y="2538938"/>
                </a:lnTo>
                <a:lnTo>
                  <a:pt x="7293283" y="2522707"/>
                </a:lnTo>
                <a:lnTo>
                  <a:pt x="7332415" y="2502422"/>
                </a:lnTo>
                <a:lnTo>
                  <a:pt x="7369058" y="2478344"/>
                </a:lnTo>
                <a:lnTo>
                  <a:pt x="7402950" y="2450733"/>
                </a:lnTo>
                <a:lnTo>
                  <a:pt x="7433832" y="2419851"/>
                </a:lnTo>
                <a:lnTo>
                  <a:pt x="7461443" y="2385959"/>
                </a:lnTo>
                <a:lnTo>
                  <a:pt x="7485521" y="2349316"/>
                </a:lnTo>
                <a:lnTo>
                  <a:pt x="7505806" y="2310184"/>
                </a:lnTo>
                <a:lnTo>
                  <a:pt x="7522037" y="2268824"/>
                </a:lnTo>
                <a:lnTo>
                  <a:pt x="7533953" y="2225496"/>
                </a:lnTo>
                <a:lnTo>
                  <a:pt x="7541294" y="2180461"/>
                </a:lnTo>
                <a:lnTo>
                  <a:pt x="7543800" y="2133980"/>
                </a:lnTo>
                <a:lnTo>
                  <a:pt x="7543800" y="426847"/>
                </a:lnTo>
                <a:lnTo>
                  <a:pt x="7541294" y="380342"/>
                </a:lnTo>
                <a:lnTo>
                  <a:pt x="7533953" y="335287"/>
                </a:lnTo>
                <a:lnTo>
                  <a:pt x="7522037" y="291941"/>
                </a:lnTo>
                <a:lnTo>
                  <a:pt x="7505806" y="250566"/>
                </a:lnTo>
                <a:lnTo>
                  <a:pt x="7485521" y="211422"/>
                </a:lnTo>
                <a:lnTo>
                  <a:pt x="7461443" y="174769"/>
                </a:lnTo>
                <a:lnTo>
                  <a:pt x="7433832" y="140868"/>
                </a:lnTo>
                <a:lnTo>
                  <a:pt x="7402950" y="109980"/>
                </a:lnTo>
                <a:lnTo>
                  <a:pt x="7369058" y="82365"/>
                </a:lnTo>
                <a:lnTo>
                  <a:pt x="7332415" y="58283"/>
                </a:lnTo>
                <a:lnTo>
                  <a:pt x="7293283" y="37996"/>
                </a:lnTo>
                <a:lnTo>
                  <a:pt x="7251923" y="21763"/>
                </a:lnTo>
                <a:lnTo>
                  <a:pt x="7208595" y="9846"/>
                </a:lnTo>
                <a:lnTo>
                  <a:pt x="7163560" y="2505"/>
                </a:lnTo>
                <a:lnTo>
                  <a:pt x="711708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1325499"/>
            <a:ext cx="7543800" cy="2560955"/>
          </a:xfrm>
          <a:custGeom>
            <a:avLst/>
            <a:gdLst/>
            <a:ahLst/>
            <a:cxnLst/>
            <a:rect l="l" t="t" r="r" b="b"/>
            <a:pathLst>
              <a:path w="7543800" h="2560954">
                <a:moveTo>
                  <a:pt x="0" y="426847"/>
                </a:moveTo>
                <a:lnTo>
                  <a:pt x="2504" y="380342"/>
                </a:lnTo>
                <a:lnTo>
                  <a:pt x="9843" y="335287"/>
                </a:lnTo>
                <a:lnTo>
                  <a:pt x="21756" y="291941"/>
                </a:lnTo>
                <a:lnTo>
                  <a:pt x="37983" y="250566"/>
                </a:lnTo>
                <a:lnTo>
                  <a:pt x="58264" y="211422"/>
                </a:lnTo>
                <a:lnTo>
                  <a:pt x="82338" y="174769"/>
                </a:lnTo>
                <a:lnTo>
                  <a:pt x="109945" y="140868"/>
                </a:lnTo>
                <a:lnTo>
                  <a:pt x="140823" y="109980"/>
                </a:lnTo>
                <a:lnTo>
                  <a:pt x="174714" y="82365"/>
                </a:lnTo>
                <a:lnTo>
                  <a:pt x="211356" y="58283"/>
                </a:lnTo>
                <a:lnTo>
                  <a:pt x="250488" y="37996"/>
                </a:lnTo>
                <a:lnTo>
                  <a:pt x="291852" y="21763"/>
                </a:lnTo>
                <a:lnTo>
                  <a:pt x="335185" y="9846"/>
                </a:lnTo>
                <a:lnTo>
                  <a:pt x="380228" y="2505"/>
                </a:lnTo>
                <a:lnTo>
                  <a:pt x="426719" y="0"/>
                </a:lnTo>
                <a:lnTo>
                  <a:pt x="7117080" y="0"/>
                </a:lnTo>
                <a:lnTo>
                  <a:pt x="7163560" y="2505"/>
                </a:lnTo>
                <a:lnTo>
                  <a:pt x="7208595" y="9846"/>
                </a:lnTo>
                <a:lnTo>
                  <a:pt x="7251923" y="21763"/>
                </a:lnTo>
                <a:lnTo>
                  <a:pt x="7293283" y="37996"/>
                </a:lnTo>
                <a:lnTo>
                  <a:pt x="7332415" y="58283"/>
                </a:lnTo>
                <a:lnTo>
                  <a:pt x="7369058" y="82365"/>
                </a:lnTo>
                <a:lnTo>
                  <a:pt x="7402950" y="109980"/>
                </a:lnTo>
                <a:lnTo>
                  <a:pt x="7433832" y="140868"/>
                </a:lnTo>
                <a:lnTo>
                  <a:pt x="7461443" y="174769"/>
                </a:lnTo>
                <a:lnTo>
                  <a:pt x="7485521" y="211422"/>
                </a:lnTo>
                <a:lnTo>
                  <a:pt x="7505806" y="250566"/>
                </a:lnTo>
                <a:lnTo>
                  <a:pt x="7522037" y="291941"/>
                </a:lnTo>
                <a:lnTo>
                  <a:pt x="7533953" y="335287"/>
                </a:lnTo>
                <a:lnTo>
                  <a:pt x="7541294" y="380342"/>
                </a:lnTo>
                <a:lnTo>
                  <a:pt x="7543800" y="426847"/>
                </a:lnTo>
                <a:lnTo>
                  <a:pt x="7543800" y="2133980"/>
                </a:lnTo>
                <a:lnTo>
                  <a:pt x="7541294" y="2180461"/>
                </a:lnTo>
                <a:lnTo>
                  <a:pt x="7533953" y="2225496"/>
                </a:lnTo>
                <a:lnTo>
                  <a:pt x="7522037" y="2268824"/>
                </a:lnTo>
                <a:lnTo>
                  <a:pt x="7505806" y="2310184"/>
                </a:lnTo>
                <a:lnTo>
                  <a:pt x="7485521" y="2349316"/>
                </a:lnTo>
                <a:lnTo>
                  <a:pt x="7461443" y="2385959"/>
                </a:lnTo>
                <a:lnTo>
                  <a:pt x="7433832" y="2419851"/>
                </a:lnTo>
                <a:lnTo>
                  <a:pt x="7402950" y="2450733"/>
                </a:lnTo>
                <a:lnTo>
                  <a:pt x="7369058" y="2478344"/>
                </a:lnTo>
                <a:lnTo>
                  <a:pt x="7332415" y="2502422"/>
                </a:lnTo>
                <a:lnTo>
                  <a:pt x="7293283" y="2522707"/>
                </a:lnTo>
                <a:lnTo>
                  <a:pt x="7251923" y="2538938"/>
                </a:lnTo>
                <a:lnTo>
                  <a:pt x="7208595" y="2550854"/>
                </a:lnTo>
                <a:lnTo>
                  <a:pt x="7163560" y="2558195"/>
                </a:lnTo>
                <a:lnTo>
                  <a:pt x="7117080" y="2560701"/>
                </a:lnTo>
                <a:lnTo>
                  <a:pt x="426719" y="2560701"/>
                </a:lnTo>
                <a:lnTo>
                  <a:pt x="380228" y="2558195"/>
                </a:lnTo>
                <a:lnTo>
                  <a:pt x="335185" y="2550854"/>
                </a:lnTo>
                <a:lnTo>
                  <a:pt x="291852" y="2538938"/>
                </a:lnTo>
                <a:lnTo>
                  <a:pt x="250488" y="2522707"/>
                </a:lnTo>
                <a:lnTo>
                  <a:pt x="211356" y="2502422"/>
                </a:lnTo>
                <a:lnTo>
                  <a:pt x="174714" y="2478344"/>
                </a:lnTo>
                <a:lnTo>
                  <a:pt x="140823" y="2450733"/>
                </a:lnTo>
                <a:lnTo>
                  <a:pt x="109945" y="2419851"/>
                </a:lnTo>
                <a:lnTo>
                  <a:pt x="82338" y="2385959"/>
                </a:lnTo>
                <a:lnTo>
                  <a:pt x="58264" y="2349316"/>
                </a:lnTo>
                <a:lnTo>
                  <a:pt x="37983" y="2310184"/>
                </a:lnTo>
                <a:lnTo>
                  <a:pt x="21756" y="2268824"/>
                </a:lnTo>
                <a:lnTo>
                  <a:pt x="9843" y="2225496"/>
                </a:lnTo>
                <a:lnTo>
                  <a:pt x="2504" y="2180461"/>
                </a:lnTo>
                <a:lnTo>
                  <a:pt x="0" y="2133980"/>
                </a:lnTo>
                <a:lnTo>
                  <a:pt x="0" y="42684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4114800"/>
            <a:ext cx="7543800" cy="2438400"/>
          </a:xfrm>
          <a:custGeom>
            <a:avLst/>
            <a:gdLst/>
            <a:ahLst/>
            <a:cxnLst/>
            <a:rect l="l" t="t" r="r" b="b"/>
            <a:pathLst>
              <a:path w="7543800" h="2438400">
                <a:moveTo>
                  <a:pt x="7137400" y="0"/>
                </a:moveTo>
                <a:lnTo>
                  <a:pt x="406400" y="0"/>
                </a:lnTo>
                <a:lnTo>
                  <a:pt x="359005" y="2734"/>
                </a:lnTo>
                <a:lnTo>
                  <a:pt x="313216" y="10735"/>
                </a:lnTo>
                <a:lnTo>
                  <a:pt x="269338" y="23696"/>
                </a:lnTo>
                <a:lnTo>
                  <a:pt x="227676" y="41313"/>
                </a:lnTo>
                <a:lnTo>
                  <a:pt x="188534" y="63281"/>
                </a:lnTo>
                <a:lnTo>
                  <a:pt x="152218" y="89293"/>
                </a:lnTo>
                <a:lnTo>
                  <a:pt x="119032" y="119046"/>
                </a:lnTo>
                <a:lnTo>
                  <a:pt x="89281" y="152234"/>
                </a:lnTo>
                <a:lnTo>
                  <a:pt x="63271" y="188551"/>
                </a:lnTo>
                <a:lnTo>
                  <a:pt x="41307" y="227692"/>
                </a:lnTo>
                <a:lnTo>
                  <a:pt x="23692" y="269353"/>
                </a:lnTo>
                <a:lnTo>
                  <a:pt x="10733" y="313228"/>
                </a:lnTo>
                <a:lnTo>
                  <a:pt x="2734" y="359012"/>
                </a:lnTo>
                <a:lnTo>
                  <a:pt x="0" y="406400"/>
                </a:lnTo>
                <a:lnTo>
                  <a:pt x="0" y="2031987"/>
                </a:lnTo>
                <a:lnTo>
                  <a:pt x="2734" y="2079384"/>
                </a:lnTo>
                <a:lnTo>
                  <a:pt x="10733" y="2125175"/>
                </a:lnTo>
                <a:lnTo>
                  <a:pt x="23692" y="2169055"/>
                </a:lnTo>
                <a:lnTo>
                  <a:pt x="41307" y="2210719"/>
                </a:lnTo>
                <a:lnTo>
                  <a:pt x="63271" y="2249862"/>
                </a:lnTo>
                <a:lnTo>
                  <a:pt x="89281" y="2286179"/>
                </a:lnTo>
                <a:lnTo>
                  <a:pt x="119032" y="2319366"/>
                </a:lnTo>
                <a:lnTo>
                  <a:pt x="152218" y="2349117"/>
                </a:lnTo>
                <a:lnTo>
                  <a:pt x="188534" y="2375127"/>
                </a:lnTo>
                <a:lnTo>
                  <a:pt x="227676" y="2397092"/>
                </a:lnTo>
                <a:lnTo>
                  <a:pt x="269338" y="2414707"/>
                </a:lnTo>
                <a:lnTo>
                  <a:pt x="313216" y="2427666"/>
                </a:lnTo>
                <a:lnTo>
                  <a:pt x="359005" y="2435665"/>
                </a:lnTo>
                <a:lnTo>
                  <a:pt x="406400" y="2438400"/>
                </a:lnTo>
                <a:lnTo>
                  <a:pt x="7137400" y="2438400"/>
                </a:lnTo>
                <a:lnTo>
                  <a:pt x="7184787" y="2435665"/>
                </a:lnTo>
                <a:lnTo>
                  <a:pt x="7230571" y="2427666"/>
                </a:lnTo>
                <a:lnTo>
                  <a:pt x="7274446" y="2414707"/>
                </a:lnTo>
                <a:lnTo>
                  <a:pt x="7316107" y="2397092"/>
                </a:lnTo>
                <a:lnTo>
                  <a:pt x="7355248" y="2375127"/>
                </a:lnTo>
                <a:lnTo>
                  <a:pt x="7391565" y="2349117"/>
                </a:lnTo>
                <a:lnTo>
                  <a:pt x="7424753" y="2319366"/>
                </a:lnTo>
                <a:lnTo>
                  <a:pt x="7454506" y="2286179"/>
                </a:lnTo>
                <a:lnTo>
                  <a:pt x="7480518" y="2249862"/>
                </a:lnTo>
                <a:lnTo>
                  <a:pt x="7502486" y="2210719"/>
                </a:lnTo>
                <a:lnTo>
                  <a:pt x="7520103" y="2169055"/>
                </a:lnTo>
                <a:lnTo>
                  <a:pt x="7533064" y="2125175"/>
                </a:lnTo>
                <a:lnTo>
                  <a:pt x="7541065" y="2079384"/>
                </a:lnTo>
                <a:lnTo>
                  <a:pt x="7543800" y="2031987"/>
                </a:lnTo>
                <a:lnTo>
                  <a:pt x="7543800" y="406400"/>
                </a:lnTo>
                <a:lnTo>
                  <a:pt x="7541065" y="359012"/>
                </a:lnTo>
                <a:lnTo>
                  <a:pt x="7533064" y="313228"/>
                </a:lnTo>
                <a:lnTo>
                  <a:pt x="7520103" y="269353"/>
                </a:lnTo>
                <a:lnTo>
                  <a:pt x="7502486" y="227692"/>
                </a:lnTo>
                <a:lnTo>
                  <a:pt x="7480518" y="188551"/>
                </a:lnTo>
                <a:lnTo>
                  <a:pt x="7454506" y="152234"/>
                </a:lnTo>
                <a:lnTo>
                  <a:pt x="7424753" y="119046"/>
                </a:lnTo>
                <a:lnTo>
                  <a:pt x="7391565" y="89293"/>
                </a:lnTo>
                <a:lnTo>
                  <a:pt x="7355248" y="63281"/>
                </a:lnTo>
                <a:lnTo>
                  <a:pt x="7316107" y="41313"/>
                </a:lnTo>
                <a:lnTo>
                  <a:pt x="7274446" y="23696"/>
                </a:lnTo>
                <a:lnTo>
                  <a:pt x="7230571" y="10735"/>
                </a:lnTo>
                <a:lnTo>
                  <a:pt x="7184787" y="2734"/>
                </a:lnTo>
                <a:lnTo>
                  <a:pt x="713740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4114800"/>
            <a:ext cx="7543800" cy="2438400"/>
          </a:xfrm>
          <a:custGeom>
            <a:avLst/>
            <a:gdLst/>
            <a:ahLst/>
            <a:cxnLst/>
            <a:rect l="l" t="t" r="r" b="b"/>
            <a:pathLst>
              <a:path w="7543800" h="2438400">
                <a:moveTo>
                  <a:pt x="0" y="406400"/>
                </a:moveTo>
                <a:lnTo>
                  <a:pt x="2734" y="359012"/>
                </a:lnTo>
                <a:lnTo>
                  <a:pt x="10733" y="313228"/>
                </a:lnTo>
                <a:lnTo>
                  <a:pt x="23692" y="269353"/>
                </a:lnTo>
                <a:lnTo>
                  <a:pt x="41307" y="227692"/>
                </a:lnTo>
                <a:lnTo>
                  <a:pt x="63271" y="188551"/>
                </a:lnTo>
                <a:lnTo>
                  <a:pt x="89281" y="152234"/>
                </a:lnTo>
                <a:lnTo>
                  <a:pt x="119032" y="119046"/>
                </a:lnTo>
                <a:lnTo>
                  <a:pt x="152218" y="89293"/>
                </a:lnTo>
                <a:lnTo>
                  <a:pt x="188534" y="63281"/>
                </a:lnTo>
                <a:lnTo>
                  <a:pt x="227676" y="41313"/>
                </a:lnTo>
                <a:lnTo>
                  <a:pt x="269338" y="23696"/>
                </a:lnTo>
                <a:lnTo>
                  <a:pt x="313216" y="10735"/>
                </a:lnTo>
                <a:lnTo>
                  <a:pt x="359005" y="2734"/>
                </a:lnTo>
                <a:lnTo>
                  <a:pt x="406400" y="0"/>
                </a:lnTo>
                <a:lnTo>
                  <a:pt x="7137400" y="0"/>
                </a:lnTo>
                <a:lnTo>
                  <a:pt x="7184787" y="2734"/>
                </a:lnTo>
                <a:lnTo>
                  <a:pt x="7230571" y="10735"/>
                </a:lnTo>
                <a:lnTo>
                  <a:pt x="7274446" y="23696"/>
                </a:lnTo>
                <a:lnTo>
                  <a:pt x="7316107" y="41313"/>
                </a:lnTo>
                <a:lnTo>
                  <a:pt x="7355248" y="63281"/>
                </a:lnTo>
                <a:lnTo>
                  <a:pt x="7391565" y="89293"/>
                </a:lnTo>
                <a:lnTo>
                  <a:pt x="7424753" y="119046"/>
                </a:lnTo>
                <a:lnTo>
                  <a:pt x="7454506" y="152234"/>
                </a:lnTo>
                <a:lnTo>
                  <a:pt x="7480518" y="188551"/>
                </a:lnTo>
                <a:lnTo>
                  <a:pt x="7502486" y="227692"/>
                </a:lnTo>
                <a:lnTo>
                  <a:pt x="7520103" y="269353"/>
                </a:lnTo>
                <a:lnTo>
                  <a:pt x="7533064" y="313228"/>
                </a:lnTo>
                <a:lnTo>
                  <a:pt x="7541065" y="359012"/>
                </a:lnTo>
                <a:lnTo>
                  <a:pt x="7543800" y="406400"/>
                </a:lnTo>
                <a:lnTo>
                  <a:pt x="7543800" y="2031987"/>
                </a:lnTo>
                <a:lnTo>
                  <a:pt x="7541065" y="2079384"/>
                </a:lnTo>
                <a:lnTo>
                  <a:pt x="7533064" y="2125175"/>
                </a:lnTo>
                <a:lnTo>
                  <a:pt x="7520103" y="2169055"/>
                </a:lnTo>
                <a:lnTo>
                  <a:pt x="7502486" y="2210719"/>
                </a:lnTo>
                <a:lnTo>
                  <a:pt x="7480518" y="2249862"/>
                </a:lnTo>
                <a:lnTo>
                  <a:pt x="7454506" y="2286179"/>
                </a:lnTo>
                <a:lnTo>
                  <a:pt x="7424753" y="2319366"/>
                </a:lnTo>
                <a:lnTo>
                  <a:pt x="7391565" y="2349117"/>
                </a:lnTo>
                <a:lnTo>
                  <a:pt x="7355248" y="2375127"/>
                </a:lnTo>
                <a:lnTo>
                  <a:pt x="7316107" y="2397092"/>
                </a:lnTo>
                <a:lnTo>
                  <a:pt x="7274446" y="2414707"/>
                </a:lnTo>
                <a:lnTo>
                  <a:pt x="7230571" y="2427666"/>
                </a:lnTo>
                <a:lnTo>
                  <a:pt x="7184787" y="2435665"/>
                </a:lnTo>
                <a:lnTo>
                  <a:pt x="7137400" y="2438400"/>
                </a:lnTo>
                <a:lnTo>
                  <a:pt x="406400" y="2438400"/>
                </a:lnTo>
                <a:lnTo>
                  <a:pt x="359005" y="2435665"/>
                </a:lnTo>
                <a:lnTo>
                  <a:pt x="313216" y="2427666"/>
                </a:lnTo>
                <a:lnTo>
                  <a:pt x="269338" y="2414707"/>
                </a:lnTo>
                <a:lnTo>
                  <a:pt x="227676" y="2397092"/>
                </a:lnTo>
                <a:lnTo>
                  <a:pt x="188534" y="2375127"/>
                </a:lnTo>
                <a:lnTo>
                  <a:pt x="152218" y="2349117"/>
                </a:lnTo>
                <a:lnTo>
                  <a:pt x="119032" y="2319366"/>
                </a:lnTo>
                <a:lnTo>
                  <a:pt x="89281" y="2286179"/>
                </a:lnTo>
                <a:lnTo>
                  <a:pt x="63271" y="2249862"/>
                </a:lnTo>
                <a:lnTo>
                  <a:pt x="41307" y="2210719"/>
                </a:lnTo>
                <a:lnTo>
                  <a:pt x="23692" y="2169055"/>
                </a:lnTo>
                <a:lnTo>
                  <a:pt x="10733" y="2125175"/>
                </a:lnTo>
                <a:lnTo>
                  <a:pt x="2734" y="2079384"/>
                </a:lnTo>
                <a:lnTo>
                  <a:pt x="0" y="2031987"/>
                </a:lnTo>
                <a:lnTo>
                  <a:pt x="0" y="406400"/>
                </a:lnTo>
                <a:close/>
              </a:path>
            </a:pathLst>
          </a:custGeom>
          <a:ln w="25400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22044" y="1647825"/>
            <a:ext cx="6673850" cy="4406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0"/>
              </a:spcBef>
            </a:pPr>
            <a:r>
              <a:rPr sz="3200" spc="-30" dirty="0">
                <a:latin typeface="Arial"/>
                <a:cs typeface="Arial"/>
              </a:rPr>
              <a:t>“</a:t>
            </a:r>
            <a:r>
              <a:rPr sz="3200" i="1" spc="-30" dirty="0">
                <a:latin typeface="Trebuchet MS"/>
                <a:cs typeface="Trebuchet MS"/>
              </a:rPr>
              <a:t>It</a:t>
            </a:r>
            <a:r>
              <a:rPr sz="3200" i="1" spc="-245" dirty="0">
                <a:latin typeface="Trebuchet MS"/>
                <a:cs typeface="Trebuchet MS"/>
              </a:rPr>
              <a:t> </a:t>
            </a:r>
            <a:r>
              <a:rPr sz="3200" i="1" spc="-155" dirty="0">
                <a:latin typeface="Trebuchet MS"/>
                <a:cs typeface="Trebuchet MS"/>
              </a:rPr>
              <a:t>is</a:t>
            </a:r>
            <a:r>
              <a:rPr sz="3200" i="1" spc="-235" dirty="0">
                <a:latin typeface="Trebuchet MS"/>
                <a:cs typeface="Trebuchet MS"/>
              </a:rPr>
              <a:t> </a:t>
            </a:r>
            <a:r>
              <a:rPr sz="3200" i="1" spc="-165" dirty="0">
                <a:latin typeface="Trebuchet MS"/>
                <a:cs typeface="Trebuchet MS"/>
              </a:rPr>
              <a:t>not</a:t>
            </a:r>
            <a:r>
              <a:rPr sz="3200" i="1" spc="-220" dirty="0">
                <a:latin typeface="Trebuchet MS"/>
                <a:cs typeface="Trebuchet MS"/>
              </a:rPr>
              <a:t> </a:t>
            </a:r>
            <a:r>
              <a:rPr sz="3200" i="1" spc="-40" dirty="0">
                <a:latin typeface="Trebuchet MS"/>
                <a:cs typeface="Trebuchet MS"/>
              </a:rPr>
              <a:t>a</a:t>
            </a:r>
            <a:r>
              <a:rPr sz="3200" i="1" spc="-240" dirty="0">
                <a:latin typeface="Trebuchet MS"/>
                <a:cs typeface="Trebuchet MS"/>
              </a:rPr>
              <a:t> </a:t>
            </a:r>
            <a:r>
              <a:rPr sz="3200" i="1" spc="-165" dirty="0">
                <a:latin typeface="Trebuchet MS"/>
                <a:cs typeface="Trebuchet MS"/>
              </a:rPr>
              <a:t>bug,</a:t>
            </a:r>
            <a:r>
              <a:rPr sz="3200" i="1" spc="-215" dirty="0">
                <a:latin typeface="Trebuchet MS"/>
                <a:cs typeface="Trebuchet MS"/>
              </a:rPr>
              <a:t> </a:t>
            </a:r>
            <a:r>
              <a:rPr sz="3200" i="1" spc="-195" dirty="0">
                <a:latin typeface="Trebuchet MS"/>
                <a:cs typeface="Trebuchet MS"/>
              </a:rPr>
              <a:t>but</a:t>
            </a:r>
            <a:r>
              <a:rPr sz="3200" i="1" spc="-200" dirty="0">
                <a:latin typeface="Trebuchet MS"/>
                <a:cs typeface="Trebuchet MS"/>
              </a:rPr>
              <a:t> </a:t>
            </a:r>
            <a:r>
              <a:rPr sz="3200" i="1" spc="-80" dirty="0">
                <a:latin typeface="Trebuchet MS"/>
                <a:cs typeface="Trebuchet MS"/>
              </a:rPr>
              <a:t>an</a:t>
            </a:r>
            <a:r>
              <a:rPr sz="3200" i="1" spc="-215" dirty="0">
                <a:latin typeface="Trebuchet MS"/>
                <a:cs typeface="Trebuchet MS"/>
              </a:rPr>
              <a:t> </a:t>
            </a:r>
            <a:r>
              <a:rPr sz="3200" i="1" spc="-185" dirty="0">
                <a:latin typeface="Trebuchet MS"/>
                <a:cs typeface="Trebuchet MS"/>
              </a:rPr>
              <a:t>invalid</a:t>
            </a:r>
            <a:r>
              <a:rPr sz="3200" i="1" spc="-240" dirty="0">
                <a:latin typeface="Trebuchet MS"/>
                <a:cs typeface="Trebuchet MS"/>
              </a:rPr>
              <a:t> </a:t>
            </a:r>
            <a:r>
              <a:rPr sz="3200" i="1" spc="-135" dirty="0">
                <a:latin typeface="Trebuchet MS"/>
                <a:cs typeface="Trebuchet MS"/>
              </a:rPr>
              <a:t>setting.</a:t>
            </a:r>
            <a:r>
              <a:rPr sz="3200" spc="-135" dirty="0"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  <a:p>
            <a:pPr marL="271780" marR="124460" indent="-182880">
              <a:lnSpc>
                <a:spcPct val="100000"/>
              </a:lnSpc>
              <a:spcBef>
                <a:spcPts val="2870"/>
              </a:spcBef>
            </a:pPr>
            <a:r>
              <a:rPr sz="3200" spc="-90" dirty="0">
                <a:latin typeface="Arial"/>
                <a:cs typeface="Arial"/>
              </a:rPr>
              <a:t>“</a:t>
            </a:r>
            <a:r>
              <a:rPr sz="3200" i="1" spc="-90" dirty="0">
                <a:latin typeface="Trebuchet MS"/>
                <a:cs typeface="Trebuchet MS"/>
              </a:rPr>
              <a:t>Those </a:t>
            </a:r>
            <a:r>
              <a:rPr sz="3200" i="1" spc="-114" dirty="0">
                <a:latin typeface="Trebuchet MS"/>
                <a:cs typeface="Trebuchet MS"/>
              </a:rPr>
              <a:t>who do </a:t>
            </a:r>
            <a:r>
              <a:rPr sz="3200" i="1" spc="-170" dirty="0">
                <a:latin typeface="Trebuchet MS"/>
                <a:cs typeface="Trebuchet MS"/>
              </a:rPr>
              <a:t>(configuration)</a:t>
            </a:r>
            <a:r>
              <a:rPr sz="3200" i="1" spc="-505" dirty="0">
                <a:latin typeface="Trebuchet MS"/>
                <a:cs typeface="Trebuchet MS"/>
              </a:rPr>
              <a:t> </a:t>
            </a:r>
            <a:r>
              <a:rPr sz="3200" i="1" spc="-200" dirty="0">
                <a:latin typeface="Trebuchet MS"/>
                <a:cs typeface="Trebuchet MS"/>
              </a:rPr>
              <a:t>typically  </a:t>
            </a:r>
            <a:r>
              <a:rPr sz="3200" i="1" spc="-155" dirty="0">
                <a:latin typeface="Trebuchet MS"/>
                <a:cs typeface="Trebuchet MS"/>
              </a:rPr>
              <a:t>read </a:t>
            </a:r>
            <a:r>
              <a:rPr sz="3200" i="1" spc="-204" dirty="0">
                <a:latin typeface="Trebuchet MS"/>
                <a:cs typeface="Trebuchet MS"/>
              </a:rPr>
              <a:t>the</a:t>
            </a:r>
            <a:r>
              <a:rPr sz="3200" i="1" spc="-310" dirty="0">
                <a:latin typeface="Trebuchet MS"/>
                <a:cs typeface="Trebuchet MS"/>
              </a:rPr>
              <a:t> </a:t>
            </a:r>
            <a:r>
              <a:rPr sz="3200" i="1" spc="-114" dirty="0">
                <a:latin typeface="Trebuchet MS"/>
                <a:cs typeface="Trebuchet MS"/>
              </a:rPr>
              <a:t>code.</a:t>
            </a:r>
            <a:r>
              <a:rPr sz="3200" spc="-114" dirty="0"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>
              <a:latin typeface="Times New Roman"/>
              <a:cs typeface="Times New Roman"/>
            </a:endParaRPr>
          </a:p>
          <a:p>
            <a:pPr marL="195580" marR="5080" indent="-183515">
              <a:lnSpc>
                <a:spcPct val="110100"/>
              </a:lnSpc>
            </a:pPr>
            <a:r>
              <a:rPr sz="3200" spc="-40" dirty="0">
                <a:latin typeface="Arial"/>
                <a:cs typeface="Arial"/>
              </a:rPr>
              <a:t>“</a:t>
            </a:r>
            <a:r>
              <a:rPr sz="3200" i="1" spc="-40" dirty="0">
                <a:latin typeface="Trebuchet MS"/>
                <a:cs typeface="Trebuchet MS"/>
              </a:rPr>
              <a:t>If </a:t>
            </a:r>
            <a:r>
              <a:rPr sz="3200" i="1" spc="-130" dirty="0">
                <a:latin typeface="Trebuchet MS"/>
                <a:cs typeface="Trebuchet MS"/>
              </a:rPr>
              <a:t>you </a:t>
            </a:r>
            <a:r>
              <a:rPr sz="3200" i="1" spc="-150" dirty="0">
                <a:latin typeface="Trebuchet MS"/>
                <a:cs typeface="Trebuchet MS"/>
              </a:rPr>
              <a:t>work </a:t>
            </a:r>
            <a:r>
              <a:rPr sz="3200" i="1" spc="-210" dirty="0">
                <a:latin typeface="Trebuchet MS"/>
                <a:cs typeface="Trebuchet MS"/>
              </a:rPr>
              <a:t>exactly </a:t>
            </a:r>
            <a:r>
              <a:rPr sz="3200" i="1" spc="-105" dirty="0">
                <a:latin typeface="Trebuchet MS"/>
                <a:cs typeface="Trebuchet MS"/>
              </a:rPr>
              <a:t>and </a:t>
            </a:r>
            <a:r>
              <a:rPr sz="3200" i="1" spc="-204" dirty="0">
                <a:latin typeface="Trebuchet MS"/>
                <a:cs typeface="Trebuchet MS"/>
              </a:rPr>
              <a:t>carefully </a:t>
            </a:r>
            <a:r>
              <a:rPr sz="3200" i="1" spc="-260" dirty="0">
                <a:latin typeface="Trebuchet MS"/>
                <a:cs typeface="Trebuchet MS"/>
              </a:rPr>
              <a:t>it</a:t>
            </a:r>
            <a:r>
              <a:rPr sz="3200" i="1" spc="-750" dirty="0">
                <a:latin typeface="Trebuchet MS"/>
                <a:cs typeface="Trebuchet MS"/>
              </a:rPr>
              <a:t> </a:t>
            </a:r>
            <a:r>
              <a:rPr sz="3200" i="1" spc="-120" dirty="0">
                <a:latin typeface="Trebuchet MS"/>
                <a:cs typeface="Trebuchet MS"/>
              </a:rPr>
              <a:t>does  </a:t>
            </a:r>
            <a:r>
              <a:rPr sz="3200" i="1" spc="-160" dirty="0">
                <a:latin typeface="Trebuchet MS"/>
                <a:cs typeface="Trebuchet MS"/>
              </a:rPr>
              <a:t>not </a:t>
            </a:r>
            <a:r>
              <a:rPr sz="3200" i="1" spc="-215" dirty="0">
                <a:latin typeface="Trebuchet MS"/>
                <a:cs typeface="Trebuchet MS"/>
              </a:rPr>
              <a:t>matter; </a:t>
            </a:r>
            <a:r>
              <a:rPr sz="3200" i="1" spc="-275" dirty="0">
                <a:latin typeface="Trebuchet MS"/>
                <a:cs typeface="Trebuchet MS"/>
              </a:rPr>
              <a:t>if </a:t>
            </a:r>
            <a:r>
              <a:rPr sz="3200" i="1" spc="-215" dirty="0">
                <a:latin typeface="Trebuchet MS"/>
                <a:cs typeface="Trebuchet MS"/>
              </a:rPr>
              <a:t>not, </a:t>
            </a:r>
            <a:r>
              <a:rPr sz="3200" i="1" spc="-130" dirty="0">
                <a:latin typeface="Trebuchet MS"/>
                <a:cs typeface="Trebuchet MS"/>
              </a:rPr>
              <a:t>you </a:t>
            </a:r>
            <a:r>
              <a:rPr sz="3200" i="1" spc="-150" dirty="0">
                <a:latin typeface="Trebuchet MS"/>
                <a:cs typeface="Trebuchet MS"/>
              </a:rPr>
              <a:t>should </a:t>
            </a:r>
            <a:r>
              <a:rPr sz="3200" i="1" spc="-160" dirty="0">
                <a:latin typeface="Trebuchet MS"/>
                <a:cs typeface="Trebuchet MS"/>
              </a:rPr>
              <a:t>not  maintain </a:t>
            </a:r>
            <a:r>
              <a:rPr sz="3200" i="1" spc="-40" dirty="0">
                <a:latin typeface="Trebuchet MS"/>
                <a:cs typeface="Trebuchet MS"/>
              </a:rPr>
              <a:t>a </a:t>
            </a:r>
            <a:r>
              <a:rPr sz="3200" i="1" spc="-170" dirty="0">
                <a:latin typeface="Trebuchet MS"/>
                <a:cs typeface="Trebuchet MS"/>
              </a:rPr>
              <a:t>server </a:t>
            </a:r>
            <a:r>
              <a:rPr sz="3200" i="1" spc="-160" dirty="0">
                <a:latin typeface="Trebuchet MS"/>
                <a:cs typeface="Trebuchet MS"/>
              </a:rPr>
              <a:t>at</a:t>
            </a:r>
            <a:r>
              <a:rPr sz="3200" i="1" spc="-520" dirty="0">
                <a:latin typeface="Trebuchet MS"/>
                <a:cs typeface="Trebuchet MS"/>
              </a:rPr>
              <a:t> </a:t>
            </a:r>
            <a:r>
              <a:rPr sz="3200" i="1" spc="-145" dirty="0">
                <a:latin typeface="Trebuchet MS"/>
                <a:cs typeface="Trebuchet MS"/>
              </a:rPr>
              <a:t>all.</a:t>
            </a:r>
            <a:r>
              <a:rPr sz="3200" spc="-145" dirty="0"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7161" y="397002"/>
            <a:ext cx="65524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Experience (Negative</a:t>
            </a:r>
            <a:r>
              <a:rPr lang="zh-CN" altLang="en-US" sz="3600" spc="-5" dirty="0"/>
              <a:t> </a:t>
            </a:r>
            <a:r>
              <a:rPr sz="3600" spc="75" dirty="0">
                <a:latin typeface="Wingdings"/>
                <a:cs typeface="Wingdings"/>
              </a:rPr>
              <a:t></a:t>
            </a:r>
            <a:r>
              <a:rPr sz="3600" spc="75" dirty="0"/>
              <a:t>)</a:t>
            </a:r>
            <a:endParaRPr sz="3600" dirty="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7576" y="649681"/>
            <a:ext cx="322770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/>
              <a:t>Limitations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844" y="2067890"/>
            <a:ext cx="6898005" cy="32797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27685" marR="115570" indent="-527685">
              <a:lnSpc>
                <a:spcPct val="101600"/>
              </a:lnSpc>
              <a:spcBef>
                <a:spcPts val="5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dirty="0">
                <a:latin typeface="Arial"/>
                <a:cs typeface="Arial"/>
              </a:rPr>
              <a:t>We cannot infer all </a:t>
            </a:r>
            <a:r>
              <a:rPr sz="2800" spc="5" dirty="0">
                <a:latin typeface="Arial"/>
                <a:cs typeface="Arial"/>
              </a:rPr>
              <a:t>the constraints,</a:t>
            </a:r>
            <a:r>
              <a:rPr sz="2800" spc="-2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e.g.,  domain-specific,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cross-software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3700" dirty="0">
              <a:latin typeface="Times New Roman"/>
              <a:cs typeface="Times New Roman"/>
            </a:endParaRPr>
          </a:p>
          <a:p>
            <a:pPr marL="502920" indent="-490220">
              <a:lnSpc>
                <a:spcPct val="100000"/>
              </a:lnSpc>
              <a:buAutoNum type="arabicPeriod"/>
              <a:tabLst>
                <a:tab pos="502920" algn="l"/>
                <a:tab pos="50355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inference is not 100%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accurate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38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1200"/>
              </a:lnSpc>
              <a:spcBef>
                <a:spcPts val="5"/>
              </a:spcBef>
              <a:buAutoNum type="arabicPeriod"/>
              <a:tabLst>
                <a:tab pos="508634" algn="l"/>
                <a:tab pos="509270" algn="l"/>
              </a:tabLst>
            </a:pPr>
            <a:r>
              <a:rPr sz="2800" spc="-5" dirty="0">
                <a:latin typeface="Arial"/>
                <a:cs typeface="Arial"/>
              </a:rPr>
              <a:t>More fundamental approach </a:t>
            </a:r>
            <a:r>
              <a:rPr sz="2800" dirty="0">
                <a:latin typeface="Arial"/>
                <a:cs typeface="Arial"/>
              </a:rPr>
              <a:t>is to rethink  and </a:t>
            </a:r>
            <a:r>
              <a:rPr sz="2800" spc="5" dirty="0">
                <a:latin typeface="Arial"/>
                <a:cs typeface="Arial"/>
              </a:rPr>
              <a:t>redesign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configuration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104" y="690753"/>
            <a:ext cx="3089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C</a:t>
            </a:r>
            <a:r>
              <a:rPr sz="3600" dirty="0"/>
              <a:t>onclu</a:t>
            </a:r>
            <a:r>
              <a:rPr sz="3600" spc="5" dirty="0"/>
              <a:t>s</a:t>
            </a:r>
            <a:r>
              <a:rPr sz="3600" dirty="0"/>
              <a:t>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644" y="1880676"/>
            <a:ext cx="7698740" cy="356171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469265" indent="-469265">
              <a:lnSpc>
                <a:spcPct val="100000"/>
              </a:lnSpc>
              <a:spcBef>
                <a:spcPts val="147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80" dirty="0">
                <a:latin typeface="Arial"/>
                <a:cs typeface="Arial"/>
              </a:rPr>
              <a:t>Take </a:t>
            </a:r>
            <a:r>
              <a:rPr sz="2800" spc="5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more active </a:t>
            </a:r>
            <a:r>
              <a:rPr sz="2800" dirty="0">
                <a:latin typeface="Arial"/>
                <a:cs typeface="Arial"/>
              </a:rPr>
              <a:t>role in </a:t>
            </a:r>
            <a:r>
              <a:rPr sz="2800" spc="-5" dirty="0">
                <a:latin typeface="Arial"/>
                <a:cs typeface="Arial"/>
              </a:rPr>
              <a:t>handling</a:t>
            </a:r>
            <a:r>
              <a:rPr sz="2800" spc="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misconfig.</a:t>
            </a:r>
            <a:endParaRPr sz="2800">
              <a:latin typeface="Arial"/>
              <a:cs typeface="Arial"/>
            </a:endParaRPr>
          </a:p>
          <a:p>
            <a:pPr marL="582930">
              <a:lnSpc>
                <a:spcPct val="100000"/>
              </a:lnSpc>
              <a:spcBef>
                <a:spcPts val="1170"/>
              </a:spcBef>
            </a:pP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Configuration is </a:t>
            </a:r>
            <a:r>
              <a:rPr sz="2400" dirty="0">
                <a:latin typeface="Arial"/>
                <a:cs typeface="Arial"/>
              </a:rPr>
              <a:t>a user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interface!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Times New Roman"/>
              <a:cs typeface="Times New Roman"/>
            </a:endParaRPr>
          </a:p>
          <a:p>
            <a:pPr marL="469265" marR="346075" indent="-469265">
              <a:lnSpc>
                <a:spcPct val="125099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Arial"/>
                <a:cs typeface="Arial"/>
              </a:rPr>
              <a:t>Spex: </a:t>
            </a:r>
            <a:r>
              <a:rPr sz="2800" dirty="0">
                <a:latin typeface="Arial"/>
                <a:cs typeface="Arial"/>
              </a:rPr>
              <a:t>a tool that automatically infers config.  constraints </a:t>
            </a:r>
            <a:r>
              <a:rPr sz="2800" spc="5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source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code.</a:t>
            </a:r>
            <a:endParaRPr sz="2800">
              <a:latin typeface="Arial"/>
              <a:cs typeface="Arial"/>
            </a:endParaRPr>
          </a:p>
          <a:p>
            <a:pPr marL="724535" lvl="1" indent="-186055">
              <a:lnSpc>
                <a:spcPct val="100000"/>
              </a:lnSpc>
              <a:spcBef>
                <a:spcPts val="835"/>
              </a:spcBef>
              <a:buChar char="-"/>
              <a:tabLst>
                <a:tab pos="725170" algn="l"/>
              </a:tabLst>
            </a:pPr>
            <a:r>
              <a:rPr sz="2400" spc="-5" dirty="0">
                <a:latin typeface="Arial"/>
                <a:cs typeface="Arial"/>
              </a:rPr>
              <a:t>Exposed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741 </a:t>
            </a:r>
            <a:r>
              <a:rPr sz="2400" spc="-5" dirty="0">
                <a:latin typeface="Arial"/>
                <a:cs typeface="Arial"/>
              </a:rPr>
              <a:t>vulnerabilities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364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confirmed/fixed)</a:t>
            </a:r>
            <a:endParaRPr sz="2400">
              <a:latin typeface="Arial"/>
              <a:cs typeface="Arial"/>
            </a:endParaRPr>
          </a:p>
          <a:p>
            <a:pPr marL="724535" lvl="1" indent="-186055">
              <a:lnSpc>
                <a:spcPct val="100000"/>
              </a:lnSpc>
              <a:spcBef>
                <a:spcPts val="985"/>
              </a:spcBef>
              <a:buChar char="-"/>
              <a:tabLst>
                <a:tab pos="725170" algn="l"/>
              </a:tabLst>
            </a:pPr>
            <a:r>
              <a:rPr sz="2400" dirty="0">
                <a:latin typeface="Arial"/>
                <a:cs typeface="Arial"/>
              </a:rPr>
              <a:t>Detected 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112 </a:t>
            </a:r>
            <a:r>
              <a:rPr sz="2400" spc="-5" dirty="0">
                <a:latin typeface="Arial"/>
                <a:cs typeface="Arial"/>
              </a:rPr>
              <a:t>error-prone </a:t>
            </a:r>
            <a:r>
              <a:rPr sz="2400" dirty="0">
                <a:latin typeface="Arial"/>
                <a:cs typeface="Arial"/>
              </a:rPr>
              <a:t>constraints </a:t>
            </a:r>
            <a:r>
              <a:rPr sz="2400" spc="5" dirty="0">
                <a:latin typeface="Arial"/>
                <a:cs typeface="Arial"/>
              </a:rPr>
              <a:t>(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80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fixed)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DC93D-8BE1-7048-B5EB-DC0BC5B4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608787"/>
            <a:ext cx="4343400" cy="1015663"/>
          </a:xfrm>
        </p:spPr>
        <p:txBody>
          <a:bodyPr/>
          <a:lstStyle/>
          <a:p>
            <a:pPr algn="ctr"/>
            <a:r>
              <a:rPr kumimoji="1" lang="en-US" altLang="zh-CN" sz="6600" dirty="0"/>
              <a:t>Thanks!</a:t>
            </a:r>
            <a:endParaRPr kumimoji="1" lang="zh-CN" altLang="en-US" sz="6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5B1708-14AB-E549-A9BD-D84FD3F74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478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6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222" y="982218"/>
            <a:ext cx="7362190" cy="1320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Unfortunately, </a:t>
            </a:r>
            <a:r>
              <a:rPr spc="-10" dirty="0"/>
              <a:t>many</a:t>
            </a:r>
            <a:r>
              <a:rPr dirty="0"/>
              <a:t> </a:t>
            </a:r>
            <a:r>
              <a:rPr spc="-15" dirty="0"/>
              <a:t>developers</a:t>
            </a:r>
          </a:p>
          <a:p>
            <a:pPr algn="ctr">
              <a:lnSpc>
                <a:spcPct val="100000"/>
              </a:lnSpc>
              <a:spcBef>
                <a:spcPts val="2525"/>
              </a:spcBef>
            </a:pPr>
            <a:r>
              <a:rPr spc="-10" dirty="0"/>
              <a:t>think </a:t>
            </a:r>
            <a:r>
              <a:rPr spc="-5" dirty="0"/>
              <a:t>they are </a:t>
            </a:r>
            <a:r>
              <a:rPr spc="-10" dirty="0"/>
              <a:t>users’</a:t>
            </a:r>
            <a:r>
              <a:rPr spc="45" dirty="0"/>
              <a:t> </a:t>
            </a:r>
            <a:r>
              <a:rPr spc="-10" dirty="0"/>
              <a:t>faults!</a:t>
            </a:r>
          </a:p>
        </p:txBody>
      </p:sp>
      <p:sp>
        <p:nvSpPr>
          <p:cNvPr id="3" name="object 3"/>
          <p:cNvSpPr/>
          <p:nvPr/>
        </p:nvSpPr>
        <p:spPr>
          <a:xfrm>
            <a:off x="2209800" y="3124200"/>
            <a:ext cx="5181600" cy="2736215"/>
          </a:xfrm>
          <a:custGeom>
            <a:avLst/>
            <a:gdLst/>
            <a:ahLst/>
            <a:cxnLst/>
            <a:rect l="l" t="t" r="r" b="b"/>
            <a:pathLst>
              <a:path w="5181600" h="2736215">
                <a:moveTo>
                  <a:pt x="4318000" y="1981200"/>
                </a:moveTo>
                <a:lnTo>
                  <a:pt x="3022600" y="1981200"/>
                </a:lnTo>
                <a:lnTo>
                  <a:pt x="4886198" y="2736138"/>
                </a:lnTo>
                <a:lnTo>
                  <a:pt x="4318000" y="1981200"/>
                </a:lnTo>
                <a:close/>
              </a:path>
              <a:path w="5181600" h="2736215">
                <a:moveTo>
                  <a:pt x="4851400" y="0"/>
                </a:moveTo>
                <a:lnTo>
                  <a:pt x="330200" y="0"/>
                </a:lnTo>
                <a:lnTo>
                  <a:pt x="281403" y="3580"/>
                </a:lnTo>
                <a:lnTo>
                  <a:pt x="234831" y="13979"/>
                </a:lnTo>
                <a:lnTo>
                  <a:pt x="190992" y="30688"/>
                </a:lnTo>
                <a:lnTo>
                  <a:pt x="150399" y="53195"/>
                </a:lnTo>
                <a:lnTo>
                  <a:pt x="113561" y="80989"/>
                </a:lnTo>
                <a:lnTo>
                  <a:pt x="80989" y="113561"/>
                </a:lnTo>
                <a:lnTo>
                  <a:pt x="53195" y="150399"/>
                </a:lnTo>
                <a:lnTo>
                  <a:pt x="30688" y="190992"/>
                </a:lnTo>
                <a:lnTo>
                  <a:pt x="13979" y="234831"/>
                </a:lnTo>
                <a:lnTo>
                  <a:pt x="3580" y="281403"/>
                </a:lnTo>
                <a:lnTo>
                  <a:pt x="0" y="330200"/>
                </a:lnTo>
                <a:lnTo>
                  <a:pt x="0" y="1651000"/>
                </a:lnTo>
                <a:lnTo>
                  <a:pt x="3580" y="1699796"/>
                </a:lnTo>
                <a:lnTo>
                  <a:pt x="13979" y="1746368"/>
                </a:lnTo>
                <a:lnTo>
                  <a:pt x="30688" y="1790207"/>
                </a:lnTo>
                <a:lnTo>
                  <a:pt x="53195" y="1830800"/>
                </a:lnTo>
                <a:lnTo>
                  <a:pt x="80989" y="1867638"/>
                </a:lnTo>
                <a:lnTo>
                  <a:pt x="113561" y="1900210"/>
                </a:lnTo>
                <a:lnTo>
                  <a:pt x="150399" y="1928004"/>
                </a:lnTo>
                <a:lnTo>
                  <a:pt x="190992" y="1950511"/>
                </a:lnTo>
                <a:lnTo>
                  <a:pt x="234831" y="1967220"/>
                </a:lnTo>
                <a:lnTo>
                  <a:pt x="281403" y="1977619"/>
                </a:lnTo>
                <a:lnTo>
                  <a:pt x="330200" y="1981200"/>
                </a:lnTo>
                <a:lnTo>
                  <a:pt x="4851400" y="1981200"/>
                </a:lnTo>
                <a:lnTo>
                  <a:pt x="4900196" y="1977619"/>
                </a:lnTo>
                <a:lnTo>
                  <a:pt x="4946768" y="1967220"/>
                </a:lnTo>
                <a:lnTo>
                  <a:pt x="4990607" y="1950511"/>
                </a:lnTo>
                <a:lnTo>
                  <a:pt x="5031200" y="1928004"/>
                </a:lnTo>
                <a:lnTo>
                  <a:pt x="5068038" y="1900210"/>
                </a:lnTo>
                <a:lnTo>
                  <a:pt x="5100610" y="1867638"/>
                </a:lnTo>
                <a:lnTo>
                  <a:pt x="5128404" y="1830800"/>
                </a:lnTo>
                <a:lnTo>
                  <a:pt x="5150911" y="1790207"/>
                </a:lnTo>
                <a:lnTo>
                  <a:pt x="5167620" y="1746368"/>
                </a:lnTo>
                <a:lnTo>
                  <a:pt x="5178019" y="1699796"/>
                </a:lnTo>
                <a:lnTo>
                  <a:pt x="5181600" y="1651000"/>
                </a:lnTo>
                <a:lnTo>
                  <a:pt x="5181600" y="330200"/>
                </a:lnTo>
                <a:lnTo>
                  <a:pt x="5178019" y="281403"/>
                </a:lnTo>
                <a:lnTo>
                  <a:pt x="5167620" y="234831"/>
                </a:lnTo>
                <a:lnTo>
                  <a:pt x="5150911" y="190992"/>
                </a:lnTo>
                <a:lnTo>
                  <a:pt x="5128404" y="150399"/>
                </a:lnTo>
                <a:lnTo>
                  <a:pt x="5100610" y="113561"/>
                </a:lnTo>
                <a:lnTo>
                  <a:pt x="5068038" y="80989"/>
                </a:lnTo>
                <a:lnTo>
                  <a:pt x="5031200" y="53195"/>
                </a:lnTo>
                <a:lnTo>
                  <a:pt x="4990607" y="30688"/>
                </a:lnTo>
                <a:lnTo>
                  <a:pt x="4946768" y="13979"/>
                </a:lnTo>
                <a:lnTo>
                  <a:pt x="4900196" y="3580"/>
                </a:lnTo>
                <a:lnTo>
                  <a:pt x="48514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9800" y="3124200"/>
            <a:ext cx="5181600" cy="2736215"/>
          </a:xfrm>
          <a:custGeom>
            <a:avLst/>
            <a:gdLst/>
            <a:ahLst/>
            <a:cxnLst/>
            <a:rect l="l" t="t" r="r" b="b"/>
            <a:pathLst>
              <a:path w="5181600" h="2736215">
                <a:moveTo>
                  <a:pt x="0" y="330200"/>
                </a:moveTo>
                <a:lnTo>
                  <a:pt x="3580" y="281403"/>
                </a:lnTo>
                <a:lnTo>
                  <a:pt x="13979" y="234831"/>
                </a:lnTo>
                <a:lnTo>
                  <a:pt x="30688" y="190992"/>
                </a:lnTo>
                <a:lnTo>
                  <a:pt x="53195" y="150399"/>
                </a:lnTo>
                <a:lnTo>
                  <a:pt x="80989" y="113561"/>
                </a:lnTo>
                <a:lnTo>
                  <a:pt x="113561" y="80989"/>
                </a:lnTo>
                <a:lnTo>
                  <a:pt x="150399" y="53195"/>
                </a:lnTo>
                <a:lnTo>
                  <a:pt x="190992" y="30688"/>
                </a:lnTo>
                <a:lnTo>
                  <a:pt x="234831" y="13979"/>
                </a:lnTo>
                <a:lnTo>
                  <a:pt x="281403" y="3580"/>
                </a:lnTo>
                <a:lnTo>
                  <a:pt x="330200" y="0"/>
                </a:lnTo>
                <a:lnTo>
                  <a:pt x="3022600" y="0"/>
                </a:lnTo>
                <a:lnTo>
                  <a:pt x="4318000" y="0"/>
                </a:lnTo>
                <a:lnTo>
                  <a:pt x="4851400" y="0"/>
                </a:lnTo>
                <a:lnTo>
                  <a:pt x="4900196" y="3580"/>
                </a:lnTo>
                <a:lnTo>
                  <a:pt x="4946768" y="13979"/>
                </a:lnTo>
                <a:lnTo>
                  <a:pt x="4990607" y="30688"/>
                </a:lnTo>
                <a:lnTo>
                  <a:pt x="5031200" y="53195"/>
                </a:lnTo>
                <a:lnTo>
                  <a:pt x="5068038" y="80989"/>
                </a:lnTo>
                <a:lnTo>
                  <a:pt x="5100610" y="113561"/>
                </a:lnTo>
                <a:lnTo>
                  <a:pt x="5128404" y="150399"/>
                </a:lnTo>
                <a:lnTo>
                  <a:pt x="5150911" y="190992"/>
                </a:lnTo>
                <a:lnTo>
                  <a:pt x="5167620" y="234831"/>
                </a:lnTo>
                <a:lnTo>
                  <a:pt x="5178019" y="281403"/>
                </a:lnTo>
                <a:lnTo>
                  <a:pt x="5181600" y="330200"/>
                </a:lnTo>
                <a:lnTo>
                  <a:pt x="5181600" y="1155700"/>
                </a:lnTo>
                <a:lnTo>
                  <a:pt x="5181600" y="1651000"/>
                </a:lnTo>
                <a:lnTo>
                  <a:pt x="5178019" y="1699796"/>
                </a:lnTo>
                <a:lnTo>
                  <a:pt x="5167620" y="1746368"/>
                </a:lnTo>
                <a:lnTo>
                  <a:pt x="5150911" y="1790207"/>
                </a:lnTo>
                <a:lnTo>
                  <a:pt x="5128404" y="1830800"/>
                </a:lnTo>
                <a:lnTo>
                  <a:pt x="5100610" y="1867638"/>
                </a:lnTo>
                <a:lnTo>
                  <a:pt x="5068038" y="1900210"/>
                </a:lnTo>
                <a:lnTo>
                  <a:pt x="5031200" y="1928004"/>
                </a:lnTo>
                <a:lnTo>
                  <a:pt x="4990607" y="1950511"/>
                </a:lnTo>
                <a:lnTo>
                  <a:pt x="4946768" y="1967220"/>
                </a:lnTo>
                <a:lnTo>
                  <a:pt x="4900196" y="1977619"/>
                </a:lnTo>
                <a:lnTo>
                  <a:pt x="4851400" y="1981200"/>
                </a:lnTo>
                <a:lnTo>
                  <a:pt x="4318000" y="1981200"/>
                </a:lnTo>
                <a:lnTo>
                  <a:pt x="4886198" y="2736138"/>
                </a:lnTo>
                <a:lnTo>
                  <a:pt x="3022600" y="1981200"/>
                </a:lnTo>
                <a:lnTo>
                  <a:pt x="330200" y="1981200"/>
                </a:lnTo>
                <a:lnTo>
                  <a:pt x="281403" y="1977619"/>
                </a:lnTo>
                <a:lnTo>
                  <a:pt x="234831" y="1967220"/>
                </a:lnTo>
                <a:lnTo>
                  <a:pt x="190992" y="1950511"/>
                </a:lnTo>
                <a:lnTo>
                  <a:pt x="150399" y="1928004"/>
                </a:lnTo>
                <a:lnTo>
                  <a:pt x="113561" y="1900210"/>
                </a:lnTo>
                <a:lnTo>
                  <a:pt x="80989" y="1867638"/>
                </a:lnTo>
                <a:lnTo>
                  <a:pt x="53195" y="1830800"/>
                </a:lnTo>
                <a:lnTo>
                  <a:pt x="30688" y="1790207"/>
                </a:lnTo>
                <a:lnTo>
                  <a:pt x="13979" y="1746368"/>
                </a:lnTo>
                <a:lnTo>
                  <a:pt x="3580" y="1699796"/>
                </a:lnTo>
                <a:lnTo>
                  <a:pt x="0" y="1651000"/>
                </a:lnTo>
                <a:lnTo>
                  <a:pt x="0" y="1155700"/>
                </a:lnTo>
                <a:lnTo>
                  <a:pt x="0" y="330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91764" y="3524453"/>
            <a:ext cx="421767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2625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006FC0"/>
                </a:solidFill>
                <a:latin typeface="Arial"/>
                <a:cs typeface="Arial"/>
              </a:rPr>
              <a:t>“</a:t>
            </a:r>
            <a:r>
              <a:rPr sz="3600" i="1" spc="-35" dirty="0">
                <a:solidFill>
                  <a:srgbClr val="006FC0"/>
                </a:solidFill>
                <a:latin typeface="Trebuchet MS"/>
                <a:cs typeface="Trebuchet MS"/>
              </a:rPr>
              <a:t>It </a:t>
            </a:r>
            <a:r>
              <a:rPr sz="3600" i="1" spc="-175" dirty="0">
                <a:solidFill>
                  <a:srgbClr val="006FC0"/>
                </a:solidFill>
                <a:latin typeface="Trebuchet MS"/>
                <a:cs typeface="Trebuchet MS"/>
              </a:rPr>
              <a:t>is not </a:t>
            </a:r>
            <a:r>
              <a:rPr sz="3600" i="1" spc="-40" dirty="0">
                <a:solidFill>
                  <a:srgbClr val="006FC0"/>
                </a:solidFill>
                <a:latin typeface="Trebuchet MS"/>
                <a:cs typeface="Trebuchet MS"/>
              </a:rPr>
              <a:t>a </a:t>
            </a:r>
            <a:r>
              <a:rPr sz="3600" i="1" spc="-180" dirty="0">
                <a:solidFill>
                  <a:srgbClr val="006FC0"/>
                </a:solidFill>
                <a:latin typeface="Trebuchet MS"/>
                <a:cs typeface="Trebuchet MS"/>
              </a:rPr>
              <a:t>bug,  </a:t>
            </a:r>
            <a:r>
              <a:rPr sz="3600" i="1" spc="-210" dirty="0">
                <a:solidFill>
                  <a:srgbClr val="006FC0"/>
                </a:solidFill>
                <a:latin typeface="Trebuchet MS"/>
                <a:cs typeface="Trebuchet MS"/>
              </a:rPr>
              <a:t>but </a:t>
            </a:r>
            <a:r>
              <a:rPr sz="3600" i="1" spc="-80" dirty="0">
                <a:solidFill>
                  <a:srgbClr val="006FC0"/>
                </a:solidFill>
                <a:latin typeface="Trebuchet MS"/>
                <a:cs typeface="Trebuchet MS"/>
              </a:rPr>
              <a:t>an </a:t>
            </a:r>
            <a:r>
              <a:rPr sz="3600" i="1" spc="-210" dirty="0">
                <a:solidFill>
                  <a:srgbClr val="006FC0"/>
                </a:solidFill>
                <a:latin typeface="Trebuchet MS"/>
                <a:cs typeface="Trebuchet MS"/>
              </a:rPr>
              <a:t>invalid</a:t>
            </a:r>
            <a:r>
              <a:rPr sz="3600" i="1" spc="-59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600" i="1" spc="-160" dirty="0">
                <a:solidFill>
                  <a:srgbClr val="006FC0"/>
                </a:solidFill>
                <a:latin typeface="Trebuchet MS"/>
                <a:cs typeface="Trebuchet MS"/>
              </a:rPr>
              <a:t>setting.</a:t>
            </a:r>
            <a:r>
              <a:rPr sz="3600" spc="-160" dirty="0">
                <a:solidFill>
                  <a:srgbClr val="006FC0"/>
                </a:solidFill>
                <a:latin typeface="Arial"/>
                <a:cs typeface="Arial"/>
              </a:rPr>
              <a:t>”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1186" y="5824524"/>
            <a:ext cx="376555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>
              <a:lnSpc>
                <a:spcPct val="1167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Developers </a:t>
            </a:r>
            <a:r>
              <a:rPr sz="2400" dirty="0">
                <a:latin typeface="Verdana"/>
                <a:cs typeface="Verdana"/>
              </a:rPr>
              <a:t>of a </a:t>
            </a:r>
            <a:r>
              <a:rPr sz="2400" spc="-5" dirty="0">
                <a:latin typeface="Verdana"/>
                <a:cs typeface="Verdana"/>
              </a:rPr>
              <a:t>mature  open-source server</a:t>
            </a:r>
            <a:r>
              <a:rPr sz="2400" spc="-15" dirty="0">
                <a:latin typeface="Verdana"/>
                <a:cs typeface="Verdana"/>
              </a:rPr>
              <a:t> app.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495" y="625297"/>
            <a:ext cx="72694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Configuration Is </a:t>
            </a:r>
            <a:r>
              <a:rPr sz="3000" dirty="0"/>
              <a:t>a User</a:t>
            </a:r>
            <a:r>
              <a:rPr sz="3000" spc="-70" dirty="0"/>
              <a:t> </a:t>
            </a:r>
            <a:r>
              <a:rPr sz="3000" spc="-5" dirty="0"/>
              <a:t>Interface!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1208318" y="2760558"/>
            <a:ext cx="1520673" cy="3259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1884" y="1752663"/>
            <a:ext cx="5111115" cy="4780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534" y="835863"/>
            <a:ext cx="808672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Goal #1: React </a:t>
            </a:r>
            <a:r>
              <a:rPr sz="2900" spc="-5" dirty="0"/>
              <a:t>Gracefully to</a:t>
            </a:r>
            <a:r>
              <a:rPr sz="2900" spc="-90" dirty="0"/>
              <a:t> </a:t>
            </a:r>
            <a:r>
              <a:rPr sz="2900" spc="-5" dirty="0"/>
              <a:t>Misconfig.</a:t>
            </a:r>
            <a:endParaRPr sz="29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98650" y="2501900"/>
          <a:ext cx="5181600" cy="3587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T w="2857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Software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Systems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Crashes &amp;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Hangs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7465" algn="ctr">
                        <a:lnSpc>
                          <a:spcPct val="100000"/>
                        </a:lnSpc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w/o</a:t>
                      </a:r>
                      <a:r>
                        <a:rPr sz="20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Message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Storage-A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8.4%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CentOS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6.7%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MySQL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16.4%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Apache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5.0%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OpenLDAP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4.8%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41044" y="1854149"/>
            <a:ext cx="75736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60" dirty="0">
                <a:latin typeface="Arial"/>
                <a:cs typeface="Arial"/>
              </a:rPr>
              <a:t>Today’s </a:t>
            </a:r>
            <a:r>
              <a:rPr sz="2800" spc="-5" dirty="0">
                <a:latin typeface="Arial"/>
                <a:cs typeface="Arial"/>
              </a:rPr>
              <a:t>systems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vulnerable </a:t>
            </a:r>
            <a:r>
              <a:rPr sz="2800" spc="5" dirty="0">
                <a:latin typeface="Arial"/>
                <a:cs typeface="Arial"/>
              </a:rPr>
              <a:t>to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misconfig.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044" y="6266179"/>
            <a:ext cx="74961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80" dirty="0">
                <a:solidFill>
                  <a:srgbClr val="17375E"/>
                </a:solidFill>
                <a:latin typeface="Trebuchet MS"/>
                <a:cs typeface="Trebuchet MS"/>
              </a:rPr>
              <a:t>The </a:t>
            </a:r>
            <a:r>
              <a:rPr sz="2200" b="1" spc="-120" dirty="0">
                <a:solidFill>
                  <a:srgbClr val="17375E"/>
                </a:solidFill>
                <a:latin typeface="Trebuchet MS"/>
                <a:cs typeface="Trebuchet MS"/>
              </a:rPr>
              <a:t>impact </a:t>
            </a:r>
            <a:r>
              <a:rPr sz="2200" b="1" spc="-110" dirty="0">
                <a:solidFill>
                  <a:srgbClr val="17375E"/>
                </a:solidFill>
                <a:latin typeface="Trebuchet MS"/>
                <a:cs typeface="Trebuchet MS"/>
              </a:rPr>
              <a:t>distribution </a:t>
            </a:r>
            <a:r>
              <a:rPr sz="2200" b="1" spc="-95" dirty="0">
                <a:solidFill>
                  <a:srgbClr val="17375E"/>
                </a:solidFill>
                <a:latin typeface="Trebuchet MS"/>
                <a:cs typeface="Trebuchet MS"/>
              </a:rPr>
              <a:t>of </a:t>
            </a:r>
            <a:r>
              <a:rPr sz="2200" b="1" spc="-114" dirty="0">
                <a:solidFill>
                  <a:srgbClr val="17375E"/>
                </a:solidFill>
                <a:latin typeface="Trebuchet MS"/>
                <a:cs typeface="Trebuchet MS"/>
              </a:rPr>
              <a:t>misconfigurations </a:t>
            </a:r>
            <a:r>
              <a:rPr sz="2200" b="1" spc="-155" dirty="0">
                <a:solidFill>
                  <a:srgbClr val="17375E"/>
                </a:solidFill>
                <a:latin typeface="Trebuchet MS"/>
                <a:cs typeface="Trebuchet MS"/>
              </a:rPr>
              <a:t>[Yin </a:t>
            </a:r>
            <a:r>
              <a:rPr sz="2200" b="1" spc="-150" dirty="0">
                <a:solidFill>
                  <a:srgbClr val="17375E"/>
                </a:solidFill>
                <a:latin typeface="Trebuchet MS"/>
                <a:cs typeface="Trebuchet MS"/>
              </a:rPr>
              <a:t>et al,</a:t>
            </a:r>
            <a:r>
              <a:rPr sz="2200" b="1" spc="-85" dirty="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sz="2200" b="1" spc="-135" dirty="0">
                <a:solidFill>
                  <a:srgbClr val="17375E"/>
                </a:solidFill>
                <a:latin typeface="Trebuchet MS"/>
                <a:cs typeface="Trebuchet MS"/>
              </a:rPr>
              <a:t>SOSP’11]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254" y="835863"/>
            <a:ext cx="7773034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Goal #2: Intuitive </a:t>
            </a:r>
            <a:r>
              <a:rPr sz="2900" spc="5" dirty="0"/>
              <a:t>&amp; </a:t>
            </a:r>
            <a:r>
              <a:rPr sz="2900" dirty="0"/>
              <a:t>Less</a:t>
            </a:r>
            <a:r>
              <a:rPr sz="2900" spc="-135" dirty="0"/>
              <a:t> </a:t>
            </a:r>
            <a:r>
              <a:rPr sz="2900" spc="-5" dirty="0"/>
              <a:t>Error-prone</a:t>
            </a:r>
            <a:endParaRPr sz="2900" dirty="0"/>
          </a:p>
        </p:txBody>
      </p:sp>
      <p:sp>
        <p:nvSpPr>
          <p:cNvPr id="3" name="object 3"/>
          <p:cNvSpPr/>
          <p:nvPr/>
        </p:nvSpPr>
        <p:spPr>
          <a:xfrm>
            <a:off x="2602483" y="3591814"/>
            <a:ext cx="455295" cy="518795"/>
          </a:xfrm>
          <a:custGeom>
            <a:avLst/>
            <a:gdLst/>
            <a:ahLst/>
            <a:cxnLst/>
            <a:rect l="l" t="t" r="r" b="b"/>
            <a:pathLst>
              <a:path w="455294" h="518795">
                <a:moveTo>
                  <a:pt x="0" y="227456"/>
                </a:moveTo>
                <a:lnTo>
                  <a:pt x="227457" y="0"/>
                </a:lnTo>
                <a:lnTo>
                  <a:pt x="454787" y="227456"/>
                </a:lnTo>
                <a:lnTo>
                  <a:pt x="341122" y="227456"/>
                </a:lnTo>
                <a:lnTo>
                  <a:pt x="341122" y="518541"/>
                </a:lnTo>
                <a:lnTo>
                  <a:pt x="113665" y="518541"/>
                </a:lnTo>
                <a:lnTo>
                  <a:pt x="113665" y="227456"/>
                </a:lnTo>
                <a:lnTo>
                  <a:pt x="0" y="227456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86273" y="2906014"/>
            <a:ext cx="1033780" cy="747395"/>
          </a:xfrm>
          <a:custGeom>
            <a:avLst/>
            <a:gdLst/>
            <a:ahLst/>
            <a:cxnLst/>
            <a:rect l="l" t="t" r="r" b="b"/>
            <a:pathLst>
              <a:path w="1033779" h="747395">
                <a:moveTo>
                  <a:pt x="0" y="373507"/>
                </a:moveTo>
                <a:lnTo>
                  <a:pt x="3032" y="332815"/>
                </a:lnTo>
                <a:lnTo>
                  <a:pt x="11920" y="293391"/>
                </a:lnTo>
                <a:lnTo>
                  <a:pt x="26347" y="255463"/>
                </a:lnTo>
                <a:lnTo>
                  <a:pt x="45999" y="219258"/>
                </a:lnTo>
                <a:lnTo>
                  <a:pt x="70560" y="185006"/>
                </a:lnTo>
                <a:lnTo>
                  <a:pt x="99714" y="152933"/>
                </a:lnTo>
                <a:lnTo>
                  <a:pt x="133146" y="123268"/>
                </a:lnTo>
                <a:lnTo>
                  <a:pt x="170541" y="96239"/>
                </a:lnTo>
                <a:lnTo>
                  <a:pt x="211583" y="72075"/>
                </a:lnTo>
                <a:lnTo>
                  <a:pt x="255956" y="51002"/>
                </a:lnTo>
                <a:lnTo>
                  <a:pt x="303346" y="33249"/>
                </a:lnTo>
                <a:lnTo>
                  <a:pt x="353437" y="19044"/>
                </a:lnTo>
                <a:lnTo>
                  <a:pt x="405914" y="8616"/>
                </a:lnTo>
                <a:lnTo>
                  <a:pt x="460461" y="2192"/>
                </a:lnTo>
                <a:lnTo>
                  <a:pt x="516763" y="0"/>
                </a:lnTo>
                <a:lnTo>
                  <a:pt x="573064" y="2192"/>
                </a:lnTo>
                <a:lnTo>
                  <a:pt x="627611" y="8616"/>
                </a:lnTo>
                <a:lnTo>
                  <a:pt x="680088" y="19044"/>
                </a:lnTo>
                <a:lnTo>
                  <a:pt x="730179" y="33249"/>
                </a:lnTo>
                <a:lnTo>
                  <a:pt x="777569" y="51002"/>
                </a:lnTo>
                <a:lnTo>
                  <a:pt x="821942" y="72075"/>
                </a:lnTo>
                <a:lnTo>
                  <a:pt x="862984" y="96239"/>
                </a:lnTo>
                <a:lnTo>
                  <a:pt x="900379" y="123268"/>
                </a:lnTo>
                <a:lnTo>
                  <a:pt x="933811" y="152933"/>
                </a:lnTo>
                <a:lnTo>
                  <a:pt x="962965" y="185006"/>
                </a:lnTo>
                <a:lnTo>
                  <a:pt x="987526" y="219258"/>
                </a:lnTo>
                <a:lnTo>
                  <a:pt x="1007178" y="255463"/>
                </a:lnTo>
                <a:lnTo>
                  <a:pt x="1021605" y="293391"/>
                </a:lnTo>
                <a:lnTo>
                  <a:pt x="1030493" y="332815"/>
                </a:lnTo>
                <a:lnTo>
                  <a:pt x="1033526" y="373507"/>
                </a:lnTo>
                <a:lnTo>
                  <a:pt x="1030493" y="414222"/>
                </a:lnTo>
                <a:lnTo>
                  <a:pt x="1021605" y="453667"/>
                </a:lnTo>
                <a:lnTo>
                  <a:pt x="1007178" y="491612"/>
                </a:lnTo>
                <a:lnTo>
                  <a:pt x="987526" y="527832"/>
                </a:lnTo>
                <a:lnTo>
                  <a:pt x="962965" y="562097"/>
                </a:lnTo>
                <a:lnTo>
                  <a:pt x="933811" y="594180"/>
                </a:lnTo>
                <a:lnTo>
                  <a:pt x="900379" y="623853"/>
                </a:lnTo>
                <a:lnTo>
                  <a:pt x="862984" y="650888"/>
                </a:lnTo>
                <a:lnTo>
                  <a:pt x="821942" y="675057"/>
                </a:lnTo>
                <a:lnTo>
                  <a:pt x="777569" y="696134"/>
                </a:lnTo>
                <a:lnTo>
                  <a:pt x="730179" y="713889"/>
                </a:lnTo>
                <a:lnTo>
                  <a:pt x="680088" y="728095"/>
                </a:lnTo>
                <a:lnTo>
                  <a:pt x="627611" y="738524"/>
                </a:lnTo>
                <a:lnTo>
                  <a:pt x="573064" y="744948"/>
                </a:lnTo>
                <a:lnTo>
                  <a:pt x="516763" y="747141"/>
                </a:lnTo>
                <a:lnTo>
                  <a:pt x="460461" y="744948"/>
                </a:lnTo>
                <a:lnTo>
                  <a:pt x="405914" y="738524"/>
                </a:lnTo>
                <a:lnTo>
                  <a:pt x="353437" y="728095"/>
                </a:lnTo>
                <a:lnTo>
                  <a:pt x="303346" y="713889"/>
                </a:lnTo>
                <a:lnTo>
                  <a:pt x="255956" y="696134"/>
                </a:lnTo>
                <a:lnTo>
                  <a:pt x="211583" y="675057"/>
                </a:lnTo>
                <a:lnTo>
                  <a:pt x="170541" y="650888"/>
                </a:lnTo>
                <a:lnTo>
                  <a:pt x="133146" y="623853"/>
                </a:lnTo>
                <a:lnTo>
                  <a:pt x="99714" y="594180"/>
                </a:lnTo>
                <a:lnTo>
                  <a:pt x="70560" y="562097"/>
                </a:lnTo>
                <a:lnTo>
                  <a:pt x="45999" y="527832"/>
                </a:lnTo>
                <a:lnTo>
                  <a:pt x="26347" y="491612"/>
                </a:lnTo>
                <a:lnTo>
                  <a:pt x="11920" y="453667"/>
                </a:lnTo>
                <a:lnTo>
                  <a:pt x="3032" y="414222"/>
                </a:lnTo>
                <a:lnTo>
                  <a:pt x="0" y="373507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6400" y="1976729"/>
            <a:ext cx="5791200" cy="3657600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170815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1345"/>
              </a:spcBef>
            </a:pPr>
            <a:r>
              <a:rPr sz="2400" dirty="0">
                <a:latin typeface="Arial"/>
                <a:cs typeface="Arial"/>
              </a:rPr>
              <a:t>/* A Commercial </a:t>
            </a:r>
            <a:r>
              <a:rPr sz="2400" spc="-5" dirty="0">
                <a:latin typeface="Arial"/>
                <a:cs typeface="Arial"/>
              </a:rPr>
              <a:t>Storage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System*/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InitiatorName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5" dirty="0">
                <a:latin typeface="Arial"/>
                <a:cs typeface="Arial"/>
              </a:rPr>
              <a:t> iqn_DEV_domain</a:t>
            </a:r>
            <a:endParaRPr sz="2800">
              <a:latin typeface="Arial"/>
              <a:cs typeface="Arial"/>
            </a:endParaRPr>
          </a:p>
          <a:p>
            <a:pPr marL="3377565">
              <a:lnSpc>
                <a:spcPct val="100000"/>
              </a:lnSpc>
              <a:spcBef>
                <a:spcPts val="2315"/>
              </a:spcBef>
            </a:pP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Error!</a:t>
            </a:r>
            <a:endParaRPr sz="2400">
              <a:latin typeface="Arial"/>
              <a:cs typeface="Arial"/>
            </a:endParaRPr>
          </a:p>
          <a:p>
            <a:pPr marL="244475">
              <a:lnSpc>
                <a:spcPct val="100000"/>
              </a:lnSpc>
              <a:spcBef>
                <a:spcPts val="520"/>
              </a:spcBef>
            </a:pPr>
            <a:r>
              <a:rPr sz="2800" spc="-165" dirty="0">
                <a:latin typeface="Arial"/>
                <a:cs typeface="Arial"/>
              </a:rPr>
              <a:t>Lower-case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only</a:t>
            </a:r>
            <a:endParaRPr sz="2800">
              <a:latin typeface="Arial"/>
              <a:cs typeface="Arial"/>
            </a:endParaRPr>
          </a:p>
          <a:p>
            <a:pPr marL="320675">
              <a:lnSpc>
                <a:spcPct val="100000"/>
              </a:lnSpc>
              <a:spcBef>
                <a:spcPts val="1395"/>
              </a:spcBef>
            </a:pPr>
            <a:r>
              <a:rPr sz="2400" b="1" spc="-150" dirty="0">
                <a:latin typeface="Trebuchet MS"/>
                <a:cs typeface="Trebuchet MS"/>
              </a:rPr>
              <a:t>Error-prone</a:t>
            </a:r>
            <a:r>
              <a:rPr sz="2400" b="1" spc="-260" dirty="0">
                <a:latin typeface="Trebuchet MS"/>
                <a:cs typeface="Trebuchet MS"/>
              </a:rPr>
              <a:t> </a:t>
            </a:r>
            <a:r>
              <a:rPr sz="2400" b="1" spc="-135" dirty="0">
                <a:latin typeface="Trebuchet MS"/>
                <a:cs typeface="Trebuchet MS"/>
              </a:rPr>
              <a:t>constraint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91861" y="4877765"/>
            <a:ext cx="494563" cy="456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03375" y="5889447"/>
            <a:ext cx="6106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Several </a:t>
            </a:r>
            <a:r>
              <a:rPr sz="2400" dirty="0">
                <a:latin typeface="Arial"/>
                <a:cs typeface="Arial"/>
              </a:rPr>
              <a:t>customers made the </a:t>
            </a:r>
            <a:r>
              <a:rPr sz="2400" spc="5" dirty="0">
                <a:latin typeface="Arial"/>
                <a:cs typeface="Arial"/>
              </a:rPr>
              <a:t>same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mistakes.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272" y="353060"/>
            <a:ext cx="436372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dirty="0"/>
              <a:t>Our</a:t>
            </a:r>
            <a:r>
              <a:rPr sz="3400" spc="-50" dirty="0"/>
              <a:t> </a:t>
            </a:r>
            <a:r>
              <a:rPr sz="3400" dirty="0"/>
              <a:t>Contributions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802944" y="1091996"/>
            <a:ext cx="8006080" cy="530733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72440" indent="-459740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SzPct val="92857"/>
              <a:buFont typeface="Arial"/>
              <a:buAutoNum type="arabicPeriod"/>
              <a:tabLst>
                <a:tab pos="472440" algn="l"/>
                <a:tab pos="473075" algn="l"/>
              </a:tabLst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Spex</a:t>
            </a:r>
            <a:r>
              <a:rPr sz="2600" spc="-5" dirty="0">
                <a:latin typeface="Arial"/>
                <a:cs typeface="Arial"/>
              </a:rPr>
              <a:t>: </a:t>
            </a:r>
            <a:r>
              <a:rPr sz="2600" spc="-10" dirty="0">
                <a:latin typeface="Arial"/>
                <a:cs typeface="Arial"/>
              </a:rPr>
              <a:t>automatically infer </a:t>
            </a:r>
            <a:r>
              <a:rPr sz="2600" spc="-5" dirty="0">
                <a:latin typeface="Arial"/>
                <a:cs typeface="Arial"/>
              </a:rPr>
              <a:t>config.</a:t>
            </a:r>
            <a:r>
              <a:rPr sz="2600" spc="17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constraints</a:t>
            </a:r>
            <a:endParaRPr sz="2600" dirty="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440"/>
              </a:spcBef>
            </a:pPr>
            <a:r>
              <a:rPr sz="2600" spc="-10" dirty="0">
                <a:latin typeface="Arial"/>
                <a:cs typeface="Arial"/>
              </a:rPr>
              <a:t>by </a:t>
            </a:r>
            <a:r>
              <a:rPr sz="2600" spc="-5" dirty="0">
                <a:latin typeface="Arial"/>
                <a:cs typeface="Arial"/>
              </a:rPr>
              <a:t>statically </a:t>
            </a:r>
            <a:r>
              <a:rPr sz="2600" spc="-10" dirty="0">
                <a:latin typeface="Arial"/>
                <a:cs typeface="Arial"/>
              </a:rPr>
              <a:t>analyzing </a:t>
            </a:r>
            <a:r>
              <a:rPr sz="2600" spc="-5" dirty="0">
                <a:latin typeface="Arial"/>
                <a:cs typeface="Arial"/>
              </a:rPr>
              <a:t>source code (for</a:t>
            </a:r>
            <a:r>
              <a:rPr sz="2600" spc="21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developers)</a:t>
            </a:r>
            <a:endParaRPr sz="2600" dirty="0">
              <a:latin typeface="Arial"/>
              <a:cs typeface="Arial"/>
            </a:endParaRPr>
          </a:p>
          <a:p>
            <a:pPr marL="472440" indent="-459740">
              <a:lnSpc>
                <a:spcPct val="100000"/>
              </a:lnSpc>
              <a:spcBef>
                <a:spcPts val="1685"/>
              </a:spcBef>
              <a:buAutoNum type="arabicPeriod" startAt="2"/>
              <a:tabLst>
                <a:tab pos="472440" algn="l"/>
                <a:tab pos="473075" algn="l"/>
              </a:tabLst>
            </a:pPr>
            <a:r>
              <a:rPr sz="2600" spc="-10" dirty="0">
                <a:latin typeface="Arial"/>
                <a:cs typeface="Arial"/>
              </a:rPr>
              <a:t>Use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cases</a:t>
            </a:r>
            <a:endParaRPr sz="2600" dirty="0">
              <a:latin typeface="Arial"/>
              <a:cs typeface="Arial"/>
            </a:endParaRPr>
          </a:p>
          <a:p>
            <a:pPr marL="674370" lvl="1" indent="-186055">
              <a:lnSpc>
                <a:spcPct val="100000"/>
              </a:lnSpc>
              <a:spcBef>
                <a:spcPts val="384"/>
              </a:spcBef>
              <a:buChar char="-"/>
              <a:tabLst>
                <a:tab pos="675005" algn="l"/>
              </a:tabLst>
            </a:pPr>
            <a:r>
              <a:rPr sz="2400" spc="-5" dirty="0">
                <a:latin typeface="Arial"/>
                <a:cs typeface="Arial"/>
              </a:rPr>
              <a:t>Expose </a:t>
            </a:r>
            <a:r>
              <a:rPr sz="2400" dirty="0">
                <a:latin typeface="Arial"/>
                <a:cs typeface="Arial"/>
              </a:rPr>
              <a:t>misconfig.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vulnerabilities</a:t>
            </a:r>
            <a:endParaRPr sz="2400" dirty="0">
              <a:latin typeface="Arial"/>
              <a:cs typeface="Arial"/>
            </a:endParaRPr>
          </a:p>
          <a:p>
            <a:pPr marL="676910" lvl="1" indent="-200660">
              <a:lnSpc>
                <a:spcPct val="100000"/>
              </a:lnSpc>
              <a:spcBef>
                <a:spcPts val="250"/>
              </a:spcBef>
              <a:buSzPct val="108333"/>
              <a:buChar char="-"/>
              <a:tabLst>
                <a:tab pos="677545" algn="l"/>
              </a:tabLst>
            </a:pPr>
            <a:r>
              <a:rPr sz="2400" dirty="0">
                <a:latin typeface="Arial"/>
                <a:cs typeface="Arial"/>
              </a:rPr>
              <a:t>Detect </a:t>
            </a:r>
            <a:r>
              <a:rPr sz="2400" spc="-5" dirty="0">
                <a:latin typeface="Arial"/>
                <a:cs typeface="Arial"/>
              </a:rPr>
              <a:t>error-prone </a:t>
            </a:r>
            <a:r>
              <a:rPr sz="2400" dirty="0">
                <a:latin typeface="Arial"/>
                <a:cs typeface="Arial"/>
              </a:rPr>
              <a:t>config. </a:t>
            </a:r>
            <a:r>
              <a:rPr sz="2400" spc="-5" dirty="0">
                <a:latin typeface="Arial"/>
                <a:cs typeface="Arial"/>
              </a:rPr>
              <a:t>design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handling</a:t>
            </a:r>
            <a:endParaRPr sz="2400" dirty="0">
              <a:latin typeface="Arial"/>
              <a:cs typeface="Arial"/>
            </a:endParaRPr>
          </a:p>
          <a:p>
            <a:pPr marL="472440" indent="-459740">
              <a:lnSpc>
                <a:spcPct val="100000"/>
              </a:lnSpc>
              <a:spcBef>
                <a:spcPts val="1650"/>
              </a:spcBef>
              <a:buAutoNum type="arabicPeriod" startAt="2"/>
              <a:tabLst>
                <a:tab pos="472440" algn="l"/>
                <a:tab pos="473075" algn="l"/>
              </a:tabLst>
            </a:pPr>
            <a:r>
              <a:rPr sz="2600" spc="-10" dirty="0">
                <a:latin typeface="Arial"/>
                <a:cs typeface="Arial"/>
              </a:rPr>
              <a:t>Improve </a:t>
            </a:r>
            <a:r>
              <a:rPr sz="2600" spc="-5" dirty="0">
                <a:latin typeface="Arial"/>
                <a:cs typeface="Arial"/>
              </a:rPr>
              <a:t>config. </a:t>
            </a:r>
            <a:r>
              <a:rPr sz="2600" spc="-10" dirty="0">
                <a:latin typeface="Arial"/>
                <a:cs typeface="Arial"/>
              </a:rPr>
              <a:t>design of real-world</a:t>
            </a:r>
            <a:r>
              <a:rPr sz="2600" spc="229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systems</a:t>
            </a:r>
            <a:endParaRPr sz="2600" dirty="0">
              <a:latin typeface="Arial"/>
              <a:cs typeface="Arial"/>
            </a:endParaRPr>
          </a:p>
          <a:p>
            <a:pPr marL="610235" lvl="1" indent="-186055">
              <a:lnSpc>
                <a:spcPct val="100000"/>
              </a:lnSpc>
              <a:spcBef>
                <a:spcPts val="100"/>
              </a:spcBef>
              <a:buChar char="-"/>
              <a:tabLst>
                <a:tab pos="610870" algn="l"/>
              </a:tabLst>
            </a:pPr>
            <a:r>
              <a:rPr sz="2400" dirty="0">
                <a:latin typeface="Arial"/>
                <a:cs typeface="Arial"/>
              </a:rPr>
              <a:t>1 commercial and 6 </a:t>
            </a:r>
            <a:r>
              <a:rPr sz="2400" spc="5" dirty="0">
                <a:latin typeface="Arial"/>
                <a:cs typeface="Arial"/>
              </a:rPr>
              <a:t>open-source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systems</a:t>
            </a:r>
            <a:endParaRPr sz="2400" dirty="0">
              <a:latin typeface="Arial"/>
              <a:cs typeface="Arial"/>
            </a:endParaRPr>
          </a:p>
          <a:p>
            <a:pPr marL="640715" lvl="1" indent="-195580">
              <a:lnSpc>
                <a:spcPct val="100000"/>
              </a:lnSpc>
              <a:spcBef>
                <a:spcPts val="290"/>
              </a:spcBef>
              <a:buSzPct val="104166"/>
              <a:buChar char="-"/>
              <a:tabLst>
                <a:tab pos="641350" algn="l"/>
              </a:tabLst>
            </a:pPr>
            <a:r>
              <a:rPr sz="2400" spc="-5" dirty="0">
                <a:latin typeface="Arial"/>
                <a:cs typeface="Arial"/>
              </a:rPr>
              <a:t>Expose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743 </a:t>
            </a:r>
            <a:r>
              <a:rPr sz="2400" spc="-5" dirty="0">
                <a:latin typeface="Arial"/>
                <a:cs typeface="Arial"/>
              </a:rPr>
              <a:t>vulnerabilities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364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confirmed/fixed)</a:t>
            </a:r>
          </a:p>
          <a:p>
            <a:pPr marL="624205" lvl="1" indent="-186055">
              <a:lnSpc>
                <a:spcPct val="100000"/>
              </a:lnSpc>
              <a:spcBef>
                <a:spcPts val="515"/>
              </a:spcBef>
              <a:buChar char="-"/>
              <a:tabLst>
                <a:tab pos="624840" algn="l"/>
              </a:tabLst>
            </a:pPr>
            <a:r>
              <a:rPr sz="2400" dirty="0">
                <a:latin typeface="Arial"/>
                <a:cs typeface="Arial"/>
              </a:rPr>
              <a:t>Detect 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112 </a:t>
            </a:r>
            <a:r>
              <a:rPr sz="2400" spc="-5" dirty="0">
                <a:latin typeface="Arial"/>
                <a:cs typeface="Arial"/>
              </a:rPr>
              <a:t>error-prone </a:t>
            </a:r>
            <a:r>
              <a:rPr sz="2400" dirty="0">
                <a:latin typeface="Arial"/>
                <a:cs typeface="Arial"/>
              </a:rPr>
              <a:t>constraints </a:t>
            </a:r>
            <a:r>
              <a:rPr sz="2400" spc="5" dirty="0">
                <a:latin typeface="Arial"/>
                <a:cs typeface="Arial"/>
              </a:rPr>
              <a:t>(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80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fixed)</a:t>
            </a:r>
          </a:p>
          <a:p>
            <a:pPr marL="381000" indent="-368300">
              <a:lnSpc>
                <a:spcPct val="100000"/>
              </a:lnSpc>
              <a:spcBef>
                <a:spcPts val="1735"/>
              </a:spcBef>
              <a:buAutoNum type="arabicPeriod" startAt="2"/>
              <a:tabLst>
                <a:tab pos="381635" algn="l"/>
              </a:tabLst>
            </a:pPr>
            <a:r>
              <a:rPr sz="2600" spc="-10" dirty="0">
                <a:latin typeface="Arial"/>
                <a:cs typeface="Arial"/>
              </a:rPr>
              <a:t>Experience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spc="-10" dirty="0">
                <a:latin typeface="Arial"/>
                <a:cs typeface="Arial"/>
              </a:rPr>
              <a:t>interacting </a:t>
            </a:r>
            <a:r>
              <a:rPr sz="2600" spc="-15" dirty="0">
                <a:latin typeface="Arial"/>
                <a:cs typeface="Arial"/>
              </a:rPr>
              <a:t>with</a:t>
            </a:r>
            <a:r>
              <a:rPr sz="2600" spc="19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developers</a:t>
            </a:r>
            <a:endParaRPr sz="2600" dirty="0">
              <a:latin typeface="Arial"/>
              <a:cs typeface="Arial"/>
            </a:endParaRPr>
          </a:p>
          <a:p>
            <a:pPr marL="610235" lvl="1" indent="-186055">
              <a:lnSpc>
                <a:spcPct val="100000"/>
              </a:lnSpc>
              <a:spcBef>
                <a:spcPts val="565"/>
              </a:spcBef>
              <a:buChar char="-"/>
              <a:tabLst>
                <a:tab pos="610870" algn="l"/>
              </a:tabLst>
            </a:pPr>
            <a:r>
              <a:rPr sz="2400" spc="-5" dirty="0">
                <a:latin typeface="Arial"/>
                <a:cs typeface="Arial"/>
              </a:rPr>
              <a:t>Improve </a:t>
            </a:r>
            <a:r>
              <a:rPr sz="2400" spc="-10" dirty="0">
                <a:latin typeface="Arial"/>
                <a:cs typeface="Arial"/>
              </a:rPr>
              <a:t>Squid’s </a:t>
            </a:r>
            <a:r>
              <a:rPr sz="2400" dirty="0">
                <a:latin typeface="Arial"/>
                <a:cs typeface="Arial"/>
              </a:rPr>
              <a:t>config. </a:t>
            </a:r>
            <a:r>
              <a:rPr sz="2400" spc="-5" dirty="0">
                <a:latin typeface="Arial"/>
                <a:cs typeface="Arial"/>
              </a:rPr>
              <a:t>lib </a:t>
            </a:r>
            <a:r>
              <a:rPr sz="2400" dirty="0">
                <a:latin typeface="Arial"/>
                <a:cs typeface="Arial"/>
              </a:rPr>
              <a:t>(benefit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150+</a:t>
            </a:r>
            <a:r>
              <a:rPr sz="24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parameters)</a:t>
            </a:r>
          </a:p>
        </p:txBody>
      </p:sp>
    </p:spTree>
    <p:extLst>
      <p:ext uri="{BB962C8B-B14F-4D97-AF65-F5344CB8AC3E}">
        <p14:creationId xmlns:p14="http://schemas.microsoft.com/office/powerpoint/2010/main" val="52708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0272" y="353060"/>
            <a:ext cx="436372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dirty="0"/>
              <a:t>Our</a:t>
            </a:r>
            <a:r>
              <a:rPr sz="3400" spc="-50" dirty="0"/>
              <a:t> </a:t>
            </a:r>
            <a:r>
              <a:rPr sz="3400" dirty="0"/>
              <a:t>Contributions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228600" y="11430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304800" y="0"/>
                </a:moveTo>
                <a:lnTo>
                  <a:pt x="304800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304800" y="342900"/>
                </a:lnTo>
                <a:lnTo>
                  <a:pt x="304800" y="457200"/>
                </a:lnTo>
                <a:lnTo>
                  <a:pt x="533400" y="228600"/>
                </a:lnTo>
                <a:lnTo>
                  <a:pt x="3048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1430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114300"/>
                </a:moveTo>
                <a:lnTo>
                  <a:pt x="304800" y="114300"/>
                </a:lnTo>
                <a:lnTo>
                  <a:pt x="304800" y="0"/>
                </a:lnTo>
                <a:lnTo>
                  <a:pt x="533400" y="228600"/>
                </a:lnTo>
                <a:lnTo>
                  <a:pt x="304800" y="457200"/>
                </a:lnTo>
                <a:lnTo>
                  <a:pt x="304800" y="342900"/>
                </a:lnTo>
                <a:lnTo>
                  <a:pt x="0" y="34290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944" y="1091996"/>
            <a:ext cx="8006080" cy="530733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72440" indent="-459740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SzPct val="92857"/>
              <a:buFont typeface="Arial"/>
              <a:buAutoNum type="arabicPeriod"/>
              <a:tabLst>
                <a:tab pos="472440" algn="l"/>
                <a:tab pos="473075" algn="l"/>
              </a:tabLst>
            </a:pP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Spex</a:t>
            </a:r>
            <a:r>
              <a:rPr sz="2600" spc="-5" dirty="0">
                <a:latin typeface="Arial"/>
                <a:cs typeface="Arial"/>
              </a:rPr>
              <a:t>: </a:t>
            </a:r>
            <a:r>
              <a:rPr sz="2600" spc="-10" dirty="0">
                <a:latin typeface="Arial"/>
                <a:cs typeface="Arial"/>
              </a:rPr>
              <a:t>automatically infer </a:t>
            </a:r>
            <a:r>
              <a:rPr sz="2600" spc="-5" dirty="0">
                <a:latin typeface="Arial"/>
                <a:cs typeface="Arial"/>
              </a:rPr>
              <a:t>config.</a:t>
            </a:r>
            <a:r>
              <a:rPr sz="2600" spc="17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constraints</a:t>
            </a:r>
            <a:endParaRPr sz="2600" dirty="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440"/>
              </a:spcBef>
            </a:pPr>
            <a:r>
              <a:rPr sz="2600" spc="-10" dirty="0">
                <a:latin typeface="Arial"/>
                <a:cs typeface="Arial"/>
              </a:rPr>
              <a:t>by </a:t>
            </a:r>
            <a:r>
              <a:rPr sz="2600" spc="-5" dirty="0">
                <a:latin typeface="Arial"/>
                <a:cs typeface="Arial"/>
              </a:rPr>
              <a:t>statically </a:t>
            </a:r>
            <a:r>
              <a:rPr sz="2600" spc="-10" dirty="0">
                <a:latin typeface="Arial"/>
                <a:cs typeface="Arial"/>
              </a:rPr>
              <a:t>analyzing </a:t>
            </a:r>
            <a:r>
              <a:rPr sz="2600" spc="-5" dirty="0">
                <a:latin typeface="Arial"/>
                <a:cs typeface="Arial"/>
              </a:rPr>
              <a:t>source code (for</a:t>
            </a:r>
            <a:r>
              <a:rPr sz="2600" spc="21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developers)</a:t>
            </a:r>
            <a:endParaRPr sz="2600" dirty="0">
              <a:latin typeface="Arial"/>
              <a:cs typeface="Arial"/>
            </a:endParaRPr>
          </a:p>
          <a:p>
            <a:pPr marL="472440" indent="-459740">
              <a:lnSpc>
                <a:spcPct val="100000"/>
              </a:lnSpc>
              <a:spcBef>
                <a:spcPts val="1685"/>
              </a:spcBef>
              <a:buAutoNum type="arabicPeriod" startAt="2"/>
              <a:tabLst>
                <a:tab pos="472440" algn="l"/>
                <a:tab pos="473075" algn="l"/>
              </a:tabLst>
            </a:pP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Use</a:t>
            </a:r>
            <a:r>
              <a:rPr sz="2600" spc="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cases</a:t>
            </a:r>
            <a:endParaRPr sz="26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674370" lvl="1" indent="-186055">
              <a:lnSpc>
                <a:spcPct val="100000"/>
              </a:lnSpc>
              <a:spcBef>
                <a:spcPts val="384"/>
              </a:spcBef>
              <a:buChar char="-"/>
              <a:tabLst>
                <a:tab pos="675005" algn="l"/>
              </a:tabLst>
            </a:pP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Expose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misconfig.</a:t>
            </a:r>
            <a:r>
              <a:rPr sz="2400" spc="-2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vulnerabilities</a:t>
            </a:r>
            <a:endParaRPr sz="24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676910" lvl="1" indent="-200660">
              <a:lnSpc>
                <a:spcPct val="100000"/>
              </a:lnSpc>
              <a:spcBef>
                <a:spcPts val="250"/>
              </a:spcBef>
              <a:buSzPct val="108333"/>
              <a:buChar char="-"/>
              <a:tabLst>
                <a:tab pos="677545" algn="l"/>
              </a:tabLst>
            </a:pP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Detect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error-prone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config.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design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&amp;</a:t>
            </a:r>
            <a:r>
              <a:rPr sz="2400" spc="-4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handling</a:t>
            </a:r>
            <a:endParaRPr sz="24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472440" indent="-459740">
              <a:lnSpc>
                <a:spcPct val="100000"/>
              </a:lnSpc>
              <a:spcBef>
                <a:spcPts val="1650"/>
              </a:spcBef>
              <a:buAutoNum type="arabicPeriod" startAt="2"/>
              <a:tabLst>
                <a:tab pos="472440" algn="l"/>
                <a:tab pos="473075" algn="l"/>
              </a:tabLst>
            </a:pP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Improve 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config. </a:t>
            </a: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design of real-world</a:t>
            </a:r>
            <a:r>
              <a:rPr sz="2600" spc="229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systems</a:t>
            </a:r>
            <a:endParaRPr sz="26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610235" lvl="1" indent="-186055">
              <a:lnSpc>
                <a:spcPct val="100000"/>
              </a:lnSpc>
              <a:spcBef>
                <a:spcPts val="100"/>
              </a:spcBef>
              <a:buChar char="-"/>
              <a:tabLst>
                <a:tab pos="610870" algn="l"/>
              </a:tabLst>
            </a:pP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1 commercial and 6 </a:t>
            </a:r>
            <a:r>
              <a:rPr sz="2400" spc="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open-source</a:t>
            </a:r>
            <a:r>
              <a:rPr sz="2400" spc="-10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systems</a:t>
            </a:r>
            <a:endParaRPr sz="24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640715" lvl="1" indent="-195580">
              <a:lnSpc>
                <a:spcPct val="100000"/>
              </a:lnSpc>
              <a:spcBef>
                <a:spcPts val="290"/>
              </a:spcBef>
              <a:buSzPct val="104166"/>
              <a:buChar char="-"/>
              <a:tabLst>
                <a:tab pos="641350" algn="l"/>
              </a:tabLst>
            </a:pP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Expose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743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vulnerabilities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(364</a:t>
            </a:r>
            <a:r>
              <a:rPr sz="2400" spc="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confirmed/fixed)</a:t>
            </a:r>
          </a:p>
          <a:p>
            <a:pPr marL="624205" lvl="1" indent="-186055">
              <a:lnSpc>
                <a:spcPct val="100000"/>
              </a:lnSpc>
              <a:spcBef>
                <a:spcPts val="515"/>
              </a:spcBef>
              <a:buChar char="-"/>
              <a:tabLst>
                <a:tab pos="624840" algn="l"/>
              </a:tabLst>
            </a:pP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Detect </a:t>
            </a:r>
            <a:r>
              <a:rPr sz="2400" spc="-5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112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error-prone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constraints </a:t>
            </a:r>
            <a:r>
              <a:rPr sz="2400" spc="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(80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fixed)</a:t>
            </a:r>
          </a:p>
          <a:p>
            <a:pPr marL="381000" indent="-368300">
              <a:lnSpc>
                <a:spcPct val="100000"/>
              </a:lnSpc>
              <a:spcBef>
                <a:spcPts val="1735"/>
              </a:spcBef>
              <a:buAutoNum type="arabicPeriod" startAt="2"/>
              <a:tabLst>
                <a:tab pos="381635" algn="l"/>
              </a:tabLst>
            </a:pP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Experience </a:t>
            </a:r>
            <a:r>
              <a:rPr sz="26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in </a:t>
            </a:r>
            <a:r>
              <a:rPr sz="26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interacting </a:t>
            </a:r>
            <a:r>
              <a:rPr sz="2600" spc="-1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with</a:t>
            </a:r>
            <a:r>
              <a:rPr sz="2600" spc="19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developers</a:t>
            </a:r>
            <a:endParaRPr sz="2600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marL="610235" lvl="1" indent="-186055">
              <a:lnSpc>
                <a:spcPct val="100000"/>
              </a:lnSpc>
              <a:spcBef>
                <a:spcPts val="565"/>
              </a:spcBef>
              <a:buChar char="-"/>
              <a:tabLst>
                <a:tab pos="610870" algn="l"/>
              </a:tabLst>
            </a:pP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Improve </a:t>
            </a:r>
            <a:r>
              <a:rPr sz="2400" spc="-1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Squid’s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config. </a:t>
            </a:r>
            <a:r>
              <a:rPr sz="2400" spc="-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lib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(benefit </a:t>
            </a:r>
            <a:r>
              <a:rPr sz="2400" spc="5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150+</a:t>
            </a:r>
            <a:r>
              <a:rPr sz="2400" spc="-5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parameters)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alpha val="5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>
        <a:ln w="38100">
          <a:prstDash val="lgDashDot"/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1897</Words>
  <Application>Microsoft Macintosh PowerPoint</Application>
  <PresentationFormat>全屏显示(4:3)</PresentationFormat>
  <Paragraphs>588</Paragraphs>
  <Slides>36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等线</vt:lpstr>
      <vt:lpstr>DejaVu Sans</vt:lpstr>
      <vt:lpstr>Liberation Sans Narrow</vt:lpstr>
      <vt:lpstr>Arial</vt:lpstr>
      <vt:lpstr>Calibri</vt:lpstr>
      <vt:lpstr>Times New Roman</vt:lpstr>
      <vt:lpstr>Trebuchet MS</vt:lpstr>
      <vt:lpstr>Verdana</vt:lpstr>
      <vt:lpstr>Wingdings</vt:lpstr>
      <vt:lpstr>Office Theme</vt:lpstr>
      <vt:lpstr>Do Not Blame Users for  Misconfigurations</vt:lpstr>
      <vt:lpstr>How many of you have made mistakes when  configuring systems?</vt:lpstr>
      <vt:lpstr>You Are Not Alone!</vt:lpstr>
      <vt:lpstr>Unfortunately, many developers think they are users’ faults!</vt:lpstr>
      <vt:lpstr>Configuration Is a User Interface!</vt:lpstr>
      <vt:lpstr>Goal #1: React Gracefully to Misconfig.</vt:lpstr>
      <vt:lpstr>Goal #2: Intuitive &amp; Less Error-prone</vt:lpstr>
      <vt:lpstr>Our Contributions</vt:lpstr>
      <vt:lpstr>Our Contributions</vt:lpstr>
      <vt:lpstr>Spex Overview</vt:lpstr>
      <vt:lpstr>Spex Overview</vt:lpstr>
      <vt:lpstr>Mapping Is Non-trivial</vt:lpstr>
      <vt:lpstr>Structure-based Mapping</vt:lpstr>
      <vt:lpstr>Comparison-based mapping</vt:lpstr>
      <vt:lpstr>What Constraints Can Be Inferred?</vt:lpstr>
      <vt:lpstr>Data Type Inference</vt:lpstr>
      <vt:lpstr>Data Range Inference</vt:lpstr>
      <vt:lpstr>Control Dependency Inference</vt:lpstr>
      <vt:lpstr>Our Contributions</vt:lpstr>
      <vt:lpstr>Use Case of Constraints #1</vt:lpstr>
      <vt:lpstr>Expose Vulnerability</vt:lpstr>
      <vt:lpstr>The category of bad system reactions</vt:lpstr>
      <vt:lpstr>Use Case of Constraints #2</vt:lpstr>
      <vt:lpstr>Silent Overruling</vt:lpstr>
      <vt:lpstr>Our Contributions</vt:lpstr>
      <vt:lpstr>Software Evaluated</vt:lpstr>
      <vt:lpstr>Exposed Misconfig. Vulnerabilities</vt:lpstr>
      <vt:lpstr>Detected Inconsistency</vt:lpstr>
      <vt:lpstr>Can We Help Real-world Misconfig.?</vt:lpstr>
      <vt:lpstr>Inference Accuracy</vt:lpstr>
      <vt:lpstr>Our Contributions</vt:lpstr>
      <vt:lpstr>Experience (Positive )</vt:lpstr>
      <vt:lpstr>Experience (Negative )</vt:lpstr>
      <vt:lpstr>Limitations</vt:lpstr>
      <vt:lpstr>Conclusions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Tianyin</dc:creator>
  <cp:lastModifiedBy>hui H</cp:lastModifiedBy>
  <cp:revision>22</cp:revision>
  <dcterms:created xsi:type="dcterms:W3CDTF">2019-05-30T03:01:30Z</dcterms:created>
  <dcterms:modified xsi:type="dcterms:W3CDTF">2019-05-30T12:06:01Z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2019-05-30T00:00:00Z</vt:filetime>
  </property>
</Properties>
</file>