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1.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0"/>
  </p:notesMasterIdLst>
  <p:sldIdLst>
    <p:sldId id="256" r:id="rId2"/>
    <p:sldId id="258" r:id="rId3"/>
    <p:sldId id="336" r:id="rId4"/>
    <p:sldId id="397" r:id="rId5"/>
    <p:sldId id="364" r:id="rId6"/>
    <p:sldId id="422" r:id="rId7"/>
    <p:sldId id="423" r:id="rId8"/>
    <p:sldId id="424" r:id="rId9"/>
    <p:sldId id="399" r:id="rId10"/>
    <p:sldId id="288" r:id="rId11"/>
    <p:sldId id="402" r:id="rId12"/>
    <p:sldId id="408" r:id="rId13"/>
    <p:sldId id="350" r:id="rId14"/>
    <p:sldId id="375" r:id="rId15"/>
    <p:sldId id="403" r:id="rId16"/>
    <p:sldId id="341" r:id="rId17"/>
    <p:sldId id="445" r:id="rId18"/>
    <p:sldId id="293" r:id="rId19"/>
    <p:sldId id="425" r:id="rId20"/>
    <p:sldId id="426" r:id="rId21"/>
    <p:sldId id="428" r:id="rId22"/>
    <p:sldId id="433" r:id="rId23"/>
    <p:sldId id="434" r:id="rId24"/>
    <p:sldId id="435" r:id="rId25"/>
    <p:sldId id="436" r:id="rId26"/>
    <p:sldId id="437" r:id="rId27"/>
    <p:sldId id="442" r:id="rId28"/>
    <p:sldId id="440" r:id="rId29"/>
    <p:sldId id="439" r:id="rId30"/>
    <p:sldId id="441" r:id="rId31"/>
    <p:sldId id="431" r:id="rId32"/>
    <p:sldId id="432" r:id="rId33"/>
    <p:sldId id="438" r:id="rId34"/>
    <p:sldId id="444" r:id="rId35"/>
    <p:sldId id="353" r:id="rId36"/>
    <p:sldId id="404" r:id="rId37"/>
    <p:sldId id="267" r:id="rId38"/>
    <p:sldId id="356" r:id="rId39"/>
    <p:sldId id="324" r:id="rId40"/>
    <p:sldId id="325" r:id="rId41"/>
    <p:sldId id="405" r:id="rId42"/>
    <p:sldId id="268" r:id="rId43"/>
    <p:sldId id="400" r:id="rId44"/>
    <p:sldId id="401" r:id="rId45"/>
    <p:sldId id="280" r:id="rId46"/>
    <p:sldId id="406" r:id="rId47"/>
    <p:sldId id="374" r:id="rId48"/>
    <p:sldId id="44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BE6D6"/>
    <a:srgbClr val="C92605"/>
    <a:srgbClr val="FF0000"/>
    <a:srgbClr val="0165C0"/>
    <a:srgbClr val="FF8286"/>
    <a:srgbClr val="DFE3BA"/>
    <a:srgbClr val="00005C"/>
    <a:srgbClr val="12147D"/>
    <a:srgbClr val="43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03"/>
    <p:restoredTop sz="81290"/>
  </p:normalViewPr>
  <p:slideViewPr>
    <p:cSldViewPr snapToGrid="0" snapToObjects="1">
      <p:cViewPr varScale="1">
        <p:scale>
          <a:sx n="82" d="100"/>
          <a:sy n="82" d="100"/>
        </p:scale>
        <p:origin x="1184"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oleObject" Target="file:////Users/mkdong/Dropbox/ipads/conf/atc17/soupfs-atc-figur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mkdong/Dropbox/ipads/conf/atc17/soupfs-atc-figure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mkdong/Dropbox/ipads/conf/atc17/soupfs-atc-figure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mkdong/Dropbox/ipads/conf/atc17/soupfs-atc-figure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mkdong/Dropbox/ipads/conf/atc17/soupfs-atc-figure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Users/mkdong/Dropbox/ipads/conf/atc17/soupfs-atc-figures.xlsx" TargetMode="External"/></Relationships>
</file>

<file path=ppt/charts/_rels/chart7.xml.rels><?xml version="1.0" encoding="UTF-8" standalone="yes"?>
<Relationships xmlns="http://schemas.openxmlformats.org/package/2006/relationships"><Relationship Id="rId3" Type="http://schemas.openxmlformats.org/officeDocument/2006/relationships/oleObject" Target="file:////Users/mkdong/Dropbox/ipads/conf/atc17/soupfs-atc-figure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484225779981"/>
          <c:y val="3.6378868339132002E-2"/>
          <c:w val="0.845690940517136"/>
          <c:h val="0.83711545504486395"/>
        </c:manualLayout>
      </c:layout>
      <c:barChart>
        <c:barDir val="col"/>
        <c:grouping val="clustered"/>
        <c:varyColors val="0"/>
        <c:ser>
          <c:idx val="0"/>
          <c:order val="0"/>
          <c:tx>
            <c:strRef>
              <c:f>Latency!$B$2</c:f>
              <c:strCache>
                <c:ptCount val="1"/>
                <c:pt idx="0">
                  <c:v>Ext4</c:v>
                </c:pt>
              </c:strCache>
            </c:strRef>
          </c:tx>
          <c:spPr>
            <a:solidFill>
              <a:schemeClr val="accent4"/>
            </a:solidFill>
            <a:ln w="25400">
              <a:solidFill>
                <a:schemeClr val="tx1"/>
              </a:solidFill>
            </a:ln>
            <a:effectLst/>
          </c:spPr>
          <c:invertIfNegative val="0"/>
          <c:cat>
            <c:strRef>
              <c:f>Latency!$A$3:$A$6</c:f>
              <c:strCache>
                <c:ptCount val="4"/>
                <c:pt idx="0">
                  <c:v>create</c:v>
                </c:pt>
                <c:pt idx="1">
                  <c:v>unlink</c:v>
                </c:pt>
                <c:pt idx="2">
                  <c:v>mkdir</c:v>
                </c:pt>
                <c:pt idx="3">
                  <c:v>rmdir</c:v>
                </c:pt>
              </c:strCache>
            </c:strRef>
          </c:cat>
          <c:val>
            <c:numRef>
              <c:f>Latency!$B$3:$B$6</c:f>
              <c:numCache>
                <c:formatCode>General</c:formatCode>
                <c:ptCount val="4"/>
                <c:pt idx="0">
                  <c:v>9428.3009999999813</c:v>
                </c:pt>
                <c:pt idx="1">
                  <c:v>5459.1859999999997</c:v>
                </c:pt>
                <c:pt idx="2">
                  <c:v>16054.306</c:v>
                </c:pt>
                <c:pt idx="3">
                  <c:v>9160.3420000000006</c:v>
                </c:pt>
              </c:numCache>
            </c:numRef>
          </c:val>
          <c:extLst>
            <c:ext xmlns:c16="http://schemas.microsoft.com/office/drawing/2014/chart" uri="{C3380CC4-5D6E-409C-BE32-E72D297353CC}">
              <c16:uniqueId val="{00000000-D43B-A34A-8AE6-587A7970FFA4}"/>
            </c:ext>
          </c:extLst>
        </c:ser>
        <c:ser>
          <c:idx val="1"/>
          <c:order val="1"/>
          <c:tx>
            <c:strRef>
              <c:f>Latency!$C$2</c:f>
              <c:strCache>
                <c:ptCount val="1"/>
                <c:pt idx="0">
                  <c:v>Ext4-DAX</c:v>
                </c:pt>
              </c:strCache>
            </c:strRef>
          </c:tx>
          <c:spPr>
            <a:solidFill>
              <a:schemeClr val="accent3"/>
            </a:solidFill>
            <a:ln w="25400">
              <a:solidFill>
                <a:schemeClr val="tx1"/>
              </a:solidFill>
            </a:ln>
            <a:effectLst/>
          </c:spPr>
          <c:invertIfNegative val="0"/>
          <c:cat>
            <c:strRef>
              <c:f>Latency!$A$3:$A$6</c:f>
              <c:strCache>
                <c:ptCount val="4"/>
                <c:pt idx="0">
                  <c:v>create</c:v>
                </c:pt>
                <c:pt idx="1">
                  <c:v>unlink</c:v>
                </c:pt>
                <c:pt idx="2">
                  <c:v>mkdir</c:v>
                </c:pt>
                <c:pt idx="3">
                  <c:v>rmdir</c:v>
                </c:pt>
              </c:strCache>
            </c:strRef>
          </c:cat>
          <c:val>
            <c:numRef>
              <c:f>Latency!$C$3:$C$6</c:f>
              <c:numCache>
                <c:formatCode>General</c:formatCode>
                <c:ptCount val="4"/>
                <c:pt idx="0">
                  <c:v>9390.1190000000006</c:v>
                </c:pt>
                <c:pt idx="1">
                  <c:v>5373.8050000000003</c:v>
                </c:pt>
                <c:pt idx="2">
                  <c:v>16061.709000000001</c:v>
                </c:pt>
                <c:pt idx="3">
                  <c:v>9412.3469999999998</c:v>
                </c:pt>
              </c:numCache>
            </c:numRef>
          </c:val>
          <c:extLst>
            <c:ext xmlns:c16="http://schemas.microsoft.com/office/drawing/2014/chart" uri="{C3380CC4-5D6E-409C-BE32-E72D297353CC}">
              <c16:uniqueId val="{00000001-D43B-A34A-8AE6-587A7970FFA4}"/>
            </c:ext>
          </c:extLst>
        </c:ser>
        <c:ser>
          <c:idx val="2"/>
          <c:order val="2"/>
          <c:tx>
            <c:strRef>
              <c:f>Latency!$D$2</c:f>
              <c:strCache>
                <c:ptCount val="1"/>
                <c:pt idx="0">
                  <c:v>PMFS</c:v>
                </c:pt>
              </c:strCache>
            </c:strRef>
          </c:tx>
          <c:spPr>
            <a:solidFill>
              <a:schemeClr val="accent2"/>
            </a:solidFill>
            <a:ln w="25400">
              <a:solidFill>
                <a:schemeClr val="tx1"/>
              </a:solidFill>
            </a:ln>
            <a:effectLst/>
          </c:spPr>
          <c:invertIfNegative val="0"/>
          <c:dLbls>
            <c:dLbl>
              <c:idx val="0"/>
              <c:tx>
                <c:rich>
                  <a:bodyPr/>
                  <a:lstStyle/>
                  <a:p>
                    <a:r>
                      <a:rPr lang="en-US"/>
                      <a:t>57.5</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43B-A34A-8AE6-587A7970FFA4}"/>
                </c:ext>
              </c:extLst>
            </c:dLbl>
            <c:dLbl>
              <c:idx val="1"/>
              <c:delete val="1"/>
              <c:extLst>
                <c:ext xmlns:c15="http://schemas.microsoft.com/office/drawing/2012/chart" uri="{CE6537A1-D6FC-4f65-9D91-7224C49458BB}"/>
                <c:ext xmlns:c16="http://schemas.microsoft.com/office/drawing/2014/chart" uri="{C3380CC4-5D6E-409C-BE32-E72D297353CC}">
                  <c16:uniqueId val="{00000003-D43B-A34A-8AE6-587A7970FFA4}"/>
                </c:ext>
              </c:extLst>
            </c:dLbl>
            <c:dLbl>
              <c:idx val="2"/>
              <c:tx>
                <c:rich>
                  <a:bodyPr/>
                  <a:lstStyle/>
                  <a:p>
                    <a:r>
                      <a:rPr lang="en-US"/>
                      <a:t>57.7</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D43B-A34A-8AE6-587A7970FFA4}"/>
                </c:ext>
              </c:extLst>
            </c:dLbl>
            <c:dLbl>
              <c:idx val="3"/>
              <c:delete val="1"/>
              <c:extLst>
                <c:ext xmlns:c15="http://schemas.microsoft.com/office/drawing/2012/chart" uri="{CE6537A1-D6FC-4f65-9D91-7224C49458BB}"/>
                <c:ext xmlns:c16="http://schemas.microsoft.com/office/drawing/2014/chart" uri="{C3380CC4-5D6E-409C-BE32-E72D297353CC}">
                  <c16:uniqueId val="{00000005-D43B-A34A-8AE6-587A7970FFA4}"/>
                </c:ext>
              </c:extLst>
            </c:dLbl>
            <c:spPr>
              <a:noFill/>
              <a:ln>
                <a:noFill/>
              </a:ln>
              <a:effectLst/>
            </c:spPr>
            <c:txPr>
              <a:bodyPr rot="0" spcFirstLastPara="1" vertOverflow="ellipsis" vert="horz" wrap="square" anchor="ctr" anchorCtr="1"/>
              <a:lstStyle/>
              <a:p>
                <a:pPr>
                  <a:defRPr sz="1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Latency!$A$3:$A$6</c:f>
              <c:strCache>
                <c:ptCount val="4"/>
                <c:pt idx="0">
                  <c:v>create</c:v>
                </c:pt>
                <c:pt idx="1">
                  <c:v>unlink</c:v>
                </c:pt>
                <c:pt idx="2">
                  <c:v>mkdir</c:v>
                </c:pt>
                <c:pt idx="3">
                  <c:v>rmdir</c:v>
                </c:pt>
              </c:strCache>
            </c:strRef>
          </c:cat>
          <c:val>
            <c:numRef>
              <c:f>Latency!$D$3:$D$6</c:f>
              <c:numCache>
                <c:formatCode>General</c:formatCode>
                <c:ptCount val="4"/>
                <c:pt idx="0">
                  <c:v>18000</c:v>
                </c:pt>
                <c:pt idx="1">
                  <c:v>3961.9169999999999</c:v>
                </c:pt>
                <c:pt idx="2">
                  <c:v>18000</c:v>
                </c:pt>
                <c:pt idx="3">
                  <c:v>4369.3519999999999</c:v>
                </c:pt>
              </c:numCache>
            </c:numRef>
          </c:val>
          <c:extLst>
            <c:ext xmlns:c16="http://schemas.microsoft.com/office/drawing/2014/chart" uri="{C3380CC4-5D6E-409C-BE32-E72D297353CC}">
              <c16:uniqueId val="{00000006-D43B-A34A-8AE6-587A7970FFA4}"/>
            </c:ext>
          </c:extLst>
        </c:ser>
        <c:ser>
          <c:idx val="3"/>
          <c:order val="3"/>
          <c:tx>
            <c:strRef>
              <c:f>Latency!$E$2</c:f>
              <c:strCache>
                <c:ptCount val="1"/>
                <c:pt idx="0">
                  <c:v>NOVA</c:v>
                </c:pt>
              </c:strCache>
            </c:strRef>
          </c:tx>
          <c:spPr>
            <a:solidFill>
              <a:schemeClr val="accent6"/>
            </a:solidFill>
            <a:ln w="25400">
              <a:solidFill>
                <a:schemeClr val="tx1"/>
              </a:solidFill>
            </a:ln>
            <a:effectLst/>
          </c:spPr>
          <c:invertIfNegative val="0"/>
          <c:cat>
            <c:strRef>
              <c:f>Latency!$A$3:$A$6</c:f>
              <c:strCache>
                <c:ptCount val="4"/>
                <c:pt idx="0">
                  <c:v>create</c:v>
                </c:pt>
                <c:pt idx="1">
                  <c:v>unlink</c:v>
                </c:pt>
                <c:pt idx="2">
                  <c:v>mkdir</c:v>
                </c:pt>
                <c:pt idx="3">
                  <c:v>rmdir</c:v>
                </c:pt>
              </c:strCache>
            </c:strRef>
          </c:cat>
          <c:val>
            <c:numRef>
              <c:f>Latency!$E$3:$E$6</c:f>
              <c:numCache>
                <c:formatCode>General</c:formatCode>
                <c:ptCount val="4"/>
                <c:pt idx="0">
                  <c:v>4560.2339999999986</c:v>
                </c:pt>
                <c:pt idx="1">
                  <c:v>5279.14</c:v>
                </c:pt>
                <c:pt idx="2">
                  <c:v>7389.8980000000001</c:v>
                </c:pt>
                <c:pt idx="3">
                  <c:v>7640.7309999999998</c:v>
                </c:pt>
              </c:numCache>
            </c:numRef>
          </c:val>
          <c:extLst>
            <c:ext xmlns:c16="http://schemas.microsoft.com/office/drawing/2014/chart" uri="{C3380CC4-5D6E-409C-BE32-E72D297353CC}">
              <c16:uniqueId val="{00000007-D43B-A34A-8AE6-587A7970FFA4}"/>
            </c:ext>
          </c:extLst>
        </c:ser>
        <c:ser>
          <c:idx val="4"/>
          <c:order val="4"/>
          <c:tx>
            <c:strRef>
              <c:f>Latency!$F$2</c:f>
              <c:strCache>
                <c:ptCount val="1"/>
                <c:pt idx="0">
                  <c:v>SoupFS</c:v>
                </c:pt>
              </c:strCache>
            </c:strRef>
          </c:tx>
          <c:spPr>
            <a:solidFill>
              <a:schemeClr val="accent1"/>
            </a:solidFill>
            <a:ln w="25400">
              <a:solidFill>
                <a:schemeClr val="tx1"/>
              </a:solidFill>
            </a:ln>
            <a:effectLst/>
          </c:spPr>
          <c:invertIfNegative val="0"/>
          <c:cat>
            <c:strRef>
              <c:f>Latency!$A$3:$A$6</c:f>
              <c:strCache>
                <c:ptCount val="4"/>
                <c:pt idx="0">
                  <c:v>create</c:v>
                </c:pt>
                <c:pt idx="1">
                  <c:v>unlink</c:v>
                </c:pt>
                <c:pt idx="2">
                  <c:v>mkdir</c:v>
                </c:pt>
                <c:pt idx="3">
                  <c:v>rmdir</c:v>
                </c:pt>
              </c:strCache>
            </c:strRef>
          </c:cat>
          <c:val>
            <c:numRef>
              <c:f>Latency!$F$3:$F$6</c:f>
              <c:numCache>
                <c:formatCode>General</c:formatCode>
                <c:ptCount val="4"/>
                <c:pt idx="0">
                  <c:v>3269.38</c:v>
                </c:pt>
                <c:pt idx="1">
                  <c:v>1522.741</c:v>
                </c:pt>
                <c:pt idx="2">
                  <c:v>3961.377</c:v>
                </c:pt>
                <c:pt idx="3">
                  <c:v>1706.45</c:v>
                </c:pt>
              </c:numCache>
            </c:numRef>
          </c:val>
          <c:extLst>
            <c:ext xmlns:c16="http://schemas.microsoft.com/office/drawing/2014/chart" uri="{C3380CC4-5D6E-409C-BE32-E72D297353CC}">
              <c16:uniqueId val="{00000008-D43B-A34A-8AE6-587A7970FFA4}"/>
            </c:ext>
          </c:extLst>
        </c:ser>
        <c:dLbls>
          <c:showLegendKey val="0"/>
          <c:showVal val="0"/>
          <c:showCatName val="0"/>
          <c:showSerName val="0"/>
          <c:showPercent val="0"/>
          <c:showBubbleSize val="0"/>
        </c:dLbls>
        <c:gapWidth val="219"/>
        <c:overlap val="-27"/>
        <c:axId val="-1605695392"/>
        <c:axId val="-1605693072"/>
      </c:barChart>
      <c:catAx>
        <c:axId val="-1605695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1605693072"/>
        <c:crosses val="autoZero"/>
        <c:auto val="1"/>
        <c:lblAlgn val="ctr"/>
        <c:lblOffset val="0"/>
        <c:noMultiLvlLbl val="0"/>
      </c:catAx>
      <c:valAx>
        <c:axId val="-1605693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1605695392"/>
        <c:crosses val="autoZero"/>
        <c:crossBetween val="between"/>
        <c:majorUnit val="5000"/>
        <c:dispUnits>
          <c:builtInUnit val="thousands"/>
          <c:dispUnitsLbl>
            <c:layout>
              <c:manualLayout>
                <c:xMode val="edge"/>
                <c:yMode val="edge"/>
                <c:x val="0"/>
                <c:y val="0.25436193320662498"/>
              </c:manualLayout>
            </c:layout>
            <c:tx>
              <c:rich>
                <a:bodyPr rot="-54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r>
                    <a:rPr lang="en-US"/>
                    <a:t>Latency (us/op)</a:t>
                  </a:r>
                </a:p>
              </c:rich>
            </c:tx>
            <c:spPr>
              <a:noFill/>
              <a:ln>
                <a:noFill/>
              </a:ln>
              <a:effectLst/>
            </c:spPr>
            <c:txPr>
              <a:bodyPr rot="-54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dispUnitsLbl>
        </c:dispUnits>
      </c:valAx>
      <c:spPr>
        <a:noFill/>
        <a:ln w="38100">
          <a:solidFill>
            <a:schemeClr val="tx1"/>
          </a:solidFill>
        </a:ln>
        <a:effectLst/>
      </c:spPr>
    </c:plotArea>
    <c:legend>
      <c:legendPos val="tr"/>
      <c:layout>
        <c:manualLayout>
          <c:xMode val="edge"/>
          <c:yMode val="edge"/>
          <c:x val="0.76073834174275901"/>
          <c:y val="5.5172413793103399E-2"/>
          <c:w val="0.221523299055467"/>
          <c:h val="0.336804235677437"/>
        </c:manualLayout>
      </c:layout>
      <c:overlay val="1"/>
      <c:spPr>
        <a:noFill/>
        <a:ln>
          <a:noFill/>
        </a:ln>
        <a:effectLst/>
      </c:spPr>
      <c:txPr>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800" b="1"/>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41505148394899"/>
          <c:y val="3.4847326496978602E-2"/>
          <c:w val="0.83266611144760705"/>
          <c:h val="0.82886490569492799"/>
        </c:manualLayout>
      </c:layout>
      <c:lineChart>
        <c:grouping val="standard"/>
        <c:varyColors val="0"/>
        <c:ser>
          <c:idx val="0"/>
          <c:order val="0"/>
          <c:tx>
            <c:strRef>
              <c:f>CDF!$B$1</c:f>
              <c:strCache>
                <c:ptCount val="1"/>
                <c:pt idx="0">
                  <c:v>EXT4</c:v>
                </c:pt>
              </c:strCache>
            </c:strRef>
          </c:tx>
          <c:spPr>
            <a:ln w="101600" cap="rnd">
              <a:solidFill>
                <a:schemeClr val="accent4"/>
              </a:solidFill>
              <a:round/>
            </a:ln>
            <a:effectLst/>
          </c:spPr>
          <c:marker>
            <c:symbol val="none"/>
          </c:marker>
          <c:cat>
            <c:numRef>
              <c:f>CDF!$A$2:$A$302</c:f>
              <c:numCache>
                <c:formatCode>General</c:formatCode>
                <c:ptCount val="30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numCache>
            </c:numRef>
          </c:cat>
          <c:val>
            <c:numRef>
              <c:f>CDF!$B$2:$B$302</c:f>
              <c:numCache>
                <c:formatCode>General</c:formatCode>
                <c:ptCount val="30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1.9999999999999999E-6</c:v>
                </c:pt>
                <c:pt idx="39">
                  <c:v>5.0000000000000004E-6</c:v>
                </c:pt>
                <c:pt idx="40">
                  <c:v>6.0000000000000002E-5</c:v>
                </c:pt>
                <c:pt idx="41">
                  <c:v>1.95E-4</c:v>
                </c:pt>
                <c:pt idx="42">
                  <c:v>4.5100000000000001E-4</c:v>
                </c:pt>
                <c:pt idx="43">
                  <c:v>7.1100000000000004E-4</c:v>
                </c:pt>
                <c:pt idx="44">
                  <c:v>9.7999999999999997E-4</c:v>
                </c:pt>
                <c:pt idx="45">
                  <c:v>1.3500000000000001E-3</c:v>
                </c:pt>
                <c:pt idx="46">
                  <c:v>1.774E-3</c:v>
                </c:pt>
                <c:pt idx="47">
                  <c:v>2.2190000000000001E-3</c:v>
                </c:pt>
                <c:pt idx="48">
                  <c:v>2.7109999999999999E-3</c:v>
                </c:pt>
                <c:pt idx="49">
                  <c:v>3.0850000000000001E-3</c:v>
                </c:pt>
                <c:pt idx="50">
                  <c:v>3.5170000000000002E-3</c:v>
                </c:pt>
                <c:pt idx="51">
                  <c:v>3.9290000000000002E-3</c:v>
                </c:pt>
                <c:pt idx="52">
                  <c:v>4.3E-3</c:v>
                </c:pt>
                <c:pt idx="53">
                  <c:v>4.7959999999999999E-3</c:v>
                </c:pt>
                <c:pt idx="54">
                  <c:v>5.4180000000000001E-3</c:v>
                </c:pt>
                <c:pt idx="55">
                  <c:v>6.0790000000000002E-3</c:v>
                </c:pt>
                <c:pt idx="56">
                  <c:v>6.8500000000000002E-3</c:v>
                </c:pt>
                <c:pt idx="57">
                  <c:v>7.6569999999999997E-3</c:v>
                </c:pt>
                <c:pt idx="58">
                  <c:v>8.4309999999999993E-3</c:v>
                </c:pt>
                <c:pt idx="59">
                  <c:v>9.2599999999999991E-3</c:v>
                </c:pt>
                <c:pt idx="60">
                  <c:v>0.01</c:v>
                </c:pt>
                <c:pt idx="61">
                  <c:v>1.0817E-2</c:v>
                </c:pt>
                <c:pt idx="62">
                  <c:v>1.1783999999999999E-2</c:v>
                </c:pt>
                <c:pt idx="63">
                  <c:v>1.2940999999999999E-2</c:v>
                </c:pt>
                <c:pt idx="64">
                  <c:v>1.4553E-2</c:v>
                </c:pt>
                <c:pt idx="65">
                  <c:v>1.6608000000000001E-2</c:v>
                </c:pt>
                <c:pt idx="66">
                  <c:v>1.9224999999999999E-2</c:v>
                </c:pt>
                <c:pt idx="67">
                  <c:v>2.2411E-2</c:v>
                </c:pt>
                <c:pt idx="68">
                  <c:v>2.6152999999999999E-2</c:v>
                </c:pt>
                <c:pt idx="69">
                  <c:v>3.0799E-2</c:v>
                </c:pt>
                <c:pt idx="70">
                  <c:v>3.6544E-2</c:v>
                </c:pt>
                <c:pt idx="71">
                  <c:v>4.3714000000000003E-2</c:v>
                </c:pt>
                <c:pt idx="72">
                  <c:v>5.2517000000000001E-2</c:v>
                </c:pt>
                <c:pt idx="73">
                  <c:v>6.2695000000000001E-2</c:v>
                </c:pt>
                <c:pt idx="74">
                  <c:v>7.4922000000000002E-2</c:v>
                </c:pt>
                <c:pt idx="75">
                  <c:v>8.9982999999999994E-2</c:v>
                </c:pt>
                <c:pt idx="76">
                  <c:v>0.107902</c:v>
                </c:pt>
                <c:pt idx="77">
                  <c:v>0.12909599999999999</c:v>
                </c:pt>
                <c:pt idx="78">
                  <c:v>0.15384999999999999</c:v>
                </c:pt>
                <c:pt idx="79">
                  <c:v>0.18137300000000001</c:v>
                </c:pt>
                <c:pt idx="80">
                  <c:v>0.21173</c:v>
                </c:pt>
                <c:pt idx="81">
                  <c:v>0.244309</c:v>
                </c:pt>
                <c:pt idx="82">
                  <c:v>0.27790199999999998</c:v>
                </c:pt>
                <c:pt idx="83">
                  <c:v>0.31257000000000001</c:v>
                </c:pt>
                <c:pt idx="84">
                  <c:v>0.34737899999999999</c:v>
                </c:pt>
                <c:pt idx="85">
                  <c:v>0.38234200000000002</c:v>
                </c:pt>
                <c:pt idx="86">
                  <c:v>0.41749700000000001</c:v>
                </c:pt>
                <c:pt idx="87">
                  <c:v>0.45226499999999997</c:v>
                </c:pt>
                <c:pt idx="88">
                  <c:v>0.48688999999999999</c:v>
                </c:pt>
                <c:pt idx="89">
                  <c:v>0.52119099999999996</c:v>
                </c:pt>
                <c:pt idx="90">
                  <c:v>0.55485700000000004</c:v>
                </c:pt>
                <c:pt idx="91">
                  <c:v>0.58837200000000001</c:v>
                </c:pt>
                <c:pt idx="92">
                  <c:v>0.62119000000000002</c:v>
                </c:pt>
                <c:pt idx="93">
                  <c:v>0.65259900000000004</c:v>
                </c:pt>
                <c:pt idx="94">
                  <c:v>0.68365799999999999</c:v>
                </c:pt>
                <c:pt idx="95">
                  <c:v>0.71318000000000004</c:v>
                </c:pt>
                <c:pt idx="96">
                  <c:v>0.74165899999999996</c:v>
                </c:pt>
                <c:pt idx="97">
                  <c:v>0.76860099999999998</c:v>
                </c:pt>
                <c:pt idx="98">
                  <c:v>0.79360399999999998</c:v>
                </c:pt>
                <c:pt idx="99">
                  <c:v>0.81705000000000005</c:v>
                </c:pt>
                <c:pt idx="100">
                  <c:v>0.83864300000000003</c:v>
                </c:pt>
                <c:pt idx="101">
                  <c:v>0.85834699999999997</c:v>
                </c:pt>
                <c:pt idx="102">
                  <c:v>0.87606799999999996</c:v>
                </c:pt>
                <c:pt idx="103">
                  <c:v>0.89205599999999996</c:v>
                </c:pt>
                <c:pt idx="104">
                  <c:v>0.90611200000000003</c:v>
                </c:pt>
                <c:pt idx="105">
                  <c:v>0.91830500000000004</c:v>
                </c:pt>
                <c:pt idx="106">
                  <c:v>0.92886899999999994</c:v>
                </c:pt>
                <c:pt idx="107">
                  <c:v>0.93817799999999996</c:v>
                </c:pt>
                <c:pt idx="108">
                  <c:v>0.94615400000000005</c:v>
                </c:pt>
                <c:pt idx="109">
                  <c:v>0.95304100000000003</c:v>
                </c:pt>
                <c:pt idx="110">
                  <c:v>0.95904599999999995</c:v>
                </c:pt>
                <c:pt idx="111">
                  <c:v>0.96423400000000004</c:v>
                </c:pt>
                <c:pt idx="112">
                  <c:v>0.96870699999999998</c:v>
                </c:pt>
                <c:pt idx="113">
                  <c:v>0.97266300000000006</c:v>
                </c:pt>
                <c:pt idx="114">
                  <c:v>0.97590900000000003</c:v>
                </c:pt>
                <c:pt idx="115">
                  <c:v>0.97865599999999997</c:v>
                </c:pt>
                <c:pt idx="116">
                  <c:v>0.98097800000000002</c:v>
                </c:pt>
                <c:pt idx="117">
                  <c:v>0.98291200000000001</c:v>
                </c:pt>
                <c:pt idx="118">
                  <c:v>0.98451900000000003</c:v>
                </c:pt>
                <c:pt idx="119">
                  <c:v>0.98578600000000005</c:v>
                </c:pt>
                <c:pt idx="120">
                  <c:v>0.98684499999999997</c:v>
                </c:pt>
                <c:pt idx="121">
                  <c:v>0.98767099999999997</c:v>
                </c:pt>
                <c:pt idx="122">
                  <c:v>0.98831999999999998</c:v>
                </c:pt>
                <c:pt idx="123">
                  <c:v>0.98885900000000004</c:v>
                </c:pt>
                <c:pt idx="124">
                  <c:v>0.98925799999999997</c:v>
                </c:pt>
                <c:pt idx="125">
                  <c:v>0.98965700000000001</c:v>
                </c:pt>
                <c:pt idx="126">
                  <c:v>0.989985</c:v>
                </c:pt>
                <c:pt idx="127">
                  <c:v>0.99028000000000005</c:v>
                </c:pt>
                <c:pt idx="128">
                  <c:v>0.99052099999999998</c:v>
                </c:pt>
                <c:pt idx="129">
                  <c:v>0.990784</c:v>
                </c:pt>
                <c:pt idx="130">
                  <c:v>0.99102100000000004</c:v>
                </c:pt>
                <c:pt idx="131">
                  <c:v>0.99117299999999997</c:v>
                </c:pt>
                <c:pt idx="132">
                  <c:v>0.99136100000000005</c:v>
                </c:pt>
                <c:pt idx="133">
                  <c:v>0.99154100000000001</c:v>
                </c:pt>
                <c:pt idx="134">
                  <c:v>0.99169399999999996</c:v>
                </c:pt>
                <c:pt idx="135">
                  <c:v>0.99182000000000003</c:v>
                </c:pt>
                <c:pt idx="136">
                  <c:v>0.99196600000000001</c:v>
                </c:pt>
                <c:pt idx="137">
                  <c:v>0.99209999999999998</c:v>
                </c:pt>
                <c:pt idx="138">
                  <c:v>0.99221099999999995</c:v>
                </c:pt>
                <c:pt idx="139">
                  <c:v>0.99230600000000002</c:v>
                </c:pt>
                <c:pt idx="140">
                  <c:v>0.99238899999999997</c:v>
                </c:pt>
                <c:pt idx="141">
                  <c:v>0.99248599999999998</c:v>
                </c:pt>
                <c:pt idx="142">
                  <c:v>0.99255199999999999</c:v>
                </c:pt>
                <c:pt idx="143">
                  <c:v>0.99261500000000003</c:v>
                </c:pt>
                <c:pt idx="144">
                  <c:v>0.99268299999999998</c:v>
                </c:pt>
                <c:pt idx="145">
                  <c:v>0.99273500000000003</c:v>
                </c:pt>
                <c:pt idx="146">
                  <c:v>0.99279600000000001</c:v>
                </c:pt>
                <c:pt idx="147">
                  <c:v>0.99285599999999996</c:v>
                </c:pt>
                <c:pt idx="148">
                  <c:v>0.99289499999999997</c:v>
                </c:pt>
                <c:pt idx="149">
                  <c:v>0.99293200000000004</c:v>
                </c:pt>
                <c:pt idx="150">
                  <c:v>0.99296799999999996</c:v>
                </c:pt>
                <c:pt idx="151">
                  <c:v>0.99301099999999998</c:v>
                </c:pt>
                <c:pt idx="152">
                  <c:v>0.99304999999999999</c:v>
                </c:pt>
                <c:pt idx="153">
                  <c:v>0.99307900000000005</c:v>
                </c:pt>
                <c:pt idx="154">
                  <c:v>0.99311099999999997</c:v>
                </c:pt>
                <c:pt idx="155">
                  <c:v>0.993143</c:v>
                </c:pt>
                <c:pt idx="156">
                  <c:v>0.99317200000000005</c:v>
                </c:pt>
                <c:pt idx="157">
                  <c:v>0.99319299999999999</c:v>
                </c:pt>
                <c:pt idx="158">
                  <c:v>0.99321400000000004</c:v>
                </c:pt>
                <c:pt idx="159">
                  <c:v>0.99323600000000001</c:v>
                </c:pt>
                <c:pt idx="160">
                  <c:v>0.99324800000000002</c:v>
                </c:pt>
                <c:pt idx="161">
                  <c:v>0.99326000000000003</c:v>
                </c:pt>
                <c:pt idx="162">
                  <c:v>0.99327799999999999</c:v>
                </c:pt>
                <c:pt idx="163">
                  <c:v>0.99329199999999995</c:v>
                </c:pt>
                <c:pt idx="164">
                  <c:v>0.99329900000000004</c:v>
                </c:pt>
                <c:pt idx="165">
                  <c:v>0.99330600000000002</c:v>
                </c:pt>
                <c:pt idx="166">
                  <c:v>0.99331400000000003</c:v>
                </c:pt>
                <c:pt idx="167">
                  <c:v>0.99332200000000004</c:v>
                </c:pt>
                <c:pt idx="168">
                  <c:v>0.99332900000000002</c:v>
                </c:pt>
                <c:pt idx="169">
                  <c:v>0.99333800000000005</c:v>
                </c:pt>
                <c:pt idx="170">
                  <c:v>0.99334599999999995</c:v>
                </c:pt>
                <c:pt idx="171">
                  <c:v>0.99335300000000004</c:v>
                </c:pt>
                <c:pt idx="172">
                  <c:v>0.99335899999999999</c:v>
                </c:pt>
                <c:pt idx="173">
                  <c:v>0.993363</c:v>
                </c:pt>
                <c:pt idx="174">
                  <c:v>0.99336999999999998</c:v>
                </c:pt>
                <c:pt idx="175">
                  <c:v>0.99337500000000001</c:v>
                </c:pt>
                <c:pt idx="176">
                  <c:v>0.99337799999999998</c:v>
                </c:pt>
                <c:pt idx="177">
                  <c:v>0.99338099999999996</c:v>
                </c:pt>
                <c:pt idx="178">
                  <c:v>0.99338899999999997</c:v>
                </c:pt>
                <c:pt idx="179">
                  <c:v>0.99339299999999997</c:v>
                </c:pt>
                <c:pt idx="180">
                  <c:v>0.99339500000000003</c:v>
                </c:pt>
                <c:pt idx="181">
                  <c:v>0.99339999999999995</c:v>
                </c:pt>
                <c:pt idx="182">
                  <c:v>0.99340700000000004</c:v>
                </c:pt>
                <c:pt idx="183">
                  <c:v>0.99340899999999999</c:v>
                </c:pt>
                <c:pt idx="184">
                  <c:v>0.99341500000000005</c:v>
                </c:pt>
                <c:pt idx="185">
                  <c:v>0.993421</c:v>
                </c:pt>
                <c:pt idx="186">
                  <c:v>0.99342900000000001</c:v>
                </c:pt>
                <c:pt idx="187">
                  <c:v>0.99343300000000001</c:v>
                </c:pt>
                <c:pt idx="188">
                  <c:v>0.99343599999999999</c:v>
                </c:pt>
                <c:pt idx="189">
                  <c:v>0.99344299999999996</c:v>
                </c:pt>
                <c:pt idx="190">
                  <c:v>0.99344699999999997</c:v>
                </c:pt>
                <c:pt idx="191">
                  <c:v>0.99345399999999995</c:v>
                </c:pt>
                <c:pt idx="192">
                  <c:v>0.99346000000000001</c:v>
                </c:pt>
                <c:pt idx="193">
                  <c:v>0.99346400000000001</c:v>
                </c:pt>
                <c:pt idx="194">
                  <c:v>0.99347200000000002</c:v>
                </c:pt>
                <c:pt idx="195">
                  <c:v>0.99348199999999998</c:v>
                </c:pt>
                <c:pt idx="196">
                  <c:v>0.99349100000000001</c:v>
                </c:pt>
                <c:pt idx="197">
                  <c:v>0.99350099999999997</c:v>
                </c:pt>
                <c:pt idx="198">
                  <c:v>0.99351</c:v>
                </c:pt>
                <c:pt idx="199">
                  <c:v>0.99351500000000004</c:v>
                </c:pt>
                <c:pt idx="200">
                  <c:v>0.99351500000000004</c:v>
                </c:pt>
                <c:pt idx="201">
                  <c:v>0.99352099999999999</c:v>
                </c:pt>
                <c:pt idx="202">
                  <c:v>0.99352200000000002</c:v>
                </c:pt>
                <c:pt idx="203">
                  <c:v>0.99352499999999999</c:v>
                </c:pt>
                <c:pt idx="204">
                  <c:v>0.99352499999999999</c:v>
                </c:pt>
                <c:pt idx="205">
                  <c:v>0.99352499999999999</c:v>
                </c:pt>
                <c:pt idx="206">
                  <c:v>0.99352600000000002</c:v>
                </c:pt>
                <c:pt idx="207">
                  <c:v>0.99352600000000002</c:v>
                </c:pt>
                <c:pt idx="208">
                  <c:v>0.99352700000000005</c:v>
                </c:pt>
                <c:pt idx="209">
                  <c:v>0.99352700000000005</c:v>
                </c:pt>
                <c:pt idx="210">
                  <c:v>0.99352700000000005</c:v>
                </c:pt>
                <c:pt idx="211">
                  <c:v>0.99352799999999997</c:v>
                </c:pt>
                <c:pt idx="212">
                  <c:v>0.99353000000000002</c:v>
                </c:pt>
                <c:pt idx="213">
                  <c:v>0.99353000000000002</c:v>
                </c:pt>
                <c:pt idx="214">
                  <c:v>0.99353199999999997</c:v>
                </c:pt>
                <c:pt idx="215">
                  <c:v>0.99353199999999997</c:v>
                </c:pt>
                <c:pt idx="216">
                  <c:v>0.99353199999999997</c:v>
                </c:pt>
                <c:pt idx="217">
                  <c:v>0.993533</c:v>
                </c:pt>
                <c:pt idx="218">
                  <c:v>0.993533</c:v>
                </c:pt>
                <c:pt idx="219">
                  <c:v>0.993533</c:v>
                </c:pt>
                <c:pt idx="220">
                  <c:v>0.99353400000000003</c:v>
                </c:pt>
                <c:pt idx="221">
                  <c:v>0.99353400000000003</c:v>
                </c:pt>
                <c:pt idx="222">
                  <c:v>0.99353499999999995</c:v>
                </c:pt>
                <c:pt idx="223">
                  <c:v>0.99353599999999997</c:v>
                </c:pt>
                <c:pt idx="224">
                  <c:v>0.993537</c:v>
                </c:pt>
                <c:pt idx="225">
                  <c:v>0.99353800000000003</c:v>
                </c:pt>
                <c:pt idx="226">
                  <c:v>0.99353800000000003</c:v>
                </c:pt>
                <c:pt idx="227">
                  <c:v>0.99353899999999995</c:v>
                </c:pt>
                <c:pt idx="228">
                  <c:v>0.99353999999999998</c:v>
                </c:pt>
                <c:pt idx="229">
                  <c:v>0.99353999999999998</c:v>
                </c:pt>
                <c:pt idx="230">
                  <c:v>0.99353999999999998</c:v>
                </c:pt>
                <c:pt idx="231">
                  <c:v>0.99354100000000001</c:v>
                </c:pt>
                <c:pt idx="232">
                  <c:v>0.99354299999999995</c:v>
                </c:pt>
                <c:pt idx="233">
                  <c:v>0.99354299999999995</c:v>
                </c:pt>
                <c:pt idx="234">
                  <c:v>0.99354299999999995</c:v>
                </c:pt>
                <c:pt idx="235">
                  <c:v>0.99354399999999998</c:v>
                </c:pt>
                <c:pt idx="236">
                  <c:v>0.99354600000000004</c:v>
                </c:pt>
                <c:pt idx="237">
                  <c:v>0.99354600000000004</c:v>
                </c:pt>
                <c:pt idx="238">
                  <c:v>0.99354699999999996</c:v>
                </c:pt>
                <c:pt idx="239">
                  <c:v>0.99354799999999999</c:v>
                </c:pt>
                <c:pt idx="240">
                  <c:v>0.99355000000000004</c:v>
                </c:pt>
                <c:pt idx="241">
                  <c:v>0.99355099999999996</c:v>
                </c:pt>
                <c:pt idx="242">
                  <c:v>0.99355199999999999</c:v>
                </c:pt>
                <c:pt idx="243">
                  <c:v>0.99355199999999999</c:v>
                </c:pt>
                <c:pt idx="244">
                  <c:v>0.99355300000000002</c:v>
                </c:pt>
                <c:pt idx="245">
                  <c:v>0.99355300000000002</c:v>
                </c:pt>
                <c:pt idx="246">
                  <c:v>0.99355300000000002</c:v>
                </c:pt>
                <c:pt idx="247">
                  <c:v>0.99355300000000002</c:v>
                </c:pt>
                <c:pt idx="248">
                  <c:v>0.99355300000000002</c:v>
                </c:pt>
                <c:pt idx="249">
                  <c:v>0.99355300000000002</c:v>
                </c:pt>
                <c:pt idx="250">
                  <c:v>0.99355300000000002</c:v>
                </c:pt>
                <c:pt idx="251">
                  <c:v>0.99355300000000002</c:v>
                </c:pt>
                <c:pt idx="252">
                  <c:v>0.99355300000000002</c:v>
                </c:pt>
                <c:pt idx="253">
                  <c:v>0.99355300000000002</c:v>
                </c:pt>
                <c:pt idx="254">
                  <c:v>0.99355300000000002</c:v>
                </c:pt>
                <c:pt idx="255">
                  <c:v>0.99355300000000002</c:v>
                </c:pt>
                <c:pt idx="256">
                  <c:v>0.99355400000000005</c:v>
                </c:pt>
                <c:pt idx="257">
                  <c:v>0.99355499999999997</c:v>
                </c:pt>
                <c:pt idx="258">
                  <c:v>0.99355599999999999</c:v>
                </c:pt>
                <c:pt idx="259">
                  <c:v>0.99355599999999999</c:v>
                </c:pt>
                <c:pt idx="260">
                  <c:v>0.99355599999999999</c:v>
                </c:pt>
                <c:pt idx="261">
                  <c:v>0.99355599999999999</c:v>
                </c:pt>
                <c:pt idx="262">
                  <c:v>0.99355700000000002</c:v>
                </c:pt>
                <c:pt idx="263">
                  <c:v>0.99355800000000005</c:v>
                </c:pt>
                <c:pt idx="264">
                  <c:v>0.99355800000000005</c:v>
                </c:pt>
                <c:pt idx="265">
                  <c:v>0.99355800000000005</c:v>
                </c:pt>
                <c:pt idx="266">
                  <c:v>0.99355800000000005</c:v>
                </c:pt>
                <c:pt idx="267">
                  <c:v>0.99355899999999997</c:v>
                </c:pt>
                <c:pt idx="268">
                  <c:v>0.99355899999999997</c:v>
                </c:pt>
                <c:pt idx="269">
                  <c:v>0.99355899999999997</c:v>
                </c:pt>
                <c:pt idx="270">
                  <c:v>0.99356</c:v>
                </c:pt>
                <c:pt idx="271">
                  <c:v>0.99356</c:v>
                </c:pt>
                <c:pt idx="272">
                  <c:v>0.99356</c:v>
                </c:pt>
                <c:pt idx="273">
                  <c:v>0.99356</c:v>
                </c:pt>
                <c:pt idx="274">
                  <c:v>0.99356100000000003</c:v>
                </c:pt>
                <c:pt idx="275">
                  <c:v>0.99356100000000003</c:v>
                </c:pt>
                <c:pt idx="276">
                  <c:v>0.99356100000000003</c:v>
                </c:pt>
                <c:pt idx="277">
                  <c:v>0.99356199999999995</c:v>
                </c:pt>
                <c:pt idx="278">
                  <c:v>0.99356199999999995</c:v>
                </c:pt>
                <c:pt idx="279">
                  <c:v>0.99356299999999997</c:v>
                </c:pt>
                <c:pt idx="280">
                  <c:v>0.99356299999999997</c:v>
                </c:pt>
                <c:pt idx="281">
                  <c:v>0.99356299999999997</c:v>
                </c:pt>
                <c:pt idx="282">
                  <c:v>0.99356299999999997</c:v>
                </c:pt>
                <c:pt idx="283">
                  <c:v>0.99356299999999997</c:v>
                </c:pt>
                <c:pt idx="284">
                  <c:v>0.99356299999999997</c:v>
                </c:pt>
                <c:pt idx="285">
                  <c:v>0.99356299999999997</c:v>
                </c:pt>
                <c:pt idx="286">
                  <c:v>0.993564</c:v>
                </c:pt>
                <c:pt idx="287">
                  <c:v>0.993564</c:v>
                </c:pt>
                <c:pt idx="288">
                  <c:v>0.993564</c:v>
                </c:pt>
                <c:pt idx="289">
                  <c:v>0.993564</c:v>
                </c:pt>
                <c:pt idx="290">
                  <c:v>0.993564</c:v>
                </c:pt>
                <c:pt idx="291">
                  <c:v>0.993564</c:v>
                </c:pt>
                <c:pt idx="292">
                  <c:v>0.993564</c:v>
                </c:pt>
                <c:pt idx="293">
                  <c:v>0.993564</c:v>
                </c:pt>
                <c:pt idx="294">
                  <c:v>0.993564</c:v>
                </c:pt>
                <c:pt idx="295">
                  <c:v>0.993564</c:v>
                </c:pt>
                <c:pt idx="296">
                  <c:v>0.993564</c:v>
                </c:pt>
                <c:pt idx="297">
                  <c:v>0.993564</c:v>
                </c:pt>
                <c:pt idx="298">
                  <c:v>0.993564</c:v>
                </c:pt>
                <c:pt idx="299">
                  <c:v>0.993564</c:v>
                </c:pt>
                <c:pt idx="300">
                  <c:v>0.993564</c:v>
                </c:pt>
              </c:numCache>
            </c:numRef>
          </c:val>
          <c:smooth val="0"/>
          <c:extLst>
            <c:ext xmlns:c16="http://schemas.microsoft.com/office/drawing/2014/chart" uri="{C3380CC4-5D6E-409C-BE32-E72D297353CC}">
              <c16:uniqueId val="{00000000-61A8-8A44-B499-83BE433CDC30}"/>
            </c:ext>
          </c:extLst>
        </c:ser>
        <c:ser>
          <c:idx val="2"/>
          <c:order val="1"/>
          <c:tx>
            <c:strRef>
              <c:f>CDF!$D$1</c:f>
              <c:strCache>
                <c:ptCount val="1"/>
                <c:pt idx="0">
                  <c:v>Ext4-DAX</c:v>
                </c:pt>
              </c:strCache>
            </c:strRef>
          </c:tx>
          <c:spPr>
            <a:ln w="76200" cap="rnd">
              <a:solidFill>
                <a:schemeClr val="accent3"/>
              </a:solidFill>
              <a:round/>
            </a:ln>
            <a:effectLst/>
          </c:spPr>
          <c:marker>
            <c:symbol val="none"/>
          </c:marker>
          <c:cat>
            <c:numRef>
              <c:f>CDF!$A$2:$A$302</c:f>
              <c:numCache>
                <c:formatCode>General</c:formatCode>
                <c:ptCount val="30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numCache>
            </c:numRef>
          </c:cat>
          <c:val>
            <c:numRef>
              <c:f>CDF!$D$2:$D$302</c:f>
              <c:numCache>
                <c:formatCode>General</c:formatCode>
                <c:ptCount val="30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1.0000000000000001E-5</c:v>
                </c:pt>
                <c:pt idx="40">
                  <c:v>6.0000000000000002E-5</c:v>
                </c:pt>
                <c:pt idx="41">
                  <c:v>1.5200000000000001E-4</c:v>
                </c:pt>
                <c:pt idx="42">
                  <c:v>3.5599999999999998E-4</c:v>
                </c:pt>
                <c:pt idx="43">
                  <c:v>6.3100000000000005E-4</c:v>
                </c:pt>
                <c:pt idx="44">
                  <c:v>9.4399999999999996E-4</c:v>
                </c:pt>
                <c:pt idx="45">
                  <c:v>1.3550000000000001E-3</c:v>
                </c:pt>
                <c:pt idx="46">
                  <c:v>1.707E-3</c:v>
                </c:pt>
                <c:pt idx="47">
                  <c:v>2.0630000000000002E-3</c:v>
                </c:pt>
                <c:pt idx="48">
                  <c:v>2.4420000000000002E-3</c:v>
                </c:pt>
                <c:pt idx="49">
                  <c:v>2.8159999999999999E-3</c:v>
                </c:pt>
                <c:pt idx="50">
                  <c:v>3.2239999999999999E-3</c:v>
                </c:pt>
                <c:pt idx="51">
                  <c:v>3.6849999999999999E-3</c:v>
                </c:pt>
                <c:pt idx="52">
                  <c:v>4.1460000000000004E-3</c:v>
                </c:pt>
                <c:pt idx="53">
                  <c:v>4.738E-3</c:v>
                </c:pt>
                <c:pt idx="54">
                  <c:v>5.3959999999999998E-3</c:v>
                </c:pt>
                <c:pt idx="55">
                  <c:v>6.0619999999999997E-3</c:v>
                </c:pt>
                <c:pt idx="56">
                  <c:v>6.777E-3</c:v>
                </c:pt>
                <c:pt idx="57">
                  <c:v>7.5209999999999999E-3</c:v>
                </c:pt>
                <c:pt idx="58">
                  <c:v>8.3529999999999993E-3</c:v>
                </c:pt>
                <c:pt idx="59">
                  <c:v>9.0910000000000001E-3</c:v>
                </c:pt>
                <c:pt idx="60">
                  <c:v>9.8530000000000006E-3</c:v>
                </c:pt>
                <c:pt idx="61">
                  <c:v>1.0612999999999999E-2</c:v>
                </c:pt>
                <c:pt idx="62">
                  <c:v>1.1490999999999999E-2</c:v>
                </c:pt>
                <c:pt idx="63">
                  <c:v>1.2666999999999999E-2</c:v>
                </c:pt>
                <c:pt idx="64">
                  <c:v>1.4165000000000001E-2</c:v>
                </c:pt>
                <c:pt idx="65">
                  <c:v>1.6039000000000001E-2</c:v>
                </c:pt>
                <c:pt idx="66">
                  <c:v>1.8443000000000001E-2</c:v>
                </c:pt>
                <c:pt idx="67">
                  <c:v>2.1479000000000002E-2</c:v>
                </c:pt>
                <c:pt idx="68">
                  <c:v>2.5246999999999999E-2</c:v>
                </c:pt>
                <c:pt idx="69">
                  <c:v>2.9933999999999999E-2</c:v>
                </c:pt>
                <c:pt idx="70">
                  <c:v>3.5688999999999999E-2</c:v>
                </c:pt>
                <c:pt idx="71">
                  <c:v>4.2673999999999997E-2</c:v>
                </c:pt>
                <c:pt idx="72">
                  <c:v>5.1239E-2</c:v>
                </c:pt>
                <c:pt idx="73">
                  <c:v>6.1370000000000001E-2</c:v>
                </c:pt>
                <c:pt idx="74">
                  <c:v>7.3113999999999998E-2</c:v>
                </c:pt>
                <c:pt idx="75">
                  <c:v>8.7300000000000003E-2</c:v>
                </c:pt>
                <c:pt idx="76">
                  <c:v>0.103954</c:v>
                </c:pt>
                <c:pt idx="77">
                  <c:v>0.123492</c:v>
                </c:pt>
                <c:pt idx="78">
                  <c:v>0.14576800000000001</c:v>
                </c:pt>
                <c:pt idx="79">
                  <c:v>0.17109199999999999</c:v>
                </c:pt>
                <c:pt idx="80">
                  <c:v>0.19958999999999999</c:v>
                </c:pt>
                <c:pt idx="81">
                  <c:v>0.23041500000000001</c:v>
                </c:pt>
                <c:pt idx="82">
                  <c:v>0.26274599999999998</c:v>
                </c:pt>
                <c:pt idx="83">
                  <c:v>0.29688599999999998</c:v>
                </c:pt>
                <c:pt idx="84">
                  <c:v>0.331764</c:v>
                </c:pt>
                <c:pt idx="85">
                  <c:v>0.36700199999999999</c:v>
                </c:pt>
                <c:pt idx="86">
                  <c:v>0.40258899999999997</c:v>
                </c:pt>
                <c:pt idx="87">
                  <c:v>0.437697</c:v>
                </c:pt>
                <c:pt idx="88">
                  <c:v>0.47317799999999999</c:v>
                </c:pt>
                <c:pt idx="89">
                  <c:v>0.50856400000000002</c:v>
                </c:pt>
                <c:pt idx="90">
                  <c:v>0.543207</c:v>
                </c:pt>
                <c:pt idx="91">
                  <c:v>0.57760599999999995</c:v>
                </c:pt>
                <c:pt idx="92">
                  <c:v>0.61121199999999998</c:v>
                </c:pt>
                <c:pt idx="93">
                  <c:v>0.643791</c:v>
                </c:pt>
                <c:pt idx="94">
                  <c:v>0.67596800000000001</c:v>
                </c:pt>
                <c:pt idx="95">
                  <c:v>0.70622700000000005</c:v>
                </c:pt>
                <c:pt idx="96">
                  <c:v>0.73547799999999997</c:v>
                </c:pt>
                <c:pt idx="97">
                  <c:v>0.76336700000000002</c:v>
                </c:pt>
                <c:pt idx="98">
                  <c:v>0.78897200000000001</c:v>
                </c:pt>
                <c:pt idx="99">
                  <c:v>0.81295200000000001</c:v>
                </c:pt>
                <c:pt idx="100">
                  <c:v>0.83488899999999999</c:v>
                </c:pt>
                <c:pt idx="101">
                  <c:v>0.85455499999999995</c:v>
                </c:pt>
                <c:pt idx="102">
                  <c:v>0.87266200000000005</c:v>
                </c:pt>
                <c:pt idx="103">
                  <c:v>0.88883400000000001</c:v>
                </c:pt>
                <c:pt idx="104">
                  <c:v>0.90326899999999999</c:v>
                </c:pt>
                <c:pt idx="105">
                  <c:v>0.91594200000000003</c:v>
                </c:pt>
                <c:pt idx="106">
                  <c:v>0.92702799999999996</c:v>
                </c:pt>
                <c:pt idx="107">
                  <c:v>0.93653500000000001</c:v>
                </c:pt>
                <c:pt idx="108">
                  <c:v>0.94498099999999996</c:v>
                </c:pt>
                <c:pt idx="109">
                  <c:v>0.95223999999999998</c:v>
                </c:pt>
                <c:pt idx="110">
                  <c:v>0.95856300000000005</c:v>
                </c:pt>
                <c:pt idx="111">
                  <c:v>0.96415600000000001</c:v>
                </c:pt>
                <c:pt idx="112">
                  <c:v>0.96880999999999995</c:v>
                </c:pt>
                <c:pt idx="113">
                  <c:v>0.97291399999999995</c:v>
                </c:pt>
                <c:pt idx="114">
                  <c:v>0.97637600000000002</c:v>
                </c:pt>
                <c:pt idx="115">
                  <c:v>0.97931999999999997</c:v>
                </c:pt>
                <c:pt idx="116">
                  <c:v>0.981734</c:v>
                </c:pt>
                <c:pt idx="117">
                  <c:v>0.98372999999999999</c:v>
                </c:pt>
                <c:pt idx="118">
                  <c:v>0.98547899999999999</c:v>
                </c:pt>
                <c:pt idx="119">
                  <c:v>0.98682999999999998</c:v>
                </c:pt>
                <c:pt idx="120">
                  <c:v>0.98787499999999995</c:v>
                </c:pt>
                <c:pt idx="121">
                  <c:v>0.98871500000000001</c:v>
                </c:pt>
                <c:pt idx="122">
                  <c:v>0.98931999999999998</c:v>
                </c:pt>
                <c:pt idx="123">
                  <c:v>0.98984000000000005</c:v>
                </c:pt>
                <c:pt idx="124">
                  <c:v>0.99029299999999998</c:v>
                </c:pt>
                <c:pt idx="125">
                  <c:v>0.99065199999999998</c:v>
                </c:pt>
                <c:pt idx="126">
                  <c:v>0.99096899999999999</c:v>
                </c:pt>
                <c:pt idx="127">
                  <c:v>0.99124999999999996</c:v>
                </c:pt>
                <c:pt idx="128">
                  <c:v>0.99151400000000001</c:v>
                </c:pt>
                <c:pt idx="129">
                  <c:v>0.99174300000000004</c:v>
                </c:pt>
                <c:pt idx="130">
                  <c:v>0.99193500000000001</c:v>
                </c:pt>
                <c:pt idx="131">
                  <c:v>0.99211400000000005</c:v>
                </c:pt>
                <c:pt idx="132">
                  <c:v>0.99228499999999997</c:v>
                </c:pt>
                <c:pt idx="133">
                  <c:v>0.99241500000000005</c:v>
                </c:pt>
                <c:pt idx="134">
                  <c:v>0.99256100000000003</c:v>
                </c:pt>
                <c:pt idx="135">
                  <c:v>0.99269799999999997</c:v>
                </c:pt>
                <c:pt idx="136">
                  <c:v>0.99282499999999996</c:v>
                </c:pt>
                <c:pt idx="137">
                  <c:v>0.99294899999999997</c:v>
                </c:pt>
                <c:pt idx="138">
                  <c:v>0.99304800000000004</c:v>
                </c:pt>
                <c:pt idx="139">
                  <c:v>0.993147</c:v>
                </c:pt>
                <c:pt idx="140">
                  <c:v>0.99325399999999997</c:v>
                </c:pt>
                <c:pt idx="141">
                  <c:v>0.99333099999999996</c:v>
                </c:pt>
                <c:pt idx="142">
                  <c:v>0.993398</c:v>
                </c:pt>
                <c:pt idx="143">
                  <c:v>0.99346500000000004</c:v>
                </c:pt>
                <c:pt idx="144">
                  <c:v>0.993529</c:v>
                </c:pt>
                <c:pt idx="145">
                  <c:v>0.99359200000000003</c:v>
                </c:pt>
                <c:pt idx="146">
                  <c:v>0.99363800000000002</c:v>
                </c:pt>
                <c:pt idx="147">
                  <c:v>0.99368500000000004</c:v>
                </c:pt>
                <c:pt idx="148">
                  <c:v>0.99372400000000005</c:v>
                </c:pt>
                <c:pt idx="149">
                  <c:v>0.99375599999999997</c:v>
                </c:pt>
                <c:pt idx="150">
                  <c:v>0.993788</c:v>
                </c:pt>
                <c:pt idx="151">
                  <c:v>0.99382400000000004</c:v>
                </c:pt>
                <c:pt idx="152">
                  <c:v>0.99386600000000003</c:v>
                </c:pt>
                <c:pt idx="153">
                  <c:v>0.99388699999999996</c:v>
                </c:pt>
                <c:pt idx="154">
                  <c:v>0.99390599999999996</c:v>
                </c:pt>
                <c:pt idx="155">
                  <c:v>0.99392899999999995</c:v>
                </c:pt>
                <c:pt idx="156">
                  <c:v>0.99394700000000002</c:v>
                </c:pt>
                <c:pt idx="157">
                  <c:v>0.99396200000000001</c:v>
                </c:pt>
                <c:pt idx="158">
                  <c:v>0.99397899999999995</c:v>
                </c:pt>
                <c:pt idx="159">
                  <c:v>0.99399300000000002</c:v>
                </c:pt>
                <c:pt idx="160">
                  <c:v>0.99401799999999996</c:v>
                </c:pt>
                <c:pt idx="161">
                  <c:v>0.99402500000000005</c:v>
                </c:pt>
                <c:pt idx="162">
                  <c:v>0.994035</c:v>
                </c:pt>
                <c:pt idx="163">
                  <c:v>0.99404199999999998</c:v>
                </c:pt>
                <c:pt idx="164">
                  <c:v>0.99404499999999996</c:v>
                </c:pt>
                <c:pt idx="165">
                  <c:v>0.99405399999999999</c:v>
                </c:pt>
                <c:pt idx="166">
                  <c:v>0.99406499999999998</c:v>
                </c:pt>
                <c:pt idx="167">
                  <c:v>0.99407199999999996</c:v>
                </c:pt>
                <c:pt idx="168">
                  <c:v>0.99407900000000005</c:v>
                </c:pt>
                <c:pt idx="169">
                  <c:v>0.99408099999999999</c:v>
                </c:pt>
                <c:pt idx="170">
                  <c:v>0.99408300000000005</c:v>
                </c:pt>
                <c:pt idx="171">
                  <c:v>0.99409099999999995</c:v>
                </c:pt>
                <c:pt idx="172">
                  <c:v>0.99409099999999995</c:v>
                </c:pt>
                <c:pt idx="173">
                  <c:v>0.99409499999999995</c:v>
                </c:pt>
                <c:pt idx="174">
                  <c:v>0.99409499999999995</c:v>
                </c:pt>
                <c:pt idx="175">
                  <c:v>0.99409599999999998</c:v>
                </c:pt>
                <c:pt idx="176">
                  <c:v>0.99409700000000001</c:v>
                </c:pt>
                <c:pt idx="177">
                  <c:v>0.99409700000000001</c:v>
                </c:pt>
                <c:pt idx="178">
                  <c:v>0.99410200000000004</c:v>
                </c:pt>
                <c:pt idx="179">
                  <c:v>0.99410600000000005</c:v>
                </c:pt>
                <c:pt idx="180">
                  <c:v>0.99410900000000002</c:v>
                </c:pt>
                <c:pt idx="181">
                  <c:v>0.99411099999999997</c:v>
                </c:pt>
                <c:pt idx="182">
                  <c:v>0.994112</c:v>
                </c:pt>
                <c:pt idx="183">
                  <c:v>0.99411300000000002</c:v>
                </c:pt>
                <c:pt idx="184">
                  <c:v>0.99411499999999997</c:v>
                </c:pt>
                <c:pt idx="185">
                  <c:v>0.994116</c:v>
                </c:pt>
                <c:pt idx="186">
                  <c:v>0.99411700000000003</c:v>
                </c:pt>
                <c:pt idx="187">
                  <c:v>0.99411899999999997</c:v>
                </c:pt>
                <c:pt idx="188">
                  <c:v>0.99412199999999995</c:v>
                </c:pt>
                <c:pt idx="189">
                  <c:v>0.99412400000000001</c:v>
                </c:pt>
                <c:pt idx="190">
                  <c:v>0.99412599999999995</c:v>
                </c:pt>
                <c:pt idx="191">
                  <c:v>0.99412900000000004</c:v>
                </c:pt>
                <c:pt idx="192">
                  <c:v>0.99413300000000004</c:v>
                </c:pt>
                <c:pt idx="193">
                  <c:v>0.99413300000000004</c:v>
                </c:pt>
                <c:pt idx="194">
                  <c:v>0.99413399999999996</c:v>
                </c:pt>
                <c:pt idx="195">
                  <c:v>0.99413499999999999</c:v>
                </c:pt>
                <c:pt idx="196">
                  <c:v>0.99413499999999999</c:v>
                </c:pt>
                <c:pt idx="197">
                  <c:v>0.99413700000000005</c:v>
                </c:pt>
                <c:pt idx="198">
                  <c:v>0.99413899999999999</c:v>
                </c:pt>
                <c:pt idx="199">
                  <c:v>0.99413899999999999</c:v>
                </c:pt>
                <c:pt idx="200">
                  <c:v>0.99414100000000005</c:v>
                </c:pt>
                <c:pt idx="201">
                  <c:v>0.99414400000000003</c:v>
                </c:pt>
                <c:pt idx="202">
                  <c:v>0.99414400000000003</c:v>
                </c:pt>
                <c:pt idx="203">
                  <c:v>0.99414499999999995</c:v>
                </c:pt>
                <c:pt idx="204">
                  <c:v>0.99414499999999995</c:v>
                </c:pt>
                <c:pt idx="205">
                  <c:v>0.99414499999999995</c:v>
                </c:pt>
                <c:pt idx="206">
                  <c:v>0.994147</c:v>
                </c:pt>
                <c:pt idx="207">
                  <c:v>0.99414800000000003</c:v>
                </c:pt>
                <c:pt idx="208">
                  <c:v>0.99414800000000003</c:v>
                </c:pt>
                <c:pt idx="209">
                  <c:v>0.99414800000000003</c:v>
                </c:pt>
                <c:pt idx="210">
                  <c:v>0.99414800000000003</c:v>
                </c:pt>
                <c:pt idx="211">
                  <c:v>0.99414999999999998</c:v>
                </c:pt>
                <c:pt idx="212">
                  <c:v>0.99415100000000001</c:v>
                </c:pt>
                <c:pt idx="213">
                  <c:v>0.99415100000000001</c:v>
                </c:pt>
                <c:pt idx="214">
                  <c:v>0.99415200000000004</c:v>
                </c:pt>
                <c:pt idx="215">
                  <c:v>0.99415299999999995</c:v>
                </c:pt>
                <c:pt idx="216">
                  <c:v>0.99415399999999998</c:v>
                </c:pt>
                <c:pt idx="217">
                  <c:v>0.99415399999999998</c:v>
                </c:pt>
                <c:pt idx="218">
                  <c:v>0.99415500000000001</c:v>
                </c:pt>
                <c:pt idx="219">
                  <c:v>0.99415500000000001</c:v>
                </c:pt>
                <c:pt idx="220">
                  <c:v>0.99415699999999996</c:v>
                </c:pt>
                <c:pt idx="221">
                  <c:v>0.99415699999999996</c:v>
                </c:pt>
                <c:pt idx="222">
                  <c:v>0.99415699999999996</c:v>
                </c:pt>
                <c:pt idx="223">
                  <c:v>0.99415699999999996</c:v>
                </c:pt>
                <c:pt idx="224">
                  <c:v>0.99415900000000001</c:v>
                </c:pt>
                <c:pt idx="225">
                  <c:v>0.99415900000000001</c:v>
                </c:pt>
                <c:pt idx="226">
                  <c:v>0.99416000000000004</c:v>
                </c:pt>
                <c:pt idx="227">
                  <c:v>0.99416000000000004</c:v>
                </c:pt>
                <c:pt idx="228">
                  <c:v>0.99416000000000004</c:v>
                </c:pt>
                <c:pt idx="229">
                  <c:v>0.99416000000000004</c:v>
                </c:pt>
                <c:pt idx="230">
                  <c:v>0.99416000000000004</c:v>
                </c:pt>
                <c:pt idx="231">
                  <c:v>0.99416099999999996</c:v>
                </c:pt>
                <c:pt idx="232">
                  <c:v>0.99416099999999996</c:v>
                </c:pt>
                <c:pt idx="233">
                  <c:v>0.99416099999999996</c:v>
                </c:pt>
                <c:pt idx="234">
                  <c:v>0.99416099999999996</c:v>
                </c:pt>
                <c:pt idx="235">
                  <c:v>0.99416099999999996</c:v>
                </c:pt>
                <c:pt idx="236">
                  <c:v>0.99416099999999996</c:v>
                </c:pt>
                <c:pt idx="237">
                  <c:v>0.99416099999999996</c:v>
                </c:pt>
                <c:pt idx="238">
                  <c:v>0.99416099999999996</c:v>
                </c:pt>
                <c:pt idx="239">
                  <c:v>0.99416099999999996</c:v>
                </c:pt>
                <c:pt idx="240">
                  <c:v>0.99416199999999999</c:v>
                </c:pt>
                <c:pt idx="241">
                  <c:v>0.99416199999999999</c:v>
                </c:pt>
                <c:pt idx="242">
                  <c:v>0.99416400000000005</c:v>
                </c:pt>
                <c:pt idx="243">
                  <c:v>0.99416400000000005</c:v>
                </c:pt>
                <c:pt idx="244">
                  <c:v>0.99416400000000005</c:v>
                </c:pt>
                <c:pt idx="245">
                  <c:v>0.99416400000000005</c:v>
                </c:pt>
                <c:pt idx="246">
                  <c:v>0.99416400000000005</c:v>
                </c:pt>
                <c:pt idx="247">
                  <c:v>0.99416400000000005</c:v>
                </c:pt>
                <c:pt idx="248">
                  <c:v>0.99416400000000005</c:v>
                </c:pt>
                <c:pt idx="249">
                  <c:v>0.99416400000000005</c:v>
                </c:pt>
                <c:pt idx="250">
                  <c:v>0.99416400000000005</c:v>
                </c:pt>
                <c:pt idx="251">
                  <c:v>0.99416400000000005</c:v>
                </c:pt>
                <c:pt idx="252">
                  <c:v>0.99416400000000005</c:v>
                </c:pt>
                <c:pt idx="253">
                  <c:v>0.99416400000000005</c:v>
                </c:pt>
                <c:pt idx="254">
                  <c:v>0.99416400000000005</c:v>
                </c:pt>
                <c:pt idx="255">
                  <c:v>0.99416400000000005</c:v>
                </c:pt>
                <c:pt idx="256">
                  <c:v>0.99416400000000005</c:v>
                </c:pt>
                <c:pt idx="257">
                  <c:v>0.99416400000000005</c:v>
                </c:pt>
                <c:pt idx="258">
                  <c:v>0.99416499999999997</c:v>
                </c:pt>
                <c:pt idx="259">
                  <c:v>0.99416499999999997</c:v>
                </c:pt>
                <c:pt idx="260">
                  <c:v>0.99416700000000002</c:v>
                </c:pt>
                <c:pt idx="261">
                  <c:v>0.99416700000000002</c:v>
                </c:pt>
                <c:pt idx="262">
                  <c:v>0.99416800000000005</c:v>
                </c:pt>
                <c:pt idx="263">
                  <c:v>0.99416800000000005</c:v>
                </c:pt>
                <c:pt idx="264">
                  <c:v>0.99416800000000005</c:v>
                </c:pt>
                <c:pt idx="265">
                  <c:v>0.99416800000000005</c:v>
                </c:pt>
                <c:pt idx="266">
                  <c:v>0.99416800000000005</c:v>
                </c:pt>
                <c:pt idx="267">
                  <c:v>0.99416800000000005</c:v>
                </c:pt>
                <c:pt idx="268">
                  <c:v>0.99416800000000005</c:v>
                </c:pt>
                <c:pt idx="269">
                  <c:v>0.99416800000000005</c:v>
                </c:pt>
                <c:pt idx="270">
                  <c:v>0.99416899999999997</c:v>
                </c:pt>
                <c:pt idx="271">
                  <c:v>0.99416899999999997</c:v>
                </c:pt>
                <c:pt idx="272">
                  <c:v>0.99416899999999997</c:v>
                </c:pt>
                <c:pt idx="273">
                  <c:v>0.99416899999999997</c:v>
                </c:pt>
                <c:pt idx="274">
                  <c:v>0.99416899999999997</c:v>
                </c:pt>
                <c:pt idx="275">
                  <c:v>0.99417</c:v>
                </c:pt>
                <c:pt idx="276">
                  <c:v>0.99417</c:v>
                </c:pt>
                <c:pt idx="277">
                  <c:v>0.99417</c:v>
                </c:pt>
                <c:pt idx="278">
                  <c:v>0.99417</c:v>
                </c:pt>
                <c:pt idx="279">
                  <c:v>0.99417</c:v>
                </c:pt>
                <c:pt idx="280">
                  <c:v>0.99417</c:v>
                </c:pt>
                <c:pt idx="281">
                  <c:v>0.99417</c:v>
                </c:pt>
                <c:pt idx="282">
                  <c:v>0.99417</c:v>
                </c:pt>
                <c:pt idx="283">
                  <c:v>0.99417</c:v>
                </c:pt>
                <c:pt idx="284">
                  <c:v>0.99417</c:v>
                </c:pt>
                <c:pt idx="285">
                  <c:v>0.99417</c:v>
                </c:pt>
                <c:pt idx="286">
                  <c:v>0.99417</c:v>
                </c:pt>
                <c:pt idx="287">
                  <c:v>0.99417</c:v>
                </c:pt>
                <c:pt idx="288">
                  <c:v>0.99417</c:v>
                </c:pt>
                <c:pt idx="289">
                  <c:v>0.99417</c:v>
                </c:pt>
                <c:pt idx="290">
                  <c:v>0.99417</c:v>
                </c:pt>
                <c:pt idx="291">
                  <c:v>0.99417</c:v>
                </c:pt>
                <c:pt idx="292">
                  <c:v>0.99417</c:v>
                </c:pt>
                <c:pt idx="293">
                  <c:v>0.99417</c:v>
                </c:pt>
                <c:pt idx="294">
                  <c:v>0.99417</c:v>
                </c:pt>
                <c:pt idx="295">
                  <c:v>0.99417</c:v>
                </c:pt>
                <c:pt idx="296">
                  <c:v>0.99417</c:v>
                </c:pt>
                <c:pt idx="297">
                  <c:v>0.99417</c:v>
                </c:pt>
                <c:pt idx="298">
                  <c:v>0.99417</c:v>
                </c:pt>
                <c:pt idx="299">
                  <c:v>0.99417</c:v>
                </c:pt>
                <c:pt idx="300">
                  <c:v>0.99417</c:v>
                </c:pt>
              </c:numCache>
            </c:numRef>
          </c:val>
          <c:smooth val="0"/>
          <c:extLst>
            <c:ext xmlns:c16="http://schemas.microsoft.com/office/drawing/2014/chart" uri="{C3380CC4-5D6E-409C-BE32-E72D297353CC}">
              <c16:uniqueId val="{00000001-61A8-8A44-B499-83BE433CDC30}"/>
            </c:ext>
          </c:extLst>
        </c:ser>
        <c:ser>
          <c:idx val="1"/>
          <c:order val="2"/>
          <c:tx>
            <c:strRef>
              <c:f>CDF!$C$1</c:f>
              <c:strCache>
                <c:ptCount val="1"/>
                <c:pt idx="0">
                  <c:v>PMFS</c:v>
                </c:pt>
              </c:strCache>
            </c:strRef>
          </c:tx>
          <c:spPr>
            <a:ln w="76200" cap="rnd">
              <a:solidFill>
                <a:schemeClr val="accent2"/>
              </a:solidFill>
              <a:round/>
            </a:ln>
            <a:effectLst/>
          </c:spPr>
          <c:marker>
            <c:symbol val="none"/>
          </c:marker>
          <c:cat>
            <c:numRef>
              <c:f>CDF!$A$2:$A$302</c:f>
              <c:numCache>
                <c:formatCode>General</c:formatCode>
                <c:ptCount val="30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numCache>
            </c:numRef>
          </c:cat>
          <c:val>
            <c:numRef>
              <c:f>CDF!$C$2:$C$302</c:f>
              <c:numCache>
                <c:formatCode>General</c:formatCode>
                <c:ptCount val="30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7.4999999999999993E-5</c:v>
                </c:pt>
                <c:pt idx="19">
                  <c:v>4.2299999999999998E-4</c:v>
                </c:pt>
                <c:pt idx="20">
                  <c:v>1.078E-3</c:v>
                </c:pt>
                <c:pt idx="21">
                  <c:v>1.8389999999999999E-3</c:v>
                </c:pt>
                <c:pt idx="22">
                  <c:v>2.6830000000000001E-3</c:v>
                </c:pt>
                <c:pt idx="23">
                  <c:v>3.6250000000000002E-3</c:v>
                </c:pt>
                <c:pt idx="24">
                  <c:v>4.764E-3</c:v>
                </c:pt>
                <c:pt idx="25">
                  <c:v>6.0140000000000002E-3</c:v>
                </c:pt>
                <c:pt idx="26">
                  <c:v>7.3720000000000001E-3</c:v>
                </c:pt>
                <c:pt idx="27">
                  <c:v>8.6899999999999998E-3</c:v>
                </c:pt>
                <c:pt idx="28">
                  <c:v>9.9249999999999998E-3</c:v>
                </c:pt>
                <c:pt idx="29">
                  <c:v>1.1022000000000001E-2</c:v>
                </c:pt>
                <c:pt idx="30">
                  <c:v>1.2004000000000001E-2</c:v>
                </c:pt>
                <c:pt idx="31">
                  <c:v>1.2955E-2</c:v>
                </c:pt>
                <c:pt idx="32">
                  <c:v>1.3927999999999999E-2</c:v>
                </c:pt>
                <c:pt idx="33">
                  <c:v>1.4893999999999999E-2</c:v>
                </c:pt>
                <c:pt idx="34">
                  <c:v>1.6022999999999999E-2</c:v>
                </c:pt>
                <c:pt idx="35">
                  <c:v>1.7224E-2</c:v>
                </c:pt>
                <c:pt idx="36">
                  <c:v>1.8208999999999999E-2</c:v>
                </c:pt>
                <c:pt idx="37">
                  <c:v>1.9120000000000002E-2</c:v>
                </c:pt>
                <c:pt idx="38">
                  <c:v>2.0059E-2</c:v>
                </c:pt>
                <c:pt idx="39">
                  <c:v>2.0988E-2</c:v>
                </c:pt>
                <c:pt idx="40">
                  <c:v>2.1864999999999999E-2</c:v>
                </c:pt>
                <c:pt idx="41">
                  <c:v>2.2720000000000001E-2</c:v>
                </c:pt>
                <c:pt idx="42">
                  <c:v>2.3640000000000001E-2</c:v>
                </c:pt>
                <c:pt idx="43">
                  <c:v>2.4664999999999999E-2</c:v>
                </c:pt>
                <c:pt idx="44">
                  <c:v>2.5715999999999999E-2</c:v>
                </c:pt>
                <c:pt idx="45">
                  <c:v>2.6828999999999999E-2</c:v>
                </c:pt>
                <c:pt idx="46">
                  <c:v>2.8006E-2</c:v>
                </c:pt>
                <c:pt idx="47">
                  <c:v>2.9114000000000001E-2</c:v>
                </c:pt>
                <c:pt idx="48">
                  <c:v>3.0206E-2</c:v>
                </c:pt>
                <c:pt idx="49">
                  <c:v>3.1282999999999998E-2</c:v>
                </c:pt>
                <c:pt idx="50">
                  <c:v>3.2296999999999999E-2</c:v>
                </c:pt>
                <c:pt idx="51">
                  <c:v>3.3253999999999999E-2</c:v>
                </c:pt>
                <c:pt idx="52">
                  <c:v>3.4187000000000002E-2</c:v>
                </c:pt>
                <c:pt idx="53">
                  <c:v>3.5173999999999997E-2</c:v>
                </c:pt>
                <c:pt idx="54">
                  <c:v>3.6230999999999999E-2</c:v>
                </c:pt>
                <c:pt idx="55">
                  <c:v>3.7255999999999997E-2</c:v>
                </c:pt>
                <c:pt idx="56">
                  <c:v>3.8278E-2</c:v>
                </c:pt>
                <c:pt idx="57">
                  <c:v>3.9211999999999997E-2</c:v>
                </c:pt>
                <c:pt idx="58">
                  <c:v>4.0187E-2</c:v>
                </c:pt>
                <c:pt idx="59">
                  <c:v>4.1091000000000003E-2</c:v>
                </c:pt>
                <c:pt idx="60">
                  <c:v>4.1952000000000003E-2</c:v>
                </c:pt>
                <c:pt idx="61">
                  <c:v>4.2776000000000002E-2</c:v>
                </c:pt>
                <c:pt idx="62">
                  <c:v>4.3659000000000003E-2</c:v>
                </c:pt>
                <c:pt idx="63">
                  <c:v>4.4616999999999997E-2</c:v>
                </c:pt>
                <c:pt idx="64">
                  <c:v>4.5634000000000001E-2</c:v>
                </c:pt>
                <c:pt idx="65">
                  <c:v>4.6729E-2</c:v>
                </c:pt>
                <c:pt idx="66">
                  <c:v>4.7840000000000001E-2</c:v>
                </c:pt>
                <c:pt idx="67">
                  <c:v>4.8964000000000001E-2</c:v>
                </c:pt>
                <c:pt idx="68">
                  <c:v>5.0001999999999998E-2</c:v>
                </c:pt>
                <c:pt idx="69">
                  <c:v>5.0930999999999997E-2</c:v>
                </c:pt>
                <c:pt idx="70">
                  <c:v>5.1884E-2</c:v>
                </c:pt>
                <c:pt idx="71">
                  <c:v>5.2790999999999998E-2</c:v>
                </c:pt>
                <c:pt idx="72">
                  <c:v>5.3677000000000002E-2</c:v>
                </c:pt>
                <c:pt idx="73">
                  <c:v>5.4754999999999998E-2</c:v>
                </c:pt>
                <c:pt idx="74">
                  <c:v>5.5816999999999999E-2</c:v>
                </c:pt>
                <c:pt idx="75">
                  <c:v>5.6839000000000001E-2</c:v>
                </c:pt>
                <c:pt idx="76">
                  <c:v>5.7911999999999998E-2</c:v>
                </c:pt>
                <c:pt idx="77">
                  <c:v>5.8893000000000001E-2</c:v>
                </c:pt>
                <c:pt idx="78">
                  <c:v>5.9802000000000001E-2</c:v>
                </c:pt>
                <c:pt idx="79">
                  <c:v>6.0683000000000001E-2</c:v>
                </c:pt>
                <c:pt idx="80">
                  <c:v>6.1565000000000002E-2</c:v>
                </c:pt>
                <c:pt idx="81">
                  <c:v>6.2526999999999999E-2</c:v>
                </c:pt>
                <c:pt idx="82">
                  <c:v>6.3522999999999996E-2</c:v>
                </c:pt>
                <c:pt idx="83">
                  <c:v>6.4523999999999998E-2</c:v>
                </c:pt>
                <c:pt idx="84">
                  <c:v>6.5576999999999996E-2</c:v>
                </c:pt>
                <c:pt idx="85">
                  <c:v>6.6821000000000005E-2</c:v>
                </c:pt>
                <c:pt idx="86">
                  <c:v>6.8171999999999996E-2</c:v>
                </c:pt>
                <c:pt idx="87">
                  <c:v>6.9543999999999995E-2</c:v>
                </c:pt>
                <c:pt idx="88">
                  <c:v>7.0999999999999994E-2</c:v>
                </c:pt>
                <c:pt idx="89">
                  <c:v>7.2492000000000001E-2</c:v>
                </c:pt>
                <c:pt idx="90">
                  <c:v>7.3987999999999998E-2</c:v>
                </c:pt>
                <c:pt idx="91">
                  <c:v>7.5489000000000001E-2</c:v>
                </c:pt>
                <c:pt idx="92">
                  <c:v>7.7033000000000004E-2</c:v>
                </c:pt>
                <c:pt idx="93">
                  <c:v>7.8701999999999994E-2</c:v>
                </c:pt>
                <c:pt idx="94">
                  <c:v>8.0348000000000003E-2</c:v>
                </c:pt>
                <c:pt idx="95">
                  <c:v>8.2031000000000007E-2</c:v>
                </c:pt>
                <c:pt idx="96">
                  <c:v>8.3585999999999994E-2</c:v>
                </c:pt>
                <c:pt idx="97">
                  <c:v>8.5156999999999997E-2</c:v>
                </c:pt>
                <c:pt idx="98">
                  <c:v>8.6643999999999999E-2</c:v>
                </c:pt>
                <c:pt idx="99">
                  <c:v>8.8172E-2</c:v>
                </c:pt>
                <c:pt idx="100">
                  <c:v>8.9693999999999996E-2</c:v>
                </c:pt>
                <c:pt idx="101">
                  <c:v>9.1244000000000006E-2</c:v>
                </c:pt>
                <c:pt idx="102">
                  <c:v>9.2912999999999996E-2</c:v>
                </c:pt>
                <c:pt idx="103">
                  <c:v>9.4677999999999998E-2</c:v>
                </c:pt>
                <c:pt idx="104">
                  <c:v>9.6396999999999997E-2</c:v>
                </c:pt>
                <c:pt idx="105">
                  <c:v>9.8112000000000005E-2</c:v>
                </c:pt>
                <c:pt idx="106">
                  <c:v>9.9793000000000007E-2</c:v>
                </c:pt>
                <c:pt idx="107">
                  <c:v>0.101552</c:v>
                </c:pt>
                <c:pt idx="108">
                  <c:v>0.103287</c:v>
                </c:pt>
                <c:pt idx="109">
                  <c:v>0.104879</c:v>
                </c:pt>
                <c:pt idx="110">
                  <c:v>0.106518</c:v>
                </c:pt>
                <c:pt idx="111">
                  <c:v>0.108151</c:v>
                </c:pt>
                <c:pt idx="112">
                  <c:v>0.109773</c:v>
                </c:pt>
                <c:pt idx="113">
                  <c:v>0.11142000000000001</c:v>
                </c:pt>
                <c:pt idx="114">
                  <c:v>0.11303000000000001</c:v>
                </c:pt>
                <c:pt idx="115">
                  <c:v>0.114606</c:v>
                </c:pt>
                <c:pt idx="116">
                  <c:v>0.11597499999999999</c:v>
                </c:pt>
                <c:pt idx="117">
                  <c:v>0.117156</c:v>
                </c:pt>
                <c:pt idx="118">
                  <c:v>0.11819399999999999</c:v>
                </c:pt>
                <c:pt idx="119">
                  <c:v>0.119112</c:v>
                </c:pt>
                <c:pt idx="120">
                  <c:v>0.119869</c:v>
                </c:pt>
                <c:pt idx="121">
                  <c:v>0.120653</c:v>
                </c:pt>
                <c:pt idx="122">
                  <c:v>0.121479</c:v>
                </c:pt>
                <c:pt idx="123">
                  <c:v>0.12231400000000001</c:v>
                </c:pt>
                <c:pt idx="124">
                  <c:v>0.12313</c:v>
                </c:pt>
                <c:pt idx="125">
                  <c:v>0.12395200000000001</c:v>
                </c:pt>
                <c:pt idx="126">
                  <c:v>0.12474499999999999</c:v>
                </c:pt>
                <c:pt idx="127">
                  <c:v>0.125578</c:v>
                </c:pt>
                <c:pt idx="128">
                  <c:v>0.12645400000000001</c:v>
                </c:pt>
                <c:pt idx="129">
                  <c:v>0.127306</c:v>
                </c:pt>
                <c:pt idx="130">
                  <c:v>0.12808800000000001</c:v>
                </c:pt>
                <c:pt idx="131">
                  <c:v>0.12883800000000001</c:v>
                </c:pt>
                <c:pt idx="132">
                  <c:v>0.12956000000000001</c:v>
                </c:pt>
                <c:pt idx="133">
                  <c:v>0.130275</c:v>
                </c:pt>
                <c:pt idx="134">
                  <c:v>0.13092500000000001</c:v>
                </c:pt>
                <c:pt idx="135">
                  <c:v>0.13150600000000001</c:v>
                </c:pt>
                <c:pt idx="136">
                  <c:v>0.13208800000000001</c:v>
                </c:pt>
                <c:pt idx="137">
                  <c:v>0.13270499999999999</c:v>
                </c:pt>
                <c:pt idx="138">
                  <c:v>0.13334599999999999</c:v>
                </c:pt>
                <c:pt idx="139">
                  <c:v>0.13395199999999999</c:v>
                </c:pt>
                <c:pt idx="140">
                  <c:v>0.134576</c:v>
                </c:pt>
                <c:pt idx="141">
                  <c:v>0.13516600000000001</c:v>
                </c:pt>
                <c:pt idx="142">
                  <c:v>0.135768</c:v>
                </c:pt>
                <c:pt idx="143">
                  <c:v>0.13642799999999999</c:v>
                </c:pt>
                <c:pt idx="144">
                  <c:v>0.137216</c:v>
                </c:pt>
                <c:pt idx="145">
                  <c:v>0.13794300000000001</c:v>
                </c:pt>
                <c:pt idx="146">
                  <c:v>0.13866200000000001</c:v>
                </c:pt>
                <c:pt idx="147">
                  <c:v>0.139402</c:v>
                </c:pt>
                <c:pt idx="148">
                  <c:v>0.14010500000000001</c:v>
                </c:pt>
                <c:pt idx="149">
                  <c:v>0.14082600000000001</c:v>
                </c:pt>
                <c:pt idx="150">
                  <c:v>0.141512</c:v>
                </c:pt>
                <c:pt idx="151">
                  <c:v>0.142066</c:v>
                </c:pt>
                <c:pt idx="152">
                  <c:v>0.142538</c:v>
                </c:pt>
                <c:pt idx="153">
                  <c:v>0.143097</c:v>
                </c:pt>
                <c:pt idx="154">
                  <c:v>0.143679</c:v>
                </c:pt>
                <c:pt idx="155">
                  <c:v>0.14436099999999999</c:v>
                </c:pt>
                <c:pt idx="156">
                  <c:v>0.14500099999999999</c:v>
                </c:pt>
                <c:pt idx="157">
                  <c:v>0.14571000000000001</c:v>
                </c:pt>
                <c:pt idx="158">
                  <c:v>0.14646300000000001</c:v>
                </c:pt>
                <c:pt idx="159">
                  <c:v>0.14732000000000001</c:v>
                </c:pt>
                <c:pt idx="160">
                  <c:v>0.148121</c:v>
                </c:pt>
                <c:pt idx="161">
                  <c:v>0.148836</c:v>
                </c:pt>
                <c:pt idx="162">
                  <c:v>0.14954200000000001</c:v>
                </c:pt>
                <c:pt idx="163">
                  <c:v>0.15015600000000001</c:v>
                </c:pt>
                <c:pt idx="164">
                  <c:v>0.15082499999999999</c:v>
                </c:pt>
                <c:pt idx="165">
                  <c:v>0.15143499999999999</c:v>
                </c:pt>
                <c:pt idx="166">
                  <c:v>0.15204799999999999</c:v>
                </c:pt>
                <c:pt idx="167">
                  <c:v>0.152701</c:v>
                </c:pt>
                <c:pt idx="168">
                  <c:v>0.15326500000000001</c:v>
                </c:pt>
                <c:pt idx="169">
                  <c:v>0.15387500000000001</c:v>
                </c:pt>
                <c:pt idx="170">
                  <c:v>0.15448600000000001</c:v>
                </c:pt>
                <c:pt idx="171">
                  <c:v>0.155055</c:v>
                </c:pt>
                <c:pt idx="172">
                  <c:v>0.15567500000000001</c:v>
                </c:pt>
                <c:pt idx="173">
                  <c:v>0.156363</c:v>
                </c:pt>
                <c:pt idx="174">
                  <c:v>0.15704199999999999</c:v>
                </c:pt>
                <c:pt idx="175">
                  <c:v>0.157802</c:v>
                </c:pt>
                <c:pt idx="176">
                  <c:v>0.158528</c:v>
                </c:pt>
                <c:pt idx="177">
                  <c:v>0.159216</c:v>
                </c:pt>
                <c:pt idx="178">
                  <c:v>0.15992500000000001</c:v>
                </c:pt>
                <c:pt idx="179">
                  <c:v>0.16058</c:v>
                </c:pt>
                <c:pt idx="180">
                  <c:v>0.16117300000000001</c:v>
                </c:pt>
                <c:pt idx="181">
                  <c:v>0.16175999999999999</c:v>
                </c:pt>
                <c:pt idx="182">
                  <c:v>0.162303</c:v>
                </c:pt>
                <c:pt idx="183">
                  <c:v>0.162857</c:v>
                </c:pt>
                <c:pt idx="184">
                  <c:v>0.16337699999999999</c:v>
                </c:pt>
                <c:pt idx="185">
                  <c:v>0.163933</c:v>
                </c:pt>
                <c:pt idx="186">
                  <c:v>0.16452900000000001</c:v>
                </c:pt>
                <c:pt idx="187">
                  <c:v>0.16514400000000001</c:v>
                </c:pt>
                <c:pt idx="188">
                  <c:v>0.16585</c:v>
                </c:pt>
                <c:pt idx="189">
                  <c:v>0.166598</c:v>
                </c:pt>
                <c:pt idx="190">
                  <c:v>0.16738600000000001</c:v>
                </c:pt>
                <c:pt idx="191">
                  <c:v>0.16816900000000001</c:v>
                </c:pt>
                <c:pt idx="192">
                  <c:v>0.16897300000000001</c:v>
                </c:pt>
                <c:pt idx="193">
                  <c:v>0.16977800000000001</c:v>
                </c:pt>
                <c:pt idx="194">
                  <c:v>0.17053199999999999</c:v>
                </c:pt>
                <c:pt idx="195">
                  <c:v>0.17117199999999999</c:v>
                </c:pt>
                <c:pt idx="196">
                  <c:v>0.17181199999999999</c:v>
                </c:pt>
                <c:pt idx="197">
                  <c:v>0.17247599999999999</c:v>
                </c:pt>
                <c:pt idx="198">
                  <c:v>0.173156</c:v>
                </c:pt>
                <c:pt idx="199">
                  <c:v>0.17375499999999999</c:v>
                </c:pt>
                <c:pt idx="200">
                  <c:v>0.17436499999999999</c:v>
                </c:pt>
                <c:pt idx="201">
                  <c:v>0.17496300000000001</c:v>
                </c:pt>
                <c:pt idx="202">
                  <c:v>0.17571800000000001</c:v>
                </c:pt>
                <c:pt idx="203">
                  <c:v>0.176622</c:v>
                </c:pt>
                <c:pt idx="204">
                  <c:v>0.177534</c:v>
                </c:pt>
                <c:pt idx="205">
                  <c:v>0.17844499999999999</c:v>
                </c:pt>
                <c:pt idx="206">
                  <c:v>0.17929100000000001</c:v>
                </c:pt>
                <c:pt idx="207">
                  <c:v>0.180032</c:v>
                </c:pt>
                <c:pt idx="208">
                  <c:v>0.180671</c:v>
                </c:pt>
                <c:pt idx="209">
                  <c:v>0.18132400000000001</c:v>
                </c:pt>
                <c:pt idx="210">
                  <c:v>0.181925</c:v>
                </c:pt>
                <c:pt idx="211">
                  <c:v>0.18257599999999999</c:v>
                </c:pt>
                <c:pt idx="212">
                  <c:v>0.18323200000000001</c:v>
                </c:pt>
                <c:pt idx="213">
                  <c:v>0.18387100000000001</c:v>
                </c:pt>
                <c:pt idx="214">
                  <c:v>0.18457299999999999</c:v>
                </c:pt>
                <c:pt idx="215">
                  <c:v>0.18543000000000001</c:v>
                </c:pt>
                <c:pt idx="216">
                  <c:v>0.18654899999999999</c:v>
                </c:pt>
                <c:pt idx="217">
                  <c:v>0.18785099999999999</c:v>
                </c:pt>
                <c:pt idx="218">
                  <c:v>0.18929699999999999</c:v>
                </c:pt>
                <c:pt idx="219">
                  <c:v>0.19076499999999999</c:v>
                </c:pt>
                <c:pt idx="220">
                  <c:v>0.19223899999999999</c:v>
                </c:pt>
                <c:pt idx="221">
                  <c:v>0.19372</c:v>
                </c:pt>
                <c:pt idx="222">
                  <c:v>0.19511800000000001</c:v>
                </c:pt>
                <c:pt idx="223">
                  <c:v>0.19636100000000001</c:v>
                </c:pt>
                <c:pt idx="224">
                  <c:v>0.197715</c:v>
                </c:pt>
                <c:pt idx="225">
                  <c:v>0.19906599999999999</c:v>
                </c:pt>
                <c:pt idx="226">
                  <c:v>0.20045299999999999</c:v>
                </c:pt>
                <c:pt idx="227">
                  <c:v>0.201987</c:v>
                </c:pt>
                <c:pt idx="228">
                  <c:v>0.20360700000000001</c:v>
                </c:pt>
                <c:pt idx="229">
                  <c:v>0.20518</c:v>
                </c:pt>
                <c:pt idx="230">
                  <c:v>0.206564</c:v>
                </c:pt>
                <c:pt idx="231">
                  <c:v>0.20774999999999999</c:v>
                </c:pt>
                <c:pt idx="232">
                  <c:v>0.20889199999999999</c:v>
                </c:pt>
                <c:pt idx="233">
                  <c:v>0.20994599999999999</c:v>
                </c:pt>
                <c:pt idx="234">
                  <c:v>0.21095900000000001</c:v>
                </c:pt>
                <c:pt idx="235">
                  <c:v>0.21193600000000001</c:v>
                </c:pt>
                <c:pt idx="236">
                  <c:v>0.21285599999999999</c:v>
                </c:pt>
                <c:pt idx="237">
                  <c:v>0.21382899999999999</c:v>
                </c:pt>
                <c:pt idx="238">
                  <c:v>0.21476899999999999</c:v>
                </c:pt>
                <c:pt idx="239">
                  <c:v>0.21586900000000001</c:v>
                </c:pt>
                <c:pt idx="240">
                  <c:v>0.217004</c:v>
                </c:pt>
                <c:pt idx="241">
                  <c:v>0.21807199999999999</c:v>
                </c:pt>
                <c:pt idx="242">
                  <c:v>0.219136</c:v>
                </c:pt>
                <c:pt idx="243">
                  <c:v>0.22011500000000001</c:v>
                </c:pt>
                <c:pt idx="244">
                  <c:v>0.22095400000000001</c:v>
                </c:pt>
                <c:pt idx="245">
                  <c:v>0.22184000000000001</c:v>
                </c:pt>
                <c:pt idx="246">
                  <c:v>0.22264999999999999</c:v>
                </c:pt>
                <c:pt idx="247">
                  <c:v>0.22336300000000001</c:v>
                </c:pt>
                <c:pt idx="248">
                  <c:v>0.22401599999999999</c:v>
                </c:pt>
                <c:pt idx="249">
                  <c:v>0.22478100000000001</c:v>
                </c:pt>
                <c:pt idx="250">
                  <c:v>0.22565399999999999</c:v>
                </c:pt>
                <c:pt idx="251">
                  <c:v>0.22665299999999999</c:v>
                </c:pt>
                <c:pt idx="252">
                  <c:v>0.22770499999999999</c:v>
                </c:pt>
                <c:pt idx="253">
                  <c:v>0.22872999999999999</c:v>
                </c:pt>
                <c:pt idx="254">
                  <c:v>0.22964899999999999</c:v>
                </c:pt>
                <c:pt idx="255">
                  <c:v>0.230491</c:v>
                </c:pt>
                <c:pt idx="256">
                  <c:v>0.23131399999999999</c:v>
                </c:pt>
                <c:pt idx="257">
                  <c:v>0.23214699999999999</c:v>
                </c:pt>
                <c:pt idx="258">
                  <c:v>0.23293900000000001</c:v>
                </c:pt>
                <c:pt idx="259">
                  <c:v>0.23380699999999999</c:v>
                </c:pt>
                <c:pt idx="260">
                  <c:v>0.23463999999999999</c:v>
                </c:pt>
                <c:pt idx="261">
                  <c:v>0.23543500000000001</c:v>
                </c:pt>
                <c:pt idx="262">
                  <c:v>0.23636699999999999</c:v>
                </c:pt>
                <c:pt idx="263">
                  <c:v>0.237374</c:v>
                </c:pt>
                <c:pt idx="264">
                  <c:v>0.238339</c:v>
                </c:pt>
                <c:pt idx="265">
                  <c:v>0.23925299999999999</c:v>
                </c:pt>
                <c:pt idx="266">
                  <c:v>0.24016499999999999</c:v>
                </c:pt>
                <c:pt idx="267">
                  <c:v>0.24099599999999999</c:v>
                </c:pt>
                <c:pt idx="268">
                  <c:v>0.241893</c:v>
                </c:pt>
                <c:pt idx="269">
                  <c:v>0.242678</c:v>
                </c:pt>
                <c:pt idx="270">
                  <c:v>0.243483</c:v>
                </c:pt>
                <c:pt idx="271">
                  <c:v>0.244199</c:v>
                </c:pt>
                <c:pt idx="272">
                  <c:v>0.244919</c:v>
                </c:pt>
                <c:pt idx="273">
                  <c:v>0.24560799999999999</c:v>
                </c:pt>
                <c:pt idx="274">
                  <c:v>0.246396</c:v>
                </c:pt>
                <c:pt idx="275">
                  <c:v>0.247336</c:v>
                </c:pt>
                <c:pt idx="276">
                  <c:v>0.24826400000000001</c:v>
                </c:pt>
                <c:pt idx="277">
                  <c:v>0.24925</c:v>
                </c:pt>
                <c:pt idx="278">
                  <c:v>0.25013299999999999</c:v>
                </c:pt>
                <c:pt idx="279">
                  <c:v>0.25090099999999999</c:v>
                </c:pt>
                <c:pt idx="280">
                  <c:v>0.25176100000000001</c:v>
                </c:pt>
                <c:pt idx="281">
                  <c:v>0.25258000000000003</c:v>
                </c:pt>
                <c:pt idx="282">
                  <c:v>0.25345699999999999</c:v>
                </c:pt>
                <c:pt idx="283">
                  <c:v>0.25427</c:v>
                </c:pt>
                <c:pt idx="284">
                  <c:v>0.25508599999999998</c:v>
                </c:pt>
                <c:pt idx="285">
                  <c:v>0.25592599999999999</c:v>
                </c:pt>
                <c:pt idx="286">
                  <c:v>0.25677800000000001</c:v>
                </c:pt>
                <c:pt idx="287">
                  <c:v>0.25765900000000003</c:v>
                </c:pt>
                <c:pt idx="288">
                  <c:v>0.25856000000000001</c:v>
                </c:pt>
                <c:pt idx="289">
                  <c:v>0.25945299999999999</c:v>
                </c:pt>
                <c:pt idx="290">
                  <c:v>0.26033600000000001</c:v>
                </c:pt>
                <c:pt idx="291">
                  <c:v>0.26120100000000002</c:v>
                </c:pt>
                <c:pt idx="292">
                  <c:v>0.26210600000000001</c:v>
                </c:pt>
                <c:pt idx="293">
                  <c:v>0.26290799999999998</c:v>
                </c:pt>
                <c:pt idx="294">
                  <c:v>0.263712</c:v>
                </c:pt>
                <c:pt idx="295">
                  <c:v>0.26445999999999997</c:v>
                </c:pt>
                <c:pt idx="296">
                  <c:v>0.26519500000000001</c:v>
                </c:pt>
                <c:pt idx="297">
                  <c:v>0.265963</c:v>
                </c:pt>
                <c:pt idx="298">
                  <c:v>0.26675399999999999</c:v>
                </c:pt>
                <c:pt idx="299">
                  <c:v>0.26754</c:v>
                </c:pt>
                <c:pt idx="300">
                  <c:v>0.26838699999999999</c:v>
                </c:pt>
              </c:numCache>
            </c:numRef>
          </c:val>
          <c:smooth val="0"/>
          <c:extLst>
            <c:ext xmlns:c16="http://schemas.microsoft.com/office/drawing/2014/chart" uri="{C3380CC4-5D6E-409C-BE32-E72D297353CC}">
              <c16:uniqueId val="{00000002-61A8-8A44-B499-83BE433CDC30}"/>
            </c:ext>
          </c:extLst>
        </c:ser>
        <c:ser>
          <c:idx val="3"/>
          <c:order val="3"/>
          <c:tx>
            <c:strRef>
              <c:f>CDF!$E$1</c:f>
              <c:strCache>
                <c:ptCount val="1"/>
                <c:pt idx="0">
                  <c:v>NOVA</c:v>
                </c:pt>
              </c:strCache>
            </c:strRef>
          </c:tx>
          <c:spPr>
            <a:ln w="76200" cap="rnd">
              <a:solidFill>
                <a:schemeClr val="accent6"/>
              </a:solidFill>
              <a:round/>
            </a:ln>
            <a:effectLst/>
          </c:spPr>
          <c:marker>
            <c:symbol val="none"/>
          </c:marker>
          <c:cat>
            <c:numRef>
              <c:f>CDF!$A$2:$A$302</c:f>
              <c:numCache>
                <c:formatCode>General</c:formatCode>
                <c:ptCount val="30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numCache>
            </c:numRef>
          </c:cat>
          <c:val>
            <c:numRef>
              <c:f>CDF!$E$2:$E$302</c:f>
              <c:numCache>
                <c:formatCode>General</c:formatCode>
                <c:ptCount val="30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6.0000000000000002E-6</c:v>
                </c:pt>
                <c:pt idx="33">
                  <c:v>1.11E-4</c:v>
                </c:pt>
                <c:pt idx="34">
                  <c:v>3.1500000000000001E-4</c:v>
                </c:pt>
                <c:pt idx="35">
                  <c:v>3.3419999999999999E-3</c:v>
                </c:pt>
                <c:pt idx="36">
                  <c:v>3.6205000000000001E-2</c:v>
                </c:pt>
                <c:pt idx="37">
                  <c:v>0.13189600000000001</c:v>
                </c:pt>
                <c:pt idx="38">
                  <c:v>0.28056999999999999</c:v>
                </c:pt>
                <c:pt idx="39">
                  <c:v>0.43512699999999999</c:v>
                </c:pt>
                <c:pt idx="40">
                  <c:v>0.55989599999999995</c:v>
                </c:pt>
                <c:pt idx="41">
                  <c:v>0.65704200000000001</c:v>
                </c:pt>
                <c:pt idx="42">
                  <c:v>0.72531100000000004</c:v>
                </c:pt>
                <c:pt idx="43">
                  <c:v>0.76897700000000002</c:v>
                </c:pt>
                <c:pt idx="44">
                  <c:v>0.79900300000000002</c:v>
                </c:pt>
                <c:pt idx="45">
                  <c:v>0.82418800000000003</c:v>
                </c:pt>
                <c:pt idx="46">
                  <c:v>0.84750499999999995</c:v>
                </c:pt>
                <c:pt idx="47">
                  <c:v>0.87131899999999995</c:v>
                </c:pt>
                <c:pt idx="48">
                  <c:v>0.89533499999999999</c:v>
                </c:pt>
                <c:pt idx="49">
                  <c:v>0.91816799999999998</c:v>
                </c:pt>
                <c:pt idx="50">
                  <c:v>0.93912300000000004</c:v>
                </c:pt>
                <c:pt idx="51">
                  <c:v>0.95721800000000001</c:v>
                </c:pt>
                <c:pt idx="52">
                  <c:v>0.97056900000000002</c:v>
                </c:pt>
                <c:pt idx="53">
                  <c:v>0.97930499999999998</c:v>
                </c:pt>
                <c:pt idx="54">
                  <c:v>0.98459700000000006</c:v>
                </c:pt>
                <c:pt idx="55">
                  <c:v>0.987348</c:v>
                </c:pt>
                <c:pt idx="56">
                  <c:v>0.989093</c:v>
                </c:pt>
                <c:pt idx="57">
                  <c:v>0.99029299999999998</c:v>
                </c:pt>
                <c:pt idx="58">
                  <c:v>0.99130200000000002</c:v>
                </c:pt>
                <c:pt idx="59">
                  <c:v>0.99209999999999998</c:v>
                </c:pt>
                <c:pt idx="60">
                  <c:v>0.99278200000000005</c:v>
                </c:pt>
                <c:pt idx="61">
                  <c:v>0.99341599999999997</c:v>
                </c:pt>
                <c:pt idx="62">
                  <c:v>0.99392199999999997</c:v>
                </c:pt>
                <c:pt idx="63">
                  <c:v>0.99435099999999998</c:v>
                </c:pt>
                <c:pt idx="64">
                  <c:v>0.99477400000000005</c:v>
                </c:pt>
                <c:pt idx="65">
                  <c:v>0.99519599999999997</c:v>
                </c:pt>
                <c:pt idx="66">
                  <c:v>0.99556100000000003</c:v>
                </c:pt>
                <c:pt idx="67">
                  <c:v>0.99593600000000004</c:v>
                </c:pt>
                <c:pt idx="68">
                  <c:v>0.99621599999999999</c:v>
                </c:pt>
                <c:pt idx="69">
                  <c:v>0.99645899999999998</c:v>
                </c:pt>
                <c:pt idx="70">
                  <c:v>0.996672</c:v>
                </c:pt>
                <c:pt idx="71">
                  <c:v>0.99685199999999996</c:v>
                </c:pt>
                <c:pt idx="72">
                  <c:v>0.99702599999999997</c:v>
                </c:pt>
                <c:pt idx="73">
                  <c:v>0.99723200000000001</c:v>
                </c:pt>
                <c:pt idx="74">
                  <c:v>0.99744299999999997</c:v>
                </c:pt>
                <c:pt idx="75">
                  <c:v>0.99763500000000005</c:v>
                </c:pt>
                <c:pt idx="76">
                  <c:v>0.99780100000000005</c:v>
                </c:pt>
                <c:pt idx="77">
                  <c:v>0.99793500000000002</c:v>
                </c:pt>
                <c:pt idx="78">
                  <c:v>0.99806099999999998</c:v>
                </c:pt>
                <c:pt idx="79">
                  <c:v>0.99817400000000001</c:v>
                </c:pt>
                <c:pt idx="80">
                  <c:v>0.99829900000000005</c:v>
                </c:pt>
                <c:pt idx="81">
                  <c:v>0.99840300000000004</c:v>
                </c:pt>
                <c:pt idx="82">
                  <c:v>0.99850499999999998</c:v>
                </c:pt>
                <c:pt idx="83">
                  <c:v>0.99857700000000005</c:v>
                </c:pt>
                <c:pt idx="84">
                  <c:v>0.99864600000000003</c:v>
                </c:pt>
                <c:pt idx="85">
                  <c:v>0.998722</c:v>
                </c:pt>
                <c:pt idx="86">
                  <c:v>0.99878299999999998</c:v>
                </c:pt>
                <c:pt idx="87">
                  <c:v>0.99884300000000004</c:v>
                </c:pt>
                <c:pt idx="88">
                  <c:v>0.99890100000000004</c:v>
                </c:pt>
                <c:pt idx="89">
                  <c:v>0.99895400000000001</c:v>
                </c:pt>
                <c:pt idx="90">
                  <c:v>0.99899000000000004</c:v>
                </c:pt>
                <c:pt idx="91">
                  <c:v>0.99902400000000002</c:v>
                </c:pt>
                <c:pt idx="92">
                  <c:v>0.99906499999999998</c:v>
                </c:pt>
                <c:pt idx="93">
                  <c:v>0.99910299999999996</c:v>
                </c:pt>
                <c:pt idx="94">
                  <c:v>0.99912699999999999</c:v>
                </c:pt>
                <c:pt idx="95">
                  <c:v>0.99915799999999999</c:v>
                </c:pt>
                <c:pt idx="96">
                  <c:v>0.999197</c:v>
                </c:pt>
                <c:pt idx="97">
                  <c:v>0.99921599999999999</c:v>
                </c:pt>
                <c:pt idx="98">
                  <c:v>0.99924100000000005</c:v>
                </c:pt>
                <c:pt idx="99">
                  <c:v>0.99926000000000004</c:v>
                </c:pt>
                <c:pt idx="100">
                  <c:v>0.99928399999999995</c:v>
                </c:pt>
                <c:pt idx="101">
                  <c:v>0.999305</c:v>
                </c:pt>
                <c:pt idx="102">
                  <c:v>0.99932200000000004</c:v>
                </c:pt>
                <c:pt idx="103">
                  <c:v>0.999336</c:v>
                </c:pt>
                <c:pt idx="104">
                  <c:v>0.99935600000000002</c:v>
                </c:pt>
                <c:pt idx="105">
                  <c:v>0.999363</c:v>
                </c:pt>
                <c:pt idx="106">
                  <c:v>0.99937500000000001</c:v>
                </c:pt>
                <c:pt idx="107">
                  <c:v>0.99938499999999997</c:v>
                </c:pt>
                <c:pt idx="108">
                  <c:v>0.999394</c:v>
                </c:pt>
                <c:pt idx="109">
                  <c:v>0.99940099999999998</c:v>
                </c:pt>
                <c:pt idx="110">
                  <c:v>0.99940600000000002</c:v>
                </c:pt>
                <c:pt idx="111">
                  <c:v>0.99940600000000002</c:v>
                </c:pt>
                <c:pt idx="112">
                  <c:v>0.99940899999999999</c:v>
                </c:pt>
                <c:pt idx="113">
                  <c:v>0.99941100000000005</c:v>
                </c:pt>
                <c:pt idx="114">
                  <c:v>0.99941100000000005</c:v>
                </c:pt>
                <c:pt idx="115">
                  <c:v>0.999413</c:v>
                </c:pt>
                <c:pt idx="116">
                  <c:v>0.999413</c:v>
                </c:pt>
                <c:pt idx="117">
                  <c:v>0.99941500000000005</c:v>
                </c:pt>
                <c:pt idx="118">
                  <c:v>0.99941800000000003</c:v>
                </c:pt>
                <c:pt idx="119">
                  <c:v>0.99942299999999995</c:v>
                </c:pt>
                <c:pt idx="120">
                  <c:v>0.99942900000000001</c:v>
                </c:pt>
                <c:pt idx="121">
                  <c:v>0.99943099999999996</c:v>
                </c:pt>
                <c:pt idx="122">
                  <c:v>0.99943300000000002</c:v>
                </c:pt>
                <c:pt idx="123">
                  <c:v>0.99943700000000002</c:v>
                </c:pt>
                <c:pt idx="124">
                  <c:v>0.99943800000000005</c:v>
                </c:pt>
                <c:pt idx="125">
                  <c:v>0.99943899999999997</c:v>
                </c:pt>
                <c:pt idx="126">
                  <c:v>0.99944200000000005</c:v>
                </c:pt>
                <c:pt idx="127">
                  <c:v>0.99944299999999997</c:v>
                </c:pt>
                <c:pt idx="128">
                  <c:v>0.99944299999999997</c:v>
                </c:pt>
                <c:pt idx="129">
                  <c:v>0.99944299999999997</c:v>
                </c:pt>
                <c:pt idx="130">
                  <c:v>0.99944500000000003</c:v>
                </c:pt>
                <c:pt idx="131">
                  <c:v>0.99944599999999995</c:v>
                </c:pt>
                <c:pt idx="132">
                  <c:v>0.999448</c:v>
                </c:pt>
                <c:pt idx="133">
                  <c:v>0.99944999999999995</c:v>
                </c:pt>
                <c:pt idx="134">
                  <c:v>0.99945399999999995</c:v>
                </c:pt>
                <c:pt idx="135">
                  <c:v>0.99945399999999995</c:v>
                </c:pt>
                <c:pt idx="136">
                  <c:v>0.99945399999999995</c:v>
                </c:pt>
                <c:pt idx="137">
                  <c:v>0.99945499999999998</c:v>
                </c:pt>
                <c:pt idx="138">
                  <c:v>0.99945499999999998</c:v>
                </c:pt>
                <c:pt idx="139">
                  <c:v>0.99945600000000001</c:v>
                </c:pt>
                <c:pt idx="140">
                  <c:v>0.99945899999999999</c:v>
                </c:pt>
                <c:pt idx="141">
                  <c:v>0.99946100000000004</c:v>
                </c:pt>
                <c:pt idx="142">
                  <c:v>0.99946199999999996</c:v>
                </c:pt>
                <c:pt idx="143">
                  <c:v>0.99946199999999996</c:v>
                </c:pt>
                <c:pt idx="144">
                  <c:v>0.99946199999999996</c:v>
                </c:pt>
                <c:pt idx="145">
                  <c:v>0.99946199999999996</c:v>
                </c:pt>
                <c:pt idx="146">
                  <c:v>0.99946299999999999</c:v>
                </c:pt>
                <c:pt idx="147">
                  <c:v>0.99946400000000002</c:v>
                </c:pt>
                <c:pt idx="148">
                  <c:v>0.99946400000000002</c:v>
                </c:pt>
                <c:pt idx="149">
                  <c:v>0.99946500000000005</c:v>
                </c:pt>
                <c:pt idx="150">
                  <c:v>0.99946599999999997</c:v>
                </c:pt>
                <c:pt idx="151">
                  <c:v>0.99946599999999997</c:v>
                </c:pt>
                <c:pt idx="152">
                  <c:v>0.99946699999999999</c:v>
                </c:pt>
                <c:pt idx="153">
                  <c:v>0.99946699999999999</c:v>
                </c:pt>
                <c:pt idx="154">
                  <c:v>0.99946800000000002</c:v>
                </c:pt>
                <c:pt idx="155">
                  <c:v>0.99946800000000002</c:v>
                </c:pt>
                <c:pt idx="156">
                  <c:v>0.99946900000000005</c:v>
                </c:pt>
                <c:pt idx="157">
                  <c:v>0.99946900000000005</c:v>
                </c:pt>
                <c:pt idx="158">
                  <c:v>0.99946900000000005</c:v>
                </c:pt>
                <c:pt idx="159">
                  <c:v>0.99947399999999997</c:v>
                </c:pt>
                <c:pt idx="160">
                  <c:v>0.99947900000000001</c:v>
                </c:pt>
                <c:pt idx="161">
                  <c:v>0.99948800000000004</c:v>
                </c:pt>
                <c:pt idx="162">
                  <c:v>0.99949600000000005</c:v>
                </c:pt>
                <c:pt idx="163">
                  <c:v>0.99950899999999998</c:v>
                </c:pt>
                <c:pt idx="164">
                  <c:v>0.999533</c:v>
                </c:pt>
                <c:pt idx="165">
                  <c:v>0.99954500000000002</c:v>
                </c:pt>
                <c:pt idx="166">
                  <c:v>0.99955499999999997</c:v>
                </c:pt>
                <c:pt idx="167">
                  <c:v>0.99956299999999998</c:v>
                </c:pt>
                <c:pt idx="168">
                  <c:v>0.99956800000000001</c:v>
                </c:pt>
                <c:pt idx="169">
                  <c:v>0.99957200000000002</c:v>
                </c:pt>
                <c:pt idx="170">
                  <c:v>0.99957200000000002</c:v>
                </c:pt>
                <c:pt idx="171">
                  <c:v>0.99957200000000002</c:v>
                </c:pt>
                <c:pt idx="172">
                  <c:v>0.99957200000000002</c:v>
                </c:pt>
                <c:pt idx="173">
                  <c:v>0.99957399999999996</c:v>
                </c:pt>
                <c:pt idx="174">
                  <c:v>0.99957399999999996</c:v>
                </c:pt>
                <c:pt idx="175">
                  <c:v>0.99957399999999996</c:v>
                </c:pt>
                <c:pt idx="176">
                  <c:v>0.99957499999999999</c:v>
                </c:pt>
                <c:pt idx="177">
                  <c:v>0.99957499999999999</c:v>
                </c:pt>
                <c:pt idx="178">
                  <c:v>0.99957499999999999</c:v>
                </c:pt>
                <c:pt idx="179">
                  <c:v>0.99957600000000002</c:v>
                </c:pt>
                <c:pt idx="180">
                  <c:v>0.99957600000000002</c:v>
                </c:pt>
                <c:pt idx="181">
                  <c:v>0.99957600000000002</c:v>
                </c:pt>
                <c:pt idx="182">
                  <c:v>0.99957700000000005</c:v>
                </c:pt>
                <c:pt idx="183">
                  <c:v>0.999579</c:v>
                </c:pt>
                <c:pt idx="184">
                  <c:v>0.999579</c:v>
                </c:pt>
                <c:pt idx="185">
                  <c:v>0.999579</c:v>
                </c:pt>
                <c:pt idx="186">
                  <c:v>0.999579</c:v>
                </c:pt>
                <c:pt idx="187">
                  <c:v>0.999579</c:v>
                </c:pt>
                <c:pt idx="188">
                  <c:v>0.999579</c:v>
                </c:pt>
                <c:pt idx="189">
                  <c:v>0.999579</c:v>
                </c:pt>
                <c:pt idx="190">
                  <c:v>0.999579</c:v>
                </c:pt>
                <c:pt idx="191">
                  <c:v>0.999579</c:v>
                </c:pt>
                <c:pt idx="192">
                  <c:v>0.999579</c:v>
                </c:pt>
                <c:pt idx="193">
                  <c:v>0.999579</c:v>
                </c:pt>
                <c:pt idx="194">
                  <c:v>0.99958000000000002</c:v>
                </c:pt>
                <c:pt idx="195">
                  <c:v>0.99958000000000002</c:v>
                </c:pt>
                <c:pt idx="196">
                  <c:v>0.99958000000000002</c:v>
                </c:pt>
                <c:pt idx="197">
                  <c:v>0.99958000000000002</c:v>
                </c:pt>
                <c:pt idx="198">
                  <c:v>0.99958000000000002</c:v>
                </c:pt>
                <c:pt idx="199">
                  <c:v>0.99958100000000005</c:v>
                </c:pt>
                <c:pt idx="200">
                  <c:v>0.99958100000000005</c:v>
                </c:pt>
                <c:pt idx="201">
                  <c:v>0.99958199999999997</c:v>
                </c:pt>
                <c:pt idx="202">
                  <c:v>0.999583</c:v>
                </c:pt>
                <c:pt idx="203">
                  <c:v>0.999583</c:v>
                </c:pt>
                <c:pt idx="204">
                  <c:v>0.999583</c:v>
                </c:pt>
                <c:pt idx="205">
                  <c:v>0.999583</c:v>
                </c:pt>
                <c:pt idx="206">
                  <c:v>0.999583</c:v>
                </c:pt>
                <c:pt idx="207">
                  <c:v>0.999583</c:v>
                </c:pt>
                <c:pt idx="208">
                  <c:v>0.999583</c:v>
                </c:pt>
                <c:pt idx="209">
                  <c:v>0.99958400000000003</c:v>
                </c:pt>
                <c:pt idx="210">
                  <c:v>0.99958400000000003</c:v>
                </c:pt>
                <c:pt idx="211">
                  <c:v>0.99958400000000003</c:v>
                </c:pt>
                <c:pt idx="212">
                  <c:v>0.99958400000000003</c:v>
                </c:pt>
                <c:pt idx="213">
                  <c:v>0.99958400000000003</c:v>
                </c:pt>
                <c:pt idx="214">
                  <c:v>0.99958499999999995</c:v>
                </c:pt>
                <c:pt idx="215">
                  <c:v>0.99958499999999995</c:v>
                </c:pt>
                <c:pt idx="216">
                  <c:v>0.99958499999999995</c:v>
                </c:pt>
                <c:pt idx="217">
                  <c:v>0.99958499999999995</c:v>
                </c:pt>
                <c:pt idx="218">
                  <c:v>0.99958499999999995</c:v>
                </c:pt>
                <c:pt idx="219">
                  <c:v>0.99958499999999995</c:v>
                </c:pt>
                <c:pt idx="220">
                  <c:v>0.99958499999999995</c:v>
                </c:pt>
                <c:pt idx="221">
                  <c:v>0.99958499999999995</c:v>
                </c:pt>
                <c:pt idx="222">
                  <c:v>0.99958599999999997</c:v>
                </c:pt>
                <c:pt idx="223">
                  <c:v>0.99958599999999997</c:v>
                </c:pt>
                <c:pt idx="224">
                  <c:v>0.99958599999999997</c:v>
                </c:pt>
                <c:pt idx="225">
                  <c:v>0.99958599999999997</c:v>
                </c:pt>
                <c:pt idx="226">
                  <c:v>0.99958599999999997</c:v>
                </c:pt>
                <c:pt idx="227">
                  <c:v>0.99958599999999997</c:v>
                </c:pt>
                <c:pt idx="228">
                  <c:v>0.99958599999999997</c:v>
                </c:pt>
                <c:pt idx="229">
                  <c:v>0.99958599999999997</c:v>
                </c:pt>
                <c:pt idx="230">
                  <c:v>0.99958599999999997</c:v>
                </c:pt>
                <c:pt idx="231">
                  <c:v>0.99958599999999997</c:v>
                </c:pt>
                <c:pt idx="232">
                  <c:v>0.99958599999999997</c:v>
                </c:pt>
                <c:pt idx="233">
                  <c:v>0.99958599999999997</c:v>
                </c:pt>
                <c:pt idx="234">
                  <c:v>0.99958599999999997</c:v>
                </c:pt>
                <c:pt idx="235">
                  <c:v>0.99958599999999997</c:v>
                </c:pt>
                <c:pt idx="236">
                  <c:v>0.99958599999999997</c:v>
                </c:pt>
                <c:pt idx="237">
                  <c:v>0.99958599999999997</c:v>
                </c:pt>
                <c:pt idx="238">
                  <c:v>0.99958599999999997</c:v>
                </c:pt>
                <c:pt idx="239">
                  <c:v>0.99958599999999997</c:v>
                </c:pt>
                <c:pt idx="240">
                  <c:v>0.99958599999999997</c:v>
                </c:pt>
                <c:pt idx="241">
                  <c:v>0.99958599999999997</c:v>
                </c:pt>
                <c:pt idx="242">
                  <c:v>0.99958599999999997</c:v>
                </c:pt>
                <c:pt idx="243">
                  <c:v>0.99958599999999997</c:v>
                </c:pt>
                <c:pt idx="244">
                  <c:v>0.99958599999999997</c:v>
                </c:pt>
                <c:pt idx="245">
                  <c:v>0.99958599999999997</c:v>
                </c:pt>
                <c:pt idx="246">
                  <c:v>0.99958599999999997</c:v>
                </c:pt>
                <c:pt idx="247">
                  <c:v>0.99958599999999997</c:v>
                </c:pt>
                <c:pt idx="248">
                  <c:v>0.99958599999999997</c:v>
                </c:pt>
                <c:pt idx="249">
                  <c:v>0.99958599999999997</c:v>
                </c:pt>
                <c:pt idx="250">
                  <c:v>0.99958599999999997</c:v>
                </c:pt>
                <c:pt idx="251">
                  <c:v>0.99958599999999997</c:v>
                </c:pt>
                <c:pt idx="252">
                  <c:v>0.999587</c:v>
                </c:pt>
                <c:pt idx="253">
                  <c:v>0.999587</c:v>
                </c:pt>
                <c:pt idx="254">
                  <c:v>0.999587</c:v>
                </c:pt>
                <c:pt idx="255">
                  <c:v>0.999587</c:v>
                </c:pt>
                <c:pt idx="256">
                  <c:v>0.999587</c:v>
                </c:pt>
                <c:pt idx="257">
                  <c:v>0.999587</c:v>
                </c:pt>
                <c:pt idx="258">
                  <c:v>0.999587</c:v>
                </c:pt>
                <c:pt idx="259">
                  <c:v>0.999587</c:v>
                </c:pt>
                <c:pt idx="260">
                  <c:v>0.999587</c:v>
                </c:pt>
                <c:pt idx="261">
                  <c:v>0.999587</c:v>
                </c:pt>
                <c:pt idx="262">
                  <c:v>0.999587</c:v>
                </c:pt>
                <c:pt idx="263">
                  <c:v>0.99958800000000003</c:v>
                </c:pt>
                <c:pt idx="264">
                  <c:v>0.99958800000000003</c:v>
                </c:pt>
                <c:pt idx="265">
                  <c:v>0.99958800000000003</c:v>
                </c:pt>
                <c:pt idx="266">
                  <c:v>0.99958800000000003</c:v>
                </c:pt>
                <c:pt idx="267">
                  <c:v>0.99958800000000003</c:v>
                </c:pt>
                <c:pt idx="268">
                  <c:v>0.99958800000000003</c:v>
                </c:pt>
                <c:pt idx="269">
                  <c:v>0.99958800000000003</c:v>
                </c:pt>
                <c:pt idx="270">
                  <c:v>0.99958800000000003</c:v>
                </c:pt>
                <c:pt idx="271">
                  <c:v>0.99958800000000003</c:v>
                </c:pt>
                <c:pt idx="272">
                  <c:v>0.99958800000000003</c:v>
                </c:pt>
                <c:pt idx="273">
                  <c:v>0.99958800000000003</c:v>
                </c:pt>
                <c:pt idx="274">
                  <c:v>0.99958800000000003</c:v>
                </c:pt>
                <c:pt idx="275">
                  <c:v>0.99958800000000003</c:v>
                </c:pt>
                <c:pt idx="276">
                  <c:v>0.99958800000000003</c:v>
                </c:pt>
                <c:pt idx="277">
                  <c:v>0.99958800000000003</c:v>
                </c:pt>
                <c:pt idx="278">
                  <c:v>0.99958800000000003</c:v>
                </c:pt>
                <c:pt idx="279">
                  <c:v>0.99958800000000003</c:v>
                </c:pt>
                <c:pt idx="280">
                  <c:v>0.99958800000000003</c:v>
                </c:pt>
                <c:pt idx="281">
                  <c:v>0.99958800000000003</c:v>
                </c:pt>
                <c:pt idx="282">
                  <c:v>0.99958800000000003</c:v>
                </c:pt>
                <c:pt idx="283">
                  <c:v>0.99958800000000003</c:v>
                </c:pt>
                <c:pt idx="284">
                  <c:v>0.99958800000000003</c:v>
                </c:pt>
                <c:pt idx="285">
                  <c:v>0.99958800000000003</c:v>
                </c:pt>
                <c:pt idx="286">
                  <c:v>0.99958800000000003</c:v>
                </c:pt>
                <c:pt idx="287">
                  <c:v>0.99958800000000003</c:v>
                </c:pt>
                <c:pt idx="288">
                  <c:v>0.99958899999999995</c:v>
                </c:pt>
                <c:pt idx="289">
                  <c:v>0.99958999999999998</c:v>
                </c:pt>
                <c:pt idx="290">
                  <c:v>0.99958999999999998</c:v>
                </c:pt>
                <c:pt idx="291">
                  <c:v>0.99959299999999995</c:v>
                </c:pt>
                <c:pt idx="292">
                  <c:v>0.99959799999999999</c:v>
                </c:pt>
                <c:pt idx="293">
                  <c:v>0.99960000000000004</c:v>
                </c:pt>
                <c:pt idx="294">
                  <c:v>0.99960300000000002</c:v>
                </c:pt>
                <c:pt idx="295">
                  <c:v>0.99961599999999995</c:v>
                </c:pt>
                <c:pt idx="296">
                  <c:v>0.99963199999999997</c:v>
                </c:pt>
                <c:pt idx="297">
                  <c:v>0.99963999999999997</c:v>
                </c:pt>
                <c:pt idx="298">
                  <c:v>0.99964799999999998</c:v>
                </c:pt>
                <c:pt idx="299">
                  <c:v>0.99965800000000005</c:v>
                </c:pt>
                <c:pt idx="300">
                  <c:v>0.99966200000000005</c:v>
                </c:pt>
              </c:numCache>
            </c:numRef>
          </c:val>
          <c:smooth val="0"/>
          <c:extLst>
            <c:ext xmlns:c16="http://schemas.microsoft.com/office/drawing/2014/chart" uri="{C3380CC4-5D6E-409C-BE32-E72D297353CC}">
              <c16:uniqueId val="{00000003-61A8-8A44-B499-83BE433CDC30}"/>
            </c:ext>
          </c:extLst>
        </c:ser>
        <c:ser>
          <c:idx val="4"/>
          <c:order val="4"/>
          <c:tx>
            <c:strRef>
              <c:f>CDF!$F$1</c:f>
              <c:strCache>
                <c:ptCount val="1"/>
                <c:pt idx="0">
                  <c:v>SoupFS</c:v>
                </c:pt>
              </c:strCache>
            </c:strRef>
          </c:tx>
          <c:spPr>
            <a:ln w="76200" cap="rnd">
              <a:solidFill>
                <a:schemeClr val="accent1"/>
              </a:solidFill>
              <a:round/>
            </a:ln>
            <a:effectLst/>
          </c:spPr>
          <c:marker>
            <c:symbol val="none"/>
          </c:marker>
          <c:cat>
            <c:numRef>
              <c:f>CDF!$A$2:$A$302</c:f>
              <c:numCache>
                <c:formatCode>General</c:formatCode>
                <c:ptCount val="30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numCache>
            </c:numRef>
          </c:cat>
          <c:val>
            <c:numRef>
              <c:f>CDF!$F$2:$F$302</c:f>
              <c:numCache>
                <c:formatCode>General</c:formatCode>
                <c:ptCount val="30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1.9999999999999999E-6</c:v>
                </c:pt>
                <c:pt idx="15">
                  <c:v>1.5300000000000001E-4</c:v>
                </c:pt>
                <c:pt idx="16">
                  <c:v>1.537E-3</c:v>
                </c:pt>
                <c:pt idx="17">
                  <c:v>4.7600000000000003E-3</c:v>
                </c:pt>
                <c:pt idx="18">
                  <c:v>1.0456999999999999E-2</c:v>
                </c:pt>
                <c:pt idx="19">
                  <c:v>1.9935000000000001E-2</c:v>
                </c:pt>
                <c:pt idx="20">
                  <c:v>3.5804999999999997E-2</c:v>
                </c:pt>
                <c:pt idx="21">
                  <c:v>6.0174999999999999E-2</c:v>
                </c:pt>
                <c:pt idx="22">
                  <c:v>9.3683000000000002E-2</c:v>
                </c:pt>
                <c:pt idx="23">
                  <c:v>0.139539</c:v>
                </c:pt>
                <c:pt idx="24">
                  <c:v>0.199488</c:v>
                </c:pt>
                <c:pt idx="25">
                  <c:v>0.269619</c:v>
                </c:pt>
                <c:pt idx="26">
                  <c:v>0.34919499999999998</c:v>
                </c:pt>
                <c:pt idx="27">
                  <c:v>0.43895800000000001</c:v>
                </c:pt>
                <c:pt idx="28">
                  <c:v>0.52935900000000002</c:v>
                </c:pt>
                <c:pt idx="29">
                  <c:v>0.608487</c:v>
                </c:pt>
                <c:pt idx="30">
                  <c:v>0.668435</c:v>
                </c:pt>
                <c:pt idx="31">
                  <c:v>0.71293700000000004</c:v>
                </c:pt>
                <c:pt idx="32">
                  <c:v>0.74737900000000002</c:v>
                </c:pt>
                <c:pt idx="33">
                  <c:v>0.77448600000000001</c:v>
                </c:pt>
                <c:pt idx="34">
                  <c:v>0.79574199999999995</c:v>
                </c:pt>
                <c:pt idx="35">
                  <c:v>0.81208499999999995</c:v>
                </c:pt>
                <c:pt idx="36">
                  <c:v>0.82494699999999999</c:v>
                </c:pt>
                <c:pt idx="37">
                  <c:v>0.836646</c:v>
                </c:pt>
                <c:pt idx="38">
                  <c:v>0.84818899999999997</c:v>
                </c:pt>
                <c:pt idx="39">
                  <c:v>0.85987400000000003</c:v>
                </c:pt>
                <c:pt idx="40">
                  <c:v>0.87312999999999996</c:v>
                </c:pt>
                <c:pt idx="41">
                  <c:v>0.88818200000000003</c:v>
                </c:pt>
                <c:pt idx="42">
                  <c:v>0.90357799999999999</c:v>
                </c:pt>
                <c:pt idx="43">
                  <c:v>0.91728100000000001</c:v>
                </c:pt>
                <c:pt idx="44">
                  <c:v>0.929114</c:v>
                </c:pt>
                <c:pt idx="45">
                  <c:v>0.93915899999999997</c:v>
                </c:pt>
                <c:pt idx="46">
                  <c:v>0.94764999999999999</c:v>
                </c:pt>
                <c:pt idx="47">
                  <c:v>0.955094</c:v>
                </c:pt>
                <c:pt idx="48">
                  <c:v>0.96120899999999998</c:v>
                </c:pt>
                <c:pt idx="49">
                  <c:v>0.96571799999999997</c:v>
                </c:pt>
                <c:pt idx="50">
                  <c:v>0.969136</c:v>
                </c:pt>
                <c:pt idx="51">
                  <c:v>0.97197299999999998</c:v>
                </c:pt>
                <c:pt idx="52">
                  <c:v>0.974526</c:v>
                </c:pt>
                <c:pt idx="53">
                  <c:v>0.97714800000000002</c:v>
                </c:pt>
                <c:pt idx="54">
                  <c:v>0.97990299999999997</c:v>
                </c:pt>
                <c:pt idx="55">
                  <c:v>0.98288500000000001</c:v>
                </c:pt>
                <c:pt idx="56">
                  <c:v>0.98605500000000001</c:v>
                </c:pt>
                <c:pt idx="57">
                  <c:v>0.98880599999999996</c:v>
                </c:pt>
                <c:pt idx="58">
                  <c:v>0.99102500000000004</c:v>
                </c:pt>
                <c:pt idx="59">
                  <c:v>0.99270700000000001</c:v>
                </c:pt>
                <c:pt idx="60">
                  <c:v>0.99404000000000003</c:v>
                </c:pt>
                <c:pt idx="61">
                  <c:v>0.99495400000000001</c:v>
                </c:pt>
                <c:pt idx="62">
                  <c:v>0.99562600000000001</c:v>
                </c:pt>
                <c:pt idx="63">
                  <c:v>0.99609000000000003</c:v>
                </c:pt>
                <c:pt idx="64">
                  <c:v>0.99648800000000004</c:v>
                </c:pt>
                <c:pt idx="65">
                  <c:v>0.99682999999999999</c:v>
                </c:pt>
                <c:pt idx="66">
                  <c:v>0.997139</c:v>
                </c:pt>
                <c:pt idx="67">
                  <c:v>0.99737900000000002</c:v>
                </c:pt>
                <c:pt idx="68">
                  <c:v>0.99766200000000005</c:v>
                </c:pt>
                <c:pt idx="69">
                  <c:v>0.99790500000000004</c:v>
                </c:pt>
                <c:pt idx="70">
                  <c:v>0.99814800000000004</c:v>
                </c:pt>
                <c:pt idx="71">
                  <c:v>0.99839900000000004</c:v>
                </c:pt>
                <c:pt idx="72">
                  <c:v>0.99861100000000003</c:v>
                </c:pt>
                <c:pt idx="73">
                  <c:v>0.99881799999999998</c:v>
                </c:pt>
                <c:pt idx="74">
                  <c:v>0.99896200000000002</c:v>
                </c:pt>
                <c:pt idx="75">
                  <c:v>0.99911099999999997</c:v>
                </c:pt>
                <c:pt idx="76">
                  <c:v>0.99922900000000003</c:v>
                </c:pt>
                <c:pt idx="77">
                  <c:v>0.999336</c:v>
                </c:pt>
                <c:pt idx="78">
                  <c:v>0.99941000000000002</c:v>
                </c:pt>
                <c:pt idx="79">
                  <c:v>0.99947699999999995</c:v>
                </c:pt>
                <c:pt idx="80">
                  <c:v>0.999529</c:v>
                </c:pt>
                <c:pt idx="81">
                  <c:v>0.99959100000000001</c:v>
                </c:pt>
                <c:pt idx="82">
                  <c:v>0.99962600000000001</c:v>
                </c:pt>
                <c:pt idx="83">
                  <c:v>0.999664</c:v>
                </c:pt>
                <c:pt idx="84">
                  <c:v>0.99969600000000003</c:v>
                </c:pt>
                <c:pt idx="85">
                  <c:v>0.99972300000000003</c:v>
                </c:pt>
                <c:pt idx="86">
                  <c:v>0.99974799999999997</c:v>
                </c:pt>
                <c:pt idx="87">
                  <c:v>0.99977300000000002</c:v>
                </c:pt>
                <c:pt idx="88">
                  <c:v>0.99978999999999996</c:v>
                </c:pt>
                <c:pt idx="89">
                  <c:v>0.99980800000000003</c:v>
                </c:pt>
                <c:pt idx="90">
                  <c:v>0.99982000000000004</c:v>
                </c:pt>
                <c:pt idx="91">
                  <c:v>0.99982700000000002</c:v>
                </c:pt>
                <c:pt idx="92">
                  <c:v>0.99983500000000003</c:v>
                </c:pt>
                <c:pt idx="93">
                  <c:v>0.99984200000000001</c:v>
                </c:pt>
                <c:pt idx="94">
                  <c:v>0.99984799999999996</c:v>
                </c:pt>
                <c:pt idx="95">
                  <c:v>0.99985299999999999</c:v>
                </c:pt>
                <c:pt idx="96">
                  <c:v>0.99985999999999997</c:v>
                </c:pt>
                <c:pt idx="97">
                  <c:v>0.99986399999999998</c:v>
                </c:pt>
                <c:pt idx="98">
                  <c:v>0.99986900000000001</c:v>
                </c:pt>
                <c:pt idx="99">
                  <c:v>0.99987400000000004</c:v>
                </c:pt>
                <c:pt idx="100">
                  <c:v>0.99987400000000004</c:v>
                </c:pt>
                <c:pt idx="101">
                  <c:v>0.99987499999999996</c:v>
                </c:pt>
                <c:pt idx="102">
                  <c:v>0.99987700000000002</c:v>
                </c:pt>
                <c:pt idx="103">
                  <c:v>0.99987899999999996</c:v>
                </c:pt>
                <c:pt idx="104">
                  <c:v>0.99987899999999996</c:v>
                </c:pt>
                <c:pt idx="105">
                  <c:v>0.99988200000000005</c:v>
                </c:pt>
                <c:pt idx="106">
                  <c:v>0.99988200000000005</c:v>
                </c:pt>
                <c:pt idx="107">
                  <c:v>0.99988200000000005</c:v>
                </c:pt>
                <c:pt idx="108">
                  <c:v>0.999884</c:v>
                </c:pt>
                <c:pt idx="109">
                  <c:v>0.99988600000000005</c:v>
                </c:pt>
                <c:pt idx="110">
                  <c:v>0.99988600000000005</c:v>
                </c:pt>
                <c:pt idx="111">
                  <c:v>0.99988699999999997</c:v>
                </c:pt>
                <c:pt idx="112">
                  <c:v>0.99988900000000003</c:v>
                </c:pt>
                <c:pt idx="113">
                  <c:v>0.99988900000000003</c:v>
                </c:pt>
                <c:pt idx="114">
                  <c:v>0.99988900000000003</c:v>
                </c:pt>
                <c:pt idx="115">
                  <c:v>0.99988900000000003</c:v>
                </c:pt>
                <c:pt idx="116">
                  <c:v>0.99989099999999997</c:v>
                </c:pt>
                <c:pt idx="117">
                  <c:v>0.999892</c:v>
                </c:pt>
                <c:pt idx="118">
                  <c:v>0.999892</c:v>
                </c:pt>
                <c:pt idx="119">
                  <c:v>0.99989300000000003</c:v>
                </c:pt>
                <c:pt idx="120">
                  <c:v>0.99989300000000003</c:v>
                </c:pt>
                <c:pt idx="121">
                  <c:v>0.99989300000000003</c:v>
                </c:pt>
                <c:pt idx="122">
                  <c:v>0.99989300000000003</c:v>
                </c:pt>
                <c:pt idx="123">
                  <c:v>0.99989399999999995</c:v>
                </c:pt>
                <c:pt idx="124">
                  <c:v>0.99989499999999998</c:v>
                </c:pt>
                <c:pt idx="125">
                  <c:v>0.99989499999999998</c:v>
                </c:pt>
                <c:pt idx="126">
                  <c:v>0.99989499999999998</c:v>
                </c:pt>
                <c:pt idx="127">
                  <c:v>0.99989600000000001</c:v>
                </c:pt>
                <c:pt idx="128">
                  <c:v>0.99989600000000001</c:v>
                </c:pt>
                <c:pt idx="129">
                  <c:v>0.99989600000000001</c:v>
                </c:pt>
                <c:pt idx="130">
                  <c:v>0.99989799999999995</c:v>
                </c:pt>
                <c:pt idx="131">
                  <c:v>0.99989799999999995</c:v>
                </c:pt>
                <c:pt idx="132">
                  <c:v>0.99989799999999995</c:v>
                </c:pt>
                <c:pt idx="133">
                  <c:v>0.99989799999999995</c:v>
                </c:pt>
                <c:pt idx="134">
                  <c:v>0.99989799999999995</c:v>
                </c:pt>
                <c:pt idx="135">
                  <c:v>0.99989899999999998</c:v>
                </c:pt>
                <c:pt idx="136">
                  <c:v>0.99990000000000001</c:v>
                </c:pt>
                <c:pt idx="137">
                  <c:v>0.99990100000000004</c:v>
                </c:pt>
                <c:pt idx="138">
                  <c:v>0.99990100000000004</c:v>
                </c:pt>
                <c:pt idx="139">
                  <c:v>0.99990100000000004</c:v>
                </c:pt>
                <c:pt idx="140">
                  <c:v>0.99990199999999996</c:v>
                </c:pt>
                <c:pt idx="141">
                  <c:v>0.99990199999999996</c:v>
                </c:pt>
                <c:pt idx="142">
                  <c:v>0.99990199999999996</c:v>
                </c:pt>
                <c:pt idx="143">
                  <c:v>0.99990199999999996</c:v>
                </c:pt>
                <c:pt idx="144">
                  <c:v>0.99990199999999996</c:v>
                </c:pt>
                <c:pt idx="145">
                  <c:v>0.99990199999999996</c:v>
                </c:pt>
                <c:pt idx="146">
                  <c:v>0.99990199999999996</c:v>
                </c:pt>
                <c:pt idx="147">
                  <c:v>0.99990199999999996</c:v>
                </c:pt>
                <c:pt idx="148">
                  <c:v>0.99990299999999999</c:v>
                </c:pt>
                <c:pt idx="149">
                  <c:v>0.99990299999999999</c:v>
                </c:pt>
                <c:pt idx="150">
                  <c:v>0.99990299999999999</c:v>
                </c:pt>
                <c:pt idx="151">
                  <c:v>0.99990299999999999</c:v>
                </c:pt>
                <c:pt idx="152">
                  <c:v>0.99990299999999999</c:v>
                </c:pt>
                <c:pt idx="153">
                  <c:v>0.99990299999999999</c:v>
                </c:pt>
                <c:pt idx="154">
                  <c:v>0.99990299999999999</c:v>
                </c:pt>
                <c:pt idx="155">
                  <c:v>0.99990299999999999</c:v>
                </c:pt>
                <c:pt idx="156">
                  <c:v>0.99990299999999999</c:v>
                </c:pt>
                <c:pt idx="157">
                  <c:v>0.99990400000000002</c:v>
                </c:pt>
                <c:pt idx="158">
                  <c:v>0.99990400000000002</c:v>
                </c:pt>
                <c:pt idx="159">
                  <c:v>0.99990500000000004</c:v>
                </c:pt>
                <c:pt idx="160">
                  <c:v>0.99990500000000004</c:v>
                </c:pt>
                <c:pt idx="161">
                  <c:v>0.99990500000000004</c:v>
                </c:pt>
                <c:pt idx="162">
                  <c:v>0.99990500000000004</c:v>
                </c:pt>
                <c:pt idx="163">
                  <c:v>0.99990500000000004</c:v>
                </c:pt>
                <c:pt idx="164">
                  <c:v>0.99990500000000004</c:v>
                </c:pt>
                <c:pt idx="165">
                  <c:v>0.99990500000000004</c:v>
                </c:pt>
                <c:pt idx="166">
                  <c:v>0.99990500000000004</c:v>
                </c:pt>
                <c:pt idx="167">
                  <c:v>0.99990500000000004</c:v>
                </c:pt>
                <c:pt idx="168">
                  <c:v>0.99990500000000004</c:v>
                </c:pt>
                <c:pt idx="169">
                  <c:v>0.99990500000000004</c:v>
                </c:pt>
                <c:pt idx="170">
                  <c:v>0.99990500000000004</c:v>
                </c:pt>
                <c:pt idx="171">
                  <c:v>0.99990500000000004</c:v>
                </c:pt>
                <c:pt idx="172">
                  <c:v>0.99990500000000004</c:v>
                </c:pt>
                <c:pt idx="173">
                  <c:v>0.99990500000000004</c:v>
                </c:pt>
                <c:pt idx="174">
                  <c:v>0.99990500000000004</c:v>
                </c:pt>
                <c:pt idx="175">
                  <c:v>0.99990500000000004</c:v>
                </c:pt>
                <c:pt idx="176">
                  <c:v>0.99990500000000004</c:v>
                </c:pt>
                <c:pt idx="177">
                  <c:v>0.99990500000000004</c:v>
                </c:pt>
                <c:pt idx="178">
                  <c:v>0.99990500000000004</c:v>
                </c:pt>
                <c:pt idx="179">
                  <c:v>0.99990599999999996</c:v>
                </c:pt>
                <c:pt idx="180">
                  <c:v>0.99990599999999996</c:v>
                </c:pt>
                <c:pt idx="181">
                  <c:v>0.99990599999999996</c:v>
                </c:pt>
                <c:pt idx="182">
                  <c:v>0.99990699999999999</c:v>
                </c:pt>
                <c:pt idx="183">
                  <c:v>0.99990699999999999</c:v>
                </c:pt>
                <c:pt idx="184">
                  <c:v>0.99990699999999999</c:v>
                </c:pt>
                <c:pt idx="185">
                  <c:v>0.99990699999999999</c:v>
                </c:pt>
                <c:pt idx="186">
                  <c:v>0.99990699999999999</c:v>
                </c:pt>
                <c:pt idx="187">
                  <c:v>0.99990800000000002</c:v>
                </c:pt>
                <c:pt idx="188">
                  <c:v>0.99990900000000005</c:v>
                </c:pt>
                <c:pt idx="189">
                  <c:v>0.99990900000000005</c:v>
                </c:pt>
                <c:pt idx="190">
                  <c:v>0.99990900000000005</c:v>
                </c:pt>
                <c:pt idx="191">
                  <c:v>0.99990900000000005</c:v>
                </c:pt>
                <c:pt idx="192">
                  <c:v>0.99990900000000005</c:v>
                </c:pt>
                <c:pt idx="193">
                  <c:v>0.99990900000000005</c:v>
                </c:pt>
                <c:pt idx="194">
                  <c:v>0.99990900000000005</c:v>
                </c:pt>
                <c:pt idx="195">
                  <c:v>0.99990900000000005</c:v>
                </c:pt>
                <c:pt idx="196">
                  <c:v>0.99990900000000005</c:v>
                </c:pt>
                <c:pt idx="197">
                  <c:v>0.99990900000000005</c:v>
                </c:pt>
                <c:pt idx="198">
                  <c:v>0.99990900000000005</c:v>
                </c:pt>
                <c:pt idx="199">
                  <c:v>0.99990900000000005</c:v>
                </c:pt>
                <c:pt idx="200">
                  <c:v>0.99990900000000005</c:v>
                </c:pt>
                <c:pt idx="201">
                  <c:v>0.99990900000000005</c:v>
                </c:pt>
                <c:pt idx="202">
                  <c:v>0.99990999999999997</c:v>
                </c:pt>
                <c:pt idx="203">
                  <c:v>0.99990999999999997</c:v>
                </c:pt>
                <c:pt idx="204">
                  <c:v>0.99990999999999997</c:v>
                </c:pt>
                <c:pt idx="205">
                  <c:v>0.99990999999999997</c:v>
                </c:pt>
                <c:pt idx="206">
                  <c:v>0.99990999999999997</c:v>
                </c:pt>
                <c:pt idx="207">
                  <c:v>0.99990999999999997</c:v>
                </c:pt>
                <c:pt idx="208">
                  <c:v>0.99991099999999999</c:v>
                </c:pt>
                <c:pt idx="209">
                  <c:v>0.99991099999999999</c:v>
                </c:pt>
                <c:pt idx="210">
                  <c:v>0.99991099999999999</c:v>
                </c:pt>
                <c:pt idx="211">
                  <c:v>0.99991200000000002</c:v>
                </c:pt>
                <c:pt idx="212">
                  <c:v>0.99991200000000002</c:v>
                </c:pt>
                <c:pt idx="213">
                  <c:v>0.99991200000000002</c:v>
                </c:pt>
                <c:pt idx="214">
                  <c:v>0.99991200000000002</c:v>
                </c:pt>
                <c:pt idx="215">
                  <c:v>0.99991200000000002</c:v>
                </c:pt>
                <c:pt idx="216">
                  <c:v>0.99991200000000002</c:v>
                </c:pt>
                <c:pt idx="217">
                  <c:v>0.99991200000000002</c:v>
                </c:pt>
                <c:pt idx="218">
                  <c:v>0.99991200000000002</c:v>
                </c:pt>
                <c:pt idx="219">
                  <c:v>0.99991200000000002</c:v>
                </c:pt>
                <c:pt idx="220">
                  <c:v>0.99991200000000002</c:v>
                </c:pt>
                <c:pt idx="221">
                  <c:v>0.99991200000000002</c:v>
                </c:pt>
                <c:pt idx="222">
                  <c:v>0.99991200000000002</c:v>
                </c:pt>
                <c:pt idx="223">
                  <c:v>0.99991200000000002</c:v>
                </c:pt>
                <c:pt idx="224">
                  <c:v>0.99991300000000005</c:v>
                </c:pt>
                <c:pt idx="225">
                  <c:v>0.99991300000000005</c:v>
                </c:pt>
                <c:pt idx="226">
                  <c:v>0.99991300000000005</c:v>
                </c:pt>
                <c:pt idx="227">
                  <c:v>0.99991300000000005</c:v>
                </c:pt>
                <c:pt idx="228">
                  <c:v>0.99991300000000005</c:v>
                </c:pt>
                <c:pt idx="229">
                  <c:v>0.99991300000000005</c:v>
                </c:pt>
                <c:pt idx="230">
                  <c:v>0.99991300000000005</c:v>
                </c:pt>
                <c:pt idx="231">
                  <c:v>0.99991300000000005</c:v>
                </c:pt>
                <c:pt idx="232">
                  <c:v>0.99991399999999997</c:v>
                </c:pt>
                <c:pt idx="233">
                  <c:v>0.99991399999999997</c:v>
                </c:pt>
                <c:pt idx="234">
                  <c:v>0.99991399999999997</c:v>
                </c:pt>
                <c:pt idx="235">
                  <c:v>0.99991399999999997</c:v>
                </c:pt>
                <c:pt idx="236">
                  <c:v>0.99991399999999997</c:v>
                </c:pt>
                <c:pt idx="237">
                  <c:v>0.99991399999999997</c:v>
                </c:pt>
                <c:pt idx="238">
                  <c:v>0.99991399999999997</c:v>
                </c:pt>
                <c:pt idx="239">
                  <c:v>0.99991399999999997</c:v>
                </c:pt>
                <c:pt idx="240">
                  <c:v>0.99991399999999997</c:v>
                </c:pt>
                <c:pt idx="241">
                  <c:v>0.99991399999999997</c:v>
                </c:pt>
                <c:pt idx="242">
                  <c:v>0.99991399999999997</c:v>
                </c:pt>
                <c:pt idx="243">
                  <c:v>0.99991399999999997</c:v>
                </c:pt>
                <c:pt idx="244">
                  <c:v>0.99991399999999997</c:v>
                </c:pt>
                <c:pt idx="245">
                  <c:v>0.99991399999999997</c:v>
                </c:pt>
                <c:pt idx="246">
                  <c:v>0.99991399999999997</c:v>
                </c:pt>
                <c:pt idx="247">
                  <c:v>0.99991399999999997</c:v>
                </c:pt>
                <c:pt idx="248">
                  <c:v>0.99991399999999997</c:v>
                </c:pt>
                <c:pt idx="249">
                  <c:v>0.99991399999999997</c:v>
                </c:pt>
                <c:pt idx="250">
                  <c:v>0.99991399999999997</c:v>
                </c:pt>
                <c:pt idx="251">
                  <c:v>0.99991399999999997</c:v>
                </c:pt>
                <c:pt idx="252">
                  <c:v>0.99991399999999997</c:v>
                </c:pt>
                <c:pt idx="253">
                  <c:v>0.99991399999999997</c:v>
                </c:pt>
                <c:pt idx="254">
                  <c:v>0.99991399999999997</c:v>
                </c:pt>
                <c:pt idx="255">
                  <c:v>0.99991399999999997</c:v>
                </c:pt>
                <c:pt idx="256">
                  <c:v>0.99991399999999997</c:v>
                </c:pt>
                <c:pt idx="257">
                  <c:v>0.99991399999999997</c:v>
                </c:pt>
                <c:pt idx="258">
                  <c:v>0.99991399999999997</c:v>
                </c:pt>
                <c:pt idx="259">
                  <c:v>0.99991399999999997</c:v>
                </c:pt>
                <c:pt idx="260">
                  <c:v>0.99991399999999997</c:v>
                </c:pt>
                <c:pt idx="261">
                  <c:v>0.99991399999999997</c:v>
                </c:pt>
                <c:pt idx="262">
                  <c:v>0.99991399999999997</c:v>
                </c:pt>
                <c:pt idx="263">
                  <c:v>0.99991399999999997</c:v>
                </c:pt>
                <c:pt idx="264">
                  <c:v>0.999915</c:v>
                </c:pt>
                <c:pt idx="265">
                  <c:v>0.999915</c:v>
                </c:pt>
                <c:pt idx="266">
                  <c:v>0.999915</c:v>
                </c:pt>
                <c:pt idx="267">
                  <c:v>0.999915</c:v>
                </c:pt>
                <c:pt idx="268">
                  <c:v>0.999915</c:v>
                </c:pt>
                <c:pt idx="269">
                  <c:v>0.999915</c:v>
                </c:pt>
                <c:pt idx="270">
                  <c:v>0.999915</c:v>
                </c:pt>
                <c:pt idx="271">
                  <c:v>0.999915</c:v>
                </c:pt>
                <c:pt idx="272">
                  <c:v>0.999915</c:v>
                </c:pt>
                <c:pt idx="273">
                  <c:v>0.999915</c:v>
                </c:pt>
                <c:pt idx="274">
                  <c:v>0.999915</c:v>
                </c:pt>
                <c:pt idx="275">
                  <c:v>0.999915</c:v>
                </c:pt>
                <c:pt idx="276">
                  <c:v>0.999915</c:v>
                </c:pt>
                <c:pt idx="277">
                  <c:v>0.999915</c:v>
                </c:pt>
                <c:pt idx="278">
                  <c:v>0.999915</c:v>
                </c:pt>
                <c:pt idx="279">
                  <c:v>0.99991600000000003</c:v>
                </c:pt>
                <c:pt idx="280">
                  <c:v>0.99991600000000003</c:v>
                </c:pt>
                <c:pt idx="281">
                  <c:v>0.99991600000000003</c:v>
                </c:pt>
                <c:pt idx="282">
                  <c:v>0.99991600000000003</c:v>
                </c:pt>
                <c:pt idx="283">
                  <c:v>0.99991600000000003</c:v>
                </c:pt>
                <c:pt idx="284">
                  <c:v>0.99991600000000003</c:v>
                </c:pt>
                <c:pt idx="285">
                  <c:v>0.99991600000000003</c:v>
                </c:pt>
                <c:pt idx="286">
                  <c:v>0.99991600000000003</c:v>
                </c:pt>
                <c:pt idx="287">
                  <c:v>0.99991600000000003</c:v>
                </c:pt>
                <c:pt idx="288">
                  <c:v>0.99991600000000003</c:v>
                </c:pt>
                <c:pt idx="289">
                  <c:v>0.99991600000000003</c:v>
                </c:pt>
                <c:pt idx="290">
                  <c:v>0.99991600000000003</c:v>
                </c:pt>
                <c:pt idx="291">
                  <c:v>0.99991600000000003</c:v>
                </c:pt>
                <c:pt idx="292">
                  <c:v>0.99991600000000003</c:v>
                </c:pt>
                <c:pt idx="293">
                  <c:v>0.99991600000000003</c:v>
                </c:pt>
                <c:pt idx="294">
                  <c:v>0.99991600000000003</c:v>
                </c:pt>
                <c:pt idx="295">
                  <c:v>0.99991600000000003</c:v>
                </c:pt>
                <c:pt idx="296">
                  <c:v>0.99991600000000003</c:v>
                </c:pt>
                <c:pt idx="297">
                  <c:v>0.99991600000000003</c:v>
                </c:pt>
                <c:pt idx="298">
                  <c:v>0.99991600000000003</c:v>
                </c:pt>
                <c:pt idx="299">
                  <c:v>0.99991600000000003</c:v>
                </c:pt>
                <c:pt idx="300">
                  <c:v>0.99991600000000003</c:v>
                </c:pt>
              </c:numCache>
            </c:numRef>
          </c:val>
          <c:smooth val="0"/>
          <c:extLst>
            <c:ext xmlns:c16="http://schemas.microsoft.com/office/drawing/2014/chart" uri="{C3380CC4-5D6E-409C-BE32-E72D297353CC}">
              <c16:uniqueId val="{00000004-61A8-8A44-B499-83BE433CDC30}"/>
            </c:ext>
          </c:extLst>
        </c:ser>
        <c:dLbls>
          <c:showLegendKey val="0"/>
          <c:showVal val="0"/>
          <c:showCatName val="0"/>
          <c:showSerName val="0"/>
          <c:showPercent val="0"/>
          <c:showBubbleSize val="0"/>
        </c:dLbls>
        <c:smooth val="0"/>
        <c:axId val="-1605720704"/>
        <c:axId val="-1605727376"/>
      </c:lineChart>
      <c:catAx>
        <c:axId val="-1605720704"/>
        <c:scaling>
          <c:orientation val="minMax"/>
        </c:scaling>
        <c:delete val="0"/>
        <c:axPos val="b"/>
        <c:title>
          <c:tx>
            <c:rich>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r>
                  <a:rPr lang="en-US"/>
                  <a:t>Latency (us)</a:t>
                </a:r>
              </a:p>
            </c:rich>
          </c:tx>
          <c:layout>
            <c:manualLayout>
              <c:xMode val="edge"/>
              <c:yMode val="edge"/>
              <c:x val="0.45115672319806199"/>
              <c:y val="0.92739814136605003"/>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1605727376"/>
        <c:crosses val="autoZero"/>
        <c:auto val="1"/>
        <c:lblAlgn val="ctr"/>
        <c:lblOffset val="0"/>
        <c:tickLblSkip val="20"/>
        <c:noMultiLvlLbl val="0"/>
      </c:catAx>
      <c:valAx>
        <c:axId val="-1605727376"/>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r>
                  <a:rPr lang="en-US"/>
                  <a:t>CDF</a:t>
                </a:r>
              </a:p>
            </c:rich>
          </c:tx>
          <c:layout>
            <c:manualLayout>
              <c:xMode val="edge"/>
              <c:yMode val="edge"/>
              <c:x val="1.9230769230769199E-3"/>
              <c:y val="0.38513733748397699"/>
            </c:manualLayout>
          </c:layout>
          <c:overlay val="0"/>
          <c:spPr>
            <a:noFill/>
            <a:ln>
              <a:noFill/>
            </a:ln>
            <a:effectLst/>
          </c:spPr>
          <c:txPr>
            <a:bodyPr rot="-54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1605720704"/>
        <c:crosses val="autoZero"/>
        <c:crossBetween val="between"/>
        <c:minorUnit val="0.2"/>
      </c:valAx>
      <c:spPr>
        <a:noFill/>
        <a:ln w="38100">
          <a:solidFill>
            <a:schemeClr val="tx1"/>
          </a:solidFill>
        </a:ln>
        <a:effectLst/>
      </c:spPr>
    </c:plotArea>
    <c:legend>
      <c:legendPos val="tr"/>
      <c:layout>
        <c:manualLayout>
          <c:xMode val="edge"/>
          <c:yMode val="edge"/>
          <c:x val="0.73888553703514304"/>
          <c:y val="8.0921657966911406E-2"/>
          <c:w val="0.214903705218666"/>
          <c:h val="0.33232073931935002"/>
        </c:manualLayout>
      </c:layout>
      <c:overlay val="1"/>
      <c:spPr>
        <a:noFill/>
        <a:ln>
          <a:noFill/>
        </a:ln>
        <a:effectLst/>
      </c:spPr>
      <c:txPr>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800" b="1"/>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1" i="0" u="none" strike="noStrike" kern="1200" spc="0" baseline="0">
                <a:solidFill>
                  <a:schemeClr val="tx1">
                    <a:lumMod val="65000"/>
                    <a:lumOff val="35000"/>
                  </a:schemeClr>
                </a:solidFill>
                <a:latin typeface="+mn-lt"/>
                <a:ea typeface="+mn-ea"/>
                <a:cs typeface="+mn-cs"/>
              </a:defRPr>
            </a:pPr>
            <a:r>
              <a:rPr lang="en-US"/>
              <a:t>Create</a:t>
            </a:r>
          </a:p>
        </c:rich>
      </c:tx>
      <c:layout>
        <c:manualLayout>
          <c:xMode val="edge"/>
          <c:yMode val="edge"/>
          <c:x val="0.45398111885228998"/>
          <c:y val="2.3927429863346301E-2"/>
        </c:manualLayout>
      </c:layout>
      <c:overlay val="0"/>
      <c:spPr>
        <a:noFill/>
        <a:ln>
          <a:noFill/>
        </a:ln>
        <a:effectLst/>
      </c:spPr>
      <c:txPr>
        <a:bodyPr rot="0" spcFirstLastPara="1" vertOverflow="ellipsis" vert="horz" wrap="square" anchor="ctr" anchorCtr="1"/>
        <a:lstStyle/>
        <a:p>
          <a:pPr>
            <a:defRPr sz="21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6912726223358"/>
          <c:y val="0.46210048001425602"/>
          <c:w val="0.81586214288658898"/>
          <c:h val="0.345868424862734"/>
        </c:manualLayout>
      </c:layout>
      <c:lineChart>
        <c:grouping val="standard"/>
        <c:varyColors val="0"/>
        <c:ser>
          <c:idx val="1"/>
          <c:order val="0"/>
          <c:tx>
            <c:strRef>
              <c:f>nvdelay!$C$2</c:f>
              <c:strCache>
                <c:ptCount val="1"/>
                <c:pt idx="0">
                  <c:v>NOVA</c:v>
                </c:pt>
              </c:strCache>
            </c:strRef>
          </c:tx>
          <c:spPr>
            <a:ln w="38100" cap="rnd">
              <a:solidFill>
                <a:schemeClr val="accent6"/>
              </a:solidFill>
              <a:round/>
            </a:ln>
            <a:effectLst/>
          </c:spPr>
          <c:marker>
            <c:symbol val="circle"/>
            <c:size val="8"/>
            <c:spPr>
              <a:solidFill>
                <a:schemeClr val="accent6"/>
              </a:solidFill>
              <a:ln w="9525">
                <a:solidFill>
                  <a:schemeClr val="accent6"/>
                </a:solidFill>
              </a:ln>
              <a:effectLst/>
            </c:spPr>
          </c:marker>
          <c:cat>
            <c:numRef>
              <c:f>nvdelay!$A$3:$A$7</c:f>
              <c:numCache>
                <c:formatCode>General</c:formatCode>
                <c:ptCount val="5"/>
                <c:pt idx="0">
                  <c:v>0</c:v>
                </c:pt>
                <c:pt idx="1">
                  <c:v>200</c:v>
                </c:pt>
                <c:pt idx="2">
                  <c:v>400</c:v>
                </c:pt>
                <c:pt idx="3">
                  <c:v>600</c:v>
                </c:pt>
                <c:pt idx="4">
                  <c:v>800</c:v>
                </c:pt>
              </c:numCache>
            </c:numRef>
          </c:cat>
          <c:val>
            <c:numRef>
              <c:f>nvdelay!$C$3:$C$7</c:f>
              <c:numCache>
                <c:formatCode>General</c:formatCode>
                <c:ptCount val="5"/>
                <c:pt idx="0">
                  <c:v>4506.1059999999998</c:v>
                </c:pt>
                <c:pt idx="1">
                  <c:v>5721.8459999999995</c:v>
                </c:pt>
                <c:pt idx="2">
                  <c:v>7838.0209999999997</c:v>
                </c:pt>
                <c:pt idx="3">
                  <c:v>10309.535</c:v>
                </c:pt>
                <c:pt idx="4">
                  <c:v>12569.558000000001</c:v>
                </c:pt>
              </c:numCache>
            </c:numRef>
          </c:val>
          <c:smooth val="0"/>
          <c:extLst>
            <c:ext xmlns:c16="http://schemas.microsoft.com/office/drawing/2014/chart" uri="{C3380CC4-5D6E-409C-BE32-E72D297353CC}">
              <c16:uniqueId val="{00000000-0A8A-5C4E-A843-4BA52B9382FA}"/>
            </c:ext>
          </c:extLst>
        </c:ser>
        <c:ser>
          <c:idx val="2"/>
          <c:order val="1"/>
          <c:tx>
            <c:strRef>
              <c:f>nvdelay!$D$2</c:f>
              <c:strCache>
                <c:ptCount val="1"/>
                <c:pt idx="0">
                  <c:v>SoupFS</c:v>
                </c:pt>
              </c:strCache>
            </c:strRef>
          </c:tx>
          <c:spPr>
            <a:ln w="38100" cap="rnd">
              <a:solidFill>
                <a:schemeClr val="accent5"/>
              </a:solidFill>
              <a:round/>
            </a:ln>
            <a:effectLst/>
          </c:spPr>
          <c:marker>
            <c:symbol val="triangle"/>
            <c:size val="8"/>
            <c:spPr>
              <a:solidFill>
                <a:schemeClr val="accent5"/>
              </a:solidFill>
              <a:ln w="9525">
                <a:solidFill>
                  <a:schemeClr val="accent5"/>
                </a:solidFill>
              </a:ln>
              <a:effectLst/>
            </c:spPr>
          </c:marker>
          <c:cat>
            <c:numRef>
              <c:f>nvdelay!$A$3:$A$7</c:f>
              <c:numCache>
                <c:formatCode>General</c:formatCode>
                <c:ptCount val="5"/>
                <c:pt idx="0">
                  <c:v>0</c:v>
                </c:pt>
                <c:pt idx="1">
                  <c:v>200</c:v>
                </c:pt>
                <c:pt idx="2">
                  <c:v>400</c:v>
                </c:pt>
                <c:pt idx="3">
                  <c:v>600</c:v>
                </c:pt>
                <c:pt idx="4">
                  <c:v>800</c:v>
                </c:pt>
              </c:numCache>
            </c:numRef>
          </c:cat>
          <c:val>
            <c:numRef>
              <c:f>nvdelay!$D$3:$D$7</c:f>
              <c:numCache>
                <c:formatCode>General</c:formatCode>
                <c:ptCount val="5"/>
                <c:pt idx="0">
                  <c:v>3154.6849999999999</c:v>
                </c:pt>
                <c:pt idx="1">
                  <c:v>3374.3589999999999</c:v>
                </c:pt>
                <c:pt idx="2">
                  <c:v>3326.2249999999999</c:v>
                </c:pt>
                <c:pt idx="3">
                  <c:v>3380.6320000000001</c:v>
                </c:pt>
                <c:pt idx="4">
                  <c:v>3387.1350000000002</c:v>
                </c:pt>
              </c:numCache>
            </c:numRef>
          </c:val>
          <c:smooth val="0"/>
          <c:extLst>
            <c:ext xmlns:c16="http://schemas.microsoft.com/office/drawing/2014/chart" uri="{C3380CC4-5D6E-409C-BE32-E72D297353CC}">
              <c16:uniqueId val="{00000001-0A8A-5C4E-A843-4BA52B9382FA}"/>
            </c:ext>
          </c:extLst>
        </c:ser>
        <c:dLbls>
          <c:showLegendKey val="0"/>
          <c:showVal val="0"/>
          <c:showCatName val="0"/>
          <c:showSerName val="0"/>
          <c:showPercent val="0"/>
          <c:showBubbleSize val="0"/>
        </c:dLbls>
        <c:marker val="1"/>
        <c:smooth val="0"/>
        <c:axId val="-1536756192"/>
        <c:axId val="-1537111536"/>
      </c:lineChart>
      <c:catAx>
        <c:axId val="-1536756192"/>
        <c:scaling>
          <c:orientation val="minMax"/>
        </c:scaling>
        <c:delete val="0"/>
        <c:axPos val="b"/>
        <c:title>
          <c:tx>
            <c:rich>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r>
                  <a:rPr lang="en-US"/>
                  <a:t>Delay (ns)</a:t>
                </a:r>
              </a:p>
            </c:rich>
          </c:tx>
          <c:layout>
            <c:manualLayout>
              <c:xMode val="edge"/>
              <c:yMode val="edge"/>
              <c:x val="0.47057146390732602"/>
              <c:y val="0.87842987448351095"/>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1537111536"/>
        <c:crosses val="autoZero"/>
        <c:auto val="1"/>
        <c:lblAlgn val="ctr"/>
        <c:lblOffset val="0"/>
        <c:noMultiLvlLbl val="0"/>
      </c:catAx>
      <c:valAx>
        <c:axId val="-1537111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1536756192"/>
        <c:crosses val="autoZero"/>
        <c:crossBetween val="between"/>
        <c:majorUnit val="5000"/>
        <c:dispUnits>
          <c:builtInUnit val="thousands"/>
          <c:dispUnitsLbl>
            <c:layout>
              <c:manualLayout>
                <c:xMode val="edge"/>
                <c:yMode val="edge"/>
                <c:x val="2.09424083769633E-2"/>
                <c:y val="0.15941306841595301"/>
              </c:manualLayout>
            </c:layout>
            <c:tx>
              <c:rich>
                <a:bodyPr rot="-54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r>
                    <a:rPr lang="en-US"/>
                    <a:t>Latency(us)</a:t>
                  </a:r>
                </a:p>
              </c:rich>
            </c:tx>
            <c:spPr>
              <a:noFill/>
              <a:ln>
                <a:noFill/>
              </a:ln>
              <a:effectLst/>
            </c:spPr>
            <c:txPr>
              <a:bodyPr rot="-54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dispUnitsLbl>
        </c:dispUnits>
      </c:valAx>
      <c:spPr>
        <a:noFill/>
        <a:ln w="38100">
          <a:solidFill>
            <a:schemeClr val="tx1"/>
          </a:solidFill>
        </a:ln>
        <a:effectLst/>
      </c:spPr>
    </c:plotArea>
    <c:legend>
      <c:legendPos val="tr"/>
      <c:layout>
        <c:manualLayout>
          <c:xMode val="edge"/>
          <c:yMode val="edge"/>
          <c:x val="0.19651267675310199"/>
          <c:y val="0.51258661974183894"/>
          <c:w val="0.2090036900369"/>
          <c:h val="0.152190357393445"/>
        </c:manualLayout>
      </c:layout>
      <c:overlay val="1"/>
      <c:spPr>
        <a:noFill/>
        <a:ln>
          <a:noFill/>
        </a:ln>
        <a:effectLst/>
      </c:spPr>
      <c:txPr>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800" b="1"/>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1" i="0" u="none" strike="noStrike" kern="1200" spc="0" baseline="0">
                <a:solidFill>
                  <a:schemeClr val="tx1">
                    <a:lumMod val="65000"/>
                    <a:lumOff val="35000"/>
                  </a:schemeClr>
                </a:solidFill>
                <a:latin typeface="+mn-lt"/>
                <a:ea typeface="+mn-ea"/>
                <a:cs typeface="+mn-cs"/>
              </a:defRPr>
            </a:pPr>
            <a:r>
              <a:rPr lang="en-US"/>
              <a:t>Unlink</a:t>
            </a:r>
          </a:p>
        </c:rich>
      </c:tx>
      <c:layout>
        <c:manualLayout>
          <c:xMode val="edge"/>
          <c:yMode val="edge"/>
          <c:x val="0.46478931140801599"/>
          <c:y val="2.82485875706215E-2"/>
        </c:manualLayout>
      </c:layout>
      <c:overlay val="0"/>
      <c:spPr>
        <a:noFill/>
        <a:ln>
          <a:noFill/>
        </a:ln>
        <a:effectLst/>
      </c:spPr>
      <c:txPr>
        <a:bodyPr rot="0" spcFirstLastPara="1" vertOverflow="ellipsis" vert="horz" wrap="square" anchor="ctr" anchorCtr="1"/>
        <a:lstStyle/>
        <a:p>
          <a:pPr>
            <a:defRPr sz="21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nvdelay!$J$2</c:f>
              <c:strCache>
                <c:ptCount val="1"/>
                <c:pt idx="0">
                  <c:v>PMFS</c:v>
                </c:pt>
              </c:strCache>
            </c:strRef>
          </c:tx>
          <c:spPr>
            <a:ln w="38100" cap="rnd">
              <a:solidFill>
                <a:schemeClr val="accent2"/>
              </a:solidFill>
              <a:round/>
            </a:ln>
            <a:effectLst/>
          </c:spPr>
          <c:marker>
            <c:symbol val="x"/>
            <c:size val="8"/>
            <c:spPr>
              <a:noFill/>
              <a:ln w="38100">
                <a:solidFill>
                  <a:schemeClr val="accent2"/>
                </a:solidFill>
              </a:ln>
              <a:effectLst/>
            </c:spPr>
          </c:marker>
          <c:cat>
            <c:numRef>
              <c:f>nvdelay!$I$3:$I$7</c:f>
              <c:numCache>
                <c:formatCode>General</c:formatCode>
                <c:ptCount val="5"/>
                <c:pt idx="0">
                  <c:v>0</c:v>
                </c:pt>
                <c:pt idx="1">
                  <c:v>200</c:v>
                </c:pt>
                <c:pt idx="2">
                  <c:v>400</c:v>
                </c:pt>
                <c:pt idx="3">
                  <c:v>600</c:v>
                </c:pt>
                <c:pt idx="4">
                  <c:v>800</c:v>
                </c:pt>
              </c:numCache>
            </c:numRef>
          </c:cat>
          <c:val>
            <c:numRef>
              <c:f>nvdelay!$J$3:$J$7</c:f>
              <c:numCache>
                <c:formatCode>General</c:formatCode>
                <c:ptCount val="5"/>
                <c:pt idx="0">
                  <c:v>5488.3469999999998</c:v>
                </c:pt>
                <c:pt idx="1">
                  <c:v>7820.7150000000001</c:v>
                </c:pt>
                <c:pt idx="2">
                  <c:v>11037.218000000001</c:v>
                </c:pt>
                <c:pt idx="3">
                  <c:v>14603.415999999999</c:v>
                </c:pt>
                <c:pt idx="4">
                  <c:v>17985.98</c:v>
                </c:pt>
              </c:numCache>
            </c:numRef>
          </c:val>
          <c:smooth val="0"/>
          <c:extLst>
            <c:ext xmlns:c16="http://schemas.microsoft.com/office/drawing/2014/chart" uri="{C3380CC4-5D6E-409C-BE32-E72D297353CC}">
              <c16:uniqueId val="{00000000-6328-5F4A-9706-5E7FF5E96E76}"/>
            </c:ext>
          </c:extLst>
        </c:ser>
        <c:ser>
          <c:idx val="2"/>
          <c:order val="1"/>
          <c:tx>
            <c:strRef>
              <c:f>nvdelay!$K$2</c:f>
              <c:strCache>
                <c:ptCount val="1"/>
                <c:pt idx="0">
                  <c:v>NOVA</c:v>
                </c:pt>
              </c:strCache>
            </c:strRef>
          </c:tx>
          <c:spPr>
            <a:ln w="38100" cap="rnd">
              <a:solidFill>
                <a:schemeClr val="accent6"/>
              </a:solidFill>
              <a:round/>
            </a:ln>
            <a:effectLst/>
          </c:spPr>
          <c:marker>
            <c:symbol val="circle"/>
            <c:size val="8"/>
            <c:spPr>
              <a:solidFill>
                <a:schemeClr val="accent6"/>
              </a:solidFill>
              <a:ln w="9525">
                <a:solidFill>
                  <a:schemeClr val="accent6"/>
                </a:solidFill>
              </a:ln>
              <a:effectLst/>
            </c:spPr>
          </c:marker>
          <c:cat>
            <c:numRef>
              <c:f>nvdelay!$I$3:$I$7</c:f>
              <c:numCache>
                <c:formatCode>General</c:formatCode>
                <c:ptCount val="5"/>
                <c:pt idx="0">
                  <c:v>0</c:v>
                </c:pt>
                <c:pt idx="1">
                  <c:v>200</c:v>
                </c:pt>
                <c:pt idx="2">
                  <c:v>400</c:v>
                </c:pt>
                <c:pt idx="3">
                  <c:v>600</c:v>
                </c:pt>
                <c:pt idx="4">
                  <c:v>800</c:v>
                </c:pt>
              </c:numCache>
            </c:numRef>
          </c:cat>
          <c:val>
            <c:numRef>
              <c:f>nvdelay!$K$3:$K$7</c:f>
              <c:numCache>
                <c:formatCode>General</c:formatCode>
                <c:ptCount val="5"/>
                <c:pt idx="0">
                  <c:v>5287.0190000000002</c:v>
                </c:pt>
                <c:pt idx="1">
                  <c:v>7244.7070000000003</c:v>
                </c:pt>
                <c:pt idx="2">
                  <c:v>10802.915999999999</c:v>
                </c:pt>
                <c:pt idx="3">
                  <c:v>14727.922</c:v>
                </c:pt>
                <c:pt idx="4">
                  <c:v>18195.304</c:v>
                </c:pt>
              </c:numCache>
            </c:numRef>
          </c:val>
          <c:smooth val="0"/>
          <c:extLst>
            <c:ext xmlns:c16="http://schemas.microsoft.com/office/drawing/2014/chart" uri="{C3380CC4-5D6E-409C-BE32-E72D297353CC}">
              <c16:uniqueId val="{00000001-6328-5F4A-9706-5E7FF5E96E76}"/>
            </c:ext>
          </c:extLst>
        </c:ser>
        <c:ser>
          <c:idx val="3"/>
          <c:order val="2"/>
          <c:tx>
            <c:strRef>
              <c:f>nvdelay!$L$2</c:f>
              <c:strCache>
                <c:ptCount val="1"/>
                <c:pt idx="0">
                  <c:v>SoupFS</c:v>
                </c:pt>
              </c:strCache>
            </c:strRef>
          </c:tx>
          <c:spPr>
            <a:ln w="38100" cap="rnd">
              <a:solidFill>
                <a:schemeClr val="accent5"/>
              </a:solidFill>
              <a:round/>
            </a:ln>
            <a:effectLst/>
          </c:spPr>
          <c:marker>
            <c:symbol val="triangle"/>
            <c:size val="8"/>
            <c:spPr>
              <a:solidFill>
                <a:srgbClr val="0070C0"/>
              </a:solidFill>
              <a:ln w="9525">
                <a:solidFill>
                  <a:srgbClr val="0070C0"/>
                </a:solidFill>
              </a:ln>
              <a:effectLst/>
            </c:spPr>
          </c:marker>
          <c:cat>
            <c:numRef>
              <c:f>nvdelay!$I$3:$I$7</c:f>
              <c:numCache>
                <c:formatCode>General</c:formatCode>
                <c:ptCount val="5"/>
                <c:pt idx="0">
                  <c:v>0</c:v>
                </c:pt>
                <c:pt idx="1">
                  <c:v>200</c:v>
                </c:pt>
                <c:pt idx="2">
                  <c:v>400</c:v>
                </c:pt>
                <c:pt idx="3">
                  <c:v>600</c:v>
                </c:pt>
                <c:pt idx="4">
                  <c:v>800</c:v>
                </c:pt>
              </c:numCache>
            </c:numRef>
          </c:cat>
          <c:val>
            <c:numRef>
              <c:f>nvdelay!$L$3:$L$7</c:f>
              <c:numCache>
                <c:formatCode>General</c:formatCode>
                <c:ptCount val="5"/>
                <c:pt idx="0">
                  <c:v>1377.248</c:v>
                </c:pt>
                <c:pt idx="1">
                  <c:v>1438.4269999999999</c:v>
                </c:pt>
                <c:pt idx="2">
                  <c:v>1437.7149999999999</c:v>
                </c:pt>
                <c:pt idx="3">
                  <c:v>1476.64</c:v>
                </c:pt>
                <c:pt idx="4">
                  <c:v>1446.8779999999999</c:v>
                </c:pt>
              </c:numCache>
            </c:numRef>
          </c:val>
          <c:smooth val="0"/>
          <c:extLst>
            <c:ext xmlns:c16="http://schemas.microsoft.com/office/drawing/2014/chart" uri="{C3380CC4-5D6E-409C-BE32-E72D297353CC}">
              <c16:uniqueId val="{00000002-6328-5F4A-9706-5E7FF5E96E76}"/>
            </c:ext>
          </c:extLst>
        </c:ser>
        <c:dLbls>
          <c:showLegendKey val="0"/>
          <c:showVal val="0"/>
          <c:showCatName val="0"/>
          <c:showSerName val="0"/>
          <c:showPercent val="0"/>
          <c:showBubbleSize val="0"/>
        </c:dLbls>
        <c:marker val="1"/>
        <c:smooth val="0"/>
        <c:axId val="-1536264784"/>
        <c:axId val="-1536261664"/>
      </c:lineChart>
      <c:catAx>
        <c:axId val="-1536264784"/>
        <c:scaling>
          <c:orientation val="minMax"/>
        </c:scaling>
        <c:delete val="0"/>
        <c:axPos val="b"/>
        <c:title>
          <c:tx>
            <c:rich>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r>
                  <a:rPr lang="en-US" dirty="0"/>
                  <a:t>Delay (ns)</a:t>
                </a:r>
              </a:p>
            </c:rich>
          </c:tx>
          <c:layout>
            <c:manualLayout>
              <c:xMode val="edge"/>
              <c:yMode val="edge"/>
              <c:x val="0.48879737155157799"/>
              <c:y val="0.88095600338093305"/>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1536261664"/>
        <c:crosses val="autoZero"/>
        <c:auto val="1"/>
        <c:lblAlgn val="ctr"/>
        <c:lblOffset val="0"/>
        <c:noMultiLvlLbl val="0"/>
      </c:catAx>
      <c:valAx>
        <c:axId val="-1536261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1536264784"/>
        <c:crosses val="autoZero"/>
        <c:crossBetween val="between"/>
        <c:majorUnit val="4000"/>
        <c:dispUnits>
          <c:builtInUnit val="thousands"/>
          <c:dispUnitsLbl>
            <c:tx>
              <c:rich>
                <a:bodyPr rot="-54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r>
                    <a:rPr lang="en-US"/>
                    <a:t>Latency (us)</a:t>
                  </a:r>
                </a:p>
              </c:rich>
            </c:tx>
            <c:spPr>
              <a:noFill/>
              <a:ln>
                <a:noFill/>
              </a:ln>
              <a:effectLst/>
            </c:spPr>
            <c:txPr>
              <a:bodyPr rot="-54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dispUnitsLbl>
        </c:dispUnits>
      </c:valAx>
      <c:spPr>
        <a:noFill/>
        <a:ln w="38100">
          <a:solidFill>
            <a:schemeClr val="tx1"/>
          </a:solidFill>
        </a:ln>
        <a:effectLst/>
      </c:spPr>
    </c:plotArea>
    <c:legend>
      <c:legendPos val="tr"/>
      <c:layout>
        <c:manualLayout>
          <c:xMode val="edge"/>
          <c:yMode val="edge"/>
          <c:x val="0.17071125102168"/>
          <c:y val="0.16551403532185599"/>
          <c:w val="0.17774999999999999"/>
          <c:h val="0.25036558859894598"/>
        </c:manualLayout>
      </c:layout>
      <c:overlay val="1"/>
      <c:spPr>
        <a:noFill/>
        <a:ln>
          <a:noFill/>
        </a:ln>
        <a:effectLst/>
      </c:spPr>
      <c:txPr>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800" b="1"/>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912726223358"/>
          <c:y val="4.5226252659011701E-2"/>
          <c:w val="0.81586214288658898"/>
          <c:h val="0.80553132185910403"/>
        </c:manualLayout>
      </c:layout>
      <c:lineChart>
        <c:grouping val="standard"/>
        <c:varyColors val="0"/>
        <c:ser>
          <c:idx val="0"/>
          <c:order val="0"/>
          <c:tx>
            <c:strRef>
              <c:f>nvdelay!$B$2</c:f>
              <c:strCache>
                <c:ptCount val="1"/>
                <c:pt idx="0">
                  <c:v>PMFS</c:v>
                </c:pt>
              </c:strCache>
            </c:strRef>
          </c:tx>
          <c:spPr>
            <a:ln w="38100" cap="rnd">
              <a:solidFill>
                <a:schemeClr val="accent2"/>
              </a:solidFill>
              <a:round/>
            </a:ln>
            <a:effectLst/>
          </c:spPr>
          <c:marker>
            <c:symbol val="x"/>
            <c:size val="8"/>
            <c:spPr>
              <a:noFill/>
              <a:ln w="38100">
                <a:solidFill>
                  <a:schemeClr val="accent2"/>
                </a:solidFill>
              </a:ln>
              <a:effectLst/>
            </c:spPr>
          </c:marker>
          <c:cat>
            <c:numRef>
              <c:f>nvdelay!$A$3:$A$7</c:f>
              <c:numCache>
                <c:formatCode>General</c:formatCode>
                <c:ptCount val="5"/>
                <c:pt idx="0">
                  <c:v>0</c:v>
                </c:pt>
                <c:pt idx="1">
                  <c:v>200</c:v>
                </c:pt>
                <c:pt idx="2">
                  <c:v>400</c:v>
                </c:pt>
                <c:pt idx="3">
                  <c:v>600</c:v>
                </c:pt>
                <c:pt idx="4">
                  <c:v>800</c:v>
                </c:pt>
              </c:numCache>
            </c:numRef>
          </c:cat>
          <c:val>
            <c:numRef>
              <c:f>nvdelay!$E$3:$E$7</c:f>
              <c:numCache>
                <c:formatCode>General</c:formatCode>
                <c:ptCount val="5"/>
                <c:pt idx="0">
                  <c:v>56425.243000000002</c:v>
                </c:pt>
                <c:pt idx="1">
                  <c:v>58128.826999999997</c:v>
                </c:pt>
                <c:pt idx="2">
                  <c:v>61050.303</c:v>
                </c:pt>
                <c:pt idx="3">
                  <c:v>63563.79</c:v>
                </c:pt>
                <c:pt idx="4">
                  <c:v>66606.812999999966</c:v>
                </c:pt>
              </c:numCache>
            </c:numRef>
          </c:val>
          <c:smooth val="0"/>
          <c:extLst>
            <c:ext xmlns:c16="http://schemas.microsoft.com/office/drawing/2014/chart" uri="{C3380CC4-5D6E-409C-BE32-E72D297353CC}">
              <c16:uniqueId val="{00000000-1047-2946-9236-A441E7CF69B5}"/>
            </c:ext>
          </c:extLst>
        </c:ser>
        <c:dLbls>
          <c:showLegendKey val="0"/>
          <c:showVal val="0"/>
          <c:showCatName val="0"/>
          <c:showSerName val="0"/>
          <c:showPercent val="0"/>
          <c:showBubbleSize val="0"/>
        </c:dLbls>
        <c:marker val="1"/>
        <c:smooth val="0"/>
        <c:axId val="-1494370848"/>
        <c:axId val="-1494369488"/>
      </c:lineChart>
      <c:catAx>
        <c:axId val="-1494370848"/>
        <c:scaling>
          <c:orientation val="minMax"/>
        </c:scaling>
        <c:delete val="1"/>
        <c:axPos val="b"/>
        <c:numFmt formatCode="General" sourceLinked="1"/>
        <c:majorTickMark val="none"/>
        <c:minorTickMark val="none"/>
        <c:tickLblPos val="nextTo"/>
        <c:crossAx val="-1494369488"/>
        <c:crosses val="autoZero"/>
        <c:auto val="1"/>
        <c:lblAlgn val="ctr"/>
        <c:lblOffset val="0"/>
        <c:noMultiLvlLbl val="0"/>
      </c:catAx>
      <c:valAx>
        <c:axId val="-1494369488"/>
        <c:scaling>
          <c:orientation val="minMax"/>
          <c:min val="55000"/>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1494370848"/>
        <c:crosses val="autoZero"/>
        <c:crossBetween val="between"/>
        <c:majorUnit val="5000"/>
        <c:dispUnits>
          <c:builtInUnit val="thousands"/>
        </c:dispUnits>
      </c:valAx>
      <c:spPr>
        <a:noFill/>
        <a:ln w="38100">
          <a:solidFill>
            <a:schemeClr val="tx1"/>
          </a:solidFill>
        </a:ln>
        <a:effectLst/>
      </c:spPr>
    </c:plotArea>
    <c:legend>
      <c:legendPos val="tr"/>
      <c:layout>
        <c:manualLayout>
          <c:xMode val="edge"/>
          <c:yMode val="edge"/>
          <c:x val="0.186041472564621"/>
          <c:y val="0.27447843355863699"/>
          <c:w val="0.2090036900369"/>
          <c:h val="0.242713611575755"/>
        </c:manualLayout>
      </c:layout>
      <c:overlay val="1"/>
      <c:spPr>
        <a:noFill/>
        <a:ln>
          <a:noFill/>
        </a:ln>
        <a:effectLst/>
      </c:spPr>
      <c:txPr>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sz="1800" b="1"/>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160" b="1" i="0" u="none" strike="noStrike" kern="1200" spc="0" baseline="0">
                <a:solidFill>
                  <a:schemeClr val="tx1">
                    <a:lumMod val="65000"/>
                    <a:lumOff val="35000"/>
                  </a:schemeClr>
                </a:solidFill>
                <a:latin typeface="+mn-lt"/>
                <a:ea typeface="+mn-ea"/>
                <a:cs typeface="+mn-cs"/>
              </a:defRPr>
            </a:pPr>
            <a:r>
              <a:rPr lang="en-US"/>
              <a:t>Postmark</a:t>
            </a:r>
          </a:p>
        </c:rich>
      </c:tx>
      <c:layout>
        <c:manualLayout>
          <c:xMode val="edge"/>
          <c:yMode val="edge"/>
          <c:x val="0.44952490489250602"/>
          <c:y val="9.0361445783132491E-3"/>
        </c:manualLayout>
      </c:layout>
      <c:overlay val="0"/>
      <c:spPr>
        <a:noFill/>
        <a:ln>
          <a:noFill/>
        </a:ln>
        <a:effectLst/>
      </c:spPr>
      <c:txPr>
        <a:bodyPr rot="0" spcFirstLastPara="1" vertOverflow="ellipsis" vert="horz" wrap="square" anchor="ctr" anchorCtr="1"/>
        <a:lstStyle/>
        <a:p>
          <a:pPr>
            <a:defRPr sz="21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795621435982401"/>
          <c:y val="0.102118394839199"/>
          <c:w val="0.84569100721449597"/>
          <c:h val="0.80779741011289197"/>
        </c:manualLayout>
      </c:layout>
      <c:barChart>
        <c:barDir val="col"/>
        <c:grouping val="clustered"/>
        <c:varyColors val="0"/>
        <c:ser>
          <c:idx val="0"/>
          <c:order val="0"/>
          <c:tx>
            <c:strRef>
              <c:f>PostMark!$B$2</c:f>
              <c:strCache>
                <c:ptCount val="1"/>
                <c:pt idx="0">
                  <c:v>Ext4</c:v>
                </c:pt>
              </c:strCache>
            </c:strRef>
          </c:tx>
          <c:spPr>
            <a:solidFill>
              <a:srgbClr val="FFC000"/>
            </a:solidFill>
            <a:ln w="25400">
              <a:solidFill>
                <a:schemeClr val="tx1"/>
              </a:solidFill>
            </a:ln>
            <a:effectLst/>
          </c:spPr>
          <c:invertIfNegative val="0"/>
          <c:cat>
            <c:strRef>
              <c:f>PostMark!$A$3:$A$4</c:f>
              <c:strCache>
                <c:ptCount val="2"/>
                <c:pt idx="0">
                  <c:v>Read</c:v>
                </c:pt>
                <c:pt idx="1">
                  <c:v>Write</c:v>
                </c:pt>
              </c:strCache>
            </c:strRef>
          </c:cat>
          <c:val>
            <c:numRef>
              <c:f>PostMark!$B$3:$B$4</c:f>
              <c:numCache>
                <c:formatCode>General</c:formatCode>
                <c:ptCount val="2"/>
                <c:pt idx="0">
                  <c:v>191.38</c:v>
                </c:pt>
                <c:pt idx="1">
                  <c:v>191.57</c:v>
                </c:pt>
              </c:numCache>
            </c:numRef>
          </c:val>
          <c:extLst>
            <c:ext xmlns:c16="http://schemas.microsoft.com/office/drawing/2014/chart" uri="{C3380CC4-5D6E-409C-BE32-E72D297353CC}">
              <c16:uniqueId val="{00000000-1A57-4A4F-9B13-F30AD8822EFC}"/>
            </c:ext>
          </c:extLst>
        </c:ser>
        <c:ser>
          <c:idx val="1"/>
          <c:order val="1"/>
          <c:tx>
            <c:strRef>
              <c:f>PostMark!$C$2</c:f>
              <c:strCache>
                <c:ptCount val="1"/>
                <c:pt idx="0">
                  <c:v>Ext4-DAX</c:v>
                </c:pt>
              </c:strCache>
            </c:strRef>
          </c:tx>
          <c:spPr>
            <a:solidFill>
              <a:srgbClr val="A5A5A5"/>
            </a:solidFill>
            <a:ln w="25400">
              <a:solidFill>
                <a:schemeClr val="tx1"/>
              </a:solidFill>
            </a:ln>
            <a:effectLst/>
          </c:spPr>
          <c:invertIfNegative val="0"/>
          <c:cat>
            <c:strRef>
              <c:f>PostMark!$A$3:$A$4</c:f>
              <c:strCache>
                <c:ptCount val="2"/>
                <c:pt idx="0">
                  <c:v>Read</c:v>
                </c:pt>
                <c:pt idx="1">
                  <c:v>Write</c:v>
                </c:pt>
              </c:strCache>
            </c:strRef>
          </c:cat>
          <c:val>
            <c:numRef>
              <c:f>PostMark!$C$3:$C$4</c:f>
              <c:numCache>
                <c:formatCode>General</c:formatCode>
                <c:ptCount val="2"/>
                <c:pt idx="0">
                  <c:v>154.93</c:v>
                </c:pt>
                <c:pt idx="1">
                  <c:v>155.08000000000001</c:v>
                </c:pt>
              </c:numCache>
            </c:numRef>
          </c:val>
          <c:extLst>
            <c:ext xmlns:c16="http://schemas.microsoft.com/office/drawing/2014/chart" uri="{C3380CC4-5D6E-409C-BE32-E72D297353CC}">
              <c16:uniqueId val="{00000001-1A57-4A4F-9B13-F30AD8822EFC}"/>
            </c:ext>
          </c:extLst>
        </c:ser>
        <c:ser>
          <c:idx val="2"/>
          <c:order val="2"/>
          <c:tx>
            <c:strRef>
              <c:f>PostMark!$D$2</c:f>
              <c:strCache>
                <c:ptCount val="1"/>
                <c:pt idx="0">
                  <c:v>PMFS</c:v>
                </c:pt>
              </c:strCache>
            </c:strRef>
          </c:tx>
          <c:spPr>
            <a:solidFill>
              <a:srgbClr val="ED7D31"/>
            </a:solidFill>
            <a:ln w="25400">
              <a:solidFill>
                <a:schemeClr val="tx1"/>
              </a:solidFill>
            </a:ln>
            <a:effectLst/>
          </c:spPr>
          <c:invertIfNegative val="0"/>
          <c:cat>
            <c:strRef>
              <c:f>PostMark!$A$3:$A$4</c:f>
              <c:strCache>
                <c:ptCount val="2"/>
                <c:pt idx="0">
                  <c:v>Read</c:v>
                </c:pt>
                <c:pt idx="1">
                  <c:v>Write</c:v>
                </c:pt>
              </c:strCache>
            </c:strRef>
          </c:cat>
          <c:val>
            <c:numRef>
              <c:f>PostMark!$D$3:$D$4</c:f>
              <c:numCache>
                <c:formatCode>General</c:formatCode>
                <c:ptCount val="2"/>
                <c:pt idx="0">
                  <c:v>203.35</c:v>
                </c:pt>
                <c:pt idx="1">
                  <c:v>203.54</c:v>
                </c:pt>
              </c:numCache>
            </c:numRef>
          </c:val>
          <c:extLst>
            <c:ext xmlns:c16="http://schemas.microsoft.com/office/drawing/2014/chart" uri="{C3380CC4-5D6E-409C-BE32-E72D297353CC}">
              <c16:uniqueId val="{00000002-1A57-4A4F-9B13-F30AD8822EFC}"/>
            </c:ext>
          </c:extLst>
        </c:ser>
        <c:ser>
          <c:idx val="3"/>
          <c:order val="3"/>
          <c:tx>
            <c:strRef>
              <c:f>PostMark!$E$2</c:f>
              <c:strCache>
                <c:ptCount val="1"/>
                <c:pt idx="0">
                  <c:v>NOVA</c:v>
                </c:pt>
              </c:strCache>
            </c:strRef>
          </c:tx>
          <c:spPr>
            <a:solidFill>
              <a:srgbClr val="70AD47"/>
            </a:solidFill>
            <a:ln w="25400">
              <a:solidFill>
                <a:schemeClr val="tx1"/>
              </a:solidFill>
            </a:ln>
            <a:effectLst/>
          </c:spPr>
          <c:invertIfNegative val="0"/>
          <c:cat>
            <c:strRef>
              <c:f>PostMark!$A$3:$A$4</c:f>
              <c:strCache>
                <c:ptCount val="2"/>
                <c:pt idx="0">
                  <c:v>Read</c:v>
                </c:pt>
                <c:pt idx="1">
                  <c:v>Write</c:v>
                </c:pt>
              </c:strCache>
            </c:strRef>
          </c:cat>
          <c:val>
            <c:numRef>
              <c:f>PostMark!$E$3:$E$4</c:f>
              <c:numCache>
                <c:formatCode>General</c:formatCode>
                <c:ptCount val="2"/>
                <c:pt idx="0">
                  <c:v>216.9</c:v>
                </c:pt>
                <c:pt idx="1">
                  <c:v>217.11</c:v>
                </c:pt>
              </c:numCache>
            </c:numRef>
          </c:val>
          <c:extLst>
            <c:ext xmlns:c16="http://schemas.microsoft.com/office/drawing/2014/chart" uri="{C3380CC4-5D6E-409C-BE32-E72D297353CC}">
              <c16:uniqueId val="{00000003-1A57-4A4F-9B13-F30AD8822EFC}"/>
            </c:ext>
          </c:extLst>
        </c:ser>
        <c:ser>
          <c:idx val="4"/>
          <c:order val="4"/>
          <c:tx>
            <c:strRef>
              <c:f>PostMark!$F$2</c:f>
              <c:strCache>
                <c:ptCount val="1"/>
                <c:pt idx="0">
                  <c:v>SoupFS</c:v>
                </c:pt>
              </c:strCache>
            </c:strRef>
          </c:tx>
          <c:spPr>
            <a:solidFill>
              <a:srgbClr val="4472C4"/>
            </a:solidFill>
            <a:ln w="25400">
              <a:solidFill>
                <a:schemeClr val="tx1"/>
              </a:solidFill>
            </a:ln>
            <a:effectLst/>
          </c:spPr>
          <c:invertIfNegative val="0"/>
          <c:cat>
            <c:strRef>
              <c:f>PostMark!$A$3:$A$4</c:f>
              <c:strCache>
                <c:ptCount val="2"/>
                <c:pt idx="0">
                  <c:v>Read</c:v>
                </c:pt>
                <c:pt idx="1">
                  <c:v>Write</c:v>
                </c:pt>
              </c:strCache>
            </c:strRef>
          </c:cat>
          <c:val>
            <c:numRef>
              <c:f>PostMark!$F$3:$F$4</c:f>
              <c:numCache>
                <c:formatCode>General</c:formatCode>
                <c:ptCount val="2"/>
                <c:pt idx="0">
                  <c:v>325.35000000000002</c:v>
                </c:pt>
                <c:pt idx="1">
                  <c:v>325.67</c:v>
                </c:pt>
              </c:numCache>
            </c:numRef>
          </c:val>
          <c:extLst>
            <c:ext xmlns:c16="http://schemas.microsoft.com/office/drawing/2014/chart" uri="{C3380CC4-5D6E-409C-BE32-E72D297353CC}">
              <c16:uniqueId val="{00000004-1A57-4A4F-9B13-F30AD8822EFC}"/>
            </c:ext>
          </c:extLst>
        </c:ser>
        <c:dLbls>
          <c:showLegendKey val="0"/>
          <c:showVal val="0"/>
          <c:showCatName val="0"/>
          <c:showSerName val="0"/>
          <c:showPercent val="0"/>
          <c:showBubbleSize val="0"/>
        </c:dLbls>
        <c:gapWidth val="219"/>
        <c:overlap val="-27"/>
        <c:axId val="-1605910784"/>
        <c:axId val="-1605908464"/>
      </c:barChart>
      <c:catAx>
        <c:axId val="-1605910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1605908464"/>
        <c:crosses val="autoZero"/>
        <c:auto val="1"/>
        <c:lblAlgn val="ctr"/>
        <c:lblOffset val="0"/>
        <c:noMultiLvlLbl val="0"/>
      </c:catAx>
      <c:valAx>
        <c:axId val="-16059084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r>
                  <a:rPr lang="en-US"/>
                  <a:t>Throughput (MB/s)</a:t>
                </a:r>
              </a:p>
            </c:rich>
          </c:tx>
          <c:layout>
            <c:manualLayout>
              <c:xMode val="edge"/>
              <c:yMode val="edge"/>
              <c:x val="0"/>
              <c:y val="0.22517052461815801"/>
            </c:manualLayout>
          </c:layout>
          <c:overlay val="0"/>
          <c:spPr>
            <a:noFill/>
            <a:ln>
              <a:noFill/>
            </a:ln>
            <a:effectLst/>
          </c:spPr>
          <c:txPr>
            <a:bodyPr rot="-54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1605910784"/>
        <c:crosses val="autoZero"/>
        <c:crossBetween val="between"/>
      </c:valAx>
      <c:spPr>
        <a:noFill/>
        <a:ln w="38100">
          <a:solidFill>
            <a:schemeClr val="tx1"/>
          </a:solidFill>
        </a:ln>
        <a:effectLst/>
      </c:spPr>
    </c:plotArea>
    <c:legend>
      <c:legendPos val="tr"/>
      <c:layout>
        <c:manualLayout>
          <c:xMode val="edge"/>
          <c:yMode val="edge"/>
          <c:x val="8.5915726315620097E-2"/>
          <c:y val="0.105440423109762"/>
          <c:w val="0.33161593039712001"/>
          <c:h val="0.30836495588653801"/>
        </c:manualLayout>
      </c:layout>
      <c:overlay val="1"/>
      <c:spPr>
        <a:noFill/>
        <a:ln>
          <a:noFill/>
        </a:ln>
        <a:effectLst/>
      </c:spPr>
      <c:txPr>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800" b="1"/>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1" i="0" u="none" strike="noStrike" kern="1200" spc="0" baseline="0">
                <a:solidFill>
                  <a:schemeClr val="tx1">
                    <a:lumMod val="65000"/>
                    <a:lumOff val="35000"/>
                  </a:schemeClr>
                </a:solidFill>
                <a:latin typeface="+mn-lt"/>
                <a:ea typeface="+mn-ea"/>
                <a:cs typeface="+mn-cs"/>
              </a:defRPr>
            </a:pPr>
            <a:r>
              <a:rPr lang="en-US"/>
              <a:t>Fileserver-1K</a:t>
            </a:r>
          </a:p>
        </c:rich>
      </c:tx>
      <c:layout>
        <c:manualLayout>
          <c:xMode val="edge"/>
          <c:yMode val="edge"/>
          <c:x val="0.37303869447371202"/>
          <c:y val="2.9761904761904799E-3"/>
        </c:manualLayout>
      </c:layout>
      <c:overlay val="0"/>
      <c:spPr>
        <a:noFill/>
        <a:ln>
          <a:noFill/>
        </a:ln>
        <a:effectLst/>
      </c:spPr>
      <c:txPr>
        <a:bodyPr rot="0" spcFirstLastPara="1" vertOverflow="ellipsis" vert="horz" wrap="square" anchor="ctr" anchorCtr="1"/>
        <a:lstStyle/>
        <a:p>
          <a:pPr>
            <a:defRPr sz="21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3621556651213"/>
          <c:y val="0.10521583239595"/>
          <c:w val="0.80982068830181297"/>
          <c:h val="0.73144192913385797"/>
        </c:manualLayout>
      </c:layout>
      <c:lineChart>
        <c:grouping val="standard"/>
        <c:varyColors val="0"/>
        <c:ser>
          <c:idx val="1"/>
          <c:order val="0"/>
          <c:tx>
            <c:strRef>
              <c:f>Filebench!$B$2</c:f>
              <c:strCache>
                <c:ptCount val="1"/>
                <c:pt idx="0">
                  <c:v>Ext4</c:v>
                </c:pt>
              </c:strCache>
            </c:strRef>
          </c:tx>
          <c:spPr>
            <a:ln w="38100" cap="rnd">
              <a:solidFill>
                <a:schemeClr val="accent4"/>
              </a:solidFill>
              <a:round/>
            </a:ln>
            <a:effectLst/>
          </c:spPr>
          <c:marker>
            <c:symbol val="diamond"/>
            <c:size val="10"/>
            <c:spPr>
              <a:solidFill>
                <a:schemeClr val="accent4"/>
              </a:solidFill>
              <a:ln w="82550">
                <a:noFill/>
              </a:ln>
              <a:effectLst/>
            </c:spPr>
          </c:marker>
          <c:val>
            <c:numRef>
              <c:f>Filebench!$B$3:$B$22</c:f>
              <c:numCache>
                <c:formatCode>General</c:formatCode>
                <c:ptCount val="20"/>
                <c:pt idx="0">
                  <c:v>267181.44199999998</c:v>
                </c:pt>
                <c:pt idx="1">
                  <c:v>354259.83</c:v>
                </c:pt>
                <c:pt idx="2">
                  <c:v>515166.59</c:v>
                </c:pt>
                <c:pt idx="3">
                  <c:v>645784.64</c:v>
                </c:pt>
                <c:pt idx="4">
                  <c:v>743806.08700000006</c:v>
                </c:pt>
                <c:pt idx="5">
                  <c:v>817878.72900000005</c:v>
                </c:pt>
                <c:pt idx="6">
                  <c:v>866822.76399999997</c:v>
                </c:pt>
                <c:pt idx="7">
                  <c:v>903977.76899999997</c:v>
                </c:pt>
                <c:pt idx="8">
                  <c:v>827296.24100000004</c:v>
                </c:pt>
                <c:pt idx="9">
                  <c:v>788460.478</c:v>
                </c:pt>
                <c:pt idx="10">
                  <c:v>760912.90800000005</c:v>
                </c:pt>
                <c:pt idx="11">
                  <c:v>732204.67399999895</c:v>
                </c:pt>
                <c:pt idx="12">
                  <c:v>693153.43900000001</c:v>
                </c:pt>
                <c:pt idx="13">
                  <c:v>637518.06299999997</c:v>
                </c:pt>
                <c:pt idx="14">
                  <c:v>580507.33900000004</c:v>
                </c:pt>
                <c:pt idx="15">
                  <c:v>556021.70600000001</c:v>
                </c:pt>
                <c:pt idx="16">
                  <c:v>549969.69699999923</c:v>
                </c:pt>
                <c:pt idx="17">
                  <c:v>547167.53</c:v>
                </c:pt>
                <c:pt idx="18">
                  <c:v>550716.57199999923</c:v>
                </c:pt>
                <c:pt idx="19">
                  <c:v>551574.52300000004</c:v>
                </c:pt>
              </c:numCache>
            </c:numRef>
          </c:val>
          <c:smooth val="0"/>
          <c:extLst>
            <c:ext xmlns:c16="http://schemas.microsoft.com/office/drawing/2014/chart" uri="{C3380CC4-5D6E-409C-BE32-E72D297353CC}">
              <c16:uniqueId val="{00000000-A5D7-DB48-BAD7-A93421BAA810}"/>
            </c:ext>
          </c:extLst>
        </c:ser>
        <c:ser>
          <c:idx val="2"/>
          <c:order val="1"/>
          <c:tx>
            <c:strRef>
              <c:f>Filebench!$C$2</c:f>
              <c:strCache>
                <c:ptCount val="1"/>
                <c:pt idx="0">
                  <c:v>Ext4-DAX</c:v>
                </c:pt>
              </c:strCache>
            </c:strRef>
          </c:tx>
          <c:spPr>
            <a:ln w="38100" cap="rnd">
              <a:solidFill>
                <a:schemeClr val="accent3"/>
              </a:solidFill>
              <a:round/>
            </a:ln>
            <a:effectLst/>
          </c:spPr>
          <c:marker>
            <c:symbol val="x"/>
            <c:size val="10"/>
            <c:spPr>
              <a:noFill/>
              <a:ln w="38100">
                <a:solidFill>
                  <a:schemeClr val="accent3"/>
                </a:solidFill>
              </a:ln>
              <a:effectLst/>
            </c:spPr>
          </c:marker>
          <c:val>
            <c:numRef>
              <c:f>Filebench!$C$3:$C$22</c:f>
              <c:numCache>
                <c:formatCode>General</c:formatCode>
                <c:ptCount val="20"/>
                <c:pt idx="0">
                  <c:v>227573.80499999999</c:v>
                </c:pt>
                <c:pt idx="1">
                  <c:v>304596.5</c:v>
                </c:pt>
                <c:pt idx="2">
                  <c:v>431103.50900000002</c:v>
                </c:pt>
                <c:pt idx="3">
                  <c:v>573186.54500000004</c:v>
                </c:pt>
                <c:pt idx="4">
                  <c:v>667455.625</c:v>
                </c:pt>
                <c:pt idx="5">
                  <c:v>746744.82200000004</c:v>
                </c:pt>
                <c:pt idx="6">
                  <c:v>809310.78799999855</c:v>
                </c:pt>
                <c:pt idx="7">
                  <c:v>849641.39800000004</c:v>
                </c:pt>
                <c:pt idx="8">
                  <c:v>764236.15700000001</c:v>
                </c:pt>
                <c:pt idx="9">
                  <c:v>726621.71600000001</c:v>
                </c:pt>
                <c:pt idx="10">
                  <c:v>701431.91099999996</c:v>
                </c:pt>
                <c:pt idx="11">
                  <c:v>684325.21699999913</c:v>
                </c:pt>
                <c:pt idx="12">
                  <c:v>650081.99800000002</c:v>
                </c:pt>
                <c:pt idx="13">
                  <c:v>609453.15599999996</c:v>
                </c:pt>
                <c:pt idx="14">
                  <c:v>570719.21600000001</c:v>
                </c:pt>
                <c:pt idx="15">
                  <c:v>563927.24199999997</c:v>
                </c:pt>
                <c:pt idx="16">
                  <c:v>546519.95600000001</c:v>
                </c:pt>
                <c:pt idx="17">
                  <c:v>543140.54500000004</c:v>
                </c:pt>
                <c:pt idx="18">
                  <c:v>542906.554</c:v>
                </c:pt>
                <c:pt idx="19">
                  <c:v>544326.50800000003</c:v>
                </c:pt>
              </c:numCache>
            </c:numRef>
          </c:val>
          <c:smooth val="0"/>
          <c:extLst>
            <c:ext xmlns:c16="http://schemas.microsoft.com/office/drawing/2014/chart" uri="{C3380CC4-5D6E-409C-BE32-E72D297353CC}">
              <c16:uniqueId val="{00000001-A5D7-DB48-BAD7-A93421BAA810}"/>
            </c:ext>
          </c:extLst>
        </c:ser>
        <c:ser>
          <c:idx val="3"/>
          <c:order val="2"/>
          <c:tx>
            <c:strRef>
              <c:f>Filebench!$D$2</c:f>
              <c:strCache>
                <c:ptCount val="1"/>
                <c:pt idx="0">
                  <c:v>PMFS</c:v>
                </c:pt>
              </c:strCache>
            </c:strRef>
          </c:tx>
          <c:spPr>
            <a:ln w="38100" cap="rnd">
              <a:solidFill>
                <a:schemeClr val="accent2"/>
              </a:solidFill>
              <a:round/>
            </a:ln>
            <a:effectLst/>
          </c:spPr>
          <c:marker>
            <c:symbol val="circle"/>
            <c:size val="10"/>
            <c:spPr>
              <a:solidFill>
                <a:schemeClr val="accent2"/>
              </a:solidFill>
              <a:ln w="9525">
                <a:noFill/>
              </a:ln>
              <a:effectLst/>
            </c:spPr>
          </c:marker>
          <c:val>
            <c:numRef>
              <c:f>Filebench!$D$3:$D$22</c:f>
              <c:numCache>
                <c:formatCode>General</c:formatCode>
                <c:ptCount val="20"/>
                <c:pt idx="0">
                  <c:v>305316.43199999997</c:v>
                </c:pt>
                <c:pt idx="1">
                  <c:v>416435.96399999998</c:v>
                </c:pt>
                <c:pt idx="2">
                  <c:v>598472.85</c:v>
                </c:pt>
                <c:pt idx="3">
                  <c:v>714292.18699999922</c:v>
                </c:pt>
                <c:pt idx="4">
                  <c:v>797374.49100000004</c:v>
                </c:pt>
                <c:pt idx="5">
                  <c:v>863797.07199999923</c:v>
                </c:pt>
                <c:pt idx="6">
                  <c:v>905348.54099999997</c:v>
                </c:pt>
                <c:pt idx="7">
                  <c:v>935079.53099999996</c:v>
                </c:pt>
                <c:pt idx="8">
                  <c:v>856916.56900000002</c:v>
                </c:pt>
                <c:pt idx="9">
                  <c:v>818344.21799999999</c:v>
                </c:pt>
                <c:pt idx="10">
                  <c:v>788972.72199999995</c:v>
                </c:pt>
                <c:pt idx="11">
                  <c:v>761535.57799999998</c:v>
                </c:pt>
                <c:pt idx="12">
                  <c:v>728386.64199999999</c:v>
                </c:pt>
                <c:pt idx="13">
                  <c:v>638228.54799999995</c:v>
                </c:pt>
                <c:pt idx="14">
                  <c:v>578012.00100000005</c:v>
                </c:pt>
                <c:pt idx="15">
                  <c:v>559949.60900000005</c:v>
                </c:pt>
                <c:pt idx="16">
                  <c:v>547698.64500000002</c:v>
                </c:pt>
                <c:pt idx="17">
                  <c:v>549118.68999999855</c:v>
                </c:pt>
                <c:pt idx="18">
                  <c:v>546748.01899999997</c:v>
                </c:pt>
                <c:pt idx="19">
                  <c:v>547801.80500000005</c:v>
                </c:pt>
              </c:numCache>
            </c:numRef>
          </c:val>
          <c:smooth val="0"/>
          <c:extLst>
            <c:ext xmlns:c16="http://schemas.microsoft.com/office/drawing/2014/chart" uri="{C3380CC4-5D6E-409C-BE32-E72D297353CC}">
              <c16:uniqueId val="{00000002-A5D7-DB48-BAD7-A93421BAA810}"/>
            </c:ext>
          </c:extLst>
        </c:ser>
        <c:ser>
          <c:idx val="4"/>
          <c:order val="3"/>
          <c:tx>
            <c:strRef>
              <c:f>Filebench!$E$2</c:f>
              <c:strCache>
                <c:ptCount val="1"/>
                <c:pt idx="0">
                  <c:v>NOVA</c:v>
                </c:pt>
              </c:strCache>
            </c:strRef>
          </c:tx>
          <c:spPr>
            <a:ln w="38100" cap="rnd">
              <a:solidFill>
                <a:schemeClr val="accent6"/>
              </a:solidFill>
              <a:round/>
            </a:ln>
            <a:effectLst/>
          </c:spPr>
          <c:marker>
            <c:symbol val="diamond"/>
            <c:size val="10"/>
            <c:spPr>
              <a:solidFill>
                <a:schemeClr val="accent6"/>
              </a:solidFill>
              <a:ln w="9525">
                <a:noFill/>
              </a:ln>
              <a:effectLst/>
            </c:spPr>
          </c:marker>
          <c:val>
            <c:numRef>
              <c:f>Filebench!$E$3:$E$22</c:f>
              <c:numCache>
                <c:formatCode>General</c:formatCode>
                <c:ptCount val="20"/>
                <c:pt idx="0">
                  <c:v>237663.67600000001</c:v>
                </c:pt>
                <c:pt idx="1">
                  <c:v>361715.78200000001</c:v>
                </c:pt>
                <c:pt idx="2">
                  <c:v>522596.402</c:v>
                </c:pt>
                <c:pt idx="3">
                  <c:v>679565.92799999996</c:v>
                </c:pt>
                <c:pt idx="4">
                  <c:v>804713.09</c:v>
                </c:pt>
                <c:pt idx="5">
                  <c:v>888780.64899999998</c:v>
                </c:pt>
                <c:pt idx="6">
                  <c:v>918080.58200000005</c:v>
                </c:pt>
                <c:pt idx="7">
                  <c:v>953673.41299999913</c:v>
                </c:pt>
                <c:pt idx="8">
                  <c:v>857238.91299999913</c:v>
                </c:pt>
                <c:pt idx="9">
                  <c:v>813495.11699999997</c:v>
                </c:pt>
                <c:pt idx="10">
                  <c:v>777625.51100000006</c:v>
                </c:pt>
                <c:pt idx="11">
                  <c:v>762877.77799999865</c:v>
                </c:pt>
                <c:pt idx="12">
                  <c:v>713773.53500000003</c:v>
                </c:pt>
                <c:pt idx="13">
                  <c:v>653350.26199999999</c:v>
                </c:pt>
                <c:pt idx="14">
                  <c:v>596105.78199999908</c:v>
                </c:pt>
                <c:pt idx="15">
                  <c:v>571791.88300000003</c:v>
                </c:pt>
                <c:pt idx="16">
                  <c:v>557512.50800000003</c:v>
                </c:pt>
                <c:pt idx="17">
                  <c:v>555816.60400000005</c:v>
                </c:pt>
                <c:pt idx="18">
                  <c:v>553671.14899999998</c:v>
                </c:pt>
                <c:pt idx="19">
                  <c:v>554556.76500000001</c:v>
                </c:pt>
              </c:numCache>
            </c:numRef>
          </c:val>
          <c:smooth val="0"/>
          <c:extLst>
            <c:ext xmlns:c16="http://schemas.microsoft.com/office/drawing/2014/chart" uri="{C3380CC4-5D6E-409C-BE32-E72D297353CC}">
              <c16:uniqueId val="{00000003-A5D7-DB48-BAD7-A93421BAA810}"/>
            </c:ext>
          </c:extLst>
        </c:ser>
        <c:ser>
          <c:idx val="5"/>
          <c:order val="4"/>
          <c:tx>
            <c:strRef>
              <c:f>Filebench!$F$2</c:f>
              <c:strCache>
                <c:ptCount val="1"/>
                <c:pt idx="0">
                  <c:v>SoupFS</c:v>
                </c:pt>
              </c:strCache>
            </c:strRef>
          </c:tx>
          <c:spPr>
            <a:ln w="38100" cap="rnd">
              <a:solidFill>
                <a:schemeClr val="accent5"/>
              </a:solidFill>
              <a:round/>
            </a:ln>
            <a:effectLst/>
          </c:spPr>
          <c:marker>
            <c:symbol val="triangle"/>
            <c:size val="10"/>
            <c:spPr>
              <a:solidFill>
                <a:schemeClr val="accent5"/>
              </a:solidFill>
              <a:ln w="9525">
                <a:noFill/>
              </a:ln>
              <a:effectLst/>
            </c:spPr>
          </c:marker>
          <c:val>
            <c:numRef>
              <c:f>Filebench!$F$3:$F$22</c:f>
              <c:numCache>
                <c:formatCode>General</c:formatCode>
                <c:ptCount val="20"/>
                <c:pt idx="0">
                  <c:v>448268.62199999997</c:v>
                </c:pt>
                <c:pt idx="1">
                  <c:v>601238.66099999996</c:v>
                </c:pt>
                <c:pt idx="2">
                  <c:v>802697.38899999997</c:v>
                </c:pt>
                <c:pt idx="3">
                  <c:v>901140.30900000001</c:v>
                </c:pt>
                <c:pt idx="4">
                  <c:v>961923.25800000003</c:v>
                </c:pt>
                <c:pt idx="5">
                  <c:v>1000174.176</c:v>
                </c:pt>
                <c:pt idx="6">
                  <c:v>1007173.6580000001</c:v>
                </c:pt>
                <c:pt idx="7">
                  <c:v>987842.96200000006</c:v>
                </c:pt>
                <c:pt idx="8">
                  <c:v>949167.35499999998</c:v>
                </c:pt>
                <c:pt idx="9">
                  <c:v>926652.31900000002</c:v>
                </c:pt>
                <c:pt idx="10">
                  <c:v>911963.08700000006</c:v>
                </c:pt>
                <c:pt idx="11">
                  <c:v>877468.63199999998</c:v>
                </c:pt>
                <c:pt idx="12">
                  <c:v>828800.74699999997</c:v>
                </c:pt>
                <c:pt idx="13">
                  <c:v>715766.61499999999</c:v>
                </c:pt>
                <c:pt idx="14">
                  <c:v>616234.69499999867</c:v>
                </c:pt>
                <c:pt idx="15">
                  <c:v>564820.03</c:v>
                </c:pt>
                <c:pt idx="16">
                  <c:v>556044.71200000006</c:v>
                </c:pt>
                <c:pt idx="17">
                  <c:v>554895.04</c:v>
                </c:pt>
                <c:pt idx="18">
                  <c:v>554785.83600000001</c:v>
                </c:pt>
                <c:pt idx="19">
                  <c:v>556355.22699999996</c:v>
                </c:pt>
              </c:numCache>
            </c:numRef>
          </c:val>
          <c:smooth val="0"/>
          <c:extLst>
            <c:ext xmlns:c16="http://schemas.microsoft.com/office/drawing/2014/chart" uri="{C3380CC4-5D6E-409C-BE32-E72D297353CC}">
              <c16:uniqueId val="{00000004-A5D7-DB48-BAD7-A93421BAA810}"/>
            </c:ext>
          </c:extLst>
        </c:ser>
        <c:dLbls>
          <c:showLegendKey val="0"/>
          <c:showVal val="0"/>
          <c:showCatName val="0"/>
          <c:showSerName val="0"/>
          <c:showPercent val="0"/>
          <c:showBubbleSize val="0"/>
        </c:dLbls>
        <c:marker val="1"/>
        <c:smooth val="0"/>
        <c:axId val="-1982289584"/>
        <c:axId val="-1982287152"/>
      </c:lineChart>
      <c:catAx>
        <c:axId val="-1982289584"/>
        <c:scaling>
          <c:orientation val="minMax"/>
        </c:scaling>
        <c:delete val="0"/>
        <c:axPos val="b"/>
        <c:title>
          <c:tx>
            <c:rich>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r>
                  <a:rPr lang="en-US"/>
                  <a:t>Threads</a:t>
                </a:r>
              </a:p>
            </c:rich>
          </c:tx>
          <c:layout>
            <c:manualLayout>
              <c:xMode val="edge"/>
              <c:yMode val="edge"/>
              <c:x val="0.47684508537556403"/>
              <c:y val="0.91255507124109503"/>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3000000" spcFirstLastPara="1" vertOverflow="ellipsis"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1982287152"/>
        <c:crosses val="autoZero"/>
        <c:auto val="1"/>
        <c:lblAlgn val="ctr"/>
        <c:lblOffset val="0"/>
        <c:tickLblSkip val="1"/>
        <c:tickMarkSkip val="1"/>
        <c:noMultiLvlLbl val="0"/>
      </c:catAx>
      <c:valAx>
        <c:axId val="-1982287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1982289584"/>
        <c:crosses val="autoZero"/>
        <c:crossBetween val="between"/>
        <c:dispUnits>
          <c:builtInUnit val="thousands"/>
          <c:dispUnitsLbl>
            <c:layout>
              <c:manualLayout>
                <c:xMode val="edge"/>
                <c:yMode val="edge"/>
                <c:x val="7.66273374706666E-3"/>
                <c:y val="0.16768068053993199"/>
              </c:manualLayout>
            </c:layout>
            <c:tx>
              <c:rich>
                <a:bodyPr rot="-54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r>
                    <a:rPr lang="en-US"/>
                    <a:t>Throughput (x1000 ops/s)</a:t>
                  </a:r>
                </a:p>
              </c:rich>
            </c:tx>
            <c:spPr>
              <a:noFill/>
              <a:ln>
                <a:noFill/>
              </a:ln>
              <a:effectLst/>
            </c:spPr>
            <c:txPr>
              <a:bodyPr rot="-54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dispUnitsLbl>
        </c:dispUnits>
      </c:valAx>
      <c:spPr>
        <a:noFill/>
        <a:ln w="38100">
          <a:solidFill>
            <a:schemeClr val="tx1"/>
          </a:solidFill>
        </a:ln>
        <a:effectLst/>
      </c:spPr>
    </c:plotArea>
    <c:legend>
      <c:legendPos val="tr"/>
      <c:layout>
        <c:manualLayout>
          <c:xMode val="edge"/>
          <c:yMode val="edge"/>
          <c:x val="0.74989901963189198"/>
          <c:y val="0.109326021747282"/>
          <c:w val="0.22022889772007301"/>
          <c:h val="0.29850112485939301"/>
        </c:manualLayout>
      </c:layout>
      <c:overlay val="1"/>
      <c:spPr>
        <a:noFill/>
        <a:ln>
          <a:noFill/>
        </a:ln>
        <a:effectLst/>
      </c:spPr>
      <c:txPr>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800" b="1"/>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B97672-9788-C44E-ACF4-48ACEF6615B4}" type="datetimeFigureOut">
              <a:rPr lang="en-US" smtClean="0"/>
              <a:t>3/8/19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7384CE-5573-0340-B05C-B15137D0D3AE}" type="slidenum">
              <a:rPr lang="en-US" smtClean="0"/>
              <a:t>‹#›</a:t>
            </a:fld>
            <a:endParaRPr lang="en-US"/>
          </a:p>
        </p:txBody>
      </p:sp>
    </p:spTree>
    <p:extLst>
      <p:ext uri="{BB962C8B-B14F-4D97-AF65-F5344CB8AC3E}">
        <p14:creationId xmlns:p14="http://schemas.microsoft.com/office/powerpoint/2010/main" val="265913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a:t>
            </a:r>
            <a:r>
              <a:rPr lang="en-US" baseline="0" dirty="0"/>
              <a:t>s for the introduction. </a:t>
            </a:r>
            <a:r>
              <a:rPr lang="en-US" dirty="0"/>
              <a:t>Hello</a:t>
            </a:r>
            <a:r>
              <a:rPr lang="en-US" baseline="0" dirty="0"/>
              <a:t> everyone, my name is Mingkai Dong from IPADS, SJTU. It’s my honor to be here sharing our work “Soft updates made simple and fast </a:t>
            </a:r>
            <a:r>
              <a:rPr lang="mr-IN" baseline="0" dirty="0"/>
              <a:t>…</a:t>
            </a:r>
            <a:r>
              <a:rPr lang="en-US" baseline="0" dirty="0"/>
              <a:t>”. The work is done with my advisor </a:t>
            </a:r>
            <a:r>
              <a:rPr lang="en-US" baseline="0" dirty="0" err="1"/>
              <a:t>Haibo</a:t>
            </a:r>
            <a:r>
              <a:rPr lang="en-US" baseline="0" dirty="0"/>
              <a:t> Chen.</a:t>
            </a:r>
            <a:endParaRPr lang="en-US" dirty="0"/>
          </a:p>
        </p:txBody>
      </p:sp>
      <p:sp>
        <p:nvSpPr>
          <p:cNvPr id="4" name="Slide Number Placeholder 3"/>
          <p:cNvSpPr>
            <a:spLocks noGrp="1"/>
          </p:cNvSpPr>
          <p:nvPr>
            <p:ph type="sldNum" sz="quarter" idx="10"/>
          </p:nvPr>
        </p:nvSpPr>
        <p:spPr/>
        <p:txBody>
          <a:bodyPr/>
          <a:lstStyle/>
          <a:p>
            <a:fld id="{577384CE-5573-0340-B05C-B15137D0D3AE}" type="slidenum">
              <a:rPr lang="en-US" smtClean="0"/>
              <a:t>1</a:t>
            </a:fld>
            <a:endParaRPr lang="en-US"/>
          </a:p>
        </p:txBody>
      </p:sp>
    </p:spTree>
    <p:extLst>
      <p:ext uri="{BB962C8B-B14F-4D97-AF65-F5344CB8AC3E}">
        <p14:creationId xmlns:p14="http://schemas.microsoft.com/office/powerpoint/2010/main" val="853840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To</a:t>
            </a:r>
            <a:r>
              <a:rPr lang="en-US" b="1" u="sng" baseline="0" dirty="0"/>
              <a:t> make soft updates simple and fast on NVM</a:t>
            </a:r>
            <a:r>
              <a:rPr lang="en-US" baseline="0" dirty="0"/>
              <a:t>, we design a NVMFS called </a:t>
            </a:r>
            <a:r>
              <a:rPr lang="en-US" baseline="0" dirty="0" err="1"/>
              <a:t>SoupFS</a:t>
            </a:r>
            <a:r>
              <a:rPr lang="en-US" baseline="0" dirty="0"/>
              <a:t> which uses </a:t>
            </a:r>
            <a:r>
              <a:rPr lang="en-US" baseline="0" dirty="0" err="1"/>
              <a:t>hashtable</a:t>
            </a:r>
            <a:r>
              <a:rPr lang="en-US" baseline="0" dirty="0"/>
              <a:t>-based directories, pointer-based dual views and semantic-aware dependency tracking and enforcement to get the best of both world.</a:t>
            </a:r>
            <a:endParaRPr lang="en-US" dirty="0"/>
          </a:p>
        </p:txBody>
      </p:sp>
      <p:sp>
        <p:nvSpPr>
          <p:cNvPr id="4" name="Slide Number Placeholder 3"/>
          <p:cNvSpPr>
            <a:spLocks noGrp="1"/>
          </p:cNvSpPr>
          <p:nvPr>
            <p:ph type="sldNum" sz="quarter" idx="10"/>
          </p:nvPr>
        </p:nvSpPr>
        <p:spPr/>
        <p:txBody>
          <a:bodyPr/>
          <a:lstStyle/>
          <a:p>
            <a:fld id="{577384CE-5573-0340-B05C-B15137D0D3AE}" type="slidenum">
              <a:rPr lang="en-US" smtClean="0"/>
              <a:t>10</a:t>
            </a:fld>
            <a:endParaRPr lang="en-US"/>
          </a:p>
        </p:txBody>
      </p:sp>
    </p:spTree>
    <p:extLst>
      <p:ext uri="{BB962C8B-B14F-4D97-AF65-F5344CB8AC3E}">
        <p14:creationId xmlns:p14="http://schemas.microsoft.com/office/powerpoint/2010/main" val="1414367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Block-based file systems</a:t>
            </a:r>
            <a:r>
              <a:rPr lang="en-US" baseline="0" dirty="0"/>
              <a:t> usually use block-based directories.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1" u="sng" baseline="0" dirty="0"/>
              <a:t>One drawback is that variable-length </a:t>
            </a:r>
            <a:r>
              <a:rPr lang="en-US" b="1" u="sng" baseline="0" dirty="0" err="1"/>
              <a:t>dentries</a:t>
            </a:r>
            <a:r>
              <a:rPr lang="en-US" b="1" u="sng" baseline="0" dirty="0"/>
              <a:t> are usually stored in blocks one by one like an array.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This might cause cyclic dependencies and requires rolling-back/-forward, complicating the file system design.</a:t>
            </a: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Another drawback is that in some file systems, the lookup of a </a:t>
            </a:r>
            <a:r>
              <a:rPr lang="en-US" baseline="0" dirty="0" err="1"/>
              <a:t>dentry</a:t>
            </a:r>
            <a:r>
              <a:rPr lang="en-US" baseline="0" dirty="0"/>
              <a:t> requires linearly scanning the whole </a:t>
            </a:r>
            <a:r>
              <a:rPr lang="en-US" baseline="0" dirty="0" err="1"/>
              <a:t>directores</a:t>
            </a:r>
            <a:r>
              <a:rPr lang="en-US" baseline="0" dirty="0"/>
              <a:t>. Which is very slow as the directory grows larger.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77384CE-5573-0340-B05C-B15137D0D3AE}" type="slidenum">
              <a:rPr lang="en-US" smtClean="0"/>
              <a:t>13</a:t>
            </a:fld>
            <a:endParaRPr lang="en-US"/>
          </a:p>
        </p:txBody>
      </p:sp>
    </p:spTree>
    <p:extLst>
      <p:ext uri="{BB962C8B-B14F-4D97-AF65-F5344CB8AC3E}">
        <p14:creationId xmlns:p14="http://schemas.microsoft.com/office/powerpoint/2010/main" val="339670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SoupFS</a:t>
            </a:r>
            <a:r>
              <a:rPr lang="en-US" dirty="0"/>
              <a:t> thus</a:t>
            </a:r>
            <a:r>
              <a:rPr lang="en-US" baseline="0" dirty="0"/>
              <a:t> uses </a:t>
            </a:r>
            <a:r>
              <a:rPr lang="en-US" baseline="0" dirty="0" err="1"/>
              <a:t>hashtable</a:t>
            </a:r>
            <a:r>
              <a:rPr lang="en-US" baseline="0" dirty="0"/>
              <a:t>-based directories, leveraging the byte-</a:t>
            </a:r>
            <a:r>
              <a:rPr lang="en-US" baseline="0" dirty="0" err="1"/>
              <a:t>addresssability</a:t>
            </a:r>
            <a:r>
              <a:rPr lang="en-US" baseline="0" dirty="0"/>
              <a:t> of NVM.</a:t>
            </a:r>
          </a:p>
          <a:p>
            <a:r>
              <a:rPr lang="en-US" baseline="0" dirty="0"/>
              <a:t>Each directory is a hash table and the list entry consisting of the pointers to the filename, to the </a:t>
            </a:r>
            <a:r>
              <a:rPr lang="en-US" baseline="0" dirty="0" err="1"/>
              <a:t>inode</a:t>
            </a:r>
            <a:r>
              <a:rPr lang="en-US" baseline="0" dirty="0"/>
              <a:t> and next entries in the hash table as shown in the figure.</a:t>
            </a:r>
          </a:p>
          <a:p>
            <a:r>
              <a:rPr lang="en-US" baseline="0" dirty="0"/>
              <a:t>The hash table design is optimized for cache lines thus there is no false sharing and cyclic dependencies.</a:t>
            </a:r>
          </a:p>
          <a:p>
            <a:r>
              <a:rPr lang="en-US" baseline="0" dirty="0"/>
              <a:t>It also boosts the directory access compared to the linearly scan.</a:t>
            </a:r>
          </a:p>
          <a:p>
            <a:endParaRPr lang="en-US" baseline="0" dirty="0"/>
          </a:p>
          <a:p>
            <a:endParaRPr lang="en-US" baseline="0" dirty="0"/>
          </a:p>
          <a:p>
            <a:r>
              <a:rPr lang="en-US" baseline="0" dirty="0"/>
              <a:t>//Most of these structures are fixed to 64B which is the size of a cache line.</a:t>
            </a:r>
          </a:p>
          <a:p>
            <a:r>
              <a:rPr lang="en-US" baseline="0" dirty="0"/>
              <a:t>As a result, we can have faster accesses and there is no false sharing and cyclic dependencies.</a:t>
            </a:r>
          </a:p>
        </p:txBody>
      </p:sp>
      <p:sp>
        <p:nvSpPr>
          <p:cNvPr id="4" name="Slide Number Placeholder 3"/>
          <p:cNvSpPr>
            <a:spLocks noGrp="1"/>
          </p:cNvSpPr>
          <p:nvPr>
            <p:ph type="sldNum" sz="quarter" idx="10"/>
          </p:nvPr>
        </p:nvSpPr>
        <p:spPr/>
        <p:txBody>
          <a:bodyPr/>
          <a:lstStyle/>
          <a:p>
            <a:fld id="{577384CE-5573-0340-B05C-B15137D0D3AE}" type="slidenum">
              <a:rPr lang="en-US" smtClean="0"/>
              <a:t>14</a:t>
            </a:fld>
            <a:endParaRPr lang="en-US"/>
          </a:p>
        </p:txBody>
      </p:sp>
    </p:spTree>
    <p:extLst>
      <p:ext uri="{BB962C8B-B14F-4D97-AF65-F5344CB8AC3E}">
        <p14:creationId xmlns:p14="http://schemas.microsoft.com/office/powerpoint/2010/main" val="717873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Original soft updates provides dual views of metadata. It</a:t>
            </a:r>
            <a:r>
              <a:rPr lang="en-US" baseline="0" dirty="0"/>
              <a:t> provides the latest view in page cache and maintain the consistent view in disks.</a:t>
            </a:r>
          </a:p>
          <a:p>
            <a:r>
              <a:rPr lang="en-US" b="1" u="sng" baseline="0" dirty="0"/>
              <a:t>Dual views is very important for eliminating </a:t>
            </a:r>
            <a:r>
              <a:rPr lang="en-US" b="1" u="sng" baseline="0" dirty="0" err="1"/>
              <a:t>synchornous</a:t>
            </a:r>
            <a:r>
              <a:rPr lang="en-US" b="1" u="sng" baseline="0" dirty="0"/>
              <a:t> writes and providing </a:t>
            </a:r>
            <a:r>
              <a:rPr lang="en-US" b="1" u="sng" baseline="0" dirty="0" err="1"/>
              <a:t>usablity</a:t>
            </a:r>
            <a:r>
              <a:rPr lang="en-US" b="1" u="sng" baseline="0" dirty="0"/>
              <a:t> after crashes.</a:t>
            </a:r>
          </a:p>
        </p:txBody>
      </p:sp>
      <p:sp>
        <p:nvSpPr>
          <p:cNvPr id="4" name="Slide Number Placeholder 3"/>
          <p:cNvSpPr>
            <a:spLocks noGrp="1"/>
          </p:cNvSpPr>
          <p:nvPr>
            <p:ph type="sldNum" sz="quarter" idx="10"/>
          </p:nvPr>
        </p:nvSpPr>
        <p:spPr/>
        <p:txBody>
          <a:bodyPr/>
          <a:lstStyle/>
          <a:p>
            <a:fld id="{577384CE-5573-0340-B05C-B15137D0D3AE}" type="slidenum">
              <a:rPr lang="en-US" smtClean="0"/>
              <a:t>16</a:t>
            </a:fld>
            <a:endParaRPr lang="en-US"/>
          </a:p>
        </p:txBody>
      </p:sp>
    </p:spTree>
    <p:extLst>
      <p:ext uri="{BB962C8B-B14F-4D97-AF65-F5344CB8AC3E}">
        <p14:creationId xmlns:p14="http://schemas.microsoft.com/office/powerpoint/2010/main" val="779356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now, we have NVM and the </a:t>
            </a:r>
            <a:r>
              <a:rPr lang="en-US" b="1" u="sng" dirty="0"/>
              <a:t>page cache is not necessary </a:t>
            </a:r>
            <a:r>
              <a:rPr lang="en-US" dirty="0"/>
              <a:t>and usually removed for performance.</a:t>
            </a:r>
          </a:p>
          <a:p>
            <a:r>
              <a:rPr lang="en-US" dirty="0"/>
              <a:t>To</a:t>
            </a:r>
            <a:r>
              <a:rPr lang="en-US" baseline="0" dirty="0"/>
              <a:t> preserve the dual views, one option is to still maintain another copy of the metadata in DRAM. However this doubles the write operations and the storage overhead, and requires synchronizations between the two copies.</a:t>
            </a:r>
            <a:endParaRPr lang="en-US" dirty="0"/>
          </a:p>
        </p:txBody>
      </p:sp>
      <p:sp>
        <p:nvSpPr>
          <p:cNvPr id="4" name="Slide Number Placeholder 3"/>
          <p:cNvSpPr>
            <a:spLocks noGrp="1"/>
          </p:cNvSpPr>
          <p:nvPr>
            <p:ph type="sldNum" sz="quarter" idx="10"/>
          </p:nvPr>
        </p:nvSpPr>
        <p:spPr/>
        <p:txBody>
          <a:bodyPr/>
          <a:lstStyle/>
          <a:p>
            <a:fld id="{577384CE-5573-0340-B05C-B15137D0D3AE}" type="slidenum">
              <a:rPr lang="en-US" smtClean="0"/>
              <a:t>17</a:t>
            </a:fld>
            <a:endParaRPr lang="en-US"/>
          </a:p>
        </p:txBody>
      </p:sp>
    </p:spTree>
    <p:extLst>
      <p:ext uri="{BB962C8B-B14F-4D97-AF65-F5344CB8AC3E}">
        <p14:creationId xmlns:p14="http://schemas.microsoft.com/office/powerpoint/2010/main" val="2016540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solution</a:t>
            </a:r>
            <a:r>
              <a:rPr lang="en-US" baseline="0" dirty="0"/>
              <a:t> is the pointer-based dual views.</a:t>
            </a:r>
          </a:p>
          <a:p>
            <a:r>
              <a:rPr lang="en-US" baseline="0" dirty="0"/>
              <a:t>The key idea is to reuse some data structures in both views but to ensure that different views can be observed by following different pointers/structures.</a:t>
            </a:r>
          </a:p>
        </p:txBody>
      </p:sp>
      <p:sp>
        <p:nvSpPr>
          <p:cNvPr id="4" name="Slide Number Placeholder 3"/>
          <p:cNvSpPr>
            <a:spLocks noGrp="1"/>
          </p:cNvSpPr>
          <p:nvPr>
            <p:ph type="sldNum" sz="quarter" idx="10"/>
          </p:nvPr>
        </p:nvSpPr>
        <p:spPr/>
        <p:txBody>
          <a:bodyPr/>
          <a:lstStyle/>
          <a:p>
            <a:fld id="{577384CE-5573-0340-B05C-B15137D0D3AE}" type="slidenum">
              <a:rPr lang="en-US" smtClean="0"/>
              <a:t>18</a:t>
            </a:fld>
            <a:endParaRPr lang="en-US"/>
          </a:p>
        </p:txBody>
      </p:sp>
    </p:spTree>
    <p:extLst>
      <p:ext uri="{BB962C8B-B14F-4D97-AF65-F5344CB8AC3E}">
        <p14:creationId xmlns:p14="http://schemas.microsoft.com/office/powerpoint/2010/main" val="51257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baseline="0" dirty="0"/>
              <a:t> is an example where we have four files in a directory. </a:t>
            </a:r>
            <a:br>
              <a:rPr lang="en-US" baseline="0" dirty="0"/>
            </a:br>
            <a:r>
              <a:rPr lang="en-US" baseline="0" dirty="0"/>
              <a:t>The light orange colors present the volatile data, the blank shows the volatile data in NVM, that is the data we have written to the memory address but there is no guarantee whether it is written in the NVM or stored in the CPU cache.</a:t>
            </a:r>
          </a:p>
          <a:p>
            <a:r>
              <a:rPr lang="en-US" baseline="0" dirty="0"/>
              <a:t>The light blue prevents the data that is persisted in NVM.</a:t>
            </a:r>
          </a:p>
          <a:p>
            <a:endParaRPr lang="en-US" baseline="0" dirty="0"/>
          </a:p>
          <a:p>
            <a:r>
              <a:rPr lang="en-US" b="1" u="sng" baseline="0" dirty="0"/>
              <a:t>The two boxes on the right bottom corner show what we can observe in two views.</a:t>
            </a:r>
          </a:p>
          <a:p>
            <a:r>
              <a:rPr lang="en-US" baseline="0" dirty="0"/>
              <a:t>Next, I’ll show how the dual views work.</a:t>
            </a:r>
          </a:p>
          <a:p>
            <a:endParaRPr lang="en-US" dirty="0"/>
          </a:p>
        </p:txBody>
      </p:sp>
      <p:sp>
        <p:nvSpPr>
          <p:cNvPr id="4" name="Slide Number Placeholder 3"/>
          <p:cNvSpPr>
            <a:spLocks noGrp="1"/>
          </p:cNvSpPr>
          <p:nvPr>
            <p:ph type="sldNum" sz="quarter" idx="10"/>
          </p:nvPr>
        </p:nvSpPr>
        <p:spPr/>
        <p:txBody>
          <a:bodyPr/>
          <a:lstStyle/>
          <a:p>
            <a:fld id="{577384CE-5573-0340-B05C-B15137D0D3AE}" type="slidenum">
              <a:rPr lang="en-US" smtClean="0"/>
              <a:t>19</a:t>
            </a:fld>
            <a:endParaRPr lang="en-US"/>
          </a:p>
        </p:txBody>
      </p:sp>
    </p:spTree>
    <p:extLst>
      <p:ext uri="{BB962C8B-B14F-4D97-AF65-F5344CB8AC3E}">
        <p14:creationId xmlns:p14="http://schemas.microsoft.com/office/powerpoint/2010/main" val="454118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want</a:t>
            </a:r>
            <a:r>
              <a:rPr lang="en-US" baseline="0" dirty="0"/>
              <a:t> to add a file to the directory. </a:t>
            </a:r>
            <a:endParaRPr lang="en-US" dirty="0"/>
          </a:p>
        </p:txBody>
      </p:sp>
      <p:sp>
        <p:nvSpPr>
          <p:cNvPr id="4" name="Slide Number Placeholder 3"/>
          <p:cNvSpPr>
            <a:spLocks noGrp="1"/>
          </p:cNvSpPr>
          <p:nvPr>
            <p:ph type="sldNum" sz="quarter" idx="10"/>
          </p:nvPr>
        </p:nvSpPr>
        <p:spPr/>
        <p:txBody>
          <a:bodyPr/>
          <a:lstStyle/>
          <a:p>
            <a:fld id="{577384CE-5573-0340-B05C-B15137D0D3AE}" type="slidenum">
              <a:rPr lang="en-US" smtClean="0"/>
              <a:t>20</a:t>
            </a:fld>
            <a:endParaRPr lang="en-US"/>
          </a:p>
        </p:txBody>
      </p:sp>
    </p:spTree>
    <p:extLst>
      <p:ext uri="{BB962C8B-B14F-4D97-AF65-F5344CB8AC3E}">
        <p14:creationId xmlns:p14="http://schemas.microsoft.com/office/powerpoint/2010/main" val="1893603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We need to add a list to the hash table. We then first creates </a:t>
            </a:r>
            <a:r>
              <a:rPr lang="en-US" baseline="0" dirty="0" err="1"/>
              <a:t>lates</a:t>
            </a:r>
            <a:r>
              <a:rPr lang="en-US" baseline="0" dirty="0"/>
              <a:t> buckets to store the new list headers.</a:t>
            </a:r>
            <a:endParaRPr lang="en-US" dirty="0"/>
          </a:p>
          <a:p>
            <a:endParaRPr lang="en-US" dirty="0"/>
          </a:p>
        </p:txBody>
      </p:sp>
      <p:sp>
        <p:nvSpPr>
          <p:cNvPr id="4" name="Slide Number Placeholder 3"/>
          <p:cNvSpPr>
            <a:spLocks noGrp="1"/>
          </p:cNvSpPr>
          <p:nvPr>
            <p:ph type="sldNum" sz="quarter" idx="10"/>
          </p:nvPr>
        </p:nvSpPr>
        <p:spPr/>
        <p:txBody>
          <a:bodyPr/>
          <a:lstStyle/>
          <a:p>
            <a:fld id="{577384CE-5573-0340-B05C-B15137D0D3AE}" type="slidenum">
              <a:rPr lang="en-US" smtClean="0"/>
              <a:t>21</a:t>
            </a:fld>
            <a:endParaRPr lang="en-US"/>
          </a:p>
        </p:txBody>
      </p:sp>
    </p:spTree>
    <p:extLst>
      <p:ext uri="{BB962C8B-B14F-4D97-AF65-F5344CB8AC3E}">
        <p14:creationId xmlns:p14="http://schemas.microsoft.com/office/powerpoint/2010/main" val="19498952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Then we allocate</a:t>
            </a:r>
            <a:r>
              <a:rPr lang="en-US" baseline="0" dirty="0"/>
              <a:t> the initializes the a entry in NVM. </a:t>
            </a:r>
            <a:endParaRPr lang="en-US" dirty="0"/>
          </a:p>
        </p:txBody>
      </p:sp>
      <p:sp>
        <p:nvSpPr>
          <p:cNvPr id="4" name="Slide Number Placeholder 3"/>
          <p:cNvSpPr>
            <a:spLocks noGrp="1"/>
          </p:cNvSpPr>
          <p:nvPr>
            <p:ph type="sldNum" sz="quarter" idx="10"/>
          </p:nvPr>
        </p:nvSpPr>
        <p:spPr/>
        <p:txBody>
          <a:bodyPr/>
          <a:lstStyle/>
          <a:p>
            <a:fld id="{577384CE-5573-0340-B05C-B15137D0D3AE}" type="slidenum">
              <a:rPr lang="en-US" smtClean="0"/>
              <a:t>22</a:t>
            </a:fld>
            <a:endParaRPr lang="en-US"/>
          </a:p>
        </p:txBody>
      </p:sp>
    </p:spTree>
    <p:extLst>
      <p:ext uri="{BB962C8B-B14F-4D97-AF65-F5344CB8AC3E}">
        <p14:creationId xmlns:p14="http://schemas.microsoft.com/office/powerpoint/2010/main" val="282313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NVM</a:t>
            </a:r>
            <a:r>
              <a:rPr lang="en-US" baseline="0" dirty="0"/>
              <a:t> is an emerging memory technology that is non-volatile, byte-addressable with high throughput and low latency.</a:t>
            </a:r>
          </a:p>
          <a:p>
            <a:r>
              <a:rPr lang="en-US" baseline="0" dirty="0"/>
              <a:t>As the techniques such as NVDIMM and 3DX-Point, NVM becomes a promising replacement for disks.</a:t>
            </a:r>
            <a:endParaRPr lang="en-US" dirty="0"/>
          </a:p>
        </p:txBody>
      </p:sp>
      <p:sp>
        <p:nvSpPr>
          <p:cNvPr id="4" name="Slide Number Placeholder 3"/>
          <p:cNvSpPr>
            <a:spLocks noGrp="1"/>
          </p:cNvSpPr>
          <p:nvPr>
            <p:ph type="sldNum" sz="quarter" idx="10"/>
          </p:nvPr>
        </p:nvSpPr>
        <p:spPr/>
        <p:txBody>
          <a:bodyPr/>
          <a:lstStyle/>
          <a:p>
            <a:fld id="{577384CE-5573-0340-B05C-B15137D0D3AE}" type="slidenum">
              <a:rPr lang="en-US" smtClean="0"/>
              <a:t>2</a:t>
            </a:fld>
            <a:endParaRPr lang="en-US"/>
          </a:p>
        </p:txBody>
      </p:sp>
    </p:spTree>
    <p:extLst>
      <p:ext uri="{BB962C8B-B14F-4D97-AF65-F5344CB8AC3E}">
        <p14:creationId xmlns:p14="http://schemas.microsoft.com/office/powerpoint/2010/main" val="8654229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After which we inserted the </a:t>
            </a:r>
            <a:r>
              <a:rPr lang="en-US" baseline="0" dirty="0" err="1"/>
              <a:t>dentry</a:t>
            </a:r>
            <a:r>
              <a:rPr lang="en-US" baseline="0" dirty="0"/>
              <a:t> in the latest buckets. </a:t>
            </a:r>
            <a:endParaRPr lang="en-US" dirty="0"/>
          </a:p>
        </p:txBody>
      </p:sp>
      <p:sp>
        <p:nvSpPr>
          <p:cNvPr id="4" name="Slide Number Placeholder 3"/>
          <p:cNvSpPr>
            <a:spLocks noGrp="1"/>
          </p:cNvSpPr>
          <p:nvPr>
            <p:ph type="sldNum" sz="quarter" idx="10"/>
          </p:nvPr>
        </p:nvSpPr>
        <p:spPr/>
        <p:txBody>
          <a:bodyPr/>
          <a:lstStyle/>
          <a:p>
            <a:fld id="{577384CE-5573-0340-B05C-B15137D0D3AE}" type="slidenum">
              <a:rPr lang="en-US" smtClean="0"/>
              <a:t>23</a:t>
            </a:fld>
            <a:endParaRPr lang="en-US"/>
          </a:p>
        </p:txBody>
      </p:sp>
    </p:spTree>
    <p:extLst>
      <p:ext uri="{BB962C8B-B14F-4D97-AF65-F5344CB8AC3E}">
        <p14:creationId xmlns:p14="http://schemas.microsoft.com/office/powerpoint/2010/main" val="19080728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insertion is done, but not persisted.</a:t>
            </a:r>
          </a:p>
          <a:p>
            <a:endParaRPr lang="en-US" dirty="0"/>
          </a:p>
          <a:p>
            <a:endParaRPr lang="en-US" dirty="0"/>
          </a:p>
        </p:txBody>
      </p:sp>
      <p:sp>
        <p:nvSpPr>
          <p:cNvPr id="4" name="Slide Number Placeholder 3"/>
          <p:cNvSpPr>
            <a:spLocks noGrp="1"/>
          </p:cNvSpPr>
          <p:nvPr>
            <p:ph type="sldNum" sz="quarter" idx="10"/>
          </p:nvPr>
        </p:nvSpPr>
        <p:spPr/>
        <p:txBody>
          <a:bodyPr/>
          <a:lstStyle/>
          <a:p>
            <a:fld id="{577384CE-5573-0340-B05C-B15137D0D3AE}" type="slidenum">
              <a:rPr lang="en-US" smtClean="0"/>
              <a:t>24</a:t>
            </a:fld>
            <a:endParaRPr lang="en-US"/>
          </a:p>
        </p:txBody>
      </p:sp>
    </p:spTree>
    <p:extLst>
      <p:ext uri="{BB962C8B-B14F-4D97-AF65-F5344CB8AC3E}">
        <p14:creationId xmlns:p14="http://schemas.microsoft.com/office/powerpoint/2010/main" val="490507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When we want to remove a file, we need to remove a </a:t>
            </a:r>
            <a:r>
              <a:rPr lang="en-US" baseline="0" dirty="0" err="1"/>
              <a:t>dentry</a:t>
            </a:r>
            <a:r>
              <a:rPr lang="en-US" baseline="0" dirty="0"/>
              <a:t> in the hash table.</a:t>
            </a:r>
            <a:endParaRPr lang="en-US" dirty="0"/>
          </a:p>
        </p:txBody>
      </p:sp>
      <p:sp>
        <p:nvSpPr>
          <p:cNvPr id="4" name="Slide Number Placeholder 3"/>
          <p:cNvSpPr>
            <a:spLocks noGrp="1"/>
          </p:cNvSpPr>
          <p:nvPr>
            <p:ph type="sldNum" sz="quarter" idx="10"/>
          </p:nvPr>
        </p:nvSpPr>
        <p:spPr/>
        <p:txBody>
          <a:bodyPr/>
          <a:lstStyle/>
          <a:p>
            <a:fld id="{577384CE-5573-0340-B05C-B15137D0D3AE}" type="slidenum">
              <a:rPr lang="en-US" smtClean="0"/>
              <a:t>25</a:t>
            </a:fld>
            <a:endParaRPr lang="en-US"/>
          </a:p>
        </p:txBody>
      </p:sp>
    </p:spTree>
    <p:extLst>
      <p:ext uri="{BB962C8B-B14F-4D97-AF65-F5344CB8AC3E}">
        <p14:creationId xmlns:p14="http://schemas.microsoft.com/office/powerpoint/2010/main" val="12975397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can simply modify the latest next pointer of its previous </a:t>
            </a:r>
            <a:r>
              <a:rPr lang="en-US" baseline="0" dirty="0" err="1"/>
              <a:t>dentry</a:t>
            </a:r>
            <a:r>
              <a:rPr lang="en-US" baseline="0" dirty="0"/>
              <a:t> to point to the next </a:t>
            </a:r>
            <a:r>
              <a:rPr lang="en-US" baseline="0" dirty="0" err="1"/>
              <a:t>dentry</a:t>
            </a:r>
            <a:r>
              <a:rPr lang="en-US" baseline="0" dirty="0"/>
              <a:t> like this.</a:t>
            </a:r>
            <a:endParaRPr lang="en-US" dirty="0"/>
          </a:p>
        </p:txBody>
      </p:sp>
      <p:sp>
        <p:nvSpPr>
          <p:cNvPr id="4" name="Slide Number Placeholder 3"/>
          <p:cNvSpPr>
            <a:spLocks noGrp="1"/>
          </p:cNvSpPr>
          <p:nvPr>
            <p:ph type="sldNum" sz="quarter" idx="10"/>
          </p:nvPr>
        </p:nvSpPr>
        <p:spPr/>
        <p:txBody>
          <a:bodyPr/>
          <a:lstStyle/>
          <a:p>
            <a:fld id="{577384CE-5573-0340-B05C-B15137D0D3AE}" type="slidenum">
              <a:rPr lang="en-US" smtClean="0"/>
              <a:t>26</a:t>
            </a:fld>
            <a:endParaRPr lang="en-US"/>
          </a:p>
        </p:txBody>
      </p:sp>
    </p:spTree>
    <p:extLst>
      <p:ext uri="{BB962C8B-B14F-4D97-AF65-F5344CB8AC3E}">
        <p14:creationId xmlns:p14="http://schemas.microsoft.com/office/powerpoint/2010/main" val="20397272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both the</a:t>
            </a:r>
            <a:r>
              <a:rPr lang="en-US" baseline="0" dirty="0"/>
              <a:t> latest view and the consistent view can be retri</a:t>
            </a:r>
            <a:r>
              <a:rPr lang="en-US" altLang="zh-CN" baseline="0" dirty="0"/>
              <a:t>e</a:t>
            </a:r>
            <a:r>
              <a:rPr lang="en-US" baseline="0" dirty="0"/>
              <a:t>ved from this figures.</a:t>
            </a:r>
            <a:endParaRPr lang="en-US" dirty="0"/>
          </a:p>
          <a:p>
            <a:endParaRPr lang="en-US" dirty="0"/>
          </a:p>
        </p:txBody>
      </p:sp>
      <p:sp>
        <p:nvSpPr>
          <p:cNvPr id="4" name="Slide Number Placeholder 3"/>
          <p:cNvSpPr>
            <a:spLocks noGrp="1"/>
          </p:cNvSpPr>
          <p:nvPr>
            <p:ph type="sldNum" sz="quarter" idx="10"/>
          </p:nvPr>
        </p:nvSpPr>
        <p:spPr/>
        <p:txBody>
          <a:bodyPr/>
          <a:lstStyle/>
          <a:p>
            <a:fld id="{577384CE-5573-0340-B05C-B15137D0D3AE}" type="slidenum">
              <a:rPr lang="en-US" smtClean="0"/>
              <a:t>27</a:t>
            </a:fld>
            <a:endParaRPr lang="en-US"/>
          </a:p>
        </p:txBody>
      </p:sp>
    </p:spTree>
    <p:extLst>
      <p:ext uri="{BB962C8B-B14F-4D97-AF65-F5344CB8AC3E}">
        <p14:creationId xmlns:p14="http://schemas.microsoft.com/office/powerpoint/2010/main" val="2763576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consistent</a:t>
            </a:r>
            <a:r>
              <a:rPr lang="en-US" baseline="0" dirty="0"/>
              <a:t> view, we only consider the data stored in the NVM and the consistent pointers. So in this example, we can see </a:t>
            </a:r>
            <a:r>
              <a:rPr lang="en-US" baseline="0" dirty="0" err="1"/>
              <a:t>dentry</a:t>
            </a:r>
            <a:r>
              <a:rPr lang="en-US" baseline="0" dirty="0"/>
              <a:t> D, C, B and A.</a:t>
            </a:r>
            <a:endParaRPr lang="en-US" dirty="0"/>
          </a:p>
        </p:txBody>
      </p:sp>
      <p:sp>
        <p:nvSpPr>
          <p:cNvPr id="4" name="Slide Number Placeholder 3"/>
          <p:cNvSpPr>
            <a:spLocks noGrp="1"/>
          </p:cNvSpPr>
          <p:nvPr>
            <p:ph type="sldNum" sz="quarter" idx="10"/>
          </p:nvPr>
        </p:nvSpPr>
        <p:spPr/>
        <p:txBody>
          <a:bodyPr/>
          <a:lstStyle/>
          <a:p>
            <a:fld id="{577384CE-5573-0340-B05C-B15137D0D3AE}" type="slidenum">
              <a:rPr lang="en-US" smtClean="0"/>
              <a:t>28</a:t>
            </a:fld>
            <a:endParaRPr lang="en-US"/>
          </a:p>
        </p:txBody>
      </p:sp>
    </p:spTree>
    <p:extLst>
      <p:ext uri="{BB962C8B-B14F-4D97-AF65-F5344CB8AC3E}">
        <p14:creationId xmlns:p14="http://schemas.microsoft.com/office/powerpoint/2010/main" val="1441773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latest</a:t>
            </a:r>
            <a:r>
              <a:rPr lang="en-US" baseline="0" dirty="0"/>
              <a:t> views, we consider both the data in DRAM and NVM. We will follow the latest next pointers if not null.</a:t>
            </a:r>
          </a:p>
          <a:p>
            <a:r>
              <a:rPr lang="en-US" baseline="0" dirty="0"/>
              <a:t>So we can observe </a:t>
            </a:r>
            <a:r>
              <a:rPr lang="en-US" baseline="0" dirty="0" err="1"/>
              <a:t>dentry</a:t>
            </a:r>
            <a:r>
              <a:rPr lang="en-US" baseline="0" dirty="0"/>
              <a:t> D, E, C and A in the latest view.</a:t>
            </a:r>
            <a:endParaRPr lang="en-US" dirty="0"/>
          </a:p>
        </p:txBody>
      </p:sp>
      <p:sp>
        <p:nvSpPr>
          <p:cNvPr id="4" name="Slide Number Placeholder 3"/>
          <p:cNvSpPr>
            <a:spLocks noGrp="1"/>
          </p:cNvSpPr>
          <p:nvPr>
            <p:ph type="sldNum" sz="quarter" idx="10"/>
          </p:nvPr>
        </p:nvSpPr>
        <p:spPr/>
        <p:txBody>
          <a:bodyPr/>
          <a:lstStyle/>
          <a:p>
            <a:fld id="{577384CE-5573-0340-B05C-B15137D0D3AE}" type="slidenum">
              <a:rPr lang="en-US" smtClean="0"/>
              <a:t>29</a:t>
            </a:fld>
            <a:endParaRPr lang="en-US"/>
          </a:p>
        </p:txBody>
      </p:sp>
    </p:spTree>
    <p:extLst>
      <p:ext uri="{BB962C8B-B14F-4D97-AF65-F5344CB8AC3E}">
        <p14:creationId xmlns:p14="http://schemas.microsoft.com/office/powerpoint/2010/main" val="17870841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we want to persist the operations. </a:t>
            </a:r>
            <a:endParaRPr lang="en-US" dirty="0"/>
          </a:p>
        </p:txBody>
      </p:sp>
      <p:sp>
        <p:nvSpPr>
          <p:cNvPr id="4" name="Slide Number Placeholder 3"/>
          <p:cNvSpPr>
            <a:spLocks noGrp="1"/>
          </p:cNvSpPr>
          <p:nvPr>
            <p:ph type="sldNum" sz="quarter" idx="10"/>
          </p:nvPr>
        </p:nvSpPr>
        <p:spPr/>
        <p:txBody>
          <a:bodyPr/>
          <a:lstStyle/>
          <a:p>
            <a:fld id="{577384CE-5573-0340-B05C-B15137D0D3AE}" type="slidenum">
              <a:rPr lang="en-US" smtClean="0"/>
              <a:t>30</a:t>
            </a:fld>
            <a:endParaRPr lang="en-US"/>
          </a:p>
        </p:txBody>
      </p:sp>
    </p:spTree>
    <p:extLst>
      <p:ext uri="{BB962C8B-B14F-4D97-AF65-F5344CB8AC3E}">
        <p14:creationId xmlns:p14="http://schemas.microsoft.com/office/powerpoint/2010/main" val="7105227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We first make sure that all the updates in NVM are persisted.</a:t>
            </a:r>
            <a:endParaRPr lang="en-US" dirty="0"/>
          </a:p>
          <a:p>
            <a:endParaRPr lang="en-US" dirty="0"/>
          </a:p>
        </p:txBody>
      </p:sp>
      <p:sp>
        <p:nvSpPr>
          <p:cNvPr id="4" name="Slide Number Placeholder 3"/>
          <p:cNvSpPr>
            <a:spLocks noGrp="1"/>
          </p:cNvSpPr>
          <p:nvPr>
            <p:ph type="sldNum" sz="quarter" idx="10"/>
          </p:nvPr>
        </p:nvSpPr>
        <p:spPr/>
        <p:txBody>
          <a:bodyPr/>
          <a:lstStyle/>
          <a:p>
            <a:fld id="{577384CE-5573-0340-B05C-B15137D0D3AE}" type="slidenum">
              <a:rPr lang="en-US" smtClean="0"/>
              <a:t>31</a:t>
            </a:fld>
            <a:endParaRPr lang="en-US"/>
          </a:p>
        </p:txBody>
      </p:sp>
    </p:spTree>
    <p:extLst>
      <p:ext uri="{BB962C8B-B14F-4D97-AF65-F5344CB8AC3E}">
        <p14:creationId xmlns:p14="http://schemas.microsoft.com/office/powerpoint/2010/main" val="21141112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Then we carefully</a:t>
            </a:r>
            <a:r>
              <a:rPr lang="en-US" baseline="0" dirty="0"/>
              <a:t> and synchronously modify the in-NVM data structures to persist the insertions and removals.</a:t>
            </a:r>
            <a:endParaRPr lang="en-US" dirty="0"/>
          </a:p>
          <a:p>
            <a:endParaRPr lang="en-US" dirty="0"/>
          </a:p>
        </p:txBody>
      </p:sp>
      <p:sp>
        <p:nvSpPr>
          <p:cNvPr id="4" name="Slide Number Placeholder 3"/>
          <p:cNvSpPr>
            <a:spLocks noGrp="1"/>
          </p:cNvSpPr>
          <p:nvPr>
            <p:ph type="sldNum" sz="quarter" idx="10"/>
          </p:nvPr>
        </p:nvSpPr>
        <p:spPr/>
        <p:txBody>
          <a:bodyPr/>
          <a:lstStyle/>
          <a:p>
            <a:fld id="{577384CE-5573-0340-B05C-B15137D0D3AE}" type="slidenum">
              <a:rPr lang="en-US" smtClean="0"/>
              <a:t>32</a:t>
            </a:fld>
            <a:endParaRPr lang="en-US"/>
          </a:p>
        </p:txBody>
      </p:sp>
    </p:spTree>
    <p:extLst>
      <p:ext uri="{BB962C8B-B14F-4D97-AF65-F5344CB8AC3E}">
        <p14:creationId xmlns:p14="http://schemas.microsoft.com/office/powerpoint/2010/main" val="627146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fully</a:t>
            </a:r>
            <a:r>
              <a:rPr lang="en-US" baseline="0" dirty="0"/>
              <a:t> utilize the features of NVM, there are several FS designed for NVM such as PMFS and NOVA.</a:t>
            </a:r>
          </a:p>
          <a:p>
            <a:r>
              <a:rPr lang="en-US" baseline="0" dirty="0"/>
              <a:t>These systems use journaling or copy-on-writing to provide crash consistency.</a:t>
            </a:r>
          </a:p>
          <a:p>
            <a:r>
              <a:rPr lang="en-US" baseline="0" dirty="0"/>
              <a:t>However, both of these techniques require synchronous cache flushes which are expensive.</a:t>
            </a:r>
          </a:p>
          <a:p>
            <a:r>
              <a:rPr lang="en-US" baseline="0" dirty="0"/>
              <a:t>So is there any other option for crash consistency?</a:t>
            </a:r>
            <a:endParaRPr lang="en-US" dirty="0"/>
          </a:p>
        </p:txBody>
      </p:sp>
      <p:sp>
        <p:nvSpPr>
          <p:cNvPr id="4" name="Slide Number Placeholder 3"/>
          <p:cNvSpPr>
            <a:spLocks noGrp="1"/>
          </p:cNvSpPr>
          <p:nvPr>
            <p:ph type="sldNum" sz="quarter" idx="10"/>
          </p:nvPr>
        </p:nvSpPr>
        <p:spPr/>
        <p:txBody>
          <a:bodyPr/>
          <a:lstStyle/>
          <a:p>
            <a:fld id="{577384CE-5573-0340-B05C-B15137D0D3AE}" type="slidenum">
              <a:rPr lang="en-US" smtClean="0"/>
              <a:t>3</a:t>
            </a:fld>
            <a:endParaRPr lang="en-US"/>
          </a:p>
        </p:txBody>
      </p:sp>
    </p:spTree>
    <p:extLst>
      <p:ext uri="{BB962C8B-B14F-4D97-AF65-F5344CB8AC3E}">
        <p14:creationId xmlns:p14="http://schemas.microsoft.com/office/powerpoint/2010/main" val="14952639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Then we carefully</a:t>
            </a:r>
            <a:r>
              <a:rPr lang="en-US" baseline="0" dirty="0"/>
              <a:t> and synchronously modify the in-NVM data structures to persist the insertions and removals.</a:t>
            </a:r>
            <a:endParaRPr lang="en-US" dirty="0"/>
          </a:p>
          <a:p>
            <a:endParaRPr lang="en-US" dirty="0"/>
          </a:p>
        </p:txBody>
      </p:sp>
      <p:sp>
        <p:nvSpPr>
          <p:cNvPr id="4" name="Slide Number Placeholder 3"/>
          <p:cNvSpPr>
            <a:spLocks noGrp="1"/>
          </p:cNvSpPr>
          <p:nvPr>
            <p:ph type="sldNum" sz="quarter" idx="10"/>
          </p:nvPr>
        </p:nvSpPr>
        <p:spPr/>
        <p:txBody>
          <a:bodyPr/>
          <a:lstStyle/>
          <a:p>
            <a:fld id="{577384CE-5573-0340-B05C-B15137D0D3AE}" type="slidenum">
              <a:rPr lang="en-US" smtClean="0"/>
              <a:t>33</a:t>
            </a:fld>
            <a:endParaRPr lang="en-US"/>
          </a:p>
        </p:txBody>
      </p:sp>
    </p:spTree>
    <p:extLst>
      <p:ext uri="{BB962C8B-B14F-4D97-AF65-F5344CB8AC3E}">
        <p14:creationId xmlns:p14="http://schemas.microsoft.com/office/powerpoint/2010/main" val="15733150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Finally we can</a:t>
            </a:r>
            <a:r>
              <a:rPr lang="en-US" baseline="0" dirty="0"/>
              <a:t> reclaims the removed structures.</a:t>
            </a:r>
            <a:endParaRPr lang="en-US" dirty="0"/>
          </a:p>
        </p:txBody>
      </p:sp>
      <p:sp>
        <p:nvSpPr>
          <p:cNvPr id="4" name="Slide Number Placeholder 3"/>
          <p:cNvSpPr>
            <a:spLocks noGrp="1"/>
          </p:cNvSpPr>
          <p:nvPr>
            <p:ph type="sldNum" sz="quarter" idx="10"/>
          </p:nvPr>
        </p:nvSpPr>
        <p:spPr/>
        <p:txBody>
          <a:bodyPr/>
          <a:lstStyle/>
          <a:p>
            <a:fld id="{577384CE-5573-0340-B05C-B15137D0D3AE}" type="slidenum">
              <a:rPr lang="en-US" smtClean="0"/>
              <a:t>34</a:t>
            </a:fld>
            <a:endParaRPr lang="en-US"/>
          </a:p>
        </p:txBody>
      </p:sp>
    </p:spTree>
    <p:extLst>
      <p:ext uri="{BB962C8B-B14F-4D97-AF65-F5344CB8AC3E}">
        <p14:creationId xmlns:p14="http://schemas.microsoft.com/office/powerpoint/2010/main" val="5940428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using</a:t>
            </a:r>
            <a:r>
              <a:rPr lang="en-US" baseline="0" dirty="0"/>
              <a:t> pointer-based dual views,</a:t>
            </a:r>
          </a:p>
          <a:p>
            <a:r>
              <a:rPr lang="en-US" b="0" u="none" baseline="0" dirty="0"/>
              <a:t>we can provides </a:t>
            </a:r>
            <a:r>
              <a:rPr lang="en-US" b="1" u="sng" baseline="0" dirty="0"/>
              <a:t>what the dual views can provide with no double writes and little space overhead</a:t>
            </a:r>
          </a:p>
        </p:txBody>
      </p:sp>
      <p:sp>
        <p:nvSpPr>
          <p:cNvPr id="4" name="Slide Number Placeholder 3"/>
          <p:cNvSpPr>
            <a:spLocks noGrp="1"/>
          </p:cNvSpPr>
          <p:nvPr>
            <p:ph type="sldNum" sz="quarter" idx="10"/>
          </p:nvPr>
        </p:nvSpPr>
        <p:spPr/>
        <p:txBody>
          <a:bodyPr/>
          <a:lstStyle/>
          <a:p>
            <a:fld id="{577384CE-5573-0340-B05C-B15137D0D3AE}" type="slidenum">
              <a:rPr lang="en-US" smtClean="0"/>
              <a:t>35</a:t>
            </a:fld>
            <a:endParaRPr lang="en-US"/>
          </a:p>
        </p:txBody>
      </p:sp>
    </p:spTree>
    <p:extLst>
      <p:ext uri="{BB962C8B-B14F-4D97-AF65-F5344CB8AC3E}">
        <p14:creationId xmlns:p14="http://schemas.microsoft.com/office/powerpoint/2010/main" val="17123546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Original soft updates needs</a:t>
            </a:r>
            <a:r>
              <a:rPr lang="en-US" baseline="0" dirty="0"/>
              <a:t> many complex structures to maintain the dependencies among operations.</a:t>
            </a:r>
            <a:endParaRPr lang="en-US" dirty="0"/>
          </a:p>
        </p:txBody>
      </p:sp>
      <p:sp>
        <p:nvSpPr>
          <p:cNvPr id="4" name="Slide Number Placeholder 3"/>
          <p:cNvSpPr>
            <a:spLocks noGrp="1"/>
          </p:cNvSpPr>
          <p:nvPr>
            <p:ph type="sldNum" sz="quarter" idx="10"/>
          </p:nvPr>
        </p:nvSpPr>
        <p:spPr/>
        <p:txBody>
          <a:bodyPr/>
          <a:lstStyle/>
          <a:p>
            <a:fld id="{577384CE-5573-0340-B05C-B15137D0D3AE}" type="slidenum">
              <a:rPr lang="en-US" smtClean="0"/>
              <a:t>37</a:t>
            </a:fld>
            <a:endParaRPr lang="en-US"/>
          </a:p>
        </p:txBody>
      </p:sp>
    </p:spTree>
    <p:extLst>
      <p:ext uri="{BB962C8B-B14F-4D97-AF65-F5344CB8AC3E}">
        <p14:creationId xmlns:p14="http://schemas.microsoft.com/office/powerpoint/2010/main" val="634536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found that this complexity comes</a:t>
            </a:r>
            <a:r>
              <a:rPr lang="en-US" baseline="0" dirty="0"/>
              <a:t> from the gap between the page cache where </a:t>
            </a:r>
            <a:r>
              <a:rPr lang="mr-IN" baseline="0" dirty="0"/>
              <a:t>…</a:t>
            </a:r>
            <a:endParaRPr lang="en-US" baseline="0" dirty="0"/>
          </a:p>
          <a:p>
            <a:r>
              <a:rPr lang="en-US" baseline="0" dirty="0"/>
              <a:t>Since in the page cache layer, it doesn’t know what is in the data and what modifications are in the page.</a:t>
            </a:r>
          </a:p>
        </p:txBody>
      </p:sp>
      <p:sp>
        <p:nvSpPr>
          <p:cNvPr id="4" name="Slide Number Placeholder 3"/>
          <p:cNvSpPr>
            <a:spLocks noGrp="1"/>
          </p:cNvSpPr>
          <p:nvPr>
            <p:ph type="sldNum" sz="quarter" idx="10"/>
          </p:nvPr>
        </p:nvSpPr>
        <p:spPr/>
        <p:txBody>
          <a:bodyPr/>
          <a:lstStyle/>
          <a:p>
            <a:fld id="{577384CE-5573-0340-B05C-B15137D0D3AE}" type="slidenum">
              <a:rPr lang="en-US" smtClean="0"/>
              <a:t>38</a:t>
            </a:fld>
            <a:endParaRPr lang="en-US"/>
          </a:p>
        </p:txBody>
      </p:sp>
    </p:spTree>
    <p:extLst>
      <p:ext uri="{BB962C8B-B14F-4D97-AF65-F5344CB8AC3E}">
        <p14:creationId xmlns:p14="http://schemas.microsoft.com/office/powerpoint/2010/main" val="18189048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a:t>
            </a:r>
            <a:r>
              <a:rPr lang="en-US" dirty="0" err="1"/>
              <a:t>inode</a:t>
            </a:r>
            <a:r>
              <a:rPr lang="en-US" dirty="0"/>
              <a:t>, we maintain a list of this operations on this</a:t>
            </a:r>
            <a:r>
              <a:rPr lang="en-US" baseline="0" dirty="0"/>
              <a:t> </a:t>
            </a:r>
            <a:r>
              <a:rPr lang="en-US" baseline="0" dirty="0" err="1"/>
              <a:t>inode</a:t>
            </a:r>
            <a:r>
              <a:rPr lang="en-US" baseline="0" dirty="0"/>
              <a:t> and keep a list of dirty </a:t>
            </a:r>
            <a:r>
              <a:rPr lang="en-US" baseline="0" dirty="0" err="1"/>
              <a:t>inodes</a:t>
            </a:r>
            <a:r>
              <a:rPr lang="en-US" baseline="0" dirty="0"/>
              <a:t>.</a:t>
            </a:r>
          </a:p>
        </p:txBody>
      </p:sp>
      <p:sp>
        <p:nvSpPr>
          <p:cNvPr id="4" name="Slide Number Placeholder 3"/>
          <p:cNvSpPr>
            <a:spLocks noGrp="1"/>
          </p:cNvSpPr>
          <p:nvPr>
            <p:ph type="sldNum" sz="quarter" idx="10"/>
          </p:nvPr>
        </p:nvSpPr>
        <p:spPr/>
        <p:txBody>
          <a:bodyPr/>
          <a:lstStyle/>
          <a:p>
            <a:fld id="{577384CE-5573-0340-B05C-B15137D0D3AE}" type="slidenum">
              <a:rPr lang="en-US" smtClean="0"/>
              <a:t>39</a:t>
            </a:fld>
            <a:endParaRPr lang="en-US"/>
          </a:p>
        </p:txBody>
      </p:sp>
    </p:spTree>
    <p:extLst>
      <p:ext uri="{BB962C8B-B14F-4D97-AF65-F5344CB8AC3E}">
        <p14:creationId xmlns:p14="http://schemas.microsoft.com/office/powerpoint/2010/main" val="4101571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enforce</a:t>
            </a:r>
            <a:r>
              <a:rPr lang="en-US" baseline="0" dirty="0"/>
              <a:t> the dependencies, we simply traverse the operation lists and do the persistence according to the operation type and recorded complimentary information. Since with the pointers we tracked is enough for knowing what happened.</a:t>
            </a:r>
          </a:p>
        </p:txBody>
      </p:sp>
      <p:sp>
        <p:nvSpPr>
          <p:cNvPr id="4" name="Slide Number Placeholder 3"/>
          <p:cNvSpPr>
            <a:spLocks noGrp="1"/>
          </p:cNvSpPr>
          <p:nvPr>
            <p:ph type="sldNum" sz="quarter" idx="10"/>
          </p:nvPr>
        </p:nvSpPr>
        <p:spPr/>
        <p:txBody>
          <a:bodyPr/>
          <a:lstStyle/>
          <a:p>
            <a:fld id="{577384CE-5573-0340-B05C-B15137D0D3AE}" type="slidenum">
              <a:rPr lang="en-US" smtClean="0"/>
              <a:t>40</a:t>
            </a:fld>
            <a:endParaRPr lang="en-US"/>
          </a:p>
        </p:txBody>
      </p:sp>
    </p:spTree>
    <p:extLst>
      <p:ext uri="{BB962C8B-B14F-4D97-AF65-F5344CB8AC3E}">
        <p14:creationId xmlns:p14="http://schemas.microsoft.com/office/powerpoint/2010/main" val="16965877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7384CE-5573-0340-B05C-B15137D0D3AE}" type="slidenum">
              <a:rPr lang="en-US" smtClean="0"/>
              <a:t>43</a:t>
            </a:fld>
            <a:endParaRPr lang="en-US"/>
          </a:p>
        </p:txBody>
      </p:sp>
    </p:spTree>
    <p:extLst>
      <p:ext uri="{BB962C8B-B14F-4D97-AF65-F5344CB8AC3E}">
        <p14:creationId xmlns:p14="http://schemas.microsoft.com/office/powerpoint/2010/main" val="5670906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22 minutes in total</a:t>
            </a:r>
          </a:p>
        </p:txBody>
      </p:sp>
      <p:sp>
        <p:nvSpPr>
          <p:cNvPr id="4" name="Slide Number Placeholder 3"/>
          <p:cNvSpPr>
            <a:spLocks noGrp="1"/>
          </p:cNvSpPr>
          <p:nvPr>
            <p:ph type="sldNum" sz="quarter" idx="10"/>
          </p:nvPr>
        </p:nvSpPr>
        <p:spPr/>
        <p:txBody>
          <a:bodyPr/>
          <a:lstStyle/>
          <a:p>
            <a:fld id="{577384CE-5573-0340-B05C-B15137D0D3AE}" type="slidenum">
              <a:rPr lang="en-US" smtClean="0"/>
              <a:t>47</a:t>
            </a:fld>
            <a:endParaRPr lang="en-US"/>
          </a:p>
        </p:txBody>
      </p:sp>
    </p:spTree>
    <p:extLst>
      <p:ext uri="{BB962C8B-B14F-4D97-AF65-F5344CB8AC3E}">
        <p14:creationId xmlns:p14="http://schemas.microsoft.com/office/powerpoint/2010/main" val="1138230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answer is yes, we have soft updates.</a:t>
            </a:r>
            <a:r>
              <a:rPr lang="zh-CN" altLang="en-US" baseline="0" dirty="0"/>
              <a:t> </a:t>
            </a:r>
            <a:r>
              <a:rPr lang="en-US" dirty="0"/>
              <a:t>Soft updates is</a:t>
            </a:r>
            <a:r>
              <a:rPr lang="en-US" baseline="0" dirty="0"/>
              <a:t> a technique for eliminating most synchronous writes in File systems.</a:t>
            </a:r>
            <a:endParaRPr lang="en-US" dirty="0"/>
          </a:p>
        </p:txBody>
      </p:sp>
      <p:sp>
        <p:nvSpPr>
          <p:cNvPr id="4" name="Slide Number Placeholder 3"/>
          <p:cNvSpPr>
            <a:spLocks noGrp="1"/>
          </p:cNvSpPr>
          <p:nvPr>
            <p:ph type="sldNum" sz="quarter" idx="10"/>
          </p:nvPr>
        </p:nvSpPr>
        <p:spPr/>
        <p:txBody>
          <a:bodyPr/>
          <a:lstStyle/>
          <a:p>
            <a:fld id="{577384CE-5573-0340-B05C-B15137D0D3AE}" type="slidenum">
              <a:rPr lang="en-US" smtClean="0"/>
              <a:t>4</a:t>
            </a:fld>
            <a:endParaRPr lang="en-US"/>
          </a:p>
        </p:txBody>
      </p:sp>
    </p:spTree>
    <p:extLst>
      <p:ext uri="{BB962C8B-B14F-4D97-AF65-F5344CB8AC3E}">
        <p14:creationId xmlns:p14="http://schemas.microsoft.com/office/powerpoint/2010/main" val="1358510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main idea of soft updates is </a:t>
            </a:r>
            <a:r>
              <a:rPr lang="en-US" u="sng" baseline="0" dirty="0"/>
              <a:t>to </a:t>
            </a:r>
            <a:r>
              <a:rPr lang="en-US" b="1" u="sng" baseline="0" dirty="0"/>
              <a:t>leverage the page cache </a:t>
            </a:r>
            <a:r>
              <a:rPr lang="en-US" baseline="0" dirty="0"/>
              <a:t>to store latest metadata in DRAM and keep the in-disk metadata consistent.</a:t>
            </a:r>
          </a:p>
          <a:p>
            <a:r>
              <a:rPr lang="en-US" dirty="0"/>
              <a:t>All the updates</a:t>
            </a:r>
            <a:r>
              <a:rPr lang="en-US" baseline="0" dirty="0"/>
              <a:t> are firstly done in DRAM with the dependencies tracked.</a:t>
            </a:r>
          </a:p>
          <a:p>
            <a:r>
              <a:rPr lang="en-US" baseline="0" dirty="0"/>
              <a:t>These updates in DRAM are persisted to disks by background threads, with respect to the dependencies tracked.</a:t>
            </a:r>
          </a:p>
          <a:p>
            <a:r>
              <a:rPr lang="en-US" b="1" u="sng" baseline="0" dirty="0"/>
              <a:t>As a result</a:t>
            </a:r>
            <a:r>
              <a:rPr lang="en-US" baseline="0" dirty="0"/>
              <a:t>, there are no synchronous disk writes and the metadata operations can be done with DRAM performance. And the metadata in disks are always consistent so that can be immediately used after crashes, without lengthy recoveries.</a:t>
            </a:r>
            <a:endParaRPr lang="en-US" dirty="0"/>
          </a:p>
        </p:txBody>
      </p:sp>
      <p:sp>
        <p:nvSpPr>
          <p:cNvPr id="4" name="Slide Number Placeholder 3"/>
          <p:cNvSpPr>
            <a:spLocks noGrp="1"/>
          </p:cNvSpPr>
          <p:nvPr>
            <p:ph type="sldNum" sz="quarter" idx="10"/>
          </p:nvPr>
        </p:nvSpPr>
        <p:spPr/>
        <p:txBody>
          <a:bodyPr/>
          <a:lstStyle/>
          <a:p>
            <a:fld id="{577384CE-5573-0340-B05C-B15137D0D3AE}" type="slidenum">
              <a:rPr lang="en-US" smtClean="0"/>
              <a:t>5</a:t>
            </a:fld>
            <a:endParaRPr lang="en-US"/>
          </a:p>
        </p:txBody>
      </p:sp>
    </p:spTree>
    <p:extLst>
      <p:ext uri="{BB962C8B-B14F-4D97-AF65-F5344CB8AC3E}">
        <p14:creationId xmlns:p14="http://schemas.microsoft.com/office/powerpoint/2010/main" val="504929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Soft updates delays the disk writes to eliminate the synchronous disk writes.</a:t>
            </a:r>
          </a:p>
          <a:p>
            <a:r>
              <a:rPr lang="en-US" b="1" u="sng" baseline="0" dirty="0"/>
              <a:t>Soft updates track these writes in pointer level but the disk can only be updates by block, it thus needs auxiliary structures for each updates to track the dependencies.</a:t>
            </a:r>
          </a:p>
          <a:p>
            <a:r>
              <a:rPr lang="en-US" baseline="0" dirty="0"/>
              <a:t>This figure shows the structures for allocating a data block, which are very complex. Auxiliary structures are also necessary for other updates and here are two more examples.</a:t>
            </a:r>
          </a:p>
        </p:txBody>
      </p:sp>
      <p:sp>
        <p:nvSpPr>
          <p:cNvPr id="4" name="Slide Number Placeholder 3"/>
          <p:cNvSpPr>
            <a:spLocks noGrp="1"/>
          </p:cNvSpPr>
          <p:nvPr>
            <p:ph type="sldNum" sz="quarter" idx="10"/>
          </p:nvPr>
        </p:nvSpPr>
        <p:spPr/>
        <p:txBody>
          <a:bodyPr/>
          <a:lstStyle/>
          <a:p>
            <a:fld id="{577384CE-5573-0340-B05C-B15137D0D3AE}" type="slidenum">
              <a:rPr lang="en-US" smtClean="0"/>
              <a:t>6</a:t>
            </a:fld>
            <a:endParaRPr lang="en-US"/>
          </a:p>
        </p:txBody>
      </p:sp>
    </p:spTree>
    <p:extLst>
      <p:ext uri="{BB962C8B-B14F-4D97-AF65-F5344CB8AC3E}">
        <p14:creationId xmlns:p14="http://schemas.microsoft.com/office/powerpoint/2010/main" val="415582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Data</a:t>
            </a:r>
            <a:r>
              <a:rPr lang="en-US" b="1" baseline="0" dirty="0"/>
              <a:t> structures like </a:t>
            </a:r>
            <a:r>
              <a:rPr lang="en-US" b="1" baseline="0" dirty="0" err="1"/>
              <a:t>inodes</a:t>
            </a:r>
            <a:r>
              <a:rPr lang="en-US" b="1" baseline="0" dirty="0"/>
              <a:t> are usually smaller than a block.</a:t>
            </a:r>
            <a:r>
              <a:rPr lang="en-US" baseline="0" dirty="0"/>
              <a:t> Thus we usually store multiple </a:t>
            </a:r>
            <a:r>
              <a:rPr lang="en-US" baseline="0" dirty="0" err="1"/>
              <a:t>inodes</a:t>
            </a:r>
            <a:r>
              <a:rPr lang="en-US" baseline="0" dirty="0"/>
              <a:t> in one block, causing false sharing and leading to cyclic dependencies.</a:t>
            </a:r>
          </a:p>
          <a:p>
            <a:r>
              <a:rPr lang="en-US" baseline="0" dirty="0"/>
              <a:t>The figure on the right sides shows an example, in which one dependency says the </a:t>
            </a:r>
            <a:r>
              <a:rPr lang="en-US" baseline="0" dirty="0" err="1"/>
              <a:t>inode</a:t>
            </a:r>
            <a:r>
              <a:rPr lang="en-US" baseline="0" dirty="0"/>
              <a:t> block shell be persisted before the directory block. While the other dependency says the directory block shell be persisted first.</a:t>
            </a:r>
          </a:p>
          <a:p>
            <a:r>
              <a:rPr lang="en-US" baseline="0" dirty="0"/>
              <a:t>Soft updates have to use rolling back/forward to </a:t>
            </a:r>
            <a:r>
              <a:rPr lang="en-US" b="1" baseline="0" dirty="0"/>
              <a:t>resolve</a:t>
            </a:r>
            <a:r>
              <a:rPr lang="en-US" baseline="0" dirty="0"/>
              <a:t> these cyclic dependencies.</a:t>
            </a:r>
          </a:p>
          <a:p>
            <a:endParaRPr lang="en-US" baseline="0" dirty="0"/>
          </a:p>
          <a:p>
            <a:r>
              <a:rPr lang="en-US" baseline="0" dirty="0"/>
              <a:t>By using rolling-back/forward, when we want to flush the </a:t>
            </a:r>
            <a:r>
              <a:rPr lang="en-US" baseline="0" dirty="0" err="1"/>
              <a:t>inode</a:t>
            </a:r>
            <a:r>
              <a:rPr lang="en-US" baseline="0" dirty="0"/>
              <a:t> block to disks, we need firstly to rollback the updates of </a:t>
            </a:r>
            <a:r>
              <a:rPr lang="en-US" baseline="0" dirty="0" err="1"/>
              <a:t>inode</a:t>
            </a:r>
            <a:r>
              <a:rPr lang="en-US" baseline="0" dirty="0"/>
              <a:t> 6, then flushing the block to disks.</a:t>
            </a:r>
          </a:p>
          <a:p>
            <a:r>
              <a:rPr lang="en-US" baseline="0" dirty="0"/>
              <a:t>After the flush, we need to </a:t>
            </a:r>
            <a:r>
              <a:rPr lang="en-US" baseline="0" dirty="0" err="1"/>
              <a:t>rollforward</a:t>
            </a:r>
            <a:r>
              <a:rPr lang="en-US" baseline="0" dirty="0"/>
              <a:t> the updates of </a:t>
            </a:r>
            <a:r>
              <a:rPr lang="en-US" baseline="0" dirty="0" err="1"/>
              <a:t>inode</a:t>
            </a:r>
            <a:r>
              <a:rPr lang="en-US" baseline="0" dirty="0"/>
              <a:t> 6.</a:t>
            </a:r>
          </a:p>
          <a:p>
            <a:r>
              <a:rPr lang="en-US" baseline="0" dirty="0"/>
              <a:t>This procedure is very complex.</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577384CE-5573-0340-B05C-B15137D0D3AE}" type="slidenum">
              <a:rPr lang="en-US" smtClean="0"/>
              <a:t>7</a:t>
            </a:fld>
            <a:endParaRPr lang="en-US"/>
          </a:p>
        </p:txBody>
      </p:sp>
    </p:spTree>
    <p:extLst>
      <p:ext uri="{BB962C8B-B14F-4D97-AF65-F5344CB8AC3E}">
        <p14:creationId xmlns:p14="http://schemas.microsoft.com/office/powerpoint/2010/main" val="1024506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u="sng" dirty="0"/>
              <a:t>By</a:t>
            </a:r>
            <a:r>
              <a:rPr lang="en-US" b="1" u="sng" baseline="0" dirty="0"/>
              <a:t> reviewing this two points, </a:t>
            </a:r>
            <a:r>
              <a:rPr lang="en-US" baseline="0" dirty="0"/>
              <a:t>we conclude that the core reason</a:t>
            </a:r>
            <a:r>
              <a:rPr lang="zh-CN" altLang="en-US" baseline="0" dirty="0"/>
              <a:t> </a:t>
            </a:r>
            <a:r>
              <a:rPr lang="en-US" altLang="zh-CN" baseline="0" dirty="0"/>
              <a:t>of the complexity</a:t>
            </a:r>
            <a:r>
              <a:rPr lang="en-US" baseline="0" dirty="0"/>
              <a:t> is the mismatch b/t per-pointer-based dependency tracking and block-based interface of traditional disks.</a:t>
            </a:r>
          </a:p>
          <a:p>
            <a:endParaRPr lang="en-US" baseline="0" dirty="0"/>
          </a:p>
        </p:txBody>
      </p:sp>
      <p:sp>
        <p:nvSpPr>
          <p:cNvPr id="4" name="Slide Number Placeholder 3"/>
          <p:cNvSpPr>
            <a:spLocks noGrp="1"/>
          </p:cNvSpPr>
          <p:nvPr>
            <p:ph type="sldNum" sz="quarter" idx="10"/>
          </p:nvPr>
        </p:nvSpPr>
        <p:spPr/>
        <p:txBody>
          <a:bodyPr/>
          <a:lstStyle/>
          <a:p>
            <a:fld id="{577384CE-5573-0340-B05C-B15137D0D3AE}" type="slidenum">
              <a:rPr lang="en-US" smtClean="0"/>
              <a:t>8</a:t>
            </a:fld>
            <a:endParaRPr lang="en-US"/>
          </a:p>
        </p:txBody>
      </p:sp>
    </p:spTree>
    <p:extLst>
      <p:ext uri="{BB962C8B-B14F-4D97-AF65-F5344CB8AC3E}">
        <p14:creationId xmlns:p14="http://schemas.microsoft.com/office/powerpoint/2010/main" val="1497958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now,</a:t>
            </a:r>
            <a:r>
              <a:rPr lang="en-US" baseline="0" dirty="0"/>
              <a:t> we have NVM.</a:t>
            </a:r>
          </a:p>
          <a:p>
            <a:r>
              <a:rPr lang="en-US" baseline="0" dirty="0"/>
              <a:t>By using soft updates, we can remove all synchronous cache flushes in most metadata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And we can immediately use the stored metadata after crashes without lengthy recovery.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On the other hand, because NVM is byte-addressable and fast. We can eliminate false sharing by design thus we don't need to roll back/forward anymore.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We can also bypass the page cache and directly write to NVM and simplify the dependency tracking and enforcement and we don’t need the rollback and forward anymore.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577384CE-5573-0340-B05C-B15137D0D3AE}" type="slidenum">
              <a:rPr lang="en-US" smtClean="0"/>
              <a:t>9</a:t>
            </a:fld>
            <a:endParaRPr lang="en-US"/>
          </a:p>
        </p:txBody>
      </p:sp>
    </p:spTree>
    <p:extLst>
      <p:ext uri="{BB962C8B-B14F-4D97-AF65-F5344CB8AC3E}">
        <p14:creationId xmlns:p14="http://schemas.microsoft.com/office/powerpoint/2010/main" val="1639946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A52D743-C497-054C-89E2-6C6A729C7B00}" type="datetime1">
              <a:rPr lang="en-US" smtClean="0"/>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37A90-D1A7-B045-92CA-91932AD6A1A9}" type="slidenum">
              <a:rPr lang="en-US" smtClean="0"/>
              <a:t>‹#›</a:t>
            </a:fld>
            <a:endParaRPr lang="en-US"/>
          </a:p>
        </p:txBody>
      </p:sp>
    </p:spTree>
    <p:extLst>
      <p:ext uri="{BB962C8B-B14F-4D97-AF65-F5344CB8AC3E}">
        <p14:creationId xmlns:p14="http://schemas.microsoft.com/office/powerpoint/2010/main" val="1891892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D196C1-D513-EA47-BA11-25C7C6859380}" type="datetime1">
              <a:rPr lang="en-US" smtClean="0"/>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37A90-D1A7-B045-92CA-91932AD6A1A9}" type="slidenum">
              <a:rPr lang="en-US" smtClean="0"/>
              <a:t>‹#›</a:t>
            </a:fld>
            <a:endParaRPr lang="en-US"/>
          </a:p>
        </p:txBody>
      </p:sp>
    </p:spTree>
    <p:extLst>
      <p:ext uri="{BB962C8B-B14F-4D97-AF65-F5344CB8AC3E}">
        <p14:creationId xmlns:p14="http://schemas.microsoft.com/office/powerpoint/2010/main" val="1278141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A3E0F9-80E1-9745-B93D-7E0DD81F261D}" type="datetime1">
              <a:rPr lang="en-US" smtClean="0"/>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37A90-D1A7-B045-92CA-91932AD6A1A9}" type="slidenum">
              <a:rPr lang="en-US" smtClean="0"/>
              <a:t>‹#›</a:t>
            </a:fld>
            <a:endParaRPr lang="en-US"/>
          </a:p>
        </p:txBody>
      </p:sp>
    </p:spTree>
    <p:extLst>
      <p:ext uri="{BB962C8B-B14F-4D97-AF65-F5344CB8AC3E}">
        <p14:creationId xmlns:p14="http://schemas.microsoft.com/office/powerpoint/2010/main" val="437857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3323"/>
          </a:xfrm>
        </p:spPr>
        <p:txBody>
          <a:bodyPr>
            <a:normAutofit/>
          </a:bodyPr>
          <a:lstStyle>
            <a:lvl1pPr algn="ctr">
              <a:defRPr sz="4800" b="0">
                <a:solidFill>
                  <a:schemeClr val="tx1"/>
                </a:solidFill>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a:xfrm>
            <a:off x="838200" y="1499616"/>
            <a:ext cx="10515600" cy="4677347"/>
          </a:xfrm>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71BF492-50C4-4044-AA00-37955C1051AA}" type="datetime1">
              <a:rPr lang="en-US" smtClean="0"/>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48800" y="6492875"/>
            <a:ext cx="2743200" cy="365125"/>
          </a:xfrm>
        </p:spPr>
        <p:txBody>
          <a:bodyPr/>
          <a:lstStyle/>
          <a:p>
            <a:fld id="{10037A90-D1A7-B045-92CA-91932AD6A1A9}" type="slidenum">
              <a:rPr lang="en-US" smtClean="0"/>
              <a:t>‹#›</a:t>
            </a:fld>
            <a:endParaRPr lang="en-US" dirty="0"/>
          </a:p>
        </p:txBody>
      </p:sp>
    </p:spTree>
    <p:extLst>
      <p:ext uri="{BB962C8B-B14F-4D97-AF65-F5344CB8AC3E}">
        <p14:creationId xmlns:p14="http://schemas.microsoft.com/office/powerpoint/2010/main" val="552308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l" defTabSz="914400" rtl="0" eaLnBrk="1" latinLnBrk="0" hangingPunct="1">
              <a:lnSpc>
                <a:spcPct val="90000"/>
              </a:lnSpc>
              <a:spcBef>
                <a:spcPct val="0"/>
              </a:spcBef>
              <a:buNone/>
              <a:defRPr lang="en-US" sz="5400" kern="1200" dirty="0">
                <a:solidFill>
                  <a:schemeClr val="tx1"/>
                </a:solidFill>
                <a:latin typeface="Gill Sans" charset="0"/>
                <a:ea typeface="Gill Sans" charset="0"/>
                <a:cs typeface="Gill Sans"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220F76-EC92-0E49-818F-66B8B111CBE4}" type="datetime1">
              <a:rPr lang="en-US" smtClean="0"/>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37A90-D1A7-B045-92CA-91932AD6A1A9}" type="slidenum">
              <a:rPr lang="en-US" smtClean="0"/>
              <a:t>‹#›</a:t>
            </a:fld>
            <a:endParaRPr lang="en-US"/>
          </a:p>
        </p:txBody>
      </p:sp>
    </p:spTree>
    <p:extLst>
      <p:ext uri="{BB962C8B-B14F-4D97-AF65-F5344CB8AC3E}">
        <p14:creationId xmlns:p14="http://schemas.microsoft.com/office/powerpoint/2010/main" val="1229393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9F1487-7353-544A-9755-87D7D8DB20BE}" type="datetime1">
              <a:rPr lang="en-US" smtClean="0"/>
              <a:t>3/8/19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37A90-D1A7-B045-92CA-91932AD6A1A9}" type="slidenum">
              <a:rPr lang="en-US" smtClean="0"/>
              <a:t>‹#›</a:t>
            </a:fld>
            <a:endParaRPr lang="en-US"/>
          </a:p>
        </p:txBody>
      </p:sp>
    </p:spTree>
    <p:extLst>
      <p:ext uri="{BB962C8B-B14F-4D97-AF65-F5344CB8AC3E}">
        <p14:creationId xmlns:p14="http://schemas.microsoft.com/office/powerpoint/2010/main" val="1477176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53FE5B2-C8A0-DC49-B418-27D5E65DA13B}" type="datetime1">
              <a:rPr lang="en-US" smtClean="0"/>
              <a:t>3/8/19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037A90-D1A7-B045-92CA-91932AD6A1A9}" type="slidenum">
              <a:rPr lang="en-US" smtClean="0"/>
              <a:t>‹#›</a:t>
            </a:fld>
            <a:endParaRPr lang="en-US"/>
          </a:p>
        </p:txBody>
      </p:sp>
    </p:spTree>
    <p:extLst>
      <p:ext uri="{BB962C8B-B14F-4D97-AF65-F5344CB8AC3E}">
        <p14:creationId xmlns:p14="http://schemas.microsoft.com/office/powerpoint/2010/main" val="1996862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47E393A-604D-4642-B816-9B83601DFF12}" type="datetime1">
              <a:rPr lang="en-US" smtClean="0"/>
              <a:t>3/8/19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037A90-D1A7-B045-92CA-91932AD6A1A9}" type="slidenum">
              <a:rPr lang="en-US" smtClean="0"/>
              <a:t>‹#›</a:t>
            </a:fld>
            <a:endParaRPr lang="en-US"/>
          </a:p>
        </p:txBody>
      </p:sp>
    </p:spTree>
    <p:extLst>
      <p:ext uri="{BB962C8B-B14F-4D97-AF65-F5344CB8AC3E}">
        <p14:creationId xmlns:p14="http://schemas.microsoft.com/office/powerpoint/2010/main" val="398207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933711-44C8-2E42-8623-F61D4C5DDAF9}" type="datetime1">
              <a:rPr lang="en-US" smtClean="0"/>
              <a:t>3/8/19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037A90-D1A7-B045-92CA-91932AD6A1A9}" type="slidenum">
              <a:rPr lang="en-US" smtClean="0"/>
              <a:t>‹#›</a:t>
            </a:fld>
            <a:endParaRPr lang="en-US"/>
          </a:p>
        </p:txBody>
      </p:sp>
    </p:spTree>
    <p:extLst>
      <p:ext uri="{BB962C8B-B14F-4D97-AF65-F5344CB8AC3E}">
        <p14:creationId xmlns:p14="http://schemas.microsoft.com/office/powerpoint/2010/main" val="1111080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AA5490-671F-5D49-A066-E88AA49E51C3}" type="datetime1">
              <a:rPr lang="en-US" smtClean="0"/>
              <a:t>3/8/19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37A90-D1A7-B045-92CA-91932AD6A1A9}" type="slidenum">
              <a:rPr lang="en-US" smtClean="0"/>
              <a:t>‹#›</a:t>
            </a:fld>
            <a:endParaRPr lang="en-US"/>
          </a:p>
        </p:txBody>
      </p:sp>
    </p:spTree>
    <p:extLst>
      <p:ext uri="{BB962C8B-B14F-4D97-AF65-F5344CB8AC3E}">
        <p14:creationId xmlns:p14="http://schemas.microsoft.com/office/powerpoint/2010/main" val="1562375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A7FA85-4985-494A-9512-C1F6EFAE9A3F}" type="datetime1">
              <a:rPr lang="en-US" smtClean="0"/>
              <a:t>3/8/19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37A90-D1A7-B045-92CA-91932AD6A1A9}" type="slidenum">
              <a:rPr lang="en-US" smtClean="0"/>
              <a:t>‹#›</a:t>
            </a:fld>
            <a:endParaRPr lang="en-US"/>
          </a:p>
        </p:txBody>
      </p:sp>
    </p:spTree>
    <p:extLst>
      <p:ext uri="{BB962C8B-B14F-4D97-AF65-F5344CB8AC3E}">
        <p14:creationId xmlns:p14="http://schemas.microsoft.com/office/powerpoint/2010/main" val="1563636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735506-7938-2B4E-8175-F116AB3E77C4}" type="datetime1">
              <a:rPr lang="en-US" smtClean="0"/>
              <a:t>3/8/19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309847"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037A90-D1A7-B045-92CA-91932AD6A1A9}" type="slidenum">
              <a:rPr lang="en-US" smtClean="0"/>
              <a:t>‹#›</a:t>
            </a:fld>
            <a:endParaRPr lang="en-US"/>
          </a:p>
        </p:txBody>
      </p:sp>
    </p:spTree>
    <p:extLst>
      <p:ext uri="{BB962C8B-B14F-4D97-AF65-F5344CB8AC3E}">
        <p14:creationId xmlns:p14="http://schemas.microsoft.com/office/powerpoint/2010/main" val="1587438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4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4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270859"/>
            <a:ext cx="12192000" cy="180423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dirty="0">
                <a:latin typeface="Gill Sans" charset="0"/>
                <a:ea typeface="Gill Sans" charset="0"/>
                <a:cs typeface="Gill Sans" charset="0"/>
              </a:rPr>
              <a:t>Soft Updates Made </a:t>
            </a:r>
            <a:r>
              <a:rPr lang="en-US" sz="5400" dirty="0">
                <a:solidFill>
                  <a:schemeClr val="accent1">
                    <a:lumMod val="75000"/>
                  </a:schemeClr>
                </a:solidFill>
                <a:latin typeface="Gill Sans" charset="0"/>
                <a:ea typeface="Gill Sans" charset="0"/>
                <a:cs typeface="Gill Sans" charset="0"/>
              </a:rPr>
              <a:t>Simple </a:t>
            </a:r>
            <a:r>
              <a:rPr lang="en-US" sz="5400" dirty="0">
                <a:latin typeface="Gill Sans" charset="0"/>
                <a:ea typeface="Gill Sans" charset="0"/>
                <a:cs typeface="Gill Sans" charset="0"/>
              </a:rPr>
              <a:t>and </a:t>
            </a:r>
            <a:r>
              <a:rPr lang="en-US" sz="5400" dirty="0">
                <a:solidFill>
                  <a:srgbClr val="FF463C"/>
                </a:solidFill>
                <a:latin typeface="Gill Sans" charset="0"/>
                <a:ea typeface="Gill Sans" charset="0"/>
                <a:cs typeface="Gill Sans" charset="0"/>
              </a:rPr>
              <a:t>Fast</a:t>
            </a:r>
            <a:br>
              <a:rPr lang="en-US" sz="5400" dirty="0">
                <a:solidFill>
                  <a:srgbClr val="FF463C"/>
                </a:solidFill>
                <a:latin typeface="Gill Sans" charset="0"/>
                <a:ea typeface="Gill Sans" charset="0"/>
                <a:cs typeface="Gill Sans" charset="0"/>
              </a:rPr>
            </a:br>
            <a:r>
              <a:rPr lang="en-US" sz="5400" dirty="0">
                <a:latin typeface="Gill Sans" charset="0"/>
                <a:ea typeface="Gill Sans" charset="0"/>
                <a:cs typeface="Gill Sans" charset="0"/>
              </a:rPr>
              <a:t>on Non-volatile Memory</a:t>
            </a:r>
          </a:p>
        </p:txBody>
      </p:sp>
      <p:sp>
        <p:nvSpPr>
          <p:cNvPr id="3" name="Subtitle 2"/>
          <p:cNvSpPr>
            <a:spLocks noGrp="1"/>
          </p:cNvSpPr>
          <p:nvPr>
            <p:ph type="subTitle" idx="1"/>
          </p:nvPr>
        </p:nvSpPr>
        <p:spPr>
          <a:xfrm>
            <a:off x="1524000" y="4639970"/>
            <a:ext cx="9144000" cy="1655762"/>
          </a:xfrm>
        </p:spPr>
        <p:txBody>
          <a:bodyPr>
            <a:normAutofit/>
          </a:bodyPr>
          <a:lstStyle/>
          <a:p>
            <a:r>
              <a:rPr lang="en-US" sz="2800" dirty="0">
                <a:latin typeface="Helvetica Neue" charset="0"/>
                <a:ea typeface="Helvetica Neue" charset="0"/>
                <a:cs typeface="Helvetica Neue" charset="0"/>
              </a:rPr>
              <a:t>Mingkai Dong, </a:t>
            </a:r>
            <a:r>
              <a:rPr lang="en-US" sz="2800" dirty="0" err="1">
                <a:latin typeface="Helvetica Neue" charset="0"/>
                <a:ea typeface="Helvetica Neue" charset="0"/>
                <a:cs typeface="Helvetica Neue" charset="0"/>
              </a:rPr>
              <a:t>Haibo</a:t>
            </a:r>
            <a:r>
              <a:rPr lang="en-US" sz="2800" dirty="0">
                <a:latin typeface="Helvetica Neue" charset="0"/>
                <a:ea typeface="Helvetica Neue" charset="0"/>
                <a:cs typeface="Helvetica Neue" charset="0"/>
              </a:rPr>
              <a:t> Chen</a:t>
            </a:r>
          </a:p>
          <a:p>
            <a:r>
              <a:rPr lang="en-US" sz="2800" dirty="0">
                <a:latin typeface="Helvetica Neue" charset="0"/>
                <a:ea typeface="Helvetica Neue" charset="0"/>
                <a:cs typeface="Helvetica Neue" charset="0"/>
              </a:rPr>
              <a:t>Institute of Parallel and Distributed Systems,</a:t>
            </a:r>
          </a:p>
          <a:p>
            <a:r>
              <a:rPr lang="en-US" sz="2800" dirty="0">
                <a:latin typeface="Helvetica Neue" charset="0"/>
                <a:ea typeface="Helvetica Neue" charset="0"/>
                <a:cs typeface="Helvetica Neue" charset="0"/>
              </a:rPr>
              <a:t>Shanghai Jiao Tong University</a:t>
            </a:r>
          </a:p>
        </p:txBody>
      </p:sp>
      <p:sp>
        <p:nvSpPr>
          <p:cNvPr id="5" name="Subtitle 2"/>
          <p:cNvSpPr txBox="1">
            <a:spLocks/>
          </p:cNvSpPr>
          <p:nvPr/>
        </p:nvSpPr>
        <p:spPr>
          <a:xfrm>
            <a:off x="5515116" y="3608469"/>
            <a:ext cx="1161768" cy="5109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r"/>
            <a:r>
              <a:rPr lang="en-US" sz="2000" dirty="0">
                <a:latin typeface="Helvetica Neue" charset="0"/>
                <a:ea typeface="Helvetica Neue" charset="0"/>
                <a:cs typeface="Helvetica Neue" charset="0"/>
              </a:rPr>
              <a:t>ATC </a:t>
            </a:r>
            <a:r>
              <a:rPr lang="en-US" sz="2000" dirty="0">
                <a:latin typeface="Comic Sans MS" charset="0"/>
                <a:ea typeface="Comic Sans MS" charset="0"/>
                <a:cs typeface="Comic Sans MS" charset="0"/>
              </a:rPr>
              <a:t>‘</a:t>
            </a:r>
            <a:r>
              <a:rPr lang="en-US" sz="2000" dirty="0">
                <a:latin typeface="Helvetica Neue" charset="0"/>
                <a:ea typeface="Helvetica Neue" charset="0"/>
                <a:cs typeface="Helvetica Neue" charset="0"/>
              </a:rPr>
              <a:t>17</a:t>
            </a:r>
          </a:p>
        </p:txBody>
      </p:sp>
    </p:spTree>
    <p:extLst>
      <p:ext uri="{BB962C8B-B14F-4D97-AF65-F5344CB8AC3E}">
        <p14:creationId xmlns:p14="http://schemas.microsoft.com/office/powerpoint/2010/main" val="1396151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SoupFS</a:t>
            </a:r>
            <a:endParaRPr lang="en-US" dirty="0"/>
          </a:p>
        </p:txBody>
      </p:sp>
      <p:sp>
        <p:nvSpPr>
          <p:cNvPr id="3" name="Content Placeholder 2"/>
          <p:cNvSpPr>
            <a:spLocks noGrp="1"/>
          </p:cNvSpPr>
          <p:nvPr>
            <p:ph idx="1"/>
          </p:nvPr>
        </p:nvSpPr>
        <p:spPr/>
        <p:txBody>
          <a:bodyPr/>
          <a:lstStyle/>
          <a:p>
            <a:r>
              <a:rPr lang="en-US" altLang="zh-CN" dirty="0"/>
              <a:t>A simple and fast NVMFS derived from soft updates</a:t>
            </a:r>
          </a:p>
          <a:p>
            <a:pPr marL="457200" indent="-457200">
              <a:buFont typeface="Wingdings" charset="2"/>
              <a:buChar char="§"/>
            </a:pPr>
            <a:r>
              <a:rPr lang="en-US" altLang="zh-CN" dirty="0" err="1"/>
              <a:t>Hashtable</a:t>
            </a:r>
            <a:r>
              <a:rPr lang="en-US" altLang="zh-CN" dirty="0"/>
              <a:t>-based directories</a:t>
            </a:r>
          </a:p>
          <a:p>
            <a:pPr marL="1028700" lvl="1" indent="-342900">
              <a:buFont typeface="Wingdings" charset="2"/>
              <a:buChar char="§"/>
            </a:pPr>
            <a:r>
              <a:rPr lang="en-US" altLang="zh-CN" dirty="0"/>
              <a:t>No false sharing</a:t>
            </a:r>
          </a:p>
          <a:p>
            <a:pPr marL="457200" indent="-457200">
              <a:buFont typeface="Wingdings" charset="2"/>
              <a:buChar char="§"/>
            </a:pPr>
            <a:r>
              <a:rPr lang="en-US" altLang="zh-CN" dirty="0"/>
              <a:t>Pointer-based dual views</a:t>
            </a:r>
          </a:p>
          <a:p>
            <a:pPr marL="1028700" lvl="1" indent="-342900">
              <a:buFont typeface="Wingdings" charset="2"/>
              <a:buChar char="§"/>
            </a:pPr>
            <a:r>
              <a:rPr lang="en-US" altLang="zh-CN" dirty="0"/>
              <a:t>No synchronous cache flushes</a:t>
            </a:r>
          </a:p>
          <a:p>
            <a:pPr marL="457200" indent="-457200">
              <a:buFont typeface="Wingdings" charset="2"/>
              <a:buChar char="§"/>
            </a:pPr>
            <a:r>
              <a:rPr lang="en-US" altLang="zh-CN" dirty="0"/>
              <a:t>Semantic-aware dependency tracking/enforcement</a:t>
            </a:r>
          </a:p>
          <a:p>
            <a:pPr marL="1028700" lvl="1" indent="-342900">
              <a:buFont typeface="Wingdings" charset="2"/>
              <a:buChar char="§"/>
            </a:pPr>
            <a:r>
              <a:rPr lang="en-US" altLang="zh-CN" dirty="0"/>
              <a:t>Simple dependency tracking/enforcement</a:t>
            </a:r>
          </a:p>
          <a:p>
            <a:pPr marL="457200" indent="-457200">
              <a:buFontTx/>
              <a:buChar char="-"/>
            </a:pPr>
            <a:endParaRPr lang="en-US" altLang="zh-CN" dirty="0"/>
          </a:p>
          <a:p>
            <a:r>
              <a:rPr lang="en-US" altLang="zh-CN" dirty="0"/>
              <a:t>Get the best of both Soft Updates and NVM</a:t>
            </a:r>
          </a:p>
          <a:p>
            <a:pPr marL="457200" indent="-457200">
              <a:buFontTx/>
              <a:buChar char="-"/>
            </a:pPr>
            <a:endParaRPr lang="en-US" altLang="zh-CN" dirty="0"/>
          </a:p>
          <a:p>
            <a:endParaRPr lang="en-US" dirty="0"/>
          </a:p>
        </p:txBody>
      </p:sp>
      <p:sp>
        <p:nvSpPr>
          <p:cNvPr id="4" name="Slide Number Placeholder 3"/>
          <p:cNvSpPr>
            <a:spLocks noGrp="1"/>
          </p:cNvSpPr>
          <p:nvPr>
            <p:ph type="sldNum" sz="quarter" idx="12"/>
          </p:nvPr>
        </p:nvSpPr>
        <p:spPr/>
        <p:txBody>
          <a:bodyPr/>
          <a:lstStyle/>
          <a:p>
            <a:fld id="{10037A90-D1A7-B045-92CA-91932AD6A1A9}" type="slidenum">
              <a:rPr lang="en-US" smtClean="0"/>
              <a:t>10</a:t>
            </a:fld>
            <a:endParaRPr lang="en-US"/>
          </a:p>
        </p:txBody>
      </p:sp>
    </p:spTree>
    <p:extLst>
      <p:ext uri="{BB962C8B-B14F-4D97-AF65-F5344CB8AC3E}">
        <p14:creationId xmlns:p14="http://schemas.microsoft.com/office/powerpoint/2010/main" val="1822600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Overview</a:t>
            </a:r>
            <a:endParaRPr lang="en-US" dirty="0"/>
          </a:p>
        </p:txBody>
      </p:sp>
      <p:sp>
        <p:nvSpPr>
          <p:cNvPr id="3" name="Content Placeholder 2"/>
          <p:cNvSpPr>
            <a:spLocks noGrp="1"/>
          </p:cNvSpPr>
          <p:nvPr>
            <p:ph idx="1"/>
          </p:nvPr>
        </p:nvSpPr>
        <p:spPr/>
        <p:txBody>
          <a:bodyPr>
            <a:normAutofit/>
          </a:bodyPr>
          <a:lstStyle/>
          <a:p>
            <a:r>
              <a:rPr lang="en-US" altLang="zh-CN" sz="3200" dirty="0">
                <a:solidFill>
                  <a:schemeClr val="bg1">
                    <a:lumMod val="75000"/>
                  </a:schemeClr>
                </a:solidFill>
                <a:latin typeface="Gill Sans" charset="0"/>
                <a:ea typeface="Gill Sans" charset="0"/>
                <a:cs typeface="Gill Sans" charset="0"/>
              </a:rPr>
              <a:t>Background</a:t>
            </a:r>
          </a:p>
          <a:p>
            <a:r>
              <a:rPr lang="en-US" altLang="zh-CN" sz="3200" dirty="0">
                <a:latin typeface="Gill Sans" charset="0"/>
                <a:ea typeface="Gill Sans" charset="0"/>
                <a:cs typeface="Gill Sans" charset="0"/>
              </a:rPr>
              <a:t>Design &amp; Implementation</a:t>
            </a:r>
          </a:p>
          <a:p>
            <a:pPr marL="457200" indent="-457200">
              <a:buFont typeface="Wingdings" charset="2"/>
              <a:buChar char="§"/>
            </a:pPr>
            <a:r>
              <a:rPr lang="en-US" altLang="zh-CN" sz="3200" dirty="0" err="1"/>
              <a:t>Hashtable</a:t>
            </a:r>
            <a:r>
              <a:rPr lang="en-US" altLang="zh-CN" sz="3200" dirty="0"/>
              <a:t>-based directories</a:t>
            </a:r>
          </a:p>
          <a:p>
            <a:pPr marL="457200" indent="-457200">
              <a:buFont typeface="Wingdings" charset="2"/>
              <a:buChar char="§"/>
            </a:pPr>
            <a:r>
              <a:rPr lang="en-US" altLang="zh-CN" sz="3200" dirty="0"/>
              <a:t>Pointer-based dual views</a:t>
            </a:r>
          </a:p>
          <a:p>
            <a:pPr marL="457200" indent="-457200">
              <a:buFont typeface="Wingdings" charset="2"/>
              <a:buChar char="§"/>
            </a:pPr>
            <a:r>
              <a:rPr lang="en-US" altLang="zh-CN" sz="3200" dirty="0"/>
              <a:t>Semantic-aware dependency tracking/enforcement</a:t>
            </a:r>
            <a:endParaRPr lang="en-US" altLang="zh-CN" sz="3200" dirty="0">
              <a:latin typeface="Gill Sans" charset="0"/>
              <a:ea typeface="Gill Sans" charset="0"/>
              <a:cs typeface="Gill Sans" charset="0"/>
            </a:endParaRPr>
          </a:p>
          <a:p>
            <a:r>
              <a:rPr lang="en-US" altLang="zh-CN" sz="3200" dirty="0">
                <a:latin typeface="Gill Sans" charset="0"/>
                <a:ea typeface="Gill Sans" charset="0"/>
                <a:cs typeface="Gill Sans" charset="0"/>
              </a:rPr>
              <a:t>Evaluation</a:t>
            </a:r>
          </a:p>
          <a:p>
            <a:r>
              <a:rPr lang="en-US" altLang="zh-CN" sz="3200" dirty="0">
                <a:latin typeface="Gill Sans" charset="0"/>
                <a:ea typeface="Gill Sans" charset="0"/>
                <a:cs typeface="Gill Sans" charset="0"/>
              </a:rPr>
              <a:t>Conclusion</a:t>
            </a:r>
          </a:p>
          <a:p>
            <a:endParaRPr lang="en-US" sz="3200" dirty="0">
              <a:latin typeface="Gill Sans" charset="0"/>
              <a:ea typeface="Gill Sans" charset="0"/>
              <a:cs typeface="Gill Sans" charset="0"/>
            </a:endParaRPr>
          </a:p>
        </p:txBody>
      </p:sp>
      <p:sp>
        <p:nvSpPr>
          <p:cNvPr id="4" name="Slide Number Placeholder 3"/>
          <p:cNvSpPr>
            <a:spLocks noGrp="1"/>
          </p:cNvSpPr>
          <p:nvPr>
            <p:ph type="sldNum" sz="quarter" idx="12"/>
          </p:nvPr>
        </p:nvSpPr>
        <p:spPr/>
        <p:txBody>
          <a:bodyPr/>
          <a:lstStyle/>
          <a:p>
            <a:fld id="{10037A90-D1A7-B045-92CA-91932AD6A1A9}" type="slidenum">
              <a:rPr lang="en-US" smtClean="0"/>
              <a:t>11</a:t>
            </a:fld>
            <a:endParaRPr lang="en-US"/>
          </a:p>
        </p:txBody>
      </p:sp>
    </p:spTree>
    <p:extLst>
      <p:ext uri="{BB962C8B-B14F-4D97-AF65-F5344CB8AC3E}">
        <p14:creationId xmlns:p14="http://schemas.microsoft.com/office/powerpoint/2010/main" val="1201206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Overview</a:t>
            </a:r>
            <a:endParaRPr lang="en-US" dirty="0"/>
          </a:p>
        </p:txBody>
      </p:sp>
      <p:sp>
        <p:nvSpPr>
          <p:cNvPr id="3" name="Content Placeholder 2"/>
          <p:cNvSpPr>
            <a:spLocks noGrp="1"/>
          </p:cNvSpPr>
          <p:nvPr>
            <p:ph idx="1"/>
          </p:nvPr>
        </p:nvSpPr>
        <p:spPr/>
        <p:txBody>
          <a:bodyPr>
            <a:normAutofit/>
          </a:bodyPr>
          <a:lstStyle/>
          <a:p>
            <a:r>
              <a:rPr lang="en-US" altLang="zh-CN" sz="3200" dirty="0">
                <a:solidFill>
                  <a:schemeClr val="bg1">
                    <a:lumMod val="75000"/>
                  </a:schemeClr>
                </a:solidFill>
                <a:latin typeface="Gill Sans" charset="0"/>
                <a:ea typeface="Gill Sans" charset="0"/>
                <a:cs typeface="Gill Sans" charset="0"/>
              </a:rPr>
              <a:t>Background</a:t>
            </a:r>
          </a:p>
          <a:p>
            <a:r>
              <a:rPr lang="en-US" altLang="zh-CN" sz="3200" dirty="0">
                <a:latin typeface="Gill Sans" charset="0"/>
                <a:ea typeface="Gill Sans" charset="0"/>
                <a:cs typeface="Gill Sans" charset="0"/>
              </a:rPr>
              <a:t>Design &amp; Implementation</a:t>
            </a:r>
          </a:p>
          <a:p>
            <a:pPr marL="457200" indent="-457200">
              <a:buFont typeface="Wingdings" charset="2"/>
              <a:buChar char="§"/>
            </a:pPr>
            <a:r>
              <a:rPr lang="en-US" altLang="zh-CN" sz="3200" dirty="0" err="1"/>
              <a:t>Hashtable</a:t>
            </a:r>
            <a:r>
              <a:rPr lang="en-US" altLang="zh-CN" sz="3200" dirty="0"/>
              <a:t>-based directories</a:t>
            </a:r>
          </a:p>
          <a:p>
            <a:pPr marL="457200" indent="-457200">
              <a:buFont typeface="Wingdings" charset="2"/>
              <a:buChar char="§"/>
            </a:pPr>
            <a:r>
              <a:rPr lang="en-US" altLang="zh-CN" sz="3200" dirty="0">
                <a:solidFill>
                  <a:schemeClr val="bg1">
                    <a:lumMod val="75000"/>
                  </a:schemeClr>
                </a:solidFill>
              </a:rPr>
              <a:t>Pointer-based dual views</a:t>
            </a:r>
          </a:p>
          <a:p>
            <a:pPr marL="457200" indent="-457200">
              <a:buFont typeface="Wingdings" charset="2"/>
              <a:buChar char="§"/>
            </a:pPr>
            <a:r>
              <a:rPr lang="en-US" altLang="zh-CN" sz="3200" dirty="0">
                <a:solidFill>
                  <a:schemeClr val="bg1">
                    <a:lumMod val="75000"/>
                  </a:schemeClr>
                </a:solidFill>
              </a:rPr>
              <a:t>Semantic-aware dependency tracking/enforcement</a:t>
            </a:r>
            <a:endParaRPr lang="en-US" altLang="zh-CN" sz="3200" dirty="0">
              <a:solidFill>
                <a:schemeClr val="bg1">
                  <a:lumMod val="75000"/>
                </a:schemeClr>
              </a:solidFill>
              <a:latin typeface="Gill Sans" charset="0"/>
              <a:ea typeface="Gill Sans" charset="0"/>
              <a:cs typeface="Gill Sans" charset="0"/>
            </a:endParaRPr>
          </a:p>
          <a:p>
            <a:r>
              <a:rPr lang="en-US" altLang="zh-CN" sz="3200" dirty="0">
                <a:solidFill>
                  <a:schemeClr val="bg1">
                    <a:lumMod val="75000"/>
                  </a:schemeClr>
                </a:solidFill>
                <a:latin typeface="Gill Sans" charset="0"/>
                <a:ea typeface="Gill Sans" charset="0"/>
                <a:cs typeface="Gill Sans" charset="0"/>
              </a:rPr>
              <a:t>Evaluation</a:t>
            </a:r>
          </a:p>
          <a:p>
            <a:r>
              <a:rPr lang="en-US" altLang="zh-CN" sz="3200" dirty="0">
                <a:solidFill>
                  <a:schemeClr val="bg1">
                    <a:lumMod val="75000"/>
                  </a:schemeClr>
                </a:solidFill>
                <a:latin typeface="Gill Sans" charset="0"/>
                <a:ea typeface="Gill Sans" charset="0"/>
                <a:cs typeface="Gill Sans" charset="0"/>
              </a:rPr>
              <a:t>Conclusion</a:t>
            </a:r>
          </a:p>
          <a:p>
            <a:endParaRPr lang="en-US" sz="3200" dirty="0">
              <a:latin typeface="Gill Sans" charset="0"/>
              <a:ea typeface="Gill Sans" charset="0"/>
              <a:cs typeface="Gill Sans" charset="0"/>
            </a:endParaRPr>
          </a:p>
        </p:txBody>
      </p:sp>
      <p:sp>
        <p:nvSpPr>
          <p:cNvPr id="4" name="Slide Number Placeholder 3"/>
          <p:cNvSpPr>
            <a:spLocks noGrp="1"/>
          </p:cNvSpPr>
          <p:nvPr>
            <p:ph type="sldNum" sz="quarter" idx="12"/>
          </p:nvPr>
        </p:nvSpPr>
        <p:spPr/>
        <p:txBody>
          <a:bodyPr/>
          <a:lstStyle/>
          <a:p>
            <a:fld id="{10037A90-D1A7-B045-92CA-91932AD6A1A9}" type="slidenum">
              <a:rPr lang="en-US" smtClean="0"/>
              <a:t>12</a:t>
            </a:fld>
            <a:endParaRPr lang="en-US"/>
          </a:p>
        </p:txBody>
      </p:sp>
    </p:spTree>
    <p:extLst>
      <p:ext uri="{BB962C8B-B14F-4D97-AF65-F5344CB8AC3E}">
        <p14:creationId xmlns:p14="http://schemas.microsoft.com/office/powerpoint/2010/main" val="586185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Block-based Directories</a:t>
            </a:r>
          </a:p>
        </p:txBody>
      </p:sp>
      <p:sp>
        <p:nvSpPr>
          <p:cNvPr id="6" name="Content Placeholder 5"/>
          <p:cNvSpPr>
            <a:spLocks noGrp="1"/>
          </p:cNvSpPr>
          <p:nvPr>
            <p:ph idx="1"/>
          </p:nvPr>
        </p:nvSpPr>
        <p:spPr/>
        <p:txBody>
          <a:bodyPr>
            <a:normAutofit/>
          </a:bodyPr>
          <a:lstStyle/>
          <a:p>
            <a:r>
              <a:rPr lang="en-US" dirty="0"/>
              <a:t>Block-based file systems usually use block-based directories</a:t>
            </a:r>
          </a:p>
          <a:p>
            <a:pPr marL="457200" indent="-457200">
              <a:buFont typeface="Wingdings" charset="2"/>
              <a:buChar char="§"/>
            </a:pPr>
            <a:r>
              <a:rPr lang="en-US" dirty="0"/>
              <a:t>False sharing</a:t>
            </a:r>
          </a:p>
          <a:p>
            <a:pPr marL="1143000" lvl="1" indent="-457200">
              <a:buFont typeface="ZapfDingbatsITC" charset="0"/>
              <a:buChar char="✘"/>
            </a:pPr>
            <a:r>
              <a:rPr lang="en-US" altLang="zh-CN" sz="2800" dirty="0"/>
              <a:t>C</a:t>
            </a:r>
            <a:r>
              <a:rPr lang="en-US" sz="2800" dirty="0"/>
              <a:t>yclic dependency</a:t>
            </a:r>
          </a:p>
          <a:p>
            <a:pPr marL="1143000" lvl="1" indent="-457200">
              <a:buFont typeface="ZapfDingbatsITC" charset="0"/>
              <a:buChar char="✘"/>
            </a:pPr>
            <a:r>
              <a:rPr lang="en-US" altLang="zh-CN" sz="2800" dirty="0"/>
              <a:t>Rolling back/forward</a:t>
            </a:r>
            <a:endParaRPr lang="en-US" sz="2800" dirty="0"/>
          </a:p>
          <a:p>
            <a:pPr marL="457200" indent="-457200">
              <a:buFont typeface="Wingdings" charset="2"/>
              <a:buChar char="§"/>
            </a:pPr>
            <a:r>
              <a:rPr lang="en-US" dirty="0"/>
              <a:t>Slow access</a:t>
            </a:r>
          </a:p>
          <a:p>
            <a:pPr marL="1143000" lvl="1" indent="-457200">
              <a:buFont typeface="ZapfDingbatsITC" charset="0"/>
              <a:buChar char="✘"/>
            </a:pPr>
            <a:r>
              <a:rPr lang="en-US" altLang="zh-CN" sz="2800" dirty="0"/>
              <a:t>L</a:t>
            </a:r>
            <a:r>
              <a:rPr lang="en-US" sz="2800" dirty="0"/>
              <a:t>inear scan</a:t>
            </a:r>
          </a:p>
          <a:p>
            <a:pPr marL="457200" indent="-457200">
              <a:buFontTx/>
              <a:buChar char="-"/>
            </a:pPr>
            <a:endParaRPr lang="en-US" dirty="0"/>
          </a:p>
        </p:txBody>
      </p:sp>
      <p:sp>
        <p:nvSpPr>
          <p:cNvPr id="4" name="Slide Number Placeholder 3"/>
          <p:cNvSpPr>
            <a:spLocks noGrp="1"/>
          </p:cNvSpPr>
          <p:nvPr>
            <p:ph type="sldNum" sz="quarter" idx="12"/>
          </p:nvPr>
        </p:nvSpPr>
        <p:spPr/>
        <p:txBody>
          <a:bodyPr/>
          <a:lstStyle/>
          <a:p>
            <a:fld id="{10037A90-D1A7-B045-92CA-91932AD6A1A9}" type="slidenum">
              <a:rPr lang="en-US" smtClean="0"/>
              <a:t>13</a:t>
            </a:fld>
            <a:endParaRPr lang="en-US"/>
          </a:p>
        </p:txBody>
      </p:sp>
      <p:sp>
        <p:nvSpPr>
          <p:cNvPr id="7" name="Rounded Rectangle 6"/>
          <p:cNvSpPr/>
          <p:nvPr/>
        </p:nvSpPr>
        <p:spPr>
          <a:xfrm>
            <a:off x="5541065" y="3673272"/>
            <a:ext cx="1517188" cy="688681"/>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dirty="0">
                <a:latin typeface="Gill Sans" charset="0"/>
                <a:ea typeface="Gill Sans" charset="0"/>
                <a:cs typeface="Gill Sans" charset="0"/>
              </a:rPr>
              <a:t>Directory </a:t>
            </a:r>
            <a:r>
              <a:rPr lang="en-US" dirty="0" err="1">
                <a:latin typeface="Gill Sans" charset="0"/>
                <a:ea typeface="Gill Sans" charset="0"/>
                <a:cs typeface="Gill Sans" charset="0"/>
              </a:rPr>
              <a:t>inode</a:t>
            </a:r>
            <a:endParaRPr lang="en-US" dirty="0">
              <a:latin typeface="Gill Sans" charset="0"/>
              <a:ea typeface="Gill Sans" charset="0"/>
              <a:cs typeface="Gill Sans" charset="0"/>
            </a:endParaRPr>
          </a:p>
        </p:txBody>
      </p:sp>
      <p:sp>
        <p:nvSpPr>
          <p:cNvPr id="8" name="Rounded Rectangle 7"/>
          <p:cNvSpPr/>
          <p:nvPr/>
        </p:nvSpPr>
        <p:spPr>
          <a:xfrm>
            <a:off x="7842946" y="3364524"/>
            <a:ext cx="1126901" cy="997430"/>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dirty="0">
                <a:latin typeface="Gill Sans" charset="0"/>
                <a:ea typeface="Gill Sans" charset="0"/>
                <a:cs typeface="Gill Sans" charset="0"/>
              </a:rPr>
              <a:t>indirect</a:t>
            </a:r>
          </a:p>
          <a:p>
            <a:pPr algn="ctr"/>
            <a:r>
              <a:rPr lang="en-US" dirty="0">
                <a:latin typeface="Gill Sans" charset="0"/>
                <a:ea typeface="Gill Sans" charset="0"/>
                <a:cs typeface="Gill Sans" charset="0"/>
              </a:rPr>
              <a:t>block</a:t>
            </a:r>
          </a:p>
        </p:txBody>
      </p:sp>
      <p:sp>
        <p:nvSpPr>
          <p:cNvPr id="9" name="Rounded Rectangle 8"/>
          <p:cNvSpPr/>
          <p:nvPr/>
        </p:nvSpPr>
        <p:spPr>
          <a:xfrm>
            <a:off x="9667710" y="2413861"/>
            <a:ext cx="1357985" cy="1401880"/>
          </a:xfrm>
          <a:prstGeom prst="roundRect">
            <a:avLst>
              <a:gd name="adj" fmla="val 4972"/>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endParaRPr lang="en-US" dirty="0">
              <a:latin typeface="Gill Sans" charset="0"/>
              <a:ea typeface="Gill Sans" charset="0"/>
              <a:cs typeface="Gill Sans" charset="0"/>
            </a:endParaRPr>
          </a:p>
        </p:txBody>
      </p:sp>
      <p:sp>
        <p:nvSpPr>
          <p:cNvPr id="11" name="Rounded Rectangle 10"/>
          <p:cNvSpPr/>
          <p:nvPr/>
        </p:nvSpPr>
        <p:spPr>
          <a:xfrm>
            <a:off x="9665744" y="2405456"/>
            <a:ext cx="1088396" cy="278348"/>
          </a:xfrm>
          <a:prstGeom prst="roundRect">
            <a:avLst>
              <a:gd name="adj" fmla="val 15394"/>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dirty="0">
                <a:latin typeface="Gill Sans" charset="0"/>
                <a:ea typeface="Gill Sans" charset="0"/>
                <a:cs typeface="Gill Sans" charset="0"/>
              </a:rPr>
              <a:t>1.TxT|32</a:t>
            </a:r>
          </a:p>
        </p:txBody>
      </p:sp>
      <p:sp>
        <p:nvSpPr>
          <p:cNvPr id="12" name="Rounded Rectangle 11"/>
          <p:cNvSpPr/>
          <p:nvPr/>
        </p:nvSpPr>
        <p:spPr>
          <a:xfrm>
            <a:off x="9665744" y="2689323"/>
            <a:ext cx="937310" cy="267942"/>
          </a:xfrm>
          <a:prstGeom prst="roundRect">
            <a:avLst>
              <a:gd name="adj" fmla="val 15394"/>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dirty="0">
                <a:latin typeface="Gill Sans" charset="0"/>
                <a:ea typeface="Gill Sans" charset="0"/>
                <a:cs typeface="Gill Sans" charset="0"/>
              </a:rPr>
              <a:t>.TxT|38</a:t>
            </a:r>
          </a:p>
        </p:txBody>
      </p:sp>
      <p:sp>
        <p:nvSpPr>
          <p:cNvPr id="13" name="Rounded Rectangle 12"/>
          <p:cNvSpPr/>
          <p:nvPr/>
        </p:nvSpPr>
        <p:spPr>
          <a:xfrm flipH="1">
            <a:off x="10754138" y="2405187"/>
            <a:ext cx="271558" cy="278617"/>
          </a:xfrm>
          <a:prstGeom prst="roundRect">
            <a:avLst>
              <a:gd name="adj" fmla="val 15394"/>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dirty="0">
                <a:latin typeface="Gill Sans" charset="0"/>
                <a:ea typeface="Gill Sans" charset="0"/>
                <a:cs typeface="Gill Sans" charset="0"/>
              </a:rPr>
              <a:t>2</a:t>
            </a:r>
          </a:p>
        </p:txBody>
      </p:sp>
      <p:sp>
        <p:nvSpPr>
          <p:cNvPr id="14" name="Rounded Rectangle 13"/>
          <p:cNvSpPr/>
          <p:nvPr/>
        </p:nvSpPr>
        <p:spPr>
          <a:xfrm>
            <a:off x="10600213" y="2687682"/>
            <a:ext cx="425483" cy="269583"/>
          </a:xfrm>
          <a:prstGeom prst="roundRect">
            <a:avLst>
              <a:gd name="adj" fmla="val 15394"/>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endParaRPr lang="en-US" dirty="0">
              <a:latin typeface="Gill Sans" charset="0"/>
              <a:ea typeface="Gill Sans" charset="0"/>
              <a:cs typeface="Gill Sans" charset="0"/>
            </a:endParaRPr>
          </a:p>
        </p:txBody>
      </p:sp>
      <p:sp>
        <p:nvSpPr>
          <p:cNvPr id="15" name="Rounded Rectangle 14"/>
          <p:cNvSpPr/>
          <p:nvPr/>
        </p:nvSpPr>
        <p:spPr>
          <a:xfrm>
            <a:off x="9665744" y="2969332"/>
            <a:ext cx="1359952" cy="279642"/>
          </a:xfrm>
          <a:prstGeom prst="roundRect">
            <a:avLst>
              <a:gd name="adj" fmla="val 15394"/>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endParaRPr lang="en-US" dirty="0">
              <a:latin typeface="Gill Sans" charset="0"/>
              <a:ea typeface="Gill Sans" charset="0"/>
              <a:cs typeface="Gill Sans" charset="0"/>
            </a:endParaRPr>
          </a:p>
        </p:txBody>
      </p:sp>
      <p:sp>
        <p:nvSpPr>
          <p:cNvPr id="17" name="Rounded Rectangle 16"/>
          <p:cNvSpPr/>
          <p:nvPr/>
        </p:nvSpPr>
        <p:spPr>
          <a:xfrm>
            <a:off x="9667710" y="3260589"/>
            <a:ext cx="1357986" cy="287209"/>
          </a:xfrm>
          <a:prstGeom prst="roundRect">
            <a:avLst>
              <a:gd name="adj" fmla="val 15394"/>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dirty="0">
                <a:latin typeface="Gill Sans" charset="0"/>
                <a:ea typeface="Gill Sans" charset="0"/>
                <a:cs typeface="Gill Sans" charset="0"/>
              </a:rPr>
              <a:t>fs-long-</a:t>
            </a:r>
            <a:r>
              <a:rPr lang="en-US" dirty="0" err="1">
                <a:latin typeface="Gill Sans" charset="0"/>
                <a:ea typeface="Gill Sans" charset="0"/>
                <a:cs typeface="Gill Sans" charset="0"/>
              </a:rPr>
              <a:t>lon</a:t>
            </a:r>
            <a:endParaRPr lang="en-US" dirty="0">
              <a:latin typeface="Gill Sans" charset="0"/>
              <a:ea typeface="Gill Sans" charset="0"/>
              <a:cs typeface="Gill Sans" charset="0"/>
            </a:endParaRPr>
          </a:p>
        </p:txBody>
      </p:sp>
      <p:sp>
        <p:nvSpPr>
          <p:cNvPr id="18" name="Rounded Rectangle 17"/>
          <p:cNvSpPr/>
          <p:nvPr/>
        </p:nvSpPr>
        <p:spPr>
          <a:xfrm>
            <a:off x="9665744" y="3547798"/>
            <a:ext cx="1154288" cy="267942"/>
          </a:xfrm>
          <a:prstGeom prst="roundRect">
            <a:avLst>
              <a:gd name="adj" fmla="val 15394"/>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dirty="0">
                <a:latin typeface="Gill Sans" charset="0"/>
                <a:ea typeface="Gill Sans" charset="0"/>
                <a:cs typeface="Gill Sans" charset="0"/>
              </a:rPr>
              <a:t>g.exe|512</a:t>
            </a:r>
          </a:p>
        </p:txBody>
      </p:sp>
      <p:cxnSp>
        <p:nvCxnSpPr>
          <p:cNvPr id="19" name="Straight Arrow Connector 18"/>
          <p:cNvCxnSpPr>
            <a:stCxn id="7" idx="3"/>
            <a:endCxn id="8" idx="1"/>
          </p:cNvCxnSpPr>
          <p:nvPr/>
        </p:nvCxnSpPr>
        <p:spPr>
          <a:xfrm flipV="1">
            <a:off x="7058253" y="3863239"/>
            <a:ext cx="784693" cy="154374"/>
          </a:xfrm>
          <a:prstGeom prst="straightConnector1">
            <a:avLst/>
          </a:prstGeom>
          <a:ln w="38100">
            <a:solidFill>
              <a:schemeClr val="tx1"/>
            </a:solidFill>
          </a:ln>
        </p:spPr>
        <p:style>
          <a:lnRef idx="2">
            <a:schemeClr val="accent6"/>
          </a:lnRef>
          <a:fillRef idx="1">
            <a:schemeClr val="lt1"/>
          </a:fillRef>
          <a:effectRef idx="0">
            <a:schemeClr val="accent6"/>
          </a:effectRef>
          <a:fontRef idx="minor">
            <a:schemeClr val="dk1"/>
          </a:fontRef>
        </p:style>
      </p:cxnSp>
      <p:cxnSp>
        <p:nvCxnSpPr>
          <p:cNvPr id="22" name="Straight Arrow Connector 21"/>
          <p:cNvCxnSpPr/>
          <p:nvPr/>
        </p:nvCxnSpPr>
        <p:spPr>
          <a:xfrm flipV="1">
            <a:off x="8969847" y="3364525"/>
            <a:ext cx="697863" cy="336501"/>
          </a:xfrm>
          <a:prstGeom prst="straightConnector1">
            <a:avLst/>
          </a:prstGeom>
          <a:ln w="38100">
            <a:solidFill>
              <a:schemeClr val="tx1"/>
            </a:solidFill>
          </a:ln>
        </p:spPr>
        <p:style>
          <a:lnRef idx="2">
            <a:schemeClr val="accent6"/>
          </a:lnRef>
          <a:fillRef idx="1">
            <a:schemeClr val="lt1"/>
          </a:fillRef>
          <a:effectRef idx="0">
            <a:schemeClr val="accent6"/>
          </a:effectRef>
          <a:fontRef idx="minor">
            <a:schemeClr val="dk1"/>
          </a:fontRef>
        </p:style>
      </p:cxnSp>
      <p:cxnSp>
        <p:nvCxnSpPr>
          <p:cNvPr id="25" name="Straight Arrow Connector 24"/>
          <p:cNvCxnSpPr>
            <a:stCxn id="8" idx="3"/>
            <a:endCxn id="28" idx="1"/>
          </p:cNvCxnSpPr>
          <p:nvPr/>
        </p:nvCxnSpPr>
        <p:spPr>
          <a:xfrm>
            <a:off x="8969847" y="3863239"/>
            <a:ext cx="695896" cy="1075756"/>
          </a:xfrm>
          <a:prstGeom prst="straightConnector1">
            <a:avLst/>
          </a:prstGeom>
          <a:ln w="38100">
            <a:solidFill>
              <a:schemeClr val="tx1"/>
            </a:solidFill>
          </a:ln>
        </p:spPr>
        <p:style>
          <a:lnRef idx="2">
            <a:schemeClr val="accent6"/>
          </a:lnRef>
          <a:fillRef idx="1">
            <a:schemeClr val="lt1"/>
          </a:fillRef>
          <a:effectRef idx="0">
            <a:schemeClr val="accent6"/>
          </a:effectRef>
          <a:fontRef idx="minor">
            <a:schemeClr val="dk1"/>
          </a:fontRef>
        </p:style>
      </p:cxnSp>
      <p:sp>
        <p:nvSpPr>
          <p:cNvPr id="28" name="Rounded Rectangle 27"/>
          <p:cNvSpPr/>
          <p:nvPr/>
        </p:nvSpPr>
        <p:spPr>
          <a:xfrm>
            <a:off x="9665743" y="4195476"/>
            <a:ext cx="1359951" cy="1487037"/>
          </a:xfrm>
          <a:prstGeom prst="roundRect">
            <a:avLst>
              <a:gd name="adj" fmla="val 4972"/>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endParaRPr lang="en-US" dirty="0">
              <a:latin typeface="Gill Sans" charset="0"/>
              <a:ea typeface="Gill Sans" charset="0"/>
              <a:cs typeface="Gill Sans" charset="0"/>
            </a:endParaRPr>
          </a:p>
        </p:txBody>
      </p:sp>
      <p:sp>
        <p:nvSpPr>
          <p:cNvPr id="30" name="Rounded Rectangle 29"/>
          <p:cNvSpPr/>
          <p:nvPr/>
        </p:nvSpPr>
        <p:spPr>
          <a:xfrm>
            <a:off x="9670646" y="4183706"/>
            <a:ext cx="1355048" cy="296468"/>
          </a:xfrm>
          <a:prstGeom prst="roundRect">
            <a:avLst>
              <a:gd name="adj" fmla="val 15394"/>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endParaRPr lang="en-US" dirty="0">
              <a:latin typeface="Gill Sans" charset="0"/>
              <a:ea typeface="Gill Sans" charset="0"/>
              <a:cs typeface="Gill Sans" charset="0"/>
            </a:endParaRPr>
          </a:p>
        </p:txBody>
      </p:sp>
      <p:sp>
        <p:nvSpPr>
          <p:cNvPr id="31" name="Rounded Rectangle 30"/>
          <p:cNvSpPr/>
          <p:nvPr/>
        </p:nvSpPr>
        <p:spPr>
          <a:xfrm>
            <a:off x="9676217" y="4478841"/>
            <a:ext cx="1195412" cy="321800"/>
          </a:xfrm>
          <a:prstGeom prst="roundRect">
            <a:avLst>
              <a:gd name="adj" fmla="val 15394"/>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a:latin typeface="Gill Sans" charset="0"/>
                <a:ea typeface="Gill Sans" charset="0"/>
                <a:cs typeface="Gill Sans" charset="0"/>
              </a:rPr>
              <a:t>l+f.dir|12</a:t>
            </a:r>
            <a:endParaRPr lang="en-US" dirty="0">
              <a:latin typeface="Gill Sans" charset="0"/>
              <a:ea typeface="Gill Sans" charset="0"/>
              <a:cs typeface="Gill Sans" charset="0"/>
            </a:endParaRPr>
          </a:p>
        </p:txBody>
      </p:sp>
    </p:spTree>
    <p:extLst>
      <p:ext uri="{BB962C8B-B14F-4D97-AF65-F5344CB8AC3E}">
        <p14:creationId xmlns:p14="http://schemas.microsoft.com/office/powerpoint/2010/main" val="1635803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Hashtable</a:t>
            </a:r>
            <a:r>
              <a:rPr lang="en-US" altLang="zh-CN" dirty="0"/>
              <a:t>-based Directories</a:t>
            </a:r>
          </a:p>
        </p:txBody>
      </p:sp>
      <p:sp>
        <p:nvSpPr>
          <p:cNvPr id="3" name="Content Placeholder 2"/>
          <p:cNvSpPr>
            <a:spLocks noGrp="1"/>
          </p:cNvSpPr>
          <p:nvPr>
            <p:ph idx="1"/>
          </p:nvPr>
        </p:nvSpPr>
        <p:spPr>
          <a:xfrm>
            <a:off x="838197" y="1499616"/>
            <a:ext cx="5563091" cy="4677347"/>
          </a:xfrm>
        </p:spPr>
        <p:txBody>
          <a:bodyPr>
            <a:normAutofit/>
          </a:bodyPr>
          <a:lstStyle/>
          <a:p>
            <a:r>
              <a:rPr lang="en-US" dirty="0"/>
              <a:t>Optimized for cache lines</a:t>
            </a:r>
          </a:p>
          <a:p>
            <a:pPr marL="457200" indent="-457200">
              <a:buFont typeface="Wingdings" charset="2"/>
              <a:buChar char="ü"/>
            </a:pPr>
            <a:r>
              <a:rPr lang="en-US" dirty="0"/>
              <a:t>No false sharing</a:t>
            </a:r>
          </a:p>
          <a:p>
            <a:pPr marL="457200" indent="-457200">
              <a:buFont typeface="Wingdings" charset="2"/>
              <a:buChar char="ü"/>
            </a:pPr>
            <a:r>
              <a:rPr lang="en-US" dirty="0"/>
              <a:t>No cyclic dependency</a:t>
            </a:r>
          </a:p>
          <a:p>
            <a:r>
              <a:rPr lang="en-US" dirty="0"/>
              <a:t>Efficient access</a:t>
            </a:r>
          </a:p>
          <a:p>
            <a:pPr marL="457200" indent="-457200">
              <a:buFont typeface="Wingdings" charset="2"/>
              <a:buChar char="ü"/>
            </a:pPr>
            <a:r>
              <a:rPr lang="en-US" dirty="0"/>
              <a:t>No linear scan</a:t>
            </a:r>
          </a:p>
          <a:p>
            <a:pPr marL="457200" indent="-457200">
              <a:buFontTx/>
              <a:buChar char="-"/>
            </a:pPr>
            <a:endParaRPr lang="en-US" dirty="0"/>
          </a:p>
        </p:txBody>
      </p:sp>
      <p:grpSp>
        <p:nvGrpSpPr>
          <p:cNvPr id="23" name="Group 22"/>
          <p:cNvGrpSpPr/>
          <p:nvPr/>
        </p:nvGrpSpPr>
        <p:grpSpPr>
          <a:xfrm>
            <a:off x="6810761" y="3350672"/>
            <a:ext cx="3977041" cy="575944"/>
            <a:chOff x="5065279" y="5065787"/>
            <a:chExt cx="3977041" cy="575944"/>
          </a:xfrm>
        </p:grpSpPr>
        <p:sp>
          <p:nvSpPr>
            <p:cNvPr id="10" name="Rectangle 9"/>
            <p:cNvSpPr/>
            <p:nvPr/>
          </p:nvSpPr>
          <p:spPr>
            <a:xfrm>
              <a:off x="5065279" y="5065787"/>
              <a:ext cx="950061" cy="575944"/>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Filename</a:t>
              </a:r>
            </a:p>
            <a:p>
              <a:pPr algn="ctr"/>
              <a:r>
                <a:rPr lang="en-US" dirty="0">
                  <a:latin typeface="Gill Sans" charset="0"/>
                  <a:ea typeface="Gill Sans" charset="0"/>
                  <a:cs typeface="Gill Sans" charset="0"/>
                </a:rPr>
                <a:t>Pointer</a:t>
              </a:r>
            </a:p>
          </p:txBody>
        </p:sp>
        <p:sp>
          <p:nvSpPr>
            <p:cNvPr id="11" name="Rectangle 10"/>
            <p:cNvSpPr/>
            <p:nvPr/>
          </p:nvSpPr>
          <p:spPr>
            <a:xfrm>
              <a:off x="6015340" y="5065787"/>
              <a:ext cx="950061" cy="575944"/>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dirty="0" err="1">
                  <a:latin typeface="Gill Sans" charset="0"/>
                  <a:ea typeface="Gill Sans" charset="0"/>
                  <a:cs typeface="Gill Sans" charset="0"/>
                </a:rPr>
                <a:t>inode</a:t>
              </a:r>
              <a:r>
                <a:rPr lang="en-US" dirty="0">
                  <a:latin typeface="Gill Sans" charset="0"/>
                  <a:ea typeface="Gill Sans" charset="0"/>
                  <a:cs typeface="Gill Sans" charset="0"/>
                </a:rPr>
                <a:t> Pointer</a:t>
              </a:r>
            </a:p>
          </p:txBody>
        </p:sp>
        <p:sp>
          <p:nvSpPr>
            <p:cNvPr id="12" name="Rectangle 11"/>
            <p:cNvSpPr/>
            <p:nvPr/>
          </p:nvSpPr>
          <p:spPr>
            <a:xfrm>
              <a:off x="7915462" y="5065787"/>
              <a:ext cx="1126858" cy="575944"/>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dirty="0">
                  <a:latin typeface="Gill Sans" charset="0"/>
                  <a:ea typeface="Gill Sans" charset="0"/>
                  <a:cs typeface="Gill Sans" charset="0"/>
                </a:rPr>
                <a:t>Consistent Next</a:t>
              </a:r>
            </a:p>
          </p:txBody>
        </p:sp>
        <p:sp>
          <p:nvSpPr>
            <p:cNvPr id="13" name="Rectangle 12"/>
            <p:cNvSpPr/>
            <p:nvPr/>
          </p:nvSpPr>
          <p:spPr>
            <a:xfrm>
              <a:off x="6965401" y="5065787"/>
              <a:ext cx="950061" cy="575944"/>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dirty="0">
                  <a:latin typeface="Gill Sans" charset="0"/>
                  <a:ea typeface="Gill Sans" charset="0"/>
                  <a:cs typeface="Gill Sans" charset="0"/>
                </a:rPr>
                <a:t>Latest Next</a:t>
              </a:r>
            </a:p>
          </p:txBody>
        </p:sp>
      </p:grpSp>
      <p:sp>
        <p:nvSpPr>
          <p:cNvPr id="15" name="TextBox 14"/>
          <p:cNvSpPr txBox="1"/>
          <p:nvPr/>
        </p:nvSpPr>
        <p:spPr>
          <a:xfrm>
            <a:off x="6959806" y="1651722"/>
            <a:ext cx="907108" cy="369332"/>
          </a:xfrm>
          <a:prstGeom prst="rect">
            <a:avLst/>
          </a:prstGeom>
          <a:noFill/>
          <a:ln w="38100">
            <a:noFill/>
          </a:ln>
        </p:spPr>
        <p:txBody>
          <a:bodyPr wrap="none" rtlCol="0">
            <a:spAutoFit/>
          </a:bodyPr>
          <a:lstStyle/>
          <a:p>
            <a:r>
              <a:rPr lang="en-US">
                <a:latin typeface="Gill Sans" charset="0"/>
                <a:ea typeface="Gill Sans" charset="0"/>
                <a:cs typeface="Gill Sans" charset="0"/>
              </a:rPr>
              <a:t>Buckets</a:t>
            </a:r>
            <a:endParaRPr lang="en-US" dirty="0">
              <a:latin typeface="Gill Sans" charset="0"/>
              <a:ea typeface="Gill Sans" charset="0"/>
              <a:cs typeface="Gill Sans" charset="0"/>
            </a:endParaRPr>
          </a:p>
        </p:txBody>
      </p:sp>
      <p:sp>
        <p:nvSpPr>
          <p:cNvPr id="17" name="Rounded Rectangle 16"/>
          <p:cNvSpPr/>
          <p:nvPr/>
        </p:nvSpPr>
        <p:spPr>
          <a:xfrm>
            <a:off x="5076741" y="1572814"/>
            <a:ext cx="1150966" cy="522446"/>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dirty="0">
                <a:latin typeface="Gill Sans" charset="0"/>
                <a:ea typeface="Gill Sans" charset="0"/>
                <a:cs typeface="Gill Sans" charset="0"/>
              </a:rPr>
              <a:t>Directory </a:t>
            </a:r>
            <a:r>
              <a:rPr lang="en-US" dirty="0" err="1">
                <a:latin typeface="Gill Sans" charset="0"/>
                <a:ea typeface="Gill Sans" charset="0"/>
                <a:cs typeface="Gill Sans" charset="0"/>
              </a:rPr>
              <a:t>inode</a:t>
            </a:r>
            <a:endParaRPr lang="en-US" dirty="0">
              <a:latin typeface="Gill Sans" charset="0"/>
              <a:ea typeface="Gill Sans" charset="0"/>
              <a:cs typeface="Gill Sans" charset="0"/>
            </a:endParaRPr>
          </a:p>
        </p:txBody>
      </p:sp>
      <p:grpSp>
        <p:nvGrpSpPr>
          <p:cNvPr id="22" name="Group 21"/>
          <p:cNvGrpSpPr/>
          <p:nvPr/>
        </p:nvGrpSpPr>
        <p:grpSpPr>
          <a:xfrm>
            <a:off x="9390983" y="4845586"/>
            <a:ext cx="2362288" cy="342100"/>
            <a:chOff x="11154800" y="5813140"/>
            <a:chExt cx="3977041" cy="575944"/>
          </a:xfrm>
        </p:grpSpPr>
        <p:sp>
          <p:nvSpPr>
            <p:cNvPr id="18" name="Rectangle 17"/>
            <p:cNvSpPr/>
            <p:nvPr/>
          </p:nvSpPr>
          <p:spPr>
            <a:xfrm>
              <a:off x="11154800" y="5813140"/>
              <a:ext cx="950060" cy="575944"/>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endParaRPr lang="en-US" dirty="0">
                <a:latin typeface="Gill Sans" charset="0"/>
                <a:ea typeface="Gill Sans" charset="0"/>
                <a:cs typeface="Gill Sans" charset="0"/>
              </a:endParaRPr>
            </a:p>
          </p:txBody>
        </p:sp>
        <p:sp>
          <p:nvSpPr>
            <p:cNvPr id="19" name="Rectangle 18"/>
            <p:cNvSpPr/>
            <p:nvPr/>
          </p:nvSpPr>
          <p:spPr>
            <a:xfrm>
              <a:off x="12104860" y="5813140"/>
              <a:ext cx="950060" cy="575944"/>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20" name="Rectangle 19"/>
            <p:cNvSpPr/>
            <p:nvPr/>
          </p:nvSpPr>
          <p:spPr>
            <a:xfrm>
              <a:off x="14004982" y="5813140"/>
              <a:ext cx="1126859" cy="575944"/>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21" name="Rectangle 20"/>
            <p:cNvSpPr/>
            <p:nvPr/>
          </p:nvSpPr>
          <p:spPr>
            <a:xfrm>
              <a:off x="13054922" y="5813140"/>
              <a:ext cx="950060" cy="575944"/>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cxnSp>
        <p:nvCxnSpPr>
          <p:cNvPr id="30" name="Straight Arrow Connector 29"/>
          <p:cNvCxnSpPr>
            <a:stCxn id="54" idx="2"/>
            <a:endCxn id="10" idx="0"/>
          </p:cNvCxnSpPr>
          <p:nvPr/>
        </p:nvCxnSpPr>
        <p:spPr>
          <a:xfrm flipH="1">
            <a:off x="7285792" y="2460445"/>
            <a:ext cx="769099" cy="890227"/>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12" idx="2"/>
            <a:endCxn id="18" idx="0"/>
          </p:cNvCxnSpPr>
          <p:nvPr/>
        </p:nvCxnSpPr>
        <p:spPr>
          <a:xfrm rot="5400000">
            <a:off x="9489273" y="4110486"/>
            <a:ext cx="918970" cy="551231"/>
          </a:xfrm>
          <a:prstGeom prst="curvedConnector3">
            <a:avLst>
              <a:gd name="adj1" fmla="val 50000"/>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7" idx="3"/>
            <a:endCxn id="61" idx="1"/>
          </p:cNvCxnSpPr>
          <p:nvPr/>
        </p:nvCxnSpPr>
        <p:spPr>
          <a:xfrm>
            <a:off x="6227707" y="1834037"/>
            <a:ext cx="1044447" cy="41552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7638039" y="4845586"/>
            <a:ext cx="1150966" cy="522446"/>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Gill Sans" charset="0"/>
                <a:ea typeface="Gill Sans" charset="0"/>
                <a:cs typeface="Gill Sans" charset="0"/>
              </a:rPr>
              <a:t>inode</a:t>
            </a:r>
            <a:endParaRPr lang="en-US" dirty="0">
              <a:latin typeface="Gill Sans" charset="0"/>
              <a:ea typeface="Gill Sans" charset="0"/>
              <a:cs typeface="Gill Sans" charset="0"/>
            </a:endParaRPr>
          </a:p>
        </p:txBody>
      </p:sp>
      <p:grpSp>
        <p:nvGrpSpPr>
          <p:cNvPr id="59" name="Group 58"/>
          <p:cNvGrpSpPr/>
          <p:nvPr/>
        </p:nvGrpSpPr>
        <p:grpSpPr>
          <a:xfrm>
            <a:off x="4987953" y="4845586"/>
            <a:ext cx="2063232" cy="405454"/>
            <a:chOff x="6869800" y="1431105"/>
            <a:chExt cx="2689922" cy="323471"/>
          </a:xfrm>
        </p:grpSpPr>
        <p:sp>
          <p:nvSpPr>
            <p:cNvPr id="50" name="Rounded Rectangle 49"/>
            <p:cNvSpPr/>
            <p:nvPr/>
          </p:nvSpPr>
          <p:spPr>
            <a:xfrm>
              <a:off x="6869800" y="1431106"/>
              <a:ext cx="674000" cy="32346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dirty="0">
                  <a:latin typeface="Gill Sans" charset="0"/>
                  <a:ea typeface="Gill Sans" charset="0"/>
                  <a:cs typeface="Gill Sans" charset="0"/>
                </a:rPr>
                <a:t>Hash</a:t>
              </a:r>
            </a:p>
          </p:txBody>
        </p:sp>
        <p:sp>
          <p:nvSpPr>
            <p:cNvPr id="51" name="Rounded Rectangle 50"/>
            <p:cNvSpPr/>
            <p:nvPr/>
          </p:nvSpPr>
          <p:spPr>
            <a:xfrm>
              <a:off x="7543800" y="1431105"/>
              <a:ext cx="590550" cy="323470"/>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dirty="0">
                  <a:latin typeface="Gill Sans" charset="0"/>
                  <a:ea typeface="Gill Sans" charset="0"/>
                  <a:cs typeface="Gill Sans" charset="0"/>
                </a:rPr>
                <a:t>Len</a:t>
              </a:r>
            </a:p>
          </p:txBody>
        </p:sp>
        <p:sp>
          <p:nvSpPr>
            <p:cNvPr id="52" name="Rounded Rectangle 51"/>
            <p:cNvSpPr/>
            <p:nvPr/>
          </p:nvSpPr>
          <p:spPr>
            <a:xfrm>
              <a:off x="8134350" y="1431106"/>
              <a:ext cx="1425372" cy="323470"/>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dirty="0">
                  <a:latin typeface="Gill Sans" charset="0"/>
                  <a:ea typeface="Gill Sans" charset="0"/>
                  <a:cs typeface="Gill Sans" charset="0"/>
                </a:rPr>
                <a:t>Filename</a:t>
              </a:r>
            </a:p>
          </p:txBody>
        </p:sp>
      </p:grpSp>
      <p:cxnSp>
        <p:nvCxnSpPr>
          <p:cNvPr id="53" name="Straight Arrow Connector 52"/>
          <p:cNvCxnSpPr>
            <a:stCxn id="10" idx="2"/>
          </p:cNvCxnSpPr>
          <p:nvPr/>
        </p:nvCxnSpPr>
        <p:spPr>
          <a:xfrm flipH="1">
            <a:off x="5979956" y="3926616"/>
            <a:ext cx="1305836" cy="91063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1" idx="2"/>
            <a:endCxn id="49" idx="0"/>
          </p:cNvCxnSpPr>
          <p:nvPr/>
        </p:nvCxnSpPr>
        <p:spPr>
          <a:xfrm flipH="1">
            <a:off x="8213522" y="3926616"/>
            <a:ext cx="22331" cy="91897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62" name="Slide Number Placeholder 61"/>
          <p:cNvSpPr>
            <a:spLocks noGrp="1"/>
          </p:cNvSpPr>
          <p:nvPr>
            <p:ph type="sldNum" sz="quarter" idx="12"/>
          </p:nvPr>
        </p:nvSpPr>
        <p:spPr/>
        <p:txBody>
          <a:bodyPr/>
          <a:lstStyle/>
          <a:p>
            <a:fld id="{10037A90-D1A7-B045-92CA-91932AD6A1A9}" type="slidenum">
              <a:rPr lang="en-US" smtClean="0"/>
              <a:t>14</a:t>
            </a:fld>
            <a:endParaRPr lang="en-US"/>
          </a:p>
        </p:txBody>
      </p:sp>
      <p:sp>
        <p:nvSpPr>
          <p:cNvPr id="31" name="Rectangle 30"/>
          <p:cNvSpPr/>
          <p:nvPr/>
        </p:nvSpPr>
        <p:spPr>
          <a:xfrm>
            <a:off x="1474452" y="7201616"/>
            <a:ext cx="8966878" cy="523220"/>
          </a:xfrm>
          <a:prstGeom prst="rect">
            <a:avLst/>
          </a:prstGeom>
        </p:spPr>
        <p:txBody>
          <a:bodyPr wrap="none">
            <a:spAutoFit/>
          </a:bodyPr>
          <a:lstStyle/>
          <a:p>
            <a:r>
              <a:rPr lang="en-US" sz="2800" i="1" dirty="0" err="1"/>
              <a:t>Hashtable</a:t>
            </a:r>
            <a:r>
              <a:rPr lang="en-US" sz="2800" i="1" dirty="0"/>
              <a:t>-based directories simplify dependencies in </a:t>
            </a:r>
            <a:r>
              <a:rPr lang="en-US" sz="2800" i="1" dirty="0" err="1"/>
              <a:t>SoupFS</a:t>
            </a:r>
            <a:endParaRPr lang="en-US" sz="2800" i="1" dirty="0"/>
          </a:p>
        </p:txBody>
      </p:sp>
      <p:grpSp>
        <p:nvGrpSpPr>
          <p:cNvPr id="39" name="Group 38"/>
          <p:cNvGrpSpPr/>
          <p:nvPr/>
        </p:nvGrpSpPr>
        <p:grpSpPr>
          <a:xfrm>
            <a:off x="7272154" y="2038685"/>
            <a:ext cx="3121948" cy="421760"/>
            <a:chOff x="7129577" y="2232636"/>
            <a:chExt cx="1755015" cy="237094"/>
          </a:xfrm>
        </p:grpSpPr>
        <p:sp>
          <p:nvSpPr>
            <p:cNvPr id="54" name="Rectangle 53"/>
            <p:cNvSpPr/>
            <p:nvPr/>
          </p:nvSpPr>
          <p:spPr>
            <a:xfrm>
              <a:off x="7421237" y="2232636"/>
              <a:ext cx="296717" cy="237094"/>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1</a:t>
              </a:r>
              <a:endParaRPr lang="en-US" dirty="0">
                <a:latin typeface="Gill Sans" charset="0"/>
                <a:ea typeface="Gill Sans" charset="0"/>
                <a:cs typeface="Gill Sans" charset="0"/>
              </a:endParaRPr>
            </a:p>
          </p:txBody>
        </p:sp>
        <p:sp>
          <p:nvSpPr>
            <p:cNvPr id="55" name="Rectangle 54"/>
            <p:cNvSpPr/>
            <p:nvPr/>
          </p:nvSpPr>
          <p:spPr>
            <a:xfrm>
              <a:off x="7712897" y="2232636"/>
              <a:ext cx="296717" cy="237094"/>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2</a:t>
              </a:r>
              <a:endParaRPr lang="en-US" dirty="0">
                <a:latin typeface="Gill Sans" charset="0"/>
                <a:ea typeface="Gill Sans" charset="0"/>
                <a:cs typeface="Gill Sans" charset="0"/>
              </a:endParaRPr>
            </a:p>
          </p:txBody>
        </p:sp>
        <p:sp>
          <p:nvSpPr>
            <p:cNvPr id="57" name="Rectangle 56"/>
            <p:cNvSpPr/>
            <p:nvPr/>
          </p:nvSpPr>
          <p:spPr>
            <a:xfrm>
              <a:off x="8004557" y="2232636"/>
              <a:ext cx="296717" cy="237094"/>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3</a:t>
              </a:r>
              <a:endParaRPr lang="en-US" dirty="0">
                <a:latin typeface="Gill Sans" charset="0"/>
                <a:ea typeface="Gill Sans" charset="0"/>
                <a:cs typeface="Gill Sans" charset="0"/>
              </a:endParaRPr>
            </a:p>
          </p:txBody>
        </p:sp>
        <p:sp>
          <p:nvSpPr>
            <p:cNvPr id="58" name="Rectangle 57"/>
            <p:cNvSpPr/>
            <p:nvPr/>
          </p:nvSpPr>
          <p:spPr>
            <a:xfrm>
              <a:off x="8296217" y="2232636"/>
              <a:ext cx="296717" cy="237094"/>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4</a:t>
              </a:r>
              <a:endParaRPr lang="en-US" dirty="0">
                <a:latin typeface="Gill Sans" charset="0"/>
                <a:ea typeface="Gill Sans" charset="0"/>
                <a:cs typeface="Gill Sans" charset="0"/>
              </a:endParaRPr>
            </a:p>
          </p:txBody>
        </p:sp>
        <p:sp>
          <p:nvSpPr>
            <p:cNvPr id="60" name="Rectangle 59"/>
            <p:cNvSpPr/>
            <p:nvPr/>
          </p:nvSpPr>
          <p:spPr>
            <a:xfrm>
              <a:off x="8587875" y="2232636"/>
              <a:ext cx="296717" cy="237094"/>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mr-IN" dirty="0">
                  <a:latin typeface="Gill Sans" charset="0"/>
                  <a:ea typeface="Gill Sans" charset="0"/>
                  <a:cs typeface="Gill Sans" charset="0"/>
                </a:rPr>
                <a:t>…</a:t>
              </a:r>
              <a:endParaRPr lang="en-US" dirty="0">
                <a:latin typeface="Gill Sans" charset="0"/>
                <a:ea typeface="Gill Sans" charset="0"/>
                <a:cs typeface="Gill Sans" charset="0"/>
              </a:endParaRPr>
            </a:p>
          </p:txBody>
        </p:sp>
        <p:sp>
          <p:nvSpPr>
            <p:cNvPr id="61" name="Rectangle 60"/>
            <p:cNvSpPr/>
            <p:nvPr/>
          </p:nvSpPr>
          <p:spPr>
            <a:xfrm>
              <a:off x="7129577" y="2232636"/>
              <a:ext cx="296717" cy="237094"/>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0</a:t>
              </a:r>
              <a:endParaRPr lang="en-US" dirty="0">
                <a:latin typeface="Gill Sans" charset="0"/>
                <a:ea typeface="Gill Sans" charset="0"/>
                <a:cs typeface="Gill Sans" charset="0"/>
              </a:endParaRPr>
            </a:p>
          </p:txBody>
        </p:sp>
      </p:grpSp>
    </p:spTree>
    <p:extLst>
      <p:ext uri="{BB962C8B-B14F-4D97-AF65-F5344CB8AC3E}">
        <p14:creationId xmlns:p14="http://schemas.microsoft.com/office/powerpoint/2010/main" val="1376838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Overview</a:t>
            </a:r>
            <a:endParaRPr lang="en-US" dirty="0"/>
          </a:p>
        </p:txBody>
      </p:sp>
      <p:sp>
        <p:nvSpPr>
          <p:cNvPr id="3" name="Content Placeholder 2"/>
          <p:cNvSpPr>
            <a:spLocks noGrp="1"/>
          </p:cNvSpPr>
          <p:nvPr>
            <p:ph idx="1"/>
          </p:nvPr>
        </p:nvSpPr>
        <p:spPr/>
        <p:txBody>
          <a:bodyPr>
            <a:normAutofit/>
          </a:bodyPr>
          <a:lstStyle/>
          <a:p>
            <a:r>
              <a:rPr lang="en-US" altLang="zh-CN" sz="3200" dirty="0">
                <a:solidFill>
                  <a:schemeClr val="bg1">
                    <a:lumMod val="75000"/>
                  </a:schemeClr>
                </a:solidFill>
                <a:latin typeface="Gill Sans" charset="0"/>
                <a:ea typeface="Gill Sans" charset="0"/>
                <a:cs typeface="Gill Sans" charset="0"/>
              </a:rPr>
              <a:t>Background</a:t>
            </a:r>
          </a:p>
          <a:p>
            <a:r>
              <a:rPr lang="en-US" altLang="zh-CN" sz="3200" dirty="0">
                <a:latin typeface="Gill Sans" charset="0"/>
                <a:ea typeface="Gill Sans" charset="0"/>
                <a:cs typeface="Gill Sans" charset="0"/>
              </a:rPr>
              <a:t>Design &amp; Implementation</a:t>
            </a:r>
          </a:p>
          <a:p>
            <a:pPr marL="457200" indent="-457200">
              <a:buFont typeface="Wingdings" charset="2"/>
              <a:buChar char="ü"/>
            </a:pPr>
            <a:r>
              <a:rPr lang="en-US" altLang="zh-CN" sz="3200" dirty="0" err="1">
                <a:solidFill>
                  <a:schemeClr val="bg1">
                    <a:lumMod val="75000"/>
                  </a:schemeClr>
                </a:solidFill>
              </a:rPr>
              <a:t>Hashtable</a:t>
            </a:r>
            <a:r>
              <a:rPr lang="en-US" altLang="zh-CN" sz="3200" dirty="0">
                <a:solidFill>
                  <a:schemeClr val="bg1">
                    <a:lumMod val="75000"/>
                  </a:schemeClr>
                </a:solidFill>
              </a:rPr>
              <a:t>-based directories</a:t>
            </a:r>
          </a:p>
          <a:p>
            <a:pPr marL="457200" indent="-457200">
              <a:buFont typeface="Wingdings" charset="2"/>
              <a:buChar char="§"/>
            </a:pPr>
            <a:r>
              <a:rPr lang="en-US" altLang="zh-CN" sz="3200" dirty="0"/>
              <a:t>Pointer-based dual views</a:t>
            </a:r>
          </a:p>
          <a:p>
            <a:pPr marL="457200" indent="-457200">
              <a:buFont typeface="Wingdings" charset="2"/>
              <a:buChar char="§"/>
            </a:pPr>
            <a:r>
              <a:rPr lang="en-US" altLang="zh-CN" sz="3200" dirty="0">
                <a:solidFill>
                  <a:schemeClr val="bg1">
                    <a:lumMod val="75000"/>
                  </a:schemeClr>
                </a:solidFill>
              </a:rPr>
              <a:t>Semantic-aware dependency tracking/enforcement</a:t>
            </a:r>
            <a:endParaRPr lang="en-US" altLang="zh-CN" sz="3200" dirty="0">
              <a:solidFill>
                <a:schemeClr val="bg1">
                  <a:lumMod val="75000"/>
                </a:schemeClr>
              </a:solidFill>
              <a:latin typeface="Gill Sans" charset="0"/>
              <a:ea typeface="Gill Sans" charset="0"/>
              <a:cs typeface="Gill Sans" charset="0"/>
            </a:endParaRPr>
          </a:p>
          <a:p>
            <a:r>
              <a:rPr lang="en-US" altLang="zh-CN" sz="3200" dirty="0">
                <a:solidFill>
                  <a:schemeClr val="bg1">
                    <a:lumMod val="75000"/>
                  </a:schemeClr>
                </a:solidFill>
                <a:latin typeface="Gill Sans" charset="0"/>
                <a:ea typeface="Gill Sans" charset="0"/>
                <a:cs typeface="Gill Sans" charset="0"/>
              </a:rPr>
              <a:t>Evaluation</a:t>
            </a:r>
          </a:p>
          <a:p>
            <a:r>
              <a:rPr lang="en-US" altLang="zh-CN" sz="3200" dirty="0">
                <a:solidFill>
                  <a:schemeClr val="bg1">
                    <a:lumMod val="75000"/>
                  </a:schemeClr>
                </a:solidFill>
                <a:latin typeface="Gill Sans" charset="0"/>
                <a:ea typeface="Gill Sans" charset="0"/>
                <a:cs typeface="Gill Sans" charset="0"/>
              </a:rPr>
              <a:t>Conclusion</a:t>
            </a:r>
          </a:p>
          <a:p>
            <a:endParaRPr lang="en-US" sz="3200" dirty="0">
              <a:latin typeface="Gill Sans" charset="0"/>
              <a:ea typeface="Gill Sans" charset="0"/>
              <a:cs typeface="Gill Sans" charset="0"/>
            </a:endParaRPr>
          </a:p>
        </p:txBody>
      </p:sp>
      <p:sp>
        <p:nvSpPr>
          <p:cNvPr id="4" name="Slide Number Placeholder 3"/>
          <p:cNvSpPr>
            <a:spLocks noGrp="1"/>
          </p:cNvSpPr>
          <p:nvPr>
            <p:ph type="sldNum" sz="quarter" idx="12"/>
          </p:nvPr>
        </p:nvSpPr>
        <p:spPr/>
        <p:txBody>
          <a:bodyPr/>
          <a:lstStyle/>
          <a:p>
            <a:fld id="{10037A90-D1A7-B045-92CA-91932AD6A1A9}" type="slidenum">
              <a:rPr lang="en-US" smtClean="0"/>
              <a:t>15</a:t>
            </a:fld>
            <a:endParaRPr lang="en-US"/>
          </a:p>
        </p:txBody>
      </p:sp>
    </p:spTree>
    <p:extLst>
      <p:ext uri="{BB962C8B-B14F-4D97-AF65-F5344CB8AC3E}">
        <p14:creationId xmlns:p14="http://schemas.microsoft.com/office/powerpoint/2010/main" val="1267352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Dual</a:t>
            </a:r>
            <a:r>
              <a:rPr lang="zh-CN" altLang="en-US" dirty="0"/>
              <a:t> </a:t>
            </a:r>
            <a:r>
              <a:rPr lang="en-US" dirty="0"/>
              <a:t>View</a:t>
            </a:r>
            <a:r>
              <a:rPr lang="en-US" altLang="zh-CN" dirty="0"/>
              <a:t>s</a:t>
            </a:r>
            <a:endParaRPr lang="en-US" dirty="0"/>
          </a:p>
        </p:txBody>
      </p:sp>
      <p:sp>
        <p:nvSpPr>
          <p:cNvPr id="12" name="Content Placeholder 11"/>
          <p:cNvSpPr>
            <a:spLocks noGrp="1"/>
          </p:cNvSpPr>
          <p:nvPr>
            <p:ph idx="1"/>
          </p:nvPr>
        </p:nvSpPr>
        <p:spPr>
          <a:xfrm>
            <a:off x="838199" y="1499616"/>
            <a:ext cx="7392241" cy="4677347"/>
          </a:xfrm>
        </p:spPr>
        <p:txBody>
          <a:bodyPr>
            <a:normAutofit/>
          </a:bodyPr>
          <a:lstStyle/>
          <a:p>
            <a:r>
              <a:rPr lang="en-US" dirty="0"/>
              <a:t>Latest view in page cache</a:t>
            </a:r>
          </a:p>
          <a:p>
            <a:r>
              <a:rPr lang="en-US" dirty="0"/>
              <a:t>Consistent view in disks</a:t>
            </a:r>
          </a:p>
          <a:p>
            <a:endParaRPr lang="en-US" dirty="0"/>
          </a:p>
          <a:p>
            <a:r>
              <a:rPr lang="en-US" dirty="0"/>
              <a:t>Dual views</a:t>
            </a:r>
          </a:p>
          <a:p>
            <a:pPr marL="457200" indent="-457200">
              <a:buFont typeface="Wingdings" charset="2"/>
              <a:buChar char="§"/>
            </a:pPr>
            <a:r>
              <a:rPr lang="en-US" dirty="0"/>
              <a:t>Eliminate synchronous writes</a:t>
            </a:r>
          </a:p>
          <a:p>
            <a:pPr marL="457200" indent="-457200">
              <a:buFont typeface="Wingdings" charset="2"/>
              <a:buChar char="§"/>
            </a:pPr>
            <a:r>
              <a:rPr lang="en-US" dirty="0"/>
              <a:t>Provide usability after crash</a:t>
            </a:r>
          </a:p>
        </p:txBody>
      </p:sp>
      <p:sp>
        <p:nvSpPr>
          <p:cNvPr id="65" name="Slide Number Placeholder 64"/>
          <p:cNvSpPr>
            <a:spLocks noGrp="1"/>
          </p:cNvSpPr>
          <p:nvPr>
            <p:ph type="sldNum" sz="quarter" idx="12"/>
          </p:nvPr>
        </p:nvSpPr>
        <p:spPr/>
        <p:txBody>
          <a:bodyPr/>
          <a:lstStyle/>
          <a:p>
            <a:fld id="{10037A90-D1A7-B045-92CA-91932AD6A1A9}" type="slidenum">
              <a:rPr lang="en-US" smtClean="0"/>
              <a:t>16</a:t>
            </a:fld>
            <a:endParaRPr lang="en-US"/>
          </a:p>
        </p:txBody>
      </p:sp>
      <p:sp>
        <p:nvSpPr>
          <p:cNvPr id="23" name="Rounded Rectangle 22"/>
          <p:cNvSpPr/>
          <p:nvPr/>
        </p:nvSpPr>
        <p:spPr>
          <a:xfrm>
            <a:off x="8044683" y="3411954"/>
            <a:ext cx="3703320" cy="2073172"/>
          </a:xfrm>
          <a:prstGeom prst="roundRect">
            <a:avLst>
              <a:gd name="adj" fmla="val 8791"/>
            </a:avLst>
          </a:prstGeom>
          <a:ln w="38100">
            <a:solidFill>
              <a:schemeClr val="tx1"/>
            </a:solidFill>
          </a:ln>
        </p:spPr>
        <p:style>
          <a:lnRef idx="2">
            <a:schemeClr val="accent2"/>
          </a:lnRef>
          <a:fillRef idx="1">
            <a:schemeClr val="lt1"/>
          </a:fillRef>
          <a:effectRef idx="0">
            <a:schemeClr val="accent2"/>
          </a:effectRef>
          <a:fontRef idx="minor">
            <a:schemeClr val="dk1"/>
          </a:fontRef>
        </p:style>
        <p:txBody>
          <a:bodyPr rtlCol="0" anchor="t" anchorCtr="0"/>
          <a:lstStyle/>
          <a:p>
            <a:r>
              <a:rPr lang="en-US" altLang="zh-CN" sz="2400" b="1" dirty="0">
                <a:solidFill>
                  <a:srgbClr val="0165C0"/>
                </a:solidFill>
              </a:rPr>
              <a:t>DISK</a:t>
            </a:r>
            <a:endParaRPr lang="en-US" sz="2400" b="1" dirty="0">
              <a:solidFill>
                <a:srgbClr val="0165C0"/>
              </a:solidFill>
            </a:endParaRPr>
          </a:p>
        </p:txBody>
      </p:sp>
      <p:sp>
        <p:nvSpPr>
          <p:cNvPr id="24" name="Rounded Rectangle 23"/>
          <p:cNvSpPr/>
          <p:nvPr/>
        </p:nvSpPr>
        <p:spPr>
          <a:xfrm>
            <a:off x="8025295" y="1323935"/>
            <a:ext cx="3703320" cy="2092566"/>
          </a:xfrm>
          <a:prstGeom prst="roundRect">
            <a:avLst>
              <a:gd name="adj" fmla="val 8084"/>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t" anchorCtr="0"/>
          <a:lstStyle/>
          <a:p>
            <a:r>
              <a:rPr lang="en-US" altLang="zh-CN" sz="2400" b="1" dirty="0">
                <a:solidFill>
                  <a:srgbClr val="C00000"/>
                </a:solidFill>
              </a:rPr>
              <a:t>DRAM (Page cache)</a:t>
            </a:r>
            <a:endParaRPr lang="en-US" sz="2400" b="1" dirty="0">
              <a:solidFill>
                <a:srgbClr val="C00000"/>
              </a:solidFill>
            </a:endParaRPr>
          </a:p>
        </p:txBody>
      </p:sp>
      <p:sp>
        <p:nvSpPr>
          <p:cNvPr id="25" name="Rectangle 24"/>
          <p:cNvSpPr/>
          <p:nvPr/>
        </p:nvSpPr>
        <p:spPr>
          <a:xfrm>
            <a:off x="8236148" y="1921274"/>
            <a:ext cx="534838" cy="534838"/>
          </a:xfrm>
          <a:prstGeom prst="rect">
            <a:avLst/>
          </a:prstGeom>
          <a:solidFill>
            <a:srgbClr val="FF8286"/>
          </a:solid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5" name="Rectangle 34"/>
          <p:cNvSpPr/>
          <p:nvPr/>
        </p:nvSpPr>
        <p:spPr>
          <a:xfrm>
            <a:off x="9038405" y="2322402"/>
            <a:ext cx="534838" cy="534838"/>
          </a:xfrm>
          <a:prstGeom prst="rect">
            <a:avLst/>
          </a:prstGeom>
          <a:solidFill>
            <a:srgbClr val="FF8286"/>
          </a:solid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36" name="Straight Arrow Connector 35"/>
          <p:cNvCxnSpPr>
            <a:stCxn id="39" idx="3"/>
            <a:endCxn id="40" idx="1"/>
          </p:cNvCxnSpPr>
          <p:nvPr/>
        </p:nvCxnSpPr>
        <p:spPr>
          <a:xfrm>
            <a:off x="8770986" y="2188693"/>
            <a:ext cx="267419" cy="4011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279672" y="5638175"/>
            <a:ext cx="3266600" cy="461665"/>
          </a:xfrm>
          <a:prstGeom prst="rect">
            <a:avLst/>
          </a:prstGeom>
          <a:noFill/>
        </p:spPr>
        <p:txBody>
          <a:bodyPr wrap="none" rtlCol="0">
            <a:spAutoFit/>
          </a:bodyPr>
          <a:lstStyle/>
          <a:p>
            <a:r>
              <a:rPr lang="en-US" sz="2400"/>
              <a:t>Traditional </a:t>
            </a:r>
            <a:r>
              <a:rPr lang="en-US" sz="2400" dirty="0"/>
              <a:t>Soft Updates</a:t>
            </a:r>
          </a:p>
        </p:txBody>
      </p:sp>
      <p:sp>
        <p:nvSpPr>
          <p:cNvPr id="38" name="Rectangle 37"/>
          <p:cNvSpPr/>
          <p:nvPr/>
        </p:nvSpPr>
        <p:spPr>
          <a:xfrm>
            <a:off x="9900596" y="2054983"/>
            <a:ext cx="534838" cy="534838"/>
          </a:xfrm>
          <a:prstGeom prst="rect">
            <a:avLst/>
          </a:prstGeom>
          <a:solidFill>
            <a:srgbClr val="FF8286"/>
          </a:solid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t> </a:t>
            </a:r>
            <a:endParaRPr lang="en-US"/>
          </a:p>
        </p:txBody>
      </p:sp>
      <p:cxnSp>
        <p:nvCxnSpPr>
          <p:cNvPr id="39" name="Straight Arrow Connector 38"/>
          <p:cNvCxnSpPr/>
          <p:nvPr/>
        </p:nvCxnSpPr>
        <p:spPr>
          <a:xfrm flipV="1">
            <a:off x="9573243" y="2322402"/>
            <a:ext cx="327353" cy="2674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10762787" y="2414682"/>
            <a:ext cx="534838" cy="534838"/>
          </a:xfrm>
          <a:prstGeom prst="rect">
            <a:avLst/>
          </a:prstGeom>
          <a:solidFill>
            <a:srgbClr val="FF8286"/>
          </a:solid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t> </a:t>
            </a:r>
            <a:endParaRPr lang="en-US" dirty="0"/>
          </a:p>
        </p:txBody>
      </p:sp>
      <p:cxnSp>
        <p:nvCxnSpPr>
          <p:cNvPr id="41" name="Straight Arrow Connector 40"/>
          <p:cNvCxnSpPr/>
          <p:nvPr/>
        </p:nvCxnSpPr>
        <p:spPr>
          <a:xfrm>
            <a:off x="10435434" y="2322402"/>
            <a:ext cx="327353" cy="3596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236148" y="3929456"/>
            <a:ext cx="534838" cy="534838"/>
          </a:xfrm>
          <a:prstGeom prst="rect">
            <a:avLst/>
          </a:prstGeom>
          <a:solidFill>
            <a:schemeClr val="accent1">
              <a:lumMod val="20000"/>
              <a:lumOff val="80000"/>
            </a:schemeClr>
          </a:solid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3" name="Rectangle 42"/>
          <p:cNvSpPr/>
          <p:nvPr/>
        </p:nvSpPr>
        <p:spPr>
          <a:xfrm>
            <a:off x="9038405" y="4330584"/>
            <a:ext cx="534838" cy="534838"/>
          </a:xfrm>
          <a:prstGeom prst="rect">
            <a:avLst/>
          </a:prstGeom>
          <a:solidFill>
            <a:schemeClr val="accent1">
              <a:lumMod val="20000"/>
              <a:lumOff val="80000"/>
            </a:schemeClr>
          </a:solid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4" name="Rectangle 43"/>
          <p:cNvSpPr/>
          <p:nvPr/>
        </p:nvSpPr>
        <p:spPr>
          <a:xfrm>
            <a:off x="9900596" y="4718394"/>
            <a:ext cx="534838" cy="534838"/>
          </a:xfrm>
          <a:prstGeom prst="rect">
            <a:avLst/>
          </a:prstGeom>
          <a:solidFill>
            <a:schemeClr val="accent1">
              <a:lumMod val="20000"/>
              <a:lumOff val="80000"/>
            </a:schemeClr>
          </a:solid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t> </a:t>
            </a:r>
            <a:endParaRPr lang="en-US" dirty="0"/>
          </a:p>
        </p:txBody>
      </p:sp>
      <p:cxnSp>
        <p:nvCxnSpPr>
          <p:cNvPr id="45" name="Straight Arrow Connector 44"/>
          <p:cNvCxnSpPr/>
          <p:nvPr/>
        </p:nvCxnSpPr>
        <p:spPr>
          <a:xfrm>
            <a:off x="8770986" y="4196875"/>
            <a:ext cx="267419" cy="4011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9573243" y="4598003"/>
            <a:ext cx="327353" cy="3878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9900596" y="4063165"/>
            <a:ext cx="534838" cy="534838"/>
          </a:xfrm>
          <a:prstGeom prst="rect">
            <a:avLst/>
          </a:prstGeom>
          <a:solidFill>
            <a:schemeClr val="accent1">
              <a:lumMod val="20000"/>
              <a:lumOff val="80000"/>
            </a:schemeClr>
          </a:solid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t> </a:t>
            </a:r>
            <a:endParaRPr lang="en-US"/>
          </a:p>
        </p:txBody>
      </p:sp>
      <p:cxnSp>
        <p:nvCxnSpPr>
          <p:cNvPr id="49" name="Straight Arrow Connector 48"/>
          <p:cNvCxnSpPr/>
          <p:nvPr/>
        </p:nvCxnSpPr>
        <p:spPr>
          <a:xfrm flipV="1">
            <a:off x="9573243" y="4330584"/>
            <a:ext cx="327353" cy="2674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915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Dual</a:t>
            </a:r>
            <a:r>
              <a:rPr lang="zh-CN" altLang="en-US" dirty="0"/>
              <a:t> </a:t>
            </a:r>
            <a:r>
              <a:rPr lang="en-US" dirty="0"/>
              <a:t>View</a:t>
            </a:r>
            <a:r>
              <a:rPr lang="en-US" altLang="zh-CN" dirty="0"/>
              <a:t>s</a:t>
            </a:r>
            <a:endParaRPr lang="en-US" dirty="0"/>
          </a:p>
        </p:txBody>
      </p:sp>
      <p:sp>
        <p:nvSpPr>
          <p:cNvPr id="12" name="Content Placeholder 11"/>
          <p:cNvSpPr>
            <a:spLocks noGrp="1"/>
          </p:cNvSpPr>
          <p:nvPr>
            <p:ph idx="1"/>
          </p:nvPr>
        </p:nvSpPr>
        <p:spPr>
          <a:xfrm>
            <a:off x="838199" y="1499616"/>
            <a:ext cx="7392241" cy="4677347"/>
          </a:xfrm>
        </p:spPr>
        <p:txBody>
          <a:bodyPr>
            <a:normAutofit/>
          </a:bodyPr>
          <a:lstStyle/>
          <a:p>
            <a:r>
              <a:rPr lang="en-US" dirty="0"/>
              <a:t>Latest view?</a:t>
            </a:r>
            <a:endParaRPr lang="en-US" strike="dblStrike" dirty="0"/>
          </a:p>
          <a:p>
            <a:r>
              <a:rPr lang="en-US" dirty="0"/>
              <a:t>Consistent view in NVM</a:t>
            </a:r>
          </a:p>
          <a:p>
            <a:endParaRPr lang="en-US" dirty="0"/>
          </a:p>
          <a:p>
            <a:r>
              <a:rPr lang="en-US" dirty="0"/>
              <a:t>Another copy of metadata in DRAM</a:t>
            </a:r>
          </a:p>
          <a:p>
            <a:pPr marL="457200" indent="-457200">
              <a:buFont typeface="Menlo-Regular" charset="0"/>
              <a:buChar char="✗"/>
            </a:pPr>
            <a:r>
              <a:rPr lang="en-US" dirty="0"/>
              <a:t>Double writes</a:t>
            </a:r>
          </a:p>
          <a:p>
            <a:pPr marL="457200" indent="-457200">
              <a:buFont typeface="Menlo-Regular" charset="0"/>
              <a:buChar char="✗"/>
            </a:pPr>
            <a:r>
              <a:rPr lang="en-US" dirty="0"/>
              <a:t>Double storage overhead</a:t>
            </a:r>
          </a:p>
          <a:p>
            <a:pPr marL="457200" indent="-457200">
              <a:buFont typeface="Menlo-Regular" charset="0"/>
              <a:buChar char="✗"/>
            </a:pPr>
            <a:r>
              <a:rPr lang="en-US" dirty="0"/>
              <a:t>Unnecessary synchronizations</a:t>
            </a:r>
          </a:p>
          <a:p>
            <a:pPr marL="457200" indent="-457200">
              <a:buFont typeface="Wingdings" charset="2"/>
              <a:buChar char="§"/>
            </a:pPr>
            <a:endParaRPr lang="en-US" dirty="0"/>
          </a:p>
        </p:txBody>
      </p:sp>
      <p:sp>
        <p:nvSpPr>
          <p:cNvPr id="65" name="Slide Number Placeholder 64"/>
          <p:cNvSpPr>
            <a:spLocks noGrp="1"/>
          </p:cNvSpPr>
          <p:nvPr>
            <p:ph type="sldNum" sz="quarter" idx="12"/>
          </p:nvPr>
        </p:nvSpPr>
        <p:spPr/>
        <p:txBody>
          <a:bodyPr/>
          <a:lstStyle/>
          <a:p>
            <a:fld id="{10037A90-D1A7-B045-92CA-91932AD6A1A9}" type="slidenum">
              <a:rPr lang="en-US" smtClean="0"/>
              <a:t>17</a:t>
            </a:fld>
            <a:endParaRPr lang="en-US" dirty="0"/>
          </a:p>
        </p:txBody>
      </p:sp>
      <p:sp>
        <p:nvSpPr>
          <p:cNvPr id="23" name="Rounded Rectangle 22"/>
          <p:cNvSpPr/>
          <p:nvPr/>
        </p:nvSpPr>
        <p:spPr>
          <a:xfrm>
            <a:off x="8044683" y="3411954"/>
            <a:ext cx="3703320" cy="2073172"/>
          </a:xfrm>
          <a:prstGeom prst="roundRect">
            <a:avLst>
              <a:gd name="adj" fmla="val 8791"/>
            </a:avLst>
          </a:prstGeom>
          <a:ln w="38100">
            <a:solidFill>
              <a:schemeClr val="tx1"/>
            </a:solidFill>
          </a:ln>
        </p:spPr>
        <p:style>
          <a:lnRef idx="2">
            <a:schemeClr val="accent2"/>
          </a:lnRef>
          <a:fillRef idx="1">
            <a:schemeClr val="lt1"/>
          </a:fillRef>
          <a:effectRef idx="0">
            <a:schemeClr val="accent2"/>
          </a:effectRef>
          <a:fontRef idx="minor">
            <a:schemeClr val="dk1"/>
          </a:fontRef>
        </p:style>
        <p:txBody>
          <a:bodyPr rtlCol="0" anchor="t" anchorCtr="0"/>
          <a:lstStyle/>
          <a:p>
            <a:r>
              <a:rPr lang="en-US" altLang="zh-CN" sz="2400" b="1" dirty="0">
                <a:solidFill>
                  <a:srgbClr val="0165C0"/>
                </a:solidFill>
              </a:rPr>
              <a:t>NVM</a:t>
            </a:r>
            <a:endParaRPr lang="en-US" sz="2400" b="1" dirty="0">
              <a:solidFill>
                <a:srgbClr val="0165C0"/>
              </a:solidFill>
            </a:endParaRPr>
          </a:p>
        </p:txBody>
      </p:sp>
      <p:sp>
        <p:nvSpPr>
          <p:cNvPr id="24" name="Rounded Rectangle 23"/>
          <p:cNvSpPr/>
          <p:nvPr/>
        </p:nvSpPr>
        <p:spPr>
          <a:xfrm>
            <a:off x="8025295" y="1323935"/>
            <a:ext cx="3703320" cy="2092566"/>
          </a:xfrm>
          <a:prstGeom prst="roundRect">
            <a:avLst>
              <a:gd name="adj" fmla="val 8084"/>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t" anchorCtr="0"/>
          <a:lstStyle/>
          <a:p>
            <a:r>
              <a:rPr lang="en-US" altLang="zh-CN" sz="2400" b="1" dirty="0">
                <a:solidFill>
                  <a:srgbClr val="C00000"/>
                </a:solidFill>
              </a:rPr>
              <a:t>DRAM</a:t>
            </a:r>
            <a:r>
              <a:rPr lang="en-US" altLang="zh-CN" sz="2400" b="1" strike="dblStrike" dirty="0">
                <a:solidFill>
                  <a:srgbClr val="C00000"/>
                </a:solidFill>
              </a:rPr>
              <a:t> </a:t>
            </a:r>
            <a:endParaRPr lang="en-US" sz="2400" b="1" strike="dblStrike" dirty="0">
              <a:solidFill>
                <a:srgbClr val="C00000"/>
              </a:solidFill>
            </a:endParaRPr>
          </a:p>
        </p:txBody>
      </p:sp>
      <p:sp>
        <p:nvSpPr>
          <p:cNvPr id="25" name="Rectangle 24"/>
          <p:cNvSpPr/>
          <p:nvPr/>
        </p:nvSpPr>
        <p:spPr>
          <a:xfrm>
            <a:off x="8236148" y="1921274"/>
            <a:ext cx="534838" cy="534838"/>
          </a:xfrm>
          <a:prstGeom prst="rect">
            <a:avLst/>
          </a:prstGeom>
          <a:solidFill>
            <a:srgbClr val="FF8286"/>
          </a:solid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5" name="Rectangle 34"/>
          <p:cNvSpPr/>
          <p:nvPr/>
        </p:nvSpPr>
        <p:spPr>
          <a:xfrm>
            <a:off x="9038405" y="2322402"/>
            <a:ext cx="534838" cy="534838"/>
          </a:xfrm>
          <a:prstGeom prst="rect">
            <a:avLst/>
          </a:prstGeom>
          <a:solidFill>
            <a:srgbClr val="FF8286"/>
          </a:solid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36" name="Straight Arrow Connector 35"/>
          <p:cNvCxnSpPr>
            <a:stCxn id="39" idx="3"/>
            <a:endCxn id="40" idx="1"/>
          </p:cNvCxnSpPr>
          <p:nvPr/>
        </p:nvCxnSpPr>
        <p:spPr>
          <a:xfrm>
            <a:off x="8770986" y="2188693"/>
            <a:ext cx="267419" cy="4011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279672" y="5638175"/>
            <a:ext cx="2891112" cy="461665"/>
          </a:xfrm>
          <a:prstGeom prst="rect">
            <a:avLst/>
          </a:prstGeom>
          <a:noFill/>
        </p:spPr>
        <p:txBody>
          <a:bodyPr wrap="none" rtlCol="0">
            <a:spAutoFit/>
          </a:bodyPr>
          <a:lstStyle/>
          <a:p>
            <a:r>
              <a:rPr lang="en-US" sz="2400" dirty="0"/>
              <a:t>Soft Updates on NVM</a:t>
            </a:r>
          </a:p>
        </p:txBody>
      </p:sp>
      <p:sp>
        <p:nvSpPr>
          <p:cNvPr id="38" name="Rectangle 37"/>
          <p:cNvSpPr/>
          <p:nvPr/>
        </p:nvSpPr>
        <p:spPr>
          <a:xfrm>
            <a:off x="9900596" y="2054983"/>
            <a:ext cx="534838" cy="534838"/>
          </a:xfrm>
          <a:prstGeom prst="rect">
            <a:avLst/>
          </a:prstGeom>
          <a:solidFill>
            <a:srgbClr val="FF8286"/>
          </a:solid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t> </a:t>
            </a:r>
            <a:endParaRPr lang="en-US"/>
          </a:p>
        </p:txBody>
      </p:sp>
      <p:cxnSp>
        <p:nvCxnSpPr>
          <p:cNvPr id="39" name="Straight Arrow Connector 38"/>
          <p:cNvCxnSpPr/>
          <p:nvPr/>
        </p:nvCxnSpPr>
        <p:spPr>
          <a:xfrm flipV="1">
            <a:off x="9573243" y="2322402"/>
            <a:ext cx="327353" cy="2674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10762787" y="2414682"/>
            <a:ext cx="534838" cy="534838"/>
          </a:xfrm>
          <a:prstGeom prst="rect">
            <a:avLst/>
          </a:prstGeom>
          <a:solidFill>
            <a:srgbClr val="FF8286"/>
          </a:solid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t> </a:t>
            </a:r>
            <a:endParaRPr lang="en-US" dirty="0"/>
          </a:p>
        </p:txBody>
      </p:sp>
      <p:cxnSp>
        <p:nvCxnSpPr>
          <p:cNvPr id="41" name="Straight Arrow Connector 40"/>
          <p:cNvCxnSpPr/>
          <p:nvPr/>
        </p:nvCxnSpPr>
        <p:spPr>
          <a:xfrm>
            <a:off x="10435434" y="2322402"/>
            <a:ext cx="327353" cy="3596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236148" y="3929456"/>
            <a:ext cx="534838" cy="534838"/>
          </a:xfrm>
          <a:prstGeom prst="rect">
            <a:avLst/>
          </a:prstGeom>
          <a:solidFill>
            <a:schemeClr val="accent1">
              <a:lumMod val="20000"/>
              <a:lumOff val="80000"/>
            </a:schemeClr>
          </a:solid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3" name="Rectangle 42"/>
          <p:cNvSpPr/>
          <p:nvPr/>
        </p:nvSpPr>
        <p:spPr>
          <a:xfrm>
            <a:off x="9038405" y="4330584"/>
            <a:ext cx="534838" cy="534838"/>
          </a:xfrm>
          <a:prstGeom prst="rect">
            <a:avLst/>
          </a:prstGeom>
          <a:solidFill>
            <a:schemeClr val="accent1">
              <a:lumMod val="20000"/>
              <a:lumOff val="80000"/>
            </a:schemeClr>
          </a:solid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4" name="Rectangle 43"/>
          <p:cNvSpPr/>
          <p:nvPr/>
        </p:nvSpPr>
        <p:spPr>
          <a:xfrm>
            <a:off x="9900596" y="4718394"/>
            <a:ext cx="534838" cy="534838"/>
          </a:xfrm>
          <a:prstGeom prst="rect">
            <a:avLst/>
          </a:prstGeom>
          <a:solidFill>
            <a:schemeClr val="accent1">
              <a:lumMod val="20000"/>
              <a:lumOff val="80000"/>
            </a:schemeClr>
          </a:solid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t> </a:t>
            </a:r>
            <a:endParaRPr lang="en-US" dirty="0"/>
          </a:p>
        </p:txBody>
      </p:sp>
      <p:cxnSp>
        <p:nvCxnSpPr>
          <p:cNvPr id="45" name="Straight Arrow Connector 44"/>
          <p:cNvCxnSpPr/>
          <p:nvPr/>
        </p:nvCxnSpPr>
        <p:spPr>
          <a:xfrm>
            <a:off x="8770986" y="4196875"/>
            <a:ext cx="267419" cy="4011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9573243" y="4598003"/>
            <a:ext cx="327353" cy="3878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9900596" y="4063165"/>
            <a:ext cx="534838" cy="534838"/>
          </a:xfrm>
          <a:prstGeom prst="rect">
            <a:avLst/>
          </a:prstGeom>
          <a:solidFill>
            <a:schemeClr val="accent1">
              <a:lumMod val="20000"/>
              <a:lumOff val="80000"/>
            </a:schemeClr>
          </a:solid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t> </a:t>
            </a:r>
            <a:endParaRPr lang="en-US"/>
          </a:p>
        </p:txBody>
      </p:sp>
      <p:cxnSp>
        <p:nvCxnSpPr>
          <p:cNvPr id="49" name="Straight Arrow Connector 48"/>
          <p:cNvCxnSpPr/>
          <p:nvPr/>
        </p:nvCxnSpPr>
        <p:spPr>
          <a:xfrm flipV="1">
            <a:off x="9573243" y="4330584"/>
            <a:ext cx="327353" cy="2674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947992" y="4111007"/>
            <a:ext cx="9982201" cy="922648"/>
          </a:xfrm>
          <a:prstGeom prst="roundRect">
            <a:avLst/>
          </a:prstGeom>
          <a:solidFill>
            <a:schemeClr val="accent1">
              <a:lumMod val="20000"/>
              <a:lumOff val="80000"/>
              <a:alpha val="94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200" b="1" i="1" dirty="0">
                <a:solidFill>
                  <a:prstClr val="black"/>
                </a:solidFill>
              </a:rPr>
              <a:t>Challenge:  How to present latest view efficiently?</a:t>
            </a:r>
            <a:endParaRPr lang="en-US" sz="3200" b="1" dirty="0">
              <a:solidFill>
                <a:prstClr val="black"/>
              </a:solidFill>
            </a:endParaRPr>
          </a:p>
        </p:txBody>
      </p:sp>
    </p:spTree>
    <p:extLst>
      <p:ext uri="{BB962C8B-B14F-4D97-AF65-F5344CB8AC3E}">
        <p14:creationId xmlns:p14="http://schemas.microsoft.com/office/powerpoint/2010/main" val="2022513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fade">
                                      <p:cBhvr>
                                        <p:cTn id="7" dur="500"/>
                                        <p:tgtEl>
                                          <p:spTgt spid="12">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
                                            <p:txEl>
                                              <p:pRg st="4" end="4"/>
                                            </p:txEl>
                                          </p:spTgt>
                                        </p:tgtEl>
                                        <p:attrNameLst>
                                          <p:attrName>style.visibility</p:attrName>
                                        </p:attrNameLst>
                                      </p:cBhvr>
                                      <p:to>
                                        <p:strVal val="visible"/>
                                      </p:to>
                                    </p:set>
                                    <p:animEffect transition="in" filter="fade">
                                      <p:cBhvr>
                                        <p:cTn id="10" dur="500"/>
                                        <p:tgtEl>
                                          <p:spTgt spid="12">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xEl>
                                              <p:pRg st="5" end="5"/>
                                            </p:txEl>
                                          </p:spTgt>
                                        </p:tgtEl>
                                        <p:attrNameLst>
                                          <p:attrName>style.visibility</p:attrName>
                                        </p:attrNameLst>
                                      </p:cBhvr>
                                      <p:to>
                                        <p:strVal val="visible"/>
                                      </p:to>
                                    </p:set>
                                    <p:animEffect transition="in" filter="fade">
                                      <p:cBhvr>
                                        <p:cTn id="13" dur="500"/>
                                        <p:tgtEl>
                                          <p:spTgt spid="12">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xEl>
                                              <p:pRg st="6" end="6"/>
                                            </p:txEl>
                                          </p:spTgt>
                                        </p:tgtEl>
                                        <p:attrNameLst>
                                          <p:attrName>style.visibility</p:attrName>
                                        </p:attrNameLst>
                                      </p:cBhvr>
                                      <p:to>
                                        <p:strVal val="visible"/>
                                      </p:to>
                                    </p:set>
                                    <p:animEffect transition="in" filter="fade">
                                      <p:cBhvr>
                                        <p:cTn id="16" dur="500"/>
                                        <p:tgtEl>
                                          <p:spTgt spid="12">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Pointer-based Dual Views</a:t>
            </a:r>
          </a:p>
        </p:txBody>
      </p:sp>
      <p:sp>
        <p:nvSpPr>
          <p:cNvPr id="540" name="Content Placeholder 539"/>
          <p:cNvSpPr>
            <a:spLocks noGrp="1"/>
          </p:cNvSpPr>
          <p:nvPr>
            <p:ph idx="1"/>
          </p:nvPr>
        </p:nvSpPr>
        <p:spPr/>
        <p:txBody>
          <a:bodyPr/>
          <a:lstStyle/>
          <a:p>
            <a:r>
              <a:rPr lang="en-US" dirty="0"/>
              <a:t>Reuse data structures in both views</a:t>
            </a:r>
          </a:p>
          <a:p>
            <a:r>
              <a:rPr lang="en-US" altLang="zh-CN" dirty="0"/>
              <a:t>D</a:t>
            </a:r>
            <a:r>
              <a:rPr lang="en-US" dirty="0"/>
              <a:t>istinguish views by different pointers/structures</a:t>
            </a:r>
          </a:p>
        </p:txBody>
      </p:sp>
      <p:sp>
        <p:nvSpPr>
          <p:cNvPr id="7" name="Slide Number Placeholder 6"/>
          <p:cNvSpPr>
            <a:spLocks noGrp="1"/>
          </p:cNvSpPr>
          <p:nvPr>
            <p:ph type="sldNum" sz="quarter" idx="12"/>
          </p:nvPr>
        </p:nvSpPr>
        <p:spPr/>
        <p:txBody>
          <a:bodyPr/>
          <a:lstStyle/>
          <a:p>
            <a:fld id="{10037A90-D1A7-B045-92CA-91932AD6A1A9}" type="slidenum">
              <a:rPr lang="en-US" smtClean="0"/>
              <a:t>18</a:t>
            </a:fld>
            <a:endParaRPr lang="en-US"/>
          </a:p>
        </p:txBody>
      </p:sp>
      <p:sp>
        <p:nvSpPr>
          <p:cNvPr id="24" name="Rounded Rectangle 23"/>
          <p:cNvSpPr/>
          <p:nvPr/>
        </p:nvSpPr>
        <p:spPr>
          <a:xfrm>
            <a:off x="8044683" y="3411954"/>
            <a:ext cx="3703320" cy="2073172"/>
          </a:xfrm>
          <a:prstGeom prst="roundRect">
            <a:avLst>
              <a:gd name="adj" fmla="val 8791"/>
            </a:avLst>
          </a:prstGeom>
          <a:ln w="38100">
            <a:solidFill>
              <a:schemeClr val="tx1"/>
            </a:solidFill>
          </a:ln>
        </p:spPr>
        <p:style>
          <a:lnRef idx="2">
            <a:schemeClr val="accent2"/>
          </a:lnRef>
          <a:fillRef idx="1">
            <a:schemeClr val="lt1"/>
          </a:fillRef>
          <a:effectRef idx="0">
            <a:schemeClr val="accent2"/>
          </a:effectRef>
          <a:fontRef idx="minor">
            <a:schemeClr val="dk1"/>
          </a:fontRef>
        </p:style>
        <p:txBody>
          <a:bodyPr rtlCol="0" anchor="t" anchorCtr="0"/>
          <a:lstStyle/>
          <a:p>
            <a:r>
              <a:rPr lang="en-US" altLang="zh-CN" sz="2400" b="1" dirty="0">
                <a:solidFill>
                  <a:srgbClr val="0165C0"/>
                </a:solidFill>
              </a:rPr>
              <a:t>NVM</a:t>
            </a:r>
            <a:endParaRPr lang="en-US" sz="2400" b="1" dirty="0">
              <a:solidFill>
                <a:srgbClr val="0165C0"/>
              </a:solidFill>
            </a:endParaRPr>
          </a:p>
        </p:txBody>
      </p:sp>
      <p:sp>
        <p:nvSpPr>
          <p:cNvPr id="25" name="Rounded Rectangle 24"/>
          <p:cNvSpPr/>
          <p:nvPr/>
        </p:nvSpPr>
        <p:spPr>
          <a:xfrm>
            <a:off x="8025295" y="1323935"/>
            <a:ext cx="3703320" cy="2092566"/>
          </a:xfrm>
          <a:prstGeom prst="roundRect">
            <a:avLst>
              <a:gd name="adj" fmla="val 8084"/>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t" anchorCtr="0"/>
          <a:lstStyle/>
          <a:p>
            <a:r>
              <a:rPr lang="en-US" altLang="zh-CN" sz="2400" b="1" dirty="0">
                <a:solidFill>
                  <a:srgbClr val="C00000"/>
                </a:solidFill>
              </a:rPr>
              <a:t>DRAM</a:t>
            </a:r>
            <a:endParaRPr lang="en-US" sz="2400" b="1" strike="dblStrike" dirty="0">
              <a:solidFill>
                <a:srgbClr val="C00000"/>
              </a:solidFill>
            </a:endParaRPr>
          </a:p>
        </p:txBody>
      </p:sp>
      <p:sp>
        <p:nvSpPr>
          <p:cNvPr id="26" name="Rectangle 25"/>
          <p:cNvSpPr/>
          <p:nvPr/>
        </p:nvSpPr>
        <p:spPr>
          <a:xfrm>
            <a:off x="8236148" y="1921274"/>
            <a:ext cx="534838" cy="534838"/>
          </a:xfrm>
          <a:prstGeom prst="rect">
            <a:avLst/>
          </a:prstGeom>
          <a:solidFill>
            <a:srgbClr val="FF8286"/>
          </a:solid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7" name="Rectangle 26"/>
          <p:cNvSpPr/>
          <p:nvPr/>
        </p:nvSpPr>
        <p:spPr>
          <a:xfrm>
            <a:off x="9038405" y="2322402"/>
            <a:ext cx="534838" cy="534838"/>
          </a:xfrm>
          <a:prstGeom prst="rect">
            <a:avLst/>
          </a:prstGeom>
          <a:solidFill>
            <a:srgbClr val="FF8286"/>
          </a:solid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28" name="Straight Arrow Connector 27"/>
          <p:cNvCxnSpPr/>
          <p:nvPr/>
        </p:nvCxnSpPr>
        <p:spPr>
          <a:xfrm>
            <a:off x="8770986" y="2188693"/>
            <a:ext cx="267419" cy="4011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279672" y="5638175"/>
            <a:ext cx="2891112" cy="461665"/>
          </a:xfrm>
          <a:prstGeom prst="rect">
            <a:avLst/>
          </a:prstGeom>
          <a:noFill/>
        </p:spPr>
        <p:txBody>
          <a:bodyPr wrap="none" rtlCol="0">
            <a:spAutoFit/>
          </a:bodyPr>
          <a:lstStyle/>
          <a:p>
            <a:r>
              <a:rPr lang="en-US" sz="2400" dirty="0"/>
              <a:t>Soft Updates on NVM</a:t>
            </a:r>
          </a:p>
        </p:txBody>
      </p:sp>
      <p:sp>
        <p:nvSpPr>
          <p:cNvPr id="30" name="Rectangle 29"/>
          <p:cNvSpPr/>
          <p:nvPr/>
        </p:nvSpPr>
        <p:spPr>
          <a:xfrm>
            <a:off x="9900596" y="2054983"/>
            <a:ext cx="534838" cy="534838"/>
          </a:xfrm>
          <a:prstGeom prst="rect">
            <a:avLst/>
          </a:prstGeom>
          <a:solidFill>
            <a:srgbClr val="FF8286"/>
          </a:solid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t> </a:t>
            </a:r>
            <a:endParaRPr lang="en-US"/>
          </a:p>
        </p:txBody>
      </p:sp>
      <p:cxnSp>
        <p:nvCxnSpPr>
          <p:cNvPr id="31" name="Straight Arrow Connector 30"/>
          <p:cNvCxnSpPr/>
          <p:nvPr/>
        </p:nvCxnSpPr>
        <p:spPr>
          <a:xfrm flipV="1">
            <a:off x="9573243" y="2322402"/>
            <a:ext cx="327353" cy="2674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10762787" y="2414682"/>
            <a:ext cx="534838" cy="534838"/>
          </a:xfrm>
          <a:prstGeom prst="rect">
            <a:avLst/>
          </a:prstGeom>
          <a:solidFill>
            <a:srgbClr val="FF8286"/>
          </a:solid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t> </a:t>
            </a:r>
            <a:endParaRPr lang="en-US" dirty="0"/>
          </a:p>
        </p:txBody>
      </p:sp>
      <p:cxnSp>
        <p:nvCxnSpPr>
          <p:cNvPr id="33" name="Straight Arrow Connector 32"/>
          <p:cNvCxnSpPr/>
          <p:nvPr/>
        </p:nvCxnSpPr>
        <p:spPr>
          <a:xfrm>
            <a:off x="10435434" y="2355448"/>
            <a:ext cx="327353" cy="3596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236148" y="3929456"/>
            <a:ext cx="534838" cy="534838"/>
          </a:xfrm>
          <a:prstGeom prst="rect">
            <a:avLst/>
          </a:prstGeom>
          <a:solidFill>
            <a:schemeClr val="accent1">
              <a:lumMod val="20000"/>
              <a:lumOff val="80000"/>
            </a:schemeClr>
          </a:solid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5" name="Rectangle 34"/>
          <p:cNvSpPr/>
          <p:nvPr/>
        </p:nvSpPr>
        <p:spPr>
          <a:xfrm>
            <a:off x="9038405" y="4330584"/>
            <a:ext cx="534838" cy="534838"/>
          </a:xfrm>
          <a:prstGeom prst="rect">
            <a:avLst/>
          </a:prstGeom>
          <a:solidFill>
            <a:schemeClr val="accent1">
              <a:lumMod val="20000"/>
              <a:lumOff val="80000"/>
            </a:schemeClr>
          </a:solid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6" name="Rectangle 35"/>
          <p:cNvSpPr/>
          <p:nvPr/>
        </p:nvSpPr>
        <p:spPr>
          <a:xfrm>
            <a:off x="9900596" y="4718394"/>
            <a:ext cx="534838" cy="534838"/>
          </a:xfrm>
          <a:prstGeom prst="rect">
            <a:avLst/>
          </a:prstGeom>
          <a:solidFill>
            <a:schemeClr val="accent1">
              <a:lumMod val="20000"/>
              <a:lumOff val="80000"/>
            </a:schemeClr>
          </a:solid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t> </a:t>
            </a:r>
            <a:endParaRPr lang="en-US" dirty="0"/>
          </a:p>
        </p:txBody>
      </p:sp>
      <p:cxnSp>
        <p:nvCxnSpPr>
          <p:cNvPr id="37" name="Straight Arrow Connector 36"/>
          <p:cNvCxnSpPr/>
          <p:nvPr/>
        </p:nvCxnSpPr>
        <p:spPr>
          <a:xfrm>
            <a:off x="8770986" y="4196875"/>
            <a:ext cx="267419" cy="4011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9573243" y="4598003"/>
            <a:ext cx="327353" cy="3878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9900596" y="4063165"/>
            <a:ext cx="534838" cy="534838"/>
          </a:xfrm>
          <a:prstGeom prst="rect">
            <a:avLst/>
          </a:prstGeom>
          <a:solidFill>
            <a:schemeClr val="accent1">
              <a:lumMod val="20000"/>
              <a:lumOff val="80000"/>
            </a:schemeClr>
          </a:solid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t> </a:t>
            </a:r>
            <a:endParaRPr lang="en-US"/>
          </a:p>
        </p:txBody>
      </p:sp>
      <p:cxnSp>
        <p:nvCxnSpPr>
          <p:cNvPr id="40" name="Straight Arrow Connector 39"/>
          <p:cNvCxnSpPr/>
          <p:nvPr/>
        </p:nvCxnSpPr>
        <p:spPr>
          <a:xfrm flipV="1">
            <a:off x="9573243" y="4330584"/>
            <a:ext cx="327353" cy="2674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35" idx="1"/>
          </p:cNvCxnSpPr>
          <p:nvPr/>
        </p:nvCxnSpPr>
        <p:spPr>
          <a:xfrm>
            <a:off x="8770986" y="2187325"/>
            <a:ext cx="267419" cy="24106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9" idx="3"/>
          </p:cNvCxnSpPr>
          <p:nvPr/>
        </p:nvCxnSpPr>
        <p:spPr>
          <a:xfrm>
            <a:off x="10435434" y="4330584"/>
            <a:ext cx="327353" cy="2674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890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1000"/>
                                  </p:stCondLst>
                                  <p:childTnLst>
                                    <p:animEffect transition="out" filter="fade">
                                      <p:cBhvr>
                                        <p:cTn id="6" dur="500"/>
                                        <p:tgtEl>
                                          <p:spTgt spid="28"/>
                                        </p:tgtEl>
                                      </p:cBhvr>
                                    </p:animEffect>
                                    <p:set>
                                      <p:cBhvr>
                                        <p:cTn id="7" dur="1" fill="hold">
                                          <p:stCondLst>
                                            <p:cond delay="499"/>
                                          </p:stCondLst>
                                        </p:cTn>
                                        <p:tgtEl>
                                          <p:spTgt spid="28"/>
                                        </p:tgtEl>
                                        <p:attrNameLst>
                                          <p:attrName>style.visibility</p:attrName>
                                        </p:attrNameLst>
                                      </p:cBhvr>
                                      <p:to>
                                        <p:strVal val="hidden"/>
                                      </p:to>
                                    </p:set>
                                  </p:childTnLst>
                                </p:cTn>
                              </p:par>
                              <p:par>
                                <p:cTn id="8" presetID="10" presetClass="exit" presetSubtype="0" fill="hold" nodeType="withEffect">
                                  <p:stCondLst>
                                    <p:cond delay="1000"/>
                                  </p:stCondLst>
                                  <p:childTnLst>
                                    <p:animEffect transition="out" filter="fade">
                                      <p:cBhvr>
                                        <p:cTn id="9" dur="500"/>
                                        <p:tgtEl>
                                          <p:spTgt spid="31"/>
                                        </p:tgtEl>
                                      </p:cBhvr>
                                    </p:animEffect>
                                    <p:set>
                                      <p:cBhvr>
                                        <p:cTn id="10" dur="1" fill="hold">
                                          <p:stCondLst>
                                            <p:cond delay="499"/>
                                          </p:stCondLst>
                                        </p:cTn>
                                        <p:tgtEl>
                                          <p:spTgt spid="31"/>
                                        </p:tgtEl>
                                        <p:attrNameLst>
                                          <p:attrName>style.visibility</p:attrName>
                                        </p:attrNameLst>
                                      </p:cBhvr>
                                      <p:to>
                                        <p:strVal val="hidden"/>
                                      </p:to>
                                    </p:set>
                                  </p:childTnLst>
                                </p:cTn>
                              </p:par>
                              <p:par>
                                <p:cTn id="11" presetID="42" presetClass="path" presetSubtype="0" accel="50000" decel="50000" fill="hold" grpId="0" nodeType="withEffect">
                                  <p:stCondLst>
                                    <p:cond delay="1000"/>
                                  </p:stCondLst>
                                  <p:childTnLst>
                                    <p:animMotion origin="layout" path="M -1.04167E-6 3.7037E-6 L 0.00013 0.29282 " pathEditMode="relative" rAng="0" ptsTypes="AA">
                                      <p:cBhvr>
                                        <p:cTn id="12" dur="2000" fill="hold"/>
                                        <p:tgtEl>
                                          <p:spTgt spid="27"/>
                                        </p:tgtEl>
                                        <p:attrNameLst>
                                          <p:attrName>ppt_x</p:attrName>
                                          <p:attrName>ppt_y</p:attrName>
                                        </p:attrNameLst>
                                      </p:cBhvr>
                                      <p:rCtr x="0" y="14630"/>
                                    </p:animMotion>
                                  </p:childTnLst>
                                </p:cTn>
                              </p:par>
                              <p:par>
                                <p:cTn id="13" presetID="42" presetClass="path" presetSubtype="0" accel="50000" decel="50000" fill="hold" grpId="0" nodeType="withEffect">
                                  <p:stCondLst>
                                    <p:cond delay="1000"/>
                                  </p:stCondLst>
                                  <p:childTnLst>
                                    <p:animMotion origin="layout" path="M -4.375E-6 4.07407E-6 L -4.375E-6 0.29305 " pathEditMode="relative" rAng="0" ptsTypes="AA">
                                      <p:cBhvr>
                                        <p:cTn id="14" dur="2000" fill="hold"/>
                                        <p:tgtEl>
                                          <p:spTgt spid="30"/>
                                        </p:tgtEl>
                                        <p:attrNameLst>
                                          <p:attrName>ppt_x</p:attrName>
                                          <p:attrName>ppt_y</p:attrName>
                                        </p:attrNameLst>
                                      </p:cBhvr>
                                      <p:rCtr x="0" y="14653"/>
                                    </p:animMotion>
                                  </p:childTnLst>
                                </p:cTn>
                              </p:par>
                              <p:par>
                                <p:cTn id="15" presetID="10" presetClass="exit" presetSubtype="0" fill="hold" nodeType="withEffect">
                                  <p:stCondLst>
                                    <p:cond delay="1000"/>
                                  </p:stCondLst>
                                  <p:childTnLst>
                                    <p:animEffect transition="out" filter="fade">
                                      <p:cBhvr>
                                        <p:cTn id="16" dur="500"/>
                                        <p:tgtEl>
                                          <p:spTgt spid="33"/>
                                        </p:tgtEl>
                                      </p:cBhvr>
                                    </p:animEffect>
                                    <p:set>
                                      <p:cBhvr>
                                        <p:cTn id="17" dur="1" fill="hold">
                                          <p:stCondLst>
                                            <p:cond delay="499"/>
                                          </p:stCondLst>
                                        </p:cTn>
                                        <p:tgtEl>
                                          <p:spTgt spid="33"/>
                                        </p:tgtEl>
                                        <p:attrNameLst>
                                          <p:attrName>style.visibility</p:attrName>
                                        </p:attrNameLst>
                                      </p:cBhvr>
                                      <p:to>
                                        <p:strVal val="hidden"/>
                                      </p:to>
                                    </p:set>
                                  </p:childTnLst>
                                </p:cTn>
                              </p:par>
                              <p:par>
                                <p:cTn id="18" presetID="42" presetClass="path" presetSubtype="0" accel="50000" decel="50000" fill="hold" grpId="0" nodeType="withEffect">
                                  <p:stCondLst>
                                    <p:cond delay="1000"/>
                                  </p:stCondLst>
                                  <p:childTnLst>
                                    <p:animMotion origin="layout" path="M 2.5E-6 -2.22222E-6 L 2.5E-6 0.2794 " pathEditMode="relative" rAng="0" ptsTypes="AA">
                                      <p:cBhvr>
                                        <p:cTn id="19" dur="2000" fill="hold"/>
                                        <p:tgtEl>
                                          <p:spTgt spid="32"/>
                                        </p:tgtEl>
                                        <p:attrNameLst>
                                          <p:attrName>ppt_x</p:attrName>
                                          <p:attrName>ppt_y</p:attrName>
                                        </p:attrNameLst>
                                      </p:cBhvr>
                                      <p:rCtr x="0" y="13958"/>
                                    </p:animMotion>
                                  </p:childTnLst>
                                </p:cTn>
                              </p:par>
                            </p:childTnLst>
                          </p:cTn>
                        </p:par>
                        <p:par>
                          <p:cTn id="20" fill="hold">
                            <p:stCondLst>
                              <p:cond delay="3000"/>
                            </p:stCondLst>
                            <p:childTnLst>
                              <p:par>
                                <p:cTn id="21" presetID="22" presetClass="entr" presetSubtype="1" fill="hold" nodeType="after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wipe(up)">
                                      <p:cBhvr>
                                        <p:cTn id="23" dur="500"/>
                                        <p:tgtEl>
                                          <p:spTgt spid="42"/>
                                        </p:tgtEl>
                                      </p:cBhvr>
                                    </p:animEffect>
                                  </p:childTnLst>
                                </p:cTn>
                              </p:par>
                              <p:par>
                                <p:cTn id="24" presetID="22" presetClass="entr" presetSubtype="1" fill="hold" nodeType="with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wipe(up)">
                                      <p:cBhvr>
                                        <p:cTn id="2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animBg="1"/>
      <p:bldP spid="3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Pointer-based Dual Views</a:t>
            </a:r>
          </a:p>
        </p:txBody>
      </p:sp>
      <p:sp>
        <p:nvSpPr>
          <p:cNvPr id="7" name="Slide Number Placeholder 6"/>
          <p:cNvSpPr>
            <a:spLocks noGrp="1"/>
          </p:cNvSpPr>
          <p:nvPr>
            <p:ph type="sldNum" sz="quarter" idx="12"/>
          </p:nvPr>
        </p:nvSpPr>
        <p:spPr/>
        <p:txBody>
          <a:bodyPr/>
          <a:lstStyle/>
          <a:p>
            <a:fld id="{10037A90-D1A7-B045-92CA-91932AD6A1A9}" type="slidenum">
              <a:rPr lang="en-US" smtClean="0"/>
              <a:t>19</a:t>
            </a:fld>
            <a:endParaRPr lang="en-US"/>
          </a:p>
        </p:txBody>
      </p:sp>
      <p:sp>
        <p:nvSpPr>
          <p:cNvPr id="61" name="TextBox 60"/>
          <p:cNvSpPr txBox="1"/>
          <p:nvPr/>
        </p:nvSpPr>
        <p:spPr>
          <a:xfrm>
            <a:off x="3089932" y="1395691"/>
            <a:ext cx="907108" cy="369332"/>
          </a:xfrm>
          <a:prstGeom prst="rect">
            <a:avLst/>
          </a:prstGeom>
          <a:noFill/>
          <a:ln w="38100">
            <a:noFill/>
          </a:ln>
        </p:spPr>
        <p:txBody>
          <a:bodyPr wrap="none" rtlCol="0">
            <a:spAutoFit/>
          </a:bodyPr>
          <a:lstStyle/>
          <a:p>
            <a:r>
              <a:rPr lang="en-US" dirty="0">
                <a:latin typeface="Gill Sans" charset="0"/>
                <a:ea typeface="Gill Sans" charset="0"/>
                <a:cs typeface="Gill Sans" charset="0"/>
              </a:rPr>
              <a:t>Buckets</a:t>
            </a:r>
          </a:p>
        </p:txBody>
      </p:sp>
      <p:sp>
        <p:nvSpPr>
          <p:cNvPr id="62" name="Rounded Rectangle 61"/>
          <p:cNvSpPr/>
          <p:nvPr/>
        </p:nvSpPr>
        <p:spPr>
          <a:xfrm>
            <a:off x="1206867" y="1316783"/>
            <a:ext cx="1150966" cy="522446"/>
          </a:xfrm>
          <a:prstGeom prst="roundRect">
            <a:avLst/>
          </a:prstGeom>
          <a:solidFill>
            <a:schemeClr val="accent1">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dirty="0">
                <a:latin typeface="Gill Sans" charset="0"/>
                <a:ea typeface="Gill Sans" charset="0"/>
                <a:cs typeface="Gill Sans" charset="0"/>
              </a:rPr>
              <a:t>Directory </a:t>
            </a:r>
            <a:r>
              <a:rPr lang="en-US" dirty="0" err="1">
                <a:latin typeface="Gill Sans" charset="0"/>
                <a:ea typeface="Gill Sans" charset="0"/>
                <a:cs typeface="Gill Sans" charset="0"/>
              </a:rPr>
              <a:t>inode</a:t>
            </a:r>
            <a:endParaRPr lang="en-US" dirty="0">
              <a:latin typeface="Gill Sans" charset="0"/>
              <a:ea typeface="Gill Sans" charset="0"/>
              <a:cs typeface="Gill Sans" charset="0"/>
            </a:endParaRPr>
          </a:p>
        </p:txBody>
      </p:sp>
      <p:grpSp>
        <p:nvGrpSpPr>
          <p:cNvPr id="18" name="Group 17"/>
          <p:cNvGrpSpPr/>
          <p:nvPr/>
        </p:nvGrpSpPr>
        <p:grpSpPr>
          <a:xfrm>
            <a:off x="3196031" y="2821557"/>
            <a:ext cx="1816578" cy="408610"/>
            <a:chOff x="2807866" y="5154429"/>
            <a:chExt cx="1816578" cy="408610"/>
          </a:xfrm>
        </p:grpSpPr>
        <p:sp>
          <p:nvSpPr>
            <p:cNvPr id="64" name="Rectangle 63"/>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D</a:t>
              </a:r>
            </a:p>
          </p:txBody>
        </p:sp>
        <p:sp>
          <p:nvSpPr>
            <p:cNvPr id="65" name="Rectangle 64"/>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6" name="Rectangle 65"/>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7" name="Rectangle 66"/>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cxnSp>
        <p:nvCxnSpPr>
          <p:cNvPr id="76" name="Straight Arrow Connector 75"/>
          <p:cNvCxnSpPr>
            <a:stCxn id="94" idx="2"/>
            <a:endCxn id="64" idx="0"/>
          </p:cNvCxnSpPr>
          <p:nvPr/>
        </p:nvCxnSpPr>
        <p:spPr>
          <a:xfrm flipH="1">
            <a:off x="3413009" y="2204414"/>
            <a:ext cx="253182" cy="61714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2357833" y="1578006"/>
            <a:ext cx="1044447" cy="41552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a:xfrm>
            <a:off x="3402280" y="1782654"/>
            <a:ext cx="3121948" cy="421760"/>
            <a:chOff x="7129577" y="2232636"/>
            <a:chExt cx="1755015" cy="237094"/>
          </a:xfrm>
          <a:solidFill>
            <a:schemeClr val="accent1">
              <a:lumMod val="20000"/>
              <a:lumOff val="80000"/>
            </a:schemeClr>
          </a:solidFill>
        </p:grpSpPr>
        <p:sp>
          <p:nvSpPr>
            <p:cNvPr id="89" name="Rectangle 88"/>
            <p:cNvSpPr/>
            <p:nvPr/>
          </p:nvSpPr>
          <p:spPr>
            <a:xfrm>
              <a:off x="742123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1</a:t>
              </a:r>
              <a:endParaRPr lang="en-US" dirty="0">
                <a:latin typeface="Gill Sans" charset="0"/>
                <a:ea typeface="Gill Sans" charset="0"/>
                <a:cs typeface="Gill Sans" charset="0"/>
              </a:endParaRPr>
            </a:p>
          </p:txBody>
        </p:sp>
        <p:sp>
          <p:nvSpPr>
            <p:cNvPr id="90" name="Rectangle 89"/>
            <p:cNvSpPr/>
            <p:nvPr/>
          </p:nvSpPr>
          <p:spPr>
            <a:xfrm>
              <a:off x="771289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2</a:t>
              </a:r>
              <a:endParaRPr lang="en-US" dirty="0">
                <a:latin typeface="Gill Sans" charset="0"/>
                <a:ea typeface="Gill Sans" charset="0"/>
                <a:cs typeface="Gill Sans" charset="0"/>
              </a:endParaRPr>
            </a:p>
          </p:txBody>
        </p:sp>
        <p:sp>
          <p:nvSpPr>
            <p:cNvPr id="91" name="Rectangle 90"/>
            <p:cNvSpPr/>
            <p:nvPr/>
          </p:nvSpPr>
          <p:spPr>
            <a:xfrm>
              <a:off x="800455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3</a:t>
              </a:r>
              <a:endParaRPr lang="en-US" dirty="0">
                <a:latin typeface="Gill Sans" charset="0"/>
                <a:ea typeface="Gill Sans" charset="0"/>
                <a:cs typeface="Gill Sans" charset="0"/>
              </a:endParaRPr>
            </a:p>
          </p:txBody>
        </p:sp>
        <p:sp>
          <p:nvSpPr>
            <p:cNvPr id="92" name="Rectangle 91"/>
            <p:cNvSpPr/>
            <p:nvPr/>
          </p:nvSpPr>
          <p:spPr>
            <a:xfrm>
              <a:off x="829621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4</a:t>
              </a:r>
              <a:endParaRPr lang="en-US" dirty="0">
                <a:latin typeface="Gill Sans" charset="0"/>
                <a:ea typeface="Gill Sans" charset="0"/>
                <a:cs typeface="Gill Sans" charset="0"/>
              </a:endParaRPr>
            </a:p>
          </p:txBody>
        </p:sp>
        <p:sp>
          <p:nvSpPr>
            <p:cNvPr id="93" name="Rectangle 92"/>
            <p:cNvSpPr/>
            <p:nvPr/>
          </p:nvSpPr>
          <p:spPr>
            <a:xfrm>
              <a:off x="8587875"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mr-IN" dirty="0">
                  <a:latin typeface="Gill Sans" charset="0"/>
                  <a:ea typeface="Gill Sans" charset="0"/>
                  <a:cs typeface="Gill Sans" charset="0"/>
                </a:rPr>
                <a:t>…</a:t>
              </a:r>
              <a:endParaRPr lang="en-US" dirty="0">
                <a:latin typeface="Gill Sans" charset="0"/>
                <a:ea typeface="Gill Sans" charset="0"/>
                <a:cs typeface="Gill Sans" charset="0"/>
              </a:endParaRPr>
            </a:p>
          </p:txBody>
        </p:sp>
        <p:sp>
          <p:nvSpPr>
            <p:cNvPr id="94" name="Rectangle 93"/>
            <p:cNvSpPr/>
            <p:nvPr/>
          </p:nvSpPr>
          <p:spPr>
            <a:xfrm>
              <a:off x="712957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0</a:t>
              </a:r>
              <a:endParaRPr lang="en-US" dirty="0">
                <a:latin typeface="Gill Sans" charset="0"/>
                <a:ea typeface="Gill Sans" charset="0"/>
                <a:cs typeface="Gill Sans" charset="0"/>
              </a:endParaRPr>
            </a:p>
          </p:txBody>
        </p:sp>
      </p:grpSp>
      <p:sp>
        <p:nvSpPr>
          <p:cNvPr id="95" name="Rounded Rectangle 94"/>
          <p:cNvSpPr/>
          <p:nvPr/>
        </p:nvSpPr>
        <p:spPr>
          <a:xfrm>
            <a:off x="1206867" y="2821557"/>
            <a:ext cx="1150966" cy="1037787"/>
          </a:xfrm>
          <a:prstGeom prst="roundRect">
            <a:avLst/>
          </a:prstGeom>
          <a:solidFill>
            <a:schemeClr val="accent2">
              <a:lumMod val="20000"/>
              <a:lumOff val="80000"/>
            </a:schemeClr>
          </a:solidFill>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Directory</a:t>
            </a:r>
          </a:p>
          <a:p>
            <a:pPr algn="ctr"/>
            <a:r>
              <a:rPr lang="en-US" dirty="0"/>
              <a:t>VFS </a:t>
            </a:r>
            <a:r>
              <a:rPr lang="en-US" dirty="0" err="1"/>
              <a:t>inode</a:t>
            </a:r>
            <a:endParaRPr lang="en-US" dirty="0"/>
          </a:p>
        </p:txBody>
      </p:sp>
      <p:cxnSp>
        <p:nvCxnSpPr>
          <p:cNvPr id="108" name="Straight Arrow Connector 107"/>
          <p:cNvCxnSpPr>
            <a:stCxn id="91" idx="2"/>
            <a:endCxn id="86" idx="0"/>
          </p:cNvCxnSpPr>
          <p:nvPr/>
        </p:nvCxnSpPr>
        <p:spPr>
          <a:xfrm>
            <a:off x="5222669" y="2204414"/>
            <a:ext cx="446482" cy="61714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6" idx="3"/>
            <a:endCxn id="99" idx="1"/>
          </p:cNvCxnSpPr>
          <p:nvPr/>
        </p:nvCxnSpPr>
        <p:spPr>
          <a:xfrm>
            <a:off x="7268751" y="3025862"/>
            <a:ext cx="545855"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1" idx="3"/>
            <a:endCxn id="120" idx="1"/>
          </p:cNvCxnSpPr>
          <p:nvPr/>
        </p:nvCxnSpPr>
        <p:spPr>
          <a:xfrm>
            <a:off x="9631184" y="3025862"/>
            <a:ext cx="433955"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95" idx="0"/>
            <a:endCxn id="62" idx="2"/>
          </p:cNvCxnSpPr>
          <p:nvPr/>
        </p:nvCxnSpPr>
        <p:spPr>
          <a:xfrm flipV="1">
            <a:off x="1782350" y="1839229"/>
            <a:ext cx="0" cy="982328"/>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7356026" y="1287981"/>
            <a:ext cx="4647360" cy="984818"/>
            <a:chOff x="9927926" y="1118525"/>
            <a:chExt cx="4647360" cy="984818"/>
          </a:xfrm>
        </p:grpSpPr>
        <p:sp>
          <p:nvSpPr>
            <p:cNvPr id="60" name="Rectangle 59"/>
            <p:cNvSpPr/>
            <p:nvPr/>
          </p:nvSpPr>
          <p:spPr>
            <a:xfrm>
              <a:off x="9927926" y="1207373"/>
              <a:ext cx="344968" cy="202754"/>
            </a:xfrm>
            <a:prstGeom prst="rect">
              <a:avLst/>
            </a:prstGeom>
            <a:solidFill>
              <a:schemeClr val="accent2">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8" name="Rectangle 67"/>
            <p:cNvSpPr/>
            <p:nvPr/>
          </p:nvSpPr>
          <p:spPr>
            <a:xfrm>
              <a:off x="9927926" y="1512095"/>
              <a:ext cx="344968" cy="202754"/>
            </a:xfrm>
            <a:prstGeom prst="rect">
              <a:avLst/>
            </a:prstGeom>
            <a:no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9" name="Rectangle 68"/>
            <p:cNvSpPr/>
            <p:nvPr/>
          </p:nvSpPr>
          <p:spPr>
            <a:xfrm>
              <a:off x="9927926" y="1816816"/>
              <a:ext cx="344968" cy="202754"/>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70" name="TextBox 69"/>
            <p:cNvSpPr txBox="1"/>
            <p:nvPr/>
          </p:nvSpPr>
          <p:spPr>
            <a:xfrm>
              <a:off x="10267697" y="1118525"/>
              <a:ext cx="1807867"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Volatile in DRAM</a:t>
              </a:r>
              <a:endParaRPr lang="en-US" dirty="0">
                <a:latin typeface="Gill Sans" charset="0"/>
                <a:ea typeface="Gill Sans" charset="0"/>
                <a:cs typeface="Gill Sans" charset="0"/>
              </a:endParaRPr>
            </a:p>
          </p:txBody>
        </p:sp>
        <p:sp>
          <p:nvSpPr>
            <p:cNvPr id="71" name="TextBox 70"/>
            <p:cNvSpPr txBox="1"/>
            <p:nvPr/>
          </p:nvSpPr>
          <p:spPr>
            <a:xfrm>
              <a:off x="10267697" y="1428806"/>
              <a:ext cx="4307589"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Updates to NVM w/o persistence guarantee</a:t>
              </a:r>
              <a:endParaRPr lang="en-US" dirty="0">
                <a:latin typeface="Gill Sans" charset="0"/>
                <a:ea typeface="Gill Sans" charset="0"/>
                <a:cs typeface="Gill Sans" charset="0"/>
              </a:endParaRPr>
            </a:p>
          </p:txBody>
        </p:sp>
        <p:sp>
          <p:nvSpPr>
            <p:cNvPr id="72" name="TextBox 71"/>
            <p:cNvSpPr txBox="1"/>
            <p:nvPr/>
          </p:nvSpPr>
          <p:spPr>
            <a:xfrm>
              <a:off x="10267697" y="1734011"/>
              <a:ext cx="1823833"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Persisted in NVM</a:t>
              </a:r>
              <a:endParaRPr lang="en-US" dirty="0">
                <a:latin typeface="Gill Sans" charset="0"/>
                <a:ea typeface="Gill Sans" charset="0"/>
                <a:cs typeface="Gill Sans" charset="0"/>
              </a:endParaRPr>
            </a:p>
          </p:txBody>
        </p:sp>
      </p:grpSp>
      <p:grpSp>
        <p:nvGrpSpPr>
          <p:cNvPr id="10" name="Group 9"/>
          <p:cNvGrpSpPr/>
          <p:nvPr/>
        </p:nvGrpSpPr>
        <p:grpSpPr>
          <a:xfrm>
            <a:off x="8132225" y="4214597"/>
            <a:ext cx="2774809" cy="928693"/>
            <a:chOff x="8248561" y="4115376"/>
            <a:chExt cx="2774809" cy="928693"/>
          </a:xfrm>
        </p:grpSpPr>
        <p:sp>
          <p:nvSpPr>
            <p:cNvPr id="4" name="Rounded Rectangle 3"/>
            <p:cNvSpPr/>
            <p:nvPr/>
          </p:nvSpPr>
          <p:spPr>
            <a:xfrm>
              <a:off x="9364343" y="4115376"/>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Dir</a:t>
              </a:r>
            </a:p>
          </p:txBody>
        </p:sp>
        <p:sp>
          <p:nvSpPr>
            <p:cNvPr id="51" name="Rounded Rectangle 50"/>
            <p:cNvSpPr/>
            <p:nvPr/>
          </p:nvSpPr>
          <p:spPr>
            <a:xfrm>
              <a:off x="8248561" y="4725136"/>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A</a:t>
              </a:r>
            </a:p>
          </p:txBody>
        </p:sp>
        <p:sp>
          <p:nvSpPr>
            <p:cNvPr id="52" name="Rounded Rectangle 51"/>
            <p:cNvSpPr/>
            <p:nvPr/>
          </p:nvSpPr>
          <p:spPr>
            <a:xfrm>
              <a:off x="8976049" y="4725136"/>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B</a:t>
              </a:r>
            </a:p>
          </p:txBody>
        </p:sp>
        <p:sp>
          <p:nvSpPr>
            <p:cNvPr id="53" name="Rounded Rectangle 52"/>
            <p:cNvSpPr/>
            <p:nvPr/>
          </p:nvSpPr>
          <p:spPr>
            <a:xfrm>
              <a:off x="9703536" y="4725136"/>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C</a:t>
              </a:r>
            </a:p>
          </p:txBody>
        </p:sp>
        <p:sp>
          <p:nvSpPr>
            <p:cNvPr id="54" name="Rounded Rectangle 53"/>
            <p:cNvSpPr/>
            <p:nvPr/>
          </p:nvSpPr>
          <p:spPr>
            <a:xfrm>
              <a:off x="10431023" y="4725136"/>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D</a:t>
              </a:r>
            </a:p>
          </p:txBody>
        </p:sp>
        <p:cxnSp>
          <p:nvCxnSpPr>
            <p:cNvPr id="6" name="Elbow Connector 5"/>
            <p:cNvCxnSpPr>
              <a:stCxn id="4" idx="2"/>
              <a:endCxn id="51" idx="0"/>
            </p:cNvCxnSpPr>
            <p:nvPr/>
          </p:nvCxnSpPr>
          <p:spPr>
            <a:xfrm rot="5400000">
              <a:off x="8957212" y="4021831"/>
              <a:ext cx="290826" cy="1115782"/>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4" idx="2"/>
              <a:endCxn id="52" idx="0"/>
            </p:cNvCxnSpPr>
            <p:nvPr/>
          </p:nvCxnSpPr>
          <p:spPr>
            <a:xfrm rot="5400000">
              <a:off x="9320957" y="4385576"/>
              <a:ext cx="290826" cy="388294"/>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4" idx="2"/>
              <a:endCxn id="53" idx="0"/>
            </p:cNvCxnSpPr>
            <p:nvPr/>
          </p:nvCxnSpPr>
          <p:spPr>
            <a:xfrm rot="16200000" flipH="1">
              <a:off x="9684700" y="4410126"/>
              <a:ext cx="290826" cy="339193"/>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4" idx="2"/>
              <a:endCxn id="54" idx="0"/>
            </p:cNvCxnSpPr>
            <p:nvPr/>
          </p:nvCxnSpPr>
          <p:spPr>
            <a:xfrm rot="16200000" flipH="1">
              <a:off x="10048443" y="4046382"/>
              <a:ext cx="290826" cy="106668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3" name="TextBox 82"/>
          <p:cNvSpPr txBox="1"/>
          <p:nvPr/>
        </p:nvSpPr>
        <p:spPr>
          <a:xfrm>
            <a:off x="3992176" y="3340450"/>
            <a:ext cx="527849" cy="430887"/>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Latest</a:t>
            </a:r>
          </a:p>
          <a:p>
            <a:pPr algn="ctr"/>
            <a:r>
              <a:rPr lang="en-US" sz="1400" dirty="0">
                <a:latin typeface="Gill Sans" charset="0"/>
                <a:ea typeface="Gill Sans" charset="0"/>
                <a:cs typeface="Gill Sans" charset="0"/>
              </a:rPr>
              <a:t>Next</a:t>
            </a:r>
          </a:p>
        </p:txBody>
      </p:sp>
      <p:sp>
        <p:nvSpPr>
          <p:cNvPr id="84" name="TextBox 83"/>
          <p:cNvSpPr txBox="1"/>
          <p:nvPr/>
        </p:nvSpPr>
        <p:spPr>
          <a:xfrm>
            <a:off x="4514144" y="3340450"/>
            <a:ext cx="858694" cy="430887"/>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Consistent</a:t>
            </a:r>
          </a:p>
          <a:p>
            <a:pPr algn="ctr"/>
            <a:r>
              <a:rPr lang="en-US" sz="1400" dirty="0">
                <a:latin typeface="Gill Sans" charset="0"/>
                <a:ea typeface="Gill Sans" charset="0"/>
                <a:cs typeface="Gill Sans" charset="0"/>
              </a:rPr>
              <a:t>Next</a:t>
            </a:r>
          </a:p>
        </p:txBody>
      </p:sp>
      <p:grpSp>
        <p:nvGrpSpPr>
          <p:cNvPr id="85" name="Group 84"/>
          <p:cNvGrpSpPr/>
          <p:nvPr/>
        </p:nvGrpSpPr>
        <p:grpSpPr>
          <a:xfrm>
            <a:off x="5452173" y="2821557"/>
            <a:ext cx="1816578" cy="408610"/>
            <a:chOff x="2807866" y="5154429"/>
            <a:chExt cx="1816578" cy="408610"/>
          </a:xfrm>
        </p:grpSpPr>
        <p:sp>
          <p:nvSpPr>
            <p:cNvPr id="86" name="Rectangle 85"/>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C</a:t>
              </a:r>
            </a:p>
          </p:txBody>
        </p:sp>
        <p:sp>
          <p:nvSpPr>
            <p:cNvPr id="87" name="Rectangle 86"/>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96" name="Rectangle 95"/>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97" name="Rectangle 96"/>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grpSp>
        <p:nvGrpSpPr>
          <p:cNvPr id="98" name="Group 97"/>
          <p:cNvGrpSpPr/>
          <p:nvPr/>
        </p:nvGrpSpPr>
        <p:grpSpPr>
          <a:xfrm>
            <a:off x="7814606" y="2821557"/>
            <a:ext cx="1816578" cy="408610"/>
            <a:chOff x="2807866" y="5154429"/>
            <a:chExt cx="1816578" cy="408610"/>
          </a:xfrm>
        </p:grpSpPr>
        <p:sp>
          <p:nvSpPr>
            <p:cNvPr id="99" name="Rectangle 98"/>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B</a:t>
              </a:r>
            </a:p>
          </p:txBody>
        </p:sp>
        <p:sp>
          <p:nvSpPr>
            <p:cNvPr id="100" name="Rectangle 99"/>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1" name="Rectangle 100"/>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2" name="Rectangle 101"/>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grpSp>
        <p:nvGrpSpPr>
          <p:cNvPr id="119" name="Group 118"/>
          <p:cNvGrpSpPr/>
          <p:nvPr/>
        </p:nvGrpSpPr>
        <p:grpSpPr>
          <a:xfrm>
            <a:off x="10065139" y="2821557"/>
            <a:ext cx="1816578" cy="408610"/>
            <a:chOff x="2807866" y="5154429"/>
            <a:chExt cx="1816578" cy="408610"/>
          </a:xfrm>
        </p:grpSpPr>
        <p:sp>
          <p:nvSpPr>
            <p:cNvPr id="120" name="Rectangle 119"/>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A</a:t>
              </a:r>
            </a:p>
          </p:txBody>
        </p:sp>
        <p:sp>
          <p:nvSpPr>
            <p:cNvPr id="121" name="Rectangle 120"/>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22" name="Rectangle 121"/>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23" name="Rectangle 122"/>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sp>
        <p:nvSpPr>
          <p:cNvPr id="126" name="TextBox 125"/>
          <p:cNvSpPr txBox="1"/>
          <p:nvPr/>
        </p:nvSpPr>
        <p:spPr>
          <a:xfrm>
            <a:off x="3486191" y="3340450"/>
            <a:ext cx="511866" cy="215444"/>
          </a:xfrm>
          <a:prstGeom prst="rect">
            <a:avLst/>
          </a:prstGeom>
          <a:noFill/>
          <a:ln w="38100">
            <a:noFill/>
          </a:ln>
        </p:spPr>
        <p:txBody>
          <a:bodyPr wrap="square" lIns="0" tIns="0" rIns="0" bIns="0" rtlCol="0">
            <a:spAutoFit/>
          </a:bodyPr>
          <a:lstStyle/>
          <a:p>
            <a:pPr algn="ctr"/>
            <a:r>
              <a:rPr lang="en-US" sz="1400" dirty="0" err="1">
                <a:latin typeface="Gill Sans" charset="0"/>
                <a:ea typeface="Gill Sans" charset="0"/>
                <a:cs typeface="Gill Sans" charset="0"/>
              </a:rPr>
              <a:t>inode</a:t>
            </a:r>
            <a:endParaRPr lang="en-US" sz="1400" dirty="0">
              <a:latin typeface="Gill Sans" charset="0"/>
              <a:ea typeface="Gill Sans" charset="0"/>
              <a:cs typeface="Gill Sans" charset="0"/>
            </a:endParaRPr>
          </a:p>
        </p:txBody>
      </p:sp>
      <p:sp>
        <p:nvSpPr>
          <p:cNvPr id="127" name="TextBox 126"/>
          <p:cNvSpPr txBox="1"/>
          <p:nvPr/>
        </p:nvSpPr>
        <p:spPr>
          <a:xfrm>
            <a:off x="2825248" y="3340450"/>
            <a:ext cx="666824" cy="215444"/>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Filename</a:t>
            </a:r>
          </a:p>
        </p:txBody>
      </p:sp>
      <p:cxnSp>
        <p:nvCxnSpPr>
          <p:cNvPr id="26" name="Straight Connector 25"/>
          <p:cNvCxnSpPr>
            <a:endCxn id="84" idx="0"/>
          </p:cNvCxnSpPr>
          <p:nvPr/>
        </p:nvCxnSpPr>
        <p:spPr>
          <a:xfrm>
            <a:off x="4755253" y="3025862"/>
            <a:ext cx="188238" cy="314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endCxn id="83" idx="0"/>
          </p:cNvCxnSpPr>
          <p:nvPr/>
        </p:nvCxnSpPr>
        <p:spPr>
          <a:xfrm flipH="1">
            <a:off x="4256101" y="3037171"/>
            <a:ext cx="31737" cy="3032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endCxn id="126" idx="0"/>
          </p:cNvCxnSpPr>
          <p:nvPr/>
        </p:nvCxnSpPr>
        <p:spPr>
          <a:xfrm flipH="1">
            <a:off x="3742124" y="3037171"/>
            <a:ext cx="92256" cy="3032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endCxn id="127" idx="0"/>
          </p:cNvCxnSpPr>
          <p:nvPr/>
        </p:nvCxnSpPr>
        <p:spPr>
          <a:xfrm flipH="1">
            <a:off x="3158660" y="3047297"/>
            <a:ext cx="227000" cy="2931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8150110" y="5709007"/>
            <a:ext cx="2774809" cy="928693"/>
            <a:chOff x="8248561" y="5273815"/>
            <a:chExt cx="2774809" cy="928693"/>
          </a:xfrm>
        </p:grpSpPr>
        <p:sp>
          <p:nvSpPr>
            <p:cNvPr id="79" name="Rounded Rectangle 78"/>
            <p:cNvSpPr/>
            <p:nvPr/>
          </p:nvSpPr>
          <p:spPr>
            <a:xfrm>
              <a:off x="9364343" y="527381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Dir</a:t>
              </a:r>
            </a:p>
          </p:txBody>
        </p:sp>
        <p:sp>
          <p:nvSpPr>
            <p:cNvPr id="80" name="Rounded Rectangle 79"/>
            <p:cNvSpPr/>
            <p:nvPr/>
          </p:nvSpPr>
          <p:spPr>
            <a:xfrm>
              <a:off x="8248561"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A</a:t>
              </a:r>
            </a:p>
          </p:txBody>
        </p:sp>
        <p:sp>
          <p:nvSpPr>
            <p:cNvPr id="81" name="Rounded Rectangle 80"/>
            <p:cNvSpPr/>
            <p:nvPr/>
          </p:nvSpPr>
          <p:spPr>
            <a:xfrm>
              <a:off x="8976049"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B</a:t>
              </a:r>
            </a:p>
          </p:txBody>
        </p:sp>
        <p:sp>
          <p:nvSpPr>
            <p:cNvPr id="82" name="Rounded Rectangle 81"/>
            <p:cNvSpPr/>
            <p:nvPr/>
          </p:nvSpPr>
          <p:spPr>
            <a:xfrm>
              <a:off x="9703536"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C</a:t>
              </a:r>
            </a:p>
          </p:txBody>
        </p:sp>
        <p:sp>
          <p:nvSpPr>
            <p:cNvPr id="103" name="Rounded Rectangle 102"/>
            <p:cNvSpPr/>
            <p:nvPr/>
          </p:nvSpPr>
          <p:spPr>
            <a:xfrm>
              <a:off x="10431023"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D</a:t>
              </a:r>
            </a:p>
          </p:txBody>
        </p:sp>
        <p:cxnSp>
          <p:nvCxnSpPr>
            <p:cNvPr id="104" name="Elbow Connector 103"/>
            <p:cNvCxnSpPr>
              <a:stCxn id="80" idx="2"/>
            </p:cNvCxnSpPr>
            <p:nvPr/>
          </p:nvCxnSpPr>
          <p:spPr>
            <a:xfrm rot="5400000">
              <a:off x="8957212" y="5180270"/>
              <a:ext cx="290826" cy="1115782"/>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Elbow Connector 104"/>
            <p:cNvCxnSpPr>
              <a:stCxn id="80" idx="2"/>
            </p:cNvCxnSpPr>
            <p:nvPr/>
          </p:nvCxnSpPr>
          <p:spPr>
            <a:xfrm rot="5400000">
              <a:off x="9320957" y="5544015"/>
              <a:ext cx="290826" cy="388294"/>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80" idx="2"/>
            </p:cNvCxnSpPr>
            <p:nvPr/>
          </p:nvCxnSpPr>
          <p:spPr>
            <a:xfrm rot="16200000" flipH="1">
              <a:off x="9684700" y="5568565"/>
              <a:ext cx="290826" cy="339193"/>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Elbow Connector 106"/>
            <p:cNvCxnSpPr>
              <a:stCxn id="80" idx="2"/>
            </p:cNvCxnSpPr>
            <p:nvPr/>
          </p:nvCxnSpPr>
          <p:spPr>
            <a:xfrm rot="16200000" flipH="1">
              <a:off x="10048443" y="5204821"/>
              <a:ext cx="290826" cy="106668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1" name="Rounded Rectangle 110"/>
          <p:cNvSpPr/>
          <p:nvPr/>
        </p:nvSpPr>
        <p:spPr>
          <a:xfrm>
            <a:off x="7814606" y="3964492"/>
            <a:ext cx="4072931" cy="1262572"/>
          </a:xfrm>
          <a:prstGeom prst="roundRect">
            <a:avLst>
              <a:gd name="adj" fmla="val 8084"/>
            </a:avLst>
          </a:prstGeom>
          <a:no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t" anchorCtr="0"/>
          <a:lstStyle/>
          <a:p>
            <a:r>
              <a:rPr lang="en-US" altLang="zh-CN" sz="2000" b="1" dirty="0">
                <a:solidFill>
                  <a:srgbClr val="C00000"/>
                </a:solidFill>
              </a:rPr>
              <a:t>Latest View</a:t>
            </a:r>
            <a:endParaRPr lang="en-US" sz="2000" b="1" dirty="0">
              <a:solidFill>
                <a:srgbClr val="C00000"/>
              </a:solidFill>
            </a:endParaRPr>
          </a:p>
        </p:txBody>
      </p:sp>
      <p:sp>
        <p:nvSpPr>
          <p:cNvPr id="112" name="Rounded Rectangle 111"/>
          <p:cNvSpPr/>
          <p:nvPr/>
        </p:nvSpPr>
        <p:spPr>
          <a:xfrm>
            <a:off x="7814606" y="5227064"/>
            <a:ext cx="4067110" cy="1494411"/>
          </a:xfrm>
          <a:prstGeom prst="roundRect">
            <a:avLst>
              <a:gd name="adj" fmla="val 8791"/>
            </a:avLst>
          </a:prstGeom>
          <a:noFill/>
          <a:ln w="38100">
            <a:solidFill>
              <a:schemeClr val="tx1"/>
            </a:solidFill>
          </a:ln>
        </p:spPr>
        <p:style>
          <a:lnRef idx="2">
            <a:schemeClr val="accent2"/>
          </a:lnRef>
          <a:fillRef idx="1">
            <a:schemeClr val="lt1"/>
          </a:fillRef>
          <a:effectRef idx="0">
            <a:schemeClr val="accent2"/>
          </a:effectRef>
          <a:fontRef idx="minor">
            <a:schemeClr val="dk1"/>
          </a:fontRef>
        </p:style>
        <p:txBody>
          <a:bodyPr rtlCol="0" anchor="t" anchorCtr="0"/>
          <a:lstStyle/>
          <a:p>
            <a:r>
              <a:rPr lang="en-US" altLang="zh-CN" sz="2000" b="1" dirty="0">
                <a:solidFill>
                  <a:srgbClr val="0165C0"/>
                </a:solidFill>
              </a:rPr>
              <a:t>Consistent View</a:t>
            </a:r>
            <a:endParaRPr lang="en-US" sz="2000" b="1" dirty="0">
              <a:solidFill>
                <a:srgbClr val="0165C0"/>
              </a:solidFill>
            </a:endParaRPr>
          </a:p>
        </p:txBody>
      </p:sp>
    </p:spTree>
    <p:extLst>
      <p:ext uri="{BB962C8B-B14F-4D97-AF65-F5344CB8AC3E}">
        <p14:creationId xmlns:p14="http://schemas.microsoft.com/office/powerpoint/2010/main" val="1617763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Non-volatile Memory (NVM)</a:t>
            </a:r>
            <a:endParaRPr lang="en-US" dirty="0"/>
          </a:p>
        </p:txBody>
      </p:sp>
      <p:sp>
        <p:nvSpPr>
          <p:cNvPr id="3" name="Content Placeholder 2"/>
          <p:cNvSpPr>
            <a:spLocks noGrp="1"/>
          </p:cNvSpPr>
          <p:nvPr>
            <p:ph idx="1"/>
          </p:nvPr>
        </p:nvSpPr>
        <p:spPr/>
        <p:txBody>
          <a:bodyPr/>
          <a:lstStyle/>
          <a:p>
            <a:pPr marL="457200" indent="-457200">
              <a:buFont typeface="Wingdings" charset="2"/>
              <a:buChar char="ü"/>
            </a:pPr>
            <a:r>
              <a:rPr lang="en-US" dirty="0"/>
              <a:t>Non-volatile</a:t>
            </a:r>
          </a:p>
          <a:p>
            <a:pPr marL="457200" indent="-457200">
              <a:buFont typeface="Wingdings" charset="2"/>
              <a:buChar char="ü"/>
            </a:pPr>
            <a:r>
              <a:rPr lang="en-US" dirty="0"/>
              <a:t>Byte-addressable</a:t>
            </a:r>
          </a:p>
          <a:p>
            <a:pPr marL="457200" indent="-457200">
              <a:buFont typeface="Wingdings" charset="2"/>
              <a:buChar char="ü"/>
            </a:pPr>
            <a:r>
              <a:rPr lang="en-US" dirty="0"/>
              <a:t>High throughput and low latency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8002" y="3637266"/>
            <a:ext cx="4292856" cy="241473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4520" y="3329522"/>
            <a:ext cx="5022174" cy="2992582"/>
          </a:xfrm>
          <a:prstGeom prst="rect">
            <a:avLst/>
          </a:prstGeom>
        </p:spPr>
      </p:pic>
      <p:sp>
        <p:nvSpPr>
          <p:cNvPr id="9" name="Slide Number Placeholder 8"/>
          <p:cNvSpPr>
            <a:spLocks noGrp="1"/>
          </p:cNvSpPr>
          <p:nvPr>
            <p:ph type="sldNum" sz="quarter" idx="12"/>
          </p:nvPr>
        </p:nvSpPr>
        <p:spPr/>
        <p:txBody>
          <a:bodyPr/>
          <a:lstStyle/>
          <a:p>
            <a:fld id="{10037A90-D1A7-B045-92CA-91932AD6A1A9}" type="slidenum">
              <a:rPr lang="en-US" smtClean="0"/>
              <a:t>2</a:t>
            </a:fld>
            <a:endParaRPr lang="en-US"/>
          </a:p>
        </p:txBody>
      </p:sp>
    </p:spTree>
    <p:extLst>
      <p:ext uri="{BB962C8B-B14F-4D97-AF65-F5344CB8AC3E}">
        <p14:creationId xmlns:p14="http://schemas.microsoft.com/office/powerpoint/2010/main" val="2138137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Pointer-based Dual Views</a:t>
            </a:r>
          </a:p>
        </p:txBody>
      </p:sp>
      <p:sp>
        <p:nvSpPr>
          <p:cNvPr id="7" name="Slide Number Placeholder 6"/>
          <p:cNvSpPr>
            <a:spLocks noGrp="1"/>
          </p:cNvSpPr>
          <p:nvPr>
            <p:ph type="sldNum" sz="quarter" idx="12"/>
          </p:nvPr>
        </p:nvSpPr>
        <p:spPr/>
        <p:txBody>
          <a:bodyPr/>
          <a:lstStyle/>
          <a:p>
            <a:fld id="{10037A90-D1A7-B045-92CA-91932AD6A1A9}" type="slidenum">
              <a:rPr lang="en-US" smtClean="0"/>
              <a:t>20</a:t>
            </a:fld>
            <a:endParaRPr lang="en-US"/>
          </a:p>
        </p:txBody>
      </p:sp>
      <p:sp>
        <p:nvSpPr>
          <p:cNvPr id="61" name="TextBox 60"/>
          <p:cNvSpPr txBox="1"/>
          <p:nvPr/>
        </p:nvSpPr>
        <p:spPr>
          <a:xfrm>
            <a:off x="3089932" y="1395691"/>
            <a:ext cx="907108" cy="369332"/>
          </a:xfrm>
          <a:prstGeom prst="rect">
            <a:avLst/>
          </a:prstGeom>
          <a:noFill/>
          <a:ln w="38100">
            <a:noFill/>
          </a:ln>
        </p:spPr>
        <p:txBody>
          <a:bodyPr wrap="none" rtlCol="0">
            <a:spAutoFit/>
          </a:bodyPr>
          <a:lstStyle/>
          <a:p>
            <a:r>
              <a:rPr lang="en-US" dirty="0">
                <a:latin typeface="Gill Sans" charset="0"/>
                <a:ea typeface="Gill Sans" charset="0"/>
                <a:cs typeface="Gill Sans" charset="0"/>
              </a:rPr>
              <a:t>Buckets</a:t>
            </a:r>
          </a:p>
        </p:txBody>
      </p:sp>
      <p:sp>
        <p:nvSpPr>
          <p:cNvPr id="62" name="Rounded Rectangle 61"/>
          <p:cNvSpPr/>
          <p:nvPr/>
        </p:nvSpPr>
        <p:spPr>
          <a:xfrm>
            <a:off x="1206867" y="1316783"/>
            <a:ext cx="1150966" cy="522446"/>
          </a:xfrm>
          <a:prstGeom prst="roundRect">
            <a:avLst/>
          </a:prstGeom>
          <a:solidFill>
            <a:schemeClr val="accent1">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dirty="0">
                <a:latin typeface="Gill Sans" charset="0"/>
                <a:ea typeface="Gill Sans" charset="0"/>
                <a:cs typeface="Gill Sans" charset="0"/>
              </a:rPr>
              <a:t>Directory </a:t>
            </a:r>
            <a:r>
              <a:rPr lang="en-US" dirty="0" err="1">
                <a:latin typeface="Gill Sans" charset="0"/>
                <a:ea typeface="Gill Sans" charset="0"/>
                <a:cs typeface="Gill Sans" charset="0"/>
              </a:rPr>
              <a:t>inode</a:t>
            </a:r>
            <a:endParaRPr lang="en-US" dirty="0">
              <a:latin typeface="Gill Sans" charset="0"/>
              <a:ea typeface="Gill Sans" charset="0"/>
              <a:cs typeface="Gill Sans" charset="0"/>
            </a:endParaRPr>
          </a:p>
        </p:txBody>
      </p:sp>
      <p:grpSp>
        <p:nvGrpSpPr>
          <p:cNvPr id="18" name="Group 17"/>
          <p:cNvGrpSpPr/>
          <p:nvPr/>
        </p:nvGrpSpPr>
        <p:grpSpPr>
          <a:xfrm>
            <a:off x="3196031" y="2821557"/>
            <a:ext cx="1816578" cy="408610"/>
            <a:chOff x="2807866" y="5154429"/>
            <a:chExt cx="1816578" cy="408610"/>
          </a:xfrm>
        </p:grpSpPr>
        <p:sp>
          <p:nvSpPr>
            <p:cNvPr id="64" name="Rectangle 63"/>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D</a:t>
              </a:r>
            </a:p>
          </p:txBody>
        </p:sp>
        <p:sp>
          <p:nvSpPr>
            <p:cNvPr id="65" name="Rectangle 64"/>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6" name="Rectangle 65"/>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7" name="Rectangle 66"/>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cxnSp>
        <p:nvCxnSpPr>
          <p:cNvPr id="76" name="Straight Arrow Connector 75"/>
          <p:cNvCxnSpPr>
            <a:stCxn id="94" idx="2"/>
            <a:endCxn id="64" idx="0"/>
          </p:cNvCxnSpPr>
          <p:nvPr/>
        </p:nvCxnSpPr>
        <p:spPr>
          <a:xfrm flipH="1">
            <a:off x="3413009" y="2204414"/>
            <a:ext cx="253182" cy="61714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2357833" y="1578006"/>
            <a:ext cx="1044447" cy="41552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a:xfrm>
            <a:off x="3402280" y="1782654"/>
            <a:ext cx="3121948" cy="421760"/>
            <a:chOff x="7129577" y="2232636"/>
            <a:chExt cx="1755015" cy="237094"/>
          </a:xfrm>
          <a:solidFill>
            <a:schemeClr val="accent1">
              <a:lumMod val="20000"/>
              <a:lumOff val="80000"/>
            </a:schemeClr>
          </a:solidFill>
        </p:grpSpPr>
        <p:sp>
          <p:nvSpPr>
            <p:cNvPr id="89" name="Rectangle 88"/>
            <p:cNvSpPr/>
            <p:nvPr/>
          </p:nvSpPr>
          <p:spPr>
            <a:xfrm>
              <a:off x="742123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1</a:t>
              </a:r>
              <a:endParaRPr lang="en-US" dirty="0">
                <a:latin typeface="Gill Sans" charset="0"/>
                <a:ea typeface="Gill Sans" charset="0"/>
                <a:cs typeface="Gill Sans" charset="0"/>
              </a:endParaRPr>
            </a:p>
          </p:txBody>
        </p:sp>
        <p:sp>
          <p:nvSpPr>
            <p:cNvPr id="90" name="Rectangle 89"/>
            <p:cNvSpPr/>
            <p:nvPr/>
          </p:nvSpPr>
          <p:spPr>
            <a:xfrm>
              <a:off x="771289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2</a:t>
              </a:r>
              <a:endParaRPr lang="en-US" dirty="0">
                <a:latin typeface="Gill Sans" charset="0"/>
                <a:ea typeface="Gill Sans" charset="0"/>
                <a:cs typeface="Gill Sans" charset="0"/>
              </a:endParaRPr>
            </a:p>
          </p:txBody>
        </p:sp>
        <p:sp>
          <p:nvSpPr>
            <p:cNvPr id="91" name="Rectangle 90"/>
            <p:cNvSpPr/>
            <p:nvPr/>
          </p:nvSpPr>
          <p:spPr>
            <a:xfrm>
              <a:off x="800455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3</a:t>
              </a:r>
              <a:endParaRPr lang="en-US" dirty="0">
                <a:latin typeface="Gill Sans" charset="0"/>
                <a:ea typeface="Gill Sans" charset="0"/>
                <a:cs typeface="Gill Sans" charset="0"/>
              </a:endParaRPr>
            </a:p>
          </p:txBody>
        </p:sp>
        <p:sp>
          <p:nvSpPr>
            <p:cNvPr id="92" name="Rectangle 91"/>
            <p:cNvSpPr/>
            <p:nvPr/>
          </p:nvSpPr>
          <p:spPr>
            <a:xfrm>
              <a:off x="829621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4</a:t>
              </a:r>
              <a:endParaRPr lang="en-US" dirty="0">
                <a:latin typeface="Gill Sans" charset="0"/>
                <a:ea typeface="Gill Sans" charset="0"/>
                <a:cs typeface="Gill Sans" charset="0"/>
              </a:endParaRPr>
            </a:p>
          </p:txBody>
        </p:sp>
        <p:sp>
          <p:nvSpPr>
            <p:cNvPr id="93" name="Rectangle 92"/>
            <p:cNvSpPr/>
            <p:nvPr/>
          </p:nvSpPr>
          <p:spPr>
            <a:xfrm>
              <a:off x="8587875"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mr-IN" dirty="0">
                  <a:latin typeface="Gill Sans" charset="0"/>
                  <a:ea typeface="Gill Sans" charset="0"/>
                  <a:cs typeface="Gill Sans" charset="0"/>
                </a:rPr>
                <a:t>…</a:t>
              </a:r>
              <a:endParaRPr lang="en-US" dirty="0">
                <a:latin typeface="Gill Sans" charset="0"/>
                <a:ea typeface="Gill Sans" charset="0"/>
                <a:cs typeface="Gill Sans" charset="0"/>
              </a:endParaRPr>
            </a:p>
          </p:txBody>
        </p:sp>
        <p:sp>
          <p:nvSpPr>
            <p:cNvPr id="94" name="Rectangle 93"/>
            <p:cNvSpPr/>
            <p:nvPr/>
          </p:nvSpPr>
          <p:spPr>
            <a:xfrm>
              <a:off x="712957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0</a:t>
              </a:r>
              <a:endParaRPr lang="en-US" dirty="0">
                <a:latin typeface="Gill Sans" charset="0"/>
                <a:ea typeface="Gill Sans" charset="0"/>
                <a:cs typeface="Gill Sans" charset="0"/>
              </a:endParaRPr>
            </a:p>
          </p:txBody>
        </p:sp>
      </p:grpSp>
      <p:sp>
        <p:nvSpPr>
          <p:cNvPr id="95" name="Rounded Rectangle 94"/>
          <p:cNvSpPr/>
          <p:nvPr/>
        </p:nvSpPr>
        <p:spPr>
          <a:xfrm>
            <a:off x="1206867" y="2821557"/>
            <a:ext cx="1150966" cy="1037787"/>
          </a:xfrm>
          <a:prstGeom prst="roundRect">
            <a:avLst/>
          </a:prstGeom>
          <a:solidFill>
            <a:schemeClr val="accent2">
              <a:lumMod val="20000"/>
              <a:lumOff val="80000"/>
            </a:schemeClr>
          </a:solidFill>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Directory</a:t>
            </a:r>
          </a:p>
          <a:p>
            <a:pPr algn="ctr"/>
            <a:r>
              <a:rPr lang="en-US" dirty="0"/>
              <a:t>VFS </a:t>
            </a:r>
            <a:r>
              <a:rPr lang="en-US" dirty="0" err="1"/>
              <a:t>inode</a:t>
            </a:r>
            <a:endParaRPr lang="en-US" dirty="0"/>
          </a:p>
        </p:txBody>
      </p:sp>
      <p:cxnSp>
        <p:nvCxnSpPr>
          <p:cNvPr id="108" name="Straight Arrow Connector 107"/>
          <p:cNvCxnSpPr>
            <a:stCxn id="91" idx="2"/>
            <a:endCxn id="86" idx="0"/>
          </p:cNvCxnSpPr>
          <p:nvPr/>
        </p:nvCxnSpPr>
        <p:spPr>
          <a:xfrm>
            <a:off x="5222669" y="2204414"/>
            <a:ext cx="446482" cy="61714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6" idx="3"/>
            <a:endCxn id="99" idx="1"/>
          </p:cNvCxnSpPr>
          <p:nvPr/>
        </p:nvCxnSpPr>
        <p:spPr>
          <a:xfrm>
            <a:off x="7268751" y="3025862"/>
            <a:ext cx="545855"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1" idx="3"/>
            <a:endCxn id="120" idx="1"/>
          </p:cNvCxnSpPr>
          <p:nvPr/>
        </p:nvCxnSpPr>
        <p:spPr>
          <a:xfrm>
            <a:off x="9631184" y="3025862"/>
            <a:ext cx="433955"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95" idx="0"/>
            <a:endCxn id="62" idx="2"/>
          </p:cNvCxnSpPr>
          <p:nvPr/>
        </p:nvCxnSpPr>
        <p:spPr>
          <a:xfrm flipV="1">
            <a:off x="1782350" y="1839229"/>
            <a:ext cx="0" cy="982328"/>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7356026" y="1287981"/>
            <a:ext cx="4647360" cy="984818"/>
            <a:chOff x="9927926" y="1118525"/>
            <a:chExt cx="4647360" cy="984818"/>
          </a:xfrm>
        </p:grpSpPr>
        <p:sp>
          <p:nvSpPr>
            <p:cNvPr id="60" name="Rectangle 59"/>
            <p:cNvSpPr/>
            <p:nvPr/>
          </p:nvSpPr>
          <p:spPr>
            <a:xfrm>
              <a:off x="9927926" y="1207373"/>
              <a:ext cx="344968" cy="202754"/>
            </a:xfrm>
            <a:prstGeom prst="rect">
              <a:avLst/>
            </a:prstGeom>
            <a:solidFill>
              <a:schemeClr val="accent2">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8" name="Rectangle 67"/>
            <p:cNvSpPr/>
            <p:nvPr/>
          </p:nvSpPr>
          <p:spPr>
            <a:xfrm>
              <a:off x="9927926" y="1512095"/>
              <a:ext cx="344968" cy="202754"/>
            </a:xfrm>
            <a:prstGeom prst="rect">
              <a:avLst/>
            </a:prstGeom>
            <a:no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9" name="Rectangle 68"/>
            <p:cNvSpPr/>
            <p:nvPr/>
          </p:nvSpPr>
          <p:spPr>
            <a:xfrm>
              <a:off x="9927926" y="1816816"/>
              <a:ext cx="344968" cy="202754"/>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70" name="TextBox 69"/>
            <p:cNvSpPr txBox="1"/>
            <p:nvPr/>
          </p:nvSpPr>
          <p:spPr>
            <a:xfrm>
              <a:off x="10267697" y="1118525"/>
              <a:ext cx="1807867"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Volatile in DRAM</a:t>
              </a:r>
              <a:endParaRPr lang="en-US" dirty="0">
                <a:latin typeface="Gill Sans" charset="0"/>
                <a:ea typeface="Gill Sans" charset="0"/>
                <a:cs typeface="Gill Sans" charset="0"/>
              </a:endParaRPr>
            </a:p>
          </p:txBody>
        </p:sp>
        <p:sp>
          <p:nvSpPr>
            <p:cNvPr id="71" name="TextBox 70"/>
            <p:cNvSpPr txBox="1"/>
            <p:nvPr/>
          </p:nvSpPr>
          <p:spPr>
            <a:xfrm>
              <a:off x="10267697" y="1428806"/>
              <a:ext cx="4307589"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Updates to NVM w/o persistence guarantee</a:t>
              </a:r>
              <a:endParaRPr lang="en-US" dirty="0">
                <a:latin typeface="Gill Sans" charset="0"/>
                <a:ea typeface="Gill Sans" charset="0"/>
                <a:cs typeface="Gill Sans" charset="0"/>
              </a:endParaRPr>
            </a:p>
          </p:txBody>
        </p:sp>
        <p:sp>
          <p:nvSpPr>
            <p:cNvPr id="72" name="TextBox 71"/>
            <p:cNvSpPr txBox="1"/>
            <p:nvPr/>
          </p:nvSpPr>
          <p:spPr>
            <a:xfrm>
              <a:off x="10267697" y="1734011"/>
              <a:ext cx="1823833"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Persisted in NVM</a:t>
              </a:r>
              <a:endParaRPr lang="en-US" dirty="0">
                <a:latin typeface="Gill Sans" charset="0"/>
                <a:ea typeface="Gill Sans" charset="0"/>
                <a:cs typeface="Gill Sans" charset="0"/>
              </a:endParaRPr>
            </a:p>
          </p:txBody>
        </p:sp>
      </p:grpSp>
      <p:sp>
        <p:nvSpPr>
          <p:cNvPr id="4" name="Rounded Rectangle 3"/>
          <p:cNvSpPr/>
          <p:nvPr/>
        </p:nvSpPr>
        <p:spPr>
          <a:xfrm>
            <a:off x="9248007" y="421459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Dir</a:t>
            </a:r>
          </a:p>
        </p:txBody>
      </p:sp>
      <p:sp>
        <p:nvSpPr>
          <p:cNvPr id="51" name="Rounded Rectangle 50"/>
          <p:cNvSpPr/>
          <p:nvPr/>
        </p:nvSpPr>
        <p:spPr>
          <a:xfrm>
            <a:off x="8132225"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A</a:t>
            </a:r>
          </a:p>
        </p:txBody>
      </p:sp>
      <p:sp>
        <p:nvSpPr>
          <p:cNvPr id="52" name="Rounded Rectangle 51"/>
          <p:cNvSpPr/>
          <p:nvPr/>
        </p:nvSpPr>
        <p:spPr>
          <a:xfrm>
            <a:off x="8859713"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B</a:t>
            </a:r>
          </a:p>
        </p:txBody>
      </p:sp>
      <p:sp>
        <p:nvSpPr>
          <p:cNvPr id="53" name="Rounded Rectangle 52"/>
          <p:cNvSpPr/>
          <p:nvPr/>
        </p:nvSpPr>
        <p:spPr>
          <a:xfrm>
            <a:off x="9587200"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C</a:t>
            </a:r>
          </a:p>
        </p:txBody>
      </p:sp>
      <p:sp>
        <p:nvSpPr>
          <p:cNvPr id="54" name="Rounded Rectangle 53"/>
          <p:cNvSpPr/>
          <p:nvPr/>
        </p:nvSpPr>
        <p:spPr>
          <a:xfrm>
            <a:off x="10314687"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D</a:t>
            </a:r>
          </a:p>
        </p:txBody>
      </p:sp>
      <p:cxnSp>
        <p:nvCxnSpPr>
          <p:cNvPr id="6" name="Elbow Connector 5"/>
          <p:cNvCxnSpPr>
            <a:stCxn id="4" idx="2"/>
            <a:endCxn id="51" idx="0"/>
          </p:cNvCxnSpPr>
          <p:nvPr/>
        </p:nvCxnSpPr>
        <p:spPr>
          <a:xfrm rot="5400000">
            <a:off x="8840876" y="4121052"/>
            <a:ext cx="290826" cy="1115782"/>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4" idx="2"/>
            <a:endCxn id="52" idx="0"/>
          </p:cNvCxnSpPr>
          <p:nvPr/>
        </p:nvCxnSpPr>
        <p:spPr>
          <a:xfrm rot="5400000">
            <a:off x="9204621" y="4484797"/>
            <a:ext cx="290826" cy="388294"/>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4" idx="2"/>
            <a:endCxn id="53" idx="0"/>
          </p:cNvCxnSpPr>
          <p:nvPr/>
        </p:nvCxnSpPr>
        <p:spPr>
          <a:xfrm rot="16200000" flipH="1">
            <a:off x="9568364" y="4509347"/>
            <a:ext cx="290826" cy="339193"/>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4" idx="2"/>
            <a:endCxn id="54" idx="0"/>
          </p:cNvCxnSpPr>
          <p:nvPr/>
        </p:nvCxnSpPr>
        <p:spPr>
          <a:xfrm rot="16200000" flipH="1">
            <a:off x="9932107" y="4145603"/>
            <a:ext cx="290826" cy="106668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3992176" y="3340450"/>
            <a:ext cx="527849" cy="430887"/>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Latest</a:t>
            </a:r>
          </a:p>
          <a:p>
            <a:pPr algn="ctr"/>
            <a:r>
              <a:rPr lang="en-US" sz="1400" dirty="0">
                <a:latin typeface="Gill Sans" charset="0"/>
                <a:ea typeface="Gill Sans" charset="0"/>
                <a:cs typeface="Gill Sans" charset="0"/>
              </a:rPr>
              <a:t>Next</a:t>
            </a:r>
          </a:p>
        </p:txBody>
      </p:sp>
      <p:sp>
        <p:nvSpPr>
          <p:cNvPr id="84" name="TextBox 83"/>
          <p:cNvSpPr txBox="1"/>
          <p:nvPr/>
        </p:nvSpPr>
        <p:spPr>
          <a:xfrm>
            <a:off x="4514144" y="3340450"/>
            <a:ext cx="858694" cy="430887"/>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Consistent</a:t>
            </a:r>
          </a:p>
          <a:p>
            <a:pPr algn="ctr"/>
            <a:r>
              <a:rPr lang="en-US" sz="1400" dirty="0">
                <a:latin typeface="Gill Sans" charset="0"/>
                <a:ea typeface="Gill Sans" charset="0"/>
                <a:cs typeface="Gill Sans" charset="0"/>
              </a:rPr>
              <a:t>Next</a:t>
            </a:r>
          </a:p>
        </p:txBody>
      </p:sp>
      <p:grpSp>
        <p:nvGrpSpPr>
          <p:cNvPr id="85" name="Group 84"/>
          <p:cNvGrpSpPr/>
          <p:nvPr/>
        </p:nvGrpSpPr>
        <p:grpSpPr>
          <a:xfrm>
            <a:off x="5452173" y="2821557"/>
            <a:ext cx="1816578" cy="408610"/>
            <a:chOff x="2807866" y="5154429"/>
            <a:chExt cx="1816578" cy="408610"/>
          </a:xfrm>
        </p:grpSpPr>
        <p:sp>
          <p:nvSpPr>
            <p:cNvPr id="86" name="Rectangle 85"/>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C</a:t>
              </a:r>
            </a:p>
          </p:txBody>
        </p:sp>
        <p:sp>
          <p:nvSpPr>
            <p:cNvPr id="87" name="Rectangle 86"/>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96" name="Rectangle 95"/>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97" name="Rectangle 96"/>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grpSp>
        <p:nvGrpSpPr>
          <p:cNvPr id="98" name="Group 97"/>
          <p:cNvGrpSpPr/>
          <p:nvPr/>
        </p:nvGrpSpPr>
        <p:grpSpPr>
          <a:xfrm>
            <a:off x="7814606" y="2821557"/>
            <a:ext cx="1816578" cy="408610"/>
            <a:chOff x="2807866" y="5154429"/>
            <a:chExt cx="1816578" cy="408610"/>
          </a:xfrm>
        </p:grpSpPr>
        <p:sp>
          <p:nvSpPr>
            <p:cNvPr id="99" name="Rectangle 98"/>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B</a:t>
              </a:r>
            </a:p>
          </p:txBody>
        </p:sp>
        <p:sp>
          <p:nvSpPr>
            <p:cNvPr id="100" name="Rectangle 99"/>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1" name="Rectangle 100"/>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2" name="Rectangle 101"/>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grpSp>
        <p:nvGrpSpPr>
          <p:cNvPr id="119" name="Group 118"/>
          <p:cNvGrpSpPr/>
          <p:nvPr/>
        </p:nvGrpSpPr>
        <p:grpSpPr>
          <a:xfrm>
            <a:off x="10065139" y="2821557"/>
            <a:ext cx="1816578" cy="408610"/>
            <a:chOff x="2807866" y="5154429"/>
            <a:chExt cx="1816578" cy="408610"/>
          </a:xfrm>
        </p:grpSpPr>
        <p:sp>
          <p:nvSpPr>
            <p:cNvPr id="120" name="Rectangle 119"/>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A</a:t>
              </a:r>
            </a:p>
          </p:txBody>
        </p:sp>
        <p:sp>
          <p:nvSpPr>
            <p:cNvPr id="121" name="Rectangle 120"/>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22" name="Rectangle 121"/>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23" name="Rectangle 122"/>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sp>
        <p:nvSpPr>
          <p:cNvPr id="126" name="TextBox 125"/>
          <p:cNvSpPr txBox="1"/>
          <p:nvPr/>
        </p:nvSpPr>
        <p:spPr>
          <a:xfrm>
            <a:off x="3486191" y="3340450"/>
            <a:ext cx="511866" cy="215444"/>
          </a:xfrm>
          <a:prstGeom prst="rect">
            <a:avLst/>
          </a:prstGeom>
          <a:noFill/>
          <a:ln w="38100">
            <a:noFill/>
          </a:ln>
        </p:spPr>
        <p:txBody>
          <a:bodyPr wrap="square" lIns="0" tIns="0" rIns="0" bIns="0" rtlCol="0">
            <a:spAutoFit/>
          </a:bodyPr>
          <a:lstStyle/>
          <a:p>
            <a:pPr algn="ctr"/>
            <a:r>
              <a:rPr lang="en-US" sz="1400" dirty="0" err="1">
                <a:latin typeface="Gill Sans" charset="0"/>
                <a:ea typeface="Gill Sans" charset="0"/>
                <a:cs typeface="Gill Sans" charset="0"/>
              </a:rPr>
              <a:t>inode</a:t>
            </a:r>
            <a:endParaRPr lang="en-US" sz="1400" dirty="0">
              <a:latin typeface="Gill Sans" charset="0"/>
              <a:ea typeface="Gill Sans" charset="0"/>
              <a:cs typeface="Gill Sans" charset="0"/>
            </a:endParaRPr>
          </a:p>
        </p:txBody>
      </p:sp>
      <p:sp>
        <p:nvSpPr>
          <p:cNvPr id="127" name="TextBox 126"/>
          <p:cNvSpPr txBox="1"/>
          <p:nvPr/>
        </p:nvSpPr>
        <p:spPr>
          <a:xfrm>
            <a:off x="2825248" y="3340450"/>
            <a:ext cx="666824" cy="215444"/>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Filename</a:t>
            </a:r>
          </a:p>
        </p:txBody>
      </p:sp>
      <p:cxnSp>
        <p:nvCxnSpPr>
          <p:cNvPr id="26" name="Straight Connector 25"/>
          <p:cNvCxnSpPr>
            <a:endCxn id="84" idx="0"/>
          </p:cNvCxnSpPr>
          <p:nvPr/>
        </p:nvCxnSpPr>
        <p:spPr>
          <a:xfrm>
            <a:off x="4755253" y="3025862"/>
            <a:ext cx="188238" cy="314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endCxn id="83" idx="0"/>
          </p:cNvCxnSpPr>
          <p:nvPr/>
        </p:nvCxnSpPr>
        <p:spPr>
          <a:xfrm flipH="1">
            <a:off x="4256101" y="3037171"/>
            <a:ext cx="31737" cy="3032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endCxn id="126" idx="0"/>
          </p:cNvCxnSpPr>
          <p:nvPr/>
        </p:nvCxnSpPr>
        <p:spPr>
          <a:xfrm flipH="1">
            <a:off x="3742124" y="3037171"/>
            <a:ext cx="92256" cy="3032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endCxn id="127" idx="0"/>
          </p:cNvCxnSpPr>
          <p:nvPr/>
        </p:nvCxnSpPr>
        <p:spPr>
          <a:xfrm flipH="1">
            <a:off x="3158660" y="3047297"/>
            <a:ext cx="227000" cy="2931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8150110" y="5709007"/>
            <a:ext cx="2774809" cy="928693"/>
            <a:chOff x="8248561" y="5273815"/>
            <a:chExt cx="2774809" cy="928693"/>
          </a:xfrm>
        </p:grpSpPr>
        <p:sp>
          <p:nvSpPr>
            <p:cNvPr id="79" name="Rounded Rectangle 78"/>
            <p:cNvSpPr/>
            <p:nvPr/>
          </p:nvSpPr>
          <p:spPr>
            <a:xfrm>
              <a:off x="9364343" y="527381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Dir</a:t>
              </a:r>
            </a:p>
          </p:txBody>
        </p:sp>
        <p:sp>
          <p:nvSpPr>
            <p:cNvPr id="80" name="Rounded Rectangle 79"/>
            <p:cNvSpPr/>
            <p:nvPr/>
          </p:nvSpPr>
          <p:spPr>
            <a:xfrm>
              <a:off x="8248561"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A</a:t>
              </a:r>
            </a:p>
          </p:txBody>
        </p:sp>
        <p:sp>
          <p:nvSpPr>
            <p:cNvPr id="81" name="Rounded Rectangle 80"/>
            <p:cNvSpPr/>
            <p:nvPr/>
          </p:nvSpPr>
          <p:spPr>
            <a:xfrm>
              <a:off x="8976049"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B</a:t>
              </a:r>
            </a:p>
          </p:txBody>
        </p:sp>
        <p:sp>
          <p:nvSpPr>
            <p:cNvPr id="82" name="Rounded Rectangle 81"/>
            <p:cNvSpPr/>
            <p:nvPr/>
          </p:nvSpPr>
          <p:spPr>
            <a:xfrm>
              <a:off x="9703536"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C</a:t>
              </a:r>
            </a:p>
          </p:txBody>
        </p:sp>
        <p:sp>
          <p:nvSpPr>
            <p:cNvPr id="103" name="Rounded Rectangle 102"/>
            <p:cNvSpPr/>
            <p:nvPr/>
          </p:nvSpPr>
          <p:spPr>
            <a:xfrm>
              <a:off x="10431023"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D</a:t>
              </a:r>
            </a:p>
          </p:txBody>
        </p:sp>
        <p:cxnSp>
          <p:nvCxnSpPr>
            <p:cNvPr id="104" name="Elbow Connector 103"/>
            <p:cNvCxnSpPr>
              <a:stCxn id="80" idx="2"/>
            </p:cNvCxnSpPr>
            <p:nvPr/>
          </p:nvCxnSpPr>
          <p:spPr>
            <a:xfrm rot="5400000">
              <a:off x="8957212" y="5180270"/>
              <a:ext cx="290826" cy="1115782"/>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Elbow Connector 104"/>
            <p:cNvCxnSpPr>
              <a:stCxn id="80" idx="2"/>
            </p:cNvCxnSpPr>
            <p:nvPr/>
          </p:nvCxnSpPr>
          <p:spPr>
            <a:xfrm rot="5400000">
              <a:off x="9320957" y="5544015"/>
              <a:ext cx="290826" cy="388294"/>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80" idx="2"/>
            </p:cNvCxnSpPr>
            <p:nvPr/>
          </p:nvCxnSpPr>
          <p:spPr>
            <a:xfrm rot="16200000" flipH="1">
              <a:off x="9684700" y="5568565"/>
              <a:ext cx="290826" cy="339193"/>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Elbow Connector 106"/>
            <p:cNvCxnSpPr>
              <a:stCxn id="80" idx="2"/>
            </p:cNvCxnSpPr>
            <p:nvPr/>
          </p:nvCxnSpPr>
          <p:spPr>
            <a:xfrm rot="16200000" flipH="1">
              <a:off x="10048443" y="5204821"/>
              <a:ext cx="290826" cy="106668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1" name="Rounded Rectangle 110"/>
          <p:cNvSpPr/>
          <p:nvPr/>
        </p:nvSpPr>
        <p:spPr>
          <a:xfrm>
            <a:off x="7814606" y="3964492"/>
            <a:ext cx="4072931" cy="1262572"/>
          </a:xfrm>
          <a:prstGeom prst="roundRect">
            <a:avLst>
              <a:gd name="adj" fmla="val 8084"/>
            </a:avLst>
          </a:prstGeom>
          <a:no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t" anchorCtr="0"/>
          <a:lstStyle/>
          <a:p>
            <a:r>
              <a:rPr lang="en-US" altLang="zh-CN" sz="2000" b="1" dirty="0">
                <a:solidFill>
                  <a:srgbClr val="C00000"/>
                </a:solidFill>
              </a:rPr>
              <a:t>Latest View</a:t>
            </a:r>
            <a:endParaRPr lang="en-US" sz="2000" b="1" dirty="0">
              <a:solidFill>
                <a:srgbClr val="C00000"/>
              </a:solidFill>
            </a:endParaRPr>
          </a:p>
        </p:txBody>
      </p:sp>
      <p:sp>
        <p:nvSpPr>
          <p:cNvPr id="112" name="Rounded Rectangle 111"/>
          <p:cNvSpPr/>
          <p:nvPr/>
        </p:nvSpPr>
        <p:spPr>
          <a:xfrm>
            <a:off x="7814606" y="5227064"/>
            <a:ext cx="4067110" cy="1494411"/>
          </a:xfrm>
          <a:prstGeom prst="roundRect">
            <a:avLst>
              <a:gd name="adj" fmla="val 8791"/>
            </a:avLst>
          </a:prstGeom>
          <a:noFill/>
          <a:ln w="38100">
            <a:solidFill>
              <a:schemeClr val="tx1"/>
            </a:solidFill>
          </a:ln>
        </p:spPr>
        <p:style>
          <a:lnRef idx="2">
            <a:schemeClr val="accent2"/>
          </a:lnRef>
          <a:fillRef idx="1">
            <a:schemeClr val="lt1"/>
          </a:fillRef>
          <a:effectRef idx="0">
            <a:schemeClr val="accent2"/>
          </a:effectRef>
          <a:fontRef idx="minor">
            <a:schemeClr val="dk1"/>
          </a:fontRef>
        </p:style>
        <p:txBody>
          <a:bodyPr rtlCol="0" anchor="t" anchorCtr="0"/>
          <a:lstStyle/>
          <a:p>
            <a:r>
              <a:rPr lang="en-US" altLang="zh-CN" sz="2000" b="1" dirty="0">
                <a:solidFill>
                  <a:srgbClr val="0165C0"/>
                </a:solidFill>
              </a:rPr>
              <a:t>Consistent View</a:t>
            </a:r>
            <a:endParaRPr lang="en-US" sz="2000" b="1" dirty="0">
              <a:solidFill>
                <a:srgbClr val="0165C0"/>
              </a:solidFill>
            </a:endParaRPr>
          </a:p>
        </p:txBody>
      </p:sp>
      <p:sp>
        <p:nvSpPr>
          <p:cNvPr id="77" name="TextBox 76"/>
          <p:cNvSpPr txBox="1"/>
          <p:nvPr/>
        </p:nvSpPr>
        <p:spPr>
          <a:xfrm>
            <a:off x="302719" y="4721032"/>
            <a:ext cx="1744132" cy="523220"/>
          </a:xfrm>
          <a:prstGeom prst="rect">
            <a:avLst/>
          </a:prstGeom>
          <a:noFill/>
        </p:spPr>
        <p:txBody>
          <a:bodyPr wrap="none" rtlCol="0">
            <a:spAutoFit/>
          </a:bodyPr>
          <a:lstStyle/>
          <a:p>
            <a:pPr marL="285750" indent="-285750">
              <a:buFont typeface="Wingdings" charset="2"/>
              <a:buChar char="Ø"/>
            </a:pPr>
            <a:r>
              <a:rPr lang="en-US" sz="2800" b="1" dirty="0"/>
              <a:t> create E</a:t>
            </a:r>
          </a:p>
        </p:txBody>
      </p:sp>
      <p:sp>
        <p:nvSpPr>
          <p:cNvPr id="133" name="Rounded Rectangle 132"/>
          <p:cNvSpPr/>
          <p:nvPr/>
        </p:nvSpPr>
        <p:spPr>
          <a:xfrm>
            <a:off x="11032014" y="4828719"/>
            <a:ext cx="592347" cy="318933"/>
          </a:xfrm>
          <a:prstGeom prst="roundRect">
            <a:avLst/>
          </a:prstGeom>
          <a:solidFill>
            <a:schemeClr val="bg2"/>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rgbClr val="00B050"/>
                </a:solidFill>
              </a:rPr>
              <a:t>File E</a:t>
            </a:r>
          </a:p>
        </p:txBody>
      </p:sp>
      <p:cxnSp>
        <p:nvCxnSpPr>
          <p:cNvPr id="134" name="Elbow Connector 133"/>
          <p:cNvCxnSpPr>
            <a:stCxn id="4" idx="2"/>
            <a:endCxn id="133" idx="0"/>
          </p:cNvCxnSpPr>
          <p:nvPr/>
        </p:nvCxnSpPr>
        <p:spPr>
          <a:xfrm rot="16200000" flipH="1">
            <a:off x="10288590" y="3789120"/>
            <a:ext cx="295189" cy="1784007"/>
          </a:xfrm>
          <a:prstGeom prst="bentConnector3">
            <a:avLst>
              <a:gd name="adj1" fmla="val 50000"/>
            </a:avLst>
          </a:prstGeom>
          <a:ln w="38100">
            <a:solidFill>
              <a:srgbClr val="00B050"/>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532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Pointer-based Dual Views</a:t>
            </a:r>
          </a:p>
        </p:txBody>
      </p:sp>
      <p:sp>
        <p:nvSpPr>
          <p:cNvPr id="7" name="Slide Number Placeholder 6"/>
          <p:cNvSpPr>
            <a:spLocks noGrp="1"/>
          </p:cNvSpPr>
          <p:nvPr>
            <p:ph type="sldNum" sz="quarter" idx="12"/>
          </p:nvPr>
        </p:nvSpPr>
        <p:spPr/>
        <p:txBody>
          <a:bodyPr/>
          <a:lstStyle/>
          <a:p>
            <a:fld id="{10037A90-D1A7-B045-92CA-91932AD6A1A9}" type="slidenum">
              <a:rPr lang="en-US" smtClean="0"/>
              <a:t>21</a:t>
            </a:fld>
            <a:endParaRPr lang="en-US"/>
          </a:p>
        </p:txBody>
      </p:sp>
      <p:sp>
        <p:nvSpPr>
          <p:cNvPr id="61" name="TextBox 60"/>
          <p:cNvSpPr txBox="1"/>
          <p:nvPr/>
        </p:nvSpPr>
        <p:spPr>
          <a:xfrm>
            <a:off x="3089932" y="1395691"/>
            <a:ext cx="907108" cy="369332"/>
          </a:xfrm>
          <a:prstGeom prst="rect">
            <a:avLst/>
          </a:prstGeom>
          <a:noFill/>
          <a:ln w="38100">
            <a:noFill/>
          </a:ln>
        </p:spPr>
        <p:txBody>
          <a:bodyPr wrap="none" rtlCol="0">
            <a:spAutoFit/>
          </a:bodyPr>
          <a:lstStyle/>
          <a:p>
            <a:r>
              <a:rPr lang="en-US" dirty="0">
                <a:latin typeface="Gill Sans" charset="0"/>
                <a:ea typeface="Gill Sans" charset="0"/>
                <a:cs typeface="Gill Sans" charset="0"/>
              </a:rPr>
              <a:t>Buckets</a:t>
            </a:r>
          </a:p>
        </p:txBody>
      </p:sp>
      <p:sp>
        <p:nvSpPr>
          <p:cNvPr id="62" name="Rounded Rectangle 61"/>
          <p:cNvSpPr/>
          <p:nvPr/>
        </p:nvSpPr>
        <p:spPr>
          <a:xfrm>
            <a:off x="1206867" y="1316783"/>
            <a:ext cx="1150966" cy="522446"/>
          </a:xfrm>
          <a:prstGeom prst="roundRect">
            <a:avLst/>
          </a:prstGeom>
          <a:solidFill>
            <a:schemeClr val="accent1">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dirty="0">
                <a:latin typeface="Gill Sans" charset="0"/>
                <a:ea typeface="Gill Sans" charset="0"/>
                <a:cs typeface="Gill Sans" charset="0"/>
              </a:rPr>
              <a:t>Directory </a:t>
            </a:r>
            <a:r>
              <a:rPr lang="en-US" dirty="0" err="1">
                <a:latin typeface="Gill Sans" charset="0"/>
                <a:ea typeface="Gill Sans" charset="0"/>
                <a:cs typeface="Gill Sans" charset="0"/>
              </a:rPr>
              <a:t>inode</a:t>
            </a:r>
            <a:endParaRPr lang="en-US" dirty="0">
              <a:latin typeface="Gill Sans" charset="0"/>
              <a:ea typeface="Gill Sans" charset="0"/>
              <a:cs typeface="Gill Sans" charset="0"/>
            </a:endParaRPr>
          </a:p>
        </p:txBody>
      </p:sp>
      <p:grpSp>
        <p:nvGrpSpPr>
          <p:cNvPr id="18" name="Group 17"/>
          <p:cNvGrpSpPr/>
          <p:nvPr/>
        </p:nvGrpSpPr>
        <p:grpSpPr>
          <a:xfrm>
            <a:off x="3196031" y="2821557"/>
            <a:ext cx="1816578" cy="408610"/>
            <a:chOff x="2807866" y="5154429"/>
            <a:chExt cx="1816578" cy="408610"/>
          </a:xfrm>
        </p:grpSpPr>
        <p:sp>
          <p:nvSpPr>
            <p:cNvPr id="64" name="Rectangle 63"/>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D</a:t>
              </a:r>
            </a:p>
          </p:txBody>
        </p:sp>
        <p:sp>
          <p:nvSpPr>
            <p:cNvPr id="65" name="Rectangle 64"/>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6" name="Rectangle 65"/>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7" name="Rectangle 66"/>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cxnSp>
        <p:nvCxnSpPr>
          <p:cNvPr id="76" name="Straight Arrow Connector 75"/>
          <p:cNvCxnSpPr>
            <a:stCxn id="94" idx="2"/>
            <a:endCxn id="64" idx="0"/>
          </p:cNvCxnSpPr>
          <p:nvPr/>
        </p:nvCxnSpPr>
        <p:spPr>
          <a:xfrm flipH="1">
            <a:off x="3413009" y="2204414"/>
            <a:ext cx="253182" cy="61714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2357833" y="1578006"/>
            <a:ext cx="1044447" cy="41552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a:xfrm>
            <a:off x="3402280" y="1782654"/>
            <a:ext cx="3121948" cy="421760"/>
            <a:chOff x="7129577" y="2232636"/>
            <a:chExt cx="1755015" cy="237094"/>
          </a:xfrm>
          <a:solidFill>
            <a:schemeClr val="accent1">
              <a:lumMod val="20000"/>
              <a:lumOff val="80000"/>
            </a:schemeClr>
          </a:solidFill>
        </p:grpSpPr>
        <p:sp>
          <p:nvSpPr>
            <p:cNvPr id="89" name="Rectangle 88"/>
            <p:cNvSpPr/>
            <p:nvPr/>
          </p:nvSpPr>
          <p:spPr>
            <a:xfrm>
              <a:off x="742123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1</a:t>
              </a:r>
              <a:endParaRPr lang="en-US" dirty="0">
                <a:latin typeface="Gill Sans" charset="0"/>
                <a:ea typeface="Gill Sans" charset="0"/>
                <a:cs typeface="Gill Sans" charset="0"/>
              </a:endParaRPr>
            </a:p>
          </p:txBody>
        </p:sp>
        <p:sp>
          <p:nvSpPr>
            <p:cNvPr id="90" name="Rectangle 89"/>
            <p:cNvSpPr/>
            <p:nvPr/>
          </p:nvSpPr>
          <p:spPr>
            <a:xfrm>
              <a:off x="771289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2</a:t>
              </a:r>
              <a:endParaRPr lang="en-US" dirty="0">
                <a:latin typeface="Gill Sans" charset="0"/>
                <a:ea typeface="Gill Sans" charset="0"/>
                <a:cs typeface="Gill Sans" charset="0"/>
              </a:endParaRPr>
            </a:p>
          </p:txBody>
        </p:sp>
        <p:sp>
          <p:nvSpPr>
            <p:cNvPr id="91" name="Rectangle 90"/>
            <p:cNvSpPr/>
            <p:nvPr/>
          </p:nvSpPr>
          <p:spPr>
            <a:xfrm>
              <a:off x="800455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3</a:t>
              </a:r>
              <a:endParaRPr lang="en-US" dirty="0">
                <a:latin typeface="Gill Sans" charset="0"/>
                <a:ea typeface="Gill Sans" charset="0"/>
                <a:cs typeface="Gill Sans" charset="0"/>
              </a:endParaRPr>
            </a:p>
          </p:txBody>
        </p:sp>
        <p:sp>
          <p:nvSpPr>
            <p:cNvPr id="92" name="Rectangle 91"/>
            <p:cNvSpPr/>
            <p:nvPr/>
          </p:nvSpPr>
          <p:spPr>
            <a:xfrm>
              <a:off x="829621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4</a:t>
              </a:r>
              <a:endParaRPr lang="en-US" dirty="0">
                <a:latin typeface="Gill Sans" charset="0"/>
                <a:ea typeface="Gill Sans" charset="0"/>
                <a:cs typeface="Gill Sans" charset="0"/>
              </a:endParaRPr>
            </a:p>
          </p:txBody>
        </p:sp>
        <p:sp>
          <p:nvSpPr>
            <p:cNvPr id="93" name="Rectangle 92"/>
            <p:cNvSpPr/>
            <p:nvPr/>
          </p:nvSpPr>
          <p:spPr>
            <a:xfrm>
              <a:off x="8587875"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mr-IN" dirty="0">
                  <a:latin typeface="Gill Sans" charset="0"/>
                  <a:ea typeface="Gill Sans" charset="0"/>
                  <a:cs typeface="Gill Sans" charset="0"/>
                </a:rPr>
                <a:t>…</a:t>
              </a:r>
              <a:endParaRPr lang="en-US" dirty="0">
                <a:latin typeface="Gill Sans" charset="0"/>
                <a:ea typeface="Gill Sans" charset="0"/>
                <a:cs typeface="Gill Sans" charset="0"/>
              </a:endParaRPr>
            </a:p>
          </p:txBody>
        </p:sp>
        <p:sp>
          <p:nvSpPr>
            <p:cNvPr id="94" name="Rectangle 93"/>
            <p:cNvSpPr/>
            <p:nvPr/>
          </p:nvSpPr>
          <p:spPr>
            <a:xfrm>
              <a:off x="712957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0</a:t>
              </a:r>
              <a:endParaRPr lang="en-US" dirty="0">
                <a:latin typeface="Gill Sans" charset="0"/>
                <a:ea typeface="Gill Sans" charset="0"/>
                <a:cs typeface="Gill Sans" charset="0"/>
              </a:endParaRPr>
            </a:p>
          </p:txBody>
        </p:sp>
      </p:grpSp>
      <p:sp>
        <p:nvSpPr>
          <p:cNvPr id="95" name="Rounded Rectangle 94"/>
          <p:cNvSpPr/>
          <p:nvPr/>
        </p:nvSpPr>
        <p:spPr>
          <a:xfrm>
            <a:off x="1206867" y="2821557"/>
            <a:ext cx="1150966" cy="1037787"/>
          </a:xfrm>
          <a:prstGeom prst="roundRect">
            <a:avLst/>
          </a:prstGeom>
          <a:solidFill>
            <a:schemeClr val="accent2">
              <a:lumMod val="20000"/>
              <a:lumOff val="80000"/>
            </a:schemeClr>
          </a:solidFill>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Directory</a:t>
            </a:r>
          </a:p>
          <a:p>
            <a:pPr algn="ctr"/>
            <a:r>
              <a:rPr lang="en-US" dirty="0"/>
              <a:t>VFS </a:t>
            </a:r>
            <a:r>
              <a:rPr lang="en-US" dirty="0" err="1"/>
              <a:t>inode</a:t>
            </a:r>
            <a:endParaRPr lang="en-US" dirty="0"/>
          </a:p>
        </p:txBody>
      </p:sp>
      <p:cxnSp>
        <p:nvCxnSpPr>
          <p:cNvPr id="108" name="Straight Arrow Connector 107"/>
          <p:cNvCxnSpPr>
            <a:stCxn id="91" idx="2"/>
            <a:endCxn id="86" idx="0"/>
          </p:cNvCxnSpPr>
          <p:nvPr/>
        </p:nvCxnSpPr>
        <p:spPr>
          <a:xfrm>
            <a:off x="5222669" y="2204414"/>
            <a:ext cx="446482" cy="61714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6" idx="3"/>
            <a:endCxn id="99" idx="1"/>
          </p:cNvCxnSpPr>
          <p:nvPr/>
        </p:nvCxnSpPr>
        <p:spPr>
          <a:xfrm>
            <a:off x="7268751" y="3025862"/>
            <a:ext cx="545855"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1" idx="3"/>
            <a:endCxn id="120" idx="1"/>
          </p:cNvCxnSpPr>
          <p:nvPr/>
        </p:nvCxnSpPr>
        <p:spPr>
          <a:xfrm>
            <a:off x="9631184" y="3025862"/>
            <a:ext cx="433955"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95" idx="0"/>
            <a:endCxn id="62" idx="2"/>
          </p:cNvCxnSpPr>
          <p:nvPr/>
        </p:nvCxnSpPr>
        <p:spPr>
          <a:xfrm flipV="1">
            <a:off x="1782350" y="1839229"/>
            <a:ext cx="0" cy="982328"/>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7356026" y="1287981"/>
            <a:ext cx="4647360" cy="984818"/>
            <a:chOff x="9927926" y="1118525"/>
            <a:chExt cx="4647360" cy="984818"/>
          </a:xfrm>
        </p:grpSpPr>
        <p:sp>
          <p:nvSpPr>
            <p:cNvPr id="60" name="Rectangle 59"/>
            <p:cNvSpPr/>
            <p:nvPr/>
          </p:nvSpPr>
          <p:spPr>
            <a:xfrm>
              <a:off x="9927926" y="1207373"/>
              <a:ext cx="344968" cy="202754"/>
            </a:xfrm>
            <a:prstGeom prst="rect">
              <a:avLst/>
            </a:prstGeom>
            <a:solidFill>
              <a:schemeClr val="accent2">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8" name="Rectangle 67"/>
            <p:cNvSpPr/>
            <p:nvPr/>
          </p:nvSpPr>
          <p:spPr>
            <a:xfrm>
              <a:off x="9927926" y="1512095"/>
              <a:ext cx="344968" cy="202754"/>
            </a:xfrm>
            <a:prstGeom prst="rect">
              <a:avLst/>
            </a:prstGeom>
            <a:no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9" name="Rectangle 68"/>
            <p:cNvSpPr/>
            <p:nvPr/>
          </p:nvSpPr>
          <p:spPr>
            <a:xfrm>
              <a:off x="9927926" y="1816816"/>
              <a:ext cx="344968" cy="202754"/>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70" name="TextBox 69"/>
            <p:cNvSpPr txBox="1"/>
            <p:nvPr/>
          </p:nvSpPr>
          <p:spPr>
            <a:xfrm>
              <a:off x="10267697" y="1118525"/>
              <a:ext cx="1807867"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Volatile in DRAM</a:t>
              </a:r>
              <a:endParaRPr lang="en-US" dirty="0">
                <a:latin typeface="Gill Sans" charset="0"/>
                <a:ea typeface="Gill Sans" charset="0"/>
                <a:cs typeface="Gill Sans" charset="0"/>
              </a:endParaRPr>
            </a:p>
          </p:txBody>
        </p:sp>
        <p:sp>
          <p:nvSpPr>
            <p:cNvPr id="71" name="TextBox 70"/>
            <p:cNvSpPr txBox="1"/>
            <p:nvPr/>
          </p:nvSpPr>
          <p:spPr>
            <a:xfrm>
              <a:off x="10267697" y="1428806"/>
              <a:ext cx="4307589"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Updates to NVM w/o persistence guarantee</a:t>
              </a:r>
              <a:endParaRPr lang="en-US" dirty="0">
                <a:latin typeface="Gill Sans" charset="0"/>
                <a:ea typeface="Gill Sans" charset="0"/>
                <a:cs typeface="Gill Sans" charset="0"/>
              </a:endParaRPr>
            </a:p>
          </p:txBody>
        </p:sp>
        <p:sp>
          <p:nvSpPr>
            <p:cNvPr id="72" name="TextBox 71"/>
            <p:cNvSpPr txBox="1"/>
            <p:nvPr/>
          </p:nvSpPr>
          <p:spPr>
            <a:xfrm>
              <a:off x="10267697" y="1734011"/>
              <a:ext cx="1823833"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Persisted in NVM</a:t>
              </a:r>
              <a:endParaRPr lang="en-US" dirty="0">
                <a:latin typeface="Gill Sans" charset="0"/>
                <a:ea typeface="Gill Sans" charset="0"/>
                <a:cs typeface="Gill Sans" charset="0"/>
              </a:endParaRPr>
            </a:p>
          </p:txBody>
        </p:sp>
      </p:grpSp>
      <p:sp>
        <p:nvSpPr>
          <p:cNvPr id="83" name="TextBox 82"/>
          <p:cNvSpPr txBox="1"/>
          <p:nvPr/>
        </p:nvSpPr>
        <p:spPr>
          <a:xfrm>
            <a:off x="3992176" y="3340450"/>
            <a:ext cx="527849" cy="430887"/>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Latest</a:t>
            </a:r>
          </a:p>
          <a:p>
            <a:pPr algn="ctr"/>
            <a:r>
              <a:rPr lang="en-US" sz="1400" dirty="0">
                <a:latin typeface="Gill Sans" charset="0"/>
                <a:ea typeface="Gill Sans" charset="0"/>
                <a:cs typeface="Gill Sans" charset="0"/>
              </a:rPr>
              <a:t>Next</a:t>
            </a:r>
          </a:p>
        </p:txBody>
      </p:sp>
      <p:sp>
        <p:nvSpPr>
          <p:cNvPr id="84" name="TextBox 83"/>
          <p:cNvSpPr txBox="1"/>
          <p:nvPr/>
        </p:nvSpPr>
        <p:spPr>
          <a:xfrm>
            <a:off x="4514144" y="3340450"/>
            <a:ext cx="858694" cy="430887"/>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Consistent</a:t>
            </a:r>
          </a:p>
          <a:p>
            <a:pPr algn="ctr"/>
            <a:r>
              <a:rPr lang="en-US" sz="1400" dirty="0">
                <a:latin typeface="Gill Sans" charset="0"/>
                <a:ea typeface="Gill Sans" charset="0"/>
                <a:cs typeface="Gill Sans" charset="0"/>
              </a:rPr>
              <a:t>Next</a:t>
            </a:r>
          </a:p>
        </p:txBody>
      </p:sp>
      <p:grpSp>
        <p:nvGrpSpPr>
          <p:cNvPr id="85" name="Group 84"/>
          <p:cNvGrpSpPr/>
          <p:nvPr/>
        </p:nvGrpSpPr>
        <p:grpSpPr>
          <a:xfrm>
            <a:off x="5452173" y="2821557"/>
            <a:ext cx="1816578" cy="408610"/>
            <a:chOff x="2807866" y="5154429"/>
            <a:chExt cx="1816578" cy="408610"/>
          </a:xfrm>
        </p:grpSpPr>
        <p:sp>
          <p:nvSpPr>
            <p:cNvPr id="86" name="Rectangle 85"/>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C</a:t>
              </a:r>
            </a:p>
          </p:txBody>
        </p:sp>
        <p:sp>
          <p:nvSpPr>
            <p:cNvPr id="87" name="Rectangle 86"/>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96" name="Rectangle 95"/>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97" name="Rectangle 96"/>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grpSp>
        <p:nvGrpSpPr>
          <p:cNvPr id="98" name="Group 97"/>
          <p:cNvGrpSpPr/>
          <p:nvPr/>
        </p:nvGrpSpPr>
        <p:grpSpPr>
          <a:xfrm>
            <a:off x="7814606" y="2821557"/>
            <a:ext cx="1816578" cy="408610"/>
            <a:chOff x="2807866" y="5154429"/>
            <a:chExt cx="1816578" cy="408610"/>
          </a:xfrm>
        </p:grpSpPr>
        <p:sp>
          <p:nvSpPr>
            <p:cNvPr id="99" name="Rectangle 98"/>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B</a:t>
              </a:r>
            </a:p>
          </p:txBody>
        </p:sp>
        <p:sp>
          <p:nvSpPr>
            <p:cNvPr id="100" name="Rectangle 99"/>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1" name="Rectangle 100"/>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2" name="Rectangle 101"/>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grpSp>
        <p:nvGrpSpPr>
          <p:cNvPr id="119" name="Group 118"/>
          <p:cNvGrpSpPr/>
          <p:nvPr/>
        </p:nvGrpSpPr>
        <p:grpSpPr>
          <a:xfrm>
            <a:off x="10065139" y="2821557"/>
            <a:ext cx="1816578" cy="408610"/>
            <a:chOff x="2807866" y="5154429"/>
            <a:chExt cx="1816578" cy="408610"/>
          </a:xfrm>
        </p:grpSpPr>
        <p:sp>
          <p:nvSpPr>
            <p:cNvPr id="120" name="Rectangle 119"/>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A</a:t>
              </a:r>
            </a:p>
          </p:txBody>
        </p:sp>
        <p:sp>
          <p:nvSpPr>
            <p:cNvPr id="121" name="Rectangle 120"/>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22" name="Rectangle 121"/>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23" name="Rectangle 122"/>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sp>
        <p:nvSpPr>
          <p:cNvPr id="126" name="TextBox 125"/>
          <p:cNvSpPr txBox="1"/>
          <p:nvPr/>
        </p:nvSpPr>
        <p:spPr>
          <a:xfrm>
            <a:off x="3486191" y="3340450"/>
            <a:ext cx="511866" cy="215444"/>
          </a:xfrm>
          <a:prstGeom prst="rect">
            <a:avLst/>
          </a:prstGeom>
          <a:noFill/>
          <a:ln w="38100">
            <a:noFill/>
          </a:ln>
        </p:spPr>
        <p:txBody>
          <a:bodyPr wrap="square" lIns="0" tIns="0" rIns="0" bIns="0" rtlCol="0">
            <a:spAutoFit/>
          </a:bodyPr>
          <a:lstStyle/>
          <a:p>
            <a:pPr algn="ctr"/>
            <a:r>
              <a:rPr lang="en-US" sz="1400" dirty="0" err="1">
                <a:latin typeface="Gill Sans" charset="0"/>
                <a:ea typeface="Gill Sans" charset="0"/>
                <a:cs typeface="Gill Sans" charset="0"/>
              </a:rPr>
              <a:t>inode</a:t>
            </a:r>
            <a:endParaRPr lang="en-US" sz="1400" dirty="0">
              <a:latin typeface="Gill Sans" charset="0"/>
              <a:ea typeface="Gill Sans" charset="0"/>
              <a:cs typeface="Gill Sans" charset="0"/>
            </a:endParaRPr>
          </a:p>
        </p:txBody>
      </p:sp>
      <p:sp>
        <p:nvSpPr>
          <p:cNvPr id="127" name="TextBox 126"/>
          <p:cNvSpPr txBox="1"/>
          <p:nvPr/>
        </p:nvSpPr>
        <p:spPr>
          <a:xfrm>
            <a:off x="2825248" y="3340450"/>
            <a:ext cx="666824" cy="215444"/>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Filename</a:t>
            </a:r>
          </a:p>
        </p:txBody>
      </p:sp>
      <p:cxnSp>
        <p:nvCxnSpPr>
          <p:cNvPr id="26" name="Straight Connector 25"/>
          <p:cNvCxnSpPr>
            <a:endCxn id="84" idx="0"/>
          </p:cNvCxnSpPr>
          <p:nvPr/>
        </p:nvCxnSpPr>
        <p:spPr>
          <a:xfrm>
            <a:off x="4755253" y="3025862"/>
            <a:ext cx="188238" cy="314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endCxn id="83" idx="0"/>
          </p:cNvCxnSpPr>
          <p:nvPr/>
        </p:nvCxnSpPr>
        <p:spPr>
          <a:xfrm flipH="1">
            <a:off x="4256101" y="3037171"/>
            <a:ext cx="31737" cy="3032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endCxn id="126" idx="0"/>
          </p:cNvCxnSpPr>
          <p:nvPr/>
        </p:nvCxnSpPr>
        <p:spPr>
          <a:xfrm flipH="1">
            <a:off x="3742124" y="3037171"/>
            <a:ext cx="92256" cy="3032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endCxn id="127" idx="0"/>
          </p:cNvCxnSpPr>
          <p:nvPr/>
        </p:nvCxnSpPr>
        <p:spPr>
          <a:xfrm flipH="1">
            <a:off x="3158660" y="3047297"/>
            <a:ext cx="227000" cy="2931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95" idx="2"/>
            <a:endCxn id="131" idx="1"/>
          </p:cNvCxnSpPr>
          <p:nvPr/>
        </p:nvCxnSpPr>
        <p:spPr>
          <a:xfrm>
            <a:off x="1782350" y="3859344"/>
            <a:ext cx="672300" cy="1384908"/>
          </a:xfrm>
          <a:prstGeom prst="straightConnector1">
            <a:avLst/>
          </a:prstGeom>
          <a:ln w="381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2260659" y="4551798"/>
            <a:ext cx="1538947" cy="369332"/>
          </a:xfrm>
          <a:prstGeom prst="rect">
            <a:avLst/>
          </a:prstGeom>
          <a:noFill/>
          <a:ln w="38100">
            <a:noFill/>
          </a:ln>
        </p:spPr>
        <p:txBody>
          <a:bodyPr wrap="none" rtlCol="0">
            <a:spAutoFit/>
          </a:bodyPr>
          <a:lstStyle/>
          <a:p>
            <a:r>
              <a:rPr lang="en-US" dirty="0">
                <a:latin typeface="Gill Sans" charset="0"/>
                <a:ea typeface="Gill Sans" charset="0"/>
                <a:cs typeface="Gill Sans" charset="0"/>
              </a:rPr>
              <a:t>Latest Buckets</a:t>
            </a:r>
          </a:p>
        </p:txBody>
      </p:sp>
      <p:grpSp>
        <p:nvGrpSpPr>
          <p:cNvPr id="113" name="Group 112"/>
          <p:cNvGrpSpPr/>
          <p:nvPr/>
        </p:nvGrpSpPr>
        <p:grpSpPr>
          <a:xfrm>
            <a:off x="2454650" y="5033372"/>
            <a:ext cx="3121948" cy="421760"/>
            <a:chOff x="7129577" y="2232636"/>
            <a:chExt cx="1755015" cy="237094"/>
          </a:xfrm>
          <a:solidFill>
            <a:schemeClr val="accent1">
              <a:lumMod val="20000"/>
              <a:lumOff val="80000"/>
            </a:schemeClr>
          </a:solidFill>
        </p:grpSpPr>
        <p:sp>
          <p:nvSpPr>
            <p:cNvPr id="114" name="Rectangle 113"/>
            <p:cNvSpPr/>
            <p:nvPr/>
          </p:nvSpPr>
          <p:spPr>
            <a:xfrm>
              <a:off x="742123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15" name="Rectangle 114"/>
            <p:cNvSpPr/>
            <p:nvPr/>
          </p:nvSpPr>
          <p:spPr>
            <a:xfrm>
              <a:off x="771289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16" name="Rectangle 115"/>
            <p:cNvSpPr/>
            <p:nvPr/>
          </p:nvSpPr>
          <p:spPr>
            <a:xfrm>
              <a:off x="800455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17" name="Rectangle 116"/>
            <p:cNvSpPr/>
            <p:nvPr/>
          </p:nvSpPr>
          <p:spPr>
            <a:xfrm>
              <a:off x="829621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18" name="Rectangle 117"/>
            <p:cNvSpPr/>
            <p:nvPr/>
          </p:nvSpPr>
          <p:spPr>
            <a:xfrm>
              <a:off x="8587875"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31" name="Rectangle 130"/>
            <p:cNvSpPr/>
            <p:nvPr/>
          </p:nvSpPr>
          <p:spPr>
            <a:xfrm>
              <a:off x="712957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grpSp>
      <p:sp>
        <p:nvSpPr>
          <p:cNvPr id="144" name="TextBox 143"/>
          <p:cNvSpPr txBox="1"/>
          <p:nvPr/>
        </p:nvSpPr>
        <p:spPr>
          <a:xfrm>
            <a:off x="302719" y="4721032"/>
            <a:ext cx="1744132" cy="523220"/>
          </a:xfrm>
          <a:prstGeom prst="rect">
            <a:avLst/>
          </a:prstGeom>
          <a:noFill/>
        </p:spPr>
        <p:txBody>
          <a:bodyPr wrap="none" rtlCol="0">
            <a:spAutoFit/>
          </a:bodyPr>
          <a:lstStyle/>
          <a:p>
            <a:pPr marL="285750" indent="-285750">
              <a:buFont typeface="Wingdings" charset="2"/>
              <a:buChar char="Ø"/>
            </a:pPr>
            <a:r>
              <a:rPr lang="en-US" sz="2800" b="1" dirty="0"/>
              <a:t> create E</a:t>
            </a:r>
          </a:p>
        </p:txBody>
      </p:sp>
      <p:sp>
        <p:nvSpPr>
          <p:cNvPr id="145" name="Rounded Rectangle 144"/>
          <p:cNvSpPr/>
          <p:nvPr/>
        </p:nvSpPr>
        <p:spPr>
          <a:xfrm>
            <a:off x="9248007" y="421459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Dir</a:t>
            </a:r>
          </a:p>
        </p:txBody>
      </p:sp>
      <p:sp>
        <p:nvSpPr>
          <p:cNvPr id="146" name="Rounded Rectangle 145"/>
          <p:cNvSpPr/>
          <p:nvPr/>
        </p:nvSpPr>
        <p:spPr>
          <a:xfrm>
            <a:off x="8132225"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A</a:t>
            </a:r>
          </a:p>
        </p:txBody>
      </p:sp>
      <p:sp>
        <p:nvSpPr>
          <p:cNvPr id="147" name="Rounded Rectangle 146"/>
          <p:cNvSpPr/>
          <p:nvPr/>
        </p:nvSpPr>
        <p:spPr>
          <a:xfrm>
            <a:off x="8859713"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B</a:t>
            </a:r>
          </a:p>
        </p:txBody>
      </p:sp>
      <p:sp>
        <p:nvSpPr>
          <p:cNvPr id="148" name="Rounded Rectangle 147"/>
          <p:cNvSpPr/>
          <p:nvPr/>
        </p:nvSpPr>
        <p:spPr>
          <a:xfrm>
            <a:off x="9587200"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C</a:t>
            </a:r>
          </a:p>
        </p:txBody>
      </p:sp>
      <p:sp>
        <p:nvSpPr>
          <p:cNvPr id="149" name="Rounded Rectangle 148"/>
          <p:cNvSpPr/>
          <p:nvPr/>
        </p:nvSpPr>
        <p:spPr>
          <a:xfrm>
            <a:off x="10314687"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D</a:t>
            </a:r>
          </a:p>
        </p:txBody>
      </p:sp>
      <p:cxnSp>
        <p:nvCxnSpPr>
          <p:cNvPr id="150" name="Elbow Connector 149"/>
          <p:cNvCxnSpPr>
            <a:stCxn id="147" idx="2"/>
          </p:cNvCxnSpPr>
          <p:nvPr/>
        </p:nvCxnSpPr>
        <p:spPr>
          <a:xfrm rot="5400000">
            <a:off x="8840876" y="4121052"/>
            <a:ext cx="290826" cy="1115782"/>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Elbow Connector 150"/>
          <p:cNvCxnSpPr>
            <a:stCxn id="147" idx="2"/>
          </p:cNvCxnSpPr>
          <p:nvPr/>
        </p:nvCxnSpPr>
        <p:spPr>
          <a:xfrm rot="5400000">
            <a:off x="9204621" y="4484797"/>
            <a:ext cx="290826" cy="388294"/>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Elbow Connector 151"/>
          <p:cNvCxnSpPr>
            <a:stCxn id="147" idx="2"/>
          </p:cNvCxnSpPr>
          <p:nvPr/>
        </p:nvCxnSpPr>
        <p:spPr>
          <a:xfrm rot="16200000" flipH="1">
            <a:off x="9568364" y="4509347"/>
            <a:ext cx="290826" cy="339193"/>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Elbow Connector 152"/>
          <p:cNvCxnSpPr>
            <a:stCxn id="147" idx="2"/>
          </p:cNvCxnSpPr>
          <p:nvPr/>
        </p:nvCxnSpPr>
        <p:spPr>
          <a:xfrm rot="16200000" flipH="1">
            <a:off x="9932107" y="4145603"/>
            <a:ext cx="290826" cy="106668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4" name="Group 153"/>
          <p:cNvGrpSpPr/>
          <p:nvPr/>
        </p:nvGrpSpPr>
        <p:grpSpPr>
          <a:xfrm>
            <a:off x="8150110" y="5709007"/>
            <a:ext cx="2774809" cy="928693"/>
            <a:chOff x="8248561" y="5273815"/>
            <a:chExt cx="2774809" cy="928693"/>
          </a:xfrm>
        </p:grpSpPr>
        <p:sp>
          <p:nvSpPr>
            <p:cNvPr id="155" name="Rounded Rectangle 154"/>
            <p:cNvSpPr/>
            <p:nvPr/>
          </p:nvSpPr>
          <p:spPr>
            <a:xfrm>
              <a:off x="9364343" y="527381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Dir</a:t>
              </a:r>
            </a:p>
          </p:txBody>
        </p:sp>
        <p:sp>
          <p:nvSpPr>
            <p:cNvPr id="156" name="Rounded Rectangle 155"/>
            <p:cNvSpPr/>
            <p:nvPr/>
          </p:nvSpPr>
          <p:spPr>
            <a:xfrm>
              <a:off x="8248561"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A</a:t>
              </a:r>
            </a:p>
          </p:txBody>
        </p:sp>
        <p:sp>
          <p:nvSpPr>
            <p:cNvPr id="157" name="Rounded Rectangle 156"/>
            <p:cNvSpPr/>
            <p:nvPr/>
          </p:nvSpPr>
          <p:spPr>
            <a:xfrm>
              <a:off x="8976049"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B</a:t>
              </a:r>
            </a:p>
          </p:txBody>
        </p:sp>
        <p:sp>
          <p:nvSpPr>
            <p:cNvPr id="158" name="Rounded Rectangle 157"/>
            <p:cNvSpPr/>
            <p:nvPr/>
          </p:nvSpPr>
          <p:spPr>
            <a:xfrm>
              <a:off x="9703536"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C</a:t>
              </a:r>
            </a:p>
          </p:txBody>
        </p:sp>
        <p:sp>
          <p:nvSpPr>
            <p:cNvPr id="159" name="Rounded Rectangle 158"/>
            <p:cNvSpPr/>
            <p:nvPr/>
          </p:nvSpPr>
          <p:spPr>
            <a:xfrm>
              <a:off x="10431023"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D</a:t>
              </a:r>
            </a:p>
          </p:txBody>
        </p:sp>
        <p:cxnSp>
          <p:nvCxnSpPr>
            <p:cNvPr id="160" name="Elbow Connector 159"/>
            <p:cNvCxnSpPr/>
            <p:nvPr/>
          </p:nvCxnSpPr>
          <p:spPr>
            <a:xfrm rot="5400000">
              <a:off x="8957212" y="5180270"/>
              <a:ext cx="290826" cy="1115782"/>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Elbow Connector 160"/>
            <p:cNvCxnSpPr/>
            <p:nvPr/>
          </p:nvCxnSpPr>
          <p:spPr>
            <a:xfrm rot="5400000">
              <a:off x="9320957" y="5544015"/>
              <a:ext cx="290826" cy="388294"/>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Elbow Connector 161"/>
            <p:cNvCxnSpPr/>
            <p:nvPr/>
          </p:nvCxnSpPr>
          <p:spPr>
            <a:xfrm rot="16200000" flipH="1">
              <a:off x="9684700" y="5568565"/>
              <a:ext cx="290826" cy="339193"/>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Elbow Connector 162"/>
            <p:cNvCxnSpPr/>
            <p:nvPr/>
          </p:nvCxnSpPr>
          <p:spPr>
            <a:xfrm rot="16200000" flipH="1">
              <a:off x="10048443" y="5204821"/>
              <a:ext cx="290826" cy="106668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4" name="Rounded Rectangle 163"/>
          <p:cNvSpPr/>
          <p:nvPr/>
        </p:nvSpPr>
        <p:spPr>
          <a:xfrm>
            <a:off x="7814606" y="3964492"/>
            <a:ext cx="4072931" cy="1262572"/>
          </a:xfrm>
          <a:prstGeom prst="roundRect">
            <a:avLst>
              <a:gd name="adj" fmla="val 8084"/>
            </a:avLst>
          </a:prstGeom>
          <a:no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t" anchorCtr="0"/>
          <a:lstStyle/>
          <a:p>
            <a:r>
              <a:rPr lang="en-US" altLang="zh-CN" sz="2000" b="1" dirty="0">
                <a:solidFill>
                  <a:srgbClr val="C00000"/>
                </a:solidFill>
              </a:rPr>
              <a:t>Latest View</a:t>
            </a:r>
            <a:endParaRPr lang="en-US" sz="2000" b="1" dirty="0">
              <a:solidFill>
                <a:srgbClr val="C00000"/>
              </a:solidFill>
            </a:endParaRPr>
          </a:p>
        </p:txBody>
      </p:sp>
      <p:sp>
        <p:nvSpPr>
          <p:cNvPr id="165" name="Rounded Rectangle 164"/>
          <p:cNvSpPr/>
          <p:nvPr/>
        </p:nvSpPr>
        <p:spPr>
          <a:xfrm>
            <a:off x="7814606" y="5227064"/>
            <a:ext cx="4067110" cy="1494411"/>
          </a:xfrm>
          <a:prstGeom prst="roundRect">
            <a:avLst>
              <a:gd name="adj" fmla="val 8791"/>
            </a:avLst>
          </a:prstGeom>
          <a:noFill/>
          <a:ln w="38100">
            <a:solidFill>
              <a:schemeClr val="tx1"/>
            </a:solidFill>
          </a:ln>
        </p:spPr>
        <p:style>
          <a:lnRef idx="2">
            <a:schemeClr val="accent2"/>
          </a:lnRef>
          <a:fillRef idx="1">
            <a:schemeClr val="lt1"/>
          </a:fillRef>
          <a:effectRef idx="0">
            <a:schemeClr val="accent2"/>
          </a:effectRef>
          <a:fontRef idx="minor">
            <a:schemeClr val="dk1"/>
          </a:fontRef>
        </p:style>
        <p:txBody>
          <a:bodyPr rtlCol="0" anchor="t" anchorCtr="0"/>
          <a:lstStyle/>
          <a:p>
            <a:r>
              <a:rPr lang="en-US" altLang="zh-CN" sz="2000" b="1" dirty="0">
                <a:solidFill>
                  <a:srgbClr val="0165C0"/>
                </a:solidFill>
              </a:rPr>
              <a:t>Consistent View</a:t>
            </a:r>
            <a:endParaRPr lang="en-US" sz="2000" b="1" dirty="0">
              <a:solidFill>
                <a:srgbClr val="0165C0"/>
              </a:solidFill>
            </a:endParaRPr>
          </a:p>
        </p:txBody>
      </p:sp>
      <p:sp>
        <p:nvSpPr>
          <p:cNvPr id="166" name="Rounded Rectangle 165"/>
          <p:cNvSpPr/>
          <p:nvPr/>
        </p:nvSpPr>
        <p:spPr>
          <a:xfrm>
            <a:off x="11032014" y="4828719"/>
            <a:ext cx="592347" cy="318933"/>
          </a:xfrm>
          <a:prstGeom prst="roundRect">
            <a:avLst/>
          </a:prstGeom>
          <a:solidFill>
            <a:schemeClr val="bg2"/>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rgbClr val="00B050"/>
                </a:solidFill>
              </a:rPr>
              <a:t>File E</a:t>
            </a:r>
          </a:p>
        </p:txBody>
      </p:sp>
      <p:cxnSp>
        <p:nvCxnSpPr>
          <p:cNvPr id="167" name="Elbow Connector 166"/>
          <p:cNvCxnSpPr>
            <a:stCxn id="147" idx="2"/>
          </p:cNvCxnSpPr>
          <p:nvPr/>
        </p:nvCxnSpPr>
        <p:spPr>
          <a:xfrm rot="16200000" flipH="1">
            <a:off x="10288590" y="3789120"/>
            <a:ext cx="295189" cy="1784007"/>
          </a:xfrm>
          <a:prstGeom prst="bentConnector3">
            <a:avLst>
              <a:gd name="adj1" fmla="val 50000"/>
            </a:avLst>
          </a:prstGeom>
          <a:ln w="38100">
            <a:solidFill>
              <a:srgbClr val="00B050"/>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249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Pointer-based Dual Views</a:t>
            </a:r>
          </a:p>
        </p:txBody>
      </p:sp>
      <p:sp>
        <p:nvSpPr>
          <p:cNvPr id="7" name="Slide Number Placeholder 6"/>
          <p:cNvSpPr>
            <a:spLocks noGrp="1"/>
          </p:cNvSpPr>
          <p:nvPr>
            <p:ph type="sldNum" sz="quarter" idx="12"/>
          </p:nvPr>
        </p:nvSpPr>
        <p:spPr/>
        <p:txBody>
          <a:bodyPr/>
          <a:lstStyle/>
          <a:p>
            <a:fld id="{10037A90-D1A7-B045-92CA-91932AD6A1A9}" type="slidenum">
              <a:rPr lang="en-US" smtClean="0"/>
              <a:t>22</a:t>
            </a:fld>
            <a:endParaRPr lang="en-US"/>
          </a:p>
        </p:txBody>
      </p:sp>
      <p:sp>
        <p:nvSpPr>
          <p:cNvPr id="61" name="TextBox 60"/>
          <p:cNvSpPr txBox="1"/>
          <p:nvPr/>
        </p:nvSpPr>
        <p:spPr>
          <a:xfrm>
            <a:off x="3089932" y="1395691"/>
            <a:ext cx="907108" cy="369332"/>
          </a:xfrm>
          <a:prstGeom prst="rect">
            <a:avLst/>
          </a:prstGeom>
          <a:noFill/>
          <a:ln w="38100">
            <a:noFill/>
          </a:ln>
        </p:spPr>
        <p:txBody>
          <a:bodyPr wrap="none" rtlCol="0">
            <a:spAutoFit/>
          </a:bodyPr>
          <a:lstStyle/>
          <a:p>
            <a:r>
              <a:rPr lang="en-US" dirty="0">
                <a:latin typeface="Gill Sans" charset="0"/>
                <a:ea typeface="Gill Sans" charset="0"/>
                <a:cs typeface="Gill Sans" charset="0"/>
              </a:rPr>
              <a:t>Buckets</a:t>
            </a:r>
          </a:p>
        </p:txBody>
      </p:sp>
      <p:sp>
        <p:nvSpPr>
          <p:cNvPr id="62" name="Rounded Rectangle 61"/>
          <p:cNvSpPr/>
          <p:nvPr/>
        </p:nvSpPr>
        <p:spPr>
          <a:xfrm>
            <a:off x="1206867" y="1316783"/>
            <a:ext cx="1150966" cy="522446"/>
          </a:xfrm>
          <a:prstGeom prst="roundRect">
            <a:avLst/>
          </a:prstGeom>
          <a:solidFill>
            <a:schemeClr val="accent1">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dirty="0">
                <a:latin typeface="Gill Sans" charset="0"/>
                <a:ea typeface="Gill Sans" charset="0"/>
                <a:cs typeface="Gill Sans" charset="0"/>
              </a:rPr>
              <a:t>Directory </a:t>
            </a:r>
            <a:r>
              <a:rPr lang="en-US" dirty="0" err="1">
                <a:latin typeface="Gill Sans" charset="0"/>
                <a:ea typeface="Gill Sans" charset="0"/>
                <a:cs typeface="Gill Sans" charset="0"/>
              </a:rPr>
              <a:t>inode</a:t>
            </a:r>
            <a:endParaRPr lang="en-US" dirty="0">
              <a:latin typeface="Gill Sans" charset="0"/>
              <a:ea typeface="Gill Sans" charset="0"/>
              <a:cs typeface="Gill Sans" charset="0"/>
            </a:endParaRPr>
          </a:p>
        </p:txBody>
      </p:sp>
      <p:grpSp>
        <p:nvGrpSpPr>
          <p:cNvPr id="18" name="Group 17"/>
          <p:cNvGrpSpPr/>
          <p:nvPr/>
        </p:nvGrpSpPr>
        <p:grpSpPr>
          <a:xfrm>
            <a:off x="3196031" y="2821557"/>
            <a:ext cx="1816578" cy="408610"/>
            <a:chOff x="2807866" y="5154429"/>
            <a:chExt cx="1816578" cy="408610"/>
          </a:xfrm>
        </p:grpSpPr>
        <p:sp>
          <p:nvSpPr>
            <p:cNvPr id="64" name="Rectangle 63"/>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D</a:t>
              </a:r>
            </a:p>
          </p:txBody>
        </p:sp>
        <p:sp>
          <p:nvSpPr>
            <p:cNvPr id="65" name="Rectangle 64"/>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6" name="Rectangle 65"/>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7" name="Rectangle 66"/>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cxnSp>
        <p:nvCxnSpPr>
          <p:cNvPr id="76" name="Straight Arrow Connector 75"/>
          <p:cNvCxnSpPr>
            <a:stCxn id="94" idx="2"/>
            <a:endCxn id="64" idx="0"/>
          </p:cNvCxnSpPr>
          <p:nvPr/>
        </p:nvCxnSpPr>
        <p:spPr>
          <a:xfrm flipH="1">
            <a:off x="3413009" y="2204414"/>
            <a:ext cx="253182" cy="61714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2357833" y="1578006"/>
            <a:ext cx="1044447" cy="41552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a:xfrm>
            <a:off x="3402280" y="1782654"/>
            <a:ext cx="3121948" cy="421760"/>
            <a:chOff x="7129577" y="2232636"/>
            <a:chExt cx="1755015" cy="237094"/>
          </a:xfrm>
          <a:solidFill>
            <a:schemeClr val="accent1">
              <a:lumMod val="20000"/>
              <a:lumOff val="80000"/>
            </a:schemeClr>
          </a:solidFill>
        </p:grpSpPr>
        <p:sp>
          <p:nvSpPr>
            <p:cNvPr id="89" name="Rectangle 88"/>
            <p:cNvSpPr/>
            <p:nvPr/>
          </p:nvSpPr>
          <p:spPr>
            <a:xfrm>
              <a:off x="742123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1</a:t>
              </a:r>
              <a:endParaRPr lang="en-US" dirty="0">
                <a:latin typeface="Gill Sans" charset="0"/>
                <a:ea typeface="Gill Sans" charset="0"/>
                <a:cs typeface="Gill Sans" charset="0"/>
              </a:endParaRPr>
            </a:p>
          </p:txBody>
        </p:sp>
        <p:sp>
          <p:nvSpPr>
            <p:cNvPr id="90" name="Rectangle 89"/>
            <p:cNvSpPr/>
            <p:nvPr/>
          </p:nvSpPr>
          <p:spPr>
            <a:xfrm>
              <a:off x="771289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2</a:t>
              </a:r>
              <a:endParaRPr lang="en-US" dirty="0">
                <a:latin typeface="Gill Sans" charset="0"/>
                <a:ea typeface="Gill Sans" charset="0"/>
                <a:cs typeface="Gill Sans" charset="0"/>
              </a:endParaRPr>
            </a:p>
          </p:txBody>
        </p:sp>
        <p:sp>
          <p:nvSpPr>
            <p:cNvPr id="91" name="Rectangle 90"/>
            <p:cNvSpPr/>
            <p:nvPr/>
          </p:nvSpPr>
          <p:spPr>
            <a:xfrm>
              <a:off x="800455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3</a:t>
              </a:r>
              <a:endParaRPr lang="en-US" dirty="0">
                <a:latin typeface="Gill Sans" charset="0"/>
                <a:ea typeface="Gill Sans" charset="0"/>
                <a:cs typeface="Gill Sans" charset="0"/>
              </a:endParaRPr>
            </a:p>
          </p:txBody>
        </p:sp>
        <p:sp>
          <p:nvSpPr>
            <p:cNvPr id="92" name="Rectangle 91"/>
            <p:cNvSpPr/>
            <p:nvPr/>
          </p:nvSpPr>
          <p:spPr>
            <a:xfrm>
              <a:off x="829621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4</a:t>
              </a:r>
              <a:endParaRPr lang="en-US" dirty="0">
                <a:latin typeface="Gill Sans" charset="0"/>
                <a:ea typeface="Gill Sans" charset="0"/>
                <a:cs typeface="Gill Sans" charset="0"/>
              </a:endParaRPr>
            </a:p>
          </p:txBody>
        </p:sp>
        <p:sp>
          <p:nvSpPr>
            <p:cNvPr id="93" name="Rectangle 92"/>
            <p:cNvSpPr/>
            <p:nvPr/>
          </p:nvSpPr>
          <p:spPr>
            <a:xfrm>
              <a:off x="8587875"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mr-IN" dirty="0">
                  <a:latin typeface="Gill Sans" charset="0"/>
                  <a:ea typeface="Gill Sans" charset="0"/>
                  <a:cs typeface="Gill Sans" charset="0"/>
                </a:rPr>
                <a:t>…</a:t>
              </a:r>
              <a:endParaRPr lang="en-US" dirty="0">
                <a:latin typeface="Gill Sans" charset="0"/>
                <a:ea typeface="Gill Sans" charset="0"/>
                <a:cs typeface="Gill Sans" charset="0"/>
              </a:endParaRPr>
            </a:p>
          </p:txBody>
        </p:sp>
        <p:sp>
          <p:nvSpPr>
            <p:cNvPr id="94" name="Rectangle 93"/>
            <p:cNvSpPr/>
            <p:nvPr/>
          </p:nvSpPr>
          <p:spPr>
            <a:xfrm>
              <a:off x="712957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0</a:t>
              </a:r>
              <a:endParaRPr lang="en-US" dirty="0">
                <a:latin typeface="Gill Sans" charset="0"/>
                <a:ea typeface="Gill Sans" charset="0"/>
                <a:cs typeface="Gill Sans" charset="0"/>
              </a:endParaRPr>
            </a:p>
          </p:txBody>
        </p:sp>
      </p:grpSp>
      <p:sp>
        <p:nvSpPr>
          <p:cNvPr id="95" name="Rounded Rectangle 94"/>
          <p:cNvSpPr/>
          <p:nvPr/>
        </p:nvSpPr>
        <p:spPr>
          <a:xfrm>
            <a:off x="1206867" y="2821557"/>
            <a:ext cx="1150966" cy="1037787"/>
          </a:xfrm>
          <a:prstGeom prst="roundRect">
            <a:avLst/>
          </a:prstGeom>
          <a:solidFill>
            <a:schemeClr val="accent2">
              <a:lumMod val="20000"/>
              <a:lumOff val="80000"/>
            </a:schemeClr>
          </a:solidFill>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Directory</a:t>
            </a:r>
          </a:p>
          <a:p>
            <a:pPr algn="ctr"/>
            <a:r>
              <a:rPr lang="en-US" dirty="0"/>
              <a:t>VFS </a:t>
            </a:r>
            <a:r>
              <a:rPr lang="en-US" dirty="0" err="1"/>
              <a:t>inode</a:t>
            </a:r>
            <a:endParaRPr lang="en-US" dirty="0"/>
          </a:p>
        </p:txBody>
      </p:sp>
      <p:cxnSp>
        <p:nvCxnSpPr>
          <p:cNvPr id="108" name="Straight Arrow Connector 107"/>
          <p:cNvCxnSpPr>
            <a:stCxn id="91" idx="2"/>
            <a:endCxn id="86" idx="0"/>
          </p:cNvCxnSpPr>
          <p:nvPr/>
        </p:nvCxnSpPr>
        <p:spPr>
          <a:xfrm>
            <a:off x="5222669" y="2204414"/>
            <a:ext cx="446482" cy="61714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6" idx="3"/>
            <a:endCxn id="99" idx="1"/>
          </p:cNvCxnSpPr>
          <p:nvPr/>
        </p:nvCxnSpPr>
        <p:spPr>
          <a:xfrm>
            <a:off x="7268751" y="3025862"/>
            <a:ext cx="545855"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1" idx="3"/>
            <a:endCxn id="120" idx="1"/>
          </p:cNvCxnSpPr>
          <p:nvPr/>
        </p:nvCxnSpPr>
        <p:spPr>
          <a:xfrm>
            <a:off x="9631184" y="3025862"/>
            <a:ext cx="433955"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95" idx="0"/>
            <a:endCxn id="62" idx="2"/>
          </p:cNvCxnSpPr>
          <p:nvPr/>
        </p:nvCxnSpPr>
        <p:spPr>
          <a:xfrm flipV="1">
            <a:off x="1782350" y="1839229"/>
            <a:ext cx="0" cy="982328"/>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7356026" y="1287981"/>
            <a:ext cx="4647360" cy="984818"/>
            <a:chOff x="9927926" y="1118525"/>
            <a:chExt cx="4647360" cy="984818"/>
          </a:xfrm>
        </p:grpSpPr>
        <p:sp>
          <p:nvSpPr>
            <p:cNvPr id="60" name="Rectangle 59"/>
            <p:cNvSpPr/>
            <p:nvPr/>
          </p:nvSpPr>
          <p:spPr>
            <a:xfrm>
              <a:off x="9927926" y="1207373"/>
              <a:ext cx="344968" cy="202754"/>
            </a:xfrm>
            <a:prstGeom prst="rect">
              <a:avLst/>
            </a:prstGeom>
            <a:solidFill>
              <a:schemeClr val="accent2">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8" name="Rectangle 67"/>
            <p:cNvSpPr/>
            <p:nvPr/>
          </p:nvSpPr>
          <p:spPr>
            <a:xfrm>
              <a:off x="9927926" y="1512095"/>
              <a:ext cx="344968" cy="202754"/>
            </a:xfrm>
            <a:prstGeom prst="rect">
              <a:avLst/>
            </a:prstGeom>
            <a:no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9" name="Rectangle 68"/>
            <p:cNvSpPr/>
            <p:nvPr/>
          </p:nvSpPr>
          <p:spPr>
            <a:xfrm>
              <a:off x="9927926" y="1816816"/>
              <a:ext cx="344968" cy="202754"/>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70" name="TextBox 69"/>
            <p:cNvSpPr txBox="1"/>
            <p:nvPr/>
          </p:nvSpPr>
          <p:spPr>
            <a:xfrm>
              <a:off x="10267697" y="1118525"/>
              <a:ext cx="1807867"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Volatile in DRAM</a:t>
              </a:r>
              <a:endParaRPr lang="en-US" dirty="0">
                <a:latin typeface="Gill Sans" charset="0"/>
                <a:ea typeface="Gill Sans" charset="0"/>
                <a:cs typeface="Gill Sans" charset="0"/>
              </a:endParaRPr>
            </a:p>
          </p:txBody>
        </p:sp>
        <p:sp>
          <p:nvSpPr>
            <p:cNvPr id="71" name="TextBox 70"/>
            <p:cNvSpPr txBox="1"/>
            <p:nvPr/>
          </p:nvSpPr>
          <p:spPr>
            <a:xfrm>
              <a:off x="10267697" y="1428806"/>
              <a:ext cx="4307589"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Updates to NVM w/o persistence guarantee</a:t>
              </a:r>
              <a:endParaRPr lang="en-US" dirty="0">
                <a:latin typeface="Gill Sans" charset="0"/>
                <a:ea typeface="Gill Sans" charset="0"/>
                <a:cs typeface="Gill Sans" charset="0"/>
              </a:endParaRPr>
            </a:p>
          </p:txBody>
        </p:sp>
        <p:sp>
          <p:nvSpPr>
            <p:cNvPr id="72" name="TextBox 71"/>
            <p:cNvSpPr txBox="1"/>
            <p:nvPr/>
          </p:nvSpPr>
          <p:spPr>
            <a:xfrm>
              <a:off x="10267697" y="1734011"/>
              <a:ext cx="1823833"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Persisted in NVM</a:t>
              </a:r>
              <a:endParaRPr lang="en-US" dirty="0">
                <a:latin typeface="Gill Sans" charset="0"/>
                <a:ea typeface="Gill Sans" charset="0"/>
                <a:cs typeface="Gill Sans" charset="0"/>
              </a:endParaRPr>
            </a:p>
          </p:txBody>
        </p:sp>
      </p:grpSp>
      <p:sp>
        <p:nvSpPr>
          <p:cNvPr id="83" name="TextBox 82"/>
          <p:cNvSpPr txBox="1"/>
          <p:nvPr/>
        </p:nvSpPr>
        <p:spPr>
          <a:xfrm>
            <a:off x="3992176" y="3340450"/>
            <a:ext cx="527849" cy="430887"/>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Latest</a:t>
            </a:r>
          </a:p>
          <a:p>
            <a:pPr algn="ctr"/>
            <a:r>
              <a:rPr lang="en-US" sz="1400" dirty="0">
                <a:latin typeface="Gill Sans" charset="0"/>
                <a:ea typeface="Gill Sans" charset="0"/>
                <a:cs typeface="Gill Sans" charset="0"/>
              </a:rPr>
              <a:t>Next</a:t>
            </a:r>
          </a:p>
        </p:txBody>
      </p:sp>
      <p:sp>
        <p:nvSpPr>
          <p:cNvPr id="84" name="TextBox 83"/>
          <p:cNvSpPr txBox="1"/>
          <p:nvPr/>
        </p:nvSpPr>
        <p:spPr>
          <a:xfrm>
            <a:off x="4514144" y="3340450"/>
            <a:ext cx="858694" cy="430887"/>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Consistent</a:t>
            </a:r>
          </a:p>
          <a:p>
            <a:pPr algn="ctr"/>
            <a:r>
              <a:rPr lang="en-US" sz="1400" dirty="0">
                <a:latin typeface="Gill Sans" charset="0"/>
                <a:ea typeface="Gill Sans" charset="0"/>
                <a:cs typeface="Gill Sans" charset="0"/>
              </a:rPr>
              <a:t>Next</a:t>
            </a:r>
          </a:p>
        </p:txBody>
      </p:sp>
      <p:grpSp>
        <p:nvGrpSpPr>
          <p:cNvPr id="85" name="Group 84"/>
          <p:cNvGrpSpPr/>
          <p:nvPr/>
        </p:nvGrpSpPr>
        <p:grpSpPr>
          <a:xfrm>
            <a:off x="5452173" y="2821557"/>
            <a:ext cx="1816578" cy="408610"/>
            <a:chOff x="2807866" y="5154429"/>
            <a:chExt cx="1816578" cy="408610"/>
          </a:xfrm>
        </p:grpSpPr>
        <p:sp>
          <p:nvSpPr>
            <p:cNvPr id="86" name="Rectangle 85"/>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C</a:t>
              </a:r>
            </a:p>
          </p:txBody>
        </p:sp>
        <p:sp>
          <p:nvSpPr>
            <p:cNvPr id="87" name="Rectangle 86"/>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96" name="Rectangle 95"/>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97" name="Rectangle 96"/>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grpSp>
        <p:nvGrpSpPr>
          <p:cNvPr id="98" name="Group 97"/>
          <p:cNvGrpSpPr/>
          <p:nvPr/>
        </p:nvGrpSpPr>
        <p:grpSpPr>
          <a:xfrm>
            <a:off x="7814606" y="2821557"/>
            <a:ext cx="1816578" cy="408610"/>
            <a:chOff x="2807866" y="5154429"/>
            <a:chExt cx="1816578" cy="408610"/>
          </a:xfrm>
        </p:grpSpPr>
        <p:sp>
          <p:nvSpPr>
            <p:cNvPr id="99" name="Rectangle 98"/>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B</a:t>
              </a:r>
            </a:p>
          </p:txBody>
        </p:sp>
        <p:sp>
          <p:nvSpPr>
            <p:cNvPr id="100" name="Rectangle 99"/>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1" name="Rectangle 100"/>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2" name="Rectangle 101"/>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grpSp>
        <p:nvGrpSpPr>
          <p:cNvPr id="119" name="Group 118"/>
          <p:cNvGrpSpPr/>
          <p:nvPr/>
        </p:nvGrpSpPr>
        <p:grpSpPr>
          <a:xfrm>
            <a:off x="10065139" y="2821557"/>
            <a:ext cx="1816578" cy="408610"/>
            <a:chOff x="2807866" y="5154429"/>
            <a:chExt cx="1816578" cy="408610"/>
          </a:xfrm>
        </p:grpSpPr>
        <p:sp>
          <p:nvSpPr>
            <p:cNvPr id="120" name="Rectangle 119"/>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A</a:t>
              </a:r>
            </a:p>
          </p:txBody>
        </p:sp>
        <p:sp>
          <p:nvSpPr>
            <p:cNvPr id="121" name="Rectangle 120"/>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22" name="Rectangle 121"/>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23" name="Rectangle 122"/>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sp>
        <p:nvSpPr>
          <p:cNvPr id="126" name="TextBox 125"/>
          <p:cNvSpPr txBox="1"/>
          <p:nvPr/>
        </p:nvSpPr>
        <p:spPr>
          <a:xfrm>
            <a:off x="3486191" y="3340450"/>
            <a:ext cx="511866" cy="215444"/>
          </a:xfrm>
          <a:prstGeom prst="rect">
            <a:avLst/>
          </a:prstGeom>
          <a:noFill/>
          <a:ln w="38100">
            <a:noFill/>
          </a:ln>
        </p:spPr>
        <p:txBody>
          <a:bodyPr wrap="square" lIns="0" tIns="0" rIns="0" bIns="0" rtlCol="0">
            <a:spAutoFit/>
          </a:bodyPr>
          <a:lstStyle/>
          <a:p>
            <a:pPr algn="ctr"/>
            <a:r>
              <a:rPr lang="en-US" sz="1400" dirty="0" err="1">
                <a:latin typeface="Gill Sans" charset="0"/>
                <a:ea typeface="Gill Sans" charset="0"/>
                <a:cs typeface="Gill Sans" charset="0"/>
              </a:rPr>
              <a:t>inode</a:t>
            </a:r>
            <a:endParaRPr lang="en-US" sz="1400" dirty="0">
              <a:latin typeface="Gill Sans" charset="0"/>
              <a:ea typeface="Gill Sans" charset="0"/>
              <a:cs typeface="Gill Sans" charset="0"/>
            </a:endParaRPr>
          </a:p>
        </p:txBody>
      </p:sp>
      <p:sp>
        <p:nvSpPr>
          <p:cNvPr id="127" name="TextBox 126"/>
          <p:cNvSpPr txBox="1"/>
          <p:nvPr/>
        </p:nvSpPr>
        <p:spPr>
          <a:xfrm>
            <a:off x="2825248" y="3340450"/>
            <a:ext cx="666824" cy="215444"/>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Filename</a:t>
            </a:r>
          </a:p>
        </p:txBody>
      </p:sp>
      <p:cxnSp>
        <p:nvCxnSpPr>
          <p:cNvPr id="26" name="Straight Connector 25"/>
          <p:cNvCxnSpPr>
            <a:endCxn id="84" idx="0"/>
          </p:cNvCxnSpPr>
          <p:nvPr/>
        </p:nvCxnSpPr>
        <p:spPr>
          <a:xfrm>
            <a:off x="4755253" y="3025862"/>
            <a:ext cx="188238" cy="314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endCxn id="83" idx="0"/>
          </p:cNvCxnSpPr>
          <p:nvPr/>
        </p:nvCxnSpPr>
        <p:spPr>
          <a:xfrm flipH="1">
            <a:off x="4256101" y="3037171"/>
            <a:ext cx="31737" cy="3032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endCxn id="126" idx="0"/>
          </p:cNvCxnSpPr>
          <p:nvPr/>
        </p:nvCxnSpPr>
        <p:spPr>
          <a:xfrm flipH="1">
            <a:off x="3742124" y="3037171"/>
            <a:ext cx="92256" cy="3032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endCxn id="127" idx="0"/>
          </p:cNvCxnSpPr>
          <p:nvPr/>
        </p:nvCxnSpPr>
        <p:spPr>
          <a:xfrm flipH="1">
            <a:off x="3158660" y="3047297"/>
            <a:ext cx="227000" cy="2931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95" idx="2"/>
            <a:endCxn id="131" idx="1"/>
          </p:cNvCxnSpPr>
          <p:nvPr/>
        </p:nvCxnSpPr>
        <p:spPr>
          <a:xfrm>
            <a:off x="1782350" y="3859344"/>
            <a:ext cx="672300" cy="1384908"/>
          </a:xfrm>
          <a:prstGeom prst="straightConnector1">
            <a:avLst/>
          </a:prstGeom>
          <a:ln w="381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2260659" y="4551798"/>
            <a:ext cx="1538947" cy="369332"/>
          </a:xfrm>
          <a:prstGeom prst="rect">
            <a:avLst/>
          </a:prstGeom>
          <a:noFill/>
          <a:ln w="38100">
            <a:noFill/>
          </a:ln>
        </p:spPr>
        <p:txBody>
          <a:bodyPr wrap="none" rtlCol="0">
            <a:spAutoFit/>
          </a:bodyPr>
          <a:lstStyle/>
          <a:p>
            <a:r>
              <a:rPr lang="en-US" dirty="0">
                <a:latin typeface="Gill Sans" charset="0"/>
                <a:ea typeface="Gill Sans" charset="0"/>
                <a:cs typeface="Gill Sans" charset="0"/>
              </a:rPr>
              <a:t>Latest Buckets</a:t>
            </a:r>
          </a:p>
        </p:txBody>
      </p:sp>
      <p:grpSp>
        <p:nvGrpSpPr>
          <p:cNvPr id="113" name="Group 112"/>
          <p:cNvGrpSpPr/>
          <p:nvPr/>
        </p:nvGrpSpPr>
        <p:grpSpPr>
          <a:xfrm>
            <a:off x="2454650" y="5033372"/>
            <a:ext cx="3121948" cy="421760"/>
            <a:chOff x="7129577" y="2232636"/>
            <a:chExt cx="1755015" cy="237094"/>
          </a:xfrm>
          <a:solidFill>
            <a:schemeClr val="accent1">
              <a:lumMod val="20000"/>
              <a:lumOff val="80000"/>
            </a:schemeClr>
          </a:solidFill>
        </p:grpSpPr>
        <p:sp>
          <p:nvSpPr>
            <p:cNvPr id="114" name="Rectangle 113"/>
            <p:cNvSpPr/>
            <p:nvPr/>
          </p:nvSpPr>
          <p:spPr>
            <a:xfrm>
              <a:off x="742123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15" name="Rectangle 114"/>
            <p:cNvSpPr/>
            <p:nvPr/>
          </p:nvSpPr>
          <p:spPr>
            <a:xfrm>
              <a:off x="771289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16" name="Rectangle 115"/>
            <p:cNvSpPr/>
            <p:nvPr/>
          </p:nvSpPr>
          <p:spPr>
            <a:xfrm>
              <a:off x="800455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17" name="Rectangle 116"/>
            <p:cNvSpPr/>
            <p:nvPr/>
          </p:nvSpPr>
          <p:spPr>
            <a:xfrm>
              <a:off x="829621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18" name="Rectangle 117"/>
            <p:cNvSpPr/>
            <p:nvPr/>
          </p:nvSpPr>
          <p:spPr>
            <a:xfrm>
              <a:off x="8587875"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31" name="Rectangle 130"/>
            <p:cNvSpPr/>
            <p:nvPr/>
          </p:nvSpPr>
          <p:spPr>
            <a:xfrm>
              <a:off x="712957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grpSp>
      <p:sp>
        <p:nvSpPr>
          <p:cNvPr id="144" name="TextBox 143"/>
          <p:cNvSpPr txBox="1"/>
          <p:nvPr/>
        </p:nvSpPr>
        <p:spPr>
          <a:xfrm>
            <a:off x="302719" y="4721032"/>
            <a:ext cx="1744132" cy="523220"/>
          </a:xfrm>
          <a:prstGeom prst="rect">
            <a:avLst/>
          </a:prstGeom>
          <a:noFill/>
        </p:spPr>
        <p:txBody>
          <a:bodyPr wrap="none" rtlCol="0">
            <a:spAutoFit/>
          </a:bodyPr>
          <a:lstStyle/>
          <a:p>
            <a:pPr marL="285750" indent="-285750">
              <a:buFont typeface="Wingdings" charset="2"/>
              <a:buChar char="Ø"/>
            </a:pPr>
            <a:r>
              <a:rPr lang="en-US" sz="2800" b="1" dirty="0"/>
              <a:t> create E</a:t>
            </a:r>
          </a:p>
        </p:txBody>
      </p:sp>
      <p:sp>
        <p:nvSpPr>
          <p:cNvPr id="145" name="Rounded Rectangle 144"/>
          <p:cNvSpPr/>
          <p:nvPr/>
        </p:nvSpPr>
        <p:spPr>
          <a:xfrm>
            <a:off x="9248007" y="421459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Dir</a:t>
            </a:r>
          </a:p>
        </p:txBody>
      </p:sp>
      <p:sp>
        <p:nvSpPr>
          <p:cNvPr id="146" name="Rounded Rectangle 145"/>
          <p:cNvSpPr/>
          <p:nvPr/>
        </p:nvSpPr>
        <p:spPr>
          <a:xfrm>
            <a:off x="8132225"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A</a:t>
            </a:r>
          </a:p>
        </p:txBody>
      </p:sp>
      <p:sp>
        <p:nvSpPr>
          <p:cNvPr id="147" name="Rounded Rectangle 146"/>
          <p:cNvSpPr/>
          <p:nvPr/>
        </p:nvSpPr>
        <p:spPr>
          <a:xfrm>
            <a:off x="8859713"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B</a:t>
            </a:r>
          </a:p>
        </p:txBody>
      </p:sp>
      <p:sp>
        <p:nvSpPr>
          <p:cNvPr id="148" name="Rounded Rectangle 147"/>
          <p:cNvSpPr/>
          <p:nvPr/>
        </p:nvSpPr>
        <p:spPr>
          <a:xfrm>
            <a:off x="9587200"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C</a:t>
            </a:r>
          </a:p>
        </p:txBody>
      </p:sp>
      <p:sp>
        <p:nvSpPr>
          <p:cNvPr id="149" name="Rounded Rectangle 148"/>
          <p:cNvSpPr/>
          <p:nvPr/>
        </p:nvSpPr>
        <p:spPr>
          <a:xfrm>
            <a:off x="10314687"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D</a:t>
            </a:r>
          </a:p>
        </p:txBody>
      </p:sp>
      <p:cxnSp>
        <p:nvCxnSpPr>
          <p:cNvPr id="150" name="Elbow Connector 149"/>
          <p:cNvCxnSpPr>
            <a:stCxn id="147" idx="2"/>
          </p:cNvCxnSpPr>
          <p:nvPr/>
        </p:nvCxnSpPr>
        <p:spPr>
          <a:xfrm rot="5400000">
            <a:off x="8840876" y="4121052"/>
            <a:ext cx="290826" cy="1115782"/>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Elbow Connector 150"/>
          <p:cNvCxnSpPr>
            <a:stCxn id="147" idx="2"/>
          </p:cNvCxnSpPr>
          <p:nvPr/>
        </p:nvCxnSpPr>
        <p:spPr>
          <a:xfrm rot="5400000">
            <a:off x="9204621" y="4484797"/>
            <a:ext cx="290826" cy="388294"/>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Elbow Connector 151"/>
          <p:cNvCxnSpPr>
            <a:stCxn id="147" idx="2"/>
          </p:cNvCxnSpPr>
          <p:nvPr/>
        </p:nvCxnSpPr>
        <p:spPr>
          <a:xfrm rot="16200000" flipH="1">
            <a:off x="9568364" y="4509347"/>
            <a:ext cx="290826" cy="339193"/>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Elbow Connector 152"/>
          <p:cNvCxnSpPr>
            <a:stCxn id="147" idx="2"/>
          </p:cNvCxnSpPr>
          <p:nvPr/>
        </p:nvCxnSpPr>
        <p:spPr>
          <a:xfrm rot="16200000" flipH="1">
            <a:off x="9932107" y="4145603"/>
            <a:ext cx="290826" cy="106668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4" name="Group 153"/>
          <p:cNvGrpSpPr/>
          <p:nvPr/>
        </p:nvGrpSpPr>
        <p:grpSpPr>
          <a:xfrm>
            <a:off x="8150110" y="5709007"/>
            <a:ext cx="2774809" cy="928693"/>
            <a:chOff x="8248561" y="5273815"/>
            <a:chExt cx="2774809" cy="928693"/>
          </a:xfrm>
        </p:grpSpPr>
        <p:sp>
          <p:nvSpPr>
            <p:cNvPr id="155" name="Rounded Rectangle 154"/>
            <p:cNvSpPr/>
            <p:nvPr/>
          </p:nvSpPr>
          <p:spPr>
            <a:xfrm>
              <a:off x="9364343" y="527381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Dir</a:t>
              </a:r>
            </a:p>
          </p:txBody>
        </p:sp>
        <p:sp>
          <p:nvSpPr>
            <p:cNvPr id="156" name="Rounded Rectangle 155"/>
            <p:cNvSpPr/>
            <p:nvPr/>
          </p:nvSpPr>
          <p:spPr>
            <a:xfrm>
              <a:off x="8248561"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A</a:t>
              </a:r>
            </a:p>
          </p:txBody>
        </p:sp>
        <p:sp>
          <p:nvSpPr>
            <p:cNvPr id="157" name="Rounded Rectangle 156"/>
            <p:cNvSpPr/>
            <p:nvPr/>
          </p:nvSpPr>
          <p:spPr>
            <a:xfrm>
              <a:off x="8976049"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B</a:t>
              </a:r>
            </a:p>
          </p:txBody>
        </p:sp>
        <p:sp>
          <p:nvSpPr>
            <p:cNvPr id="158" name="Rounded Rectangle 157"/>
            <p:cNvSpPr/>
            <p:nvPr/>
          </p:nvSpPr>
          <p:spPr>
            <a:xfrm>
              <a:off x="9703536"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C</a:t>
              </a:r>
            </a:p>
          </p:txBody>
        </p:sp>
        <p:sp>
          <p:nvSpPr>
            <p:cNvPr id="159" name="Rounded Rectangle 158"/>
            <p:cNvSpPr/>
            <p:nvPr/>
          </p:nvSpPr>
          <p:spPr>
            <a:xfrm>
              <a:off x="10431023"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D</a:t>
              </a:r>
            </a:p>
          </p:txBody>
        </p:sp>
        <p:cxnSp>
          <p:nvCxnSpPr>
            <p:cNvPr id="160" name="Elbow Connector 159"/>
            <p:cNvCxnSpPr/>
            <p:nvPr/>
          </p:nvCxnSpPr>
          <p:spPr>
            <a:xfrm rot="5400000">
              <a:off x="8957212" y="5180270"/>
              <a:ext cx="290826" cy="1115782"/>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Elbow Connector 160"/>
            <p:cNvCxnSpPr/>
            <p:nvPr/>
          </p:nvCxnSpPr>
          <p:spPr>
            <a:xfrm rot="5400000">
              <a:off x="9320957" y="5544015"/>
              <a:ext cx="290826" cy="388294"/>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Elbow Connector 161"/>
            <p:cNvCxnSpPr/>
            <p:nvPr/>
          </p:nvCxnSpPr>
          <p:spPr>
            <a:xfrm rot="16200000" flipH="1">
              <a:off x="9684700" y="5568565"/>
              <a:ext cx="290826" cy="339193"/>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Elbow Connector 162"/>
            <p:cNvCxnSpPr/>
            <p:nvPr/>
          </p:nvCxnSpPr>
          <p:spPr>
            <a:xfrm rot="16200000" flipH="1">
              <a:off x="10048443" y="5204821"/>
              <a:ext cx="290826" cy="106668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4" name="Rounded Rectangle 163"/>
          <p:cNvSpPr/>
          <p:nvPr/>
        </p:nvSpPr>
        <p:spPr>
          <a:xfrm>
            <a:off x="7814606" y="3964492"/>
            <a:ext cx="4072931" cy="1262572"/>
          </a:xfrm>
          <a:prstGeom prst="roundRect">
            <a:avLst>
              <a:gd name="adj" fmla="val 8084"/>
            </a:avLst>
          </a:prstGeom>
          <a:no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t" anchorCtr="0"/>
          <a:lstStyle/>
          <a:p>
            <a:r>
              <a:rPr lang="en-US" altLang="zh-CN" sz="2000" b="1" dirty="0">
                <a:solidFill>
                  <a:srgbClr val="C00000"/>
                </a:solidFill>
              </a:rPr>
              <a:t>Latest View</a:t>
            </a:r>
            <a:endParaRPr lang="en-US" sz="2000" b="1" dirty="0">
              <a:solidFill>
                <a:srgbClr val="C00000"/>
              </a:solidFill>
            </a:endParaRPr>
          </a:p>
        </p:txBody>
      </p:sp>
      <p:sp>
        <p:nvSpPr>
          <p:cNvPr id="165" name="Rounded Rectangle 164"/>
          <p:cNvSpPr/>
          <p:nvPr/>
        </p:nvSpPr>
        <p:spPr>
          <a:xfrm>
            <a:off x="7814606" y="5227064"/>
            <a:ext cx="4067110" cy="1494411"/>
          </a:xfrm>
          <a:prstGeom prst="roundRect">
            <a:avLst>
              <a:gd name="adj" fmla="val 8791"/>
            </a:avLst>
          </a:prstGeom>
          <a:noFill/>
          <a:ln w="38100">
            <a:solidFill>
              <a:schemeClr val="tx1"/>
            </a:solidFill>
          </a:ln>
        </p:spPr>
        <p:style>
          <a:lnRef idx="2">
            <a:schemeClr val="accent2"/>
          </a:lnRef>
          <a:fillRef idx="1">
            <a:schemeClr val="lt1"/>
          </a:fillRef>
          <a:effectRef idx="0">
            <a:schemeClr val="accent2"/>
          </a:effectRef>
          <a:fontRef idx="minor">
            <a:schemeClr val="dk1"/>
          </a:fontRef>
        </p:style>
        <p:txBody>
          <a:bodyPr rtlCol="0" anchor="t" anchorCtr="0"/>
          <a:lstStyle/>
          <a:p>
            <a:r>
              <a:rPr lang="en-US" altLang="zh-CN" sz="2000" b="1" dirty="0">
                <a:solidFill>
                  <a:srgbClr val="0165C0"/>
                </a:solidFill>
              </a:rPr>
              <a:t>Consistent View</a:t>
            </a:r>
            <a:endParaRPr lang="en-US" sz="2000" b="1" dirty="0">
              <a:solidFill>
                <a:srgbClr val="0165C0"/>
              </a:solidFill>
            </a:endParaRPr>
          </a:p>
        </p:txBody>
      </p:sp>
      <p:sp>
        <p:nvSpPr>
          <p:cNvPr id="166" name="Rounded Rectangle 165"/>
          <p:cNvSpPr/>
          <p:nvPr/>
        </p:nvSpPr>
        <p:spPr>
          <a:xfrm>
            <a:off x="11032014" y="4828719"/>
            <a:ext cx="592347" cy="318933"/>
          </a:xfrm>
          <a:prstGeom prst="roundRect">
            <a:avLst/>
          </a:prstGeom>
          <a:solidFill>
            <a:schemeClr val="bg2"/>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rgbClr val="00B050"/>
                </a:solidFill>
              </a:rPr>
              <a:t>File E</a:t>
            </a:r>
          </a:p>
        </p:txBody>
      </p:sp>
      <p:cxnSp>
        <p:nvCxnSpPr>
          <p:cNvPr id="167" name="Elbow Connector 166"/>
          <p:cNvCxnSpPr>
            <a:stCxn id="147" idx="2"/>
          </p:cNvCxnSpPr>
          <p:nvPr/>
        </p:nvCxnSpPr>
        <p:spPr>
          <a:xfrm rot="16200000" flipH="1">
            <a:off x="10288590" y="3789120"/>
            <a:ext cx="295189" cy="1784007"/>
          </a:xfrm>
          <a:prstGeom prst="bentConnector3">
            <a:avLst>
              <a:gd name="adj1" fmla="val 50000"/>
            </a:avLst>
          </a:prstGeom>
          <a:ln w="38100">
            <a:solidFill>
              <a:srgbClr val="00B050"/>
            </a:solidFill>
            <a:prstDash val="solid"/>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5187711" y="4107248"/>
            <a:ext cx="1816578" cy="408610"/>
            <a:chOff x="2807866" y="5154429"/>
            <a:chExt cx="1816578" cy="408610"/>
          </a:xfrm>
        </p:grpSpPr>
        <p:sp>
          <p:nvSpPr>
            <p:cNvPr id="104" name="Rectangle 103"/>
            <p:cNvSpPr/>
            <p:nvPr/>
          </p:nvSpPr>
          <p:spPr>
            <a:xfrm>
              <a:off x="2807866" y="5154429"/>
              <a:ext cx="433955" cy="408610"/>
            </a:xfrm>
            <a:prstGeom prst="rect">
              <a:avLst/>
            </a:prstGeom>
            <a:solidFill>
              <a:schemeClr val="bg1"/>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E</a:t>
              </a:r>
            </a:p>
          </p:txBody>
        </p:sp>
        <p:sp>
          <p:nvSpPr>
            <p:cNvPr id="105" name="Rectangle 104"/>
            <p:cNvSpPr/>
            <p:nvPr/>
          </p:nvSpPr>
          <p:spPr>
            <a:xfrm>
              <a:off x="3241821" y="5154429"/>
              <a:ext cx="433955" cy="408610"/>
            </a:xfrm>
            <a:prstGeom prst="rect">
              <a:avLst/>
            </a:prstGeom>
            <a:solidFill>
              <a:schemeClr val="bg1"/>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6" name="Rectangle 105"/>
            <p:cNvSpPr/>
            <p:nvPr/>
          </p:nvSpPr>
          <p:spPr>
            <a:xfrm>
              <a:off x="4109733" y="5154429"/>
              <a:ext cx="514711" cy="408610"/>
            </a:xfrm>
            <a:prstGeom prst="rect">
              <a:avLst/>
            </a:prstGeom>
            <a:solidFill>
              <a:schemeClr val="bg1"/>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7" name="Rectangle 106"/>
            <p:cNvSpPr/>
            <p:nvPr/>
          </p:nvSpPr>
          <p:spPr>
            <a:xfrm>
              <a:off x="3675778" y="5154429"/>
              <a:ext cx="433955" cy="408610"/>
            </a:xfrm>
            <a:prstGeom prst="rect">
              <a:avLst/>
            </a:prstGeom>
            <a:solidFill>
              <a:schemeClr val="bg1"/>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cxnSp>
        <p:nvCxnSpPr>
          <p:cNvPr id="111" name="Straight Arrow Connector 110"/>
          <p:cNvCxnSpPr/>
          <p:nvPr/>
        </p:nvCxnSpPr>
        <p:spPr>
          <a:xfrm flipH="1" flipV="1">
            <a:off x="5669151" y="3230167"/>
            <a:ext cx="603450" cy="877081"/>
          </a:xfrm>
          <a:prstGeom prst="straightConnector1">
            <a:avLst/>
          </a:prstGeom>
          <a:ln w="381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6824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Pointer-based Dual Views</a:t>
            </a:r>
          </a:p>
        </p:txBody>
      </p:sp>
      <p:sp>
        <p:nvSpPr>
          <p:cNvPr id="7" name="Slide Number Placeholder 6"/>
          <p:cNvSpPr>
            <a:spLocks noGrp="1"/>
          </p:cNvSpPr>
          <p:nvPr>
            <p:ph type="sldNum" sz="quarter" idx="12"/>
          </p:nvPr>
        </p:nvSpPr>
        <p:spPr/>
        <p:txBody>
          <a:bodyPr/>
          <a:lstStyle/>
          <a:p>
            <a:fld id="{10037A90-D1A7-B045-92CA-91932AD6A1A9}" type="slidenum">
              <a:rPr lang="en-US" smtClean="0"/>
              <a:t>23</a:t>
            </a:fld>
            <a:endParaRPr lang="en-US"/>
          </a:p>
        </p:txBody>
      </p:sp>
      <p:sp>
        <p:nvSpPr>
          <p:cNvPr id="61" name="TextBox 60"/>
          <p:cNvSpPr txBox="1"/>
          <p:nvPr/>
        </p:nvSpPr>
        <p:spPr>
          <a:xfrm>
            <a:off x="3089932" y="1395691"/>
            <a:ext cx="907108" cy="369332"/>
          </a:xfrm>
          <a:prstGeom prst="rect">
            <a:avLst/>
          </a:prstGeom>
          <a:noFill/>
          <a:ln w="38100">
            <a:noFill/>
          </a:ln>
        </p:spPr>
        <p:txBody>
          <a:bodyPr wrap="none" rtlCol="0">
            <a:spAutoFit/>
          </a:bodyPr>
          <a:lstStyle/>
          <a:p>
            <a:r>
              <a:rPr lang="en-US" dirty="0">
                <a:latin typeface="Gill Sans" charset="0"/>
                <a:ea typeface="Gill Sans" charset="0"/>
                <a:cs typeface="Gill Sans" charset="0"/>
              </a:rPr>
              <a:t>Buckets</a:t>
            </a:r>
          </a:p>
        </p:txBody>
      </p:sp>
      <p:sp>
        <p:nvSpPr>
          <p:cNvPr id="62" name="Rounded Rectangle 61"/>
          <p:cNvSpPr/>
          <p:nvPr/>
        </p:nvSpPr>
        <p:spPr>
          <a:xfrm>
            <a:off x="1206867" y="1316783"/>
            <a:ext cx="1150966" cy="522446"/>
          </a:xfrm>
          <a:prstGeom prst="roundRect">
            <a:avLst/>
          </a:prstGeom>
          <a:solidFill>
            <a:schemeClr val="accent1">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dirty="0">
                <a:latin typeface="Gill Sans" charset="0"/>
                <a:ea typeface="Gill Sans" charset="0"/>
                <a:cs typeface="Gill Sans" charset="0"/>
              </a:rPr>
              <a:t>Directory </a:t>
            </a:r>
            <a:r>
              <a:rPr lang="en-US" dirty="0" err="1">
                <a:latin typeface="Gill Sans" charset="0"/>
                <a:ea typeface="Gill Sans" charset="0"/>
                <a:cs typeface="Gill Sans" charset="0"/>
              </a:rPr>
              <a:t>inode</a:t>
            </a:r>
            <a:endParaRPr lang="en-US" dirty="0">
              <a:latin typeface="Gill Sans" charset="0"/>
              <a:ea typeface="Gill Sans" charset="0"/>
              <a:cs typeface="Gill Sans" charset="0"/>
            </a:endParaRPr>
          </a:p>
        </p:txBody>
      </p:sp>
      <p:grpSp>
        <p:nvGrpSpPr>
          <p:cNvPr id="18" name="Group 17"/>
          <p:cNvGrpSpPr/>
          <p:nvPr/>
        </p:nvGrpSpPr>
        <p:grpSpPr>
          <a:xfrm>
            <a:off x="3196031" y="2821557"/>
            <a:ext cx="1816578" cy="408610"/>
            <a:chOff x="2807866" y="5154429"/>
            <a:chExt cx="1816578" cy="408610"/>
          </a:xfrm>
        </p:grpSpPr>
        <p:sp>
          <p:nvSpPr>
            <p:cNvPr id="64" name="Rectangle 63"/>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D</a:t>
              </a:r>
            </a:p>
          </p:txBody>
        </p:sp>
        <p:sp>
          <p:nvSpPr>
            <p:cNvPr id="65" name="Rectangle 64"/>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6" name="Rectangle 65"/>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7" name="Rectangle 66"/>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cxnSp>
        <p:nvCxnSpPr>
          <p:cNvPr id="76" name="Straight Arrow Connector 75"/>
          <p:cNvCxnSpPr>
            <a:stCxn id="94" idx="2"/>
            <a:endCxn id="64" idx="0"/>
          </p:cNvCxnSpPr>
          <p:nvPr/>
        </p:nvCxnSpPr>
        <p:spPr>
          <a:xfrm flipH="1">
            <a:off x="3413009" y="2204414"/>
            <a:ext cx="253182" cy="61714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2357833" y="1578006"/>
            <a:ext cx="1044447" cy="41552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a:xfrm>
            <a:off x="3402280" y="1782654"/>
            <a:ext cx="3121948" cy="421760"/>
            <a:chOff x="7129577" y="2232636"/>
            <a:chExt cx="1755015" cy="237094"/>
          </a:xfrm>
          <a:solidFill>
            <a:schemeClr val="accent1">
              <a:lumMod val="20000"/>
              <a:lumOff val="80000"/>
            </a:schemeClr>
          </a:solidFill>
        </p:grpSpPr>
        <p:sp>
          <p:nvSpPr>
            <p:cNvPr id="89" name="Rectangle 88"/>
            <p:cNvSpPr/>
            <p:nvPr/>
          </p:nvSpPr>
          <p:spPr>
            <a:xfrm>
              <a:off x="742123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1</a:t>
              </a:r>
              <a:endParaRPr lang="en-US" dirty="0">
                <a:latin typeface="Gill Sans" charset="0"/>
                <a:ea typeface="Gill Sans" charset="0"/>
                <a:cs typeface="Gill Sans" charset="0"/>
              </a:endParaRPr>
            </a:p>
          </p:txBody>
        </p:sp>
        <p:sp>
          <p:nvSpPr>
            <p:cNvPr id="90" name="Rectangle 89"/>
            <p:cNvSpPr/>
            <p:nvPr/>
          </p:nvSpPr>
          <p:spPr>
            <a:xfrm>
              <a:off x="771289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2</a:t>
              </a:r>
              <a:endParaRPr lang="en-US" dirty="0">
                <a:latin typeface="Gill Sans" charset="0"/>
                <a:ea typeface="Gill Sans" charset="0"/>
                <a:cs typeface="Gill Sans" charset="0"/>
              </a:endParaRPr>
            </a:p>
          </p:txBody>
        </p:sp>
        <p:sp>
          <p:nvSpPr>
            <p:cNvPr id="91" name="Rectangle 90"/>
            <p:cNvSpPr/>
            <p:nvPr/>
          </p:nvSpPr>
          <p:spPr>
            <a:xfrm>
              <a:off x="800455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3</a:t>
              </a:r>
              <a:endParaRPr lang="en-US" dirty="0">
                <a:latin typeface="Gill Sans" charset="0"/>
                <a:ea typeface="Gill Sans" charset="0"/>
                <a:cs typeface="Gill Sans" charset="0"/>
              </a:endParaRPr>
            </a:p>
          </p:txBody>
        </p:sp>
        <p:sp>
          <p:nvSpPr>
            <p:cNvPr id="92" name="Rectangle 91"/>
            <p:cNvSpPr/>
            <p:nvPr/>
          </p:nvSpPr>
          <p:spPr>
            <a:xfrm>
              <a:off x="829621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4</a:t>
              </a:r>
              <a:endParaRPr lang="en-US" dirty="0">
                <a:latin typeface="Gill Sans" charset="0"/>
                <a:ea typeface="Gill Sans" charset="0"/>
                <a:cs typeface="Gill Sans" charset="0"/>
              </a:endParaRPr>
            </a:p>
          </p:txBody>
        </p:sp>
        <p:sp>
          <p:nvSpPr>
            <p:cNvPr id="93" name="Rectangle 92"/>
            <p:cNvSpPr/>
            <p:nvPr/>
          </p:nvSpPr>
          <p:spPr>
            <a:xfrm>
              <a:off x="8587875"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mr-IN" dirty="0">
                  <a:latin typeface="Gill Sans" charset="0"/>
                  <a:ea typeface="Gill Sans" charset="0"/>
                  <a:cs typeface="Gill Sans" charset="0"/>
                </a:rPr>
                <a:t>…</a:t>
              </a:r>
              <a:endParaRPr lang="en-US" dirty="0">
                <a:latin typeface="Gill Sans" charset="0"/>
                <a:ea typeface="Gill Sans" charset="0"/>
                <a:cs typeface="Gill Sans" charset="0"/>
              </a:endParaRPr>
            </a:p>
          </p:txBody>
        </p:sp>
        <p:sp>
          <p:nvSpPr>
            <p:cNvPr id="94" name="Rectangle 93"/>
            <p:cNvSpPr/>
            <p:nvPr/>
          </p:nvSpPr>
          <p:spPr>
            <a:xfrm>
              <a:off x="712957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0</a:t>
              </a:r>
              <a:endParaRPr lang="en-US" dirty="0">
                <a:latin typeface="Gill Sans" charset="0"/>
                <a:ea typeface="Gill Sans" charset="0"/>
                <a:cs typeface="Gill Sans" charset="0"/>
              </a:endParaRPr>
            </a:p>
          </p:txBody>
        </p:sp>
      </p:grpSp>
      <p:sp>
        <p:nvSpPr>
          <p:cNvPr id="95" name="Rounded Rectangle 94"/>
          <p:cNvSpPr/>
          <p:nvPr/>
        </p:nvSpPr>
        <p:spPr>
          <a:xfrm>
            <a:off x="1206867" y="2821557"/>
            <a:ext cx="1150966" cy="1037787"/>
          </a:xfrm>
          <a:prstGeom prst="roundRect">
            <a:avLst/>
          </a:prstGeom>
          <a:solidFill>
            <a:schemeClr val="accent2">
              <a:lumMod val="20000"/>
              <a:lumOff val="80000"/>
            </a:schemeClr>
          </a:solidFill>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Directory</a:t>
            </a:r>
          </a:p>
          <a:p>
            <a:pPr algn="ctr"/>
            <a:r>
              <a:rPr lang="en-US" dirty="0"/>
              <a:t>VFS </a:t>
            </a:r>
            <a:r>
              <a:rPr lang="en-US" dirty="0" err="1"/>
              <a:t>inode</a:t>
            </a:r>
            <a:endParaRPr lang="en-US" dirty="0"/>
          </a:p>
        </p:txBody>
      </p:sp>
      <p:cxnSp>
        <p:nvCxnSpPr>
          <p:cNvPr id="108" name="Straight Arrow Connector 107"/>
          <p:cNvCxnSpPr>
            <a:stCxn id="91" idx="2"/>
            <a:endCxn id="86" idx="0"/>
          </p:cNvCxnSpPr>
          <p:nvPr/>
        </p:nvCxnSpPr>
        <p:spPr>
          <a:xfrm>
            <a:off x="5222669" y="2204414"/>
            <a:ext cx="446482" cy="61714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6" idx="3"/>
            <a:endCxn id="99" idx="1"/>
          </p:cNvCxnSpPr>
          <p:nvPr/>
        </p:nvCxnSpPr>
        <p:spPr>
          <a:xfrm>
            <a:off x="7268751" y="3025862"/>
            <a:ext cx="545855"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1" idx="3"/>
            <a:endCxn id="120" idx="1"/>
          </p:cNvCxnSpPr>
          <p:nvPr/>
        </p:nvCxnSpPr>
        <p:spPr>
          <a:xfrm>
            <a:off x="9631184" y="3025862"/>
            <a:ext cx="433955"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95" idx="0"/>
            <a:endCxn id="62" idx="2"/>
          </p:cNvCxnSpPr>
          <p:nvPr/>
        </p:nvCxnSpPr>
        <p:spPr>
          <a:xfrm flipV="1">
            <a:off x="1782350" y="1839229"/>
            <a:ext cx="0" cy="982328"/>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7356026" y="1287981"/>
            <a:ext cx="4647360" cy="984818"/>
            <a:chOff x="9927926" y="1118525"/>
            <a:chExt cx="4647360" cy="984818"/>
          </a:xfrm>
        </p:grpSpPr>
        <p:sp>
          <p:nvSpPr>
            <p:cNvPr id="60" name="Rectangle 59"/>
            <p:cNvSpPr/>
            <p:nvPr/>
          </p:nvSpPr>
          <p:spPr>
            <a:xfrm>
              <a:off x="9927926" y="1207373"/>
              <a:ext cx="344968" cy="202754"/>
            </a:xfrm>
            <a:prstGeom prst="rect">
              <a:avLst/>
            </a:prstGeom>
            <a:solidFill>
              <a:schemeClr val="accent2">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8" name="Rectangle 67"/>
            <p:cNvSpPr/>
            <p:nvPr/>
          </p:nvSpPr>
          <p:spPr>
            <a:xfrm>
              <a:off x="9927926" y="1512095"/>
              <a:ext cx="344968" cy="202754"/>
            </a:xfrm>
            <a:prstGeom prst="rect">
              <a:avLst/>
            </a:prstGeom>
            <a:no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9" name="Rectangle 68"/>
            <p:cNvSpPr/>
            <p:nvPr/>
          </p:nvSpPr>
          <p:spPr>
            <a:xfrm>
              <a:off x="9927926" y="1816816"/>
              <a:ext cx="344968" cy="202754"/>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70" name="TextBox 69"/>
            <p:cNvSpPr txBox="1"/>
            <p:nvPr/>
          </p:nvSpPr>
          <p:spPr>
            <a:xfrm>
              <a:off x="10267697" y="1118525"/>
              <a:ext cx="1807867"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Volatile in DRAM</a:t>
              </a:r>
              <a:endParaRPr lang="en-US" dirty="0">
                <a:latin typeface="Gill Sans" charset="0"/>
                <a:ea typeface="Gill Sans" charset="0"/>
                <a:cs typeface="Gill Sans" charset="0"/>
              </a:endParaRPr>
            </a:p>
          </p:txBody>
        </p:sp>
        <p:sp>
          <p:nvSpPr>
            <p:cNvPr id="71" name="TextBox 70"/>
            <p:cNvSpPr txBox="1"/>
            <p:nvPr/>
          </p:nvSpPr>
          <p:spPr>
            <a:xfrm>
              <a:off x="10267697" y="1428806"/>
              <a:ext cx="4307589"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Updates to NVM w/o persistence guarantee</a:t>
              </a:r>
              <a:endParaRPr lang="en-US" dirty="0">
                <a:latin typeface="Gill Sans" charset="0"/>
                <a:ea typeface="Gill Sans" charset="0"/>
                <a:cs typeface="Gill Sans" charset="0"/>
              </a:endParaRPr>
            </a:p>
          </p:txBody>
        </p:sp>
        <p:sp>
          <p:nvSpPr>
            <p:cNvPr id="72" name="TextBox 71"/>
            <p:cNvSpPr txBox="1"/>
            <p:nvPr/>
          </p:nvSpPr>
          <p:spPr>
            <a:xfrm>
              <a:off x="10267697" y="1734011"/>
              <a:ext cx="1823833"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Persisted in NVM</a:t>
              </a:r>
              <a:endParaRPr lang="en-US" dirty="0">
                <a:latin typeface="Gill Sans" charset="0"/>
                <a:ea typeface="Gill Sans" charset="0"/>
                <a:cs typeface="Gill Sans" charset="0"/>
              </a:endParaRPr>
            </a:p>
          </p:txBody>
        </p:sp>
      </p:grpSp>
      <p:sp>
        <p:nvSpPr>
          <p:cNvPr id="83" name="TextBox 82"/>
          <p:cNvSpPr txBox="1"/>
          <p:nvPr/>
        </p:nvSpPr>
        <p:spPr>
          <a:xfrm>
            <a:off x="3992176" y="3340450"/>
            <a:ext cx="527849" cy="430887"/>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Latest</a:t>
            </a:r>
          </a:p>
          <a:p>
            <a:pPr algn="ctr"/>
            <a:r>
              <a:rPr lang="en-US" sz="1400" dirty="0">
                <a:latin typeface="Gill Sans" charset="0"/>
                <a:ea typeface="Gill Sans" charset="0"/>
                <a:cs typeface="Gill Sans" charset="0"/>
              </a:rPr>
              <a:t>Next</a:t>
            </a:r>
          </a:p>
        </p:txBody>
      </p:sp>
      <p:sp>
        <p:nvSpPr>
          <p:cNvPr id="84" name="TextBox 83"/>
          <p:cNvSpPr txBox="1"/>
          <p:nvPr/>
        </p:nvSpPr>
        <p:spPr>
          <a:xfrm>
            <a:off x="4514144" y="3340450"/>
            <a:ext cx="858694" cy="430887"/>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Consistent</a:t>
            </a:r>
          </a:p>
          <a:p>
            <a:pPr algn="ctr"/>
            <a:r>
              <a:rPr lang="en-US" sz="1400" dirty="0">
                <a:latin typeface="Gill Sans" charset="0"/>
                <a:ea typeface="Gill Sans" charset="0"/>
                <a:cs typeface="Gill Sans" charset="0"/>
              </a:rPr>
              <a:t>Next</a:t>
            </a:r>
          </a:p>
        </p:txBody>
      </p:sp>
      <p:grpSp>
        <p:nvGrpSpPr>
          <p:cNvPr id="85" name="Group 84"/>
          <p:cNvGrpSpPr/>
          <p:nvPr/>
        </p:nvGrpSpPr>
        <p:grpSpPr>
          <a:xfrm>
            <a:off x="5452173" y="2821557"/>
            <a:ext cx="1816578" cy="408610"/>
            <a:chOff x="2807866" y="5154429"/>
            <a:chExt cx="1816578" cy="408610"/>
          </a:xfrm>
        </p:grpSpPr>
        <p:sp>
          <p:nvSpPr>
            <p:cNvPr id="86" name="Rectangle 85"/>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C</a:t>
              </a:r>
            </a:p>
          </p:txBody>
        </p:sp>
        <p:sp>
          <p:nvSpPr>
            <p:cNvPr id="87" name="Rectangle 86"/>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96" name="Rectangle 95"/>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97" name="Rectangle 96"/>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grpSp>
        <p:nvGrpSpPr>
          <p:cNvPr id="98" name="Group 97"/>
          <p:cNvGrpSpPr/>
          <p:nvPr/>
        </p:nvGrpSpPr>
        <p:grpSpPr>
          <a:xfrm>
            <a:off x="7814606" y="2821557"/>
            <a:ext cx="1816578" cy="408610"/>
            <a:chOff x="2807866" y="5154429"/>
            <a:chExt cx="1816578" cy="408610"/>
          </a:xfrm>
        </p:grpSpPr>
        <p:sp>
          <p:nvSpPr>
            <p:cNvPr id="99" name="Rectangle 98"/>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B</a:t>
              </a:r>
            </a:p>
          </p:txBody>
        </p:sp>
        <p:sp>
          <p:nvSpPr>
            <p:cNvPr id="100" name="Rectangle 99"/>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1" name="Rectangle 100"/>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2" name="Rectangle 101"/>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grpSp>
        <p:nvGrpSpPr>
          <p:cNvPr id="119" name="Group 118"/>
          <p:cNvGrpSpPr/>
          <p:nvPr/>
        </p:nvGrpSpPr>
        <p:grpSpPr>
          <a:xfrm>
            <a:off x="10065139" y="2821557"/>
            <a:ext cx="1816578" cy="408610"/>
            <a:chOff x="2807866" y="5154429"/>
            <a:chExt cx="1816578" cy="408610"/>
          </a:xfrm>
        </p:grpSpPr>
        <p:sp>
          <p:nvSpPr>
            <p:cNvPr id="120" name="Rectangle 119"/>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A</a:t>
              </a:r>
            </a:p>
          </p:txBody>
        </p:sp>
        <p:sp>
          <p:nvSpPr>
            <p:cNvPr id="121" name="Rectangle 120"/>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22" name="Rectangle 121"/>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23" name="Rectangle 122"/>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sp>
        <p:nvSpPr>
          <p:cNvPr id="126" name="TextBox 125"/>
          <p:cNvSpPr txBox="1"/>
          <p:nvPr/>
        </p:nvSpPr>
        <p:spPr>
          <a:xfrm>
            <a:off x="3486191" y="3340450"/>
            <a:ext cx="511866" cy="215444"/>
          </a:xfrm>
          <a:prstGeom prst="rect">
            <a:avLst/>
          </a:prstGeom>
          <a:noFill/>
          <a:ln w="38100">
            <a:noFill/>
          </a:ln>
        </p:spPr>
        <p:txBody>
          <a:bodyPr wrap="square" lIns="0" tIns="0" rIns="0" bIns="0" rtlCol="0">
            <a:spAutoFit/>
          </a:bodyPr>
          <a:lstStyle/>
          <a:p>
            <a:pPr algn="ctr"/>
            <a:r>
              <a:rPr lang="en-US" sz="1400" dirty="0" err="1">
                <a:latin typeface="Gill Sans" charset="0"/>
                <a:ea typeface="Gill Sans" charset="0"/>
                <a:cs typeface="Gill Sans" charset="0"/>
              </a:rPr>
              <a:t>inode</a:t>
            </a:r>
            <a:endParaRPr lang="en-US" sz="1400" dirty="0">
              <a:latin typeface="Gill Sans" charset="0"/>
              <a:ea typeface="Gill Sans" charset="0"/>
              <a:cs typeface="Gill Sans" charset="0"/>
            </a:endParaRPr>
          </a:p>
        </p:txBody>
      </p:sp>
      <p:sp>
        <p:nvSpPr>
          <p:cNvPr id="127" name="TextBox 126"/>
          <p:cNvSpPr txBox="1"/>
          <p:nvPr/>
        </p:nvSpPr>
        <p:spPr>
          <a:xfrm>
            <a:off x="2825248" y="3340450"/>
            <a:ext cx="666824" cy="215444"/>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Filename</a:t>
            </a:r>
          </a:p>
        </p:txBody>
      </p:sp>
      <p:cxnSp>
        <p:nvCxnSpPr>
          <p:cNvPr id="26" name="Straight Connector 25"/>
          <p:cNvCxnSpPr>
            <a:endCxn id="84" idx="0"/>
          </p:cNvCxnSpPr>
          <p:nvPr/>
        </p:nvCxnSpPr>
        <p:spPr>
          <a:xfrm>
            <a:off x="4755253" y="3025862"/>
            <a:ext cx="188238" cy="314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endCxn id="83" idx="0"/>
          </p:cNvCxnSpPr>
          <p:nvPr/>
        </p:nvCxnSpPr>
        <p:spPr>
          <a:xfrm flipH="1">
            <a:off x="4256101" y="3037171"/>
            <a:ext cx="31737" cy="3032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endCxn id="126" idx="0"/>
          </p:cNvCxnSpPr>
          <p:nvPr/>
        </p:nvCxnSpPr>
        <p:spPr>
          <a:xfrm flipH="1">
            <a:off x="3742124" y="3037171"/>
            <a:ext cx="92256" cy="3032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endCxn id="127" idx="0"/>
          </p:cNvCxnSpPr>
          <p:nvPr/>
        </p:nvCxnSpPr>
        <p:spPr>
          <a:xfrm flipH="1">
            <a:off x="3158660" y="3047297"/>
            <a:ext cx="227000" cy="2931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95" idx="2"/>
            <a:endCxn id="131" idx="1"/>
          </p:cNvCxnSpPr>
          <p:nvPr/>
        </p:nvCxnSpPr>
        <p:spPr>
          <a:xfrm>
            <a:off x="1782350" y="3859344"/>
            <a:ext cx="672300" cy="1384908"/>
          </a:xfrm>
          <a:prstGeom prst="straightConnector1">
            <a:avLst/>
          </a:prstGeom>
          <a:ln w="381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2260659" y="4551798"/>
            <a:ext cx="1538947" cy="369332"/>
          </a:xfrm>
          <a:prstGeom prst="rect">
            <a:avLst/>
          </a:prstGeom>
          <a:noFill/>
          <a:ln w="38100">
            <a:noFill/>
          </a:ln>
        </p:spPr>
        <p:txBody>
          <a:bodyPr wrap="none" rtlCol="0">
            <a:spAutoFit/>
          </a:bodyPr>
          <a:lstStyle/>
          <a:p>
            <a:r>
              <a:rPr lang="en-US" dirty="0">
                <a:latin typeface="Gill Sans" charset="0"/>
                <a:ea typeface="Gill Sans" charset="0"/>
                <a:cs typeface="Gill Sans" charset="0"/>
              </a:rPr>
              <a:t>Latest Buckets</a:t>
            </a:r>
          </a:p>
        </p:txBody>
      </p:sp>
      <p:grpSp>
        <p:nvGrpSpPr>
          <p:cNvPr id="113" name="Group 112"/>
          <p:cNvGrpSpPr/>
          <p:nvPr/>
        </p:nvGrpSpPr>
        <p:grpSpPr>
          <a:xfrm>
            <a:off x="2454650" y="5033372"/>
            <a:ext cx="3121948" cy="421760"/>
            <a:chOff x="7129577" y="2232636"/>
            <a:chExt cx="1755015" cy="237094"/>
          </a:xfrm>
          <a:solidFill>
            <a:schemeClr val="accent1">
              <a:lumMod val="20000"/>
              <a:lumOff val="80000"/>
            </a:schemeClr>
          </a:solidFill>
        </p:grpSpPr>
        <p:sp>
          <p:nvSpPr>
            <p:cNvPr id="114" name="Rectangle 113"/>
            <p:cNvSpPr/>
            <p:nvPr/>
          </p:nvSpPr>
          <p:spPr>
            <a:xfrm>
              <a:off x="742123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15" name="Rectangle 114"/>
            <p:cNvSpPr/>
            <p:nvPr/>
          </p:nvSpPr>
          <p:spPr>
            <a:xfrm>
              <a:off x="771289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16" name="Rectangle 115"/>
            <p:cNvSpPr/>
            <p:nvPr/>
          </p:nvSpPr>
          <p:spPr>
            <a:xfrm>
              <a:off x="800455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3</a:t>
              </a:r>
              <a:endParaRPr lang="en-US" dirty="0">
                <a:latin typeface="Gill Sans" charset="0"/>
                <a:ea typeface="Gill Sans" charset="0"/>
                <a:cs typeface="Gill Sans" charset="0"/>
              </a:endParaRPr>
            </a:p>
          </p:txBody>
        </p:sp>
        <p:sp>
          <p:nvSpPr>
            <p:cNvPr id="117" name="Rectangle 116"/>
            <p:cNvSpPr/>
            <p:nvPr/>
          </p:nvSpPr>
          <p:spPr>
            <a:xfrm>
              <a:off x="829621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18" name="Rectangle 117"/>
            <p:cNvSpPr/>
            <p:nvPr/>
          </p:nvSpPr>
          <p:spPr>
            <a:xfrm>
              <a:off x="8587875"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31" name="Rectangle 130"/>
            <p:cNvSpPr/>
            <p:nvPr/>
          </p:nvSpPr>
          <p:spPr>
            <a:xfrm>
              <a:off x="712957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grpSp>
      <p:sp>
        <p:nvSpPr>
          <p:cNvPr id="144" name="TextBox 143"/>
          <p:cNvSpPr txBox="1"/>
          <p:nvPr/>
        </p:nvSpPr>
        <p:spPr>
          <a:xfrm>
            <a:off x="302719" y="4721032"/>
            <a:ext cx="1744132" cy="523220"/>
          </a:xfrm>
          <a:prstGeom prst="rect">
            <a:avLst/>
          </a:prstGeom>
          <a:noFill/>
        </p:spPr>
        <p:txBody>
          <a:bodyPr wrap="none" rtlCol="0">
            <a:spAutoFit/>
          </a:bodyPr>
          <a:lstStyle/>
          <a:p>
            <a:pPr marL="285750" indent="-285750">
              <a:buFont typeface="Wingdings" charset="2"/>
              <a:buChar char="Ø"/>
            </a:pPr>
            <a:r>
              <a:rPr lang="en-US" sz="2800" b="1" dirty="0"/>
              <a:t> create E</a:t>
            </a:r>
          </a:p>
        </p:txBody>
      </p:sp>
      <p:sp>
        <p:nvSpPr>
          <p:cNvPr id="145" name="Rounded Rectangle 144"/>
          <p:cNvSpPr/>
          <p:nvPr/>
        </p:nvSpPr>
        <p:spPr>
          <a:xfrm>
            <a:off x="9248007" y="421459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Dir</a:t>
            </a:r>
          </a:p>
        </p:txBody>
      </p:sp>
      <p:sp>
        <p:nvSpPr>
          <p:cNvPr id="146" name="Rounded Rectangle 145"/>
          <p:cNvSpPr/>
          <p:nvPr/>
        </p:nvSpPr>
        <p:spPr>
          <a:xfrm>
            <a:off x="8132225"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A</a:t>
            </a:r>
          </a:p>
        </p:txBody>
      </p:sp>
      <p:sp>
        <p:nvSpPr>
          <p:cNvPr id="147" name="Rounded Rectangle 146"/>
          <p:cNvSpPr/>
          <p:nvPr/>
        </p:nvSpPr>
        <p:spPr>
          <a:xfrm>
            <a:off x="8859713"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B</a:t>
            </a:r>
          </a:p>
        </p:txBody>
      </p:sp>
      <p:sp>
        <p:nvSpPr>
          <p:cNvPr id="148" name="Rounded Rectangle 147"/>
          <p:cNvSpPr/>
          <p:nvPr/>
        </p:nvSpPr>
        <p:spPr>
          <a:xfrm>
            <a:off x="9587200"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C</a:t>
            </a:r>
          </a:p>
        </p:txBody>
      </p:sp>
      <p:sp>
        <p:nvSpPr>
          <p:cNvPr id="149" name="Rounded Rectangle 148"/>
          <p:cNvSpPr/>
          <p:nvPr/>
        </p:nvSpPr>
        <p:spPr>
          <a:xfrm>
            <a:off x="10314687"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D</a:t>
            </a:r>
          </a:p>
        </p:txBody>
      </p:sp>
      <p:cxnSp>
        <p:nvCxnSpPr>
          <p:cNvPr id="150" name="Elbow Connector 149"/>
          <p:cNvCxnSpPr>
            <a:stCxn id="147" idx="2"/>
          </p:cNvCxnSpPr>
          <p:nvPr/>
        </p:nvCxnSpPr>
        <p:spPr>
          <a:xfrm rot="5400000">
            <a:off x="8840876" y="4121052"/>
            <a:ext cx="290826" cy="1115782"/>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Elbow Connector 150"/>
          <p:cNvCxnSpPr>
            <a:stCxn id="147" idx="2"/>
          </p:cNvCxnSpPr>
          <p:nvPr/>
        </p:nvCxnSpPr>
        <p:spPr>
          <a:xfrm rot="5400000">
            <a:off x="9204621" y="4484797"/>
            <a:ext cx="290826" cy="388294"/>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Elbow Connector 151"/>
          <p:cNvCxnSpPr>
            <a:stCxn id="147" idx="2"/>
          </p:cNvCxnSpPr>
          <p:nvPr/>
        </p:nvCxnSpPr>
        <p:spPr>
          <a:xfrm rot="16200000" flipH="1">
            <a:off x="9568364" y="4509347"/>
            <a:ext cx="290826" cy="339193"/>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Elbow Connector 152"/>
          <p:cNvCxnSpPr>
            <a:stCxn id="147" idx="2"/>
          </p:cNvCxnSpPr>
          <p:nvPr/>
        </p:nvCxnSpPr>
        <p:spPr>
          <a:xfrm rot="16200000" flipH="1">
            <a:off x="9932107" y="4145603"/>
            <a:ext cx="290826" cy="106668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4" name="Group 153"/>
          <p:cNvGrpSpPr/>
          <p:nvPr/>
        </p:nvGrpSpPr>
        <p:grpSpPr>
          <a:xfrm>
            <a:off x="8150110" y="5709007"/>
            <a:ext cx="2774809" cy="928693"/>
            <a:chOff x="8248561" y="5273815"/>
            <a:chExt cx="2774809" cy="928693"/>
          </a:xfrm>
        </p:grpSpPr>
        <p:sp>
          <p:nvSpPr>
            <p:cNvPr id="155" name="Rounded Rectangle 154"/>
            <p:cNvSpPr/>
            <p:nvPr/>
          </p:nvSpPr>
          <p:spPr>
            <a:xfrm>
              <a:off x="9364343" y="527381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Dir</a:t>
              </a:r>
            </a:p>
          </p:txBody>
        </p:sp>
        <p:sp>
          <p:nvSpPr>
            <p:cNvPr id="156" name="Rounded Rectangle 155"/>
            <p:cNvSpPr/>
            <p:nvPr/>
          </p:nvSpPr>
          <p:spPr>
            <a:xfrm>
              <a:off x="8248561"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A</a:t>
              </a:r>
            </a:p>
          </p:txBody>
        </p:sp>
        <p:sp>
          <p:nvSpPr>
            <p:cNvPr id="157" name="Rounded Rectangle 156"/>
            <p:cNvSpPr/>
            <p:nvPr/>
          </p:nvSpPr>
          <p:spPr>
            <a:xfrm>
              <a:off x="8976049"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B</a:t>
              </a:r>
            </a:p>
          </p:txBody>
        </p:sp>
        <p:sp>
          <p:nvSpPr>
            <p:cNvPr id="158" name="Rounded Rectangle 157"/>
            <p:cNvSpPr/>
            <p:nvPr/>
          </p:nvSpPr>
          <p:spPr>
            <a:xfrm>
              <a:off x="9703536"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C</a:t>
              </a:r>
            </a:p>
          </p:txBody>
        </p:sp>
        <p:sp>
          <p:nvSpPr>
            <p:cNvPr id="159" name="Rounded Rectangle 158"/>
            <p:cNvSpPr/>
            <p:nvPr/>
          </p:nvSpPr>
          <p:spPr>
            <a:xfrm>
              <a:off x="10431023"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D</a:t>
              </a:r>
            </a:p>
          </p:txBody>
        </p:sp>
        <p:cxnSp>
          <p:nvCxnSpPr>
            <p:cNvPr id="160" name="Elbow Connector 159"/>
            <p:cNvCxnSpPr/>
            <p:nvPr/>
          </p:nvCxnSpPr>
          <p:spPr>
            <a:xfrm rot="5400000">
              <a:off x="8957212" y="5180270"/>
              <a:ext cx="290826" cy="1115782"/>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Elbow Connector 160"/>
            <p:cNvCxnSpPr/>
            <p:nvPr/>
          </p:nvCxnSpPr>
          <p:spPr>
            <a:xfrm rot="5400000">
              <a:off x="9320957" y="5544015"/>
              <a:ext cx="290826" cy="388294"/>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Elbow Connector 161"/>
            <p:cNvCxnSpPr/>
            <p:nvPr/>
          </p:nvCxnSpPr>
          <p:spPr>
            <a:xfrm rot="16200000" flipH="1">
              <a:off x="9684700" y="5568565"/>
              <a:ext cx="290826" cy="339193"/>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Elbow Connector 162"/>
            <p:cNvCxnSpPr/>
            <p:nvPr/>
          </p:nvCxnSpPr>
          <p:spPr>
            <a:xfrm rot="16200000" flipH="1">
              <a:off x="10048443" y="5204821"/>
              <a:ext cx="290826" cy="106668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4" name="Rounded Rectangle 163"/>
          <p:cNvSpPr/>
          <p:nvPr/>
        </p:nvSpPr>
        <p:spPr>
          <a:xfrm>
            <a:off x="7814606" y="3964492"/>
            <a:ext cx="4072931" cy="1262572"/>
          </a:xfrm>
          <a:prstGeom prst="roundRect">
            <a:avLst>
              <a:gd name="adj" fmla="val 8084"/>
            </a:avLst>
          </a:prstGeom>
          <a:no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t" anchorCtr="0"/>
          <a:lstStyle/>
          <a:p>
            <a:r>
              <a:rPr lang="en-US" altLang="zh-CN" sz="2000" b="1" dirty="0">
                <a:solidFill>
                  <a:srgbClr val="C00000"/>
                </a:solidFill>
              </a:rPr>
              <a:t>Latest View</a:t>
            </a:r>
            <a:endParaRPr lang="en-US" sz="2000" b="1" dirty="0">
              <a:solidFill>
                <a:srgbClr val="C00000"/>
              </a:solidFill>
            </a:endParaRPr>
          </a:p>
        </p:txBody>
      </p:sp>
      <p:sp>
        <p:nvSpPr>
          <p:cNvPr id="165" name="Rounded Rectangle 164"/>
          <p:cNvSpPr/>
          <p:nvPr/>
        </p:nvSpPr>
        <p:spPr>
          <a:xfrm>
            <a:off x="7814606" y="5227064"/>
            <a:ext cx="4067110" cy="1494411"/>
          </a:xfrm>
          <a:prstGeom prst="roundRect">
            <a:avLst>
              <a:gd name="adj" fmla="val 8791"/>
            </a:avLst>
          </a:prstGeom>
          <a:noFill/>
          <a:ln w="38100">
            <a:solidFill>
              <a:schemeClr val="tx1"/>
            </a:solidFill>
          </a:ln>
        </p:spPr>
        <p:style>
          <a:lnRef idx="2">
            <a:schemeClr val="accent2"/>
          </a:lnRef>
          <a:fillRef idx="1">
            <a:schemeClr val="lt1"/>
          </a:fillRef>
          <a:effectRef idx="0">
            <a:schemeClr val="accent2"/>
          </a:effectRef>
          <a:fontRef idx="minor">
            <a:schemeClr val="dk1"/>
          </a:fontRef>
        </p:style>
        <p:txBody>
          <a:bodyPr rtlCol="0" anchor="t" anchorCtr="0"/>
          <a:lstStyle/>
          <a:p>
            <a:r>
              <a:rPr lang="en-US" altLang="zh-CN" sz="2000" b="1" dirty="0">
                <a:solidFill>
                  <a:srgbClr val="0165C0"/>
                </a:solidFill>
              </a:rPr>
              <a:t>Consistent View</a:t>
            </a:r>
            <a:endParaRPr lang="en-US" sz="2000" b="1" dirty="0">
              <a:solidFill>
                <a:srgbClr val="0165C0"/>
              </a:solidFill>
            </a:endParaRPr>
          </a:p>
        </p:txBody>
      </p:sp>
      <p:sp>
        <p:nvSpPr>
          <p:cNvPr id="166" name="Rounded Rectangle 165"/>
          <p:cNvSpPr/>
          <p:nvPr/>
        </p:nvSpPr>
        <p:spPr>
          <a:xfrm>
            <a:off x="11032014" y="4828719"/>
            <a:ext cx="592347" cy="318933"/>
          </a:xfrm>
          <a:prstGeom prst="roundRect">
            <a:avLst/>
          </a:prstGeom>
          <a:solidFill>
            <a:schemeClr val="bg2"/>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rgbClr val="00B050"/>
                </a:solidFill>
              </a:rPr>
              <a:t>File E</a:t>
            </a:r>
          </a:p>
        </p:txBody>
      </p:sp>
      <p:cxnSp>
        <p:nvCxnSpPr>
          <p:cNvPr id="167" name="Elbow Connector 166"/>
          <p:cNvCxnSpPr>
            <a:stCxn id="147" idx="2"/>
          </p:cNvCxnSpPr>
          <p:nvPr/>
        </p:nvCxnSpPr>
        <p:spPr>
          <a:xfrm rot="16200000" flipH="1">
            <a:off x="10288590" y="3789120"/>
            <a:ext cx="295189" cy="1784007"/>
          </a:xfrm>
          <a:prstGeom prst="bentConnector3">
            <a:avLst>
              <a:gd name="adj1" fmla="val 50000"/>
            </a:avLst>
          </a:prstGeom>
          <a:ln w="38100">
            <a:solidFill>
              <a:srgbClr val="00B050"/>
            </a:solidFill>
            <a:prstDash val="solid"/>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5187711" y="4107248"/>
            <a:ext cx="1816578" cy="408610"/>
            <a:chOff x="2807866" y="5154429"/>
            <a:chExt cx="1816578" cy="408610"/>
          </a:xfrm>
        </p:grpSpPr>
        <p:sp>
          <p:nvSpPr>
            <p:cNvPr id="104" name="Rectangle 103"/>
            <p:cNvSpPr/>
            <p:nvPr/>
          </p:nvSpPr>
          <p:spPr>
            <a:xfrm>
              <a:off x="2807866" y="5154429"/>
              <a:ext cx="433955" cy="408610"/>
            </a:xfrm>
            <a:prstGeom prst="rect">
              <a:avLst/>
            </a:prstGeom>
            <a:solidFill>
              <a:schemeClr val="bg1"/>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E</a:t>
              </a:r>
            </a:p>
          </p:txBody>
        </p:sp>
        <p:sp>
          <p:nvSpPr>
            <p:cNvPr id="105" name="Rectangle 104"/>
            <p:cNvSpPr/>
            <p:nvPr/>
          </p:nvSpPr>
          <p:spPr>
            <a:xfrm>
              <a:off x="3241821" y="5154429"/>
              <a:ext cx="433955" cy="408610"/>
            </a:xfrm>
            <a:prstGeom prst="rect">
              <a:avLst/>
            </a:prstGeom>
            <a:solidFill>
              <a:schemeClr val="bg1"/>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6" name="Rectangle 105"/>
            <p:cNvSpPr/>
            <p:nvPr/>
          </p:nvSpPr>
          <p:spPr>
            <a:xfrm>
              <a:off x="4109733" y="5154429"/>
              <a:ext cx="514711" cy="408610"/>
            </a:xfrm>
            <a:prstGeom prst="rect">
              <a:avLst/>
            </a:prstGeom>
            <a:solidFill>
              <a:schemeClr val="bg1"/>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7" name="Rectangle 106"/>
            <p:cNvSpPr/>
            <p:nvPr/>
          </p:nvSpPr>
          <p:spPr>
            <a:xfrm>
              <a:off x="3675778" y="5154429"/>
              <a:ext cx="433955" cy="408610"/>
            </a:xfrm>
            <a:prstGeom prst="rect">
              <a:avLst/>
            </a:prstGeom>
            <a:solidFill>
              <a:schemeClr val="bg1"/>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cxnSp>
        <p:nvCxnSpPr>
          <p:cNvPr id="111" name="Straight Arrow Connector 110"/>
          <p:cNvCxnSpPr/>
          <p:nvPr/>
        </p:nvCxnSpPr>
        <p:spPr>
          <a:xfrm flipH="1" flipV="1">
            <a:off x="5669151" y="3230167"/>
            <a:ext cx="603450" cy="877081"/>
          </a:xfrm>
          <a:prstGeom prst="straightConnector1">
            <a:avLst/>
          </a:prstGeom>
          <a:ln w="381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V="1">
            <a:off x="4275039" y="4311553"/>
            <a:ext cx="912672" cy="721819"/>
          </a:xfrm>
          <a:prstGeom prst="straightConnector1">
            <a:avLst/>
          </a:prstGeom>
          <a:ln w="381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6314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Pointer-based Dual Views</a:t>
            </a:r>
          </a:p>
        </p:txBody>
      </p:sp>
      <p:sp>
        <p:nvSpPr>
          <p:cNvPr id="7" name="Slide Number Placeholder 6"/>
          <p:cNvSpPr>
            <a:spLocks noGrp="1"/>
          </p:cNvSpPr>
          <p:nvPr>
            <p:ph type="sldNum" sz="quarter" idx="12"/>
          </p:nvPr>
        </p:nvSpPr>
        <p:spPr/>
        <p:txBody>
          <a:bodyPr/>
          <a:lstStyle/>
          <a:p>
            <a:fld id="{10037A90-D1A7-B045-92CA-91932AD6A1A9}" type="slidenum">
              <a:rPr lang="en-US" smtClean="0"/>
              <a:t>24</a:t>
            </a:fld>
            <a:endParaRPr lang="en-US"/>
          </a:p>
        </p:txBody>
      </p:sp>
      <p:sp>
        <p:nvSpPr>
          <p:cNvPr id="61" name="TextBox 60"/>
          <p:cNvSpPr txBox="1"/>
          <p:nvPr/>
        </p:nvSpPr>
        <p:spPr>
          <a:xfrm>
            <a:off x="3089932" y="1395691"/>
            <a:ext cx="907108" cy="369332"/>
          </a:xfrm>
          <a:prstGeom prst="rect">
            <a:avLst/>
          </a:prstGeom>
          <a:noFill/>
          <a:ln w="38100">
            <a:noFill/>
          </a:ln>
        </p:spPr>
        <p:txBody>
          <a:bodyPr wrap="none" rtlCol="0">
            <a:spAutoFit/>
          </a:bodyPr>
          <a:lstStyle/>
          <a:p>
            <a:r>
              <a:rPr lang="en-US" dirty="0">
                <a:latin typeface="Gill Sans" charset="0"/>
                <a:ea typeface="Gill Sans" charset="0"/>
                <a:cs typeface="Gill Sans" charset="0"/>
              </a:rPr>
              <a:t>Buckets</a:t>
            </a:r>
          </a:p>
        </p:txBody>
      </p:sp>
      <p:sp>
        <p:nvSpPr>
          <p:cNvPr id="62" name="Rounded Rectangle 61"/>
          <p:cNvSpPr/>
          <p:nvPr/>
        </p:nvSpPr>
        <p:spPr>
          <a:xfrm>
            <a:off x="1206867" y="1316783"/>
            <a:ext cx="1150966" cy="522446"/>
          </a:xfrm>
          <a:prstGeom prst="roundRect">
            <a:avLst/>
          </a:prstGeom>
          <a:solidFill>
            <a:schemeClr val="accent1">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dirty="0">
                <a:latin typeface="Gill Sans" charset="0"/>
                <a:ea typeface="Gill Sans" charset="0"/>
                <a:cs typeface="Gill Sans" charset="0"/>
              </a:rPr>
              <a:t>Directory </a:t>
            </a:r>
            <a:r>
              <a:rPr lang="en-US" dirty="0" err="1">
                <a:latin typeface="Gill Sans" charset="0"/>
                <a:ea typeface="Gill Sans" charset="0"/>
                <a:cs typeface="Gill Sans" charset="0"/>
              </a:rPr>
              <a:t>inode</a:t>
            </a:r>
            <a:endParaRPr lang="en-US" dirty="0">
              <a:latin typeface="Gill Sans" charset="0"/>
              <a:ea typeface="Gill Sans" charset="0"/>
              <a:cs typeface="Gill Sans" charset="0"/>
            </a:endParaRPr>
          </a:p>
        </p:txBody>
      </p:sp>
      <p:grpSp>
        <p:nvGrpSpPr>
          <p:cNvPr id="18" name="Group 17"/>
          <p:cNvGrpSpPr/>
          <p:nvPr/>
        </p:nvGrpSpPr>
        <p:grpSpPr>
          <a:xfrm>
            <a:off x="3196031" y="2821557"/>
            <a:ext cx="1816578" cy="408610"/>
            <a:chOff x="2807866" y="5154429"/>
            <a:chExt cx="1816578" cy="408610"/>
          </a:xfrm>
        </p:grpSpPr>
        <p:sp>
          <p:nvSpPr>
            <p:cNvPr id="64" name="Rectangle 63"/>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D</a:t>
              </a:r>
            </a:p>
          </p:txBody>
        </p:sp>
        <p:sp>
          <p:nvSpPr>
            <p:cNvPr id="65" name="Rectangle 64"/>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6" name="Rectangle 65"/>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7" name="Rectangle 66"/>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cxnSp>
        <p:nvCxnSpPr>
          <p:cNvPr id="76" name="Straight Arrow Connector 75"/>
          <p:cNvCxnSpPr>
            <a:stCxn id="94" idx="2"/>
            <a:endCxn id="64" idx="0"/>
          </p:cNvCxnSpPr>
          <p:nvPr/>
        </p:nvCxnSpPr>
        <p:spPr>
          <a:xfrm flipH="1">
            <a:off x="3413009" y="2204414"/>
            <a:ext cx="253182" cy="61714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2357833" y="1578006"/>
            <a:ext cx="1044447" cy="41552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a:xfrm>
            <a:off x="3402280" y="1782654"/>
            <a:ext cx="3121948" cy="421760"/>
            <a:chOff x="7129577" y="2232636"/>
            <a:chExt cx="1755015" cy="237094"/>
          </a:xfrm>
          <a:solidFill>
            <a:schemeClr val="accent1">
              <a:lumMod val="20000"/>
              <a:lumOff val="80000"/>
            </a:schemeClr>
          </a:solidFill>
        </p:grpSpPr>
        <p:sp>
          <p:nvSpPr>
            <p:cNvPr id="89" name="Rectangle 88"/>
            <p:cNvSpPr/>
            <p:nvPr/>
          </p:nvSpPr>
          <p:spPr>
            <a:xfrm>
              <a:off x="742123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1</a:t>
              </a:r>
              <a:endParaRPr lang="en-US" dirty="0">
                <a:latin typeface="Gill Sans" charset="0"/>
                <a:ea typeface="Gill Sans" charset="0"/>
                <a:cs typeface="Gill Sans" charset="0"/>
              </a:endParaRPr>
            </a:p>
          </p:txBody>
        </p:sp>
        <p:sp>
          <p:nvSpPr>
            <p:cNvPr id="90" name="Rectangle 89"/>
            <p:cNvSpPr/>
            <p:nvPr/>
          </p:nvSpPr>
          <p:spPr>
            <a:xfrm>
              <a:off x="771289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2</a:t>
              </a:r>
              <a:endParaRPr lang="en-US" dirty="0">
                <a:latin typeface="Gill Sans" charset="0"/>
                <a:ea typeface="Gill Sans" charset="0"/>
                <a:cs typeface="Gill Sans" charset="0"/>
              </a:endParaRPr>
            </a:p>
          </p:txBody>
        </p:sp>
        <p:sp>
          <p:nvSpPr>
            <p:cNvPr id="91" name="Rectangle 90"/>
            <p:cNvSpPr/>
            <p:nvPr/>
          </p:nvSpPr>
          <p:spPr>
            <a:xfrm>
              <a:off x="800455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3</a:t>
              </a:r>
              <a:endParaRPr lang="en-US" dirty="0">
                <a:latin typeface="Gill Sans" charset="0"/>
                <a:ea typeface="Gill Sans" charset="0"/>
                <a:cs typeface="Gill Sans" charset="0"/>
              </a:endParaRPr>
            </a:p>
          </p:txBody>
        </p:sp>
        <p:sp>
          <p:nvSpPr>
            <p:cNvPr id="92" name="Rectangle 91"/>
            <p:cNvSpPr/>
            <p:nvPr/>
          </p:nvSpPr>
          <p:spPr>
            <a:xfrm>
              <a:off x="829621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4</a:t>
              </a:r>
              <a:endParaRPr lang="en-US" dirty="0">
                <a:latin typeface="Gill Sans" charset="0"/>
                <a:ea typeface="Gill Sans" charset="0"/>
                <a:cs typeface="Gill Sans" charset="0"/>
              </a:endParaRPr>
            </a:p>
          </p:txBody>
        </p:sp>
        <p:sp>
          <p:nvSpPr>
            <p:cNvPr id="93" name="Rectangle 92"/>
            <p:cNvSpPr/>
            <p:nvPr/>
          </p:nvSpPr>
          <p:spPr>
            <a:xfrm>
              <a:off x="8587875"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mr-IN" dirty="0">
                  <a:latin typeface="Gill Sans" charset="0"/>
                  <a:ea typeface="Gill Sans" charset="0"/>
                  <a:cs typeface="Gill Sans" charset="0"/>
                </a:rPr>
                <a:t>…</a:t>
              </a:r>
              <a:endParaRPr lang="en-US" dirty="0">
                <a:latin typeface="Gill Sans" charset="0"/>
                <a:ea typeface="Gill Sans" charset="0"/>
                <a:cs typeface="Gill Sans" charset="0"/>
              </a:endParaRPr>
            </a:p>
          </p:txBody>
        </p:sp>
        <p:sp>
          <p:nvSpPr>
            <p:cNvPr id="94" name="Rectangle 93"/>
            <p:cNvSpPr/>
            <p:nvPr/>
          </p:nvSpPr>
          <p:spPr>
            <a:xfrm>
              <a:off x="712957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0</a:t>
              </a:r>
              <a:endParaRPr lang="en-US" dirty="0">
                <a:latin typeface="Gill Sans" charset="0"/>
                <a:ea typeface="Gill Sans" charset="0"/>
                <a:cs typeface="Gill Sans" charset="0"/>
              </a:endParaRPr>
            </a:p>
          </p:txBody>
        </p:sp>
      </p:grpSp>
      <p:sp>
        <p:nvSpPr>
          <p:cNvPr id="95" name="Rounded Rectangle 94"/>
          <p:cNvSpPr/>
          <p:nvPr/>
        </p:nvSpPr>
        <p:spPr>
          <a:xfrm>
            <a:off x="1206867" y="2821557"/>
            <a:ext cx="1150966" cy="1037787"/>
          </a:xfrm>
          <a:prstGeom prst="roundRect">
            <a:avLst/>
          </a:prstGeom>
          <a:solidFill>
            <a:schemeClr val="accent2">
              <a:lumMod val="20000"/>
              <a:lumOff val="80000"/>
            </a:schemeClr>
          </a:solidFill>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Directory</a:t>
            </a:r>
          </a:p>
          <a:p>
            <a:pPr algn="ctr"/>
            <a:r>
              <a:rPr lang="en-US" dirty="0"/>
              <a:t>VFS </a:t>
            </a:r>
            <a:r>
              <a:rPr lang="en-US" dirty="0" err="1"/>
              <a:t>inode</a:t>
            </a:r>
            <a:endParaRPr lang="en-US" dirty="0"/>
          </a:p>
        </p:txBody>
      </p:sp>
      <p:cxnSp>
        <p:nvCxnSpPr>
          <p:cNvPr id="108" name="Straight Arrow Connector 107"/>
          <p:cNvCxnSpPr>
            <a:stCxn id="91" idx="2"/>
            <a:endCxn id="86" idx="0"/>
          </p:cNvCxnSpPr>
          <p:nvPr/>
        </p:nvCxnSpPr>
        <p:spPr>
          <a:xfrm>
            <a:off x="5222669" y="2204414"/>
            <a:ext cx="446482" cy="61714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6" idx="3"/>
            <a:endCxn id="99" idx="1"/>
          </p:cNvCxnSpPr>
          <p:nvPr/>
        </p:nvCxnSpPr>
        <p:spPr>
          <a:xfrm>
            <a:off x="7268751" y="3025862"/>
            <a:ext cx="545855"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1" idx="3"/>
            <a:endCxn id="120" idx="1"/>
          </p:cNvCxnSpPr>
          <p:nvPr/>
        </p:nvCxnSpPr>
        <p:spPr>
          <a:xfrm>
            <a:off x="9631184" y="3025862"/>
            <a:ext cx="433955"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95" idx="0"/>
            <a:endCxn id="62" idx="2"/>
          </p:cNvCxnSpPr>
          <p:nvPr/>
        </p:nvCxnSpPr>
        <p:spPr>
          <a:xfrm flipV="1">
            <a:off x="1782350" y="1839229"/>
            <a:ext cx="0" cy="982328"/>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7356026" y="1287981"/>
            <a:ext cx="4647360" cy="984818"/>
            <a:chOff x="9927926" y="1118525"/>
            <a:chExt cx="4647360" cy="984818"/>
          </a:xfrm>
        </p:grpSpPr>
        <p:sp>
          <p:nvSpPr>
            <p:cNvPr id="60" name="Rectangle 59"/>
            <p:cNvSpPr/>
            <p:nvPr/>
          </p:nvSpPr>
          <p:spPr>
            <a:xfrm>
              <a:off x="9927926" y="1207373"/>
              <a:ext cx="344968" cy="202754"/>
            </a:xfrm>
            <a:prstGeom prst="rect">
              <a:avLst/>
            </a:prstGeom>
            <a:solidFill>
              <a:schemeClr val="accent2">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8" name="Rectangle 67"/>
            <p:cNvSpPr/>
            <p:nvPr/>
          </p:nvSpPr>
          <p:spPr>
            <a:xfrm>
              <a:off x="9927926" y="1512095"/>
              <a:ext cx="344968" cy="202754"/>
            </a:xfrm>
            <a:prstGeom prst="rect">
              <a:avLst/>
            </a:prstGeom>
            <a:no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9" name="Rectangle 68"/>
            <p:cNvSpPr/>
            <p:nvPr/>
          </p:nvSpPr>
          <p:spPr>
            <a:xfrm>
              <a:off x="9927926" y="1816816"/>
              <a:ext cx="344968" cy="202754"/>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70" name="TextBox 69"/>
            <p:cNvSpPr txBox="1"/>
            <p:nvPr/>
          </p:nvSpPr>
          <p:spPr>
            <a:xfrm>
              <a:off x="10267697" y="1118525"/>
              <a:ext cx="1807867"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Volatile in DRAM</a:t>
              </a:r>
              <a:endParaRPr lang="en-US" dirty="0">
                <a:latin typeface="Gill Sans" charset="0"/>
                <a:ea typeface="Gill Sans" charset="0"/>
                <a:cs typeface="Gill Sans" charset="0"/>
              </a:endParaRPr>
            </a:p>
          </p:txBody>
        </p:sp>
        <p:sp>
          <p:nvSpPr>
            <p:cNvPr id="71" name="TextBox 70"/>
            <p:cNvSpPr txBox="1"/>
            <p:nvPr/>
          </p:nvSpPr>
          <p:spPr>
            <a:xfrm>
              <a:off x="10267697" y="1428806"/>
              <a:ext cx="4307589"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Updates to NVM w/o persistence guarantee</a:t>
              </a:r>
              <a:endParaRPr lang="en-US" dirty="0">
                <a:latin typeface="Gill Sans" charset="0"/>
                <a:ea typeface="Gill Sans" charset="0"/>
                <a:cs typeface="Gill Sans" charset="0"/>
              </a:endParaRPr>
            </a:p>
          </p:txBody>
        </p:sp>
        <p:sp>
          <p:nvSpPr>
            <p:cNvPr id="72" name="TextBox 71"/>
            <p:cNvSpPr txBox="1"/>
            <p:nvPr/>
          </p:nvSpPr>
          <p:spPr>
            <a:xfrm>
              <a:off x="10267697" y="1734011"/>
              <a:ext cx="1823833"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Persisted in NVM</a:t>
              </a:r>
              <a:endParaRPr lang="en-US" dirty="0">
                <a:latin typeface="Gill Sans" charset="0"/>
                <a:ea typeface="Gill Sans" charset="0"/>
                <a:cs typeface="Gill Sans" charset="0"/>
              </a:endParaRPr>
            </a:p>
          </p:txBody>
        </p:sp>
      </p:grpSp>
      <p:sp>
        <p:nvSpPr>
          <p:cNvPr id="83" name="TextBox 82"/>
          <p:cNvSpPr txBox="1"/>
          <p:nvPr/>
        </p:nvSpPr>
        <p:spPr>
          <a:xfrm>
            <a:off x="3992176" y="3340450"/>
            <a:ext cx="527849" cy="430887"/>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Latest</a:t>
            </a:r>
          </a:p>
          <a:p>
            <a:pPr algn="ctr"/>
            <a:r>
              <a:rPr lang="en-US" sz="1400" dirty="0">
                <a:latin typeface="Gill Sans" charset="0"/>
                <a:ea typeface="Gill Sans" charset="0"/>
                <a:cs typeface="Gill Sans" charset="0"/>
              </a:rPr>
              <a:t>Next</a:t>
            </a:r>
          </a:p>
        </p:txBody>
      </p:sp>
      <p:sp>
        <p:nvSpPr>
          <p:cNvPr id="84" name="TextBox 83"/>
          <p:cNvSpPr txBox="1"/>
          <p:nvPr/>
        </p:nvSpPr>
        <p:spPr>
          <a:xfrm>
            <a:off x="4514144" y="3340450"/>
            <a:ext cx="858694" cy="430887"/>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Consistent</a:t>
            </a:r>
          </a:p>
          <a:p>
            <a:pPr algn="ctr"/>
            <a:r>
              <a:rPr lang="en-US" sz="1400" dirty="0">
                <a:latin typeface="Gill Sans" charset="0"/>
                <a:ea typeface="Gill Sans" charset="0"/>
                <a:cs typeface="Gill Sans" charset="0"/>
              </a:rPr>
              <a:t>Next</a:t>
            </a:r>
          </a:p>
        </p:txBody>
      </p:sp>
      <p:grpSp>
        <p:nvGrpSpPr>
          <p:cNvPr id="85" name="Group 84"/>
          <p:cNvGrpSpPr/>
          <p:nvPr/>
        </p:nvGrpSpPr>
        <p:grpSpPr>
          <a:xfrm>
            <a:off x="5452173" y="2821557"/>
            <a:ext cx="1816578" cy="408610"/>
            <a:chOff x="2807866" y="5154429"/>
            <a:chExt cx="1816578" cy="408610"/>
          </a:xfrm>
        </p:grpSpPr>
        <p:sp>
          <p:nvSpPr>
            <p:cNvPr id="86" name="Rectangle 85"/>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C</a:t>
              </a:r>
            </a:p>
          </p:txBody>
        </p:sp>
        <p:sp>
          <p:nvSpPr>
            <p:cNvPr id="87" name="Rectangle 86"/>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96" name="Rectangle 95"/>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97" name="Rectangle 96"/>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grpSp>
        <p:nvGrpSpPr>
          <p:cNvPr id="98" name="Group 97"/>
          <p:cNvGrpSpPr/>
          <p:nvPr/>
        </p:nvGrpSpPr>
        <p:grpSpPr>
          <a:xfrm>
            <a:off x="7814606" y="2821557"/>
            <a:ext cx="1816578" cy="408610"/>
            <a:chOff x="2807866" y="5154429"/>
            <a:chExt cx="1816578" cy="408610"/>
          </a:xfrm>
        </p:grpSpPr>
        <p:sp>
          <p:nvSpPr>
            <p:cNvPr id="99" name="Rectangle 98"/>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B</a:t>
              </a:r>
            </a:p>
          </p:txBody>
        </p:sp>
        <p:sp>
          <p:nvSpPr>
            <p:cNvPr id="100" name="Rectangle 99"/>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1" name="Rectangle 100"/>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2" name="Rectangle 101"/>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grpSp>
        <p:nvGrpSpPr>
          <p:cNvPr id="119" name="Group 118"/>
          <p:cNvGrpSpPr/>
          <p:nvPr/>
        </p:nvGrpSpPr>
        <p:grpSpPr>
          <a:xfrm>
            <a:off x="10065139" y="2821557"/>
            <a:ext cx="1816578" cy="408610"/>
            <a:chOff x="2807866" y="5154429"/>
            <a:chExt cx="1816578" cy="408610"/>
          </a:xfrm>
        </p:grpSpPr>
        <p:sp>
          <p:nvSpPr>
            <p:cNvPr id="120" name="Rectangle 119"/>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A</a:t>
              </a:r>
            </a:p>
          </p:txBody>
        </p:sp>
        <p:sp>
          <p:nvSpPr>
            <p:cNvPr id="121" name="Rectangle 120"/>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22" name="Rectangle 121"/>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23" name="Rectangle 122"/>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sp>
        <p:nvSpPr>
          <p:cNvPr id="126" name="TextBox 125"/>
          <p:cNvSpPr txBox="1"/>
          <p:nvPr/>
        </p:nvSpPr>
        <p:spPr>
          <a:xfrm>
            <a:off x="3486191" y="3340450"/>
            <a:ext cx="511866" cy="215444"/>
          </a:xfrm>
          <a:prstGeom prst="rect">
            <a:avLst/>
          </a:prstGeom>
          <a:noFill/>
          <a:ln w="38100">
            <a:noFill/>
          </a:ln>
        </p:spPr>
        <p:txBody>
          <a:bodyPr wrap="square" lIns="0" tIns="0" rIns="0" bIns="0" rtlCol="0">
            <a:spAutoFit/>
          </a:bodyPr>
          <a:lstStyle/>
          <a:p>
            <a:pPr algn="ctr"/>
            <a:r>
              <a:rPr lang="en-US" sz="1400" dirty="0" err="1">
                <a:latin typeface="Gill Sans" charset="0"/>
                <a:ea typeface="Gill Sans" charset="0"/>
                <a:cs typeface="Gill Sans" charset="0"/>
              </a:rPr>
              <a:t>inode</a:t>
            </a:r>
            <a:endParaRPr lang="en-US" sz="1400" dirty="0">
              <a:latin typeface="Gill Sans" charset="0"/>
              <a:ea typeface="Gill Sans" charset="0"/>
              <a:cs typeface="Gill Sans" charset="0"/>
            </a:endParaRPr>
          </a:p>
        </p:txBody>
      </p:sp>
      <p:sp>
        <p:nvSpPr>
          <p:cNvPr id="127" name="TextBox 126"/>
          <p:cNvSpPr txBox="1"/>
          <p:nvPr/>
        </p:nvSpPr>
        <p:spPr>
          <a:xfrm>
            <a:off x="2825248" y="3340450"/>
            <a:ext cx="666824" cy="215444"/>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Filename</a:t>
            </a:r>
          </a:p>
        </p:txBody>
      </p:sp>
      <p:cxnSp>
        <p:nvCxnSpPr>
          <p:cNvPr id="26" name="Straight Connector 25"/>
          <p:cNvCxnSpPr>
            <a:endCxn id="84" idx="0"/>
          </p:cNvCxnSpPr>
          <p:nvPr/>
        </p:nvCxnSpPr>
        <p:spPr>
          <a:xfrm>
            <a:off x="4755253" y="3025862"/>
            <a:ext cx="188238" cy="314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endCxn id="83" idx="0"/>
          </p:cNvCxnSpPr>
          <p:nvPr/>
        </p:nvCxnSpPr>
        <p:spPr>
          <a:xfrm flipH="1">
            <a:off x="4256101" y="3037171"/>
            <a:ext cx="31737" cy="3032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endCxn id="126" idx="0"/>
          </p:cNvCxnSpPr>
          <p:nvPr/>
        </p:nvCxnSpPr>
        <p:spPr>
          <a:xfrm flipH="1">
            <a:off x="3742124" y="3037171"/>
            <a:ext cx="92256" cy="3032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endCxn id="127" idx="0"/>
          </p:cNvCxnSpPr>
          <p:nvPr/>
        </p:nvCxnSpPr>
        <p:spPr>
          <a:xfrm flipH="1">
            <a:off x="3158660" y="3047297"/>
            <a:ext cx="227000" cy="2931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95" idx="2"/>
            <a:endCxn id="131" idx="1"/>
          </p:cNvCxnSpPr>
          <p:nvPr/>
        </p:nvCxnSpPr>
        <p:spPr>
          <a:xfrm>
            <a:off x="1782350" y="3859344"/>
            <a:ext cx="672300" cy="1384908"/>
          </a:xfrm>
          <a:prstGeom prst="straightConnector1">
            <a:avLst/>
          </a:prstGeom>
          <a:ln w="381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2260659" y="4551798"/>
            <a:ext cx="1538947" cy="369332"/>
          </a:xfrm>
          <a:prstGeom prst="rect">
            <a:avLst/>
          </a:prstGeom>
          <a:noFill/>
          <a:ln w="38100">
            <a:noFill/>
          </a:ln>
        </p:spPr>
        <p:txBody>
          <a:bodyPr wrap="none" rtlCol="0">
            <a:spAutoFit/>
          </a:bodyPr>
          <a:lstStyle/>
          <a:p>
            <a:r>
              <a:rPr lang="en-US" dirty="0">
                <a:latin typeface="Gill Sans" charset="0"/>
                <a:ea typeface="Gill Sans" charset="0"/>
                <a:cs typeface="Gill Sans" charset="0"/>
              </a:rPr>
              <a:t>Latest Buckets</a:t>
            </a:r>
          </a:p>
        </p:txBody>
      </p:sp>
      <p:grpSp>
        <p:nvGrpSpPr>
          <p:cNvPr id="113" name="Group 112"/>
          <p:cNvGrpSpPr/>
          <p:nvPr/>
        </p:nvGrpSpPr>
        <p:grpSpPr>
          <a:xfrm>
            <a:off x="2454650" y="5033372"/>
            <a:ext cx="3121948" cy="421760"/>
            <a:chOff x="7129577" y="2232636"/>
            <a:chExt cx="1755015" cy="237094"/>
          </a:xfrm>
          <a:solidFill>
            <a:schemeClr val="accent1">
              <a:lumMod val="20000"/>
              <a:lumOff val="80000"/>
            </a:schemeClr>
          </a:solidFill>
        </p:grpSpPr>
        <p:sp>
          <p:nvSpPr>
            <p:cNvPr id="114" name="Rectangle 113"/>
            <p:cNvSpPr/>
            <p:nvPr/>
          </p:nvSpPr>
          <p:spPr>
            <a:xfrm>
              <a:off x="742123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15" name="Rectangle 114"/>
            <p:cNvSpPr/>
            <p:nvPr/>
          </p:nvSpPr>
          <p:spPr>
            <a:xfrm>
              <a:off x="771289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16" name="Rectangle 115"/>
            <p:cNvSpPr/>
            <p:nvPr/>
          </p:nvSpPr>
          <p:spPr>
            <a:xfrm>
              <a:off x="800455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3</a:t>
              </a:r>
              <a:endParaRPr lang="en-US" dirty="0">
                <a:latin typeface="Gill Sans" charset="0"/>
                <a:ea typeface="Gill Sans" charset="0"/>
                <a:cs typeface="Gill Sans" charset="0"/>
              </a:endParaRPr>
            </a:p>
          </p:txBody>
        </p:sp>
        <p:sp>
          <p:nvSpPr>
            <p:cNvPr id="117" name="Rectangle 116"/>
            <p:cNvSpPr/>
            <p:nvPr/>
          </p:nvSpPr>
          <p:spPr>
            <a:xfrm>
              <a:off x="829621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18" name="Rectangle 117"/>
            <p:cNvSpPr/>
            <p:nvPr/>
          </p:nvSpPr>
          <p:spPr>
            <a:xfrm>
              <a:off x="8587875"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31" name="Rectangle 130"/>
            <p:cNvSpPr/>
            <p:nvPr/>
          </p:nvSpPr>
          <p:spPr>
            <a:xfrm>
              <a:off x="712957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grpSp>
      <p:sp>
        <p:nvSpPr>
          <p:cNvPr id="144" name="TextBox 143"/>
          <p:cNvSpPr txBox="1"/>
          <p:nvPr/>
        </p:nvSpPr>
        <p:spPr>
          <a:xfrm>
            <a:off x="302719" y="4721032"/>
            <a:ext cx="1739322" cy="523220"/>
          </a:xfrm>
          <a:prstGeom prst="rect">
            <a:avLst/>
          </a:prstGeom>
          <a:noFill/>
        </p:spPr>
        <p:txBody>
          <a:bodyPr wrap="none" rtlCol="0">
            <a:spAutoFit/>
          </a:bodyPr>
          <a:lstStyle/>
          <a:p>
            <a:pPr marL="361950" indent="-361950">
              <a:buFont typeface="Wingdings" charset="2"/>
              <a:buChar char="§"/>
            </a:pPr>
            <a:r>
              <a:rPr lang="en-US" sz="2800" b="1" dirty="0"/>
              <a:t>create E</a:t>
            </a:r>
          </a:p>
        </p:txBody>
      </p:sp>
      <p:sp>
        <p:nvSpPr>
          <p:cNvPr id="145" name="Rounded Rectangle 144"/>
          <p:cNvSpPr/>
          <p:nvPr/>
        </p:nvSpPr>
        <p:spPr>
          <a:xfrm>
            <a:off x="9248007" y="421459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Dir</a:t>
            </a:r>
          </a:p>
        </p:txBody>
      </p:sp>
      <p:sp>
        <p:nvSpPr>
          <p:cNvPr id="146" name="Rounded Rectangle 145"/>
          <p:cNvSpPr/>
          <p:nvPr/>
        </p:nvSpPr>
        <p:spPr>
          <a:xfrm>
            <a:off x="8132225"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A</a:t>
            </a:r>
          </a:p>
        </p:txBody>
      </p:sp>
      <p:sp>
        <p:nvSpPr>
          <p:cNvPr id="147" name="Rounded Rectangle 146"/>
          <p:cNvSpPr/>
          <p:nvPr/>
        </p:nvSpPr>
        <p:spPr>
          <a:xfrm>
            <a:off x="8859713"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B</a:t>
            </a:r>
          </a:p>
        </p:txBody>
      </p:sp>
      <p:sp>
        <p:nvSpPr>
          <p:cNvPr id="148" name="Rounded Rectangle 147"/>
          <p:cNvSpPr/>
          <p:nvPr/>
        </p:nvSpPr>
        <p:spPr>
          <a:xfrm>
            <a:off x="9587200"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C</a:t>
            </a:r>
          </a:p>
        </p:txBody>
      </p:sp>
      <p:sp>
        <p:nvSpPr>
          <p:cNvPr id="149" name="Rounded Rectangle 148"/>
          <p:cNvSpPr/>
          <p:nvPr/>
        </p:nvSpPr>
        <p:spPr>
          <a:xfrm>
            <a:off x="10314687"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D</a:t>
            </a:r>
          </a:p>
        </p:txBody>
      </p:sp>
      <p:cxnSp>
        <p:nvCxnSpPr>
          <p:cNvPr id="150" name="Elbow Connector 149"/>
          <p:cNvCxnSpPr>
            <a:stCxn id="147" idx="2"/>
          </p:cNvCxnSpPr>
          <p:nvPr/>
        </p:nvCxnSpPr>
        <p:spPr>
          <a:xfrm rot="5400000">
            <a:off x="8840876" y="4121052"/>
            <a:ext cx="290826" cy="1115782"/>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Elbow Connector 150"/>
          <p:cNvCxnSpPr>
            <a:stCxn id="147" idx="2"/>
          </p:cNvCxnSpPr>
          <p:nvPr/>
        </p:nvCxnSpPr>
        <p:spPr>
          <a:xfrm rot="5400000">
            <a:off x="9204621" y="4484797"/>
            <a:ext cx="290826" cy="388294"/>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Elbow Connector 151"/>
          <p:cNvCxnSpPr>
            <a:stCxn id="147" idx="2"/>
          </p:cNvCxnSpPr>
          <p:nvPr/>
        </p:nvCxnSpPr>
        <p:spPr>
          <a:xfrm rot="16200000" flipH="1">
            <a:off x="9568364" y="4509347"/>
            <a:ext cx="290826" cy="339193"/>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Elbow Connector 152"/>
          <p:cNvCxnSpPr>
            <a:stCxn id="147" idx="2"/>
          </p:cNvCxnSpPr>
          <p:nvPr/>
        </p:nvCxnSpPr>
        <p:spPr>
          <a:xfrm rot="16200000" flipH="1">
            <a:off x="9932107" y="4145603"/>
            <a:ext cx="290826" cy="106668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4" name="Group 153"/>
          <p:cNvGrpSpPr/>
          <p:nvPr/>
        </p:nvGrpSpPr>
        <p:grpSpPr>
          <a:xfrm>
            <a:off x="8150110" y="5709007"/>
            <a:ext cx="2774809" cy="928693"/>
            <a:chOff x="8248561" y="5273815"/>
            <a:chExt cx="2774809" cy="928693"/>
          </a:xfrm>
        </p:grpSpPr>
        <p:sp>
          <p:nvSpPr>
            <p:cNvPr id="155" name="Rounded Rectangle 154"/>
            <p:cNvSpPr/>
            <p:nvPr/>
          </p:nvSpPr>
          <p:spPr>
            <a:xfrm>
              <a:off x="9364343" y="527381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Dir</a:t>
              </a:r>
            </a:p>
          </p:txBody>
        </p:sp>
        <p:sp>
          <p:nvSpPr>
            <p:cNvPr id="156" name="Rounded Rectangle 155"/>
            <p:cNvSpPr/>
            <p:nvPr/>
          </p:nvSpPr>
          <p:spPr>
            <a:xfrm>
              <a:off x="8248561"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A</a:t>
              </a:r>
            </a:p>
          </p:txBody>
        </p:sp>
        <p:sp>
          <p:nvSpPr>
            <p:cNvPr id="157" name="Rounded Rectangle 156"/>
            <p:cNvSpPr/>
            <p:nvPr/>
          </p:nvSpPr>
          <p:spPr>
            <a:xfrm>
              <a:off x="8976049"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B</a:t>
              </a:r>
            </a:p>
          </p:txBody>
        </p:sp>
        <p:sp>
          <p:nvSpPr>
            <p:cNvPr id="158" name="Rounded Rectangle 157"/>
            <p:cNvSpPr/>
            <p:nvPr/>
          </p:nvSpPr>
          <p:spPr>
            <a:xfrm>
              <a:off x="9703536"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C</a:t>
              </a:r>
            </a:p>
          </p:txBody>
        </p:sp>
        <p:sp>
          <p:nvSpPr>
            <p:cNvPr id="159" name="Rounded Rectangle 158"/>
            <p:cNvSpPr/>
            <p:nvPr/>
          </p:nvSpPr>
          <p:spPr>
            <a:xfrm>
              <a:off x="10431023"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D</a:t>
              </a:r>
            </a:p>
          </p:txBody>
        </p:sp>
        <p:cxnSp>
          <p:nvCxnSpPr>
            <p:cNvPr id="160" name="Elbow Connector 159"/>
            <p:cNvCxnSpPr/>
            <p:nvPr/>
          </p:nvCxnSpPr>
          <p:spPr>
            <a:xfrm rot="5400000">
              <a:off x="8957212" y="5180270"/>
              <a:ext cx="290826" cy="1115782"/>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Elbow Connector 160"/>
            <p:cNvCxnSpPr/>
            <p:nvPr/>
          </p:nvCxnSpPr>
          <p:spPr>
            <a:xfrm rot="5400000">
              <a:off x="9320957" y="5544015"/>
              <a:ext cx="290826" cy="388294"/>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Elbow Connector 161"/>
            <p:cNvCxnSpPr/>
            <p:nvPr/>
          </p:nvCxnSpPr>
          <p:spPr>
            <a:xfrm rot="16200000" flipH="1">
              <a:off x="9684700" y="5568565"/>
              <a:ext cx="290826" cy="339193"/>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Elbow Connector 162"/>
            <p:cNvCxnSpPr/>
            <p:nvPr/>
          </p:nvCxnSpPr>
          <p:spPr>
            <a:xfrm rot="16200000" flipH="1">
              <a:off x="10048443" y="5204821"/>
              <a:ext cx="290826" cy="106668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4" name="Rounded Rectangle 163"/>
          <p:cNvSpPr/>
          <p:nvPr/>
        </p:nvSpPr>
        <p:spPr>
          <a:xfrm>
            <a:off x="7814606" y="3964492"/>
            <a:ext cx="4072931" cy="1262572"/>
          </a:xfrm>
          <a:prstGeom prst="roundRect">
            <a:avLst>
              <a:gd name="adj" fmla="val 8084"/>
            </a:avLst>
          </a:prstGeom>
          <a:no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t" anchorCtr="0"/>
          <a:lstStyle/>
          <a:p>
            <a:r>
              <a:rPr lang="en-US" altLang="zh-CN" sz="2000" b="1" dirty="0">
                <a:solidFill>
                  <a:srgbClr val="C00000"/>
                </a:solidFill>
              </a:rPr>
              <a:t>Latest View</a:t>
            </a:r>
            <a:endParaRPr lang="en-US" sz="2000" b="1" dirty="0">
              <a:solidFill>
                <a:srgbClr val="C00000"/>
              </a:solidFill>
            </a:endParaRPr>
          </a:p>
        </p:txBody>
      </p:sp>
      <p:sp>
        <p:nvSpPr>
          <p:cNvPr id="165" name="Rounded Rectangle 164"/>
          <p:cNvSpPr/>
          <p:nvPr/>
        </p:nvSpPr>
        <p:spPr>
          <a:xfrm>
            <a:off x="7814606" y="5227064"/>
            <a:ext cx="4067110" cy="1494411"/>
          </a:xfrm>
          <a:prstGeom prst="roundRect">
            <a:avLst>
              <a:gd name="adj" fmla="val 8791"/>
            </a:avLst>
          </a:prstGeom>
          <a:noFill/>
          <a:ln w="38100">
            <a:solidFill>
              <a:schemeClr val="tx1"/>
            </a:solidFill>
          </a:ln>
        </p:spPr>
        <p:style>
          <a:lnRef idx="2">
            <a:schemeClr val="accent2"/>
          </a:lnRef>
          <a:fillRef idx="1">
            <a:schemeClr val="lt1"/>
          </a:fillRef>
          <a:effectRef idx="0">
            <a:schemeClr val="accent2"/>
          </a:effectRef>
          <a:fontRef idx="minor">
            <a:schemeClr val="dk1"/>
          </a:fontRef>
        </p:style>
        <p:txBody>
          <a:bodyPr rtlCol="0" anchor="t" anchorCtr="0"/>
          <a:lstStyle/>
          <a:p>
            <a:r>
              <a:rPr lang="en-US" altLang="zh-CN" sz="2000" b="1" dirty="0">
                <a:solidFill>
                  <a:srgbClr val="0165C0"/>
                </a:solidFill>
              </a:rPr>
              <a:t>Consistent View</a:t>
            </a:r>
            <a:endParaRPr lang="en-US" sz="2000" b="1" dirty="0">
              <a:solidFill>
                <a:srgbClr val="0165C0"/>
              </a:solidFill>
            </a:endParaRPr>
          </a:p>
        </p:txBody>
      </p:sp>
      <p:sp>
        <p:nvSpPr>
          <p:cNvPr id="166" name="Rounded Rectangle 165"/>
          <p:cNvSpPr/>
          <p:nvPr/>
        </p:nvSpPr>
        <p:spPr>
          <a:xfrm>
            <a:off x="11032014" y="4828719"/>
            <a:ext cx="592347" cy="318933"/>
          </a:xfrm>
          <a:prstGeom prst="roundRect">
            <a:avLst/>
          </a:prstGeom>
          <a:solidFill>
            <a:schemeClr val="bg2"/>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E</a:t>
            </a:r>
          </a:p>
        </p:txBody>
      </p:sp>
      <p:cxnSp>
        <p:nvCxnSpPr>
          <p:cNvPr id="167" name="Elbow Connector 166"/>
          <p:cNvCxnSpPr>
            <a:stCxn id="147" idx="2"/>
          </p:cNvCxnSpPr>
          <p:nvPr/>
        </p:nvCxnSpPr>
        <p:spPr>
          <a:xfrm rot="16200000" flipH="1">
            <a:off x="10288590" y="3789120"/>
            <a:ext cx="295189" cy="1784007"/>
          </a:xfrm>
          <a:prstGeom prst="bentConnector3">
            <a:avLst>
              <a:gd name="adj1" fmla="val 50000"/>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5187711" y="4107248"/>
            <a:ext cx="1816578" cy="408610"/>
            <a:chOff x="2807866" y="5154429"/>
            <a:chExt cx="1816578" cy="408610"/>
          </a:xfrm>
        </p:grpSpPr>
        <p:sp>
          <p:nvSpPr>
            <p:cNvPr id="104" name="Rectangle 103"/>
            <p:cNvSpPr/>
            <p:nvPr/>
          </p:nvSpPr>
          <p:spPr>
            <a:xfrm>
              <a:off x="2807866" y="5154429"/>
              <a:ext cx="433955" cy="408610"/>
            </a:xfrm>
            <a:prstGeom prst="rect">
              <a:avLst/>
            </a:prstGeom>
            <a:solidFill>
              <a:schemeClr val="bg1"/>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E</a:t>
              </a:r>
            </a:p>
          </p:txBody>
        </p:sp>
        <p:sp>
          <p:nvSpPr>
            <p:cNvPr id="105" name="Rectangle 104"/>
            <p:cNvSpPr/>
            <p:nvPr/>
          </p:nvSpPr>
          <p:spPr>
            <a:xfrm>
              <a:off x="3241821" y="5154429"/>
              <a:ext cx="433955" cy="408610"/>
            </a:xfrm>
            <a:prstGeom prst="rect">
              <a:avLst/>
            </a:prstGeom>
            <a:solidFill>
              <a:schemeClr val="bg1"/>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6" name="Rectangle 105"/>
            <p:cNvSpPr/>
            <p:nvPr/>
          </p:nvSpPr>
          <p:spPr>
            <a:xfrm>
              <a:off x="4109733" y="5154429"/>
              <a:ext cx="514711" cy="408610"/>
            </a:xfrm>
            <a:prstGeom prst="rect">
              <a:avLst/>
            </a:prstGeom>
            <a:solidFill>
              <a:schemeClr val="bg1"/>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7" name="Rectangle 106"/>
            <p:cNvSpPr/>
            <p:nvPr/>
          </p:nvSpPr>
          <p:spPr>
            <a:xfrm>
              <a:off x="3675778" y="5154429"/>
              <a:ext cx="433955" cy="408610"/>
            </a:xfrm>
            <a:prstGeom prst="rect">
              <a:avLst/>
            </a:prstGeom>
            <a:solidFill>
              <a:schemeClr val="bg1"/>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cxnSp>
        <p:nvCxnSpPr>
          <p:cNvPr id="111" name="Straight Arrow Connector 110"/>
          <p:cNvCxnSpPr/>
          <p:nvPr/>
        </p:nvCxnSpPr>
        <p:spPr>
          <a:xfrm flipH="1" flipV="1">
            <a:off x="5669151" y="3230167"/>
            <a:ext cx="603450" cy="877081"/>
          </a:xfrm>
          <a:prstGeom prst="straightConnector1">
            <a:avLst/>
          </a:prstGeom>
          <a:ln w="381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V="1">
            <a:off x="4275039" y="4311553"/>
            <a:ext cx="912672" cy="721819"/>
          </a:xfrm>
          <a:prstGeom prst="straightConnector1">
            <a:avLst/>
          </a:prstGeom>
          <a:ln w="381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530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Pointer-based Dual Views</a:t>
            </a:r>
          </a:p>
        </p:txBody>
      </p:sp>
      <p:sp>
        <p:nvSpPr>
          <p:cNvPr id="7" name="Slide Number Placeholder 6"/>
          <p:cNvSpPr>
            <a:spLocks noGrp="1"/>
          </p:cNvSpPr>
          <p:nvPr>
            <p:ph type="sldNum" sz="quarter" idx="12"/>
          </p:nvPr>
        </p:nvSpPr>
        <p:spPr/>
        <p:txBody>
          <a:bodyPr/>
          <a:lstStyle/>
          <a:p>
            <a:fld id="{10037A90-D1A7-B045-92CA-91932AD6A1A9}" type="slidenum">
              <a:rPr lang="en-US" smtClean="0"/>
              <a:t>25</a:t>
            </a:fld>
            <a:endParaRPr lang="en-US"/>
          </a:p>
        </p:txBody>
      </p:sp>
      <p:sp>
        <p:nvSpPr>
          <p:cNvPr id="61" name="TextBox 60"/>
          <p:cNvSpPr txBox="1"/>
          <p:nvPr/>
        </p:nvSpPr>
        <p:spPr>
          <a:xfrm>
            <a:off x="3089932" y="1395691"/>
            <a:ext cx="907108" cy="369332"/>
          </a:xfrm>
          <a:prstGeom prst="rect">
            <a:avLst/>
          </a:prstGeom>
          <a:noFill/>
          <a:ln w="38100">
            <a:noFill/>
          </a:ln>
        </p:spPr>
        <p:txBody>
          <a:bodyPr wrap="none" rtlCol="0">
            <a:spAutoFit/>
          </a:bodyPr>
          <a:lstStyle/>
          <a:p>
            <a:r>
              <a:rPr lang="en-US" dirty="0">
                <a:latin typeface="Gill Sans" charset="0"/>
                <a:ea typeface="Gill Sans" charset="0"/>
                <a:cs typeface="Gill Sans" charset="0"/>
              </a:rPr>
              <a:t>Buckets</a:t>
            </a:r>
          </a:p>
        </p:txBody>
      </p:sp>
      <p:sp>
        <p:nvSpPr>
          <p:cNvPr id="62" name="Rounded Rectangle 61"/>
          <p:cNvSpPr/>
          <p:nvPr/>
        </p:nvSpPr>
        <p:spPr>
          <a:xfrm>
            <a:off x="1206867" y="1316783"/>
            <a:ext cx="1150966" cy="522446"/>
          </a:xfrm>
          <a:prstGeom prst="roundRect">
            <a:avLst/>
          </a:prstGeom>
          <a:solidFill>
            <a:schemeClr val="accent1">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dirty="0">
                <a:latin typeface="Gill Sans" charset="0"/>
                <a:ea typeface="Gill Sans" charset="0"/>
                <a:cs typeface="Gill Sans" charset="0"/>
              </a:rPr>
              <a:t>Directory </a:t>
            </a:r>
            <a:r>
              <a:rPr lang="en-US" dirty="0" err="1">
                <a:latin typeface="Gill Sans" charset="0"/>
                <a:ea typeface="Gill Sans" charset="0"/>
                <a:cs typeface="Gill Sans" charset="0"/>
              </a:rPr>
              <a:t>inode</a:t>
            </a:r>
            <a:endParaRPr lang="en-US" dirty="0">
              <a:latin typeface="Gill Sans" charset="0"/>
              <a:ea typeface="Gill Sans" charset="0"/>
              <a:cs typeface="Gill Sans" charset="0"/>
            </a:endParaRPr>
          </a:p>
        </p:txBody>
      </p:sp>
      <p:grpSp>
        <p:nvGrpSpPr>
          <p:cNvPr id="18" name="Group 17"/>
          <p:cNvGrpSpPr/>
          <p:nvPr/>
        </p:nvGrpSpPr>
        <p:grpSpPr>
          <a:xfrm>
            <a:off x="3196031" y="2821557"/>
            <a:ext cx="1816578" cy="408610"/>
            <a:chOff x="2807866" y="5154429"/>
            <a:chExt cx="1816578" cy="408610"/>
          </a:xfrm>
        </p:grpSpPr>
        <p:sp>
          <p:nvSpPr>
            <p:cNvPr id="64" name="Rectangle 63"/>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D</a:t>
              </a:r>
            </a:p>
          </p:txBody>
        </p:sp>
        <p:sp>
          <p:nvSpPr>
            <p:cNvPr id="65" name="Rectangle 64"/>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6" name="Rectangle 65"/>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7" name="Rectangle 66"/>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cxnSp>
        <p:nvCxnSpPr>
          <p:cNvPr id="76" name="Straight Arrow Connector 75"/>
          <p:cNvCxnSpPr>
            <a:stCxn id="94" idx="2"/>
            <a:endCxn id="64" idx="0"/>
          </p:cNvCxnSpPr>
          <p:nvPr/>
        </p:nvCxnSpPr>
        <p:spPr>
          <a:xfrm flipH="1">
            <a:off x="3413009" y="2204414"/>
            <a:ext cx="253182" cy="61714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2357833" y="1578006"/>
            <a:ext cx="1044447" cy="41552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a:xfrm>
            <a:off x="3402280" y="1782654"/>
            <a:ext cx="3121948" cy="421760"/>
            <a:chOff x="7129577" y="2232636"/>
            <a:chExt cx="1755015" cy="237094"/>
          </a:xfrm>
          <a:solidFill>
            <a:schemeClr val="accent1">
              <a:lumMod val="20000"/>
              <a:lumOff val="80000"/>
            </a:schemeClr>
          </a:solidFill>
        </p:grpSpPr>
        <p:sp>
          <p:nvSpPr>
            <p:cNvPr id="89" name="Rectangle 88"/>
            <p:cNvSpPr/>
            <p:nvPr/>
          </p:nvSpPr>
          <p:spPr>
            <a:xfrm>
              <a:off x="742123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1</a:t>
              </a:r>
              <a:endParaRPr lang="en-US" dirty="0">
                <a:latin typeface="Gill Sans" charset="0"/>
                <a:ea typeface="Gill Sans" charset="0"/>
                <a:cs typeface="Gill Sans" charset="0"/>
              </a:endParaRPr>
            </a:p>
          </p:txBody>
        </p:sp>
        <p:sp>
          <p:nvSpPr>
            <p:cNvPr id="90" name="Rectangle 89"/>
            <p:cNvSpPr/>
            <p:nvPr/>
          </p:nvSpPr>
          <p:spPr>
            <a:xfrm>
              <a:off x="771289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2</a:t>
              </a:r>
              <a:endParaRPr lang="en-US" dirty="0">
                <a:latin typeface="Gill Sans" charset="0"/>
                <a:ea typeface="Gill Sans" charset="0"/>
                <a:cs typeface="Gill Sans" charset="0"/>
              </a:endParaRPr>
            </a:p>
          </p:txBody>
        </p:sp>
        <p:sp>
          <p:nvSpPr>
            <p:cNvPr id="91" name="Rectangle 90"/>
            <p:cNvSpPr/>
            <p:nvPr/>
          </p:nvSpPr>
          <p:spPr>
            <a:xfrm>
              <a:off x="800455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3</a:t>
              </a:r>
              <a:endParaRPr lang="en-US" dirty="0">
                <a:latin typeface="Gill Sans" charset="0"/>
                <a:ea typeface="Gill Sans" charset="0"/>
                <a:cs typeface="Gill Sans" charset="0"/>
              </a:endParaRPr>
            </a:p>
          </p:txBody>
        </p:sp>
        <p:sp>
          <p:nvSpPr>
            <p:cNvPr id="92" name="Rectangle 91"/>
            <p:cNvSpPr/>
            <p:nvPr/>
          </p:nvSpPr>
          <p:spPr>
            <a:xfrm>
              <a:off x="829621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4</a:t>
              </a:r>
              <a:endParaRPr lang="en-US" dirty="0">
                <a:latin typeface="Gill Sans" charset="0"/>
                <a:ea typeface="Gill Sans" charset="0"/>
                <a:cs typeface="Gill Sans" charset="0"/>
              </a:endParaRPr>
            </a:p>
          </p:txBody>
        </p:sp>
        <p:sp>
          <p:nvSpPr>
            <p:cNvPr id="93" name="Rectangle 92"/>
            <p:cNvSpPr/>
            <p:nvPr/>
          </p:nvSpPr>
          <p:spPr>
            <a:xfrm>
              <a:off x="8587875"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mr-IN" dirty="0">
                  <a:latin typeface="Gill Sans" charset="0"/>
                  <a:ea typeface="Gill Sans" charset="0"/>
                  <a:cs typeface="Gill Sans" charset="0"/>
                </a:rPr>
                <a:t>…</a:t>
              </a:r>
              <a:endParaRPr lang="en-US" dirty="0">
                <a:latin typeface="Gill Sans" charset="0"/>
                <a:ea typeface="Gill Sans" charset="0"/>
                <a:cs typeface="Gill Sans" charset="0"/>
              </a:endParaRPr>
            </a:p>
          </p:txBody>
        </p:sp>
        <p:sp>
          <p:nvSpPr>
            <p:cNvPr id="94" name="Rectangle 93"/>
            <p:cNvSpPr/>
            <p:nvPr/>
          </p:nvSpPr>
          <p:spPr>
            <a:xfrm>
              <a:off x="712957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0</a:t>
              </a:r>
              <a:endParaRPr lang="en-US" dirty="0">
                <a:latin typeface="Gill Sans" charset="0"/>
                <a:ea typeface="Gill Sans" charset="0"/>
                <a:cs typeface="Gill Sans" charset="0"/>
              </a:endParaRPr>
            </a:p>
          </p:txBody>
        </p:sp>
      </p:grpSp>
      <p:sp>
        <p:nvSpPr>
          <p:cNvPr id="95" name="Rounded Rectangle 94"/>
          <p:cNvSpPr/>
          <p:nvPr/>
        </p:nvSpPr>
        <p:spPr>
          <a:xfrm>
            <a:off x="1206867" y="2821557"/>
            <a:ext cx="1150966" cy="1037787"/>
          </a:xfrm>
          <a:prstGeom prst="roundRect">
            <a:avLst/>
          </a:prstGeom>
          <a:solidFill>
            <a:schemeClr val="accent2">
              <a:lumMod val="20000"/>
              <a:lumOff val="80000"/>
            </a:schemeClr>
          </a:solidFill>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Directory</a:t>
            </a:r>
          </a:p>
          <a:p>
            <a:pPr algn="ctr"/>
            <a:r>
              <a:rPr lang="en-US" dirty="0"/>
              <a:t>VFS </a:t>
            </a:r>
            <a:r>
              <a:rPr lang="en-US" dirty="0" err="1"/>
              <a:t>inode</a:t>
            </a:r>
            <a:endParaRPr lang="en-US" dirty="0"/>
          </a:p>
        </p:txBody>
      </p:sp>
      <p:cxnSp>
        <p:nvCxnSpPr>
          <p:cNvPr id="108" name="Straight Arrow Connector 107"/>
          <p:cNvCxnSpPr>
            <a:stCxn id="91" idx="2"/>
            <a:endCxn id="86" idx="0"/>
          </p:cNvCxnSpPr>
          <p:nvPr/>
        </p:nvCxnSpPr>
        <p:spPr>
          <a:xfrm>
            <a:off x="5222669" y="2204414"/>
            <a:ext cx="446482" cy="61714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6" idx="3"/>
            <a:endCxn id="99" idx="1"/>
          </p:cNvCxnSpPr>
          <p:nvPr/>
        </p:nvCxnSpPr>
        <p:spPr>
          <a:xfrm>
            <a:off x="7268751" y="3025862"/>
            <a:ext cx="545855"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1" idx="3"/>
            <a:endCxn id="120" idx="1"/>
          </p:cNvCxnSpPr>
          <p:nvPr/>
        </p:nvCxnSpPr>
        <p:spPr>
          <a:xfrm>
            <a:off x="9631184" y="3025862"/>
            <a:ext cx="433955"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95" idx="0"/>
            <a:endCxn id="62" idx="2"/>
          </p:cNvCxnSpPr>
          <p:nvPr/>
        </p:nvCxnSpPr>
        <p:spPr>
          <a:xfrm flipV="1">
            <a:off x="1782350" y="1839229"/>
            <a:ext cx="0" cy="982328"/>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7356026" y="1287981"/>
            <a:ext cx="4647360" cy="984818"/>
            <a:chOff x="9927926" y="1118525"/>
            <a:chExt cx="4647360" cy="984818"/>
          </a:xfrm>
        </p:grpSpPr>
        <p:sp>
          <p:nvSpPr>
            <p:cNvPr id="60" name="Rectangle 59"/>
            <p:cNvSpPr/>
            <p:nvPr/>
          </p:nvSpPr>
          <p:spPr>
            <a:xfrm>
              <a:off x="9927926" y="1207373"/>
              <a:ext cx="344968" cy="202754"/>
            </a:xfrm>
            <a:prstGeom prst="rect">
              <a:avLst/>
            </a:prstGeom>
            <a:solidFill>
              <a:schemeClr val="accent2">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8" name="Rectangle 67"/>
            <p:cNvSpPr/>
            <p:nvPr/>
          </p:nvSpPr>
          <p:spPr>
            <a:xfrm>
              <a:off x="9927926" y="1512095"/>
              <a:ext cx="344968" cy="202754"/>
            </a:xfrm>
            <a:prstGeom prst="rect">
              <a:avLst/>
            </a:prstGeom>
            <a:no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9" name="Rectangle 68"/>
            <p:cNvSpPr/>
            <p:nvPr/>
          </p:nvSpPr>
          <p:spPr>
            <a:xfrm>
              <a:off x="9927926" y="1816816"/>
              <a:ext cx="344968" cy="202754"/>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70" name="TextBox 69"/>
            <p:cNvSpPr txBox="1"/>
            <p:nvPr/>
          </p:nvSpPr>
          <p:spPr>
            <a:xfrm>
              <a:off x="10267697" y="1118525"/>
              <a:ext cx="1807867"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Volatile in DRAM</a:t>
              </a:r>
              <a:endParaRPr lang="en-US" dirty="0">
                <a:latin typeface="Gill Sans" charset="0"/>
                <a:ea typeface="Gill Sans" charset="0"/>
                <a:cs typeface="Gill Sans" charset="0"/>
              </a:endParaRPr>
            </a:p>
          </p:txBody>
        </p:sp>
        <p:sp>
          <p:nvSpPr>
            <p:cNvPr id="71" name="TextBox 70"/>
            <p:cNvSpPr txBox="1"/>
            <p:nvPr/>
          </p:nvSpPr>
          <p:spPr>
            <a:xfrm>
              <a:off x="10267697" y="1428806"/>
              <a:ext cx="4307589"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Updates to NVM w/o persistence guarantee</a:t>
              </a:r>
              <a:endParaRPr lang="en-US" dirty="0">
                <a:latin typeface="Gill Sans" charset="0"/>
                <a:ea typeface="Gill Sans" charset="0"/>
                <a:cs typeface="Gill Sans" charset="0"/>
              </a:endParaRPr>
            </a:p>
          </p:txBody>
        </p:sp>
        <p:sp>
          <p:nvSpPr>
            <p:cNvPr id="72" name="TextBox 71"/>
            <p:cNvSpPr txBox="1"/>
            <p:nvPr/>
          </p:nvSpPr>
          <p:spPr>
            <a:xfrm>
              <a:off x="10267697" y="1734011"/>
              <a:ext cx="1823833"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Persisted in NVM</a:t>
              </a:r>
              <a:endParaRPr lang="en-US" dirty="0">
                <a:latin typeface="Gill Sans" charset="0"/>
                <a:ea typeface="Gill Sans" charset="0"/>
                <a:cs typeface="Gill Sans" charset="0"/>
              </a:endParaRPr>
            </a:p>
          </p:txBody>
        </p:sp>
      </p:grpSp>
      <p:sp>
        <p:nvSpPr>
          <p:cNvPr id="83" name="TextBox 82"/>
          <p:cNvSpPr txBox="1"/>
          <p:nvPr/>
        </p:nvSpPr>
        <p:spPr>
          <a:xfrm>
            <a:off x="3992176" y="3340450"/>
            <a:ext cx="527849" cy="430887"/>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Latest</a:t>
            </a:r>
          </a:p>
          <a:p>
            <a:pPr algn="ctr"/>
            <a:r>
              <a:rPr lang="en-US" sz="1400" dirty="0">
                <a:latin typeface="Gill Sans" charset="0"/>
                <a:ea typeface="Gill Sans" charset="0"/>
                <a:cs typeface="Gill Sans" charset="0"/>
              </a:rPr>
              <a:t>Next</a:t>
            </a:r>
          </a:p>
        </p:txBody>
      </p:sp>
      <p:sp>
        <p:nvSpPr>
          <p:cNvPr id="84" name="TextBox 83"/>
          <p:cNvSpPr txBox="1"/>
          <p:nvPr/>
        </p:nvSpPr>
        <p:spPr>
          <a:xfrm>
            <a:off x="4514144" y="3340450"/>
            <a:ext cx="858694" cy="430887"/>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Consistent</a:t>
            </a:r>
          </a:p>
          <a:p>
            <a:pPr algn="ctr"/>
            <a:r>
              <a:rPr lang="en-US" sz="1400" dirty="0">
                <a:latin typeface="Gill Sans" charset="0"/>
                <a:ea typeface="Gill Sans" charset="0"/>
                <a:cs typeface="Gill Sans" charset="0"/>
              </a:rPr>
              <a:t>Next</a:t>
            </a:r>
          </a:p>
        </p:txBody>
      </p:sp>
      <p:grpSp>
        <p:nvGrpSpPr>
          <p:cNvPr id="85" name="Group 84"/>
          <p:cNvGrpSpPr/>
          <p:nvPr/>
        </p:nvGrpSpPr>
        <p:grpSpPr>
          <a:xfrm>
            <a:off x="5452173" y="2821557"/>
            <a:ext cx="1816578" cy="408610"/>
            <a:chOff x="2807866" y="5154429"/>
            <a:chExt cx="1816578" cy="408610"/>
          </a:xfrm>
        </p:grpSpPr>
        <p:sp>
          <p:nvSpPr>
            <p:cNvPr id="86" name="Rectangle 85"/>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C</a:t>
              </a:r>
            </a:p>
          </p:txBody>
        </p:sp>
        <p:sp>
          <p:nvSpPr>
            <p:cNvPr id="87" name="Rectangle 86"/>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96" name="Rectangle 95"/>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97" name="Rectangle 96"/>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grpSp>
        <p:nvGrpSpPr>
          <p:cNvPr id="98" name="Group 97"/>
          <p:cNvGrpSpPr/>
          <p:nvPr/>
        </p:nvGrpSpPr>
        <p:grpSpPr>
          <a:xfrm>
            <a:off x="7814606" y="2821557"/>
            <a:ext cx="1816578" cy="408610"/>
            <a:chOff x="2807866" y="5154429"/>
            <a:chExt cx="1816578" cy="408610"/>
          </a:xfrm>
        </p:grpSpPr>
        <p:sp>
          <p:nvSpPr>
            <p:cNvPr id="99" name="Rectangle 98"/>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B</a:t>
              </a:r>
            </a:p>
          </p:txBody>
        </p:sp>
        <p:sp>
          <p:nvSpPr>
            <p:cNvPr id="100" name="Rectangle 99"/>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1" name="Rectangle 100"/>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2" name="Rectangle 101"/>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grpSp>
        <p:nvGrpSpPr>
          <p:cNvPr id="119" name="Group 118"/>
          <p:cNvGrpSpPr/>
          <p:nvPr/>
        </p:nvGrpSpPr>
        <p:grpSpPr>
          <a:xfrm>
            <a:off x="10065139" y="2821557"/>
            <a:ext cx="1816578" cy="408610"/>
            <a:chOff x="2807866" y="5154429"/>
            <a:chExt cx="1816578" cy="408610"/>
          </a:xfrm>
        </p:grpSpPr>
        <p:sp>
          <p:nvSpPr>
            <p:cNvPr id="120" name="Rectangle 119"/>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A</a:t>
              </a:r>
            </a:p>
          </p:txBody>
        </p:sp>
        <p:sp>
          <p:nvSpPr>
            <p:cNvPr id="121" name="Rectangle 120"/>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22" name="Rectangle 121"/>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23" name="Rectangle 122"/>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sp>
        <p:nvSpPr>
          <p:cNvPr id="126" name="TextBox 125"/>
          <p:cNvSpPr txBox="1"/>
          <p:nvPr/>
        </p:nvSpPr>
        <p:spPr>
          <a:xfrm>
            <a:off x="3486191" y="3340450"/>
            <a:ext cx="511866" cy="215444"/>
          </a:xfrm>
          <a:prstGeom prst="rect">
            <a:avLst/>
          </a:prstGeom>
          <a:noFill/>
          <a:ln w="38100">
            <a:noFill/>
          </a:ln>
        </p:spPr>
        <p:txBody>
          <a:bodyPr wrap="square" lIns="0" tIns="0" rIns="0" bIns="0" rtlCol="0">
            <a:spAutoFit/>
          </a:bodyPr>
          <a:lstStyle/>
          <a:p>
            <a:pPr algn="ctr"/>
            <a:r>
              <a:rPr lang="en-US" sz="1400" dirty="0" err="1">
                <a:latin typeface="Gill Sans" charset="0"/>
                <a:ea typeface="Gill Sans" charset="0"/>
                <a:cs typeface="Gill Sans" charset="0"/>
              </a:rPr>
              <a:t>inode</a:t>
            </a:r>
            <a:endParaRPr lang="en-US" sz="1400" dirty="0">
              <a:latin typeface="Gill Sans" charset="0"/>
              <a:ea typeface="Gill Sans" charset="0"/>
              <a:cs typeface="Gill Sans" charset="0"/>
            </a:endParaRPr>
          </a:p>
        </p:txBody>
      </p:sp>
      <p:sp>
        <p:nvSpPr>
          <p:cNvPr id="127" name="TextBox 126"/>
          <p:cNvSpPr txBox="1"/>
          <p:nvPr/>
        </p:nvSpPr>
        <p:spPr>
          <a:xfrm>
            <a:off x="2825248" y="3340450"/>
            <a:ext cx="666824" cy="215444"/>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Filename</a:t>
            </a:r>
          </a:p>
        </p:txBody>
      </p:sp>
      <p:cxnSp>
        <p:nvCxnSpPr>
          <p:cNvPr id="26" name="Straight Connector 25"/>
          <p:cNvCxnSpPr>
            <a:endCxn id="84" idx="0"/>
          </p:cNvCxnSpPr>
          <p:nvPr/>
        </p:nvCxnSpPr>
        <p:spPr>
          <a:xfrm>
            <a:off x="4755253" y="3025862"/>
            <a:ext cx="188238" cy="314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endCxn id="83" idx="0"/>
          </p:cNvCxnSpPr>
          <p:nvPr/>
        </p:nvCxnSpPr>
        <p:spPr>
          <a:xfrm flipH="1">
            <a:off x="4256101" y="3037171"/>
            <a:ext cx="31737" cy="3032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endCxn id="126" idx="0"/>
          </p:cNvCxnSpPr>
          <p:nvPr/>
        </p:nvCxnSpPr>
        <p:spPr>
          <a:xfrm flipH="1">
            <a:off x="3742124" y="3037171"/>
            <a:ext cx="92256" cy="3032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endCxn id="127" idx="0"/>
          </p:cNvCxnSpPr>
          <p:nvPr/>
        </p:nvCxnSpPr>
        <p:spPr>
          <a:xfrm flipH="1">
            <a:off x="3158660" y="3047297"/>
            <a:ext cx="227000" cy="2931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95" idx="2"/>
            <a:endCxn id="131" idx="1"/>
          </p:cNvCxnSpPr>
          <p:nvPr/>
        </p:nvCxnSpPr>
        <p:spPr>
          <a:xfrm>
            <a:off x="1782350" y="3859344"/>
            <a:ext cx="672300" cy="1384908"/>
          </a:xfrm>
          <a:prstGeom prst="straightConnector1">
            <a:avLst/>
          </a:prstGeom>
          <a:ln w="381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2260659" y="4551798"/>
            <a:ext cx="1538947" cy="369332"/>
          </a:xfrm>
          <a:prstGeom prst="rect">
            <a:avLst/>
          </a:prstGeom>
          <a:noFill/>
          <a:ln w="38100">
            <a:noFill/>
          </a:ln>
        </p:spPr>
        <p:txBody>
          <a:bodyPr wrap="none" rtlCol="0">
            <a:spAutoFit/>
          </a:bodyPr>
          <a:lstStyle/>
          <a:p>
            <a:r>
              <a:rPr lang="en-US" dirty="0">
                <a:latin typeface="Gill Sans" charset="0"/>
                <a:ea typeface="Gill Sans" charset="0"/>
                <a:cs typeface="Gill Sans" charset="0"/>
              </a:rPr>
              <a:t>Latest Buckets</a:t>
            </a:r>
          </a:p>
        </p:txBody>
      </p:sp>
      <p:grpSp>
        <p:nvGrpSpPr>
          <p:cNvPr id="113" name="Group 112"/>
          <p:cNvGrpSpPr/>
          <p:nvPr/>
        </p:nvGrpSpPr>
        <p:grpSpPr>
          <a:xfrm>
            <a:off x="2454650" y="5033372"/>
            <a:ext cx="3121948" cy="421760"/>
            <a:chOff x="7129577" y="2232636"/>
            <a:chExt cx="1755015" cy="237094"/>
          </a:xfrm>
          <a:solidFill>
            <a:schemeClr val="accent1">
              <a:lumMod val="20000"/>
              <a:lumOff val="80000"/>
            </a:schemeClr>
          </a:solidFill>
        </p:grpSpPr>
        <p:sp>
          <p:nvSpPr>
            <p:cNvPr id="114" name="Rectangle 113"/>
            <p:cNvSpPr/>
            <p:nvPr/>
          </p:nvSpPr>
          <p:spPr>
            <a:xfrm>
              <a:off x="742123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15" name="Rectangle 114"/>
            <p:cNvSpPr/>
            <p:nvPr/>
          </p:nvSpPr>
          <p:spPr>
            <a:xfrm>
              <a:off x="771289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16" name="Rectangle 115"/>
            <p:cNvSpPr/>
            <p:nvPr/>
          </p:nvSpPr>
          <p:spPr>
            <a:xfrm>
              <a:off x="800455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3</a:t>
              </a:r>
              <a:endParaRPr lang="en-US" dirty="0">
                <a:latin typeface="Gill Sans" charset="0"/>
                <a:ea typeface="Gill Sans" charset="0"/>
                <a:cs typeface="Gill Sans" charset="0"/>
              </a:endParaRPr>
            </a:p>
          </p:txBody>
        </p:sp>
        <p:sp>
          <p:nvSpPr>
            <p:cNvPr id="117" name="Rectangle 116"/>
            <p:cNvSpPr/>
            <p:nvPr/>
          </p:nvSpPr>
          <p:spPr>
            <a:xfrm>
              <a:off x="829621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18" name="Rectangle 117"/>
            <p:cNvSpPr/>
            <p:nvPr/>
          </p:nvSpPr>
          <p:spPr>
            <a:xfrm>
              <a:off x="8587875"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31" name="Rectangle 130"/>
            <p:cNvSpPr/>
            <p:nvPr/>
          </p:nvSpPr>
          <p:spPr>
            <a:xfrm>
              <a:off x="712957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grpSp>
      <p:sp>
        <p:nvSpPr>
          <p:cNvPr id="144" name="TextBox 143"/>
          <p:cNvSpPr txBox="1"/>
          <p:nvPr/>
        </p:nvSpPr>
        <p:spPr>
          <a:xfrm>
            <a:off x="302719" y="4721032"/>
            <a:ext cx="1760418" cy="954107"/>
          </a:xfrm>
          <a:prstGeom prst="rect">
            <a:avLst/>
          </a:prstGeom>
          <a:noFill/>
        </p:spPr>
        <p:txBody>
          <a:bodyPr wrap="none" rtlCol="0">
            <a:spAutoFit/>
          </a:bodyPr>
          <a:lstStyle/>
          <a:p>
            <a:pPr marL="361950" indent="-361950">
              <a:buFont typeface="Wingdings" charset="2"/>
              <a:buChar char="§"/>
            </a:pPr>
            <a:r>
              <a:rPr lang="en-US" sz="2800" b="1" dirty="0"/>
              <a:t>create E</a:t>
            </a:r>
          </a:p>
          <a:p>
            <a:pPr marL="361950" indent="-361950">
              <a:buFont typeface="Wingdings" charset="2"/>
              <a:buChar char="Ø"/>
            </a:pPr>
            <a:r>
              <a:rPr lang="en-US" altLang="zh-CN" sz="2800" b="1" dirty="0"/>
              <a:t>unlink B</a:t>
            </a:r>
            <a:endParaRPr lang="en-US" sz="2800" b="1" dirty="0"/>
          </a:p>
        </p:txBody>
      </p:sp>
      <p:sp>
        <p:nvSpPr>
          <p:cNvPr id="145" name="Rounded Rectangle 144"/>
          <p:cNvSpPr/>
          <p:nvPr/>
        </p:nvSpPr>
        <p:spPr>
          <a:xfrm>
            <a:off x="9248007" y="421459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Dir</a:t>
            </a:r>
          </a:p>
        </p:txBody>
      </p:sp>
      <p:sp>
        <p:nvSpPr>
          <p:cNvPr id="146" name="Rounded Rectangle 145"/>
          <p:cNvSpPr/>
          <p:nvPr/>
        </p:nvSpPr>
        <p:spPr>
          <a:xfrm>
            <a:off x="8132225"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A</a:t>
            </a:r>
          </a:p>
        </p:txBody>
      </p:sp>
      <p:sp>
        <p:nvSpPr>
          <p:cNvPr id="147" name="Rounded Rectangle 146"/>
          <p:cNvSpPr/>
          <p:nvPr/>
        </p:nvSpPr>
        <p:spPr>
          <a:xfrm>
            <a:off x="8859713"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B</a:t>
            </a:r>
          </a:p>
        </p:txBody>
      </p:sp>
      <p:sp>
        <p:nvSpPr>
          <p:cNvPr id="148" name="Rounded Rectangle 147"/>
          <p:cNvSpPr/>
          <p:nvPr/>
        </p:nvSpPr>
        <p:spPr>
          <a:xfrm>
            <a:off x="9587200"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C</a:t>
            </a:r>
          </a:p>
        </p:txBody>
      </p:sp>
      <p:sp>
        <p:nvSpPr>
          <p:cNvPr id="149" name="Rounded Rectangle 148"/>
          <p:cNvSpPr/>
          <p:nvPr/>
        </p:nvSpPr>
        <p:spPr>
          <a:xfrm>
            <a:off x="10314687"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D</a:t>
            </a:r>
          </a:p>
        </p:txBody>
      </p:sp>
      <p:cxnSp>
        <p:nvCxnSpPr>
          <p:cNvPr id="150" name="Elbow Connector 149"/>
          <p:cNvCxnSpPr>
            <a:stCxn id="147" idx="2"/>
          </p:cNvCxnSpPr>
          <p:nvPr/>
        </p:nvCxnSpPr>
        <p:spPr>
          <a:xfrm rot="5400000">
            <a:off x="8840876" y="4121052"/>
            <a:ext cx="290826" cy="1115782"/>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Elbow Connector 150"/>
          <p:cNvCxnSpPr>
            <a:stCxn id="147" idx="2"/>
          </p:cNvCxnSpPr>
          <p:nvPr/>
        </p:nvCxnSpPr>
        <p:spPr>
          <a:xfrm rot="5400000">
            <a:off x="9204621" y="4484797"/>
            <a:ext cx="290826" cy="388294"/>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Elbow Connector 151"/>
          <p:cNvCxnSpPr>
            <a:stCxn id="147" idx="2"/>
          </p:cNvCxnSpPr>
          <p:nvPr/>
        </p:nvCxnSpPr>
        <p:spPr>
          <a:xfrm rot="16200000" flipH="1">
            <a:off x="9568364" y="4509347"/>
            <a:ext cx="290826" cy="339193"/>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Elbow Connector 152"/>
          <p:cNvCxnSpPr>
            <a:stCxn id="147" idx="2"/>
          </p:cNvCxnSpPr>
          <p:nvPr/>
        </p:nvCxnSpPr>
        <p:spPr>
          <a:xfrm rot="16200000" flipH="1">
            <a:off x="9932107" y="4145603"/>
            <a:ext cx="290826" cy="106668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4" name="Group 153"/>
          <p:cNvGrpSpPr/>
          <p:nvPr/>
        </p:nvGrpSpPr>
        <p:grpSpPr>
          <a:xfrm>
            <a:off x="8150110" y="5709007"/>
            <a:ext cx="2774809" cy="928693"/>
            <a:chOff x="8248561" y="5273815"/>
            <a:chExt cx="2774809" cy="928693"/>
          </a:xfrm>
        </p:grpSpPr>
        <p:sp>
          <p:nvSpPr>
            <p:cNvPr id="155" name="Rounded Rectangle 154"/>
            <p:cNvSpPr/>
            <p:nvPr/>
          </p:nvSpPr>
          <p:spPr>
            <a:xfrm>
              <a:off x="9364343" y="527381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Dir</a:t>
              </a:r>
            </a:p>
          </p:txBody>
        </p:sp>
        <p:sp>
          <p:nvSpPr>
            <p:cNvPr id="156" name="Rounded Rectangle 155"/>
            <p:cNvSpPr/>
            <p:nvPr/>
          </p:nvSpPr>
          <p:spPr>
            <a:xfrm>
              <a:off x="8248561"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A</a:t>
              </a:r>
            </a:p>
          </p:txBody>
        </p:sp>
        <p:sp>
          <p:nvSpPr>
            <p:cNvPr id="157" name="Rounded Rectangle 156"/>
            <p:cNvSpPr/>
            <p:nvPr/>
          </p:nvSpPr>
          <p:spPr>
            <a:xfrm>
              <a:off x="8976049"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B</a:t>
              </a:r>
            </a:p>
          </p:txBody>
        </p:sp>
        <p:sp>
          <p:nvSpPr>
            <p:cNvPr id="158" name="Rounded Rectangle 157"/>
            <p:cNvSpPr/>
            <p:nvPr/>
          </p:nvSpPr>
          <p:spPr>
            <a:xfrm>
              <a:off x="9703536"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C</a:t>
              </a:r>
            </a:p>
          </p:txBody>
        </p:sp>
        <p:sp>
          <p:nvSpPr>
            <p:cNvPr id="159" name="Rounded Rectangle 158"/>
            <p:cNvSpPr/>
            <p:nvPr/>
          </p:nvSpPr>
          <p:spPr>
            <a:xfrm>
              <a:off x="10431023"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D</a:t>
              </a:r>
            </a:p>
          </p:txBody>
        </p:sp>
        <p:cxnSp>
          <p:nvCxnSpPr>
            <p:cNvPr id="160" name="Elbow Connector 159"/>
            <p:cNvCxnSpPr/>
            <p:nvPr/>
          </p:nvCxnSpPr>
          <p:spPr>
            <a:xfrm rot="5400000">
              <a:off x="8957212" y="5180270"/>
              <a:ext cx="290826" cy="1115782"/>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Elbow Connector 160"/>
            <p:cNvCxnSpPr/>
            <p:nvPr/>
          </p:nvCxnSpPr>
          <p:spPr>
            <a:xfrm rot="5400000">
              <a:off x="9320957" y="5544015"/>
              <a:ext cx="290826" cy="388294"/>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Elbow Connector 161"/>
            <p:cNvCxnSpPr/>
            <p:nvPr/>
          </p:nvCxnSpPr>
          <p:spPr>
            <a:xfrm rot="16200000" flipH="1">
              <a:off x="9684700" y="5568565"/>
              <a:ext cx="290826" cy="339193"/>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Elbow Connector 162"/>
            <p:cNvCxnSpPr/>
            <p:nvPr/>
          </p:nvCxnSpPr>
          <p:spPr>
            <a:xfrm rot="16200000" flipH="1">
              <a:off x="10048443" y="5204821"/>
              <a:ext cx="290826" cy="106668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4" name="Rounded Rectangle 163"/>
          <p:cNvSpPr/>
          <p:nvPr/>
        </p:nvSpPr>
        <p:spPr>
          <a:xfrm>
            <a:off x="7814606" y="3964492"/>
            <a:ext cx="4072931" cy="1262572"/>
          </a:xfrm>
          <a:prstGeom prst="roundRect">
            <a:avLst>
              <a:gd name="adj" fmla="val 8084"/>
            </a:avLst>
          </a:prstGeom>
          <a:no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t" anchorCtr="0"/>
          <a:lstStyle/>
          <a:p>
            <a:r>
              <a:rPr lang="en-US" altLang="zh-CN" sz="2000" b="1" dirty="0">
                <a:solidFill>
                  <a:srgbClr val="C00000"/>
                </a:solidFill>
              </a:rPr>
              <a:t>Latest View</a:t>
            </a:r>
            <a:endParaRPr lang="en-US" sz="2000" b="1" dirty="0">
              <a:solidFill>
                <a:srgbClr val="C00000"/>
              </a:solidFill>
            </a:endParaRPr>
          </a:p>
        </p:txBody>
      </p:sp>
      <p:sp>
        <p:nvSpPr>
          <p:cNvPr id="165" name="Rounded Rectangle 164"/>
          <p:cNvSpPr/>
          <p:nvPr/>
        </p:nvSpPr>
        <p:spPr>
          <a:xfrm>
            <a:off x="7814606" y="5227064"/>
            <a:ext cx="4067110" cy="1494411"/>
          </a:xfrm>
          <a:prstGeom prst="roundRect">
            <a:avLst>
              <a:gd name="adj" fmla="val 8791"/>
            </a:avLst>
          </a:prstGeom>
          <a:noFill/>
          <a:ln w="38100">
            <a:solidFill>
              <a:schemeClr val="tx1"/>
            </a:solidFill>
          </a:ln>
        </p:spPr>
        <p:style>
          <a:lnRef idx="2">
            <a:schemeClr val="accent2"/>
          </a:lnRef>
          <a:fillRef idx="1">
            <a:schemeClr val="lt1"/>
          </a:fillRef>
          <a:effectRef idx="0">
            <a:schemeClr val="accent2"/>
          </a:effectRef>
          <a:fontRef idx="minor">
            <a:schemeClr val="dk1"/>
          </a:fontRef>
        </p:style>
        <p:txBody>
          <a:bodyPr rtlCol="0" anchor="t" anchorCtr="0"/>
          <a:lstStyle/>
          <a:p>
            <a:r>
              <a:rPr lang="en-US" altLang="zh-CN" sz="2000" b="1" dirty="0">
                <a:solidFill>
                  <a:srgbClr val="0165C0"/>
                </a:solidFill>
              </a:rPr>
              <a:t>Consistent View</a:t>
            </a:r>
            <a:endParaRPr lang="en-US" sz="2000" b="1" dirty="0">
              <a:solidFill>
                <a:srgbClr val="0165C0"/>
              </a:solidFill>
            </a:endParaRPr>
          </a:p>
        </p:txBody>
      </p:sp>
      <p:sp>
        <p:nvSpPr>
          <p:cNvPr id="166" name="Rounded Rectangle 165"/>
          <p:cNvSpPr/>
          <p:nvPr/>
        </p:nvSpPr>
        <p:spPr>
          <a:xfrm>
            <a:off x="11032014" y="4828719"/>
            <a:ext cx="592347" cy="318933"/>
          </a:xfrm>
          <a:prstGeom prst="roundRect">
            <a:avLst/>
          </a:prstGeom>
          <a:solidFill>
            <a:schemeClr val="bg2"/>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E</a:t>
            </a:r>
          </a:p>
        </p:txBody>
      </p:sp>
      <p:cxnSp>
        <p:nvCxnSpPr>
          <p:cNvPr id="167" name="Elbow Connector 166"/>
          <p:cNvCxnSpPr>
            <a:stCxn id="147" idx="2"/>
          </p:cNvCxnSpPr>
          <p:nvPr/>
        </p:nvCxnSpPr>
        <p:spPr>
          <a:xfrm rot="16200000" flipH="1">
            <a:off x="10288590" y="3789120"/>
            <a:ext cx="295189" cy="1784007"/>
          </a:xfrm>
          <a:prstGeom prst="bentConnector3">
            <a:avLst>
              <a:gd name="adj1" fmla="val 50000"/>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5187711" y="4107248"/>
            <a:ext cx="1816578" cy="408610"/>
            <a:chOff x="2807866" y="5154429"/>
            <a:chExt cx="1816578" cy="408610"/>
          </a:xfrm>
        </p:grpSpPr>
        <p:sp>
          <p:nvSpPr>
            <p:cNvPr id="104" name="Rectangle 103"/>
            <p:cNvSpPr/>
            <p:nvPr/>
          </p:nvSpPr>
          <p:spPr>
            <a:xfrm>
              <a:off x="2807866" y="5154429"/>
              <a:ext cx="433955" cy="408610"/>
            </a:xfrm>
            <a:prstGeom prst="rect">
              <a:avLst/>
            </a:prstGeom>
            <a:solidFill>
              <a:schemeClr val="bg1"/>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E</a:t>
              </a:r>
            </a:p>
          </p:txBody>
        </p:sp>
        <p:sp>
          <p:nvSpPr>
            <p:cNvPr id="105" name="Rectangle 104"/>
            <p:cNvSpPr/>
            <p:nvPr/>
          </p:nvSpPr>
          <p:spPr>
            <a:xfrm>
              <a:off x="3241821" y="5154429"/>
              <a:ext cx="433955" cy="408610"/>
            </a:xfrm>
            <a:prstGeom prst="rect">
              <a:avLst/>
            </a:prstGeom>
            <a:solidFill>
              <a:schemeClr val="bg1"/>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6" name="Rectangle 105"/>
            <p:cNvSpPr/>
            <p:nvPr/>
          </p:nvSpPr>
          <p:spPr>
            <a:xfrm>
              <a:off x="4109733" y="5154429"/>
              <a:ext cx="514711" cy="408610"/>
            </a:xfrm>
            <a:prstGeom prst="rect">
              <a:avLst/>
            </a:prstGeom>
            <a:solidFill>
              <a:schemeClr val="bg1"/>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7" name="Rectangle 106"/>
            <p:cNvSpPr/>
            <p:nvPr/>
          </p:nvSpPr>
          <p:spPr>
            <a:xfrm>
              <a:off x="3675778" y="5154429"/>
              <a:ext cx="433955" cy="408610"/>
            </a:xfrm>
            <a:prstGeom prst="rect">
              <a:avLst/>
            </a:prstGeom>
            <a:solidFill>
              <a:schemeClr val="bg1"/>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cxnSp>
        <p:nvCxnSpPr>
          <p:cNvPr id="111" name="Straight Arrow Connector 110"/>
          <p:cNvCxnSpPr/>
          <p:nvPr/>
        </p:nvCxnSpPr>
        <p:spPr>
          <a:xfrm flipH="1" flipV="1">
            <a:off x="5669151" y="3230167"/>
            <a:ext cx="603450" cy="877081"/>
          </a:xfrm>
          <a:prstGeom prst="straightConnector1">
            <a:avLst/>
          </a:prstGeom>
          <a:ln w="381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V="1">
            <a:off x="4275039" y="4311553"/>
            <a:ext cx="912672" cy="721819"/>
          </a:xfrm>
          <a:prstGeom prst="straightConnector1">
            <a:avLst/>
          </a:prstGeom>
          <a:ln w="381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8859712" y="4696588"/>
            <a:ext cx="630301" cy="584775"/>
          </a:xfrm>
          <a:prstGeom prst="rect">
            <a:avLst/>
          </a:prstGeom>
          <a:noFill/>
        </p:spPr>
        <p:txBody>
          <a:bodyPr wrap="none" rtlCol="0">
            <a:spAutoFit/>
          </a:bodyPr>
          <a:lstStyle/>
          <a:p>
            <a:r>
              <a:rPr lang="en-US" sz="3200"/>
              <a:t>❌</a:t>
            </a:r>
          </a:p>
        </p:txBody>
      </p:sp>
    </p:spTree>
    <p:extLst>
      <p:ext uri="{BB962C8B-B14F-4D97-AF65-F5344CB8AC3E}">
        <p14:creationId xmlns:p14="http://schemas.microsoft.com/office/powerpoint/2010/main" val="1181084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Pointer-based Dual Views</a:t>
            </a:r>
          </a:p>
        </p:txBody>
      </p:sp>
      <p:sp>
        <p:nvSpPr>
          <p:cNvPr id="7" name="Slide Number Placeholder 6"/>
          <p:cNvSpPr>
            <a:spLocks noGrp="1"/>
          </p:cNvSpPr>
          <p:nvPr>
            <p:ph type="sldNum" sz="quarter" idx="12"/>
          </p:nvPr>
        </p:nvSpPr>
        <p:spPr/>
        <p:txBody>
          <a:bodyPr/>
          <a:lstStyle/>
          <a:p>
            <a:fld id="{10037A90-D1A7-B045-92CA-91932AD6A1A9}" type="slidenum">
              <a:rPr lang="en-US" smtClean="0"/>
              <a:t>26</a:t>
            </a:fld>
            <a:endParaRPr lang="en-US"/>
          </a:p>
        </p:txBody>
      </p:sp>
      <p:sp>
        <p:nvSpPr>
          <p:cNvPr id="61" name="TextBox 60"/>
          <p:cNvSpPr txBox="1"/>
          <p:nvPr/>
        </p:nvSpPr>
        <p:spPr>
          <a:xfrm>
            <a:off x="3089932" y="1395691"/>
            <a:ext cx="907108" cy="369332"/>
          </a:xfrm>
          <a:prstGeom prst="rect">
            <a:avLst/>
          </a:prstGeom>
          <a:noFill/>
          <a:ln w="38100">
            <a:noFill/>
          </a:ln>
        </p:spPr>
        <p:txBody>
          <a:bodyPr wrap="none" rtlCol="0">
            <a:spAutoFit/>
          </a:bodyPr>
          <a:lstStyle/>
          <a:p>
            <a:r>
              <a:rPr lang="en-US" dirty="0">
                <a:latin typeface="Gill Sans" charset="0"/>
                <a:ea typeface="Gill Sans" charset="0"/>
                <a:cs typeface="Gill Sans" charset="0"/>
              </a:rPr>
              <a:t>Buckets</a:t>
            </a:r>
          </a:p>
        </p:txBody>
      </p:sp>
      <p:sp>
        <p:nvSpPr>
          <p:cNvPr id="62" name="Rounded Rectangle 61"/>
          <p:cNvSpPr/>
          <p:nvPr/>
        </p:nvSpPr>
        <p:spPr>
          <a:xfrm>
            <a:off x="1206867" y="1316783"/>
            <a:ext cx="1150966" cy="522446"/>
          </a:xfrm>
          <a:prstGeom prst="roundRect">
            <a:avLst/>
          </a:prstGeom>
          <a:solidFill>
            <a:schemeClr val="accent1">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dirty="0">
                <a:latin typeface="Gill Sans" charset="0"/>
                <a:ea typeface="Gill Sans" charset="0"/>
                <a:cs typeface="Gill Sans" charset="0"/>
              </a:rPr>
              <a:t>Directory </a:t>
            </a:r>
            <a:r>
              <a:rPr lang="en-US" dirty="0" err="1">
                <a:latin typeface="Gill Sans" charset="0"/>
                <a:ea typeface="Gill Sans" charset="0"/>
                <a:cs typeface="Gill Sans" charset="0"/>
              </a:rPr>
              <a:t>inode</a:t>
            </a:r>
            <a:endParaRPr lang="en-US" dirty="0">
              <a:latin typeface="Gill Sans" charset="0"/>
              <a:ea typeface="Gill Sans" charset="0"/>
              <a:cs typeface="Gill Sans" charset="0"/>
            </a:endParaRPr>
          </a:p>
        </p:txBody>
      </p:sp>
      <p:grpSp>
        <p:nvGrpSpPr>
          <p:cNvPr id="18" name="Group 17"/>
          <p:cNvGrpSpPr/>
          <p:nvPr/>
        </p:nvGrpSpPr>
        <p:grpSpPr>
          <a:xfrm>
            <a:off x="3196031" y="2821557"/>
            <a:ext cx="1816578" cy="408610"/>
            <a:chOff x="2807866" y="5154429"/>
            <a:chExt cx="1816578" cy="408610"/>
          </a:xfrm>
        </p:grpSpPr>
        <p:sp>
          <p:nvSpPr>
            <p:cNvPr id="64" name="Rectangle 63"/>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D</a:t>
              </a:r>
            </a:p>
          </p:txBody>
        </p:sp>
        <p:sp>
          <p:nvSpPr>
            <p:cNvPr id="65" name="Rectangle 64"/>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6" name="Rectangle 65"/>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7" name="Rectangle 66"/>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cxnSp>
        <p:nvCxnSpPr>
          <p:cNvPr id="76" name="Straight Arrow Connector 75"/>
          <p:cNvCxnSpPr>
            <a:stCxn id="94" idx="2"/>
            <a:endCxn id="64" idx="0"/>
          </p:cNvCxnSpPr>
          <p:nvPr/>
        </p:nvCxnSpPr>
        <p:spPr>
          <a:xfrm flipH="1">
            <a:off x="3413009" y="2204414"/>
            <a:ext cx="253182" cy="61714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2357833" y="1578006"/>
            <a:ext cx="1044447" cy="41552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a:xfrm>
            <a:off x="3402280" y="1782654"/>
            <a:ext cx="3121948" cy="421760"/>
            <a:chOff x="7129577" y="2232636"/>
            <a:chExt cx="1755015" cy="237094"/>
          </a:xfrm>
          <a:solidFill>
            <a:schemeClr val="accent1">
              <a:lumMod val="20000"/>
              <a:lumOff val="80000"/>
            </a:schemeClr>
          </a:solidFill>
        </p:grpSpPr>
        <p:sp>
          <p:nvSpPr>
            <p:cNvPr id="89" name="Rectangle 88"/>
            <p:cNvSpPr/>
            <p:nvPr/>
          </p:nvSpPr>
          <p:spPr>
            <a:xfrm>
              <a:off x="742123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1</a:t>
              </a:r>
              <a:endParaRPr lang="en-US" dirty="0">
                <a:latin typeface="Gill Sans" charset="0"/>
                <a:ea typeface="Gill Sans" charset="0"/>
                <a:cs typeface="Gill Sans" charset="0"/>
              </a:endParaRPr>
            </a:p>
          </p:txBody>
        </p:sp>
        <p:sp>
          <p:nvSpPr>
            <p:cNvPr id="90" name="Rectangle 89"/>
            <p:cNvSpPr/>
            <p:nvPr/>
          </p:nvSpPr>
          <p:spPr>
            <a:xfrm>
              <a:off x="771289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2</a:t>
              </a:r>
              <a:endParaRPr lang="en-US" dirty="0">
                <a:latin typeface="Gill Sans" charset="0"/>
                <a:ea typeface="Gill Sans" charset="0"/>
                <a:cs typeface="Gill Sans" charset="0"/>
              </a:endParaRPr>
            </a:p>
          </p:txBody>
        </p:sp>
        <p:sp>
          <p:nvSpPr>
            <p:cNvPr id="91" name="Rectangle 90"/>
            <p:cNvSpPr/>
            <p:nvPr/>
          </p:nvSpPr>
          <p:spPr>
            <a:xfrm>
              <a:off x="800455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3</a:t>
              </a:r>
              <a:endParaRPr lang="en-US" dirty="0">
                <a:latin typeface="Gill Sans" charset="0"/>
                <a:ea typeface="Gill Sans" charset="0"/>
                <a:cs typeface="Gill Sans" charset="0"/>
              </a:endParaRPr>
            </a:p>
          </p:txBody>
        </p:sp>
        <p:sp>
          <p:nvSpPr>
            <p:cNvPr id="92" name="Rectangle 91"/>
            <p:cNvSpPr/>
            <p:nvPr/>
          </p:nvSpPr>
          <p:spPr>
            <a:xfrm>
              <a:off x="829621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4</a:t>
              </a:r>
              <a:endParaRPr lang="en-US" dirty="0">
                <a:latin typeface="Gill Sans" charset="0"/>
                <a:ea typeface="Gill Sans" charset="0"/>
                <a:cs typeface="Gill Sans" charset="0"/>
              </a:endParaRPr>
            </a:p>
          </p:txBody>
        </p:sp>
        <p:sp>
          <p:nvSpPr>
            <p:cNvPr id="93" name="Rectangle 92"/>
            <p:cNvSpPr/>
            <p:nvPr/>
          </p:nvSpPr>
          <p:spPr>
            <a:xfrm>
              <a:off x="8587875"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mr-IN" dirty="0">
                  <a:latin typeface="Gill Sans" charset="0"/>
                  <a:ea typeface="Gill Sans" charset="0"/>
                  <a:cs typeface="Gill Sans" charset="0"/>
                </a:rPr>
                <a:t>…</a:t>
              </a:r>
              <a:endParaRPr lang="en-US" dirty="0">
                <a:latin typeface="Gill Sans" charset="0"/>
                <a:ea typeface="Gill Sans" charset="0"/>
                <a:cs typeface="Gill Sans" charset="0"/>
              </a:endParaRPr>
            </a:p>
          </p:txBody>
        </p:sp>
        <p:sp>
          <p:nvSpPr>
            <p:cNvPr id="94" name="Rectangle 93"/>
            <p:cNvSpPr/>
            <p:nvPr/>
          </p:nvSpPr>
          <p:spPr>
            <a:xfrm>
              <a:off x="712957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0</a:t>
              </a:r>
              <a:endParaRPr lang="en-US" dirty="0">
                <a:latin typeface="Gill Sans" charset="0"/>
                <a:ea typeface="Gill Sans" charset="0"/>
                <a:cs typeface="Gill Sans" charset="0"/>
              </a:endParaRPr>
            </a:p>
          </p:txBody>
        </p:sp>
      </p:grpSp>
      <p:sp>
        <p:nvSpPr>
          <p:cNvPr id="95" name="Rounded Rectangle 94"/>
          <p:cNvSpPr/>
          <p:nvPr/>
        </p:nvSpPr>
        <p:spPr>
          <a:xfrm>
            <a:off x="1206867" y="2821557"/>
            <a:ext cx="1150966" cy="1037787"/>
          </a:xfrm>
          <a:prstGeom prst="roundRect">
            <a:avLst/>
          </a:prstGeom>
          <a:solidFill>
            <a:schemeClr val="accent2">
              <a:lumMod val="20000"/>
              <a:lumOff val="80000"/>
            </a:schemeClr>
          </a:solidFill>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Directory</a:t>
            </a:r>
          </a:p>
          <a:p>
            <a:pPr algn="ctr"/>
            <a:r>
              <a:rPr lang="en-US" dirty="0"/>
              <a:t>VFS </a:t>
            </a:r>
            <a:r>
              <a:rPr lang="en-US" dirty="0" err="1"/>
              <a:t>inode</a:t>
            </a:r>
            <a:endParaRPr lang="en-US" dirty="0"/>
          </a:p>
        </p:txBody>
      </p:sp>
      <p:cxnSp>
        <p:nvCxnSpPr>
          <p:cNvPr id="108" name="Straight Arrow Connector 107"/>
          <p:cNvCxnSpPr>
            <a:stCxn id="91" idx="2"/>
            <a:endCxn id="86" idx="0"/>
          </p:cNvCxnSpPr>
          <p:nvPr/>
        </p:nvCxnSpPr>
        <p:spPr>
          <a:xfrm>
            <a:off x="5222669" y="2204414"/>
            <a:ext cx="446482" cy="61714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6" idx="3"/>
            <a:endCxn id="99" idx="1"/>
          </p:cNvCxnSpPr>
          <p:nvPr/>
        </p:nvCxnSpPr>
        <p:spPr>
          <a:xfrm>
            <a:off x="7268751" y="3025862"/>
            <a:ext cx="545855"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1" idx="3"/>
            <a:endCxn id="120" idx="1"/>
          </p:cNvCxnSpPr>
          <p:nvPr/>
        </p:nvCxnSpPr>
        <p:spPr>
          <a:xfrm>
            <a:off x="9631184" y="3025862"/>
            <a:ext cx="433955"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95" idx="0"/>
            <a:endCxn id="62" idx="2"/>
          </p:cNvCxnSpPr>
          <p:nvPr/>
        </p:nvCxnSpPr>
        <p:spPr>
          <a:xfrm flipV="1">
            <a:off x="1782350" y="1839229"/>
            <a:ext cx="0" cy="982328"/>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7356026" y="1287981"/>
            <a:ext cx="4647360" cy="984818"/>
            <a:chOff x="9927926" y="1118525"/>
            <a:chExt cx="4647360" cy="984818"/>
          </a:xfrm>
        </p:grpSpPr>
        <p:sp>
          <p:nvSpPr>
            <p:cNvPr id="60" name="Rectangle 59"/>
            <p:cNvSpPr/>
            <p:nvPr/>
          </p:nvSpPr>
          <p:spPr>
            <a:xfrm>
              <a:off x="9927926" y="1207373"/>
              <a:ext cx="344968" cy="202754"/>
            </a:xfrm>
            <a:prstGeom prst="rect">
              <a:avLst/>
            </a:prstGeom>
            <a:solidFill>
              <a:schemeClr val="accent2">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8" name="Rectangle 67"/>
            <p:cNvSpPr/>
            <p:nvPr/>
          </p:nvSpPr>
          <p:spPr>
            <a:xfrm>
              <a:off x="9927926" y="1512095"/>
              <a:ext cx="344968" cy="202754"/>
            </a:xfrm>
            <a:prstGeom prst="rect">
              <a:avLst/>
            </a:prstGeom>
            <a:no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9" name="Rectangle 68"/>
            <p:cNvSpPr/>
            <p:nvPr/>
          </p:nvSpPr>
          <p:spPr>
            <a:xfrm>
              <a:off x="9927926" y="1816816"/>
              <a:ext cx="344968" cy="202754"/>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70" name="TextBox 69"/>
            <p:cNvSpPr txBox="1"/>
            <p:nvPr/>
          </p:nvSpPr>
          <p:spPr>
            <a:xfrm>
              <a:off x="10267697" y="1118525"/>
              <a:ext cx="1807867"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Volatile in DRAM</a:t>
              </a:r>
              <a:endParaRPr lang="en-US" dirty="0">
                <a:latin typeface="Gill Sans" charset="0"/>
                <a:ea typeface="Gill Sans" charset="0"/>
                <a:cs typeface="Gill Sans" charset="0"/>
              </a:endParaRPr>
            </a:p>
          </p:txBody>
        </p:sp>
        <p:sp>
          <p:nvSpPr>
            <p:cNvPr id="71" name="TextBox 70"/>
            <p:cNvSpPr txBox="1"/>
            <p:nvPr/>
          </p:nvSpPr>
          <p:spPr>
            <a:xfrm>
              <a:off x="10267697" y="1428806"/>
              <a:ext cx="4307589"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Updates to NVM w/o persistence guarantee</a:t>
              </a:r>
              <a:endParaRPr lang="en-US" dirty="0">
                <a:latin typeface="Gill Sans" charset="0"/>
                <a:ea typeface="Gill Sans" charset="0"/>
                <a:cs typeface="Gill Sans" charset="0"/>
              </a:endParaRPr>
            </a:p>
          </p:txBody>
        </p:sp>
        <p:sp>
          <p:nvSpPr>
            <p:cNvPr id="72" name="TextBox 71"/>
            <p:cNvSpPr txBox="1"/>
            <p:nvPr/>
          </p:nvSpPr>
          <p:spPr>
            <a:xfrm>
              <a:off x="10267697" y="1734011"/>
              <a:ext cx="1823833"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Persisted in NVM</a:t>
              </a:r>
              <a:endParaRPr lang="en-US" dirty="0">
                <a:latin typeface="Gill Sans" charset="0"/>
                <a:ea typeface="Gill Sans" charset="0"/>
                <a:cs typeface="Gill Sans" charset="0"/>
              </a:endParaRPr>
            </a:p>
          </p:txBody>
        </p:sp>
      </p:grpSp>
      <p:sp>
        <p:nvSpPr>
          <p:cNvPr id="83" name="TextBox 82"/>
          <p:cNvSpPr txBox="1"/>
          <p:nvPr/>
        </p:nvSpPr>
        <p:spPr>
          <a:xfrm>
            <a:off x="3992176" y="3340450"/>
            <a:ext cx="527849" cy="430887"/>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Latest</a:t>
            </a:r>
          </a:p>
          <a:p>
            <a:pPr algn="ctr"/>
            <a:r>
              <a:rPr lang="en-US" sz="1400" dirty="0">
                <a:latin typeface="Gill Sans" charset="0"/>
                <a:ea typeface="Gill Sans" charset="0"/>
                <a:cs typeface="Gill Sans" charset="0"/>
              </a:rPr>
              <a:t>Next</a:t>
            </a:r>
          </a:p>
        </p:txBody>
      </p:sp>
      <p:sp>
        <p:nvSpPr>
          <p:cNvPr id="84" name="TextBox 83"/>
          <p:cNvSpPr txBox="1"/>
          <p:nvPr/>
        </p:nvSpPr>
        <p:spPr>
          <a:xfrm>
            <a:off x="4514144" y="3340450"/>
            <a:ext cx="858694" cy="430887"/>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Consistent</a:t>
            </a:r>
          </a:p>
          <a:p>
            <a:pPr algn="ctr"/>
            <a:r>
              <a:rPr lang="en-US" sz="1400" dirty="0">
                <a:latin typeface="Gill Sans" charset="0"/>
                <a:ea typeface="Gill Sans" charset="0"/>
                <a:cs typeface="Gill Sans" charset="0"/>
              </a:rPr>
              <a:t>Next</a:t>
            </a:r>
          </a:p>
        </p:txBody>
      </p:sp>
      <p:grpSp>
        <p:nvGrpSpPr>
          <p:cNvPr id="85" name="Group 84"/>
          <p:cNvGrpSpPr/>
          <p:nvPr/>
        </p:nvGrpSpPr>
        <p:grpSpPr>
          <a:xfrm>
            <a:off x="5452173" y="2821557"/>
            <a:ext cx="1816578" cy="408610"/>
            <a:chOff x="2807866" y="5154429"/>
            <a:chExt cx="1816578" cy="408610"/>
          </a:xfrm>
        </p:grpSpPr>
        <p:sp>
          <p:nvSpPr>
            <p:cNvPr id="86" name="Rectangle 85"/>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C</a:t>
              </a:r>
            </a:p>
          </p:txBody>
        </p:sp>
        <p:sp>
          <p:nvSpPr>
            <p:cNvPr id="87" name="Rectangle 86"/>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96" name="Rectangle 95"/>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97" name="Rectangle 96"/>
            <p:cNvSpPr/>
            <p:nvPr/>
          </p:nvSpPr>
          <p:spPr>
            <a:xfrm>
              <a:off x="3675778" y="5154429"/>
              <a:ext cx="433955" cy="408610"/>
            </a:xfrm>
            <a:prstGeom prst="rect">
              <a:avLst/>
            </a:prstGeom>
            <a:solidFill>
              <a:schemeClr val="bg1"/>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grpSp>
        <p:nvGrpSpPr>
          <p:cNvPr id="98" name="Group 97"/>
          <p:cNvGrpSpPr/>
          <p:nvPr/>
        </p:nvGrpSpPr>
        <p:grpSpPr>
          <a:xfrm>
            <a:off x="7814606" y="2821557"/>
            <a:ext cx="1816578" cy="408610"/>
            <a:chOff x="2807866" y="5154429"/>
            <a:chExt cx="1816578" cy="408610"/>
          </a:xfrm>
        </p:grpSpPr>
        <p:sp>
          <p:nvSpPr>
            <p:cNvPr id="99" name="Rectangle 98"/>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B</a:t>
              </a:r>
            </a:p>
          </p:txBody>
        </p:sp>
        <p:sp>
          <p:nvSpPr>
            <p:cNvPr id="100" name="Rectangle 99"/>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1" name="Rectangle 100"/>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2" name="Rectangle 101"/>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grpSp>
        <p:nvGrpSpPr>
          <p:cNvPr id="119" name="Group 118"/>
          <p:cNvGrpSpPr/>
          <p:nvPr/>
        </p:nvGrpSpPr>
        <p:grpSpPr>
          <a:xfrm>
            <a:off x="10065139" y="2821557"/>
            <a:ext cx="1816578" cy="408610"/>
            <a:chOff x="2807866" y="5154429"/>
            <a:chExt cx="1816578" cy="408610"/>
          </a:xfrm>
        </p:grpSpPr>
        <p:sp>
          <p:nvSpPr>
            <p:cNvPr id="120" name="Rectangle 119"/>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A</a:t>
              </a:r>
            </a:p>
          </p:txBody>
        </p:sp>
        <p:sp>
          <p:nvSpPr>
            <p:cNvPr id="121" name="Rectangle 120"/>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22" name="Rectangle 121"/>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23" name="Rectangle 122"/>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sp>
        <p:nvSpPr>
          <p:cNvPr id="126" name="TextBox 125"/>
          <p:cNvSpPr txBox="1"/>
          <p:nvPr/>
        </p:nvSpPr>
        <p:spPr>
          <a:xfrm>
            <a:off x="3486191" y="3340450"/>
            <a:ext cx="511866" cy="215444"/>
          </a:xfrm>
          <a:prstGeom prst="rect">
            <a:avLst/>
          </a:prstGeom>
          <a:noFill/>
          <a:ln w="38100">
            <a:noFill/>
          </a:ln>
        </p:spPr>
        <p:txBody>
          <a:bodyPr wrap="square" lIns="0" tIns="0" rIns="0" bIns="0" rtlCol="0">
            <a:spAutoFit/>
          </a:bodyPr>
          <a:lstStyle/>
          <a:p>
            <a:pPr algn="ctr"/>
            <a:r>
              <a:rPr lang="en-US" sz="1400" dirty="0" err="1">
                <a:latin typeface="Gill Sans" charset="0"/>
                <a:ea typeface="Gill Sans" charset="0"/>
                <a:cs typeface="Gill Sans" charset="0"/>
              </a:rPr>
              <a:t>inode</a:t>
            </a:r>
            <a:endParaRPr lang="en-US" sz="1400" dirty="0">
              <a:latin typeface="Gill Sans" charset="0"/>
              <a:ea typeface="Gill Sans" charset="0"/>
              <a:cs typeface="Gill Sans" charset="0"/>
            </a:endParaRPr>
          </a:p>
        </p:txBody>
      </p:sp>
      <p:sp>
        <p:nvSpPr>
          <p:cNvPr id="127" name="TextBox 126"/>
          <p:cNvSpPr txBox="1"/>
          <p:nvPr/>
        </p:nvSpPr>
        <p:spPr>
          <a:xfrm>
            <a:off x="2825248" y="3340450"/>
            <a:ext cx="666824" cy="215444"/>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Filename</a:t>
            </a:r>
          </a:p>
        </p:txBody>
      </p:sp>
      <p:cxnSp>
        <p:nvCxnSpPr>
          <p:cNvPr id="26" name="Straight Connector 25"/>
          <p:cNvCxnSpPr>
            <a:endCxn id="84" idx="0"/>
          </p:cNvCxnSpPr>
          <p:nvPr/>
        </p:nvCxnSpPr>
        <p:spPr>
          <a:xfrm>
            <a:off x="4755253" y="3025862"/>
            <a:ext cx="188238" cy="314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endCxn id="83" idx="0"/>
          </p:cNvCxnSpPr>
          <p:nvPr/>
        </p:nvCxnSpPr>
        <p:spPr>
          <a:xfrm flipH="1">
            <a:off x="4256101" y="3037171"/>
            <a:ext cx="31737" cy="3032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endCxn id="126" idx="0"/>
          </p:cNvCxnSpPr>
          <p:nvPr/>
        </p:nvCxnSpPr>
        <p:spPr>
          <a:xfrm flipH="1">
            <a:off x="3742124" y="3037171"/>
            <a:ext cx="92256" cy="3032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endCxn id="127" idx="0"/>
          </p:cNvCxnSpPr>
          <p:nvPr/>
        </p:nvCxnSpPr>
        <p:spPr>
          <a:xfrm flipH="1">
            <a:off x="3158660" y="3047297"/>
            <a:ext cx="227000" cy="2931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95" idx="2"/>
            <a:endCxn id="131" idx="1"/>
          </p:cNvCxnSpPr>
          <p:nvPr/>
        </p:nvCxnSpPr>
        <p:spPr>
          <a:xfrm>
            <a:off x="1782350" y="3859344"/>
            <a:ext cx="672300" cy="1384908"/>
          </a:xfrm>
          <a:prstGeom prst="straightConnector1">
            <a:avLst/>
          </a:prstGeom>
          <a:ln w="381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2260659" y="4551798"/>
            <a:ext cx="1538947" cy="369332"/>
          </a:xfrm>
          <a:prstGeom prst="rect">
            <a:avLst/>
          </a:prstGeom>
          <a:noFill/>
          <a:ln w="38100">
            <a:noFill/>
          </a:ln>
        </p:spPr>
        <p:txBody>
          <a:bodyPr wrap="none" rtlCol="0">
            <a:spAutoFit/>
          </a:bodyPr>
          <a:lstStyle/>
          <a:p>
            <a:r>
              <a:rPr lang="en-US" dirty="0">
                <a:latin typeface="Gill Sans" charset="0"/>
                <a:ea typeface="Gill Sans" charset="0"/>
                <a:cs typeface="Gill Sans" charset="0"/>
              </a:rPr>
              <a:t>Latest Buckets</a:t>
            </a:r>
          </a:p>
        </p:txBody>
      </p:sp>
      <p:grpSp>
        <p:nvGrpSpPr>
          <p:cNvPr id="113" name="Group 112"/>
          <p:cNvGrpSpPr/>
          <p:nvPr/>
        </p:nvGrpSpPr>
        <p:grpSpPr>
          <a:xfrm>
            <a:off x="2454650" y="5033372"/>
            <a:ext cx="3121948" cy="421760"/>
            <a:chOff x="7129577" y="2232636"/>
            <a:chExt cx="1755015" cy="237094"/>
          </a:xfrm>
          <a:solidFill>
            <a:schemeClr val="accent1">
              <a:lumMod val="20000"/>
              <a:lumOff val="80000"/>
            </a:schemeClr>
          </a:solidFill>
        </p:grpSpPr>
        <p:sp>
          <p:nvSpPr>
            <p:cNvPr id="114" name="Rectangle 113"/>
            <p:cNvSpPr/>
            <p:nvPr/>
          </p:nvSpPr>
          <p:spPr>
            <a:xfrm>
              <a:off x="742123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15" name="Rectangle 114"/>
            <p:cNvSpPr/>
            <p:nvPr/>
          </p:nvSpPr>
          <p:spPr>
            <a:xfrm>
              <a:off x="771289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16" name="Rectangle 115"/>
            <p:cNvSpPr/>
            <p:nvPr/>
          </p:nvSpPr>
          <p:spPr>
            <a:xfrm>
              <a:off x="800455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3</a:t>
              </a:r>
              <a:endParaRPr lang="en-US" dirty="0">
                <a:latin typeface="Gill Sans" charset="0"/>
                <a:ea typeface="Gill Sans" charset="0"/>
                <a:cs typeface="Gill Sans" charset="0"/>
              </a:endParaRPr>
            </a:p>
          </p:txBody>
        </p:sp>
        <p:sp>
          <p:nvSpPr>
            <p:cNvPr id="117" name="Rectangle 116"/>
            <p:cNvSpPr/>
            <p:nvPr/>
          </p:nvSpPr>
          <p:spPr>
            <a:xfrm>
              <a:off x="829621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18" name="Rectangle 117"/>
            <p:cNvSpPr/>
            <p:nvPr/>
          </p:nvSpPr>
          <p:spPr>
            <a:xfrm>
              <a:off x="8587875"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31" name="Rectangle 130"/>
            <p:cNvSpPr/>
            <p:nvPr/>
          </p:nvSpPr>
          <p:spPr>
            <a:xfrm>
              <a:off x="712957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grpSp>
      <p:sp>
        <p:nvSpPr>
          <p:cNvPr id="144" name="TextBox 143"/>
          <p:cNvSpPr txBox="1"/>
          <p:nvPr/>
        </p:nvSpPr>
        <p:spPr>
          <a:xfrm>
            <a:off x="302719" y="4721032"/>
            <a:ext cx="1760418" cy="954107"/>
          </a:xfrm>
          <a:prstGeom prst="rect">
            <a:avLst/>
          </a:prstGeom>
          <a:noFill/>
        </p:spPr>
        <p:txBody>
          <a:bodyPr wrap="none" rtlCol="0">
            <a:spAutoFit/>
          </a:bodyPr>
          <a:lstStyle/>
          <a:p>
            <a:pPr marL="361950" indent="-361950">
              <a:buFont typeface="Wingdings" charset="2"/>
              <a:buChar char="§"/>
            </a:pPr>
            <a:r>
              <a:rPr lang="en-US" sz="2800" b="1" dirty="0"/>
              <a:t>create E</a:t>
            </a:r>
          </a:p>
          <a:p>
            <a:pPr marL="361950" indent="-361950">
              <a:buFont typeface="Wingdings" charset="2"/>
              <a:buChar char="Ø"/>
            </a:pPr>
            <a:r>
              <a:rPr lang="en-US" altLang="zh-CN" sz="2800" b="1" dirty="0"/>
              <a:t>unlink B</a:t>
            </a:r>
            <a:endParaRPr lang="en-US" sz="2800" b="1" dirty="0"/>
          </a:p>
        </p:txBody>
      </p:sp>
      <p:sp>
        <p:nvSpPr>
          <p:cNvPr id="145" name="Rounded Rectangle 144"/>
          <p:cNvSpPr/>
          <p:nvPr/>
        </p:nvSpPr>
        <p:spPr>
          <a:xfrm>
            <a:off x="9248007" y="421459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Dir</a:t>
            </a:r>
          </a:p>
        </p:txBody>
      </p:sp>
      <p:sp>
        <p:nvSpPr>
          <p:cNvPr id="146" name="Rounded Rectangle 145"/>
          <p:cNvSpPr/>
          <p:nvPr/>
        </p:nvSpPr>
        <p:spPr>
          <a:xfrm>
            <a:off x="8132225"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A</a:t>
            </a:r>
          </a:p>
        </p:txBody>
      </p:sp>
      <p:sp>
        <p:nvSpPr>
          <p:cNvPr id="147" name="Rounded Rectangle 146"/>
          <p:cNvSpPr/>
          <p:nvPr/>
        </p:nvSpPr>
        <p:spPr>
          <a:xfrm>
            <a:off x="8859713"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B</a:t>
            </a:r>
          </a:p>
        </p:txBody>
      </p:sp>
      <p:sp>
        <p:nvSpPr>
          <p:cNvPr id="148" name="Rounded Rectangle 147"/>
          <p:cNvSpPr/>
          <p:nvPr/>
        </p:nvSpPr>
        <p:spPr>
          <a:xfrm>
            <a:off x="9587200"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C</a:t>
            </a:r>
          </a:p>
        </p:txBody>
      </p:sp>
      <p:sp>
        <p:nvSpPr>
          <p:cNvPr id="149" name="Rounded Rectangle 148"/>
          <p:cNvSpPr/>
          <p:nvPr/>
        </p:nvSpPr>
        <p:spPr>
          <a:xfrm>
            <a:off x="10314687"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D</a:t>
            </a:r>
          </a:p>
        </p:txBody>
      </p:sp>
      <p:cxnSp>
        <p:nvCxnSpPr>
          <p:cNvPr id="150" name="Elbow Connector 149"/>
          <p:cNvCxnSpPr>
            <a:stCxn id="147" idx="2"/>
          </p:cNvCxnSpPr>
          <p:nvPr/>
        </p:nvCxnSpPr>
        <p:spPr>
          <a:xfrm rot="5400000">
            <a:off x="8840876" y="4121052"/>
            <a:ext cx="290826" cy="1115782"/>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Elbow Connector 150"/>
          <p:cNvCxnSpPr>
            <a:stCxn id="147" idx="2"/>
          </p:cNvCxnSpPr>
          <p:nvPr/>
        </p:nvCxnSpPr>
        <p:spPr>
          <a:xfrm rot="5400000">
            <a:off x="9204621" y="4484797"/>
            <a:ext cx="290826" cy="388294"/>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Elbow Connector 151"/>
          <p:cNvCxnSpPr>
            <a:stCxn id="147" idx="2"/>
          </p:cNvCxnSpPr>
          <p:nvPr/>
        </p:nvCxnSpPr>
        <p:spPr>
          <a:xfrm rot="16200000" flipH="1">
            <a:off x="9568364" y="4509347"/>
            <a:ext cx="290826" cy="339193"/>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Elbow Connector 152"/>
          <p:cNvCxnSpPr>
            <a:stCxn id="147" idx="2"/>
          </p:cNvCxnSpPr>
          <p:nvPr/>
        </p:nvCxnSpPr>
        <p:spPr>
          <a:xfrm rot="16200000" flipH="1">
            <a:off x="9932107" y="4145603"/>
            <a:ext cx="290826" cy="106668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4" name="Group 153"/>
          <p:cNvGrpSpPr/>
          <p:nvPr/>
        </p:nvGrpSpPr>
        <p:grpSpPr>
          <a:xfrm>
            <a:off x="8150110" y="5709007"/>
            <a:ext cx="2774809" cy="928693"/>
            <a:chOff x="8248561" y="5273815"/>
            <a:chExt cx="2774809" cy="928693"/>
          </a:xfrm>
        </p:grpSpPr>
        <p:sp>
          <p:nvSpPr>
            <p:cNvPr id="155" name="Rounded Rectangle 154"/>
            <p:cNvSpPr/>
            <p:nvPr/>
          </p:nvSpPr>
          <p:spPr>
            <a:xfrm>
              <a:off x="9364343" y="527381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Dir</a:t>
              </a:r>
            </a:p>
          </p:txBody>
        </p:sp>
        <p:sp>
          <p:nvSpPr>
            <p:cNvPr id="156" name="Rounded Rectangle 155"/>
            <p:cNvSpPr/>
            <p:nvPr/>
          </p:nvSpPr>
          <p:spPr>
            <a:xfrm>
              <a:off x="8248561"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A</a:t>
              </a:r>
            </a:p>
          </p:txBody>
        </p:sp>
        <p:sp>
          <p:nvSpPr>
            <p:cNvPr id="157" name="Rounded Rectangle 156"/>
            <p:cNvSpPr/>
            <p:nvPr/>
          </p:nvSpPr>
          <p:spPr>
            <a:xfrm>
              <a:off x="8976049"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B</a:t>
              </a:r>
            </a:p>
          </p:txBody>
        </p:sp>
        <p:sp>
          <p:nvSpPr>
            <p:cNvPr id="158" name="Rounded Rectangle 157"/>
            <p:cNvSpPr/>
            <p:nvPr/>
          </p:nvSpPr>
          <p:spPr>
            <a:xfrm>
              <a:off x="9703536"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C</a:t>
              </a:r>
            </a:p>
          </p:txBody>
        </p:sp>
        <p:sp>
          <p:nvSpPr>
            <p:cNvPr id="159" name="Rounded Rectangle 158"/>
            <p:cNvSpPr/>
            <p:nvPr/>
          </p:nvSpPr>
          <p:spPr>
            <a:xfrm>
              <a:off x="10431023"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D</a:t>
              </a:r>
            </a:p>
          </p:txBody>
        </p:sp>
        <p:cxnSp>
          <p:nvCxnSpPr>
            <p:cNvPr id="160" name="Elbow Connector 159"/>
            <p:cNvCxnSpPr/>
            <p:nvPr/>
          </p:nvCxnSpPr>
          <p:spPr>
            <a:xfrm rot="5400000">
              <a:off x="8957212" y="5180270"/>
              <a:ext cx="290826" cy="1115782"/>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Elbow Connector 160"/>
            <p:cNvCxnSpPr/>
            <p:nvPr/>
          </p:nvCxnSpPr>
          <p:spPr>
            <a:xfrm rot="5400000">
              <a:off x="9320957" y="5544015"/>
              <a:ext cx="290826" cy="388294"/>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Elbow Connector 161"/>
            <p:cNvCxnSpPr/>
            <p:nvPr/>
          </p:nvCxnSpPr>
          <p:spPr>
            <a:xfrm rot="16200000" flipH="1">
              <a:off x="9684700" y="5568565"/>
              <a:ext cx="290826" cy="339193"/>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Elbow Connector 162"/>
            <p:cNvCxnSpPr/>
            <p:nvPr/>
          </p:nvCxnSpPr>
          <p:spPr>
            <a:xfrm rot="16200000" flipH="1">
              <a:off x="10048443" y="5204821"/>
              <a:ext cx="290826" cy="106668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4" name="Rounded Rectangle 163"/>
          <p:cNvSpPr/>
          <p:nvPr/>
        </p:nvSpPr>
        <p:spPr>
          <a:xfrm>
            <a:off x="7814606" y="3964492"/>
            <a:ext cx="4072931" cy="1262572"/>
          </a:xfrm>
          <a:prstGeom prst="roundRect">
            <a:avLst>
              <a:gd name="adj" fmla="val 8084"/>
            </a:avLst>
          </a:prstGeom>
          <a:no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t" anchorCtr="0"/>
          <a:lstStyle/>
          <a:p>
            <a:r>
              <a:rPr lang="en-US" altLang="zh-CN" sz="2000" b="1" dirty="0">
                <a:solidFill>
                  <a:srgbClr val="C00000"/>
                </a:solidFill>
              </a:rPr>
              <a:t>Latest View</a:t>
            </a:r>
            <a:endParaRPr lang="en-US" sz="2000" b="1" dirty="0">
              <a:solidFill>
                <a:srgbClr val="C00000"/>
              </a:solidFill>
            </a:endParaRPr>
          </a:p>
        </p:txBody>
      </p:sp>
      <p:sp>
        <p:nvSpPr>
          <p:cNvPr id="165" name="Rounded Rectangle 164"/>
          <p:cNvSpPr/>
          <p:nvPr/>
        </p:nvSpPr>
        <p:spPr>
          <a:xfrm>
            <a:off x="7814606" y="5227064"/>
            <a:ext cx="4067110" cy="1494411"/>
          </a:xfrm>
          <a:prstGeom prst="roundRect">
            <a:avLst>
              <a:gd name="adj" fmla="val 8791"/>
            </a:avLst>
          </a:prstGeom>
          <a:noFill/>
          <a:ln w="38100">
            <a:solidFill>
              <a:schemeClr val="tx1"/>
            </a:solidFill>
          </a:ln>
        </p:spPr>
        <p:style>
          <a:lnRef idx="2">
            <a:schemeClr val="accent2"/>
          </a:lnRef>
          <a:fillRef idx="1">
            <a:schemeClr val="lt1"/>
          </a:fillRef>
          <a:effectRef idx="0">
            <a:schemeClr val="accent2"/>
          </a:effectRef>
          <a:fontRef idx="minor">
            <a:schemeClr val="dk1"/>
          </a:fontRef>
        </p:style>
        <p:txBody>
          <a:bodyPr rtlCol="0" anchor="t" anchorCtr="0"/>
          <a:lstStyle/>
          <a:p>
            <a:r>
              <a:rPr lang="en-US" altLang="zh-CN" sz="2000" b="1" dirty="0">
                <a:solidFill>
                  <a:srgbClr val="0165C0"/>
                </a:solidFill>
              </a:rPr>
              <a:t>Consistent View</a:t>
            </a:r>
            <a:endParaRPr lang="en-US" sz="2000" b="1" dirty="0">
              <a:solidFill>
                <a:srgbClr val="0165C0"/>
              </a:solidFill>
            </a:endParaRPr>
          </a:p>
        </p:txBody>
      </p:sp>
      <p:sp>
        <p:nvSpPr>
          <p:cNvPr id="166" name="Rounded Rectangle 165"/>
          <p:cNvSpPr/>
          <p:nvPr/>
        </p:nvSpPr>
        <p:spPr>
          <a:xfrm>
            <a:off x="11032014" y="4828719"/>
            <a:ext cx="592347" cy="318933"/>
          </a:xfrm>
          <a:prstGeom prst="roundRect">
            <a:avLst/>
          </a:prstGeom>
          <a:solidFill>
            <a:schemeClr val="bg2"/>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E</a:t>
            </a:r>
          </a:p>
        </p:txBody>
      </p:sp>
      <p:cxnSp>
        <p:nvCxnSpPr>
          <p:cNvPr id="167" name="Elbow Connector 166"/>
          <p:cNvCxnSpPr>
            <a:stCxn id="147" idx="2"/>
          </p:cNvCxnSpPr>
          <p:nvPr/>
        </p:nvCxnSpPr>
        <p:spPr>
          <a:xfrm rot="16200000" flipH="1">
            <a:off x="10288590" y="3789120"/>
            <a:ext cx="295189" cy="1784007"/>
          </a:xfrm>
          <a:prstGeom prst="bentConnector3">
            <a:avLst>
              <a:gd name="adj1" fmla="val 50000"/>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5187711" y="4107248"/>
            <a:ext cx="1816578" cy="408610"/>
            <a:chOff x="2807866" y="5154429"/>
            <a:chExt cx="1816578" cy="408610"/>
          </a:xfrm>
        </p:grpSpPr>
        <p:sp>
          <p:nvSpPr>
            <p:cNvPr id="104" name="Rectangle 103"/>
            <p:cNvSpPr/>
            <p:nvPr/>
          </p:nvSpPr>
          <p:spPr>
            <a:xfrm>
              <a:off x="2807866" y="5154429"/>
              <a:ext cx="433955" cy="408610"/>
            </a:xfrm>
            <a:prstGeom prst="rect">
              <a:avLst/>
            </a:prstGeom>
            <a:solidFill>
              <a:schemeClr val="bg1"/>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E</a:t>
              </a:r>
            </a:p>
          </p:txBody>
        </p:sp>
        <p:sp>
          <p:nvSpPr>
            <p:cNvPr id="105" name="Rectangle 104"/>
            <p:cNvSpPr/>
            <p:nvPr/>
          </p:nvSpPr>
          <p:spPr>
            <a:xfrm>
              <a:off x="3241821" y="5154429"/>
              <a:ext cx="433955" cy="408610"/>
            </a:xfrm>
            <a:prstGeom prst="rect">
              <a:avLst/>
            </a:prstGeom>
            <a:solidFill>
              <a:schemeClr val="bg1"/>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6" name="Rectangle 105"/>
            <p:cNvSpPr/>
            <p:nvPr/>
          </p:nvSpPr>
          <p:spPr>
            <a:xfrm>
              <a:off x="4109733" y="5154429"/>
              <a:ext cx="514711" cy="408610"/>
            </a:xfrm>
            <a:prstGeom prst="rect">
              <a:avLst/>
            </a:prstGeom>
            <a:solidFill>
              <a:schemeClr val="bg1"/>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7" name="Rectangle 106"/>
            <p:cNvSpPr/>
            <p:nvPr/>
          </p:nvSpPr>
          <p:spPr>
            <a:xfrm>
              <a:off x="3675778" y="5154429"/>
              <a:ext cx="433955" cy="408610"/>
            </a:xfrm>
            <a:prstGeom prst="rect">
              <a:avLst/>
            </a:prstGeom>
            <a:solidFill>
              <a:schemeClr val="bg1"/>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cxnSp>
        <p:nvCxnSpPr>
          <p:cNvPr id="111" name="Straight Arrow Connector 110"/>
          <p:cNvCxnSpPr/>
          <p:nvPr/>
        </p:nvCxnSpPr>
        <p:spPr>
          <a:xfrm flipH="1" flipV="1">
            <a:off x="5669151" y="3230167"/>
            <a:ext cx="603450" cy="877081"/>
          </a:xfrm>
          <a:prstGeom prst="straightConnector1">
            <a:avLst/>
          </a:prstGeom>
          <a:ln w="381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V="1">
            <a:off x="4275039" y="4311553"/>
            <a:ext cx="912672" cy="721819"/>
          </a:xfrm>
          <a:prstGeom prst="straightConnector1">
            <a:avLst/>
          </a:prstGeom>
          <a:ln w="381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8859712" y="4696588"/>
            <a:ext cx="630301" cy="584775"/>
          </a:xfrm>
          <a:prstGeom prst="rect">
            <a:avLst/>
          </a:prstGeom>
          <a:noFill/>
        </p:spPr>
        <p:txBody>
          <a:bodyPr wrap="none" rtlCol="0">
            <a:spAutoFit/>
          </a:bodyPr>
          <a:lstStyle/>
          <a:p>
            <a:r>
              <a:rPr lang="en-US" sz="3200"/>
              <a:t>❌</a:t>
            </a:r>
          </a:p>
        </p:txBody>
      </p:sp>
      <p:cxnSp>
        <p:nvCxnSpPr>
          <p:cNvPr id="133" name="Curved Connector 132"/>
          <p:cNvCxnSpPr/>
          <p:nvPr/>
        </p:nvCxnSpPr>
        <p:spPr>
          <a:xfrm rot="16200000" flipH="1">
            <a:off x="8409590" y="1357640"/>
            <a:ext cx="12700" cy="3745054"/>
          </a:xfrm>
          <a:prstGeom prst="curvedConnector3">
            <a:avLst>
              <a:gd name="adj1" fmla="val 2952000"/>
            </a:avLst>
          </a:prstGeom>
          <a:ln w="381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20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wipe(left)">
                                      <p:cBhvr>
                                        <p:cTn id="7"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Pointer-based Dual Views</a:t>
            </a:r>
          </a:p>
        </p:txBody>
      </p:sp>
      <p:sp>
        <p:nvSpPr>
          <p:cNvPr id="7" name="Slide Number Placeholder 6"/>
          <p:cNvSpPr>
            <a:spLocks noGrp="1"/>
          </p:cNvSpPr>
          <p:nvPr>
            <p:ph type="sldNum" sz="quarter" idx="12"/>
          </p:nvPr>
        </p:nvSpPr>
        <p:spPr/>
        <p:txBody>
          <a:bodyPr/>
          <a:lstStyle/>
          <a:p>
            <a:fld id="{10037A90-D1A7-B045-92CA-91932AD6A1A9}" type="slidenum">
              <a:rPr lang="en-US" smtClean="0"/>
              <a:t>27</a:t>
            </a:fld>
            <a:endParaRPr lang="en-US"/>
          </a:p>
        </p:txBody>
      </p:sp>
      <p:sp>
        <p:nvSpPr>
          <p:cNvPr id="61" name="TextBox 60"/>
          <p:cNvSpPr txBox="1"/>
          <p:nvPr/>
        </p:nvSpPr>
        <p:spPr>
          <a:xfrm>
            <a:off x="3089932" y="1395691"/>
            <a:ext cx="907108" cy="369332"/>
          </a:xfrm>
          <a:prstGeom prst="rect">
            <a:avLst/>
          </a:prstGeom>
          <a:noFill/>
          <a:ln w="38100">
            <a:noFill/>
          </a:ln>
        </p:spPr>
        <p:txBody>
          <a:bodyPr wrap="none" rtlCol="0">
            <a:spAutoFit/>
          </a:bodyPr>
          <a:lstStyle/>
          <a:p>
            <a:r>
              <a:rPr lang="en-US" dirty="0">
                <a:latin typeface="Gill Sans" charset="0"/>
                <a:ea typeface="Gill Sans" charset="0"/>
                <a:cs typeface="Gill Sans" charset="0"/>
              </a:rPr>
              <a:t>Buckets</a:t>
            </a:r>
          </a:p>
        </p:txBody>
      </p:sp>
      <p:sp>
        <p:nvSpPr>
          <p:cNvPr id="62" name="Rounded Rectangle 61"/>
          <p:cNvSpPr/>
          <p:nvPr/>
        </p:nvSpPr>
        <p:spPr>
          <a:xfrm>
            <a:off x="1206867" y="1316783"/>
            <a:ext cx="1150966" cy="522446"/>
          </a:xfrm>
          <a:prstGeom prst="roundRect">
            <a:avLst/>
          </a:prstGeom>
          <a:solidFill>
            <a:schemeClr val="accent1">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dirty="0">
                <a:latin typeface="Gill Sans" charset="0"/>
                <a:ea typeface="Gill Sans" charset="0"/>
                <a:cs typeface="Gill Sans" charset="0"/>
              </a:rPr>
              <a:t>Directory </a:t>
            </a:r>
            <a:r>
              <a:rPr lang="en-US" dirty="0" err="1">
                <a:latin typeface="Gill Sans" charset="0"/>
                <a:ea typeface="Gill Sans" charset="0"/>
                <a:cs typeface="Gill Sans" charset="0"/>
              </a:rPr>
              <a:t>inode</a:t>
            </a:r>
            <a:endParaRPr lang="en-US" dirty="0">
              <a:latin typeface="Gill Sans" charset="0"/>
              <a:ea typeface="Gill Sans" charset="0"/>
              <a:cs typeface="Gill Sans" charset="0"/>
            </a:endParaRPr>
          </a:p>
        </p:txBody>
      </p:sp>
      <p:grpSp>
        <p:nvGrpSpPr>
          <p:cNvPr id="18" name="Group 17"/>
          <p:cNvGrpSpPr/>
          <p:nvPr/>
        </p:nvGrpSpPr>
        <p:grpSpPr>
          <a:xfrm>
            <a:off x="3196031" y="2821557"/>
            <a:ext cx="1816578" cy="408610"/>
            <a:chOff x="2807866" y="5154429"/>
            <a:chExt cx="1816578" cy="408610"/>
          </a:xfrm>
        </p:grpSpPr>
        <p:sp>
          <p:nvSpPr>
            <p:cNvPr id="64" name="Rectangle 63"/>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D</a:t>
              </a:r>
            </a:p>
          </p:txBody>
        </p:sp>
        <p:sp>
          <p:nvSpPr>
            <p:cNvPr id="65" name="Rectangle 64"/>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6" name="Rectangle 65"/>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7" name="Rectangle 66"/>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cxnSp>
        <p:nvCxnSpPr>
          <p:cNvPr id="76" name="Straight Arrow Connector 75"/>
          <p:cNvCxnSpPr>
            <a:stCxn id="94" idx="2"/>
            <a:endCxn id="64" idx="0"/>
          </p:cNvCxnSpPr>
          <p:nvPr/>
        </p:nvCxnSpPr>
        <p:spPr>
          <a:xfrm flipH="1">
            <a:off x="3413009" y="2204414"/>
            <a:ext cx="253182" cy="61714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2357833" y="1578006"/>
            <a:ext cx="1044447" cy="41552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a:xfrm>
            <a:off x="3402280" y="1782654"/>
            <a:ext cx="3121948" cy="421760"/>
            <a:chOff x="7129577" y="2232636"/>
            <a:chExt cx="1755015" cy="237094"/>
          </a:xfrm>
          <a:solidFill>
            <a:schemeClr val="accent1">
              <a:lumMod val="20000"/>
              <a:lumOff val="80000"/>
            </a:schemeClr>
          </a:solidFill>
        </p:grpSpPr>
        <p:sp>
          <p:nvSpPr>
            <p:cNvPr id="89" name="Rectangle 88"/>
            <p:cNvSpPr/>
            <p:nvPr/>
          </p:nvSpPr>
          <p:spPr>
            <a:xfrm>
              <a:off x="742123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1</a:t>
              </a:r>
              <a:endParaRPr lang="en-US" dirty="0">
                <a:latin typeface="Gill Sans" charset="0"/>
                <a:ea typeface="Gill Sans" charset="0"/>
                <a:cs typeface="Gill Sans" charset="0"/>
              </a:endParaRPr>
            </a:p>
          </p:txBody>
        </p:sp>
        <p:sp>
          <p:nvSpPr>
            <p:cNvPr id="90" name="Rectangle 89"/>
            <p:cNvSpPr/>
            <p:nvPr/>
          </p:nvSpPr>
          <p:spPr>
            <a:xfrm>
              <a:off x="771289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2</a:t>
              </a:r>
              <a:endParaRPr lang="en-US" dirty="0">
                <a:latin typeface="Gill Sans" charset="0"/>
                <a:ea typeface="Gill Sans" charset="0"/>
                <a:cs typeface="Gill Sans" charset="0"/>
              </a:endParaRPr>
            </a:p>
          </p:txBody>
        </p:sp>
        <p:sp>
          <p:nvSpPr>
            <p:cNvPr id="91" name="Rectangle 90"/>
            <p:cNvSpPr/>
            <p:nvPr/>
          </p:nvSpPr>
          <p:spPr>
            <a:xfrm>
              <a:off x="800455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3</a:t>
              </a:r>
              <a:endParaRPr lang="en-US" dirty="0">
                <a:latin typeface="Gill Sans" charset="0"/>
                <a:ea typeface="Gill Sans" charset="0"/>
                <a:cs typeface="Gill Sans" charset="0"/>
              </a:endParaRPr>
            </a:p>
          </p:txBody>
        </p:sp>
        <p:sp>
          <p:nvSpPr>
            <p:cNvPr id="92" name="Rectangle 91"/>
            <p:cNvSpPr/>
            <p:nvPr/>
          </p:nvSpPr>
          <p:spPr>
            <a:xfrm>
              <a:off x="829621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4</a:t>
              </a:r>
              <a:endParaRPr lang="en-US" dirty="0">
                <a:latin typeface="Gill Sans" charset="0"/>
                <a:ea typeface="Gill Sans" charset="0"/>
                <a:cs typeface="Gill Sans" charset="0"/>
              </a:endParaRPr>
            </a:p>
          </p:txBody>
        </p:sp>
        <p:sp>
          <p:nvSpPr>
            <p:cNvPr id="93" name="Rectangle 92"/>
            <p:cNvSpPr/>
            <p:nvPr/>
          </p:nvSpPr>
          <p:spPr>
            <a:xfrm>
              <a:off x="8587875"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mr-IN" dirty="0">
                  <a:latin typeface="Gill Sans" charset="0"/>
                  <a:ea typeface="Gill Sans" charset="0"/>
                  <a:cs typeface="Gill Sans" charset="0"/>
                </a:rPr>
                <a:t>…</a:t>
              </a:r>
              <a:endParaRPr lang="en-US" dirty="0">
                <a:latin typeface="Gill Sans" charset="0"/>
                <a:ea typeface="Gill Sans" charset="0"/>
                <a:cs typeface="Gill Sans" charset="0"/>
              </a:endParaRPr>
            </a:p>
          </p:txBody>
        </p:sp>
        <p:sp>
          <p:nvSpPr>
            <p:cNvPr id="94" name="Rectangle 93"/>
            <p:cNvSpPr/>
            <p:nvPr/>
          </p:nvSpPr>
          <p:spPr>
            <a:xfrm>
              <a:off x="712957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0</a:t>
              </a:r>
              <a:endParaRPr lang="en-US" dirty="0">
                <a:latin typeface="Gill Sans" charset="0"/>
                <a:ea typeface="Gill Sans" charset="0"/>
                <a:cs typeface="Gill Sans" charset="0"/>
              </a:endParaRPr>
            </a:p>
          </p:txBody>
        </p:sp>
      </p:grpSp>
      <p:sp>
        <p:nvSpPr>
          <p:cNvPr id="95" name="Rounded Rectangle 94"/>
          <p:cNvSpPr/>
          <p:nvPr/>
        </p:nvSpPr>
        <p:spPr>
          <a:xfrm>
            <a:off x="1206867" y="2821557"/>
            <a:ext cx="1150966" cy="1037787"/>
          </a:xfrm>
          <a:prstGeom prst="roundRect">
            <a:avLst/>
          </a:prstGeom>
          <a:solidFill>
            <a:schemeClr val="accent2">
              <a:lumMod val="20000"/>
              <a:lumOff val="80000"/>
            </a:schemeClr>
          </a:solidFill>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Directory</a:t>
            </a:r>
          </a:p>
          <a:p>
            <a:pPr algn="ctr"/>
            <a:r>
              <a:rPr lang="en-US" dirty="0"/>
              <a:t>VFS </a:t>
            </a:r>
            <a:r>
              <a:rPr lang="en-US" dirty="0" err="1"/>
              <a:t>inode</a:t>
            </a:r>
            <a:endParaRPr lang="en-US" dirty="0"/>
          </a:p>
        </p:txBody>
      </p:sp>
      <p:cxnSp>
        <p:nvCxnSpPr>
          <p:cNvPr id="108" name="Straight Arrow Connector 107"/>
          <p:cNvCxnSpPr>
            <a:stCxn id="91" idx="2"/>
            <a:endCxn id="86" idx="0"/>
          </p:cNvCxnSpPr>
          <p:nvPr/>
        </p:nvCxnSpPr>
        <p:spPr>
          <a:xfrm>
            <a:off x="5222669" y="2204414"/>
            <a:ext cx="446482" cy="61714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6" idx="3"/>
            <a:endCxn id="99" idx="1"/>
          </p:cNvCxnSpPr>
          <p:nvPr/>
        </p:nvCxnSpPr>
        <p:spPr>
          <a:xfrm>
            <a:off x="7268751" y="3025862"/>
            <a:ext cx="545855"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1" idx="3"/>
            <a:endCxn id="120" idx="1"/>
          </p:cNvCxnSpPr>
          <p:nvPr/>
        </p:nvCxnSpPr>
        <p:spPr>
          <a:xfrm>
            <a:off x="9631184" y="3025862"/>
            <a:ext cx="433955"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95" idx="0"/>
            <a:endCxn id="62" idx="2"/>
          </p:cNvCxnSpPr>
          <p:nvPr/>
        </p:nvCxnSpPr>
        <p:spPr>
          <a:xfrm flipV="1">
            <a:off x="1782350" y="1839229"/>
            <a:ext cx="0" cy="982328"/>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7356026" y="1287981"/>
            <a:ext cx="4647360" cy="984818"/>
            <a:chOff x="9927926" y="1118525"/>
            <a:chExt cx="4647360" cy="984818"/>
          </a:xfrm>
        </p:grpSpPr>
        <p:sp>
          <p:nvSpPr>
            <p:cNvPr id="60" name="Rectangle 59"/>
            <p:cNvSpPr/>
            <p:nvPr/>
          </p:nvSpPr>
          <p:spPr>
            <a:xfrm>
              <a:off x="9927926" y="1207373"/>
              <a:ext cx="344968" cy="202754"/>
            </a:xfrm>
            <a:prstGeom prst="rect">
              <a:avLst/>
            </a:prstGeom>
            <a:solidFill>
              <a:schemeClr val="accent2">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8" name="Rectangle 67"/>
            <p:cNvSpPr/>
            <p:nvPr/>
          </p:nvSpPr>
          <p:spPr>
            <a:xfrm>
              <a:off x="9927926" y="1512095"/>
              <a:ext cx="344968" cy="202754"/>
            </a:xfrm>
            <a:prstGeom prst="rect">
              <a:avLst/>
            </a:prstGeom>
            <a:no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9" name="Rectangle 68"/>
            <p:cNvSpPr/>
            <p:nvPr/>
          </p:nvSpPr>
          <p:spPr>
            <a:xfrm>
              <a:off x="9927926" y="1816816"/>
              <a:ext cx="344968" cy="202754"/>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70" name="TextBox 69"/>
            <p:cNvSpPr txBox="1"/>
            <p:nvPr/>
          </p:nvSpPr>
          <p:spPr>
            <a:xfrm>
              <a:off x="10267697" y="1118525"/>
              <a:ext cx="1807867"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Volatile in DRAM</a:t>
              </a:r>
              <a:endParaRPr lang="en-US" dirty="0">
                <a:latin typeface="Gill Sans" charset="0"/>
                <a:ea typeface="Gill Sans" charset="0"/>
                <a:cs typeface="Gill Sans" charset="0"/>
              </a:endParaRPr>
            </a:p>
          </p:txBody>
        </p:sp>
        <p:sp>
          <p:nvSpPr>
            <p:cNvPr id="71" name="TextBox 70"/>
            <p:cNvSpPr txBox="1"/>
            <p:nvPr/>
          </p:nvSpPr>
          <p:spPr>
            <a:xfrm>
              <a:off x="10267697" y="1428806"/>
              <a:ext cx="4307589"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Updates to NVM w/o persistence guarantee</a:t>
              </a:r>
              <a:endParaRPr lang="en-US" dirty="0">
                <a:latin typeface="Gill Sans" charset="0"/>
                <a:ea typeface="Gill Sans" charset="0"/>
                <a:cs typeface="Gill Sans" charset="0"/>
              </a:endParaRPr>
            </a:p>
          </p:txBody>
        </p:sp>
        <p:sp>
          <p:nvSpPr>
            <p:cNvPr id="72" name="TextBox 71"/>
            <p:cNvSpPr txBox="1"/>
            <p:nvPr/>
          </p:nvSpPr>
          <p:spPr>
            <a:xfrm>
              <a:off x="10267697" y="1734011"/>
              <a:ext cx="1823833"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Persisted in NVM</a:t>
              </a:r>
              <a:endParaRPr lang="en-US" dirty="0">
                <a:latin typeface="Gill Sans" charset="0"/>
                <a:ea typeface="Gill Sans" charset="0"/>
                <a:cs typeface="Gill Sans" charset="0"/>
              </a:endParaRPr>
            </a:p>
          </p:txBody>
        </p:sp>
      </p:grpSp>
      <p:sp>
        <p:nvSpPr>
          <p:cNvPr id="83" name="TextBox 82"/>
          <p:cNvSpPr txBox="1"/>
          <p:nvPr/>
        </p:nvSpPr>
        <p:spPr>
          <a:xfrm>
            <a:off x="3992176" y="3340450"/>
            <a:ext cx="527849" cy="430887"/>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Latest</a:t>
            </a:r>
          </a:p>
          <a:p>
            <a:pPr algn="ctr"/>
            <a:r>
              <a:rPr lang="en-US" sz="1400" dirty="0">
                <a:latin typeface="Gill Sans" charset="0"/>
                <a:ea typeface="Gill Sans" charset="0"/>
                <a:cs typeface="Gill Sans" charset="0"/>
              </a:rPr>
              <a:t>Next</a:t>
            </a:r>
          </a:p>
        </p:txBody>
      </p:sp>
      <p:sp>
        <p:nvSpPr>
          <p:cNvPr id="84" name="TextBox 83"/>
          <p:cNvSpPr txBox="1"/>
          <p:nvPr/>
        </p:nvSpPr>
        <p:spPr>
          <a:xfrm>
            <a:off x="4514144" y="3340450"/>
            <a:ext cx="858694" cy="430887"/>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Consistent</a:t>
            </a:r>
          </a:p>
          <a:p>
            <a:pPr algn="ctr"/>
            <a:r>
              <a:rPr lang="en-US" sz="1400" dirty="0">
                <a:latin typeface="Gill Sans" charset="0"/>
                <a:ea typeface="Gill Sans" charset="0"/>
                <a:cs typeface="Gill Sans" charset="0"/>
              </a:rPr>
              <a:t>Next</a:t>
            </a:r>
          </a:p>
        </p:txBody>
      </p:sp>
      <p:grpSp>
        <p:nvGrpSpPr>
          <p:cNvPr id="85" name="Group 84"/>
          <p:cNvGrpSpPr/>
          <p:nvPr/>
        </p:nvGrpSpPr>
        <p:grpSpPr>
          <a:xfrm>
            <a:off x="5452173" y="2821557"/>
            <a:ext cx="1816578" cy="408610"/>
            <a:chOff x="2807866" y="5154429"/>
            <a:chExt cx="1816578" cy="408610"/>
          </a:xfrm>
        </p:grpSpPr>
        <p:sp>
          <p:nvSpPr>
            <p:cNvPr id="86" name="Rectangle 85"/>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C</a:t>
              </a:r>
            </a:p>
          </p:txBody>
        </p:sp>
        <p:sp>
          <p:nvSpPr>
            <p:cNvPr id="87" name="Rectangle 86"/>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96" name="Rectangle 95"/>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97" name="Rectangle 96"/>
            <p:cNvSpPr/>
            <p:nvPr/>
          </p:nvSpPr>
          <p:spPr>
            <a:xfrm>
              <a:off x="3675778" y="5154429"/>
              <a:ext cx="433955" cy="408610"/>
            </a:xfrm>
            <a:prstGeom prst="rect">
              <a:avLst/>
            </a:prstGeom>
            <a:solidFill>
              <a:schemeClr val="bg1"/>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grpSp>
        <p:nvGrpSpPr>
          <p:cNvPr id="98" name="Group 97"/>
          <p:cNvGrpSpPr/>
          <p:nvPr/>
        </p:nvGrpSpPr>
        <p:grpSpPr>
          <a:xfrm>
            <a:off x="7814606" y="2821557"/>
            <a:ext cx="1816578" cy="408610"/>
            <a:chOff x="2807866" y="5154429"/>
            <a:chExt cx="1816578" cy="408610"/>
          </a:xfrm>
        </p:grpSpPr>
        <p:sp>
          <p:nvSpPr>
            <p:cNvPr id="99" name="Rectangle 98"/>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B</a:t>
              </a:r>
            </a:p>
          </p:txBody>
        </p:sp>
        <p:sp>
          <p:nvSpPr>
            <p:cNvPr id="100" name="Rectangle 99"/>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1" name="Rectangle 100"/>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2" name="Rectangle 101"/>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grpSp>
        <p:nvGrpSpPr>
          <p:cNvPr id="119" name="Group 118"/>
          <p:cNvGrpSpPr/>
          <p:nvPr/>
        </p:nvGrpSpPr>
        <p:grpSpPr>
          <a:xfrm>
            <a:off x="10065139" y="2821557"/>
            <a:ext cx="1816578" cy="408610"/>
            <a:chOff x="2807866" y="5154429"/>
            <a:chExt cx="1816578" cy="408610"/>
          </a:xfrm>
        </p:grpSpPr>
        <p:sp>
          <p:nvSpPr>
            <p:cNvPr id="120" name="Rectangle 119"/>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A</a:t>
              </a:r>
            </a:p>
          </p:txBody>
        </p:sp>
        <p:sp>
          <p:nvSpPr>
            <p:cNvPr id="121" name="Rectangle 120"/>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22" name="Rectangle 121"/>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23" name="Rectangle 122"/>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sp>
        <p:nvSpPr>
          <p:cNvPr id="126" name="TextBox 125"/>
          <p:cNvSpPr txBox="1"/>
          <p:nvPr/>
        </p:nvSpPr>
        <p:spPr>
          <a:xfrm>
            <a:off x="3486191" y="3340450"/>
            <a:ext cx="511866" cy="215444"/>
          </a:xfrm>
          <a:prstGeom prst="rect">
            <a:avLst/>
          </a:prstGeom>
          <a:noFill/>
          <a:ln w="38100">
            <a:noFill/>
          </a:ln>
        </p:spPr>
        <p:txBody>
          <a:bodyPr wrap="square" lIns="0" tIns="0" rIns="0" bIns="0" rtlCol="0">
            <a:spAutoFit/>
          </a:bodyPr>
          <a:lstStyle/>
          <a:p>
            <a:pPr algn="ctr"/>
            <a:r>
              <a:rPr lang="en-US" sz="1400" dirty="0" err="1">
                <a:latin typeface="Gill Sans" charset="0"/>
                <a:ea typeface="Gill Sans" charset="0"/>
                <a:cs typeface="Gill Sans" charset="0"/>
              </a:rPr>
              <a:t>inode</a:t>
            </a:r>
            <a:endParaRPr lang="en-US" sz="1400" dirty="0">
              <a:latin typeface="Gill Sans" charset="0"/>
              <a:ea typeface="Gill Sans" charset="0"/>
              <a:cs typeface="Gill Sans" charset="0"/>
            </a:endParaRPr>
          </a:p>
        </p:txBody>
      </p:sp>
      <p:sp>
        <p:nvSpPr>
          <p:cNvPr id="127" name="TextBox 126"/>
          <p:cNvSpPr txBox="1"/>
          <p:nvPr/>
        </p:nvSpPr>
        <p:spPr>
          <a:xfrm>
            <a:off x="2825248" y="3340450"/>
            <a:ext cx="666824" cy="215444"/>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Filename</a:t>
            </a:r>
          </a:p>
        </p:txBody>
      </p:sp>
      <p:cxnSp>
        <p:nvCxnSpPr>
          <p:cNvPr id="26" name="Straight Connector 25"/>
          <p:cNvCxnSpPr>
            <a:endCxn id="84" idx="0"/>
          </p:cNvCxnSpPr>
          <p:nvPr/>
        </p:nvCxnSpPr>
        <p:spPr>
          <a:xfrm>
            <a:off x="4755253" y="3025862"/>
            <a:ext cx="188238" cy="314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endCxn id="83" idx="0"/>
          </p:cNvCxnSpPr>
          <p:nvPr/>
        </p:nvCxnSpPr>
        <p:spPr>
          <a:xfrm flipH="1">
            <a:off x="4256101" y="3037171"/>
            <a:ext cx="31737" cy="3032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endCxn id="126" idx="0"/>
          </p:cNvCxnSpPr>
          <p:nvPr/>
        </p:nvCxnSpPr>
        <p:spPr>
          <a:xfrm flipH="1">
            <a:off x="3742124" y="3037171"/>
            <a:ext cx="92256" cy="3032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endCxn id="127" idx="0"/>
          </p:cNvCxnSpPr>
          <p:nvPr/>
        </p:nvCxnSpPr>
        <p:spPr>
          <a:xfrm flipH="1">
            <a:off x="3158660" y="3047297"/>
            <a:ext cx="227000" cy="2931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95" idx="2"/>
            <a:endCxn id="131" idx="1"/>
          </p:cNvCxnSpPr>
          <p:nvPr/>
        </p:nvCxnSpPr>
        <p:spPr>
          <a:xfrm>
            <a:off x="1782350" y="3859344"/>
            <a:ext cx="672300" cy="1384908"/>
          </a:xfrm>
          <a:prstGeom prst="straightConnector1">
            <a:avLst/>
          </a:prstGeom>
          <a:ln w="381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2260659" y="4551798"/>
            <a:ext cx="1538947" cy="369332"/>
          </a:xfrm>
          <a:prstGeom prst="rect">
            <a:avLst/>
          </a:prstGeom>
          <a:noFill/>
          <a:ln w="38100">
            <a:noFill/>
          </a:ln>
        </p:spPr>
        <p:txBody>
          <a:bodyPr wrap="none" rtlCol="0">
            <a:spAutoFit/>
          </a:bodyPr>
          <a:lstStyle/>
          <a:p>
            <a:r>
              <a:rPr lang="en-US" dirty="0">
                <a:latin typeface="Gill Sans" charset="0"/>
                <a:ea typeface="Gill Sans" charset="0"/>
                <a:cs typeface="Gill Sans" charset="0"/>
              </a:rPr>
              <a:t>Latest Buckets</a:t>
            </a:r>
          </a:p>
        </p:txBody>
      </p:sp>
      <p:grpSp>
        <p:nvGrpSpPr>
          <p:cNvPr id="113" name="Group 112"/>
          <p:cNvGrpSpPr/>
          <p:nvPr/>
        </p:nvGrpSpPr>
        <p:grpSpPr>
          <a:xfrm>
            <a:off x="2454650" y="5033372"/>
            <a:ext cx="3121948" cy="421760"/>
            <a:chOff x="7129577" y="2232636"/>
            <a:chExt cx="1755015" cy="237094"/>
          </a:xfrm>
          <a:solidFill>
            <a:schemeClr val="accent1">
              <a:lumMod val="20000"/>
              <a:lumOff val="80000"/>
            </a:schemeClr>
          </a:solidFill>
        </p:grpSpPr>
        <p:sp>
          <p:nvSpPr>
            <p:cNvPr id="114" name="Rectangle 113"/>
            <p:cNvSpPr/>
            <p:nvPr/>
          </p:nvSpPr>
          <p:spPr>
            <a:xfrm>
              <a:off x="742123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15" name="Rectangle 114"/>
            <p:cNvSpPr/>
            <p:nvPr/>
          </p:nvSpPr>
          <p:spPr>
            <a:xfrm>
              <a:off x="771289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16" name="Rectangle 115"/>
            <p:cNvSpPr/>
            <p:nvPr/>
          </p:nvSpPr>
          <p:spPr>
            <a:xfrm>
              <a:off x="800455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3</a:t>
              </a:r>
              <a:endParaRPr lang="en-US" dirty="0">
                <a:latin typeface="Gill Sans" charset="0"/>
                <a:ea typeface="Gill Sans" charset="0"/>
                <a:cs typeface="Gill Sans" charset="0"/>
              </a:endParaRPr>
            </a:p>
          </p:txBody>
        </p:sp>
        <p:sp>
          <p:nvSpPr>
            <p:cNvPr id="117" name="Rectangle 116"/>
            <p:cNvSpPr/>
            <p:nvPr/>
          </p:nvSpPr>
          <p:spPr>
            <a:xfrm>
              <a:off x="829621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18" name="Rectangle 117"/>
            <p:cNvSpPr/>
            <p:nvPr/>
          </p:nvSpPr>
          <p:spPr>
            <a:xfrm>
              <a:off x="8587875"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31" name="Rectangle 130"/>
            <p:cNvSpPr/>
            <p:nvPr/>
          </p:nvSpPr>
          <p:spPr>
            <a:xfrm>
              <a:off x="712957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grpSp>
      <p:sp>
        <p:nvSpPr>
          <p:cNvPr id="144" name="TextBox 143"/>
          <p:cNvSpPr txBox="1"/>
          <p:nvPr/>
        </p:nvSpPr>
        <p:spPr>
          <a:xfrm>
            <a:off x="302719" y="4721032"/>
            <a:ext cx="1739322" cy="954107"/>
          </a:xfrm>
          <a:prstGeom prst="rect">
            <a:avLst/>
          </a:prstGeom>
          <a:noFill/>
        </p:spPr>
        <p:txBody>
          <a:bodyPr wrap="none" rtlCol="0">
            <a:spAutoFit/>
          </a:bodyPr>
          <a:lstStyle/>
          <a:p>
            <a:pPr marL="361950" indent="-361950">
              <a:buFont typeface="Wingdings" charset="2"/>
              <a:buChar char="§"/>
            </a:pPr>
            <a:r>
              <a:rPr lang="en-US" sz="2800" b="1" dirty="0"/>
              <a:t>create E</a:t>
            </a:r>
          </a:p>
          <a:p>
            <a:pPr marL="357188" indent="-357188">
              <a:buFont typeface="Wingdings" charset="2"/>
              <a:buChar char="§"/>
            </a:pPr>
            <a:r>
              <a:rPr lang="en-US" altLang="zh-CN" sz="2800" b="1" dirty="0"/>
              <a:t>unlink B</a:t>
            </a:r>
            <a:endParaRPr lang="en-US" sz="2800" b="1" dirty="0"/>
          </a:p>
        </p:txBody>
      </p:sp>
      <p:sp>
        <p:nvSpPr>
          <p:cNvPr id="145" name="Rounded Rectangle 144"/>
          <p:cNvSpPr/>
          <p:nvPr/>
        </p:nvSpPr>
        <p:spPr>
          <a:xfrm>
            <a:off x="9248007" y="421459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Dir</a:t>
            </a:r>
          </a:p>
        </p:txBody>
      </p:sp>
      <p:sp>
        <p:nvSpPr>
          <p:cNvPr id="146" name="Rounded Rectangle 145"/>
          <p:cNvSpPr/>
          <p:nvPr/>
        </p:nvSpPr>
        <p:spPr>
          <a:xfrm>
            <a:off x="8132225"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A</a:t>
            </a:r>
          </a:p>
        </p:txBody>
      </p:sp>
      <p:sp>
        <p:nvSpPr>
          <p:cNvPr id="147" name="Rounded Rectangle 146"/>
          <p:cNvSpPr/>
          <p:nvPr/>
        </p:nvSpPr>
        <p:spPr>
          <a:xfrm>
            <a:off x="8859713"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B</a:t>
            </a:r>
          </a:p>
        </p:txBody>
      </p:sp>
      <p:sp>
        <p:nvSpPr>
          <p:cNvPr id="148" name="Rounded Rectangle 147"/>
          <p:cNvSpPr/>
          <p:nvPr/>
        </p:nvSpPr>
        <p:spPr>
          <a:xfrm>
            <a:off x="9587200"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C</a:t>
            </a:r>
          </a:p>
        </p:txBody>
      </p:sp>
      <p:sp>
        <p:nvSpPr>
          <p:cNvPr id="149" name="Rounded Rectangle 148"/>
          <p:cNvSpPr/>
          <p:nvPr/>
        </p:nvSpPr>
        <p:spPr>
          <a:xfrm>
            <a:off x="10314687"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D</a:t>
            </a:r>
          </a:p>
        </p:txBody>
      </p:sp>
      <p:cxnSp>
        <p:nvCxnSpPr>
          <p:cNvPr id="150" name="Elbow Connector 149"/>
          <p:cNvCxnSpPr>
            <a:stCxn id="147" idx="2"/>
          </p:cNvCxnSpPr>
          <p:nvPr/>
        </p:nvCxnSpPr>
        <p:spPr>
          <a:xfrm rot="5400000">
            <a:off x="8840876" y="4121052"/>
            <a:ext cx="290826" cy="1115782"/>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Elbow Connector 150"/>
          <p:cNvCxnSpPr>
            <a:stCxn id="147" idx="2"/>
          </p:cNvCxnSpPr>
          <p:nvPr/>
        </p:nvCxnSpPr>
        <p:spPr>
          <a:xfrm rot="5400000">
            <a:off x="9204621" y="4484797"/>
            <a:ext cx="290826" cy="388294"/>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Elbow Connector 151"/>
          <p:cNvCxnSpPr>
            <a:stCxn id="147" idx="2"/>
          </p:cNvCxnSpPr>
          <p:nvPr/>
        </p:nvCxnSpPr>
        <p:spPr>
          <a:xfrm rot="16200000" flipH="1">
            <a:off x="9568364" y="4509347"/>
            <a:ext cx="290826" cy="339193"/>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Elbow Connector 152"/>
          <p:cNvCxnSpPr>
            <a:stCxn id="147" idx="2"/>
          </p:cNvCxnSpPr>
          <p:nvPr/>
        </p:nvCxnSpPr>
        <p:spPr>
          <a:xfrm rot="16200000" flipH="1">
            <a:off x="9932107" y="4145603"/>
            <a:ext cx="290826" cy="106668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4" name="Group 153"/>
          <p:cNvGrpSpPr/>
          <p:nvPr/>
        </p:nvGrpSpPr>
        <p:grpSpPr>
          <a:xfrm>
            <a:off x="8150110" y="5709007"/>
            <a:ext cx="2774809" cy="928693"/>
            <a:chOff x="8248561" y="5273815"/>
            <a:chExt cx="2774809" cy="928693"/>
          </a:xfrm>
        </p:grpSpPr>
        <p:sp>
          <p:nvSpPr>
            <p:cNvPr id="155" name="Rounded Rectangle 154"/>
            <p:cNvSpPr/>
            <p:nvPr/>
          </p:nvSpPr>
          <p:spPr>
            <a:xfrm>
              <a:off x="9364343" y="527381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Dir</a:t>
              </a:r>
            </a:p>
          </p:txBody>
        </p:sp>
        <p:sp>
          <p:nvSpPr>
            <p:cNvPr id="156" name="Rounded Rectangle 155"/>
            <p:cNvSpPr/>
            <p:nvPr/>
          </p:nvSpPr>
          <p:spPr>
            <a:xfrm>
              <a:off x="8248561"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A</a:t>
              </a:r>
            </a:p>
          </p:txBody>
        </p:sp>
        <p:sp>
          <p:nvSpPr>
            <p:cNvPr id="157" name="Rounded Rectangle 156"/>
            <p:cNvSpPr/>
            <p:nvPr/>
          </p:nvSpPr>
          <p:spPr>
            <a:xfrm>
              <a:off x="8976049"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B</a:t>
              </a:r>
            </a:p>
          </p:txBody>
        </p:sp>
        <p:sp>
          <p:nvSpPr>
            <p:cNvPr id="158" name="Rounded Rectangle 157"/>
            <p:cNvSpPr/>
            <p:nvPr/>
          </p:nvSpPr>
          <p:spPr>
            <a:xfrm>
              <a:off x="9703536"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C</a:t>
              </a:r>
            </a:p>
          </p:txBody>
        </p:sp>
        <p:sp>
          <p:nvSpPr>
            <p:cNvPr id="159" name="Rounded Rectangle 158"/>
            <p:cNvSpPr/>
            <p:nvPr/>
          </p:nvSpPr>
          <p:spPr>
            <a:xfrm>
              <a:off x="10431023"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D</a:t>
              </a:r>
            </a:p>
          </p:txBody>
        </p:sp>
        <p:cxnSp>
          <p:nvCxnSpPr>
            <p:cNvPr id="160" name="Elbow Connector 159"/>
            <p:cNvCxnSpPr/>
            <p:nvPr/>
          </p:nvCxnSpPr>
          <p:spPr>
            <a:xfrm rot="5400000">
              <a:off x="8957212" y="5180270"/>
              <a:ext cx="290826" cy="1115782"/>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Elbow Connector 160"/>
            <p:cNvCxnSpPr/>
            <p:nvPr/>
          </p:nvCxnSpPr>
          <p:spPr>
            <a:xfrm rot="5400000">
              <a:off x="9320957" y="5544015"/>
              <a:ext cx="290826" cy="388294"/>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Elbow Connector 161"/>
            <p:cNvCxnSpPr/>
            <p:nvPr/>
          </p:nvCxnSpPr>
          <p:spPr>
            <a:xfrm rot="16200000" flipH="1">
              <a:off x="9684700" y="5568565"/>
              <a:ext cx="290826" cy="339193"/>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Elbow Connector 162"/>
            <p:cNvCxnSpPr/>
            <p:nvPr/>
          </p:nvCxnSpPr>
          <p:spPr>
            <a:xfrm rot="16200000" flipH="1">
              <a:off x="10048443" y="5204821"/>
              <a:ext cx="290826" cy="106668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4" name="Rounded Rectangle 163"/>
          <p:cNvSpPr/>
          <p:nvPr/>
        </p:nvSpPr>
        <p:spPr>
          <a:xfrm>
            <a:off x="7814606" y="3964492"/>
            <a:ext cx="4072931" cy="1262572"/>
          </a:xfrm>
          <a:prstGeom prst="roundRect">
            <a:avLst>
              <a:gd name="adj" fmla="val 8084"/>
            </a:avLst>
          </a:prstGeom>
          <a:no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t" anchorCtr="0"/>
          <a:lstStyle/>
          <a:p>
            <a:r>
              <a:rPr lang="en-US" altLang="zh-CN" sz="2000" b="1" dirty="0">
                <a:solidFill>
                  <a:srgbClr val="C00000"/>
                </a:solidFill>
              </a:rPr>
              <a:t>Latest View</a:t>
            </a:r>
            <a:endParaRPr lang="en-US" sz="2000" b="1" dirty="0">
              <a:solidFill>
                <a:srgbClr val="C00000"/>
              </a:solidFill>
            </a:endParaRPr>
          </a:p>
        </p:txBody>
      </p:sp>
      <p:sp>
        <p:nvSpPr>
          <p:cNvPr id="165" name="Rounded Rectangle 164"/>
          <p:cNvSpPr/>
          <p:nvPr/>
        </p:nvSpPr>
        <p:spPr>
          <a:xfrm>
            <a:off x="7814606" y="5227064"/>
            <a:ext cx="4067110" cy="1494411"/>
          </a:xfrm>
          <a:prstGeom prst="roundRect">
            <a:avLst>
              <a:gd name="adj" fmla="val 8791"/>
            </a:avLst>
          </a:prstGeom>
          <a:noFill/>
          <a:ln w="38100">
            <a:solidFill>
              <a:schemeClr val="tx1"/>
            </a:solidFill>
          </a:ln>
        </p:spPr>
        <p:style>
          <a:lnRef idx="2">
            <a:schemeClr val="accent2"/>
          </a:lnRef>
          <a:fillRef idx="1">
            <a:schemeClr val="lt1"/>
          </a:fillRef>
          <a:effectRef idx="0">
            <a:schemeClr val="accent2"/>
          </a:effectRef>
          <a:fontRef idx="minor">
            <a:schemeClr val="dk1"/>
          </a:fontRef>
        </p:style>
        <p:txBody>
          <a:bodyPr rtlCol="0" anchor="t" anchorCtr="0"/>
          <a:lstStyle/>
          <a:p>
            <a:r>
              <a:rPr lang="en-US" altLang="zh-CN" sz="2000" b="1" dirty="0">
                <a:solidFill>
                  <a:srgbClr val="0165C0"/>
                </a:solidFill>
              </a:rPr>
              <a:t>Consistent View</a:t>
            </a:r>
            <a:endParaRPr lang="en-US" sz="2000" b="1" dirty="0">
              <a:solidFill>
                <a:srgbClr val="0165C0"/>
              </a:solidFill>
            </a:endParaRPr>
          </a:p>
        </p:txBody>
      </p:sp>
      <p:sp>
        <p:nvSpPr>
          <p:cNvPr id="166" name="Rounded Rectangle 165"/>
          <p:cNvSpPr/>
          <p:nvPr/>
        </p:nvSpPr>
        <p:spPr>
          <a:xfrm>
            <a:off x="11032014" y="4828719"/>
            <a:ext cx="592347" cy="318933"/>
          </a:xfrm>
          <a:prstGeom prst="roundRect">
            <a:avLst/>
          </a:prstGeom>
          <a:solidFill>
            <a:schemeClr val="bg2"/>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E</a:t>
            </a:r>
          </a:p>
        </p:txBody>
      </p:sp>
      <p:cxnSp>
        <p:nvCxnSpPr>
          <p:cNvPr id="167" name="Elbow Connector 166"/>
          <p:cNvCxnSpPr>
            <a:stCxn id="147" idx="2"/>
          </p:cNvCxnSpPr>
          <p:nvPr/>
        </p:nvCxnSpPr>
        <p:spPr>
          <a:xfrm rot="16200000" flipH="1">
            <a:off x="10288590" y="3789120"/>
            <a:ext cx="295189" cy="1784007"/>
          </a:xfrm>
          <a:prstGeom prst="bentConnector3">
            <a:avLst>
              <a:gd name="adj1" fmla="val 50000"/>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5187711" y="4107248"/>
            <a:ext cx="1816578" cy="408610"/>
            <a:chOff x="2807866" y="5154429"/>
            <a:chExt cx="1816578" cy="408610"/>
          </a:xfrm>
        </p:grpSpPr>
        <p:sp>
          <p:nvSpPr>
            <p:cNvPr id="104" name="Rectangle 103"/>
            <p:cNvSpPr/>
            <p:nvPr/>
          </p:nvSpPr>
          <p:spPr>
            <a:xfrm>
              <a:off x="2807866" y="5154429"/>
              <a:ext cx="433955" cy="408610"/>
            </a:xfrm>
            <a:prstGeom prst="rect">
              <a:avLst/>
            </a:prstGeom>
            <a:solidFill>
              <a:schemeClr val="bg1"/>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E</a:t>
              </a:r>
            </a:p>
          </p:txBody>
        </p:sp>
        <p:sp>
          <p:nvSpPr>
            <p:cNvPr id="105" name="Rectangle 104"/>
            <p:cNvSpPr/>
            <p:nvPr/>
          </p:nvSpPr>
          <p:spPr>
            <a:xfrm>
              <a:off x="3241821" y="5154429"/>
              <a:ext cx="433955" cy="408610"/>
            </a:xfrm>
            <a:prstGeom prst="rect">
              <a:avLst/>
            </a:prstGeom>
            <a:solidFill>
              <a:schemeClr val="bg1"/>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6" name="Rectangle 105"/>
            <p:cNvSpPr/>
            <p:nvPr/>
          </p:nvSpPr>
          <p:spPr>
            <a:xfrm>
              <a:off x="4109733" y="5154429"/>
              <a:ext cx="514711" cy="408610"/>
            </a:xfrm>
            <a:prstGeom prst="rect">
              <a:avLst/>
            </a:prstGeom>
            <a:solidFill>
              <a:schemeClr val="bg1"/>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7" name="Rectangle 106"/>
            <p:cNvSpPr/>
            <p:nvPr/>
          </p:nvSpPr>
          <p:spPr>
            <a:xfrm>
              <a:off x="3675778" y="5154429"/>
              <a:ext cx="433955" cy="408610"/>
            </a:xfrm>
            <a:prstGeom prst="rect">
              <a:avLst/>
            </a:prstGeom>
            <a:solidFill>
              <a:schemeClr val="bg1"/>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cxnSp>
        <p:nvCxnSpPr>
          <p:cNvPr id="111" name="Straight Arrow Connector 110"/>
          <p:cNvCxnSpPr/>
          <p:nvPr/>
        </p:nvCxnSpPr>
        <p:spPr>
          <a:xfrm flipH="1" flipV="1">
            <a:off x="5669151" y="3230167"/>
            <a:ext cx="603450" cy="877081"/>
          </a:xfrm>
          <a:prstGeom prst="straightConnector1">
            <a:avLst/>
          </a:prstGeom>
          <a:ln w="381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V="1">
            <a:off x="4275039" y="4311553"/>
            <a:ext cx="912672" cy="721819"/>
          </a:xfrm>
          <a:prstGeom prst="straightConnector1">
            <a:avLst/>
          </a:prstGeom>
          <a:ln w="381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8859712" y="4696588"/>
            <a:ext cx="630301" cy="584775"/>
          </a:xfrm>
          <a:prstGeom prst="rect">
            <a:avLst/>
          </a:prstGeom>
          <a:noFill/>
        </p:spPr>
        <p:txBody>
          <a:bodyPr wrap="none" rtlCol="0">
            <a:spAutoFit/>
          </a:bodyPr>
          <a:lstStyle/>
          <a:p>
            <a:r>
              <a:rPr lang="en-US" sz="3200"/>
              <a:t>❌</a:t>
            </a:r>
          </a:p>
        </p:txBody>
      </p:sp>
      <p:cxnSp>
        <p:nvCxnSpPr>
          <p:cNvPr id="133" name="Curved Connector 132"/>
          <p:cNvCxnSpPr/>
          <p:nvPr/>
        </p:nvCxnSpPr>
        <p:spPr>
          <a:xfrm rot="16200000" flipH="1">
            <a:off x="8409590" y="1357640"/>
            <a:ext cx="12700" cy="3745054"/>
          </a:xfrm>
          <a:prstGeom prst="curvedConnector3">
            <a:avLst>
              <a:gd name="adj1" fmla="val 2952000"/>
            </a:avLst>
          </a:prstGeom>
          <a:ln w="381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31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Pointer-based Dual Views</a:t>
            </a:r>
          </a:p>
        </p:txBody>
      </p:sp>
      <p:sp>
        <p:nvSpPr>
          <p:cNvPr id="7" name="Slide Number Placeholder 6"/>
          <p:cNvSpPr>
            <a:spLocks noGrp="1"/>
          </p:cNvSpPr>
          <p:nvPr>
            <p:ph type="sldNum" sz="quarter" idx="12"/>
          </p:nvPr>
        </p:nvSpPr>
        <p:spPr/>
        <p:txBody>
          <a:bodyPr/>
          <a:lstStyle/>
          <a:p>
            <a:fld id="{10037A90-D1A7-B045-92CA-91932AD6A1A9}" type="slidenum">
              <a:rPr lang="en-US" smtClean="0"/>
              <a:t>28</a:t>
            </a:fld>
            <a:endParaRPr lang="en-US"/>
          </a:p>
        </p:txBody>
      </p:sp>
      <p:sp>
        <p:nvSpPr>
          <p:cNvPr id="61" name="TextBox 60"/>
          <p:cNvSpPr txBox="1"/>
          <p:nvPr/>
        </p:nvSpPr>
        <p:spPr>
          <a:xfrm>
            <a:off x="3089932" y="1395691"/>
            <a:ext cx="907108" cy="369332"/>
          </a:xfrm>
          <a:prstGeom prst="rect">
            <a:avLst/>
          </a:prstGeom>
          <a:noFill/>
          <a:ln w="38100">
            <a:noFill/>
          </a:ln>
        </p:spPr>
        <p:txBody>
          <a:bodyPr wrap="none" rtlCol="0">
            <a:spAutoFit/>
          </a:bodyPr>
          <a:lstStyle/>
          <a:p>
            <a:r>
              <a:rPr lang="en-US" dirty="0">
                <a:latin typeface="Gill Sans" charset="0"/>
                <a:ea typeface="Gill Sans" charset="0"/>
                <a:cs typeface="Gill Sans" charset="0"/>
              </a:rPr>
              <a:t>Buckets</a:t>
            </a:r>
          </a:p>
        </p:txBody>
      </p:sp>
      <p:sp>
        <p:nvSpPr>
          <p:cNvPr id="62" name="Rounded Rectangle 61"/>
          <p:cNvSpPr/>
          <p:nvPr/>
        </p:nvSpPr>
        <p:spPr>
          <a:xfrm>
            <a:off x="1206867" y="1316783"/>
            <a:ext cx="1150966" cy="522446"/>
          </a:xfrm>
          <a:prstGeom prst="roundRect">
            <a:avLst/>
          </a:prstGeom>
          <a:solidFill>
            <a:schemeClr val="accent1">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dirty="0">
                <a:latin typeface="Gill Sans" charset="0"/>
                <a:ea typeface="Gill Sans" charset="0"/>
                <a:cs typeface="Gill Sans" charset="0"/>
              </a:rPr>
              <a:t>Directory </a:t>
            </a:r>
            <a:r>
              <a:rPr lang="en-US" dirty="0" err="1">
                <a:latin typeface="Gill Sans" charset="0"/>
                <a:ea typeface="Gill Sans" charset="0"/>
                <a:cs typeface="Gill Sans" charset="0"/>
              </a:rPr>
              <a:t>inode</a:t>
            </a:r>
            <a:endParaRPr lang="en-US" dirty="0">
              <a:latin typeface="Gill Sans" charset="0"/>
              <a:ea typeface="Gill Sans" charset="0"/>
              <a:cs typeface="Gill Sans" charset="0"/>
            </a:endParaRPr>
          </a:p>
        </p:txBody>
      </p:sp>
      <p:grpSp>
        <p:nvGrpSpPr>
          <p:cNvPr id="18" name="Group 17"/>
          <p:cNvGrpSpPr/>
          <p:nvPr/>
        </p:nvGrpSpPr>
        <p:grpSpPr>
          <a:xfrm>
            <a:off x="3196031" y="2821557"/>
            <a:ext cx="1816578" cy="408610"/>
            <a:chOff x="2807866" y="5154429"/>
            <a:chExt cx="1816578" cy="408610"/>
          </a:xfrm>
        </p:grpSpPr>
        <p:sp>
          <p:nvSpPr>
            <p:cNvPr id="64" name="Rectangle 63"/>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D</a:t>
              </a:r>
            </a:p>
          </p:txBody>
        </p:sp>
        <p:sp>
          <p:nvSpPr>
            <p:cNvPr id="65" name="Rectangle 64"/>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6" name="Rectangle 65"/>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7" name="Rectangle 66"/>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cxnSp>
        <p:nvCxnSpPr>
          <p:cNvPr id="76" name="Straight Arrow Connector 75"/>
          <p:cNvCxnSpPr>
            <a:stCxn id="94" idx="2"/>
            <a:endCxn id="64" idx="0"/>
          </p:cNvCxnSpPr>
          <p:nvPr/>
        </p:nvCxnSpPr>
        <p:spPr>
          <a:xfrm flipH="1">
            <a:off x="3413009" y="2202204"/>
            <a:ext cx="246897" cy="61935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2357833" y="1578006"/>
            <a:ext cx="1044447" cy="41552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a:xfrm>
            <a:off x="3395995" y="1780444"/>
            <a:ext cx="3121948" cy="421760"/>
            <a:chOff x="7129577" y="2232636"/>
            <a:chExt cx="1755015" cy="237094"/>
          </a:xfrm>
          <a:solidFill>
            <a:schemeClr val="accent1">
              <a:lumMod val="20000"/>
              <a:lumOff val="80000"/>
            </a:schemeClr>
          </a:solidFill>
        </p:grpSpPr>
        <p:sp>
          <p:nvSpPr>
            <p:cNvPr id="89" name="Rectangle 88"/>
            <p:cNvSpPr/>
            <p:nvPr/>
          </p:nvSpPr>
          <p:spPr>
            <a:xfrm>
              <a:off x="742123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1</a:t>
              </a:r>
              <a:endParaRPr lang="en-US" dirty="0">
                <a:latin typeface="Gill Sans" charset="0"/>
                <a:ea typeface="Gill Sans" charset="0"/>
                <a:cs typeface="Gill Sans" charset="0"/>
              </a:endParaRPr>
            </a:p>
          </p:txBody>
        </p:sp>
        <p:sp>
          <p:nvSpPr>
            <p:cNvPr id="90" name="Rectangle 89"/>
            <p:cNvSpPr/>
            <p:nvPr/>
          </p:nvSpPr>
          <p:spPr>
            <a:xfrm>
              <a:off x="771289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2</a:t>
              </a:r>
              <a:endParaRPr lang="en-US" dirty="0">
                <a:latin typeface="Gill Sans" charset="0"/>
                <a:ea typeface="Gill Sans" charset="0"/>
                <a:cs typeface="Gill Sans" charset="0"/>
              </a:endParaRPr>
            </a:p>
          </p:txBody>
        </p:sp>
        <p:sp>
          <p:nvSpPr>
            <p:cNvPr id="91" name="Rectangle 90"/>
            <p:cNvSpPr/>
            <p:nvPr/>
          </p:nvSpPr>
          <p:spPr>
            <a:xfrm>
              <a:off x="800455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3</a:t>
              </a:r>
              <a:endParaRPr lang="en-US" dirty="0">
                <a:latin typeface="Gill Sans" charset="0"/>
                <a:ea typeface="Gill Sans" charset="0"/>
                <a:cs typeface="Gill Sans" charset="0"/>
              </a:endParaRPr>
            </a:p>
          </p:txBody>
        </p:sp>
        <p:sp>
          <p:nvSpPr>
            <p:cNvPr id="92" name="Rectangle 91"/>
            <p:cNvSpPr/>
            <p:nvPr/>
          </p:nvSpPr>
          <p:spPr>
            <a:xfrm>
              <a:off x="829621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4</a:t>
              </a:r>
              <a:endParaRPr lang="en-US" dirty="0">
                <a:latin typeface="Gill Sans" charset="0"/>
                <a:ea typeface="Gill Sans" charset="0"/>
                <a:cs typeface="Gill Sans" charset="0"/>
              </a:endParaRPr>
            </a:p>
          </p:txBody>
        </p:sp>
        <p:sp>
          <p:nvSpPr>
            <p:cNvPr id="93" name="Rectangle 92"/>
            <p:cNvSpPr/>
            <p:nvPr/>
          </p:nvSpPr>
          <p:spPr>
            <a:xfrm>
              <a:off x="8587875"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mr-IN" dirty="0">
                  <a:latin typeface="Gill Sans" charset="0"/>
                  <a:ea typeface="Gill Sans" charset="0"/>
                  <a:cs typeface="Gill Sans" charset="0"/>
                </a:rPr>
                <a:t>…</a:t>
              </a:r>
              <a:endParaRPr lang="en-US" dirty="0">
                <a:latin typeface="Gill Sans" charset="0"/>
                <a:ea typeface="Gill Sans" charset="0"/>
                <a:cs typeface="Gill Sans" charset="0"/>
              </a:endParaRPr>
            </a:p>
          </p:txBody>
        </p:sp>
        <p:sp>
          <p:nvSpPr>
            <p:cNvPr id="94" name="Rectangle 93"/>
            <p:cNvSpPr/>
            <p:nvPr/>
          </p:nvSpPr>
          <p:spPr>
            <a:xfrm>
              <a:off x="712957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0</a:t>
              </a:r>
              <a:endParaRPr lang="en-US" dirty="0">
                <a:latin typeface="Gill Sans" charset="0"/>
                <a:ea typeface="Gill Sans" charset="0"/>
                <a:cs typeface="Gill Sans" charset="0"/>
              </a:endParaRPr>
            </a:p>
          </p:txBody>
        </p:sp>
      </p:grpSp>
      <p:sp>
        <p:nvSpPr>
          <p:cNvPr id="95" name="Rounded Rectangle 94"/>
          <p:cNvSpPr/>
          <p:nvPr/>
        </p:nvSpPr>
        <p:spPr>
          <a:xfrm>
            <a:off x="1206867" y="2821557"/>
            <a:ext cx="1150966" cy="1037787"/>
          </a:xfrm>
          <a:prstGeom prst="roundRect">
            <a:avLst/>
          </a:prstGeom>
          <a:solidFill>
            <a:schemeClr val="accent2">
              <a:lumMod val="20000"/>
              <a:lumOff val="80000"/>
            </a:schemeClr>
          </a:solidFill>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Directory</a:t>
            </a:r>
          </a:p>
          <a:p>
            <a:pPr algn="ctr"/>
            <a:r>
              <a:rPr lang="en-US" dirty="0"/>
              <a:t>VFS </a:t>
            </a:r>
            <a:r>
              <a:rPr lang="en-US" dirty="0" err="1"/>
              <a:t>inode</a:t>
            </a:r>
            <a:endParaRPr lang="en-US" dirty="0"/>
          </a:p>
        </p:txBody>
      </p:sp>
      <p:cxnSp>
        <p:nvCxnSpPr>
          <p:cNvPr id="108" name="Straight Arrow Connector 107"/>
          <p:cNvCxnSpPr>
            <a:stCxn id="91" idx="2"/>
            <a:endCxn id="86" idx="0"/>
          </p:cNvCxnSpPr>
          <p:nvPr/>
        </p:nvCxnSpPr>
        <p:spPr>
          <a:xfrm>
            <a:off x="5216384" y="2202204"/>
            <a:ext cx="452767" cy="61935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6" idx="3"/>
            <a:endCxn id="99" idx="1"/>
          </p:cNvCxnSpPr>
          <p:nvPr/>
        </p:nvCxnSpPr>
        <p:spPr>
          <a:xfrm>
            <a:off x="7268751" y="3025862"/>
            <a:ext cx="545855"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1" idx="3"/>
            <a:endCxn id="120" idx="1"/>
          </p:cNvCxnSpPr>
          <p:nvPr/>
        </p:nvCxnSpPr>
        <p:spPr>
          <a:xfrm>
            <a:off x="9631184" y="3025862"/>
            <a:ext cx="433955"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95" idx="0"/>
            <a:endCxn id="62" idx="2"/>
          </p:cNvCxnSpPr>
          <p:nvPr/>
        </p:nvCxnSpPr>
        <p:spPr>
          <a:xfrm flipV="1">
            <a:off x="1782350" y="1839229"/>
            <a:ext cx="0" cy="982328"/>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7356026" y="1287981"/>
            <a:ext cx="4647360" cy="984818"/>
            <a:chOff x="9927926" y="1118525"/>
            <a:chExt cx="4647360" cy="984818"/>
          </a:xfrm>
        </p:grpSpPr>
        <p:sp>
          <p:nvSpPr>
            <p:cNvPr id="60" name="Rectangle 59"/>
            <p:cNvSpPr/>
            <p:nvPr/>
          </p:nvSpPr>
          <p:spPr>
            <a:xfrm>
              <a:off x="9927926" y="1207373"/>
              <a:ext cx="344968" cy="202754"/>
            </a:xfrm>
            <a:prstGeom prst="rect">
              <a:avLst/>
            </a:prstGeom>
            <a:solidFill>
              <a:schemeClr val="accent2">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8" name="Rectangle 67"/>
            <p:cNvSpPr/>
            <p:nvPr/>
          </p:nvSpPr>
          <p:spPr>
            <a:xfrm>
              <a:off x="9927926" y="1512095"/>
              <a:ext cx="344968" cy="202754"/>
            </a:xfrm>
            <a:prstGeom prst="rect">
              <a:avLst/>
            </a:prstGeom>
            <a:no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9" name="Rectangle 68"/>
            <p:cNvSpPr/>
            <p:nvPr/>
          </p:nvSpPr>
          <p:spPr>
            <a:xfrm>
              <a:off x="9927926" y="1816816"/>
              <a:ext cx="344968" cy="202754"/>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70" name="TextBox 69"/>
            <p:cNvSpPr txBox="1"/>
            <p:nvPr/>
          </p:nvSpPr>
          <p:spPr>
            <a:xfrm>
              <a:off x="10267697" y="1118525"/>
              <a:ext cx="1807867"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Volatile in DRAM</a:t>
              </a:r>
              <a:endParaRPr lang="en-US" dirty="0">
                <a:latin typeface="Gill Sans" charset="0"/>
                <a:ea typeface="Gill Sans" charset="0"/>
                <a:cs typeface="Gill Sans" charset="0"/>
              </a:endParaRPr>
            </a:p>
          </p:txBody>
        </p:sp>
        <p:sp>
          <p:nvSpPr>
            <p:cNvPr id="71" name="TextBox 70"/>
            <p:cNvSpPr txBox="1"/>
            <p:nvPr/>
          </p:nvSpPr>
          <p:spPr>
            <a:xfrm>
              <a:off x="10267697" y="1428806"/>
              <a:ext cx="4307589"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Updates to NVM w/o persistence guarantee</a:t>
              </a:r>
              <a:endParaRPr lang="en-US" dirty="0">
                <a:latin typeface="Gill Sans" charset="0"/>
                <a:ea typeface="Gill Sans" charset="0"/>
                <a:cs typeface="Gill Sans" charset="0"/>
              </a:endParaRPr>
            </a:p>
          </p:txBody>
        </p:sp>
        <p:sp>
          <p:nvSpPr>
            <p:cNvPr id="72" name="TextBox 71"/>
            <p:cNvSpPr txBox="1"/>
            <p:nvPr/>
          </p:nvSpPr>
          <p:spPr>
            <a:xfrm>
              <a:off x="10267697" y="1734011"/>
              <a:ext cx="1823833"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Persisted in NVM</a:t>
              </a:r>
              <a:endParaRPr lang="en-US" dirty="0">
                <a:latin typeface="Gill Sans" charset="0"/>
                <a:ea typeface="Gill Sans" charset="0"/>
                <a:cs typeface="Gill Sans" charset="0"/>
              </a:endParaRPr>
            </a:p>
          </p:txBody>
        </p:sp>
      </p:grpSp>
      <p:sp>
        <p:nvSpPr>
          <p:cNvPr id="83" name="TextBox 82"/>
          <p:cNvSpPr txBox="1"/>
          <p:nvPr/>
        </p:nvSpPr>
        <p:spPr>
          <a:xfrm>
            <a:off x="3992176" y="3340450"/>
            <a:ext cx="527849" cy="430887"/>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Latest</a:t>
            </a:r>
          </a:p>
          <a:p>
            <a:pPr algn="ctr"/>
            <a:r>
              <a:rPr lang="en-US" sz="1400" dirty="0">
                <a:latin typeface="Gill Sans" charset="0"/>
                <a:ea typeface="Gill Sans" charset="0"/>
                <a:cs typeface="Gill Sans" charset="0"/>
              </a:rPr>
              <a:t>Next</a:t>
            </a:r>
          </a:p>
        </p:txBody>
      </p:sp>
      <p:sp>
        <p:nvSpPr>
          <p:cNvPr id="84" name="TextBox 83"/>
          <p:cNvSpPr txBox="1"/>
          <p:nvPr/>
        </p:nvSpPr>
        <p:spPr>
          <a:xfrm>
            <a:off x="4514144" y="3340450"/>
            <a:ext cx="858694" cy="430887"/>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Consistent</a:t>
            </a:r>
          </a:p>
          <a:p>
            <a:pPr algn="ctr"/>
            <a:r>
              <a:rPr lang="en-US" sz="1400" dirty="0">
                <a:latin typeface="Gill Sans" charset="0"/>
                <a:ea typeface="Gill Sans" charset="0"/>
                <a:cs typeface="Gill Sans" charset="0"/>
              </a:rPr>
              <a:t>Next</a:t>
            </a:r>
          </a:p>
        </p:txBody>
      </p:sp>
      <p:grpSp>
        <p:nvGrpSpPr>
          <p:cNvPr id="85" name="Group 84"/>
          <p:cNvGrpSpPr/>
          <p:nvPr/>
        </p:nvGrpSpPr>
        <p:grpSpPr>
          <a:xfrm>
            <a:off x="5452173" y="2821557"/>
            <a:ext cx="1816578" cy="408610"/>
            <a:chOff x="2807866" y="5154429"/>
            <a:chExt cx="1816578" cy="408610"/>
          </a:xfrm>
        </p:grpSpPr>
        <p:sp>
          <p:nvSpPr>
            <p:cNvPr id="86" name="Rectangle 85"/>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C</a:t>
              </a:r>
            </a:p>
          </p:txBody>
        </p:sp>
        <p:sp>
          <p:nvSpPr>
            <p:cNvPr id="87" name="Rectangle 86"/>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96" name="Rectangle 95"/>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97" name="Rectangle 96"/>
            <p:cNvSpPr/>
            <p:nvPr/>
          </p:nvSpPr>
          <p:spPr>
            <a:xfrm>
              <a:off x="3675778" y="5154429"/>
              <a:ext cx="433955" cy="408610"/>
            </a:xfrm>
            <a:prstGeom prst="rect">
              <a:avLst/>
            </a:prstGeom>
            <a:solidFill>
              <a:schemeClr val="bg1"/>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grpSp>
        <p:nvGrpSpPr>
          <p:cNvPr id="98" name="Group 97"/>
          <p:cNvGrpSpPr/>
          <p:nvPr/>
        </p:nvGrpSpPr>
        <p:grpSpPr>
          <a:xfrm>
            <a:off x="7814606" y="2821557"/>
            <a:ext cx="1816578" cy="408610"/>
            <a:chOff x="2807866" y="5154429"/>
            <a:chExt cx="1816578" cy="408610"/>
          </a:xfrm>
        </p:grpSpPr>
        <p:sp>
          <p:nvSpPr>
            <p:cNvPr id="99" name="Rectangle 98"/>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B</a:t>
              </a:r>
            </a:p>
          </p:txBody>
        </p:sp>
        <p:sp>
          <p:nvSpPr>
            <p:cNvPr id="100" name="Rectangle 99"/>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1" name="Rectangle 100"/>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2" name="Rectangle 101"/>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grpSp>
        <p:nvGrpSpPr>
          <p:cNvPr id="119" name="Group 118"/>
          <p:cNvGrpSpPr/>
          <p:nvPr/>
        </p:nvGrpSpPr>
        <p:grpSpPr>
          <a:xfrm>
            <a:off x="10065139" y="2821557"/>
            <a:ext cx="1816578" cy="408610"/>
            <a:chOff x="2807866" y="5154429"/>
            <a:chExt cx="1816578" cy="408610"/>
          </a:xfrm>
        </p:grpSpPr>
        <p:sp>
          <p:nvSpPr>
            <p:cNvPr id="120" name="Rectangle 119"/>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A</a:t>
              </a:r>
            </a:p>
          </p:txBody>
        </p:sp>
        <p:sp>
          <p:nvSpPr>
            <p:cNvPr id="121" name="Rectangle 120"/>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22" name="Rectangle 121"/>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23" name="Rectangle 122"/>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sp>
        <p:nvSpPr>
          <p:cNvPr id="126" name="TextBox 125"/>
          <p:cNvSpPr txBox="1"/>
          <p:nvPr/>
        </p:nvSpPr>
        <p:spPr>
          <a:xfrm>
            <a:off x="3486191" y="3340450"/>
            <a:ext cx="511866" cy="215444"/>
          </a:xfrm>
          <a:prstGeom prst="rect">
            <a:avLst/>
          </a:prstGeom>
          <a:noFill/>
          <a:ln w="38100">
            <a:noFill/>
          </a:ln>
        </p:spPr>
        <p:txBody>
          <a:bodyPr wrap="square" lIns="0" tIns="0" rIns="0" bIns="0" rtlCol="0">
            <a:spAutoFit/>
          </a:bodyPr>
          <a:lstStyle/>
          <a:p>
            <a:pPr algn="ctr"/>
            <a:r>
              <a:rPr lang="en-US" sz="1400" dirty="0" err="1">
                <a:latin typeface="Gill Sans" charset="0"/>
                <a:ea typeface="Gill Sans" charset="0"/>
                <a:cs typeface="Gill Sans" charset="0"/>
              </a:rPr>
              <a:t>inode</a:t>
            </a:r>
            <a:endParaRPr lang="en-US" sz="1400" dirty="0">
              <a:latin typeface="Gill Sans" charset="0"/>
              <a:ea typeface="Gill Sans" charset="0"/>
              <a:cs typeface="Gill Sans" charset="0"/>
            </a:endParaRPr>
          </a:p>
        </p:txBody>
      </p:sp>
      <p:sp>
        <p:nvSpPr>
          <p:cNvPr id="127" name="TextBox 126"/>
          <p:cNvSpPr txBox="1"/>
          <p:nvPr/>
        </p:nvSpPr>
        <p:spPr>
          <a:xfrm>
            <a:off x="2825248" y="3340450"/>
            <a:ext cx="666824" cy="215444"/>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Filename</a:t>
            </a:r>
          </a:p>
        </p:txBody>
      </p:sp>
      <p:cxnSp>
        <p:nvCxnSpPr>
          <p:cNvPr id="26" name="Straight Connector 25"/>
          <p:cNvCxnSpPr>
            <a:endCxn id="84" idx="0"/>
          </p:cNvCxnSpPr>
          <p:nvPr/>
        </p:nvCxnSpPr>
        <p:spPr>
          <a:xfrm>
            <a:off x="4755253" y="3025862"/>
            <a:ext cx="188238" cy="314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endCxn id="83" idx="0"/>
          </p:cNvCxnSpPr>
          <p:nvPr/>
        </p:nvCxnSpPr>
        <p:spPr>
          <a:xfrm flipH="1">
            <a:off x="4256101" y="3037171"/>
            <a:ext cx="31737" cy="3032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endCxn id="126" idx="0"/>
          </p:cNvCxnSpPr>
          <p:nvPr/>
        </p:nvCxnSpPr>
        <p:spPr>
          <a:xfrm flipH="1">
            <a:off x="3742124" y="3037171"/>
            <a:ext cx="92256" cy="3032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endCxn id="127" idx="0"/>
          </p:cNvCxnSpPr>
          <p:nvPr/>
        </p:nvCxnSpPr>
        <p:spPr>
          <a:xfrm flipH="1">
            <a:off x="3158660" y="3047297"/>
            <a:ext cx="227000" cy="2931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95" idx="2"/>
            <a:endCxn id="131" idx="1"/>
          </p:cNvCxnSpPr>
          <p:nvPr/>
        </p:nvCxnSpPr>
        <p:spPr>
          <a:xfrm>
            <a:off x="1782350" y="3859344"/>
            <a:ext cx="672300" cy="1384908"/>
          </a:xfrm>
          <a:prstGeom prst="straightConnector1">
            <a:avLst/>
          </a:prstGeom>
          <a:ln w="381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2260659" y="4551798"/>
            <a:ext cx="1538947" cy="369332"/>
          </a:xfrm>
          <a:prstGeom prst="rect">
            <a:avLst/>
          </a:prstGeom>
          <a:noFill/>
          <a:ln w="38100">
            <a:noFill/>
          </a:ln>
        </p:spPr>
        <p:txBody>
          <a:bodyPr wrap="none" rtlCol="0">
            <a:spAutoFit/>
          </a:bodyPr>
          <a:lstStyle/>
          <a:p>
            <a:r>
              <a:rPr lang="en-US" dirty="0">
                <a:latin typeface="Gill Sans" charset="0"/>
                <a:ea typeface="Gill Sans" charset="0"/>
                <a:cs typeface="Gill Sans" charset="0"/>
              </a:rPr>
              <a:t>Latest Buckets</a:t>
            </a:r>
          </a:p>
        </p:txBody>
      </p:sp>
      <p:grpSp>
        <p:nvGrpSpPr>
          <p:cNvPr id="113" name="Group 112"/>
          <p:cNvGrpSpPr/>
          <p:nvPr/>
        </p:nvGrpSpPr>
        <p:grpSpPr>
          <a:xfrm>
            <a:off x="2454650" y="5033372"/>
            <a:ext cx="3121948" cy="421760"/>
            <a:chOff x="7129577" y="2232636"/>
            <a:chExt cx="1755015" cy="237094"/>
          </a:xfrm>
          <a:solidFill>
            <a:schemeClr val="accent1">
              <a:lumMod val="20000"/>
              <a:lumOff val="80000"/>
            </a:schemeClr>
          </a:solidFill>
        </p:grpSpPr>
        <p:sp>
          <p:nvSpPr>
            <p:cNvPr id="114" name="Rectangle 113"/>
            <p:cNvSpPr/>
            <p:nvPr/>
          </p:nvSpPr>
          <p:spPr>
            <a:xfrm>
              <a:off x="742123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15" name="Rectangle 114"/>
            <p:cNvSpPr/>
            <p:nvPr/>
          </p:nvSpPr>
          <p:spPr>
            <a:xfrm>
              <a:off x="771289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16" name="Rectangle 115"/>
            <p:cNvSpPr/>
            <p:nvPr/>
          </p:nvSpPr>
          <p:spPr>
            <a:xfrm>
              <a:off x="800455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3</a:t>
              </a:r>
              <a:endParaRPr lang="en-US" dirty="0">
                <a:latin typeface="Gill Sans" charset="0"/>
                <a:ea typeface="Gill Sans" charset="0"/>
                <a:cs typeface="Gill Sans" charset="0"/>
              </a:endParaRPr>
            </a:p>
          </p:txBody>
        </p:sp>
        <p:sp>
          <p:nvSpPr>
            <p:cNvPr id="117" name="Rectangle 116"/>
            <p:cNvSpPr/>
            <p:nvPr/>
          </p:nvSpPr>
          <p:spPr>
            <a:xfrm>
              <a:off x="829621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18" name="Rectangle 117"/>
            <p:cNvSpPr/>
            <p:nvPr/>
          </p:nvSpPr>
          <p:spPr>
            <a:xfrm>
              <a:off x="8587875"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31" name="Rectangle 130"/>
            <p:cNvSpPr/>
            <p:nvPr/>
          </p:nvSpPr>
          <p:spPr>
            <a:xfrm>
              <a:off x="712957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grpSp>
      <p:sp>
        <p:nvSpPr>
          <p:cNvPr id="145" name="Rounded Rectangle 144"/>
          <p:cNvSpPr/>
          <p:nvPr/>
        </p:nvSpPr>
        <p:spPr>
          <a:xfrm>
            <a:off x="9248007" y="421459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Dir</a:t>
            </a:r>
          </a:p>
        </p:txBody>
      </p:sp>
      <p:sp>
        <p:nvSpPr>
          <p:cNvPr id="146" name="Rounded Rectangle 145"/>
          <p:cNvSpPr/>
          <p:nvPr/>
        </p:nvSpPr>
        <p:spPr>
          <a:xfrm>
            <a:off x="8132225"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A</a:t>
            </a:r>
          </a:p>
        </p:txBody>
      </p:sp>
      <p:sp>
        <p:nvSpPr>
          <p:cNvPr id="147" name="Rounded Rectangle 146"/>
          <p:cNvSpPr/>
          <p:nvPr/>
        </p:nvSpPr>
        <p:spPr>
          <a:xfrm>
            <a:off x="8859713"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B</a:t>
            </a:r>
          </a:p>
        </p:txBody>
      </p:sp>
      <p:sp>
        <p:nvSpPr>
          <p:cNvPr id="148" name="Rounded Rectangle 147"/>
          <p:cNvSpPr/>
          <p:nvPr/>
        </p:nvSpPr>
        <p:spPr>
          <a:xfrm>
            <a:off x="9587200"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C</a:t>
            </a:r>
          </a:p>
        </p:txBody>
      </p:sp>
      <p:sp>
        <p:nvSpPr>
          <p:cNvPr id="149" name="Rounded Rectangle 148"/>
          <p:cNvSpPr/>
          <p:nvPr/>
        </p:nvSpPr>
        <p:spPr>
          <a:xfrm>
            <a:off x="10314687"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D</a:t>
            </a:r>
          </a:p>
        </p:txBody>
      </p:sp>
      <p:cxnSp>
        <p:nvCxnSpPr>
          <p:cNvPr id="150" name="Elbow Connector 149"/>
          <p:cNvCxnSpPr>
            <a:stCxn id="147" idx="2"/>
          </p:cNvCxnSpPr>
          <p:nvPr/>
        </p:nvCxnSpPr>
        <p:spPr>
          <a:xfrm rot="5400000">
            <a:off x="8840876" y="4121052"/>
            <a:ext cx="290826" cy="1115782"/>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Elbow Connector 150"/>
          <p:cNvCxnSpPr>
            <a:stCxn id="147" idx="2"/>
          </p:cNvCxnSpPr>
          <p:nvPr/>
        </p:nvCxnSpPr>
        <p:spPr>
          <a:xfrm rot="5400000">
            <a:off x="9204621" y="4484797"/>
            <a:ext cx="290826" cy="388294"/>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Elbow Connector 151"/>
          <p:cNvCxnSpPr>
            <a:stCxn id="147" idx="2"/>
          </p:cNvCxnSpPr>
          <p:nvPr/>
        </p:nvCxnSpPr>
        <p:spPr>
          <a:xfrm rot="16200000" flipH="1">
            <a:off x="9568364" y="4509347"/>
            <a:ext cx="290826" cy="339193"/>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Elbow Connector 152"/>
          <p:cNvCxnSpPr>
            <a:stCxn id="147" idx="2"/>
          </p:cNvCxnSpPr>
          <p:nvPr/>
        </p:nvCxnSpPr>
        <p:spPr>
          <a:xfrm rot="16200000" flipH="1">
            <a:off x="9932107" y="4145603"/>
            <a:ext cx="290826" cy="106668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4" name="Group 153"/>
          <p:cNvGrpSpPr/>
          <p:nvPr/>
        </p:nvGrpSpPr>
        <p:grpSpPr>
          <a:xfrm>
            <a:off x="8150110" y="5709007"/>
            <a:ext cx="2774809" cy="928693"/>
            <a:chOff x="8248561" y="5273815"/>
            <a:chExt cx="2774809" cy="928693"/>
          </a:xfrm>
        </p:grpSpPr>
        <p:sp>
          <p:nvSpPr>
            <p:cNvPr id="155" name="Rounded Rectangle 154"/>
            <p:cNvSpPr/>
            <p:nvPr/>
          </p:nvSpPr>
          <p:spPr>
            <a:xfrm>
              <a:off x="9364343" y="527381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Dir</a:t>
              </a:r>
            </a:p>
          </p:txBody>
        </p:sp>
        <p:sp>
          <p:nvSpPr>
            <p:cNvPr id="156" name="Rounded Rectangle 155"/>
            <p:cNvSpPr/>
            <p:nvPr/>
          </p:nvSpPr>
          <p:spPr>
            <a:xfrm>
              <a:off x="8248561"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A</a:t>
              </a:r>
            </a:p>
          </p:txBody>
        </p:sp>
        <p:sp>
          <p:nvSpPr>
            <p:cNvPr id="157" name="Rounded Rectangle 156"/>
            <p:cNvSpPr/>
            <p:nvPr/>
          </p:nvSpPr>
          <p:spPr>
            <a:xfrm>
              <a:off x="8976049"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B</a:t>
              </a:r>
            </a:p>
          </p:txBody>
        </p:sp>
        <p:sp>
          <p:nvSpPr>
            <p:cNvPr id="158" name="Rounded Rectangle 157"/>
            <p:cNvSpPr/>
            <p:nvPr/>
          </p:nvSpPr>
          <p:spPr>
            <a:xfrm>
              <a:off x="9703536"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C</a:t>
              </a:r>
            </a:p>
          </p:txBody>
        </p:sp>
        <p:sp>
          <p:nvSpPr>
            <p:cNvPr id="159" name="Rounded Rectangle 158"/>
            <p:cNvSpPr/>
            <p:nvPr/>
          </p:nvSpPr>
          <p:spPr>
            <a:xfrm>
              <a:off x="10431023"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D</a:t>
              </a:r>
            </a:p>
          </p:txBody>
        </p:sp>
        <p:cxnSp>
          <p:nvCxnSpPr>
            <p:cNvPr id="160" name="Elbow Connector 159"/>
            <p:cNvCxnSpPr/>
            <p:nvPr/>
          </p:nvCxnSpPr>
          <p:spPr>
            <a:xfrm rot="5400000">
              <a:off x="8957212" y="5180270"/>
              <a:ext cx="290826" cy="1115782"/>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Elbow Connector 160"/>
            <p:cNvCxnSpPr/>
            <p:nvPr/>
          </p:nvCxnSpPr>
          <p:spPr>
            <a:xfrm rot="5400000">
              <a:off x="9320957" y="5544015"/>
              <a:ext cx="290826" cy="388294"/>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Elbow Connector 161"/>
            <p:cNvCxnSpPr/>
            <p:nvPr/>
          </p:nvCxnSpPr>
          <p:spPr>
            <a:xfrm rot="16200000" flipH="1">
              <a:off x="9684700" y="5568565"/>
              <a:ext cx="290826" cy="339193"/>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Elbow Connector 162"/>
            <p:cNvCxnSpPr/>
            <p:nvPr/>
          </p:nvCxnSpPr>
          <p:spPr>
            <a:xfrm rot="16200000" flipH="1">
              <a:off x="10048443" y="5204821"/>
              <a:ext cx="290826" cy="106668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4" name="Rounded Rectangle 163"/>
          <p:cNvSpPr/>
          <p:nvPr/>
        </p:nvSpPr>
        <p:spPr>
          <a:xfrm>
            <a:off x="7814606" y="3964492"/>
            <a:ext cx="4072931" cy="1262572"/>
          </a:xfrm>
          <a:prstGeom prst="roundRect">
            <a:avLst>
              <a:gd name="adj" fmla="val 8084"/>
            </a:avLst>
          </a:prstGeom>
          <a:no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t" anchorCtr="0"/>
          <a:lstStyle/>
          <a:p>
            <a:r>
              <a:rPr lang="en-US" altLang="zh-CN" sz="2000" b="1" dirty="0">
                <a:solidFill>
                  <a:srgbClr val="C00000"/>
                </a:solidFill>
              </a:rPr>
              <a:t>Latest View</a:t>
            </a:r>
            <a:endParaRPr lang="en-US" sz="2000" b="1" dirty="0">
              <a:solidFill>
                <a:srgbClr val="C00000"/>
              </a:solidFill>
            </a:endParaRPr>
          </a:p>
        </p:txBody>
      </p:sp>
      <p:sp>
        <p:nvSpPr>
          <p:cNvPr id="165" name="Rounded Rectangle 164"/>
          <p:cNvSpPr/>
          <p:nvPr/>
        </p:nvSpPr>
        <p:spPr>
          <a:xfrm>
            <a:off x="7814606" y="5227064"/>
            <a:ext cx="4067110" cy="1494411"/>
          </a:xfrm>
          <a:prstGeom prst="roundRect">
            <a:avLst>
              <a:gd name="adj" fmla="val 8791"/>
            </a:avLst>
          </a:prstGeom>
          <a:noFill/>
          <a:ln w="38100">
            <a:solidFill>
              <a:schemeClr val="tx1"/>
            </a:solidFill>
          </a:ln>
        </p:spPr>
        <p:style>
          <a:lnRef idx="2">
            <a:schemeClr val="accent2"/>
          </a:lnRef>
          <a:fillRef idx="1">
            <a:schemeClr val="lt1"/>
          </a:fillRef>
          <a:effectRef idx="0">
            <a:schemeClr val="accent2"/>
          </a:effectRef>
          <a:fontRef idx="minor">
            <a:schemeClr val="dk1"/>
          </a:fontRef>
        </p:style>
        <p:txBody>
          <a:bodyPr rtlCol="0" anchor="t" anchorCtr="0"/>
          <a:lstStyle/>
          <a:p>
            <a:r>
              <a:rPr lang="en-US" altLang="zh-CN" sz="2000" b="1" dirty="0">
                <a:solidFill>
                  <a:srgbClr val="0165C0"/>
                </a:solidFill>
              </a:rPr>
              <a:t>Consistent View</a:t>
            </a:r>
            <a:endParaRPr lang="en-US" sz="2000" b="1" dirty="0">
              <a:solidFill>
                <a:srgbClr val="0165C0"/>
              </a:solidFill>
            </a:endParaRPr>
          </a:p>
        </p:txBody>
      </p:sp>
      <p:sp>
        <p:nvSpPr>
          <p:cNvPr id="166" name="Rounded Rectangle 165"/>
          <p:cNvSpPr/>
          <p:nvPr/>
        </p:nvSpPr>
        <p:spPr>
          <a:xfrm>
            <a:off x="11032014" y="4828719"/>
            <a:ext cx="592347" cy="318933"/>
          </a:xfrm>
          <a:prstGeom prst="roundRect">
            <a:avLst/>
          </a:prstGeom>
          <a:solidFill>
            <a:schemeClr val="bg2"/>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E</a:t>
            </a:r>
          </a:p>
        </p:txBody>
      </p:sp>
      <p:cxnSp>
        <p:nvCxnSpPr>
          <p:cNvPr id="167" name="Elbow Connector 166"/>
          <p:cNvCxnSpPr>
            <a:stCxn id="147" idx="2"/>
          </p:cNvCxnSpPr>
          <p:nvPr/>
        </p:nvCxnSpPr>
        <p:spPr>
          <a:xfrm rot="16200000" flipH="1">
            <a:off x="10288590" y="3789120"/>
            <a:ext cx="295189" cy="1784007"/>
          </a:xfrm>
          <a:prstGeom prst="bentConnector3">
            <a:avLst>
              <a:gd name="adj1" fmla="val 50000"/>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5187711" y="4107248"/>
            <a:ext cx="1816578" cy="408610"/>
            <a:chOff x="2807866" y="5154429"/>
            <a:chExt cx="1816578" cy="408610"/>
          </a:xfrm>
        </p:grpSpPr>
        <p:sp>
          <p:nvSpPr>
            <p:cNvPr id="104" name="Rectangle 103"/>
            <p:cNvSpPr/>
            <p:nvPr/>
          </p:nvSpPr>
          <p:spPr>
            <a:xfrm>
              <a:off x="2807866" y="5154429"/>
              <a:ext cx="433955" cy="408610"/>
            </a:xfrm>
            <a:prstGeom prst="rect">
              <a:avLst/>
            </a:prstGeom>
            <a:solidFill>
              <a:schemeClr val="bg1"/>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E</a:t>
              </a:r>
            </a:p>
          </p:txBody>
        </p:sp>
        <p:sp>
          <p:nvSpPr>
            <p:cNvPr id="105" name="Rectangle 104"/>
            <p:cNvSpPr/>
            <p:nvPr/>
          </p:nvSpPr>
          <p:spPr>
            <a:xfrm>
              <a:off x="3241821" y="5154429"/>
              <a:ext cx="433955" cy="408610"/>
            </a:xfrm>
            <a:prstGeom prst="rect">
              <a:avLst/>
            </a:prstGeom>
            <a:solidFill>
              <a:schemeClr val="bg1"/>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6" name="Rectangle 105"/>
            <p:cNvSpPr/>
            <p:nvPr/>
          </p:nvSpPr>
          <p:spPr>
            <a:xfrm>
              <a:off x="4109733" y="5154429"/>
              <a:ext cx="514711" cy="408610"/>
            </a:xfrm>
            <a:prstGeom prst="rect">
              <a:avLst/>
            </a:prstGeom>
            <a:solidFill>
              <a:schemeClr val="bg1"/>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7" name="Rectangle 106"/>
            <p:cNvSpPr/>
            <p:nvPr/>
          </p:nvSpPr>
          <p:spPr>
            <a:xfrm>
              <a:off x="3675778" y="5154429"/>
              <a:ext cx="433955" cy="408610"/>
            </a:xfrm>
            <a:prstGeom prst="rect">
              <a:avLst/>
            </a:prstGeom>
            <a:solidFill>
              <a:schemeClr val="bg1"/>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cxnSp>
        <p:nvCxnSpPr>
          <p:cNvPr id="111" name="Straight Arrow Connector 110"/>
          <p:cNvCxnSpPr/>
          <p:nvPr/>
        </p:nvCxnSpPr>
        <p:spPr>
          <a:xfrm flipH="1" flipV="1">
            <a:off x="5669151" y="3230167"/>
            <a:ext cx="603450" cy="877081"/>
          </a:xfrm>
          <a:prstGeom prst="straightConnector1">
            <a:avLst/>
          </a:prstGeom>
          <a:ln w="381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V="1">
            <a:off x="4275039" y="4311553"/>
            <a:ext cx="912672" cy="721819"/>
          </a:xfrm>
          <a:prstGeom prst="straightConnector1">
            <a:avLst/>
          </a:prstGeom>
          <a:ln w="381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8859712" y="4696588"/>
            <a:ext cx="630301" cy="584775"/>
          </a:xfrm>
          <a:prstGeom prst="rect">
            <a:avLst/>
          </a:prstGeom>
          <a:noFill/>
        </p:spPr>
        <p:txBody>
          <a:bodyPr wrap="none" rtlCol="0">
            <a:spAutoFit/>
          </a:bodyPr>
          <a:lstStyle/>
          <a:p>
            <a:r>
              <a:rPr lang="en-US" sz="3200"/>
              <a:t>❌</a:t>
            </a:r>
          </a:p>
        </p:txBody>
      </p:sp>
      <p:cxnSp>
        <p:nvCxnSpPr>
          <p:cNvPr id="133" name="Curved Connector 132"/>
          <p:cNvCxnSpPr/>
          <p:nvPr/>
        </p:nvCxnSpPr>
        <p:spPr>
          <a:xfrm rot="16200000" flipH="1">
            <a:off x="8409590" y="1357640"/>
            <a:ext cx="12700" cy="3745054"/>
          </a:xfrm>
          <a:prstGeom prst="curvedConnector3">
            <a:avLst>
              <a:gd name="adj1" fmla="val 2952000"/>
            </a:avLst>
          </a:prstGeom>
          <a:ln w="381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34" name="Rounded Rectangle 133"/>
          <p:cNvSpPr/>
          <p:nvPr/>
        </p:nvSpPr>
        <p:spPr>
          <a:xfrm>
            <a:off x="1206867" y="1315305"/>
            <a:ext cx="1150966" cy="522446"/>
          </a:xfrm>
          <a:prstGeom prst="roundRect">
            <a:avLst/>
          </a:prstGeom>
          <a:solidFill>
            <a:schemeClr val="accent1">
              <a:lumMod val="20000"/>
              <a:lumOff val="80000"/>
            </a:schemeClr>
          </a:solidFill>
          <a:ln w="76200">
            <a:solidFill>
              <a:schemeClr val="accent5"/>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dirty="0">
                <a:latin typeface="Gill Sans" charset="0"/>
                <a:ea typeface="Gill Sans" charset="0"/>
                <a:cs typeface="Gill Sans" charset="0"/>
              </a:rPr>
              <a:t>Directory </a:t>
            </a:r>
            <a:r>
              <a:rPr lang="en-US" dirty="0" err="1">
                <a:latin typeface="Gill Sans" charset="0"/>
                <a:ea typeface="Gill Sans" charset="0"/>
                <a:cs typeface="Gill Sans" charset="0"/>
              </a:rPr>
              <a:t>inode</a:t>
            </a:r>
            <a:endParaRPr lang="en-US" dirty="0">
              <a:latin typeface="Gill Sans" charset="0"/>
              <a:ea typeface="Gill Sans" charset="0"/>
              <a:cs typeface="Gill Sans" charset="0"/>
            </a:endParaRPr>
          </a:p>
        </p:txBody>
      </p:sp>
      <p:cxnSp>
        <p:nvCxnSpPr>
          <p:cNvPr id="135" name="Straight Arrow Connector 134"/>
          <p:cNvCxnSpPr/>
          <p:nvPr/>
        </p:nvCxnSpPr>
        <p:spPr>
          <a:xfrm>
            <a:off x="2366829" y="1581604"/>
            <a:ext cx="1044447" cy="415528"/>
          </a:xfrm>
          <a:prstGeom prst="straightConnector1">
            <a:avLst/>
          </a:prstGeom>
          <a:ln w="76200">
            <a:solidFill>
              <a:schemeClr val="accent5"/>
            </a:solidFill>
            <a:tailEnd type="stealth" w="lg" len="lg"/>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3397988" y="1777772"/>
            <a:ext cx="527822" cy="42176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800" b="1" dirty="0">
                <a:solidFill>
                  <a:schemeClr val="accent5"/>
                </a:solidFill>
                <a:latin typeface="Gill Sans" charset="0"/>
                <a:ea typeface="Gill Sans" charset="0"/>
                <a:cs typeface="Gill Sans" charset="0"/>
              </a:rPr>
              <a:t>0</a:t>
            </a:r>
            <a:endParaRPr lang="en-US" sz="2800" b="1" dirty="0">
              <a:solidFill>
                <a:schemeClr val="accent5"/>
              </a:solidFill>
              <a:latin typeface="Gill Sans" charset="0"/>
              <a:ea typeface="Gill Sans" charset="0"/>
              <a:cs typeface="Gill Sans" charset="0"/>
            </a:endParaRPr>
          </a:p>
        </p:txBody>
      </p:sp>
      <p:sp>
        <p:nvSpPr>
          <p:cNvPr id="140" name="Rectangle 139"/>
          <p:cNvSpPr/>
          <p:nvPr/>
        </p:nvSpPr>
        <p:spPr>
          <a:xfrm>
            <a:off x="3930102" y="1779955"/>
            <a:ext cx="527822" cy="42176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800" b="1" dirty="0">
                <a:solidFill>
                  <a:schemeClr val="accent5"/>
                </a:solidFill>
                <a:latin typeface="Gill Sans" charset="0"/>
                <a:ea typeface="Gill Sans" charset="0"/>
                <a:cs typeface="Gill Sans" charset="0"/>
              </a:rPr>
              <a:t>1</a:t>
            </a:r>
            <a:endParaRPr lang="en-US" sz="2800" b="1" dirty="0">
              <a:solidFill>
                <a:schemeClr val="accent5"/>
              </a:solidFill>
              <a:latin typeface="Gill Sans" charset="0"/>
              <a:ea typeface="Gill Sans" charset="0"/>
              <a:cs typeface="Gill Sans" charset="0"/>
            </a:endParaRPr>
          </a:p>
        </p:txBody>
      </p:sp>
      <p:sp>
        <p:nvSpPr>
          <p:cNvPr id="173" name="Rectangle 172"/>
          <p:cNvSpPr/>
          <p:nvPr/>
        </p:nvSpPr>
        <p:spPr>
          <a:xfrm>
            <a:off x="4441784" y="1777256"/>
            <a:ext cx="527822" cy="42176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800" b="1" dirty="0">
                <a:solidFill>
                  <a:schemeClr val="accent5"/>
                </a:solidFill>
                <a:latin typeface="Gill Sans" charset="0"/>
                <a:ea typeface="Gill Sans" charset="0"/>
                <a:cs typeface="Gill Sans" charset="0"/>
              </a:rPr>
              <a:t>2</a:t>
            </a:r>
            <a:endParaRPr lang="en-US" sz="2800" b="1" dirty="0">
              <a:solidFill>
                <a:schemeClr val="accent5"/>
              </a:solidFill>
              <a:latin typeface="Gill Sans" charset="0"/>
              <a:ea typeface="Gill Sans" charset="0"/>
              <a:cs typeface="Gill Sans" charset="0"/>
            </a:endParaRPr>
          </a:p>
        </p:txBody>
      </p:sp>
      <p:sp>
        <p:nvSpPr>
          <p:cNvPr id="174" name="Rectangle 173"/>
          <p:cNvSpPr/>
          <p:nvPr/>
        </p:nvSpPr>
        <p:spPr>
          <a:xfrm>
            <a:off x="4962462" y="1778247"/>
            <a:ext cx="527822" cy="42176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800" b="1" dirty="0">
                <a:solidFill>
                  <a:schemeClr val="accent5"/>
                </a:solidFill>
                <a:latin typeface="Gill Sans" charset="0"/>
                <a:ea typeface="Gill Sans" charset="0"/>
                <a:cs typeface="Gill Sans" charset="0"/>
              </a:rPr>
              <a:t>3</a:t>
            </a:r>
            <a:endParaRPr lang="en-US" sz="2800" b="1" dirty="0">
              <a:solidFill>
                <a:schemeClr val="accent5"/>
              </a:solidFill>
              <a:latin typeface="Gill Sans" charset="0"/>
              <a:ea typeface="Gill Sans" charset="0"/>
              <a:cs typeface="Gill Sans" charset="0"/>
            </a:endParaRPr>
          </a:p>
        </p:txBody>
      </p:sp>
      <p:sp>
        <p:nvSpPr>
          <p:cNvPr id="182" name="Rectangle 181"/>
          <p:cNvSpPr/>
          <p:nvPr/>
        </p:nvSpPr>
        <p:spPr>
          <a:xfrm>
            <a:off x="5492136" y="1778862"/>
            <a:ext cx="527822" cy="42176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800" b="1">
                <a:solidFill>
                  <a:schemeClr val="accent5"/>
                </a:solidFill>
                <a:latin typeface="Gill Sans" charset="0"/>
                <a:ea typeface="Gill Sans" charset="0"/>
                <a:cs typeface="Gill Sans" charset="0"/>
              </a:rPr>
              <a:t>4</a:t>
            </a:r>
            <a:endParaRPr lang="en-US" sz="2800" b="1" dirty="0">
              <a:solidFill>
                <a:schemeClr val="accent5"/>
              </a:solidFill>
              <a:latin typeface="Gill Sans" charset="0"/>
              <a:ea typeface="Gill Sans" charset="0"/>
              <a:cs typeface="Gill Sans" charset="0"/>
            </a:endParaRPr>
          </a:p>
        </p:txBody>
      </p:sp>
      <p:sp>
        <p:nvSpPr>
          <p:cNvPr id="183" name="Rectangle 182"/>
          <p:cNvSpPr/>
          <p:nvPr/>
        </p:nvSpPr>
        <p:spPr>
          <a:xfrm>
            <a:off x="6017241" y="1779955"/>
            <a:ext cx="527822" cy="42176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mr-IN" sz="2800" b="1">
                <a:solidFill>
                  <a:schemeClr val="accent5"/>
                </a:solidFill>
                <a:latin typeface="Gill Sans" charset="0"/>
                <a:ea typeface="Gill Sans" charset="0"/>
                <a:cs typeface="Gill Sans" charset="0"/>
              </a:rPr>
              <a:t>…</a:t>
            </a:r>
            <a:endParaRPr lang="en-US" sz="2800" b="1" dirty="0">
              <a:solidFill>
                <a:schemeClr val="accent5"/>
              </a:solidFill>
              <a:latin typeface="Gill Sans" charset="0"/>
              <a:ea typeface="Gill Sans" charset="0"/>
              <a:cs typeface="Gill Sans" charset="0"/>
            </a:endParaRPr>
          </a:p>
        </p:txBody>
      </p:sp>
      <p:sp>
        <p:nvSpPr>
          <p:cNvPr id="136" name="Rectangle 135"/>
          <p:cNvSpPr/>
          <p:nvPr/>
        </p:nvSpPr>
        <p:spPr>
          <a:xfrm>
            <a:off x="3390040" y="1774557"/>
            <a:ext cx="3142857" cy="421760"/>
          </a:xfrm>
          <a:prstGeom prst="rect">
            <a:avLst/>
          </a:prstGeom>
          <a:noFill/>
          <a:ln w="76200">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cxnSp>
        <p:nvCxnSpPr>
          <p:cNvPr id="138" name="Straight Arrow Connector 137"/>
          <p:cNvCxnSpPr/>
          <p:nvPr/>
        </p:nvCxnSpPr>
        <p:spPr>
          <a:xfrm flipH="1">
            <a:off x="3415155" y="2204414"/>
            <a:ext cx="253182" cy="617143"/>
          </a:xfrm>
          <a:prstGeom prst="straightConnector1">
            <a:avLst/>
          </a:prstGeom>
          <a:ln w="76200">
            <a:solidFill>
              <a:schemeClr val="accent5"/>
            </a:solidFill>
            <a:tailEnd type="stealth" w="lg" len="lg"/>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3195713" y="2822948"/>
            <a:ext cx="1809979" cy="408610"/>
          </a:xfrm>
          <a:prstGeom prst="rect">
            <a:avLst/>
          </a:prstGeom>
          <a:noFill/>
          <a:ln w="76200">
            <a:solidFill>
              <a:schemeClr val="accent5"/>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75" name="Rectangle 174"/>
          <p:cNvSpPr/>
          <p:nvPr/>
        </p:nvSpPr>
        <p:spPr>
          <a:xfrm>
            <a:off x="5455422" y="2832866"/>
            <a:ext cx="1809979" cy="408610"/>
          </a:xfrm>
          <a:prstGeom prst="rect">
            <a:avLst/>
          </a:prstGeom>
          <a:noFill/>
          <a:ln w="76200">
            <a:solidFill>
              <a:schemeClr val="accent5"/>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cxnSp>
        <p:nvCxnSpPr>
          <p:cNvPr id="177" name="Straight Arrow Connector 176"/>
          <p:cNvCxnSpPr/>
          <p:nvPr/>
        </p:nvCxnSpPr>
        <p:spPr>
          <a:xfrm>
            <a:off x="5242114" y="2209812"/>
            <a:ext cx="424660" cy="634278"/>
          </a:xfrm>
          <a:prstGeom prst="straightConnector1">
            <a:avLst/>
          </a:prstGeom>
          <a:ln w="76200">
            <a:solidFill>
              <a:schemeClr val="accent5"/>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a:stCxn id="175" idx="3"/>
            <a:endCxn id="99" idx="1"/>
          </p:cNvCxnSpPr>
          <p:nvPr/>
        </p:nvCxnSpPr>
        <p:spPr>
          <a:xfrm flipV="1">
            <a:off x="7265401" y="3025862"/>
            <a:ext cx="549205" cy="11309"/>
          </a:xfrm>
          <a:prstGeom prst="straightConnector1">
            <a:avLst/>
          </a:prstGeom>
          <a:ln w="76200">
            <a:solidFill>
              <a:schemeClr val="accent5"/>
            </a:solidFill>
            <a:tailEnd type="stealth" w="lg" len="lg"/>
          </a:ln>
        </p:spPr>
        <p:style>
          <a:lnRef idx="1">
            <a:schemeClr val="accent1"/>
          </a:lnRef>
          <a:fillRef idx="0">
            <a:schemeClr val="accent1"/>
          </a:fillRef>
          <a:effectRef idx="0">
            <a:schemeClr val="accent1"/>
          </a:effectRef>
          <a:fontRef idx="minor">
            <a:schemeClr val="tx1"/>
          </a:fontRef>
        </p:style>
      </p:cxnSp>
      <p:sp>
        <p:nvSpPr>
          <p:cNvPr id="179" name="Rectangle 178"/>
          <p:cNvSpPr/>
          <p:nvPr/>
        </p:nvSpPr>
        <p:spPr>
          <a:xfrm>
            <a:off x="7790476" y="2827907"/>
            <a:ext cx="1809979" cy="408610"/>
          </a:xfrm>
          <a:prstGeom prst="rect">
            <a:avLst/>
          </a:prstGeom>
          <a:noFill/>
          <a:ln w="76200">
            <a:solidFill>
              <a:schemeClr val="accent5"/>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cxnSp>
        <p:nvCxnSpPr>
          <p:cNvPr id="180" name="Straight Arrow Connector 179"/>
          <p:cNvCxnSpPr>
            <a:endCxn id="181" idx="1"/>
          </p:cNvCxnSpPr>
          <p:nvPr/>
        </p:nvCxnSpPr>
        <p:spPr>
          <a:xfrm flipV="1">
            <a:off x="9597105" y="3012927"/>
            <a:ext cx="480415" cy="11310"/>
          </a:xfrm>
          <a:prstGeom prst="straightConnector1">
            <a:avLst/>
          </a:prstGeom>
          <a:ln w="76200">
            <a:solidFill>
              <a:schemeClr val="accent5"/>
            </a:solidFill>
            <a:tailEnd type="stealth" w="lg" len="lg"/>
          </a:ln>
        </p:spPr>
        <p:style>
          <a:lnRef idx="1">
            <a:schemeClr val="accent1"/>
          </a:lnRef>
          <a:fillRef idx="0">
            <a:schemeClr val="accent1"/>
          </a:fillRef>
          <a:effectRef idx="0">
            <a:schemeClr val="accent1"/>
          </a:effectRef>
          <a:fontRef idx="minor">
            <a:schemeClr val="tx1"/>
          </a:fontRef>
        </p:style>
      </p:cxnSp>
      <p:sp>
        <p:nvSpPr>
          <p:cNvPr id="181" name="Rectangle 180"/>
          <p:cNvSpPr/>
          <p:nvPr/>
        </p:nvSpPr>
        <p:spPr>
          <a:xfrm>
            <a:off x="10077520" y="2808622"/>
            <a:ext cx="1809979" cy="408610"/>
          </a:xfrm>
          <a:prstGeom prst="rect">
            <a:avLst/>
          </a:prstGeom>
          <a:noFill/>
          <a:ln w="76200">
            <a:solidFill>
              <a:schemeClr val="accent5"/>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84" name="TextBox 183"/>
          <p:cNvSpPr txBox="1"/>
          <p:nvPr/>
        </p:nvSpPr>
        <p:spPr>
          <a:xfrm>
            <a:off x="10562888" y="6316162"/>
            <a:ext cx="595035" cy="584775"/>
          </a:xfrm>
          <a:prstGeom prst="rect">
            <a:avLst/>
          </a:prstGeom>
          <a:noFill/>
          <a:ln>
            <a:noFill/>
          </a:ln>
        </p:spPr>
        <p:txBody>
          <a:bodyPr wrap="none" rtlCol="0">
            <a:spAutoFit/>
          </a:bodyPr>
          <a:lstStyle/>
          <a:p>
            <a:r>
              <a:rPr lang="en-US" sz="3200" dirty="0">
                <a:solidFill>
                  <a:srgbClr val="00B050"/>
                </a:solidFill>
              </a:rPr>
              <a:t>✔</a:t>
            </a:r>
          </a:p>
        </p:txBody>
      </p:sp>
      <p:sp>
        <p:nvSpPr>
          <p:cNvPr id="185" name="TextBox 184"/>
          <p:cNvSpPr txBox="1"/>
          <p:nvPr/>
        </p:nvSpPr>
        <p:spPr>
          <a:xfrm>
            <a:off x="9842504" y="6316162"/>
            <a:ext cx="595035" cy="584775"/>
          </a:xfrm>
          <a:prstGeom prst="rect">
            <a:avLst/>
          </a:prstGeom>
          <a:noFill/>
          <a:ln>
            <a:noFill/>
          </a:ln>
        </p:spPr>
        <p:txBody>
          <a:bodyPr wrap="none" rtlCol="0">
            <a:spAutoFit/>
          </a:bodyPr>
          <a:lstStyle/>
          <a:p>
            <a:r>
              <a:rPr lang="en-US" sz="3200" dirty="0">
                <a:solidFill>
                  <a:srgbClr val="00B050"/>
                </a:solidFill>
              </a:rPr>
              <a:t>✔</a:t>
            </a:r>
          </a:p>
        </p:txBody>
      </p:sp>
      <p:sp>
        <p:nvSpPr>
          <p:cNvPr id="186" name="TextBox 185"/>
          <p:cNvSpPr txBox="1"/>
          <p:nvPr/>
        </p:nvSpPr>
        <p:spPr>
          <a:xfrm>
            <a:off x="9140210" y="6316162"/>
            <a:ext cx="595035" cy="584775"/>
          </a:xfrm>
          <a:prstGeom prst="rect">
            <a:avLst/>
          </a:prstGeom>
          <a:noFill/>
          <a:ln>
            <a:noFill/>
          </a:ln>
        </p:spPr>
        <p:txBody>
          <a:bodyPr wrap="none" rtlCol="0">
            <a:spAutoFit/>
          </a:bodyPr>
          <a:lstStyle/>
          <a:p>
            <a:r>
              <a:rPr lang="en-US" sz="3200" dirty="0">
                <a:solidFill>
                  <a:srgbClr val="00B050"/>
                </a:solidFill>
              </a:rPr>
              <a:t>✔</a:t>
            </a:r>
          </a:p>
        </p:txBody>
      </p:sp>
      <p:sp>
        <p:nvSpPr>
          <p:cNvPr id="187" name="TextBox 186"/>
          <p:cNvSpPr txBox="1"/>
          <p:nvPr/>
        </p:nvSpPr>
        <p:spPr>
          <a:xfrm>
            <a:off x="8378515" y="6316162"/>
            <a:ext cx="595035" cy="584775"/>
          </a:xfrm>
          <a:prstGeom prst="rect">
            <a:avLst/>
          </a:prstGeom>
          <a:noFill/>
          <a:ln>
            <a:noFill/>
          </a:ln>
        </p:spPr>
        <p:txBody>
          <a:bodyPr wrap="none" rtlCol="0">
            <a:spAutoFit/>
          </a:bodyPr>
          <a:lstStyle/>
          <a:p>
            <a:r>
              <a:rPr lang="en-US" sz="3200" dirty="0">
                <a:solidFill>
                  <a:srgbClr val="00B050"/>
                </a:solidFill>
              </a:rPr>
              <a:t>✔</a:t>
            </a:r>
          </a:p>
        </p:txBody>
      </p:sp>
      <p:sp>
        <p:nvSpPr>
          <p:cNvPr id="188" name="TextBox 187"/>
          <p:cNvSpPr txBox="1"/>
          <p:nvPr/>
        </p:nvSpPr>
        <p:spPr>
          <a:xfrm>
            <a:off x="302719" y="4721032"/>
            <a:ext cx="1739322" cy="954107"/>
          </a:xfrm>
          <a:prstGeom prst="rect">
            <a:avLst/>
          </a:prstGeom>
          <a:noFill/>
        </p:spPr>
        <p:txBody>
          <a:bodyPr wrap="none" rtlCol="0">
            <a:spAutoFit/>
          </a:bodyPr>
          <a:lstStyle/>
          <a:p>
            <a:pPr marL="361950" indent="-361950">
              <a:buFont typeface="Wingdings" charset="2"/>
              <a:buChar char="§"/>
            </a:pPr>
            <a:r>
              <a:rPr lang="en-US" sz="2800" b="1" dirty="0"/>
              <a:t>create E</a:t>
            </a:r>
          </a:p>
          <a:p>
            <a:pPr marL="357188" indent="-357188">
              <a:buFont typeface="Wingdings" charset="2"/>
              <a:buChar char="§"/>
            </a:pPr>
            <a:r>
              <a:rPr lang="en-US" altLang="zh-CN" sz="2800" b="1" dirty="0"/>
              <a:t>unlink B</a:t>
            </a:r>
            <a:endParaRPr lang="en-US" sz="2800" b="1" dirty="0"/>
          </a:p>
        </p:txBody>
      </p:sp>
    </p:spTree>
    <p:extLst>
      <p:ext uri="{BB962C8B-B14F-4D97-AF65-F5344CB8AC3E}">
        <p14:creationId xmlns:p14="http://schemas.microsoft.com/office/powerpoint/2010/main" val="62213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2"/>
                                        </p:tgtEl>
                                      </p:cBhvr>
                                    </p:animEffect>
                                    <p:animScale>
                                      <p:cBhvr>
                                        <p:cTn id="7" dur="250" autoRev="1" fill="hold"/>
                                        <p:tgtEl>
                                          <p:spTgt spid="62"/>
                                        </p:tgtEl>
                                      </p:cBhvr>
                                      <p:by x="105000" y="105000"/>
                                    </p:animScale>
                                  </p:childTnLst>
                                </p:cTn>
                              </p:par>
                            </p:childTnLst>
                          </p:cTn>
                        </p:par>
                        <p:par>
                          <p:cTn id="8" fill="hold">
                            <p:stCondLst>
                              <p:cond delay="500"/>
                            </p:stCondLst>
                            <p:childTnLst>
                              <p:par>
                                <p:cTn id="9" presetID="10" presetClass="entr" presetSubtype="0" fill="hold" grpId="1" nodeType="afterEffect">
                                  <p:stCondLst>
                                    <p:cond delay="0"/>
                                  </p:stCondLst>
                                  <p:childTnLst>
                                    <p:set>
                                      <p:cBhvr>
                                        <p:cTn id="10" dur="1" fill="hold">
                                          <p:stCondLst>
                                            <p:cond delay="0"/>
                                          </p:stCondLst>
                                        </p:cTn>
                                        <p:tgtEl>
                                          <p:spTgt spid="134"/>
                                        </p:tgtEl>
                                        <p:attrNameLst>
                                          <p:attrName>style.visibility</p:attrName>
                                        </p:attrNameLst>
                                      </p:cBhvr>
                                      <p:to>
                                        <p:strVal val="visible"/>
                                      </p:to>
                                    </p:set>
                                    <p:animEffect transition="in" filter="fade">
                                      <p:cBhvr>
                                        <p:cTn id="11" dur="500"/>
                                        <p:tgtEl>
                                          <p:spTgt spid="13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35"/>
                                        </p:tgtEl>
                                        <p:attrNameLst>
                                          <p:attrName>style.visibility</p:attrName>
                                        </p:attrNameLst>
                                      </p:cBhvr>
                                      <p:to>
                                        <p:strVal val="visible"/>
                                      </p:to>
                                    </p:set>
                                    <p:animEffect transition="in" filter="wipe(left)">
                                      <p:cBhvr>
                                        <p:cTn id="16" dur="500"/>
                                        <p:tgtEl>
                                          <p:spTgt spid="135"/>
                                        </p:tgtEl>
                                      </p:cBhvr>
                                    </p:animEffect>
                                  </p:childTnLst>
                                </p:cTn>
                              </p:par>
                            </p:childTnLst>
                          </p:cTn>
                        </p:par>
                        <p:par>
                          <p:cTn id="17" fill="hold">
                            <p:stCondLst>
                              <p:cond delay="500"/>
                            </p:stCondLst>
                            <p:childTnLst>
                              <p:par>
                                <p:cTn id="18" presetID="26" presetClass="emph" presetSubtype="0" fill="hold" nodeType="afterEffect">
                                  <p:stCondLst>
                                    <p:cond delay="0"/>
                                  </p:stCondLst>
                                  <p:childTnLst>
                                    <p:animEffect transition="out" filter="fade">
                                      <p:cBhvr>
                                        <p:cTn id="19" dur="500" tmFilter="0, 0; .2, .5; .8, .5; 1, 0"/>
                                        <p:tgtEl>
                                          <p:spTgt spid="88"/>
                                        </p:tgtEl>
                                      </p:cBhvr>
                                    </p:animEffect>
                                    <p:animScale>
                                      <p:cBhvr>
                                        <p:cTn id="20" dur="250" autoRev="1" fill="hold"/>
                                        <p:tgtEl>
                                          <p:spTgt spid="88"/>
                                        </p:tgtEl>
                                      </p:cBhvr>
                                      <p:by x="105000" y="105000"/>
                                    </p:animScale>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36"/>
                                        </p:tgtEl>
                                        <p:attrNameLst>
                                          <p:attrName>style.visibility</p:attrName>
                                        </p:attrNameLst>
                                      </p:cBhvr>
                                      <p:to>
                                        <p:strVal val="visible"/>
                                      </p:to>
                                    </p:set>
                                    <p:animEffect transition="in" filter="fade">
                                      <p:cBhvr>
                                        <p:cTn id="24" dur="500"/>
                                        <p:tgtEl>
                                          <p:spTgt spid="13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1" nodeType="clickEffect">
                                  <p:stCondLst>
                                    <p:cond delay="0"/>
                                  </p:stCondLst>
                                  <p:childTnLst>
                                    <p:set>
                                      <p:cBhvr>
                                        <p:cTn id="28" dur="1" fill="hold">
                                          <p:stCondLst>
                                            <p:cond delay="0"/>
                                          </p:stCondLst>
                                        </p:cTn>
                                        <p:tgtEl>
                                          <p:spTgt spid="137"/>
                                        </p:tgtEl>
                                        <p:attrNameLst>
                                          <p:attrName>style.visibility</p:attrName>
                                        </p:attrNameLst>
                                      </p:cBhvr>
                                      <p:to>
                                        <p:strVal val="visible"/>
                                      </p:to>
                                    </p:set>
                                    <p:animEffect transition="in" filter="fade">
                                      <p:cBhvr>
                                        <p:cTn id="29" dur="500"/>
                                        <p:tgtEl>
                                          <p:spTgt spid="137"/>
                                        </p:tgtEl>
                                      </p:cBhvr>
                                    </p:animEffect>
                                  </p:child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138"/>
                                        </p:tgtEl>
                                        <p:attrNameLst>
                                          <p:attrName>style.visibility</p:attrName>
                                        </p:attrNameLst>
                                      </p:cBhvr>
                                      <p:to>
                                        <p:strVal val="visible"/>
                                      </p:to>
                                    </p:set>
                                    <p:animEffect transition="in" filter="wipe(up)">
                                      <p:cBhvr>
                                        <p:cTn id="33" dur="500"/>
                                        <p:tgtEl>
                                          <p:spTgt spid="138"/>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139"/>
                                        </p:tgtEl>
                                        <p:attrNameLst>
                                          <p:attrName>style.visibility</p:attrName>
                                        </p:attrNameLst>
                                      </p:cBhvr>
                                      <p:to>
                                        <p:strVal val="visible"/>
                                      </p:to>
                                    </p:set>
                                    <p:animEffect transition="in" filter="wipe(left)">
                                      <p:cBhvr>
                                        <p:cTn id="37" dur="500"/>
                                        <p:tgtEl>
                                          <p:spTgt spid="139"/>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84"/>
                                        </p:tgtEl>
                                        <p:attrNameLst>
                                          <p:attrName>style.visibility</p:attrName>
                                        </p:attrNameLst>
                                      </p:cBhvr>
                                      <p:to>
                                        <p:strVal val="visible"/>
                                      </p:to>
                                    </p:set>
                                    <p:animEffect transition="in" filter="wipe(left)">
                                      <p:cBhvr>
                                        <p:cTn id="40" dur="500"/>
                                        <p:tgtEl>
                                          <p:spTgt spid="18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40"/>
                                        </p:tgtEl>
                                        <p:attrNameLst>
                                          <p:attrName>style.visibility</p:attrName>
                                        </p:attrNameLst>
                                      </p:cBhvr>
                                      <p:to>
                                        <p:strVal val="visible"/>
                                      </p:to>
                                    </p:set>
                                    <p:animEffect transition="in" filter="fade">
                                      <p:cBhvr>
                                        <p:cTn id="45" dur="500"/>
                                        <p:tgtEl>
                                          <p:spTgt spid="140"/>
                                        </p:tgtEl>
                                      </p:cBhvr>
                                    </p:animEffec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173"/>
                                        </p:tgtEl>
                                        <p:attrNameLst>
                                          <p:attrName>style.visibility</p:attrName>
                                        </p:attrNameLst>
                                      </p:cBhvr>
                                      <p:to>
                                        <p:strVal val="visible"/>
                                      </p:to>
                                    </p:set>
                                    <p:animEffect transition="in" filter="fade">
                                      <p:cBhvr>
                                        <p:cTn id="49" dur="500"/>
                                        <p:tgtEl>
                                          <p:spTgt spid="173"/>
                                        </p:tgtEl>
                                      </p:cBhvr>
                                    </p:animEffect>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174"/>
                                        </p:tgtEl>
                                        <p:attrNameLst>
                                          <p:attrName>style.visibility</p:attrName>
                                        </p:attrNameLst>
                                      </p:cBhvr>
                                      <p:to>
                                        <p:strVal val="visible"/>
                                      </p:to>
                                    </p:set>
                                    <p:animEffect transition="in" filter="fade">
                                      <p:cBhvr>
                                        <p:cTn id="53" dur="500"/>
                                        <p:tgtEl>
                                          <p:spTgt spid="174"/>
                                        </p:tgtEl>
                                      </p:cBhvr>
                                    </p:animEffect>
                                  </p:childTnLst>
                                </p:cTn>
                              </p:par>
                            </p:childTnLst>
                          </p:cTn>
                        </p:par>
                        <p:par>
                          <p:cTn id="54" fill="hold">
                            <p:stCondLst>
                              <p:cond delay="1500"/>
                            </p:stCondLst>
                            <p:childTnLst>
                              <p:par>
                                <p:cTn id="55" presetID="22" presetClass="entr" presetSubtype="1" fill="hold" nodeType="afterEffect">
                                  <p:stCondLst>
                                    <p:cond delay="0"/>
                                  </p:stCondLst>
                                  <p:childTnLst>
                                    <p:set>
                                      <p:cBhvr>
                                        <p:cTn id="56" dur="1" fill="hold">
                                          <p:stCondLst>
                                            <p:cond delay="0"/>
                                          </p:stCondLst>
                                        </p:cTn>
                                        <p:tgtEl>
                                          <p:spTgt spid="177"/>
                                        </p:tgtEl>
                                        <p:attrNameLst>
                                          <p:attrName>style.visibility</p:attrName>
                                        </p:attrNameLst>
                                      </p:cBhvr>
                                      <p:to>
                                        <p:strVal val="visible"/>
                                      </p:to>
                                    </p:set>
                                    <p:animEffect transition="in" filter="wipe(up)">
                                      <p:cBhvr>
                                        <p:cTn id="57" dur="500"/>
                                        <p:tgtEl>
                                          <p:spTgt spid="177"/>
                                        </p:tgtEl>
                                      </p:cBhvr>
                                    </p:animEffect>
                                  </p:childTnLst>
                                </p:cTn>
                              </p:par>
                            </p:childTnLst>
                          </p:cTn>
                        </p:par>
                        <p:par>
                          <p:cTn id="58" fill="hold">
                            <p:stCondLst>
                              <p:cond delay="2000"/>
                            </p:stCondLst>
                            <p:childTnLst>
                              <p:par>
                                <p:cTn id="59" presetID="22" presetClass="entr" presetSubtype="8" fill="hold" grpId="0" nodeType="afterEffect">
                                  <p:stCondLst>
                                    <p:cond delay="0"/>
                                  </p:stCondLst>
                                  <p:childTnLst>
                                    <p:set>
                                      <p:cBhvr>
                                        <p:cTn id="60" dur="1" fill="hold">
                                          <p:stCondLst>
                                            <p:cond delay="0"/>
                                          </p:stCondLst>
                                        </p:cTn>
                                        <p:tgtEl>
                                          <p:spTgt spid="175"/>
                                        </p:tgtEl>
                                        <p:attrNameLst>
                                          <p:attrName>style.visibility</p:attrName>
                                        </p:attrNameLst>
                                      </p:cBhvr>
                                      <p:to>
                                        <p:strVal val="visible"/>
                                      </p:to>
                                    </p:set>
                                    <p:animEffect transition="in" filter="wipe(left)">
                                      <p:cBhvr>
                                        <p:cTn id="61" dur="500"/>
                                        <p:tgtEl>
                                          <p:spTgt spid="175"/>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185"/>
                                        </p:tgtEl>
                                        <p:attrNameLst>
                                          <p:attrName>style.visibility</p:attrName>
                                        </p:attrNameLst>
                                      </p:cBhvr>
                                      <p:to>
                                        <p:strVal val="visible"/>
                                      </p:to>
                                    </p:set>
                                    <p:animEffect transition="in" filter="wipe(left)">
                                      <p:cBhvr>
                                        <p:cTn id="64" dur="500"/>
                                        <p:tgtEl>
                                          <p:spTgt spid="18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78"/>
                                        </p:tgtEl>
                                        <p:attrNameLst>
                                          <p:attrName>style.visibility</p:attrName>
                                        </p:attrNameLst>
                                      </p:cBhvr>
                                      <p:to>
                                        <p:strVal val="visible"/>
                                      </p:to>
                                    </p:set>
                                    <p:animEffect transition="in" filter="wipe(left)">
                                      <p:cBhvr>
                                        <p:cTn id="69" dur="500"/>
                                        <p:tgtEl>
                                          <p:spTgt spid="178"/>
                                        </p:tgtEl>
                                      </p:cBhvr>
                                    </p:animEffect>
                                  </p:childTnLst>
                                </p:cTn>
                              </p:par>
                            </p:childTnLst>
                          </p:cTn>
                        </p:par>
                        <p:par>
                          <p:cTn id="70" fill="hold">
                            <p:stCondLst>
                              <p:cond delay="500"/>
                            </p:stCondLst>
                            <p:childTnLst>
                              <p:par>
                                <p:cTn id="71" presetID="22" presetClass="entr" presetSubtype="8" fill="hold" grpId="0" nodeType="afterEffect">
                                  <p:stCondLst>
                                    <p:cond delay="0"/>
                                  </p:stCondLst>
                                  <p:childTnLst>
                                    <p:set>
                                      <p:cBhvr>
                                        <p:cTn id="72" dur="1" fill="hold">
                                          <p:stCondLst>
                                            <p:cond delay="0"/>
                                          </p:stCondLst>
                                        </p:cTn>
                                        <p:tgtEl>
                                          <p:spTgt spid="179"/>
                                        </p:tgtEl>
                                        <p:attrNameLst>
                                          <p:attrName>style.visibility</p:attrName>
                                        </p:attrNameLst>
                                      </p:cBhvr>
                                      <p:to>
                                        <p:strVal val="visible"/>
                                      </p:to>
                                    </p:set>
                                    <p:animEffect transition="in" filter="wipe(left)">
                                      <p:cBhvr>
                                        <p:cTn id="73" dur="500"/>
                                        <p:tgtEl>
                                          <p:spTgt spid="179"/>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186"/>
                                        </p:tgtEl>
                                        <p:attrNameLst>
                                          <p:attrName>style.visibility</p:attrName>
                                        </p:attrNameLst>
                                      </p:cBhvr>
                                      <p:to>
                                        <p:strVal val="visible"/>
                                      </p:to>
                                    </p:set>
                                    <p:animEffect transition="in" filter="wipe(left)">
                                      <p:cBhvr>
                                        <p:cTn id="76" dur="500"/>
                                        <p:tgtEl>
                                          <p:spTgt spid="186"/>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180"/>
                                        </p:tgtEl>
                                        <p:attrNameLst>
                                          <p:attrName>style.visibility</p:attrName>
                                        </p:attrNameLst>
                                      </p:cBhvr>
                                      <p:to>
                                        <p:strVal val="visible"/>
                                      </p:to>
                                    </p:set>
                                    <p:animEffect transition="in" filter="wipe(left)">
                                      <p:cBhvr>
                                        <p:cTn id="81" dur="500"/>
                                        <p:tgtEl>
                                          <p:spTgt spid="180"/>
                                        </p:tgtEl>
                                      </p:cBhvr>
                                    </p:animEffect>
                                  </p:childTnLst>
                                </p:cTn>
                              </p:par>
                            </p:childTnLst>
                          </p:cTn>
                        </p:par>
                        <p:par>
                          <p:cTn id="82" fill="hold">
                            <p:stCondLst>
                              <p:cond delay="500"/>
                            </p:stCondLst>
                            <p:childTnLst>
                              <p:par>
                                <p:cTn id="83" presetID="22" presetClass="entr" presetSubtype="8" fill="hold" grpId="0" nodeType="afterEffect">
                                  <p:stCondLst>
                                    <p:cond delay="0"/>
                                  </p:stCondLst>
                                  <p:childTnLst>
                                    <p:set>
                                      <p:cBhvr>
                                        <p:cTn id="84" dur="1" fill="hold">
                                          <p:stCondLst>
                                            <p:cond delay="0"/>
                                          </p:stCondLst>
                                        </p:cTn>
                                        <p:tgtEl>
                                          <p:spTgt spid="181"/>
                                        </p:tgtEl>
                                        <p:attrNameLst>
                                          <p:attrName>style.visibility</p:attrName>
                                        </p:attrNameLst>
                                      </p:cBhvr>
                                      <p:to>
                                        <p:strVal val="visible"/>
                                      </p:to>
                                    </p:set>
                                    <p:animEffect transition="in" filter="wipe(left)">
                                      <p:cBhvr>
                                        <p:cTn id="85" dur="500"/>
                                        <p:tgtEl>
                                          <p:spTgt spid="181"/>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187"/>
                                        </p:tgtEl>
                                        <p:attrNameLst>
                                          <p:attrName>style.visibility</p:attrName>
                                        </p:attrNameLst>
                                      </p:cBhvr>
                                      <p:to>
                                        <p:strVal val="visible"/>
                                      </p:to>
                                    </p:set>
                                    <p:animEffect transition="in" filter="wipe(left)">
                                      <p:cBhvr>
                                        <p:cTn id="88" dur="500"/>
                                        <p:tgtEl>
                                          <p:spTgt spid="187"/>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182"/>
                                        </p:tgtEl>
                                        <p:attrNameLst>
                                          <p:attrName>style.visibility</p:attrName>
                                        </p:attrNameLst>
                                      </p:cBhvr>
                                      <p:to>
                                        <p:strVal val="visible"/>
                                      </p:to>
                                    </p:set>
                                    <p:animEffect transition="in" filter="fade">
                                      <p:cBhvr>
                                        <p:cTn id="93" dur="500"/>
                                        <p:tgtEl>
                                          <p:spTgt spid="182"/>
                                        </p:tgtEl>
                                      </p:cBhvr>
                                    </p:animEffect>
                                  </p:childTnLst>
                                </p:cTn>
                              </p:par>
                            </p:childTnLst>
                          </p:cTn>
                        </p:par>
                        <p:par>
                          <p:cTn id="94" fill="hold">
                            <p:stCondLst>
                              <p:cond delay="500"/>
                            </p:stCondLst>
                            <p:childTnLst>
                              <p:par>
                                <p:cTn id="95" presetID="10" presetClass="entr" presetSubtype="0" fill="hold" grpId="0" nodeType="afterEffect">
                                  <p:stCondLst>
                                    <p:cond delay="0"/>
                                  </p:stCondLst>
                                  <p:childTnLst>
                                    <p:set>
                                      <p:cBhvr>
                                        <p:cTn id="96" dur="1" fill="hold">
                                          <p:stCondLst>
                                            <p:cond delay="0"/>
                                          </p:stCondLst>
                                        </p:cTn>
                                        <p:tgtEl>
                                          <p:spTgt spid="183"/>
                                        </p:tgtEl>
                                        <p:attrNameLst>
                                          <p:attrName>style.visibility</p:attrName>
                                        </p:attrNameLst>
                                      </p:cBhvr>
                                      <p:to>
                                        <p:strVal val="visible"/>
                                      </p:to>
                                    </p:set>
                                    <p:animEffect transition="in" filter="fade">
                                      <p:cBhvr>
                                        <p:cTn id="97" dur="5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134" grpId="1" animBg="1"/>
      <p:bldP spid="137" grpId="1" animBg="1"/>
      <p:bldP spid="140" grpId="0" animBg="1"/>
      <p:bldP spid="173" grpId="0" animBg="1"/>
      <p:bldP spid="174" grpId="0" animBg="1"/>
      <p:bldP spid="182" grpId="0" animBg="1"/>
      <p:bldP spid="183" grpId="0" animBg="1"/>
      <p:bldP spid="136" grpId="0" animBg="1"/>
      <p:bldP spid="139" grpId="0" animBg="1"/>
      <p:bldP spid="175" grpId="0" animBg="1"/>
      <p:bldP spid="179" grpId="0" animBg="1"/>
      <p:bldP spid="181" grpId="0" animBg="1"/>
      <p:bldP spid="184" grpId="0"/>
      <p:bldP spid="185" grpId="0"/>
      <p:bldP spid="186" grpId="0"/>
      <p:bldP spid="18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Pointer-based Dual Views</a:t>
            </a:r>
          </a:p>
        </p:txBody>
      </p:sp>
      <p:sp>
        <p:nvSpPr>
          <p:cNvPr id="7" name="Slide Number Placeholder 6"/>
          <p:cNvSpPr>
            <a:spLocks noGrp="1"/>
          </p:cNvSpPr>
          <p:nvPr>
            <p:ph type="sldNum" sz="quarter" idx="12"/>
          </p:nvPr>
        </p:nvSpPr>
        <p:spPr/>
        <p:txBody>
          <a:bodyPr/>
          <a:lstStyle/>
          <a:p>
            <a:fld id="{10037A90-D1A7-B045-92CA-91932AD6A1A9}" type="slidenum">
              <a:rPr lang="en-US" smtClean="0"/>
              <a:t>29</a:t>
            </a:fld>
            <a:endParaRPr lang="en-US"/>
          </a:p>
        </p:txBody>
      </p:sp>
      <p:sp>
        <p:nvSpPr>
          <p:cNvPr id="61" name="TextBox 60"/>
          <p:cNvSpPr txBox="1"/>
          <p:nvPr/>
        </p:nvSpPr>
        <p:spPr>
          <a:xfrm>
            <a:off x="3089932" y="1395691"/>
            <a:ext cx="907108" cy="369332"/>
          </a:xfrm>
          <a:prstGeom prst="rect">
            <a:avLst/>
          </a:prstGeom>
          <a:noFill/>
          <a:ln w="38100">
            <a:noFill/>
          </a:ln>
        </p:spPr>
        <p:txBody>
          <a:bodyPr wrap="none" rtlCol="0">
            <a:spAutoFit/>
          </a:bodyPr>
          <a:lstStyle/>
          <a:p>
            <a:r>
              <a:rPr lang="en-US" dirty="0">
                <a:latin typeface="Gill Sans" charset="0"/>
                <a:ea typeface="Gill Sans" charset="0"/>
                <a:cs typeface="Gill Sans" charset="0"/>
              </a:rPr>
              <a:t>Buckets</a:t>
            </a:r>
          </a:p>
        </p:txBody>
      </p:sp>
      <p:sp>
        <p:nvSpPr>
          <p:cNvPr id="62" name="Rounded Rectangle 61"/>
          <p:cNvSpPr/>
          <p:nvPr/>
        </p:nvSpPr>
        <p:spPr>
          <a:xfrm>
            <a:off x="1206867" y="1316783"/>
            <a:ext cx="1150966" cy="522446"/>
          </a:xfrm>
          <a:prstGeom prst="roundRect">
            <a:avLst/>
          </a:prstGeom>
          <a:solidFill>
            <a:schemeClr val="accent1">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dirty="0">
                <a:latin typeface="Gill Sans" charset="0"/>
                <a:ea typeface="Gill Sans" charset="0"/>
                <a:cs typeface="Gill Sans" charset="0"/>
              </a:rPr>
              <a:t>Directory </a:t>
            </a:r>
            <a:r>
              <a:rPr lang="en-US" dirty="0" err="1">
                <a:latin typeface="Gill Sans" charset="0"/>
                <a:ea typeface="Gill Sans" charset="0"/>
                <a:cs typeface="Gill Sans" charset="0"/>
              </a:rPr>
              <a:t>inode</a:t>
            </a:r>
            <a:endParaRPr lang="en-US" dirty="0">
              <a:latin typeface="Gill Sans" charset="0"/>
              <a:ea typeface="Gill Sans" charset="0"/>
              <a:cs typeface="Gill Sans" charset="0"/>
            </a:endParaRPr>
          </a:p>
        </p:txBody>
      </p:sp>
      <p:grpSp>
        <p:nvGrpSpPr>
          <p:cNvPr id="18" name="Group 17"/>
          <p:cNvGrpSpPr/>
          <p:nvPr/>
        </p:nvGrpSpPr>
        <p:grpSpPr>
          <a:xfrm>
            <a:off x="3196031" y="2821557"/>
            <a:ext cx="1816578" cy="408610"/>
            <a:chOff x="2807866" y="5154429"/>
            <a:chExt cx="1816578" cy="408610"/>
          </a:xfrm>
        </p:grpSpPr>
        <p:sp>
          <p:nvSpPr>
            <p:cNvPr id="64" name="Rectangle 63"/>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D</a:t>
              </a:r>
            </a:p>
          </p:txBody>
        </p:sp>
        <p:sp>
          <p:nvSpPr>
            <p:cNvPr id="65" name="Rectangle 64"/>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6" name="Rectangle 65"/>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7" name="Rectangle 66"/>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cxnSp>
        <p:nvCxnSpPr>
          <p:cNvPr id="76" name="Straight Arrow Connector 75"/>
          <p:cNvCxnSpPr>
            <a:stCxn id="94" idx="2"/>
            <a:endCxn id="64" idx="0"/>
          </p:cNvCxnSpPr>
          <p:nvPr/>
        </p:nvCxnSpPr>
        <p:spPr>
          <a:xfrm flipH="1">
            <a:off x="3413009" y="2204414"/>
            <a:ext cx="253182" cy="61714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2357833" y="1578006"/>
            <a:ext cx="1044447" cy="41552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a:xfrm>
            <a:off x="3402280" y="1782654"/>
            <a:ext cx="3121948" cy="421760"/>
            <a:chOff x="7129577" y="2232636"/>
            <a:chExt cx="1755015" cy="237094"/>
          </a:xfrm>
          <a:solidFill>
            <a:schemeClr val="accent1">
              <a:lumMod val="20000"/>
              <a:lumOff val="80000"/>
            </a:schemeClr>
          </a:solidFill>
        </p:grpSpPr>
        <p:sp>
          <p:nvSpPr>
            <p:cNvPr id="89" name="Rectangle 88"/>
            <p:cNvSpPr/>
            <p:nvPr/>
          </p:nvSpPr>
          <p:spPr>
            <a:xfrm>
              <a:off x="742123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1</a:t>
              </a:r>
              <a:endParaRPr lang="en-US" dirty="0">
                <a:latin typeface="Gill Sans" charset="0"/>
                <a:ea typeface="Gill Sans" charset="0"/>
                <a:cs typeface="Gill Sans" charset="0"/>
              </a:endParaRPr>
            </a:p>
          </p:txBody>
        </p:sp>
        <p:sp>
          <p:nvSpPr>
            <p:cNvPr id="90" name="Rectangle 89"/>
            <p:cNvSpPr/>
            <p:nvPr/>
          </p:nvSpPr>
          <p:spPr>
            <a:xfrm>
              <a:off x="771289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2</a:t>
              </a:r>
              <a:endParaRPr lang="en-US" dirty="0">
                <a:latin typeface="Gill Sans" charset="0"/>
                <a:ea typeface="Gill Sans" charset="0"/>
                <a:cs typeface="Gill Sans" charset="0"/>
              </a:endParaRPr>
            </a:p>
          </p:txBody>
        </p:sp>
        <p:sp>
          <p:nvSpPr>
            <p:cNvPr id="91" name="Rectangle 90"/>
            <p:cNvSpPr/>
            <p:nvPr/>
          </p:nvSpPr>
          <p:spPr>
            <a:xfrm>
              <a:off x="800455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3</a:t>
              </a:r>
              <a:endParaRPr lang="en-US" dirty="0">
                <a:latin typeface="Gill Sans" charset="0"/>
                <a:ea typeface="Gill Sans" charset="0"/>
                <a:cs typeface="Gill Sans" charset="0"/>
              </a:endParaRPr>
            </a:p>
          </p:txBody>
        </p:sp>
        <p:sp>
          <p:nvSpPr>
            <p:cNvPr id="92" name="Rectangle 91"/>
            <p:cNvSpPr/>
            <p:nvPr/>
          </p:nvSpPr>
          <p:spPr>
            <a:xfrm>
              <a:off x="829621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4</a:t>
              </a:r>
              <a:endParaRPr lang="en-US" dirty="0">
                <a:latin typeface="Gill Sans" charset="0"/>
                <a:ea typeface="Gill Sans" charset="0"/>
                <a:cs typeface="Gill Sans" charset="0"/>
              </a:endParaRPr>
            </a:p>
          </p:txBody>
        </p:sp>
        <p:sp>
          <p:nvSpPr>
            <p:cNvPr id="93" name="Rectangle 92"/>
            <p:cNvSpPr/>
            <p:nvPr/>
          </p:nvSpPr>
          <p:spPr>
            <a:xfrm>
              <a:off x="8587875"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mr-IN" dirty="0">
                  <a:latin typeface="Gill Sans" charset="0"/>
                  <a:ea typeface="Gill Sans" charset="0"/>
                  <a:cs typeface="Gill Sans" charset="0"/>
                </a:rPr>
                <a:t>…</a:t>
              </a:r>
              <a:endParaRPr lang="en-US" dirty="0">
                <a:latin typeface="Gill Sans" charset="0"/>
                <a:ea typeface="Gill Sans" charset="0"/>
                <a:cs typeface="Gill Sans" charset="0"/>
              </a:endParaRPr>
            </a:p>
          </p:txBody>
        </p:sp>
        <p:sp>
          <p:nvSpPr>
            <p:cNvPr id="94" name="Rectangle 93"/>
            <p:cNvSpPr/>
            <p:nvPr/>
          </p:nvSpPr>
          <p:spPr>
            <a:xfrm>
              <a:off x="712957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0</a:t>
              </a:r>
              <a:endParaRPr lang="en-US" dirty="0">
                <a:latin typeface="Gill Sans" charset="0"/>
                <a:ea typeface="Gill Sans" charset="0"/>
                <a:cs typeface="Gill Sans" charset="0"/>
              </a:endParaRPr>
            </a:p>
          </p:txBody>
        </p:sp>
      </p:grpSp>
      <p:sp>
        <p:nvSpPr>
          <p:cNvPr id="95" name="Rounded Rectangle 94"/>
          <p:cNvSpPr/>
          <p:nvPr/>
        </p:nvSpPr>
        <p:spPr>
          <a:xfrm>
            <a:off x="1206867" y="2821557"/>
            <a:ext cx="1150966" cy="1037787"/>
          </a:xfrm>
          <a:prstGeom prst="roundRect">
            <a:avLst/>
          </a:prstGeom>
          <a:solidFill>
            <a:schemeClr val="accent2">
              <a:lumMod val="20000"/>
              <a:lumOff val="80000"/>
            </a:schemeClr>
          </a:solidFill>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Directory</a:t>
            </a:r>
          </a:p>
          <a:p>
            <a:pPr algn="ctr"/>
            <a:r>
              <a:rPr lang="en-US" dirty="0"/>
              <a:t>VFS </a:t>
            </a:r>
            <a:r>
              <a:rPr lang="en-US" dirty="0" err="1"/>
              <a:t>inode</a:t>
            </a:r>
            <a:endParaRPr lang="en-US" dirty="0"/>
          </a:p>
        </p:txBody>
      </p:sp>
      <p:cxnSp>
        <p:nvCxnSpPr>
          <p:cNvPr id="108" name="Straight Arrow Connector 107"/>
          <p:cNvCxnSpPr>
            <a:stCxn id="91" idx="2"/>
            <a:endCxn id="86" idx="0"/>
          </p:cNvCxnSpPr>
          <p:nvPr/>
        </p:nvCxnSpPr>
        <p:spPr>
          <a:xfrm>
            <a:off x="5222669" y="2204414"/>
            <a:ext cx="446482" cy="61714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6" idx="3"/>
            <a:endCxn id="99" idx="1"/>
          </p:cNvCxnSpPr>
          <p:nvPr/>
        </p:nvCxnSpPr>
        <p:spPr>
          <a:xfrm>
            <a:off x="7268751" y="3025862"/>
            <a:ext cx="545855"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1" idx="3"/>
            <a:endCxn id="120" idx="1"/>
          </p:cNvCxnSpPr>
          <p:nvPr/>
        </p:nvCxnSpPr>
        <p:spPr>
          <a:xfrm>
            <a:off x="9631184" y="3025862"/>
            <a:ext cx="433955"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95" idx="0"/>
            <a:endCxn id="62" idx="2"/>
          </p:cNvCxnSpPr>
          <p:nvPr/>
        </p:nvCxnSpPr>
        <p:spPr>
          <a:xfrm flipV="1">
            <a:off x="1782350" y="1839229"/>
            <a:ext cx="0" cy="982328"/>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7356026" y="1287981"/>
            <a:ext cx="4647360" cy="984818"/>
            <a:chOff x="9927926" y="1118525"/>
            <a:chExt cx="4647360" cy="984818"/>
          </a:xfrm>
        </p:grpSpPr>
        <p:sp>
          <p:nvSpPr>
            <p:cNvPr id="60" name="Rectangle 59"/>
            <p:cNvSpPr/>
            <p:nvPr/>
          </p:nvSpPr>
          <p:spPr>
            <a:xfrm>
              <a:off x="9927926" y="1207373"/>
              <a:ext cx="344968" cy="202754"/>
            </a:xfrm>
            <a:prstGeom prst="rect">
              <a:avLst/>
            </a:prstGeom>
            <a:solidFill>
              <a:schemeClr val="accent2">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8" name="Rectangle 67"/>
            <p:cNvSpPr/>
            <p:nvPr/>
          </p:nvSpPr>
          <p:spPr>
            <a:xfrm>
              <a:off x="9927926" y="1512095"/>
              <a:ext cx="344968" cy="202754"/>
            </a:xfrm>
            <a:prstGeom prst="rect">
              <a:avLst/>
            </a:prstGeom>
            <a:no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9" name="Rectangle 68"/>
            <p:cNvSpPr/>
            <p:nvPr/>
          </p:nvSpPr>
          <p:spPr>
            <a:xfrm>
              <a:off x="9927926" y="1816816"/>
              <a:ext cx="344968" cy="202754"/>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70" name="TextBox 69"/>
            <p:cNvSpPr txBox="1"/>
            <p:nvPr/>
          </p:nvSpPr>
          <p:spPr>
            <a:xfrm>
              <a:off x="10267697" y="1118525"/>
              <a:ext cx="1807867"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Volatile in DRAM</a:t>
              </a:r>
              <a:endParaRPr lang="en-US" dirty="0">
                <a:latin typeface="Gill Sans" charset="0"/>
                <a:ea typeface="Gill Sans" charset="0"/>
                <a:cs typeface="Gill Sans" charset="0"/>
              </a:endParaRPr>
            </a:p>
          </p:txBody>
        </p:sp>
        <p:sp>
          <p:nvSpPr>
            <p:cNvPr id="71" name="TextBox 70"/>
            <p:cNvSpPr txBox="1"/>
            <p:nvPr/>
          </p:nvSpPr>
          <p:spPr>
            <a:xfrm>
              <a:off x="10267697" y="1428806"/>
              <a:ext cx="4307589"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Updates to NVM w/o persistence guarantee</a:t>
              </a:r>
              <a:endParaRPr lang="en-US" dirty="0">
                <a:latin typeface="Gill Sans" charset="0"/>
                <a:ea typeface="Gill Sans" charset="0"/>
                <a:cs typeface="Gill Sans" charset="0"/>
              </a:endParaRPr>
            </a:p>
          </p:txBody>
        </p:sp>
        <p:sp>
          <p:nvSpPr>
            <p:cNvPr id="72" name="TextBox 71"/>
            <p:cNvSpPr txBox="1"/>
            <p:nvPr/>
          </p:nvSpPr>
          <p:spPr>
            <a:xfrm>
              <a:off x="10267697" y="1734011"/>
              <a:ext cx="1823833"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Persisted in NVM</a:t>
              </a:r>
              <a:endParaRPr lang="en-US" dirty="0">
                <a:latin typeface="Gill Sans" charset="0"/>
                <a:ea typeface="Gill Sans" charset="0"/>
                <a:cs typeface="Gill Sans" charset="0"/>
              </a:endParaRPr>
            </a:p>
          </p:txBody>
        </p:sp>
      </p:grpSp>
      <p:sp>
        <p:nvSpPr>
          <p:cNvPr id="83" name="TextBox 82"/>
          <p:cNvSpPr txBox="1"/>
          <p:nvPr/>
        </p:nvSpPr>
        <p:spPr>
          <a:xfrm>
            <a:off x="3992176" y="3340450"/>
            <a:ext cx="527849" cy="430887"/>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Latest</a:t>
            </a:r>
          </a:p>
          <a:p>
            <a:pPr algn="ctr"/>
            <a:r>
              <a:rPr lang="en-US" sz="1400" dirty="0">
                <a:latin typeface="Gill Sans" charset="0"/>
                <a:ea typeface="Gill Sans" charset="0"/>
                <a:cs typeface="Gill Sans" charset="0"/>
              </a:rPr>
              <a:t>Next</a:t>
            </a:r>
          </a:p>
        </p:txBody>
      </p:sp>
      <p:sp>
        <p:nvSpPr>
          <p:cNvPr id="84" name="TextBox 83"/>
          <p:cNvSpPr txBox="1"/>
          <p:nvPr/>
        </p:nvSpPr>
        <p:spPr>
          <a:xfrm>
            <a:off x="4514144" y="3340450"/>
            <a:ext cx="858694" cy="430887"/>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Consistent</a:t>
            </a:r>
          </a:p>
          <a:p>
            <a:pPr algn="ctr"/>
            <a:r>
              <a:rPr lang="en-US" sz="1400" dirty="0">
                <a:latin typeface="Gill Sans" charset="0"/>
                <a:ea typeface="Gill Sans" charset="0"/>
                <a:cs typeface="Gill Sans" charset="0"/>
              </a:rPr>
              <a:t>Next</a:t>
            </a:r>
          </a:p>
        </p:txBody>
      </p:sp>
      <p:grpSp>
        <p:nvGrpSpPr>
          <p:cNvPr id="85" name="Group 84"/>
          <p:cNvGrpSpPr/>
          <p:nvPr/>
        </p:nvGrpSpPr>
        <p:grpSpPr>
          <a:xfrm>
            <a:off x="5452173" y="2821557"/>
            <a:ext cx="1816578" cy="408610"/>
            <a:chOff x="2807866" y="5154429"/>
            <a:chExt cx="1816578" cy="408610"/>
          </a:xfrm>
        </p:grpSpPr>
        <p:sp>
          <p:nvSpPr>
            <p:cNvPr id="86" name="Rectangle 85"/>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C</a:t>
              </a:r>
            </a:p>
          </p:txBody>
        </p:sp>
        <p:sp>
          <p:nvSpPr>
            <p:cNvPr id="87" name="Rectangle 86"/>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96" name="Rectangle 95"/>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97" name="Rectangle 96"/>
            <p:cNvSpPr/>
            <p:nvPr/>
          </p:nvSpPr>
          <p:spPr>
            <a:xfrm>
              <a:off x="3675778" y="5154429"/>
              <a:ext cx="433955" cy="408610"/>
            </a:xfrm>
            <a:prstGeom prst="rect">
              <a:avLst/>
            </a:prstGeom>
            <a:solidFill>
              <a:schemeClr val="bg1"/>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grpSp>
        <p:nvGrpSpPr>
          <p:cNvPr id="98" name="Group 97"/>
          <p:cNvGrpSpPr/>
          <p:nvPr/>
        </p:nvGrpSpPr>
        <p:grpSpPr>
          <a:xfrm>
            <a:off x="7814606" y="2821557"/>
            <a:ext cx="1816578" cy="408610"/>
            <a:chOff x="2807866" y="5154429"/>
            <a:chExt cx="1816578" cy="408610"/>
          </a:xfrm>
        </p:grpSpPr>
        <p:sp>
          <p:nvSpPr>
            <p:cNvPr id="99" name="Rectangle 98"/>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B</a:t>
              </a:r>
            </a:p>
          </p:txBody>
        </p:sp>
        <p:sp>
          <p:nvSpPr>
            <p:cNvPr id="100" name="Rectangle 99"/>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1" name="Rectangle 100"/>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2" name="Rectangle 101"/>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grpSp>
        <p:nvGrpSpPr>
          <p:cNvPr id="119" name="Group 118"/>
          <p:cNvGrpSpPr/>
          <p:nvPr/>
        </p:nvGrpSpPr>
        <p:grpSpPr>
          <a:xfrm>
            <a:off x="10065139" y="2821557"/>
            <a:ext cx="1816578" cy="408610"/>
            <a:chOff x="2807866" y="5154429"/>
            <a:chExt cx="1816578" cy="408610"/>
          </a:xfrm>
        </p:grpSpPr>
        <p:sp>
          <p:nvSpPr>
            <p:cNvPr id="120" name="Rectangle 119"/>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A</a:t>
              </a:r>
            </a:p>
          </p:txBody>
        </p:sp>
        <p:sp>
          <p:nvSpPr>
            <p:cNvPr id="121" name="Rectangle 120"/>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22" name="Rectangle 121"/>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23" name="Rectangle 122"/>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sp>
        <p:nvSpPr>
          <p:cNvPr id="126" name="TextBox 125"/>
          <p:cNvSpPr txBox="1"/>
          <p:nvPr/>
        </p:nvSpPr>
        <p:spPr>
          <a:xfrm>
            <a:off x="3486191" y="3340450"/>
            <a:ext cx="511866" cy="215444"/>
          </a:xfrm>
          <a:prstGeom prst="rect">
            <a:avLst/>
          </a:prstGeom>
          <a:noFill/>
          <a:ln w="38100">
            <a:noFill/>
          </a:ln>
        </p:spPr>
        <p:txBody>
          <a:bodyPr wrap="square" lIns="0" tIns="0" rIns="0" bIns="0" rtlCol="0">
            <a:spAutoFit/>
          </a:bodyPr>
          <a:lstStyle/>
          <a:p>
            <a:pPr algn="ctr"/>
            <a:r>
              <a:rPr lang="en-US" sz="1400" dirty="0" err="1">
                <a:latin typeface="Gill Sans" charset="0"/>
                <a:ea typeface="Gill Sans" charset="0"/>
                <a:cs typeface="Gill Sans" charset="0"/>
              </a:rPr>
              <a:t>inode</a:t>
            </a:r>
            <a:endParaRPr lang="en-US" sz="1400" dirty="0">
              <a:latin typeface="Gill Sans" charset="0"/>
              <a:ea typeface="Gill Sans" charset="0"/>
              <a:cs typeface="Gill Sans" charset="0"/>
            </a:endParaRPr>
          </a:p>
        </p:txBody>
      </p:sp>
      <p:sp>
        <p:nvSpPr>
          <p:cNvPr id="127" name="TextBox 126"/>
          <p:cNvSpPr txBox="1"/>
          <p:nvPr/>
        </p:nvSpPr>
        <p:spPr>
          <a:xfrm>
            <a:off x="2825248" y="3340450"/>
            <a:ext cx="666824" cy="215444"/>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Filename</a:t>
            </a:r>
          </a:p>
        </p:txBody>
      </p:sp>
      <p:cxnSp>
        <p:nvCxnSpPr>
          <p:cNvPr id="26" name="Straight Connector 25"/>
          <p:cNvCxnSpPr>
            <a:endCxn id="84" idx="0"/>
          </p:cNvCxnSpPr>
          <p:nvPr/>
        </p:nvCxnSpPr>
        <p:spPr>
          <a:xfrm>
            <a:off x="4755253" y="3025862"/>
            <a:ext cx="188238" cy="314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endCxn id="83" idx="0"/>
          </p:cNvCxnSpPr>
          <p:nvPr/>
        </p:nvCxnSpPr>
        <p:spPr>
          <a:xfrm flipH="1">
            <a:off x="4256101" y="3037171"/>
            <a:ext cx="31737" cy="3032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endCxn id="126" idx="0"/>
          </p:cNvCxnSpPr>
          <p:nvPr/>
        </p:nvCxnSpPr>
        <p:spPr>
          <a:xfrm flipH="1">
            <a:off x="3742124" y="3037171"/>
            <a:ext cx="92256" cy="3032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endCxn id="127" idx="0"/>
          </p:cNvCxnSpPr>
          <p:nvPr/>
        </p:nvCxnSpPr>
        <p:spPr>
          <a:xfrm flipH="1">
            <a:off x="3158660" y="3047297"/>
            <a:ext cx="227000" cy="2931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95" idx="2"/>
            <a:endCxn id="131" idx="1"/>
          </p:cNvCxnSpPr>
          <p:nvPr/>
        </p:nvCxnSpPr>
        <p:spPr>
          <a:xfrm>
            <a:off x="1782350" y="3859344"/>
            <a:ext cx="672300" cy="1384908"/>
          </a:xfrm>
          <a:prstGeom prst="straightConnector1">
            <a:avLst/>
          </a:prstGeom>
          <a:ln w="381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2260659" y="4551798"/>
            <a:ext cx="1538947" cy="369332"/>
          </a:xfrm>
          <a:prstGeom prst="rect">
            <a:avLst/>
          </a:prstGeom>
          <a:noFill/>
          <a:ln w="38100">
            <a:noFill/>
          </a:ln>
        </p:spPr>
        <p:txBody>
          <a:bodyPr wrap="none" rtlCol="0">
            <a:spAutoFit/>
          </a:bodyPr>
          <a:lstStyle/>
          <a:p>
            <a:r>
              <a:rPr lang="en-US" dirty="0">
                <a:latin typeface="Gill Sans" charset="0"/>
                <a:ea typeface="Gill Sans" charset="0"/>
                <a:cs typeface="Gill Sans" charset="0"/>
              </a:rPr>
              <a:t>Latest Buckets</a:t>
            </a:r>
          </a:p>
        </p:txBody>
      </p:sp>
      <p:grpSp>
        <p:nvGrpSpPr>
          <p:cNvPr id="113" name="Group 112"/>
          <p:cNvGrpSpPr/>
          <p:nvPr/>
        </p:nvGrpSpPr>
        <p:grpSpPr>
          <a:xfrm>
            <a:off x="2454650" y="5033372"/>
            <a:ext cx="3121948" cy="421760"/>
            <a:chOff x="7129577" y="2232636"/>
            <a:chExt cx="1755015" cy="237094"/>
          </a:xfrm>
          <a:solidFill>
            <a:schemeClr val="accent1">
              <a:lumMod val="20000"/>
              <a:lumOff val="80000"/>
            </a:schemeClr>
          </a:solidFill>
        </p:grpSpPr>
        <p:sp>
          <p:nvSpPr>
            <p:cNvPr id="114" name="Rectangle 113"/>
            <p:cNvSpPr/>
            <p:nvPr/>
          </p:nvSpPr>
          <p:spPr>
            <a:xfrm>
              <a:off x="742123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15" name="Rectangle 114"/>
            <p:cNvSpPr/>
            <p:nvPr/>
          </p:nvSpPr>
          <p:spPr>
            <a:xfrm>
              <a:off x="771289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16" name="Rectangle 115"/>
            <p:cNvSpPr/>
            <p:nvPr/>
          </p:nvSpPr>
          <p:spPr>
            <a:xfrm>
              <a:off x="800455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3</a:t>
              </a:r>
              <a:endParaRPr lang="en-US" dirty="0">
                <a:latin typeface="Gill Sans" charset="0"/>
                <a:ea typeface="Gill Sans" charset="0"/>
                <a:cs typeface="Gill Sans" charset="0"/>
              </a:endParaRPr>
            </a:p>
          </p:txBody>
        </p:sp>
        <p:sp>
          <p:nvSpPr>
            <p:cNvPr id="117" name="Rectangle 116"/>
            <p:cNvSpPr/>
            <p:nvPr/>
          </p:nvSpPr>
          <p:spPr>
            <a:xfrm>
              <a:off x="829621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18" name="Rectangle 117"/>
            <p:cNvSpPr/>
            <p:nvPr/>
          </p:nvSpPr>
          <p:spPr>
            <a:xfrm>
              <a:off x="8587875"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31" name="Rectangle 130"/>
            <p:cNvSpPr/>
            <p:nvPr/>
          </p:nvSpPr>
          <p:spPr>
            <a:xfrm>
              <a:off x="712957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grpSp>
      <p:sp>
        <p:nvSpPr>
          <p:cNvPr id="145" name="Rounded Rectangle 144"/>
          <p:cNvSpPr/>
          <p:nvPr/>
        </p:nvSpPr>
        <p:spPr>
          <a:xfrm>
            <a:off x="9248007" y="421459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Dir</a:t>
            </a:r>
          </a:p>
        </p:txBody>
      </p:sp>
      <p:sp>
        <p:nvSpPr>
          <p:cNvPr id="146" name="Rounded Rectangle 145"/>
          <p:cNvSpPr/>
          <p:nvPr/>
        </p:nvSpPr>
        <p:spPr>
          <a:xfrm>
            <a:off x="8132225"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A</a:t>
            </a:r>
          </a:p>
        </p:txBody>
      </p:sp>
      <p:sp>
        <p:nvSpPr>
          <p:cNvPr id="147" name="Rounded Rectangle 146"/>
          <p:cNvSpPr/>
          <p:nvPr/>
        </p:nvSpPr>
        <p:spPr>
          <a:xfrm>
            <a:off x="8859713"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B</a:t>
            </a:r>
          </a:p>
        </p:txBody>
      </p:sp>
      <p:sp>
        <p:nvSpPr>
          <p:cNvPr id="148" name="Rounded Rectangle 147"/>
          <p:cNvSpPr/>
          <p:nvPr/>
        </p:nvSpPr>
        <p:spPr>
          <a:xfrm>
            <a:off x="9587200"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C</a:t>
            </a:r>
          </a:p>
        </p:txBody>
      </p:sp>
      <p:sp>
        <p:nvSpPr>
          <p:cNvPr id="149" name="Rounded Rectangle 148"/>
          <p:cNvSpPr/>
          <p:nvPr/>
        </p:nvSpPr>
        <p:spPr>
          <a:xfrm>
            <a:off x="10314687"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D</a:t>
            </a:r>
          </a:p>
        </p:txBody>
      </p:sp>
      <p:cxnSp>
        <p:nvCxnSpPr>
          <p:cNvPr id="150" name="Elbow Connector 149"/>
          <p:cNvCxnSpPr>
            <a:stCxn id="147" idx="2"/>
          </p:cNvCxnSpPr>
          <p:nvPr/>
        </p:nvCxnSpPr>
        <p:spPr>
          <a:xfrm rot="5400000">
            <a:off x="8840876" y="4121052"/>
            <a:ext cx="290826" cy="1115782"/>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Elbow Connector 150"/>
          <p:cNvCxnSpPr>
            <a:stCxn id="147" idx="2"/>
          </p:cNvCxnSpPr>
          <p:nvPr/>
        </p:nvCxnSpPr>
        <p:spPr>
          <a:xfrm rot="5400000">
            <a:off x="9204621" y="4484797"/>
            <a:ext cx="290826" cy="388294"/>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Elbow Connector 151"/>
          <p:cNvCxnSpPr>
            <a:stCxn id="147" idx="2"/>
          </p:cNvCxnSpPr>
          <p:nvPr/>
        </p:nvCxnSpPr>
        <p:spPr>
          <a:xfrm rot="16200000" flipH="1">
            <a:off x="9568364" y="4509347"/>
            <a:ext cx="290826" cy="339193"/>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Elbow Connector 152"/>
          <p:cNvCxnSpPr>
            <a:stCxn id="147" idx="2"/>
          </p:cNvCxnSpPr>
          <p:nvPr/>
        </p:nvCxnSpPr>
        <p:spPr>
          <a:xfrm rot="16200000" flipH="1">
            <a:off x="9932107" y="4145603"/>
            <a:ext cx="290826" cy="106668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4" name="Group 153"/>
          <p:cNvGrpSpPr/>
          <p:nvPr/>
        </p:nvGrpSpPr>
        <p:grpSpPr>
          <a:xfrm>
            <a:off x="8150110" y="5709007"/>
            <a:ext cx="2774809" cy="928693"/>
            <a:chOff x="8248561" y="5273815"/>
            <a:chExt cx="2774809" cy="928693"/>
          </a:xfrm>
        </p:grpSpPr>
        <p:sp>
          <p:nvSpPr>
            <p:cNvPr id="155" name="Rounded Rectangle 154"/>
            <p:cNvSpPr/>
            <p:nvPr/>
          </p:nvSpPr>
          <p:spPr>
            <a:xfrm>
              <a:off x="9364343" y="527381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Dir</a:t>
              </a:r>
            </a:p>
          </p:txBody>
        </p:sp>
        <p:sp>
          <p:nvSpPr>
            <p:cNvPr id="156" name="Rounded Rectangle 155"/>
            <p:cNvSpPr/>
            <p:nvPr/>
          </p:nvSpPr>
          <p:spPr>
            <a:xfrm>
              <a:off x="8248561"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A</a:t>
              </a:r>
            </a:p>
          </p:txBody>
        </p:sp>
        <p:sp>
          <p:nvSpPr>
            <p:cNvPr id="157" name="Rounded Rectangle 156"/>
            <p:cNvSpPr/>
            <p:nvPr/>
          </p:nvSpPr>
          <p:spPr>
            <a:xfrm>
              <a:off x="8976049"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B</a:t>
              </a:r>
            </a:p>
          </p:txBody>
        </p:sp>
        <p:sp>
          <p:nvSpPr>
            <p:cNvPr id="158" name="Rounded Rectangle 157"/>
            <p:cNvSpPr/>
            <p:nvPr/>
          </p:nvSpPr>
          <p:spPr>
            <a:xfrm>
              <a:off x="9703536"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C</a:t>
              </a:r>
            </a:p>
          </p:txBody>
        </p:sp>
        <p:sp>
          <p:nvSpPr>
            <p:cNvPr id="159" name="Rounded Rectangle 158"/>
            <p:cNvSpPr/>
            <p:nvPr/>
          </p:nvSpPr>
          <p:spPr>
            <a:xfrm>
              <a:off x="10431023"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D</a:t>
              </a:r>
            </a:p>
          </p:txBody>
        </p:sp>
        <p:cxnSp>
          <p:nvCxnSpPr>
            <p:cNvPr id="160" name="Elbow Connector 159"/>
            <p:cNvCxnSpPr/>
            <p:nvPr/>
          </p:nvCxnSpPr>
          <p:spPr>
            <a:xfrm rot="5400000">
              <a:off x="8957212" y="5180270"/>
              <a:ext cx="290826" cy="1115782"/>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Elbow Connector 160"/>
            <p:cNvCxnSpPr/>
            <p:nvPr/>
          </p:nvCxnSpPr>
          <p:spPr>
            <a:xfrm rot="5400000">
              <a:off x="9320957" y="5544015"/>
              <a:ext cx="290826" cy="388294"/>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Elbow Connector 161"/>
            <p:cNvCxnSpPr/>
            <p:nvPr/>
          </p:nvCxnSpPr>
          <p:spPr>
            <a:xfrm rot="16200000" flipH="1">
              <a:off x="9684700" y="5568565"/>
              <a:ext cx="290826" cy="339193"/>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Elbow Connector 162"/>
            <p:cNvCxnSpPr/>
            <p:nvPr/>
          </p:nvCxnSpPr>
          <p:spPr>
            <a:xfrm rot="16200000" flipH="1">
              <a:off x="10048443" y="5204821"/>
              <a:ext cx="290826" cy="106668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4" name="Rounded Rectangle 163"/>
          <p:cNvSpPr/>
          <p:nvPr/>
        </p:nvSpPr>
        <p:spPr>
          <a:xfrm>
            <a:off x="7814606" y="3964492"/>
            <a:ext cx="4072931" cy="1262572"/>
          </a:xfrm>
          <a:prstGeom prst="roundRect">
            <a:avLst>
              <a:gd name="adj" fmla="val 8084"/>
            </a:avLst>
          </a:prstGeom>
          <a:no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t" anchorCtr="0"/>
          <a:lstStyle/>
          <a:p>
            <a:r>
              <a:rPr lang="en-US" altLang="zh-CN" sz="2000" b="1" dirty="0">
                <a:solidFill>
                  <a:srgbClr val="C00000"/>
                </a:solidFill>
              </a:rPr>
              <a:t>Latest View</a:t>
            </a:r>
            <a:endParaRPr lang="en-US" sz="2000" b="1" dirty="0">
              <a:solidFill>
                <a:srgbClr val="C00000"/>
              </a:solidFill>
            </a:endParaRPr>
          </a:p>
        </p:txBody>
      </p:sp>
      <p:sp>
        <p:nvSpPr>
          <p:cNvPr id="165" name="Rounded Rectangle 164"/>
          <p:cNvSpPr/>
          <p:nvPr/>
        </p:nvSpPr>
        <p:spPr>
          <a:xfrm>
            <a:off x="7814606" y="5227064"/>
            <a:ext cx="4067110" cy="1494411"/>
          </a:xfrm>
          <a:prstGeom prst="roundRect">
            <a:avLst>
              <a:gd name="adj" fmla="val 8791"/>
            </a:avLst>
          </a:prstGeom>
          <a:noFill/>
          <a:ln w="38100">
            <a:solidFill>
              <a:schemeClr val="tx1"/>
            </a:solidFill>
          </a:ln>
        </p:spPr>
        <p:style>
          <a:lnRef idx="2">
            <a:schemeClr val="accent2"/>
          </a:lnRef>
          <a:fillRef idx="1">
            <a:schemeClr val="lt1"/>
          </a:fillRef>
          <a:effectRef idx="0">
            <a:schemeClr val="accent2"/>
          </a:effectRef>
          <a:fontRef idx="minor">
            <a:schemeClr val="dk1"/>
          </a:fontRef>
        </p:style>
        <p:txBody>
          <a:bodyPr rtlCol="0" anchor="t" anchorCtr="0"/>
          <a:lstStyle/>
          <a:p>
            <a:r>
              <a:rPr lang="en-US" altLang="zh-CN" sz="2000" b="1" dirty="0">
                <a:solidFill>
                  <a:srgbClr val="0165C0"/>
                </a:solidFill>
              </a:rPr>
              <a:t>Consistent View</a:t>
            </a:r>
            <a:endParaRPr lang="en-US" sz="2000" b="1" dirty="0">
              <a:solidFill>
                <a:srgbClr val="0165C0"/>
              </a:solidFill>
            </a:endParaRPr>
          </a:p>
        </p:txBody>
      </p:sp>
      <p:sp>
        <p:nvSpPr>
          <p:cNvPr id="166" name="Rounded Rectangle 165"/>
          <p:cNvSpPr/>
          <p:nvPr/>
        </p:nvSpPr>
        <p:spPr>
          <a:xfrm>
            <a:off x="11032014" y="4828719"/>
            <a:ext cx="592347" cy="318933"/>
          </a:xfrm>
          <a:prstGeom prst="roundRect">
            <a:avLst/>
          </a:prstGeom>
          <a:solidFill>
            <a:schemeClr val="bg2"/>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E</a:t>
            </a:r>
          </a:p>
        </p:txBody>
      </p:sp>
      <p:cxnSp>
        <p:nvCxnSpPr>
          <p:cNvPr id="167" name="Elbow Connector 166"/>
          <p:cNvCxnSpPr>
            <a:stCxn id="147" idx="2"/>
          </p:cNvCxnSpPr>
          <p:nvPr/>
        </p:nvCxnSpPr>
        <p:spPr>
          <a:xfrm rot="16200000" flipH="1">
            <a:off x="10288590" y="3789120"/>
            <a:ext cx="295189" cy="1784007"/>
          </a:xfrm>
          <a:prstGeom prst="bentConnector3">
            <a:avLst>
              <a:gd name="adj1" fmla="val 50000"/>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5187711" y="4107248"/>
            <a:ext cx="1816578" cy="408610"/>
            <a:chOff x="2807866" y="5154429"/>
            <a:chExt cx="1816578" cy="408610"/>
          </a:xfrm>
        </p:grpSpPr>
        <p:sp>
          <p:nvSpPr>
            <p:cNvPr id="104" name="Rectangle 103"/>
            <p:cNvSpPr/>
            <p:nvPr/>
          </p:nvSpPr>
          <p:spPr>
            <a:xfrm>
              <a:off x="2807866" y="5154429"/>
              <a:ext cx="433955" cy="408610"/>
            </a:xfrm>
            <a:prstGeom prst="rect">
              <a:avLst/>
            </a:prstGeom>
            <a:solidFill>
              <a:schemeClr val="bg1"/>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E</a:t>
              </a:r>
            </a:p>
          </p:txBody>
        </p:sp>
        <p:sp>
          <p:nvSpPr>
            <p:cNvPr id="105" name="Rectangle 104"/>
            <p:cNvSpPr/>
            <p:nvPr/>
          </p:nvSpPr>
          <p:spPr>
            <a:xfrm>
              <a:off x="3241821" y="5154429"/>
              <a:ext cx="433955" cy="408610"/>
            </a:xfrm>
            <a:prstGeom prst="rect">
              <a:avLst/>
            </a:prstGeom>
            <a:solidFill>
              <a:schemeClr val="bg1"/>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6" name="Rectangle 105"/>
            <p:cNvSpPr/>
            <p:nvPr/>
          </p:nvSpPr>
          <p:spPr>
            <a:xfrm>
              <a:off x="4109733" y="5154429"/>
              <a:ext cx="514711" cy="408610"/>
            </a:xfrm>
            <a:prstGeom prst="rect">
              <a:avLst/>
            </a:prstGeom>
            <a:solidFill>
              <a:schemeClr val="bg1"/>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7" name="Rectangle 106"/>
            <p:cNvSpPr/>
            <p:nvPr/>
          </p:nvSpPr>
          <p:spPr>
            <a:xfrm>
              <a:off x="3675778" y="5154429"/>
              <a:ext cx="433955" cy="408610"/>
            </a:xfrm>
            <a:prstGeom prst="rect">
              <a:avLst/>
            </a:prstGeom>
            <a:solidFill>
              <a:schemeClr val="bg1"/>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cxnSp>
        <p:nvCxnSpPr>
          <p:cNvPr id="111" name="Straight Arrow Connector 110"/>
          <p:cNvCxnSpPr/>
          <p:nvPr/>
        </p:nvCxnSpPr>
        <p:spPr>
          <a:xfrm flipH="1" flipV="1">
            <a:off x="5669151" y="3230167"/>
            <a:ext cx="603450" cy="877081"/>
          </a:xfrm>
          <a:prstGeom prst="straightConnector1">
            <a:avLst/>
          </a:prstGeom>
          <a:ln w="381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V="1">
            <a:off x="4275039" y="4311553"/>
            <a:ext cx="912672" cy="721819"/>
          </a:xfrm>
          <a:prstGeom prst="straightConnector1">
            <a:avLst/>
          </a:prstGeom>
          <a:ln w="381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8859712" y="4696588"/>
            <a:ext cx="630301" cy="584775"/>
          </a:xfrm>
          <a:prstGeom prst="rect">
            <a:avLst/>
          </a:prstGeom>
          <a:noFill/>
        </p:spPr>
        <p:txBody>
          <a:bodyPr wrap="none" rtlCol="0">
            <a:spAutoFit/>
          </a:bodyPr>
          <a:lstStyle/>
          <a:p>
            <a:r>
              <a:rPr lang="en-US" sz="3200"/>
              <a:t>❌</a:t>
            </a:r>
          </a:p>
        </p:txBody>
      </p:sp>
      <p:cxnSp>
        <p:nvCxnSpPr>
          <p:cNvPr id="133" name="Curved Connector 132"/>
          <p:cNvCxnSpPr/>
          <p:nvPr/>
        </p:nvCxnSpPr>
        <p:spPr>
          <a:xfrm rot="16200000" flipH="1">
            <a:off x="8409590" y="1357640"/>
            <a:ext cx="12700" cy="3745054"/>
          </a:xfrm>
          <a:prstGeom prst="curvedConnector3">
            <a:avLst>
              <a:gd name="adj1" fmla="val 2952000"/>
            </a:avLst>
          </a:prstGeom>
          <a:ln w="381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302719" y="4721032"/>
            <a:ext cx="1739322" cy="954107"/>
          </a:xfrm>
          <a:prstGeom prst="rect">
            <a:avLst/>
          </a:prstGeom>
          <a:noFill/>
        </p:spPr>
        <p:txBody>
          <a:bodyPr wrap="none" rtlCol="0">
            <a:spAutoFit/>
          </a:bodyPr>
          <a:lstStyle/>
          <a:p>
            <a:pPr marL="361950" indent="-361950">
              <a:buFont typeface="Wingdings" charset="2"/>
              <a:buChar char="§"/>
            </a:pPr>
            <a:r>
              <a:rPr lang="en-US" sz="2800" b="1" dirty="0"/>
              <a:t>create E</a:t>
            </a:r>
          </a:p>
          <a:p>
            <a:pPr marL="357188" indent="-357188">
              <a:buFont typeface="Wingdings" charset="2"/>
              <a:buChar char="§"/>
            </a:pPr>
            <a:r>
              <a:rPr lang="en-US" altLang="zh-CN" sz="2800" b="1" dirty="0"/>
              <a:t>unlink B</a:t>
            </a:r>
            <a:endParaRPr lang="en-US" sz="2800" b="1" dirty="0"/>
          </a:p>
        </p:txBody>
      </p:sp>
      <p:sp>
        <p:nvSpPr>
          <p:cNvPr id="136" name="Rounded Rectangle 135"/>
          <p:cNvSpPr/>
          <p:nvPr/>
        </p:nvSpPr>
        <p:spPr>
          <a:xfrm>
            <a:off x="1206867" y="2828546"/>
            <a:ext cx="1150966" cy="1037787"/>
          </a:xfrm>
          <a:prstGeom prst="roundRect">
            <a:avLst/>
          </a:prstGeom>
          <a:solidFill>
            <a:schemeClr val="accent2">
              <a:lumMod val="20000"/>
              <a:lumOff val="80000"/>
            </a:schemeClr>
          </a:solidFill>
          <a:ln w="762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Directory</a:t>
            </a:r>
          </a:p>
          <a:p>
            <a:pPr algn="ctr"/>
            <a:r>
              <a:rPr lang="en-US" dirty="0"/>
              <a:t>VFS </a:t>
            </a:r>
            <a:r>
              <a:rPr lang="en-US" dirty="0" err="1"/>
              <a:t>inode</a:t>
            </a:r>
            <a:endParaRPr lang="en-US" dirty="0"/>
          </a:p>
        </p:txBody>
      </p:sp>
      <p:cxnSp>
        <p:nvCxnSpPr>
          <p:cNvPr id="137" name="Straight Arrow Connector 136"/>
          <p:cNvCxnSpPr/>
          <p:nvPr/>
        </p:nvCxnSpPr>
        <p:spPr>
          <a:xfrm flipV="1">
            <a:off x="1775347" y="1839229"/>
            <a:ext cx="0" cy="982328"/>
          </a:xfrm>
          <a:prstGeom prst="straightConnector1">
            <a:avLst/>
          </a:prstGeom>
          <a:ln w="76200">
            <a:solidFill>
              <a:srgbClr val="C0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38" name="Rounded Rectangle 137"/>
          <p:cNvSpPr/>
          <p:nvPr/>
        </p:nvSpPr>
        <p:spPr>
          <a:xfrm>
            <a:off x="1206867" y="1315305"/>
            <a:ext cx="1150966" cy="522446"/>
          </a:xfrm>
          <a:prstGeom prst="roundRect">
            <a:avLst/>
          </a:prstGeom>
          <a:solidFill>
            <a:schemeClr val="accent1">
              <a:lumMod val="20000"/>
              <a:lumOff val="80000"/>
            </a:schemeClr>
          </a:solidFill>
          <a:ln w="76200">
            <a:solidFill>
              <a:srgbClr val="C000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dirty="0">
                <a:latin typeface="Gill Sans" charset="0"/>
                <a:ea typeface="Gill Sans" charset="0"/>
                <a:cs typeface="Gill Sans" charset="0"/>
              </a:rPr>
              <a:t>Directory </a:t>
            </a:r>
            <a:r>
              <a:rPr lang="en-US" dirty="0" err="1">
                <a:latin typeface="Gill Sans" charset="0"/>
                <a:ea typeface="Gill Sans" charset="0"/>
                <a:cs typeface="Gill Sans" charset="0"/>
              </a:rPr>
              <a:t>inode</a:t>
            </a:r>
            <a:endParaRPr lang="en-US" dirty="0">
              <a:latin typeface="Gill Sans" charset="0"/>
              <a:ea typeface="Gill Sans" charset="0"/>
              <a:cs typeface="Gill Sans" charset="0"/>
            </a:endParaRPr>
          </a:p>
        </p:txBody>
      </p:sp>
      <p:cxnSp>
        <p:nvCxnSpPr>
          <p:cNvPr id="139" name="Straight Arrow Connector 138"/>
          <p:cNvCxnSpPr/>
          <p:nvPr/>
        </p:nvCxnSpPr>
        <p:spPr>
          <a:xfrm>
            <a:off x="2366829" y="1581604"/>
            <a:ext cx="1044447" cy="415528"/>
          </a:xfrm>
          <a:prstGeom prst="straightConnector1">
            <a:avLst/>
          </a:prstGeom>
          <a:ln w="762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68" name="Rectangle 167"/>
          <p:cNvSpPr/>
          <p:nvPr/>
        </p:nvSpPr>
        <p:spPr>
          <a:xfrm>
            <a:off x="3397988" y="1777772"/>
            <a:ext cx="527822" cy="42176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800" b="1" dirty="0">
                <a:solidFill>
                  <a:srgbClr val="C00000"/>
                </a:solidFill>
                <a:latin typeface="Gill Sans" charset="0"/>
                <a:ea typeface="Gill Sans" charset="0"/>
                <a:cs typeface="Gill Sans" charset="0"/>
              </a:rPr>
              <a:t>0</a:t>
            </a:r>
            <a:endParaRPr lang="en-US" sz="2800" b="1" dirty="0">
              <a:solidFill>
                <a:srgbClr val="C00000"/>
              </a:solidFill>
              <a:latin typeface="Gill Sans" charset="0"/>
              <a:ea typeface="Gill Sans" charset="0"/>
              <a:cs typeface="Gill Sans" charset="0"/>
            </a:endParaRPr>
          </a:p>
        </p:txBody>
      </p:sp>
      <p:sp>
        <p:nvSpPr>
          <p:cNvPr id="172" name="Rectangle 171"/>
          <p:cNvSpPr/>
          <p:nvPr/>
        </p:nvSpPr>
        <p:spPr>
          <a:xfrm>
            <a:off x="3930102" y="1779955"/>
            <a:ext cx="527822" cy="42176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800" b="1" dirty="0">
                <a:solidFill>
                  <a:srgbClr val="C00000"/>
                </a:solidFill>
                <a:latin typeface="Gill Sans" charset="0"/>
                <a:ea typeface="Gill Sans" charset="0"/>
                <a:cs typeface="Gill Sans" charset="0"/>
              </a:rPr>
              <a:t>1</a:t>
            </a:r>
            <a:endParaRPr lang="en-US" sz="2800" b="1" dirty="0">
              <a:solidFill>
                <a:srgbClr val="C00000"/>
              </a:solidFill>
              <a:latin typeface="Gill Sans" charset="0"/>
              <a:ea typeface="Gill Sans" charset="0"/>
              <a:cs typeface="Gill Sans" charset="0"/>
            </a:endParaRPr>
          </a:p>
        </p:txBody>
      </p:sp>
      <p:sp>
        <p:nvSpPr>
          <p:cNvPr id="173" name="Rectangle 172"/>
          <p:cNvSpPr/>
          <p:nvPr/>
        </p:nvSpPr>
        <p:spPr>
          <a:xfrm>
            <a:off x="4441784" y="1777256"/>
            <a:ext cx="527822" cy="42176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800" b="1" dirty="0">
                <a:solidFill>
                  <a:srgbClr val="C00000"/>
                </a:solidFill>
                <a:latin typeface="Gill Sans" charset="0"/>
                <a:ea typeface="Gill Sans" charset="0"/>
                <a:cs typeface="Gill Sans" charset="0"/>
              </a:rPr>
              <a:t>2</a:t>
            </a:r>
            <a:endParaRPr lang="en-US" sz="2800" b="1" dirty="0">
              <a:solidFill>
                <a:srgbClr val="C00000"/>
              </a:solidFill>
              <a:latin typeface="Gill Sans" charset="0"/>
              <a:ea typeface="Gill Sans" charset="0"/>
              <a:cs typeface="Gill Sans" charset="0"/>
            </a:endParaRPr>
          </a:p>
        </p:txBody>
      </p:sp>
      <p:sp>
        <p:nvSpPr>
          <p:cNvPr id="174" name="Rectangle 173"/>
          <p:cNvSpPr/>
          <p:nvPr/>
        </p:nvSpPr>
        <p:spPr>
          <a:xfrm>
            <a:off x="4962462" y="1778247"/>
            <a:ext cx="527822" cy="42176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800" b="1" dirty="0">
                <a:solidFill>
                  <a:srgbClr val="C00000"/>
                </a:solidFill>
                <a:latin typeface="Gill Sans" charset="0"/>
                <a:ea typeface="Gill Sans" charset="0"/>
                <a:cs typeface="Gill Sans" charset="0"/>
              </a:rPr>
              <a:t>3</a:t>
            </a:r>
            <a:endParaRPr lang="en-US" sz="2800" b="1" dirty="0">
              <a:solidFill>
                <a:srgbClr val="C00000"/>
              </a:solidFill>
              <a:latin typeface="Gill Sans" charset="0"/>
              <a:ea typeface="Gill Sans" charset="0"/>
              <a:cs typeface="Gill Sans" charset="0"/>
            </a:endParaRPr>
          </a:p>
        </p:txBody>
      </p:sp>
      <p:cxnSp>
        <p:nvCxnSpPr>
          <p:cNvPr id="140" name="Straight Arrow Connector 139"/>
          <p:cNvCxnSpPr>
            <a:stCxn id="136" idx="2"/>
            <a:endCxn id="131" idx="1"/>
          </p:cNvCxnSpPr>
          <p:nvPr/>
        </p:nvCxnSpPr>
        <p:spPr>
          <a:xfrm>
            <a:off x="1782350" y="3866333"/>
            <a:ext cx="672300" cy="1377919"/>
          </a:xfrm>
          <a:prstGeom prst="straightConnector1">
            <a:avLst/>
          </a:prstGeom>
          <a:ln w="76200">
            <a:solidFill>
              <a:srgbClr val="C00000"/>
            </a:solidFill>
            <a:prstDash val="sysDash"/>
            <a:tailEnd type="stealth" w="lg" len="lg"/>
          </a:ln>
        </p:spPr>
        <p:style>
          <a:lnRef idx="1">
            <a:schemeClr val="accent1"/>
          </a:lnRef>
          <a:fillRef idx="0">
            <a:schemeClr val="accent1"/>
          </a:fillRef>
          <a:effectRef idx="0">
            <a:schemeClr val="accent1"/>
          </a:effectRef>
          <a:fontRef idx="minor">
            <a:schemeClr val="tx1"/>
          </a:fontRef>
        </p:style>
      </p:cxnSp>
      <p:sp>
        <p:nvSpPr>
          <p:cNvPr id="176" name="Rectangle 175"/>
          <p:cNvSpPr/>
          <p:nvPr/>
        </p:nvSpPr>
        <p:spPr>
          <a:xfrm>
            <a:off x="4008058" y="5033372"/>
            <a:ext cx="527822" cy="421760"/>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800" b="1" dirty="0">
                <a:solidFill>
                  <a:srgbClr val="C00000"/>
                </a:solidFill>
                <a:latin typeface="Gill Sans" charset="0"/>
                <a:ea typeface="Gill Sans" charset="0"/>
                <a:cs typeface="Gill Sans" charset="0"/>
              </a:rPr>
              <a:t>3</a:t>
            </a:r>
            <a:endParaRPr lang="en-US" sz="2800" b="1" dirty="0">
              <a:solidFill>
                <a:srgbClr val="C00000"/>
              </a:solidFill>
              <a:latin typeface="Gill Sans" charset="0"/>
              <a:ea typeface="Gill Sans" charset="0"/>
              <a:cs typeface="Gill Sans" charset="0"/>
            </a:endParaRPr>
          </a:p>
        </p:txBody>
      </p:sp>
      <p:sp>
        <p:nvSpPr>
          <p:cNvPr id="141" name="Rectangle 140"/>
          <p:cNvSpPr/>
          <p:nvPr/>
        </p:nvSpPr>
        <p:spPr>
          <a:xfrm>
            <a:off x="3400555" y="1775392"/>
            <a:ext cx="3142857" cy="421760"/>
          </a:xfrm>
          <a:prstGeom prst="rect">
            <a:avLst/>
          </a:prstGeom>
          <a:noFill/>
          <a:ln w="76200">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43" name="Rectangle 142"/>
          <p:cNvSpPr/>
          <p:nvPr/>
        </p:nvSpPr>
        <p:spPr>
          <a:xfrm>
            <a:off x="2448829" y="5026797"/>
            <a:ext cx="3142857" cy="421760"/>
          </a:xfrm>
          <a:prstGeom prst="rect">
            <a:avLst/>
          </a:prstGeom>
          <a:noFill/>
          <a:ln w="76200">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cxnSp>
        <p:nvCxnSpPr>
          <p:cNvPr id="169" name="Straight Arrow Connector 168"/>
          <p:cNvCxnSpPr/>
          <p:nvPr/>
        </p:nvCxnSpPr>
        <p:spPr>
          <a:xfrm flipH="1">
            <a:off x="3415155" y="2204414"/>
            <a:ext cx="253182" cy="617143"/>
          </a:xfrm>
          <a:prstGeom prst="straightConnector1">
            <a:avLst/>
          </a:prstGeom>
          <a:ln w="762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70" name="Rectangle 169"/>
          <p:cNvSpPr/>
          <p:nvPr/>
        </p:nvSpPr>
        <p:spPr>
          <a:xfrm>
            <a:off x="3195713" y="2822948"/>
            <a:ext cx="1809979" cy="408610"/>
          </a:xfrm>
          <a:prstGeom prst="rect">
            <a:avLst/>
          </a:prstGeom>
          <a:noFill/>
          <a:ln w="76200">
            <a:solidFill>
              <a:srgbClr val="C0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C00000"/>
              </a:solidFill>
              <a:latin typeface="Gill Sans" charset="0"/>
              <a:ea typeface="Gill Sans" charset="0"/>
              <a:cs typeface="Gill Sans" charset="0"/>
            </a:endParaRPr>
          </a:p>
        </p:txBody>
      </p:sp>
      <p:sp>
        <p:nvSpPr>
          <p:cNvPr id="171" name="TextBox 170"/>
          <p:cNvSpPr txBox="1"/>
          <p:nvPr/>
        </p:nvSpPr>
        <p:spPr>
          <a:xfrm>
            <a:off x="10504733" y="4789486"/>
            <a:ext cx="595035" cy="584775"/>
          </a:xfrm>
          <a:prstGeom prst="rect">
            <a:avLst/>
          </a:prstGeom>
          <a:noFill/>
          <a:ln>
            <a:noFill/>
          </a:ln>
        </p:spPr>
        <p:txBody>
          <a:bodyPr wrap="none" rtlCol="0">
            <a:spAutoFit/>
          </a:bodyPr>
          <a:lstStyle/>
          <a:p>
            <a:r>
              <a:rPr lang="en-US" sz="3200" dirty="0">
                <a:solidFill>
                  <a:srgbClr val="00B050"/>
                </a:solidFill>
              </a:rPr>
              <a:t>✔</a:t>
            </a:r>
          </a:p>
        </p:txBody>
      </p:sp>
      <p:cxnSp>
        <p:nvCxnSpPr>
          <p:cNvPr id="175" name="Straight Arrow Connector 174"/>
          <p:cNvCxnSpPr>
            <a:stCxn id="116" idx="0"/>
            <a:endCxn id="104" idx="1"/>
          </p:cNvCxnSpPr>
          <p:nvPr/>
        </p:nvCxnSpPr>
        <p:spPr>
          <a:xfrm flipV="1">
            <a:off x="4275039" y="4311553"/>
            <a:ext cx="912672" cy="721819"/>
          </a:xfrm>
          <a:prstGeom prst="straightConnector1">
            <a:avLst/>
          </a:prstGeom>
          <a:ln w="76200">
            <a:solidFill>
              <a:srgbClr val="C00000"/>
            </a:solidFill>
            <a:prstDash val="sysDash"/>
            <a:tailEnd type="stealth" w="lg" len="lg"/>
          </a:ln>
        </p:spPr>
        <p:style>
          <a:lnRef idx="1">
            <a:schemeClr val="accent1"/>
          </a:lnRef>
          <a:fillRef idx="0">
            <a:schemeClr val="accent1"/>
          </a:fillRef>
          <a:effectRef idx="0">
            <a:schemeClr val="accent1"/>
          </a:effectRef>
          <a:fontRef idx="minor">
            <a:schemeClr val="tx1"/>
          </a:fontRef>
        </p:style>
      </p:cxnSp>
      <p:sp>
        <p:nvSpPr>
          <p:cNvPr id="177" name="Rectangle 176"/>
          <p:cNvSpPr/>
          <p:nvPr/>
        </p:nvSpPr>
        <p:spPr>
          <a:xfrm>
            <a:off x="5201416" y="4083870"/>
            <a:ext cx="1809979" cy="408610"/>
          </a:xfrm>
          <a:prstGeom prst="rect">
            <a:avLst/>
          </a:prstGeom>
          <a:noFill/>
          <a:ln w="76200">
            <a:solidFill>
              <a:srgbClr val="C0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C00000"/>
              </a:solidFill>
              <a:latin typeface="Gill Sans" charset="0"/>
              <a:ea typeface="Gill Sans" charset="0"/>
              <a:cs typeface="Gill Sans" charset="0"/>
            </a:endParaRPr>
          </a:p>
        </p:txBody>
      </p:sp>
      <p:cxnSp>
        <p:nvCxnSpPr>
          <p:cNvPr id="178" name="Straight Arrow Connector 177"/>
          <p:cNvCxnSpPr>
            <a:endCxn id="86" idx="2"/>
          </p:cNvCxnSpPr>
          <p:nvPr/>
        </p:nvCxnSpPr>
        <p:spPr>
          <a:xfrm flipH="1" flipV="1">
            <a:off x="5669151" y="3230167"/>
            <a:ext cx="590545" cy="822115"/>
          </a:xfrm>
          <a:prstGeom prst="straightConnector1">
            <a:avLst/>
          </a:prstGeom>
          <a:ln w="76200">
            <a:solidFill>
              <a:srgbClr val="C00000"/>
            </a:solidFill>
            <a:prstDash val="sysDash"/>
            <a:tailEnd type="stealth" w="lg" len="lg"/>
          </a:ln>
        </p:spPr>
        <p:style>
          <a:lnRef idx="1">
            <a:schemeClr val="accent1"/>
          </a:lnRef>
          <a:fillRef idx="0">
            <a:schemeClr val="accent1"/>
          </a:fillRef>
          <a:effectRef idx="0">
            <a:schemeClr val="accent1"/>
          </a:effectRef>
          <a:fontRef idx="minor">
            <a:schemeClr val="tx1"/>
          </a:fontRef>
        </p:style>
      </p:cxnSp>
      <p:sp>
        <p:nvSpPr>
          <p:cNvPr id="179" name="Rectangle 178"/>
          <p:cNvSpPr/>
          <p:nvPr/>
        </p:nvSpPr>
        <p:spPr>
          <a:xfrm>
            <a:off x="5454553" y="2805435"/>
            <a:ext cx="1809979" cy="408610"/>
          </a:xfrm>
          <a:prstGeom prst="rect">
            <a:avLst/>
          </a:prstGeom>
          <a:noFill/>
          <a:ln w="76200">
            <a:solidFill>
              <a:srgbClr val="C0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C00000"/>
              </a:solidFill>
              <a:latin typeface="Gill Sans" charset="0"/>
              <a:ea typeface="Gill Sans" charset="0"/>
              <a:cs typeface="Gill Sans" charset="0"/>
            </a:endParaRPr>
          </a:p>
        </p:txBody>
      </p:sp>
      <p:cxnSp>
        <p:nvCxnSpPr>
          <p:cNvPr id="180" name="Curved Connector 179"/>
          <p:cNvCxnSpPr/>
          <p:nvPr/>
        </p:nvCxnSpPr>
        <p:spPr>
          <a:xfrm rot="16200000" flipH="1">
            <a:off x="8418128" y="1366756"/>
            <a:ext cx="12700" cy="3745054"/>
          </a:xfrm>
          <a:prstGeom prst="curvedConnector3">
            <a:avLst>
              <a:gd name="adj1" fmla="val 2952000"/>
            </a:avLst>
          </a:prstGeom>
          <a:ln w="76200">
            <a:solidFill>
              <a:srgbClr val="C00000"/>
            </a:solidFill>
            <a:prstDash val="sysDash"/>
            <a:tailEnd type="stealth" w="lg" len="lg"/>
          </a:ln>
        </p:spPr>
        <p:style>
          <a:lnRef idx="1">
            <a:schemeClr val="accent1"/>
          </a:lnRef>
          <a:fillRef idx="0">
            <a:schemeClr val="accent1"/>
          </a:fillRef>
          <a:effectRef idx="0">
            <a:schemeClr val="accent1"/>
          </a:effectRef>
          <a:fontRef idx="minor">
            <a:schemeClr val="tx1"/>
          </a:fontRef>
        </p:style>
      </p:cxnSp>
      <p:sp>
        <p:nvSpPr>
          <p:cNvPr id="181" name="Rectangle 180"/>
          <p:cNvSpPr/>
          <p:nvPr/>
        </p:nvSpPr>
        <p:spPr>
          <a:xfrm>
            <a:off x="10065139" y="2832711"/>
            <a:ext cx="1809979" cy="408610"/>
          </a:xfrm>
          <a:prstGeom prst="rect">
            <a:avLst/>
          </a:prstGeom>
          <a:noFill/>
          <a:ln w="76200">
            <a:solidFill>
              <a:srgbClr val="C0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C00000"/>
              </a:solidFill>
              <a:latin typeface="Gill Sans" charset="0"/>
              <a:ea typeface="Gill Sans" charset="0"/>
              <a:cs typeface="Gill Sans" charset="0"/>
            </a:endParaRPr>
          </a:p>
        </p:txBody>
      </p:sp>
      <p:sp>
        <p:nvSpPr>
          <p:cNvPr id="182" name="TextBox 181"/>
          <p:cNvSpPr txBox="1"/>
          <p:nvPr/>
        </p:nvSpPr>
        <p:spPr>
          <a:xfrm>
            <a:off x="11289814" y="4789486"/>
            <a:ext cx="595035" cy="584775"/>
          </a:xfrm>
          <a:prstGeom prst="rect">
            <a:avLst/>
          </a:prstGeom>
          <a:noFill/>
          <a:ln>
            <a:noFill/>
          </a:ln>
        </p:spPr>
        <p:txBody>
          <a:bodyPr wrap="none" rtlCol="0">
            <a:spAutoFit/>
          </a:bodyPr>
          <a:lstStyle/>
          <a:p>
            <a:r>
              <a:rPr lang="en-US" sz="3200" dirty="0">
                <a:solidFill>
                  <a:srgbClr val="00B050"/>
                </a:solidFill>
              </a:rPr>
              <a:t>✔</a:t>
            </a:r>
          </a:p>
        </p:txBody>
      </p:sp>
      <p:sp>
        <p:nvSpPr>
          <p:cNvPr id="183" name="TextBox 182"/>
          <p:cNvSpPr txBox="1"/>
          <p:nvPr/>
        </p:nvSpPr>
        <p:spPr>
          <a:xfrm>
            <a:off x="9816384" y="4789486"/>
            <a:ext cx="595035" cy="584775"/>
          </a:xfrm>
          <a:prstGeom prst="rect">
            <a:avLst/>
          </a:prstGeom>
          <a:noFill/>
          <a:ln>
            <a:noFill/>
          </a:ln>
        </p:spPr>
        <p:txBody>
          <a:bodyPr wrap="none" rtlCol="0">
            <a:spAutoFit/>
          </a:bodyPr>
          <a:lstStyle/>
          <a:p>
            <a:r>
              <a:rPr lang="en-US" sz="3200" dirty="0">
                <a:solidFill>
                  <a:srgbClr val="00B050"/>
                </a:solidFill>
              </a:rPr>
              <a:t>✔</a:t>
            </a:r>
          </a:p>
        </p:txBody>
      </p:sp>
      <p:sp>
        <p:nvSpPr>
          <p:cNvPr id="184" name="TextBox 183"/>
          <p:cNvSpPr txBox="1"/>
          <p:nvPr/>
        </p:nvSpPr>
        <p:spPr>
          <a:xfrm>
            <a:off x="8379168" y="4789486"/>
            <a:ext cx="595035" cy="584775"/>
          </a:xfrm>
          <a:prstGeom prst="rect">
            <a:avLst/>
          </a:prstGeom>
          <a:noFill/>
          <a:ln>
            <a:noFill/>
          </a:ln>
        </p:spPr>
        <p:txBody>
          <a:bodyPr wrap="none" rtlCol="0">
            <a:spAutoFit/>
          </a:bodyPr>
          <a:lstStyle/>
          <a:p>
            <a:r>
              <a:rPr lang="en-US" sz="3200" dirty="0">
                <a:solidFill>
                  <a:srgbClr val="00B050"/>
                </a:solidFill>
              </a:rPr>
              <a:t>✔</a:t>
            </a:r>
          </a:p>
        </p:txBody>
      </p:sp>
    </p:spTree>
    <p:extLst>
      <p:ext uri="{BB962C8B-B14F-4D97-AF65-F5344CB8AC3E}">
        <p14:creationId xmlns:p14="http://schemas.microsoft.com/office/powerpoint/2010/main" val="2131873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5"/>
                                        </p:tgtEl>
                                      </p:cBhvr>
                                    </p:animEffect>
                                    <p:animScale>
                                      <p:cBhvr>
                                        <p:cTn id="7" dur="250" autoRev="1" fill="hold"/>
                                        <p:tgtEl>
                                          <p:spTgt spid="95"/>
                                        </p:tgtEl>
                                      </p:cBhvr>
                                      <p:by x="105000" y="105000"/>
                                    </p:animScale>
                                  </p:childTnLst>
                                </p:cTn>
                              </p:par>
                            </p:childTnLst>
                          </p:cTn>
                        </p:par>
                        <p:par>
                          <p:cTn id="8" fill="hold">
                            <p:stCondLst>
                              <p:cond delay="500"/>
                            </p:stCondLst>
                            <p:childTnLst>
                              <p:par>
                                <p:cTn id="9" presetID="10" presetClass="entr" presetSubtype="0" fill="hold" grpId="1"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fade">
                                      <p:cBhvr>
                                        <p:cTn id="11" dur="500"/>
                                        <p:tgtEl>
                                          <p:spTgt spid="13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37"/>
                                        </p:tgtEl>
                                        <p:attrNameLst>
                                          <p:attrName>style.visibility</p:attrName>
                                        </p:attrNameLst>
                                      </p:cBhvr>
                                      <p:to>
                                        <p:strVal val="visible"/>
                                      </p:to>
                                    </p:set>
                                    <p:animEffect transition="in" filter="wipe(down)">
                                      <p:cBhvr>
                                        <p:cTn id="16" dur="500"/>
                                        <p:tgtEl>
                                          <p:spTgt spid="137"/>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38"/>
                                        </p:tgtEl>
                                        <p:attrNameLst>
                                          <p:attrName>style.visibility</p:attrName>
                                        </p:attrNameLst>
                                      </p:cBhvr>
                                      <p:to>
                                        <p:strVal val="visible"/>
                                      </p:to>
                                    </p:set>
                                    <p:animEffect transition="in" filter="fade">
                                      <p:cBhvr>
                                        <p:cTn id="20" dur="500"/>
                                        <p:tgtEl>
                                          <p:spTgt spid="13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39"/>
                                        </p:tgtEl>
                                        <p:attrNameLst>
                                          <p:attrName>style.visibility</p:attrName>
                                        </p:attrNameLst>
                                      </p:cBhvr>
                                      <p:to>
                                        <p:strVal val="visible"/>
                                      </p:to>
                                    </p:set>
                                    <p:animEffect transition="in" filter="wipe(left)">
                                      <p:cBhvr>
                                        <p:cTn id="25" dur="500"/>
                                        <p:tgtEl>
                                          <p:spTgt spid="139"/>
                                        </p:tgtEl>
                                      </p:cBhvr>
                                    </p:animEffect>
                                  </p:childTnLst>
                                </p:cTn>
                              </p:par>
                              <p:par>
                                <p:cTn id="26" presetID="22" presetClass="entr" presetSubtype="8" fill="hold" nodeType="withEffect">
                                  <p:stCondLst>
                                    <p:cond delay="0"/>
                                  </p:stCondLst>
                                  <p:childTnLst>
                                    <p:set>
                                      <p:cBhvr>
                                        <p:cTn id="27" dur="1" fill="hold">
                                          <p:stCondLst>
                                            <p:cond delay="0"/>
                                          </p:stCondLst>
                                        </p:cTn>
                                        <p:tgtEl>
                                          <p:spTgt spid="140"/>
                                        </p:tgtEl>
                                        <p:attrNameLst>
                                          <p:attrName>style.visibility</p:attrName>
                                        </p:attrNameLst>
                                      </p:cBhvr>
                                      <p:to>
                                        <p:strVal val="visible"/>
                                      </p:to>
                                    </p:set>
                                    <p:animEffect transition="in" filter="wipe(left)">
                                      <p:cBhvr>
                                        <p:cTn id="28" dur="500"/>
                                        <p:tgtEl>
                                          <p:spTgt spid="140"/>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141"/>
                                        </p:tgtEl>
                                        <p:attrNameLst>
                                          <p:attrName>style.visibility</p:attrName>
                                        </p:attrNameLst>
                                      </p:cBhvr>
                                      <p:to>
                                        <p:strVal val="visible"/>
                                      </p:to>
                                    </p:set>
                                    <p:animEffect transition="in" filter="fade">
                                      <p:cBhvr>
                                        <p:cTn id="32" dur="500"/>
                                        <p:tgtEl>
                                          <p:spTgt spid="14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43"/>
                                        </p:tgtEl>
                                        <p:attrNameLst>
                                          <p:attrName>style.visibility</p:attrName>
                                        </p:attrNameLst>
                                      </p:cBhvr>
                                      <p:to>
                                        <p:strVal val="visible"/>
                                      </p:to>
                                    </p:set>
                                    <p:animEffect transition="in" filter="fade">
                                      <p:cBhvr>
                                        <p:cTn id="35" dur="500"/>
                                        <p:tgtEl>
                                          <p:spTgt spid="14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8"/>
                                        </p:tgtEl>
                                        <p:attrNameLst>
                                          <p:attrName>style.visibility</p:attrName>
                                        </p:attrNameLst>
                                      </p:cBhvr>
                                      <p:to>
                                        <p:strVal val="visible"/>
                                      </p:to>
                                    </p:set>
                                    <p:animEffect transition="in" filter="fade">
                                      <p:cBhvr>
                                        <p:cTn id="40" dur="500"/>
                                        <p:tgtEl>
                                          <p:spTgt spid="168"/>
                                        </p:tgtEl>
                                      </p:cBhvr>
                                    </p:animEffect>
                                  </p:childTnLst>
                                </p:cTn>
                              </p:par>
                            </p:childTnLst>
                          </p:cTn>
                        </p:par>
                        <p:par>
                          <p:cTn id="41" fill="hold">
                            <p:stCondLst>
                              <p:cond delay="500"/>
                            </p:stCondLst>
                            <p:childTnLst>
                              <p:par>
                                <p:cTn id="42" presetID="22" presetClass="entr" presetSubtype="1" fill="hold" nodeType="afterEffect">
                                  <p:stCondLst>
                                    <p:cond delay="0"/>
                                  </p:stCondLst>
                                  <p:childTnLst>
                                    <p:set>
                                      <p:cBhvr>
                                        <p:cTn id="43" dur="1" fill="hold">
                                          <p:stCondLst>
                                            <p:cond delay="0"/>
                                          </p:stCondLst>
                                        </p:cTn>
                                        <p:tgtEl>
                                          <p:spTgt spid="169"/>
                                        </p:tgtEl>
                                        <p:attrNameLst>
                                          <p:attrName>style.visibility</p:attrName>
                                        </p:attrNameLst>
                                      </p:cBhvr>
                                      <p:to>
                                        <p:strVal val="visible"/>
                                      </p:to>
                                    </p:set>
                                    <p:animEffect transition="in" filter="wipe(up)">
                                      <p:cBhvr>
                                        <p:cTn id="44" dur="500"/>
                                        <p:tgtEl>
                                          <p:spTgt spid="169"/>
                                        </p:tgtEl>
                                      </p:cBhvr>
                                    </p:animEffect>
                                  </p:childTnLst>
                                </p:cTn>
                              </p:par>
                            </p:childTnLst>
                          </p:cTn>
                        </p:par>
                        <p:par>
                          <p:cTn id="45" fill="hold">
                            <p:stCondLst>
                              <p:cond delay="1000"/>
                            </p:stCondLst>
                            <p:childTnLst>
                              <p:par>
                                <p:cTn id="46" presetID="22" presetClass="entr" presetSubtype="8" fill="hold" grpId="0" nodeType="afterEffect">
                                  <p:stCondLst>
                                    <p:cond delay="0"/>
                                  </p:stCondLst>
                                  <p:childTnLst>
                                    <p:set>
                                      <p:cBhvr>
                                        <p:cTn id="47" dur="1" fill="hold">
                                          <p:stCondLst>
                                            <p:cond delay="0"/>
                                          </p:stCondLst>
                                        </p:cTn>
                                        <p:tgtEl>
                                          <p:spTgt spid="170"/>
                                        </p:tgtEl>
                                        <p:attrNameLst>
                                          <p:attrName>style.visibility</p:attrName>
                                        </p:attrNameLst>
                                      </p:cBhvr>
                                      <p:to>
                                        <p:strVal val="visible"/>
                                      </p:to>
                                    </p:set>
                                    <p:animEffect transition="in" filter="wipe(left)">
                                      <p:cBhvr>
                                        <p:cTn id="48" dur="500"/>
                                        <p:tgtEl>
                                          <p:spTgt spid="17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71"/>
                                        </p:tgtEl>
                                        <p:attrNameLst>
                                          <p:attrName>style.visibility</p:attrName>
                                        </p:attrNameLst>
                                      </p:cBhvr>
                                      <p:to>
                                        <p:strVal val="visible"/>
                                      </p:to>
                                    </p:set>
                                    <p:animEffect transition="in" filter="wipe(left)">
                                      <p:cBhvr>
                                        <p:cTn id="51" dur="500"/>
                                        <p:tgtEl>
                                          <p:spTgt spid="17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72"/>
                                        </p:tgtEl>
                                        <p:attrNameLst>
                                          <p:attrName>style.visibility</p:attrName>
                                        </p:attrNameLst>
                                      </p:cBhvr>
                                      <p:to>
                                        <p:strVal val="visible"/>
                                      </p:to>
                                    </p:set>
                                    <p:animEffect transition="in" filter="fade">
                                      <p:cBhvr>
                                        <p:cTn id="56" dur="500"/>
                                        <p:tgtEl>
                                          <p:spTgt spid="172"/>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173"/>
                                        </p:tgtEl>
                                        <p:attrNameLst>
                                          <p:attrName>style.visibility</p:attrName>
                                        </p:attrNameLst>
                                      </p:cBhvr>
                                      <p:to>
                                        <p:strVal val="visible"/>
                                      </p:to>
                                    </p:set>
                                    <p:animEffect transition="in" filter="fade">
                                      <p:cBhvr>
                                        <p:cTn id="60" dur="500"/>
                                        <p:tgtEl>
                                          <p:spTgt spid="173"/>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174"/>
                                        </p:tgtEl>
                                        <p:attrNameLst>
                                          <p:attrName>style.visibility</p:attrName>
                                        </p:attrNameLst>
                                      </p:cBhvr>
                                      <p:to>
                                        <p:strVal val="visible"/>
                                      </p:to>
                                    </p:set>
                                    <p:animEffect transition="in" filter="fade">
                                      <p:cBhvr>
                                        <p:cTn id="64" dur="500"/>
                                        <p:tgtEl>
                                          <p:spTgt spid="174"/>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176"/>
                                        </p:tgtEl>
                                        <p:attrNameLst>
                                          <p:attrName>style.visibility</p:attrName>
                                        </p:attrNameLst>
                                      </p:cBhvr>
                                      <p:to>
                                        <p:strVal val="visible"/>
                                      </p:to>
                                    </p:set>
                                    <p:animEffect transition="in" filter="fade">
                                      <p:cBhvr>
                                        <p:cTn id="68" dur="500"/>
                                        <p:tgtEl>
                                          <p:spTgt spid="176"/>
                                        </p:tgtEl>
                                      </p:cBhvr>
                                    </p:animEffect>
                                  </p:childTnLst>
                                </p:cTn>
                              </p:par>
                              <p:par>
                                <p:cTn id="69" presetID="34" presetClass="emph" presetSubtype="0" fill="hold" grpId="2" nodeType="withEffect">
                                  <p:stCondLst>
                                    <p:cond delay="0"/>
                                  </p:stCondLst>
                                  <p:childTnLst>
                                    <p:animMotion origin="layout" path="M 0.0 0.0 L 0.0 -0.07213" pathEditMode="relative" ptsTypes="">
                                      <p:cBhvr>
                                        <p:cTn id="70" dur="250" accel="50000" decel="50000" autoRev="1" fill="hold">
                                          <p:stCondLst>
                                            <p:cond delay="0"/>
                                          </p:stCondLst>
                                        </p:cTn>
                                        <p:tgtEl>
                                          <p:spTgt spid="176"/>
                                        </p:tgtEl>
                                        <p:attrNameLst>
                                          <p:attrName>ppt_x</p:attrName>
                                          <p:attrName>ppt_y</p:attrName>
                                        </p:attrNameLst>
                                      </p:cBhvr>
                                    </p:animMotion>
                                    <p:animRot by="1500000">
                                      <p:cBhvr>
                                        <p:cTn id="71" dur="125" fill="hold">
                                          <p:stCondLst>
                                            <p:cond delay="0"/>
                                          </p:stCondLst>
                                        </p:cTn>
                                        <p:tgtEl>
                                          <p:spTgt spid="176"/>
                                        </p:tgtEl>
                                        <p:attrNameLst>
                                          <p:attrName>r</p:attrName>
                                        </p:attrNameLst>
                                      </p:cBhvr>
                                    </p:animRot>
                                    <p:animRot by="-1500000">
                                      <p:cBhvr>
                                        <p:cTn id="72" dur="125" fill="hold">
                                          <p:stCondLst>
                                            <p:cond delay="125"/>
                                          </p:stCondLst>
                                        </p:cTn>
                                        <p:tgtEl>
                                          <p:spTgt spid="176"/>
                                        </p:tgtEl>
                                        <p:attrNameLst>
                                          <p:attrName>r</p:attrName>
                                        </p:attrNameLst>
                                      </p:cBhvr>
                                    </p:animRot>
                                    <p:animRot by="-1500000">
                                      <p:cBhvr>
                                        <p:cTn id="73" dur="125" fill="hold">
                                          <p:stCondLst>
                                            <p:cond delay="250"/>
                                          </p:stCondLst>
                                        </p:cTn>
                                        <p:tgtEl>
                                          <p:spTgt spid="176"/>
                                        </p:tgtEl>
                                        <p:attrNameLst>
                                          <p:attrName>r</p:attrName>
                                        </p:attrNameLst>
                                      </p:cBhvr>
                                    </p:animRot>
                                    <p:animRot by="1500000">
                                      <p:cBhvr>
                                        <p:cTn id="74" dur="125" fill="hold">
                                          <p:stCondLst>
                                            <p:cond delay="375"/>
                                          </p:stCondLst>
                                        </p:cTn>
                                        <p:tgtEl>
                                          <p:spTgt spid="176"/>
                                        </p:tgtEl>
                                        <p:attrNameLst>
                                          <p:attrName>r</p:attrName>
                                        </p:attrNameLst>
                                      </p:cBhvr>
                                    </p:animRo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175"/>
                                        </p:tgtEl>
                                        <p:attrNameLst>
                                          <p:attrName>style.visibility</p:attrName>
                                        </p:attrNameLst>
                                      </p:cBhvr>
                                      <p:to>
                                        <p:strVal val="visible"/>
                                      </p:to>
                                    </p:set>
                                    <p:animEffect transition="in" filter="wipe(down)">
                                      <p:cBhvr>
                                        <p:cTn id="79" dur="500"/>
                                        <p:tgtEl>
                                          <p:spTgt spid="175"/>
                                        </p:tgtEl>
                                      </p:cBhvr>
                                    </p:animEffect>
                                  </p:childTnLst>
                                </p:cTn>
                              </p:par>
                            </p:childTnLst>
                          </p:cTn>
                        </p:par>
                        <p:par>
                          <p:cTn id="80" fill="hold">
                            <p:stCondLst>
                              <p:cond delay="500"/>
                            </p:stCondLst>
                            <p:childTnLst>
                              <p:par>
                                <p:cTn id="81" presetID="22" presetClass="entr" presetSubtype="8" fill="hold" grpId="0" nodeType="afterEffect">
                                  <p:stCondLst>
                                    <p:cond delay="0"/>
                                  </p:stCondLst>
                                  <p:childTnLst>
                                    <p:set>
                                      <p:cBhvr>
                                        <p:cTn id="82" dur="1" fill="hold">
                                          <p:stCondLst>
                                            <p:cond delay="0"/>
                                          </p:stCondLst>
                                        </p:cTn>
                                        <p:tgtEl>
                                          <p:spTgt spid="177"/>
                                        </p:tgtEl>
                                        <p:attrNameLst>
                                          <p:attrName>style.visibility</p:attrName>
                                        </p:attrNameLst>
                                      </p:cBhvr>
                                      <p:to>
                                        <p:strVal val="visible"/>
                                      </p:to>
                                    </p:set>
                                    <p:animEffect transition="in" filter="wipe(left)">
                                      <p:cBhvr>
                                        <p:cTn id="83" dur="500"/>
                                        <p:tgtEl>
                                          <p:spTgt spid="177"/>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182"/>
                                        </p:tgtEl>
                                        <p:attrNameLst>
                                          <p:attrName>style.visibility</p:attrName>
                                        </p:attrNameLst>
                                      </p:cBhvr>
                                      <p:to>
                                        <p:strVal val="visible"/>
                                      </p:to>
                                    </p:set>
                                    <p:animEffect transition="in" filter="wipe(left)">
                                      <p:cBhvr>
                                        <p:cTn id="86" dur="500"/>
                                        <p:tgtEl>
                                          <p:spTgt spid="182"/>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nodeType="clickEffect">
                                  <p:stCondLst>
                                    <p:cond delay="0"/>
                                  </p:stCondLst>
                                  <p:childTnLst>
                                    <p:set>
                                      <p:cBhvr>
                                        <p:cTn id="90" dur="1" fill="hold">
                                          <p:stCondLst>
                                            <p:cond delay="0"/>
                                          </p:stCondLst>
                                        </p:cTn>
                                        <p:tgtEl>
                                          <p:spTgt spid="178"/>
                                        </p:tgtEl>
                                        <p:attrNameLst>
                                          <p:attrName>style.visibility</p:attrName>
                                        </p:attrNameLst>
                                      </p:cBhvr>
                                      <p:to>
                                        <p:strVal val="visible"/>
                                      </p:to>
                                    </p:set>
                                    <p:animEffect transition="in" filter="wipe(down)">
                                      <p:cBhvr>
                                        <p:cTn id="91" dur="500"/>
                                        <p:tgtEl>
                                          <p:spTgt spid="178"/>
                                        </p:tgtEl>
                                      </p:cBhvr>
                                    </p:animEffect>
                                  </p:childTnLst>
                                </p:cTn>
                              </p:par>
                            </p:childTnLst>
                          </p:cTn>
                        </p:par>
                        <p:par>
                          <p:cTn id="92" fill="hold">
                            <p:stCondLst>
                              <p:cond delay="500"/>
                            </p:stCondLst>
                            <p:childTnLst>
                              <p:par>
                                <p:cTn id="93" presetID="22" presetClass="entr" presetSubtype="8" fill="hold" grpId="0" nodeType="afterEffect">
                                  <p:stCondLst>
                                    <p:cond delay="0"/>
                                  </p:stCondLst>
                                  <p:childTnLst>
                                    <p:set>
                                      <p:cBhvr>
                                        <p:cTn id="94" dur="1" fill="hold">
                                          <p:stCondLst>
                                            <p:cond delay="0"/>
                                          </p:stCondLst>
                                        </p:cTn>
                                        <p:tgtEl>
                                          <p:spTgt spid="179"/>
                                        </p:tgtEl>
                                        <p:attrNameLst>
                                          <p:attrName>style.visibility</p:attrName>
                                        </p:attrNameLst>
                                      </p:cBhvr>
                                      <p:to>
                                        <p:strVal val="visible"/>
                                      </p:to>
                                    </p:set>
                                    <p:animEffect transition="in" filter="wipe(left)">
                                      <p:cBhvr>
                                        <p:cTn id="95" dur="500"/>
                                        <p:tgtEl>
                                          <p:spTgt spid="179"/>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183"/>
                                        </p:tgtEl>
                                        <p:attrNameLst>
                                          <p:attrName>style.visibility</p:attrName>
                                        </p:attrNameLst>
                                      </p:cBhvr>
                                      <p:to>
                                        <p:strVal val="visible"/>
                                      </p:to>
                                    </p:set>
                                    <p:animEffect transition="in" filter="wipe(left)">
                                      <p:cBhvr>
                                        <p:cTn id="98" dur="500"/>
                                        <p:tgtEl>
                                          <p:spTgt spid="183"/>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180"/>
                                        </p:tgtEl>
                                        <p:attrNameLst>
                                          <p:attrName>style.visibility</p:attrName>
                                        </p:attrNameLst>
                                      </p:cBhvr>
                                      <p:to>
                                        <p:strVal val="visible"/>
                                      </p:to>
                                    </p:set>
                                    <p:animEffect transition="in" filter="wipe(left)">
                                      <p:cBhvr>
                                        <p:cTn id="103" dur="500"/>
                                        <p:tgtEl>
                                          <p:spTgt spid="180"/>
                                        </p:tgtEl>
                                      </p:cBhvr>
                                    </p:animEffect>
                                  </p:childTnLst>
                                </p:cTn>
                              </p:par>
                            </p:childTnLst>
                          </p:cTn>
                        </p:par>
                        <p:par>
                          <p:cTn id="104" fill="hold">
                            <p:stCondLst>
                              <p:cond delay="500"/>
                            </p:stCondLst>
                            <p:childTnLst>
                              <p:par>
                                <p:cTn id="105" presetID="22" presetClass="entr" presetSubtype="8" fill="hold" grpId="0" nodeType="afterEffect">
                                  <p:stCondLst>
                                    <p:cond delay="0"/>
                                  </p:stCondLst>
                                  <p:childTnLst>
                                    <p:set>
                                      <p:cBhvr>
                                        <p:cTn id="106" dur="1" fill="hold">
                                          <p:stCondLst>
                                            <p:cond delay="0"/>
                                          </p:stCondLst>
                                        </p:cTn>
                                        <p:tgtEl>
                                          <p:spTgt spid="181"/>
                                        </p:tgtEl>
                                        <p:attrNameLst>
                                          <p:attrName>style.visibility</p:attrName>
                                        </p:attrNameLst>
                                      </p:cBhvr>
                                      <p:to>
                                        <p:strVal val="visible"/>
                                      </p:to>
                                    </p:set>
                                    <p:animEffect transition="in" filter="wipe(left)">
                                      <p:cBhvr>
                                        <p:cTn id="107" dur="500"/>
                                        <p:tgtEl>
                                          <p:spTgt spid="181"/>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184"/>
                                        </p:tgtEl>
                                        <p:attrNameLst>
                                          <p:attrName>style.visibility</p:attrName>
                                        </p:attrNameLst>
                                      </p:cBhvr>
                                      <p:to>
                                        <p:strVal val="visible"/>
                                      </p:to>
                                    </p:set>
                                    <p:animEffect transition="in" filter="wipe(left)">
                                      <p:cBhvr>
                                        <p:cTn id="110" dur="5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136" grpId="1" animBg="1"/>
      <p:bldP spid="138" grpId="0" animBg="1"/>
      <p:bldP spid="168" grpId="0" animBg="1"/>
      <p:bldP spid="172" grpId="0" animBg="1"/>
      <p:bldP spid="173" grpId="0" animBg="1"/>
      <p:bldP spid="174" grpId="0" animBg="1"/>
      <p:bldP spid="176" grpId="0" animBg="1"/>
      <p:bldP spid="176" grpId="2" animBg="1"/>
      <p:bldP spid="141" grpId="0" animBg="1"/>
      <p:bldP spid="143" grpId="0" animBg="1"/>
      <p:bldP spid="170" grpId="0" animBg="1"/>
      <p:bldP spid="171" grpId="0"/>
      <p:bldP spid="177" grpId="0" animBg="1"/>
      <p:bldP spid="179" grpId="0" animBg="1"/>
      <p:bldP spid="181" grpId="0" animBg="1"/>
      <p:bldP spid="182" grpId="0"/>
      <p:bldP spid="183" grpId="0"/>
      <p:bldP spid="18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NVM File Systems</a:t>
            </a:r>
            <a:r>
              <a:rPr lang="en-US" altLang="zh-CN" dirty="0"/>
              <a:t> (NVMFS)</a:t>
            </a:r>
            <a:endParaRPr lang="en-US" dirty="0"/>
          </a:p>
        </p:txBody>
      </p:sp>
      <p:sp>
        <p:nvSpPr>
          <p:cNvPr id="3" name="Content Placeholder 2"/>
          <p:cNvSpPr>
            <a:spLocks noGrp="1"/>
          </p:cNvSpPr>
          <p:nvPr>
            <p:ph idx="1"/>
          </p:nvPr>
        </p:nvSpPr>
        <p:spPr/>
        <p:txBody>
          <a:bodyPr/>
          <a:lstStyle/>
          <a:p>
            <a:r>
              <a:rPr lang="en-US" dirty="0">
                <a:ea typeface="Gill Sans" charset="0"/>
                <a:cs typeface="Gill Sans" charset="0"/>
              </a:rPr>
              <a:t>Existing NVMFS use </a:t>
            </a:r>
            <a:r>
              <a:rPr lang="en-US" b="1" dirty="0">
                <a:solidFill>
                  <a:srgbClr val="C92605"/>
                </a:solidFill>
                <a:ea typeface="Gill Sans" charset="0"/>
                <a:cs typeface="Gill Sans" charset="0"/>
              </a:rPr>
              <a:t>journaling</a:t>
            </a:r>
            <a:r>
              <a:rPr lang="en-US" dirty="0">
                <a:solidFill>
                  <a:srgbClr val="FF0000"/>
                </a:solidFill>
                <a:ea typeface="Gill Sans" charset="0"/>
                <a:cs typeface="Gill Sans" charset="0"/>
              </a:rPr>
              <a:t> </a:t>
            </a:r>
            <a:r>
              <a:rPr lang="en-US" dirty="0">
                <a:ea typeface="Gill Sans" charset="0"/>
                <a:cs typeface="Gill Sans" charset="0"/>
              </a:rPr>
              <a:t>or </a:t>
            </a:r>
            <a:r>
              <a:rPr lang="en-US" b="1" dirty="0">
                <a:solidFill>
                  <a:srgbClr val="0165C0"/>
                </a:solidFill>
                <a:ea typeface="Gill Sans" charset="0"/>
                <a:cs typeface="Gill Sans" charset="0"/>
              </a:rPr>
              <a:t>copy-on-write</a:t>
            </a:r>
            <a:r>
              <a:rPr lang="en-US" dirty="0">
                <a:ea typeface="Gill Sans" charset="0"/>
                <a:cs typeface="Gill Sans" charset="0"/>
              </a:rPr>
              <a:t> for crash consistency</a:t>
            </a:r>
          </a:p>
          <a:p>
            <a:r>
              <a:rPr lang="en-US" dirty="0">
                <a:ea typeface="Gill Sans" charset="0"/>
                <a:cs typeface="Gill Sans" charset="0"/>
              </a:rPr>
              <a:t>Synchronous cache flushes are necessary</a:t>
            </a:r>
          </a:p>
          <a:p>
            <a:r>
              <a:rPr lang="en-US" dirty="0">
                <a:ea typeface="Gill Sans" charset="0"/>
                <a:cs typeface="Gill Sans" charset="0"/>
              </a:rPr>
              <a:t>Cache flushes are expensive!</a:t>
            </a:r>
          </a:p>
          <a:p>
            <a:r>
              <a:rPr lang="en-US" dirty="0">
                <a:ea typeface="Gill Sans" charset="0"/>
                <a:cs typeface="Gill Sans" charset="0"/>
              </a:rPr>
              <a:t>Other options for crash consistency?</a:t>
            </a:r>
          </a:p>
          <a:p>
            <a:endParaRPr lang="en-US" dirty="0">
              <a:ea typeface="Gill Sans" charset="0"/>
              <a:cs typeface="Gill Sans" charset="0"/>
            </a:endParaRPr>
          </a:p>
          <a:p>
            <a:endParaRPr lang="en-US" dirty="0">
              <a:ea typeface="Gill Sans" charset="0"/>
              <a:cs typeface="Gill Sans" charset="0"/>
            </a:endParaRPr>
          </a:p>
          <a:p>
            <a:endParaRPr lang="en-US" dirty="0">
              <a:ea typeface="Gill Sans" charset="0"/>
              <a:cs typeface="Gill Sans" charset="0"/>
            </a:endParaRPr>
          </a:p>
          <a:p>
            <a:endParaRPr lang="en-US" dirty="0">
              <a:ea typeface="Gill Sans" charset="0"/>
              <a:cs typeface="Gill Sans" charset="0"/>
            </a:endParaRPr>
          </a:p>
        </p:txBody>
      </p:sp>
      <p:sp>
        <p:nvSpPr>
          <p:cNvPr id="5" name="Slide Number Placeholder 4"/>
          <p:cNvSpPr>
            <a:spLocks noGrp="1"/>
          </p:cNvSpPr>
          <p:nvPr>
            <p:ph type="sldNum" sz="quarter" idx="12"/>
          </p:nvPr>
        </p:nvSpPr>
        <p:spPr/>
        <p:txBody>
          <a:bodyPr/>
          <a:lstStyle/>
          <a:p>
            <a:fld id="{10037A90-D1A7-B045-92CA-91932AD6A1A9}" type="slidenum">
              <a:rPr lang="en-US" smtClean="0"/>
              <a:t>3</a:t>
            </a:fld>
            <a:endParaRPr lang="en-US"/>
          </a:p>
        </p:txBody>
      </p:sp>
      <p:grpSp>
        <p:nvGrpSpPr>
          <p:cNvPr id="62" name="Group 61"/>
          <p:cNvGrpSpPr/>
          <p:nvPr/>
        </p:nvGrpSpPr>
        <p:grpSpPr>
          <a:xfrm>
            <a:off x="6332780" y="3656996"/>
            <a:ext cx="4555640" cy="2945067"/>
            <a:chOff x="6344691" y="2316233"/>
            <a:chExt cx="4555640" cy="2945067"/>
          </a:xfrm>
        </p:grpSpPr>
        <p:sp>
          <p:nvSpPr>
            <p:cNvPr id="8" name="Rectangle 7"/>
            <p:cNvSpPr/>
            <p:nvPr/>
          </p:nvSpPr>
          <p:spPr>
            <a:xfrm>
              <a:off x="7089438" y="2321166"/>
              <a:ext cx="827417" cy="591377"/>
            </a:xfrm>
            <a:prstGeom prst="rect">
              <a:avLst/>
            </a:prstGeom>
            <a:noFill/>
            <a:ln w="38100">
              <a:solidFill>
                <a:srgbClr val="00005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9" name="Rectangle 8"/>
            <p:cNvSpPr/>
            <p:nvPr/>
          </p:nvSpPr>
          <p:spPr>
            <a:xfrm>
              <a:off x="6344691" y="3405219"/>
              <a:ext cx="827417" cy="591377"/>
            </a:xfrm>
            <a:prstGeom prst="rect">
              <a:avLst/>
            </a:prstGeom>
            <a:noFill/>
            <a:ln w="38100">
              <a:solidFill>
                <a:srgbClr val="00005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10" name="Rectangle 9"/>
            <p:cNvSpPr/>
            <p:nvPr/>
          </p:nvSpPr>
          <p:spPr>
            <a:xfrm>
              <a:off x="7916855" y="3405218"/>
              <a:ext cx="827417" cy="591377"/>
            </a:xfrm>
            <a:prstGeom prst="rect">
              <a:avLst/>
            </a:prstGeom>
            <a:noFill/>
            <a:ln w="38100">
              <a:solidFill>
                <a:srgbClr val="00005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11" name="Rectangle 10"/>
            <p:cNvSpPr/>
            <p:nvPr/>
          </p:nvSpPr>
          <p:spPr>
            <a:xfrm>
              <a:off x="8366865" y="4669923"/>
              <a:ext cx="827417" cy="591377"/>
            </a:xfrm>
            <a:prstGeom prst="rect">
              <a:avLst/>
            </a:prstGeom>
            <a:noFill/>
            <a:ln w="38100">
              <a:solidFill>
                <a:srgbClr val="00005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12" name="Rectangle 11"/>
            <p:cNvSpPr/>
            <p:nvPr/>
          </p:nvSpPr>
          <p:spPr>
            <a:xfrm>
              <a:off x="7089437" y="4669923"/>
              <a:ext cx="827417" cy="591377"/>
            </a:xfrm>
            <a:prstGeom prst="rect">
              <a:avLst/>
            </a:prstGeom>
            <a:noFill/>
            <a:ln w="38100">
              <a:solidFill>
                <a:srgbClr val="00005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cxnSp>
          <p:nvCxnSpPr>
            <p:cNvPr id="15" name="Straight Arrow Connector 14"/>
            <p:cNvCxnSpPr>
              <a:stCxn id="8" idx="2"/>
              <a:endCxn id="10" idx="0"/>
            </p:cNvCxnSpPr>
            <p:nvPr/>
          </p:nvCxnSpPr>
          <p:spPr>
            <a:xfrm>
              <a:off x="7503147" y="2912543"/>
              <a:ext cx="827417" cy="492675"/>
            </a:xfrm>
            <a:prstGeom prst="straightConnector1">
              <a:avLst/>
            </a:prstGeom>
            <a:ln w="38100">
              <a:solidFill>
                <a:srgbClr val="00005C"/>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2"/>
              <a:endCxn id="9" idx="0"/>
            </p:cNvCxnSpPr>
            <p:nvPr/>
          </p:nvCxnSpPr>
          <p:spPr>
            <a:xfrm flipH="1">
              <a:off x="6758400" y="2912543"/>
              <a:ext cx="744747" cy="492676"/>
            </a:xfrm>
            <a:prstGeom prst="straightConnector1">
              <a:avLst/>
            </a:prstGeom>
            <a:ln w="38100">
              <a:solidFill>
                <a:srgbClr val="00005C"/>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2"/>
              <a:endCxn id="11" idx="0"/>
            </p:cNvCxnSpPr>
            <p:nvPr/>
          </p:nvCxnSpPr>
          <p:spPr>
            <a:xfrm>
              <a:off x="8330564" y="3996595"/>
              <a:ext cx="450010" cy="673328"/>
            </a:xfrm>
            <a:prstGeom prst="straightConnector1">
              <a:avLst/>
            </a:prstGeom>
            <a:ln w="38100">
              <a:solidFill>
                <a:srgbClr val="00005C"/>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2"/>
              <a:endCxn id="12" idx="0"/>
            </p:cNvCxnSpPr>
            <p:nvPr/>
          </p:nvCxnSpPr>
          <p:spPr>
            <a:xfrm flipH="1">
              <a:off x="7503146" y="3996595"/>
              <a:ext cx="827418" cy="673328"/>
            </a:xfrm>
            <a:prstGeom prst="straightConnector1">
              <a:avLst/>
            </a:prstGeom>
            <a:ln w="38100">
              <a:solidFill>
                <a:srgbClr val="00005C"/>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0072914" y="4669922"/>
              <a:ext cx="827417" cy="591377"/>
            </a:xfrm>
            <a:prstGeom prst="rect">
              <a:avLst/>
            </a:prstGeom>
            <a:solidFill>
              <a:schemeClr val="accent6">
                <a:lumMod val="20000"/>
                <a:lumOff val="80000"/>
              </a:schemeClr>
            </a:solidFill>
            <a:ln w="38100">
              <a:solidFill>
                <a:srgbClr val="00005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E’</a:t>
              </a:r>
            </a:p>
          </p:txBody>
        </p:sp>
        <p:sp>
          <p:nvSpPr>
            <p:cNvPr id="31" name="Rectangle 30"/>
            <p:cNvSpPr/>
            <p:nvPr/>
          </p:nvSpPr>
          <p:spPr>
            <a:xfrm>
              <a:off x="9812147" y="3371667"/>
              <a:ext cx="827417" cy="591377"/>
            </a:xfrm>
            <a:prstGeom prst="rect">
              <a:avLst/>
            </a:prstGeom>
            <a:solidFill>
              <a:schemeClr val="accent6">
                <a:lumMod val="20000"/>
                <a:lumOff val="80000"/>
              </a:schemeClr>
            </a:solidFill>
            <a:ln w="38100">
              <a:solidFill>
                <a:srgbClr val="00005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C’</a:t>
              </a:r>
            </a:p>
          </p:txBody>
        </p:sp>
        <p:cxnSp>
          <p:nvCxnSpPr>
            <p:cNvPr id="32" name="Straight Arrow Connector 31"/>
            <p:cNvCxnSpPr>
              <a:stCxn id="41" idx="2"/>
              <a:endCxn id="31" idx="0"/>
            </p:cNvCxnSpPr>
            <p:nvPr/>
          </p:nvCxnSpPr>
          <p:spPr>
            <a:xfrm>
              <a:off x="9663701" y="2907610"/>
              <a:ext cx="562155" cy="464057"/>
            </a:xfrm>
            <a:prstGeom prst="straightConnector1">
              <a:avLst/>
            </a:prstGeom>
            <a:ln w="38100">
              <a:solidFill>
                <a:srgbClr val="00005C"/>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1" idx="2"/>
              <a:endCxn id="12" idx="0"/>
            </p:cNvCxnSpPr>
            <p:nvPr/>
          </p:nvCxnSpPr>
          <p:spPr>
            <a:xfrm flipH="1">
              <a:off x="7503146" y="3963044"/>
              <a:ext cx="2722710" cy="706879"/>
            </a:xfrm>
            <a:prstGeom prst="straightConnector1">
              <a:avLst/>
            </a:prstGeom>
            <a:ln w="38100">
              <a:solidFill>
                <a:srgbClr val="00005C"/>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1" idx="2"/>
              <a:endCxn id="30" idx="0"/>
            </p:cNvCxnSpPr>
            <p:nvPr/>
          </p:nvCxnSpPr>
          <p:spPr>
            <a:xfrm>
              <a:off x="10225856" y="3963044"/>
              <a:ext cx="260767" cy="706878"/>
            </a:xfrm>
            <a:prstGeom prst="straightConnector1">
              <a:avLst/>
            </a:prstGeom>
            <a:ln w="38100">
              <a:solidFill>
                <a:srgbClr val="00005C"/>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9249992" y="2316233"/>
              <a:ext cx="827417" cy="591377"/>
            </a:xfrm>
            <a:prstGeom prst="rect">
              <a:avLst/>
            </a:prstGeom>
            <a:solidFill>
              <a:schemeClr val="accent6">
                <a:lumMod val="20000"/>
                <a:lumOff val="80000"/>
              </a:schemeClr>
            </a:solidFill>
            <a:ln w="38100">
              <a:solidFill>
                <a:srgbClr val="00005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a:t>A’</a:t>
              </a:r>
              <a:endParaRPr lang="en-US" b="1" dirty="0"/>
            </a:p>
          </p:txBody>
        </p:sp>
        <p:cxnSp>
          <p:nvCxnSpPr>
            <p:cNvPr id="47" name="Straight Arrow Connector 46"/>
            <p:cNvCxnSpPr>
              <a:stCxn id="41" idx="2"/>
              <a:endCxn id="9" idx="0"/>
            </p:cNvCxnSpPr>
            <p:nvPr/>
          </p:nvCxnSpPr>
          <p:spPr>
            <a:xfrm flipH="1">
              <a:off x="6758400" y="2907610"/>
              <a:ext cx="2905301" cy="497609"/>
            </a:xfrm>
            <a:prstGeom prst="straightConnector1">
              <a:avLst/>
            </a:prstGeom>
            <a:ln w="38100">
              <a:solidFill>
                <a:srgbClr val="00005C"/>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a:off x="1291134" y="3894064"/>
            <a:ext cx="3870920" cy="2134667"/>
            <a:chOff x="1303045" y="2553301"/>
            <a:chExt cx="3870920" cy="2134667"/>
          </a:xfrm>
        </p:grpSpPr>
        <p:sp>
          <p:nvSpPr>
            <p:cNvPr id="4" name="Rectangle 3"/>
            <p:cNvSpPr/>
            <p:nvPr/>
          </p:nvSpPr>
          <p:spPr>
            <a:xfrm>
              <a:off x="1303045" y="2586735"/>
              <a:ext cx="1285245" cy="2101233"/>
            </a:xfrm>
            <a:prstGeom prst="rect">
              <a:avLst/>
            </a:prstGeom>
            <a:ln w="38100">
              <a:solidFill>
                <a:srgbClr val="00005C"/>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File System</a:t>
              </a:r>
            </a:p>
            <a:p>
              <a:pPr algn="ctr"/>
              <a:r>
                <a:rPr lang="en-US" dirty="0"/>
                <a:t>Metadata</a:t>
              </a:r>
            </a:p>
          </p:txBody>
        </p:sp>
        <p:sp>
          <p:nvSpPr>
            <p:cNvPr id="6" name="Rectangle 5"/>
            <p:cNvSpPr/>
            <p:nvPr/>
          </p:nvSpPr>
          <p:spPr>
            <a:xfrm>
              <a:off x="3997898" y="2553301"/>
              <a:ext cx="1176067" cy="1509624"/>
            </a:xfrm>
            <a:prstGeom prst="rect">
              <a:avLst/>
            </a:prstGeom>
            <a:solidFill>
              <a:schemeClr val="accent4">
                <a:lumMod val="20000"/>
                <a:lumOff val="80000"/>
              </a:schemeClr>
            </a:solidFill>
            <a:ln w="38100">
              <a:solidFill>
                <a:srgbClr val="00005C"/>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b="1" dirty="0"/>
            </a:p>
            <a:p>
              <a:pPr algn="ctr"/>
              <a:endParaRPr lang="en-US" b="1" dirty="0"/>
            </a:p>
            <a:p>
              <a:pPr algn="ctr"/>
              <a:endParaRPr lang="en-US" b="1" dirty="0"/>
            </a:p>
            <a:p>
              <a:pPr algn="ctr"/>
              <a:r>
                <a:rPr lang="en-US" b="1" dirty="0"/>
                <a:t>Journal</a:t>
              </a:r>
            </a:p>
            <a:p>
              <a:pPr algn="ctr"/>
              <a:r>
                <a:rPr lang="en-US" b="1" dirty="0"/>
                <a:t>Area</a:t>
              </a:r>
            </a:p>
          </p:txBody>
        </p:sp>
        <p:cxnSp>
          <p:nvCxnSpPr>
            <p:cNvPr id="50" name="Straight Arrow Connector 49"/>
            <p:cNvCxnSpPr>
              <a:stCxn id="54" idx="3"/>
              <a:endCxn id="57" idx="1"/>
            </p:cNvCxnSpPr>
            <p:nvPr/>
          </p:nvCxnSpPr>
          <p:spPr>
            <a:xfrm flipV="1">
              <a:off x="2240266" y="2844056"/>
              <a:ext cx="2023612" cy="63554"/>
            </a:xfrm>
            <a:prstGeom prst="straightConnector1">
              <a:avLst/>
            </a:prstGeom>
            <a:ln w="38100">
              <a:solidFill>
                <a:srgbClr val="00005C"/>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1455445" y="2739135"/>
              <a:ext cx="784821" cy="336949"/>
            </a:xfrm>
            <a:prstGeom prst="rect">
              <a:avLst/>
            </a:prstGeom>
            <a:ln w="38100">
              <a:solidFill>
                <a:srgbClr val="00005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t>inode</a:t>
              </a:r>
              <a:endParaRPr lang="en-US" dirty="0"/>
            </a:p>
          </p:txBody>
        </p:sp>
        <p:sp>
          <p:nvSpPr>
            <p:cNvPr id="57" name="Rectangle 56"/>
            <p:cNvSpPr/>
            <p:nvPr/>
          </p:nvSpPr>
          <p:spPr>
            <a:xfrm>
              <a:off x="4263878" y="2675581"/>
              <a:ext cx="784821" cy="336949"/>
            </a:xfrm>
            <a:prstGeom prst="rect">
              <a:avLst/>
            </a:prstGeom>
            <a:ln w="38100">
              <a:solidFill>
                <a:srgbClr val="00005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a:t>inode</a:t>
              </a:r>
              <a:endParaRPr lang="en-US" b="1" dirty="0"/>
            </a:p>
          </p:txBody>
        </p:sp>
      </p:grpSp>
    </p:spTree>
    <p:extLst>
      <p:ext uri="{BB962C8B-B14F-4D97-AF65-F5344CB8AC3E}">
        <p14:creationId xmlns:p14="http://schemas.microsoft.com/office/powerpoint/2010/main" val="214026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Pointer-based Dual Views</a:t>
            </a:r>
          </a:p>
        </p:txBody>
      </p:sp>
      <p:sp>
        <p:nvSpPr>
          <p:cNvPr id="7" name="Slide Number Placeholder 6"/>
          <p:cNvSpPr>
            <a:spLocks noGrp="1"/>
          </p:cNvSpPr>
          <p:nvPr>
            <p:ph type="sldNum" sz="quarter" idx="12"/>
          </p:nvPr>
        </p:nvSpPr>
        <p:spPr/>
        <p:txBody>
          <a:bodyPr/>
          <a:lstStyle/>
          <a:p>
            <a:fld id="{10037A90-D1A7-B045-92CA-91932AD6A1A9}" type="slidenum">
              <a:rPr lang="en-US" smtClean="0"/>
              <a:t>30</a:t>
            </a:fld>
            <a:endParaRPr lang="en-US"/>
          </a:p>
        </p:txBody>
      </p:sp>
      <p:sp>
        <p:nvSpPr>
          <p:cNvPr id="61" name="TextBox 60"/>
          <p:cNvSpPr txBox="1"/>
          <p:nvPr/>
        </p:nvSpPr>
        <p:spPr>
          <a:xfrm>
            <a:off x="3089932" y="1395691"/>
            <a:ext cx="907108" cy="369332"/>
          </a:xfrm>
          <a:prstGeom prst="rect">
            <a:avLst/>
          </a:prstGeom>
          <a:noFill/>
          <a:ln w="38100">
            <a:noFill/>
          </a:ln>
        </p:spPr>
        <p:txBody>
          <a:bodyPr wrap="none" rtlCol="0">
            <a:spAutoFit/>
          </a:bodyPr>
          <a:lstStyle/>
          <a:p>
            <a:r>
              <a:rPr lang="en-US" dirty="0">
                <a:latin typeface="Gill Sans" charset="0"/>
                <a:ea typeface="Gill Sans" charset="0"/>
                <a:cs typeface="Gill Sans" charset="0"/>
              </a:rPr>
              <a:t>Buckets</a:t>
            </a:r>
          </a:p>
        </p:txBody>
      </p:sp>
      <p:sp>
        <p:nvSpPr>
          <p:cNvPr id="62" name="Rounded Rectangle 61"/>
          <p:cNvSpPr/>
          <p:nvPr/>
        </p:nvSpPr>
        <p:spPr>
          <a:xfrm>
            <a:off x="1206867" y="1316783"/>
            <a:ext cx="1150966" cy="522446"/>
          </a:xfrm>
          <a:prstGeom prst="roundRect">
            <a:avLst/>
          </a:prstGeom>
          <a:solidFill>
            <a:schemeClr val="accent1">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dirty="0">
                <a:latin typeface="Gill Sans" charset="0"/>
                <a:ea typeface="Gill Sans" charset="0"/>
                <a:cs typeface="Gill Sans" charset="0"/>
              </a:rPr>
              <a:t>Directory </a:t>
            </a:r>
            <a:r>
              <a:rPr lang="en-US" dirty="0" err="1">
                <a:latin typeface="Gill Sans" charset="0"/>
                <a:ea typeface="Gill Sans" charset="0"/>
                <a:cs typeface="Gill Sans" charset="0"/>
              </a:rPr>
              <a:t>inode</a:t>
            </a:r>
            <a:endParaRPr lang="en-US" dirty="0">
              <a:latin typeface="Gill Sans" charset="0"/>
              <a:ea typeface="Gill Sans" charset="0"/>
              <a:cs typeface="Gill Sans" charset="0"/>
            </a:endParaRPr>
          </a:p>
        </p:txBody>
      </p:sp>
      <p:grpSp>
        <p:nvGrpSpPr>
          <p:cNvPr id="18" name="Group 17"/>
          <p:cNvGrpSpPr/>
          <p:nvPr/>
        </p:nvGrpSpPr>
        <p:grpSpPr>
          <a:xfrm>
            <a:off x="3196031" y="2821557"/>
            <a:ext cx="1816578" cy="408610"/>
            <a:chOff x="2807866" y="5154429"/>
            <a:chExt cx="1816578" cy="408610"/>
          </a:xfrm>
        </p:grpSpPr>
        <p:sp>
          <p:nvSpPr>
            <p:cNvPr id="64" name="Rectangle 63"/>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D</a:t>
              </a:r>
            </a:p>
          </p:txBody>
        </p:sp>
        <p:sp>
          <p:nvSpPr>
            <p:cNvPr id="65" name="Rectangle 64"/>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6" name="Rectangle 65"/>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7" name="Rectangle 66"/>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cxnSp>
        <p:nvCxnSpPr>
          <p:cNvPr id="76" name="Straight Arrow Connector 75"/>
          <p:cNvCxnSpPr>
            <a:stCxn id="94" idx="2"/>
            <a:endCxn id="64" idx="0"/>
          </p:cNvCxnSpPr>
          <p:nvPr/>
        </p:nvCxnSpPr>
        <p:spPr>
          <a:xfrm flipH="1">
            <a:off x="3413009" y="2204414"/>
            <a:ext cx="253182" cy="61714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2357833" y="1578006"/>
            <a:ext cx="1044447" cy="41552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a:xfrm>
            <a:off x="3402280" y="1782654"/>
            <a:ext cx="3121948" cy="421760"/>
            <a:chOff x="7129577" y="2232636"/>
            <a:chExt cx="1755015" cy="237094"/>
          </a:xfrm>
          <a:solidFill>
            <a:schemeClr val="accent1">
              <a:lumMod val="20000"/>
              <a:lumOff val="80000"/>
            </a:schemeClr>
          </a:solidFill>
        </p:grpSpPr>
        <p:sp>
          <p:nvSpPr>
            <p:cNvPr id="89" name="Rectangle 88"/>
            <p:cNvSpPr/>
            <p:nvPr/>
          </p:nvSpPr>
          <p:spPr>
            <a:xfrm>
              <a:off x="742123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1</a:t>
              </a:r>
              <a:endParaRPr lang="en-US" dirty="0">
                <a:latin typeface="Gill Sans" charset="0"/>
                <a:ea typeface="Gill Sans" charset="0"/>
                <a:cs typeface="Gill Sans" charset="0"/>
              </a:endParaRPr>
            </a:p>
          </p:txBody>
        </p:sp>
        <p:sp>
          <p:nvSpPr>
            <p:cNvPr id="90" name="Rectangle 89"/>
            <p:cNvSpPr/>
            <p:nvPr/>
          </p:nvSpPr>
          <p:spPr>
            <a:xfrm>
              <a:off x="771289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2</a:t>
              </a:r>
              <a:endParaRPr lang="en-US" dirty="0">
                <a:latin typeface="Gill Sans" charset="0"/>
                <a:ea typeface="Gill Sans" charset="0"/>
                <a:cs typeface="Gill Sans" charset="0"/>
              </a:endParaRPr>
            </a:p>
          </p:txBody>
        </p:sp>
        <p:sp>
          <p:nvSpPr>
            <p:cNvPr id="91" name="Rectangle 90"/>
            <p:cNvSpPr/>
            <p:nvPr/>
          </p:nvSpPr>
          <p:spPr>
            <a:xfrm>
              <a:off x="800455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3</a:t>
              </a:r>
              <a:endParaRPr lang="en-US" dirty="0">
                <a:latin typeface="Gill Sans" charset="0"/>
                <a:ea typeface="Gill Sans" charset="0"/>
                <a:cs typeface="Gill Sans" charset="0"/>
              </a:endParaRPr>
            </a:p>
          </p:txBody>
        </p:sp>
        <p:sp>
          <p:nvSpPr>
            <p:cNvPr id="92" name="Rectangle 91"/>
            <p:cNvSpPr/>
            <p:nvPr/>
          </p:nvSpPr>
          <p:spPr>
            <a:xfrm>
              <a:off x="829621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4</a:t>
              </a:r>
              <a:endParaRPr lang="en-US" dirty="0">
                <a:latin typeface="Gill Sans" charset="0"/>
                <a:ea typeface="Gill Sans" charset="0"/>
                <a:cs typeface="Gill Sans" charset="0"/>
              </a:endParaRPr>
            </a:p>
          </p:txBody>
        </p:sp>
        <p:sp>
          <p:nvSpPr>
            <p:cNvPr id="93" name="Rectangle 92"/>
            <p:cNvSpPr/>
            <p:nvPr/>
          </p:nvSpPr>
          <p:spPr>
            <a:xfrm>
              <a:off x="8587875"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mr-IN" dirty="0">
                  <a:latin typeface="Gill Sans" charset="0"/>
                  <a:ea typeface="Gill Sans" charset="0"/>
                  <a:cs typeface="Gill Sans" charset="0"/>
                </a:rPr>
                <a:t>…</a:t>
              </a:r>
              <a:endParaRPr lang="en-US" dirty="0">
                <a:latin typeface="Gill Sans" charset="0"/>
                <a:ea typeface="Gill Sans" charset="0"/>
                <a:cs typeface="Gill Sans" charset="0"/>
              </a:endParaRPr>
            </a:p>
          </p:txBody>
        </p:sp>
        <p:sp>
          <p:nvSpPr>
            <p:cNvPr id="94" name="Rectangle 93"/>
            <p:cNvSpPr/>
            <p:nvPr/>
          </p:nvSpPr>
          <p:spPr>
            <a:xfrm>
              <a:off x="712957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0</a:t>
              </a:r>
              <a:endParaRPr lang="en-US" dirty="0">
                <a:latin typeface="Gill Sans" charset="0"/>
                <a:ea typeface="Gill Sans" charset="0"/>
                <a:cs typeface="Gill Sans" charset="0"/>
              </a:endParaRPr>
            </a:p>
          </p:txBody>
        </p:sp>
      </p:grpSp>
      <p:sp>
        <p:nvSpPr>
          <p:cNvPr id="95" name="Rounded Rectangle 94"/>
          <p:cNvSpPr/>
          <p:nvPr/>
        </p:nvSpPr>
        <p:spPr>
          <a:xfrm>
            <a:off x="1206867" y="2821557"/>
            <a:ext cx="1150966" cy="1037787"/>
          </a:xfrm>
          <a:prstGeom prst="roundRect">
            <a:avLst/>
          </a:prstGeom>
          <a:solidFill>
            <a:schemeClr val="accent2">
              <a:lumMod val="20000"/>
              <a:lumOff val="80000"/>
            </a:schemeClr>
          </a:solidFill>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Directory</a:t>
            </a:r>
          </a:p>
          <a:p>
            <a:pPr algn="ctr"/>
            <a:r>
              <a:rPr lang="en-US" dirty="0"/>
              <a:t>VFS </a:t>
            </a:r>
            <a:r>
              <a:rPr lang="en-US" dirty="0" err="1"/>
              <a:t>inode</a:t>
            </a:r>
            <a:endParaRPr lang="en-US" dirty="0"/>
          </a:p>
        </p:txBody>
      </p:sp>
      <p:cxnSp>
        <p:nvCxnSpPr>
          <p:cNvPr id="108" name="Straight Arrow Connector 107"/>
          <p:cNvCxnSpPr>
            <a:stCxn id="91" idx="2"/>
            <a:endCxn id="86" idx="0"/>
          </p:cNvCxnSpPr>
          <p:nvPr/>
        </p:nvCxnSpPr>
        <p:spPr>
          <a:xfrm>
            <a:off x="5222669" y="2204414"/>
            <a:ext cx="446482" cy="61714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6" idx="3"/>
            <a:endCxn id="99" idx="1"/>
          </p:cNvCxnSpPr>
          <p:nvPr/>
        </p:nvCxnSpPr>
        <p:spPr>
          <a:xfrm>
            <a:off x="7268751" y="3025862"/>
            <a:ext cx="545855"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1" idx="3"/>
            <a:endCxn id="120" idx="1"/>
          </p:cNvCxnSpPr>
          <p:nvPr/>
        </p:nvCxnSpPr>
        <p:spPr>
          <a:xfrm>
            <a:off x="9631184" y="3025862"/>
            <a:ext cx="433955"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95" idx="0"/>
            <a:endCxn id="62" idx="2"/>
          </p:cNvCxnSpPr>
          <p:nvPr/>
        </p:nvCxnSpPr>
        <p:spPr>
          <a:xfrm flipV="1">
            <a:off x="1782350" y="1839229"/>
            <a:ext cx="0" cy="982328"/>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7356026" y="1287981"/>
            <a:ext cx="4647360" cy="984818"/>
            <a:chOff x="9927926" y="1118525"/>
            <a:chExt cx="4647360" cy="984818"/>
          </a:xfrm>
        </p:grpSpPr>
        <p:sp>
          <p:nvSpPr>
            <p:cNvPr id="60" name="Rectangle 59"/>
            <p:cNvSpPr/>
            <p:nvPr/>
          </p:nvSpPr>
          <p:spPr>
            <a:xfrm>
              <a:off x="9927926" y="1207373"/>
              <a:ext cx="344968" cy="202754"/>
            </a:xfrm>
            <a:prstGeom prst="rect">
              <a:avLst/>
            </a:prstGeom>
            <a:solidFill>
              <a:schemeClr val="accent2">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8" name="Rectangle 67"/>
            <p:cNvSpPr/>
            <p:nvPr/>
          </p:nvSpPr>
          <p:spPr>
            <a:xfrm>
              <a:off x="9927926" y="1512095"/>
              <a:ext cx="344968" cy="202754"/>
            </a:xfrm>
            <a:prstGeom prst="rect">
              <a:avLst/>
            </a:prstGeom>
            <a:no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9" name="Rectangle 68"/>
            <p:cNvSpPr/>
            <p:nvPr/>
          </p:nvSpPr>
          <p:spPr>
            <a:xfrm>
              <a:off x="9927926" y="1816816"/>
              <a:ext cx="344968" cy="202754"/>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70" name="TextBox 69"/>
            <p:cNvSpPr txBox="1"/>
            <p:nvPr/>
          </p:nvSpPr>
          <p:spPr>
            <a:xfrm>
              <a:off x="10267697" y="1118525"/>
              <a:ext cx="1807867"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Volatile in DRAM</a:t>
              </a:r>
              <a:endParaRPr lang="en-US" dirty="0">
                <a:latin typeface="Gill Sans" charset="0"/>
                <a:ea typeface="Gill Sans" charset="0"/>
                <a:cs typeface="Gill Sans" charset="0"/>
              </a:endParaRPr>
            </a:p>
          </p:txBody>
        </p:sp>
        <p:sp>
          <p:nvSpPr>
            <p:cNvPr id="71" name="TextBox 70"/>
            <p:cNvSpPr txBox="1"/>
            <p:nvPr/>
          </p:nvSpPr>
          <p:spPr>
            <a:xfrm>
              <a:off x="10267697" y="1428806"/>
              <a:ext cx="4307589"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Updates to NVM w/o persistence guarantee</a:t>
              </a:r>
              <a:endParaRPr lang="en-US" dirty="0">
                <a:latin typeface="Gill Sans" charset="0"/>
                <a:ea typeface="Gill Sans" charset="0"/>
                <a:cs typeface="Gill Sans" charset="0"/>
              </a:endParaRPr>
            </a:p>
          </p:txBody>
        </p:sp>
        <p:sp>
          <p:nvSpPr>
            <p:cNvPr id="72" name="TextBox 71"/>
            <p:cNvSpPr txBox="1"/>
            <p:nvPr/>
          </p:nvSpPr>
          <p:spPr>
            <a:xfrm>
              <a:off x="10267697" y="1734011"/>
              <a:ext cx="1823833"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Persisted in NVM</a:t>
              </a:r>
              <a:endParaRPr lang="en-US" dirty="0">
                <a:latin typeface="Gill Sans" charset="0"/>
                <a:ea typeface="Gill Sans" charset="0"/>
                <a:cs typeface="Gill Sans" charset="0"/>
              </a:endParaRPr>
            </a:p>
          </p:txBody>
        </p:sp>
      </p:grpSp>
      <p:sp>
        <p:nvSpPr>
          <p:cNvPr id="83" name="TextBox 82"/>
          <p:cNvSpPr txBox="1"/>
          <p:nvPr/>
        </p:nvSpPr>
        <p:spPr>
          <a:xfrm>
            <a:off x="3992176" y="3340450"/>
            <a:ext cx="527849" cy="430887"/>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Latest</a:t>
            </a:r>
          </a:p>
          <a:p>
            <a:pPr algn="ctr"/>
            <a:r>
              <a:rPr lang="en-US" sz="1400" dirty="0">
                <a:latin typeface="Gill Sans" charset="0"/>
                <a:ea typeface="Gill Sans" charset="0"/>
                <a:cs typeface="Gill Sans" charset="0"/>
              </a:rPr>
              <a:t>Next</a:t>
            </a:r>
          </a:p>
        </p:txBody>
      </p:sp>
      <p:sp>
        <p:nvSpPr>
          <p:cNvPr id="84" name="TextBox 83"/>
          <p:cNvSpPr txBox="1"/>
          <p:nvPr/>
        </p:nvSpPr>
        <p:spPr>
          <a:xfrm>
            <a:off x="4514144" y="3340450"/>
            <a:ext cx="858694" cy="430887"/>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Consistent</a:t>
            </a:r>
          </a:p>
          <a:p>
            <a:pPr algn="ctr"/>
            <a:r>
              <a:rPr lang="en-US" sz="1400" dirty="0">
                <a:latin typeface="Gill Sans" charset="0"/>
                <a:ea typeface="Gill Sans" charset="0"/>
                <a:cs typeface="Gill Sans" charset="0"/>
              </a:rPr>
              <a:t>Next</a:t>
            </a:r>
          </a:p>
        </p:txBody>
      </p:sp>
      <p:grpSp>
        <p:nvGrpSpPr>
          <p:cNvPr id="85" name="Group 84"/>
          <p:cNvGrpSpPr/>
          <p:nvPr/>
        </p:nvGrpSpPr>
        <p:grpSpPr>
          <a:xfrm>
            <a:off x="5452173" y="2821557"/>
            <a:ext cx="1816578" cy="408610"/>
            <a:chOff x="2807866" y="5154429"/>
            <a:chExt cx="1816578" cy="408610"/>
          </a:xfrm>
        </p:grpSpPr>
        <p:sp>
          <p:nvSpPr>
            <p:cNvPr id="86" name="Rectangle 85"/>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C</a:t>
              </a:r>
            </a:p>
          </p:txBody>
        </p:sp>
        <p:sp>
          <p:nvSpPr>
            <p:cNvPr id="87" name="Rectangle 86"/>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96" name="Rectangle 95"/>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97" name="Rectangle 96"/>
            <p:cNvSpPr/>
            <p:nvPr/>
          </p:nvSpPr>
          <p:spPr>
            <a:xfrm>
              <a:off x="3675778" y="5154429"/>
              <a:ext cx="433955" cy="408610"/>
            </a:xfrm>
            <a:prstGeom prst="rect">
              <a:avLst/>
            </a:prstGeom>
            <a:solidFill>
              <a:schemeClr val="bg1"/>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grpSp>
        <p:nvGrpSpPr>
          <p:cNvPr id="98" name="Group 97"/>
          <p:cNvGrpSpPr/>
          <p:nvPr/>
        </p:nvGrpSpPr>
        <p:grpSpPr>
          <a:xfrm>
            <a:off x="7814606" y="2821557"/>
            <a:ext cx="1816578" cy="408610"/>
            <a:chOff x="2807866" y="5154429"/>
            <a:chExt cx="1816578" cy="408610"/>
          </a:xfrm>
        </p:grpSpPr>
        <p:sp>
          <p:nvSpPr>
            <p:cNvPr id="99" name="Rectangle 98"/>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B</a:t>
              </a:r>
            </a:p>
          </p:txBody>
        </p:sp>
        <p:sp>
          <p:nvSpPr>
            <p:cNvPr id="100" name="Rectangle 99"/>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1" name="Rectangle 100"/>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2" name="Rectangle 101"/>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grpSp>
        <p:nvGrpSpPr>
          <p:cNvPr id="119" name="Group 118"/>
          <p:cNvGrpSpPr/>
          <p:nvPr/>
        </p:nvGrpSpPr>
        <p:grpSpPr>
          <a:xfrm>
            <a:off x="10065139" y="2821557"/>
            <a:ext cx="1816578" cy="408610"/>
            <a:chOff x="2807866" y="5154429"/>
            <a:chExt cx="1816578" cy="408610"/>
          </a:xfrm>
        </p:grpSpPr>
        <p:sp>
          <p:nvSpPr>
            <p:cNvPr id="120" name="Rectangle 119"/>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A</a:t>
              </a:r>
            </a:p>
          </p:txBody>
        </p:sp>
        <p:sp>
          <p:nvSpPr>
            <p:cNvPr id="121" name="Rectangle 120"/>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22" name="Rectangle 121"/>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23" name="Rectangle 122"/>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sp>
        <p:nvSpPr>
          <p:cNvPr id="126" name="TextBox 125"/>
          <p:cNvSpPr txBox="1"/>
          <p:nvPr/>
        </p:nvSpPr>
        <p:spPr>
          <a:xfrm>
            <a:off x="3486191" y="3340450"/>
            <a:ext cx="511866" cy="215444"/>
          </a:xfrm>
          <a:prstGeom prst="rect">
            <a:avLst/>
          </a:prstGeom>
          <a:noFill/>
          <a:ln w="38100">
            <a:noFill/>
          </a:ln>
        </p:spPr>
        <p:txBody>
          <a:bodyPr wrap="square" lIns="0" tIns="0" rIns="0" bIns="0" rtlCol="0">
            <a:spAutoFit/>
          </a:bodyPr>
          <a:lstStyle/>
          <a:p>
            <a:pPr algn="ctr"/>
            <a:r>
              <a:rPr lang="en-US" sz="1400" dirty="0" err="1">
                <a:latin typeface="Gill Sans" charset="0"/>
                <a:ea typeface="Gill Sans" charset="0"/>
                <a:cs typeface="Gill Sans" charset="0"/>
              </a:rPr>
              <a:t>inode</a:t>
            </a:r>
            <a:endParaRPr lang="en-US" sz="1400" dirty="0">
              <a:latin typeface="Gill Sans" charset="0"/>
              <a:ea typeface="Gill Sans" charset="0"/>
              <a:cs typeface="Gill Sans" charset="0"/>
            </a:endParaRPr>
          </a:p>
        </p:txBody>
      </p:sp>
      <p:sp>
        <p:nvSpPr>
          <p:cNvPr id="127" name="TextBox 126"/>
          <p:cNvSpPr txBox="1"/>
          <p:nvPr/>
        </p:nvSpPr>
        <p:spPr>
          <a:xfrm>
            <a:off x="2825248" y="3340450"/>
            <a:ext cx="666824" cy="215444"/>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Filename</a:t>
            </a:r>
          </a:p>
        </p:txBody>
      </p:sp>
      <p:cxnSp>
        <p:nvCxnSpPr>
          <p:cNvPr id="26" name="Straight Connector 25"/>
          <p:cNvCxnSpPr>
            <a:endCxn id="84" idx="0"/>
          </p:cNvCxnSpPr>
          <p:nvPr/>
        </p:nvCxnSpPr>
        <p:spPr>
          <a:xfrm>
            <a:off x="4755253" y="3025862"/>
            <a:ext cx="188238" cy="314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endCxn id="83" idx="0"/>
          </p:cNvCxnSpPr>
          <p:nvPr/>
        </p:nvCxnSpPr>
        <p:spPr>
          <a:xfrm flipH="1">
            <a:off x="4256101" y="3037171"/>
            <a:ext cx="31737" cy="3032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endCxn id="126" idx="0"/>
          </p:cNvCxnSpPr>
          <p:nvPr/>
        </p:nvCxnSpPr>
        <p:spPr>
          <a:xfrm flipH="1">
            <a:off x="3742124" y="3037171"/>
            <a:ext cx="92256" cy="3032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endCxn id="127" idx="0"/>
          </p:cNvCxnSpPr>
          <p:nvPr/>
        </p:nvCxnSpPr>
        <p:spPr>
          <a:xfrm flipH="1">
            <a:off x="3158660" y="3047297"/>
            <a:ext cx="227000" cy="2931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95" idx="2"/>
            <a:endCxn id="131" idx="1"/>
          </p:cNvCxnSpPr>
          <p:nvPr/>
        </p:nvCxnSpPr>
        <p:spPr>
          <a:xfrm>
            <a:off x="1782350" y="3859344"/>
            <a:ext cx="672300" cy="1384908"/>
          </a:xfrm>
          <a:prstGeom prst="straightConnector1">
            <a:avLst/>
          </a:prstGeom>
          <a:ln w="381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2260659" y="4551798"/>
            <a:ext cx="1538947" cy="369332"/>
          </a:xfrm>
          <a:prstGeom prst="rect">
            <a:avLst/>
          </a:prstGeom>
          <a:noFill/>
          <a:ln w="38100">
            <a:noFill/>
          </a:ln>
        </p:spPr>
        <p:txBody>
          <a:bodyPr wrap="none" rtlCol="0">
            <a:spAutoFit/>
          </a:bodyPr>
          <a:lstStyle/>
          <a:p>
            <a:r>
              <a:rPr lang="en-US" dirty="0">
                <a:latin typeface="Gill Sans" charset="0"/>
                <a:ea typeface="Gill Sans" charset="0"/>
                <a:cs typeface="Gill Sans" charset="0"/>
              </a:rPr>
              <a:t>Latest Buckets</a:t>
            </a:r>
          </a:p>
        </p:txBody>
      </p:sp>
      <p:grpSp>
        <p:nvGrpSpPr>
          <p:cNvPr id="113" name="Group 112"/>
          <p:cNvGrpSpPr/>
          <p:nvPr/>
        </p:nvGrpSpPr>
        <p:grpSpPr>
          <a:xfrm>
            <a:off x="2454650" y="5033372"/>
            <a:ext cx="3121948" cy="421760"/>
            <a:chOff x="7129577" y="2232636"/>
            <a:chExt cx="1755015" cy="237094"/>
          </a:xfrm>
          <a:solidFill>
            <a:schemeClr val="accent1">
              <a:lumMod val="20000"/>
              <a:lumOff val="80000"/>
            </a:schemeClr>
          </a:solidFill>
        </p:grpSpPr>
        <p:sp>
          <p:nvSpPr>
            <p:cNvPr id="114" name="Rectangle 113"/>
            <p:cNvSpPr/>
            <p:nvPr/>
          </p:nvSpPr>
          <p:spPr>
            <a:xfrm>
              <a:off x="742123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15" name="Rectangle 114"/>
            <p:cNvSpPr/>
            <p:nvPr/>
          </p:nvSpPr>
          <p:spPr>
            <a:xfrm>
              <a:off x="771289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16" name="Rectangle 115"/>
            <p:cNvSpPr/>
            <p:nvPr/>
          </p:nvSpPr>
          <p:spPr>
            <a:xfrm>
              <a:off x="800455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3</a:t>
              </a:r>
              <a:endParaRPr lang="en-US" dirty="0">
                <a:latin typeface="Gill Sans" charset="0"/>
                <a:ea typeface="Gill Sans" charset="0"/>
                <a:cs typeface="Gill Sans" charset="0"/>
              </a:endParaRPr>
            </a:p>
          </p:txBody>
        </p:sp>
        <p:sp>
          <p:nvSpPr>
            <p:cNvPr id="117" name="Rectangle 116"/>
            <p:cNvSpPr/>
            <p:nvPr/>
          </p:nvSpPr>
          <p:spPr>
            <a:xfrm>
              <a:off x="829621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18" name="Rectangle 117"/>
            <p:cNvSpPr/>
            <p:nvPr/>
          </p:nvSpPr>
          <p:spPr>
            <a:xfrm>
              <a:off x="8587875"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31" name="Rectangle 130"/>
            <p:cNvSpPr/>
            <p:nvPr/>
          </p:nvSpPr>
          <p:spPr>
            <a:xfrm>
              <a:off x="712957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grpSp>
      <p:sp>
        <p:nvSpPr>
          <p:cNvPr id="145" name="Rounded Rectangle 144"/>
          <p:cNvSpPr/>
          <p:nvPr/>
        </p:nvSpPr>
        <p:spPr>
          <a:xfrm>
            <a:off x="9248007" y="421459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Dir</a:t>
            </a:r>
          </a:p>
        </p:txBody>
      </p:sp>
      <p:sp>
        <p:nvSpPr>
          <p:cNvPr id="146" name="Rounded Rectangle 145"/>
          <p:cNvSpPr/>
          <p:nvPr/>
        </p:nvSpPr>
        <p:spPr>
          <a:xfrm>
            <a:off x="8132225"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A</a:t>
            </a:r>
          </a:p>
        </p:txBody>
      </p:sp>
      <p:sp>
        <p:nvSpPr>
          <p:cNvPr id="147" name="Rounded Rectangle 146"/>
          <p:cNvSpPr/>
          <p:nvPr/>
        </p:nvSpPr>
        <p:spPr>
          <a:xfrm>
            <a:off x="8859713"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B</a:t>
            </a:r>
          </a:p>
        </p:txBody>
      </p:sp>
      <p:sp>
        <p:nvSpPr>
          <p:cNvPr id="148" name="Rounded Rectangle 147"/>
          <p:cNvSpPr/>
          <p:nvPr/>
        </p:nvSpPr>
        <p:spPr>
          <a:xfrm>
            <a:off x="9587200"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C</a:t>
            </a:r>
          </a:p>
        </p:txBody>
      </p:sp>
      <p:sp>
        <p:nvSpPr>
          <p:cNvPr id="149" name="Rounded Rectangle 148"/>
          <p:cNvSpPr/>
          <p:nvPr/>
        </p:nvSpPr>
        <p:spPr>
          <a:xfrm>
            <a:off x="10314687"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D</a:t>
            </a:r>
          </a:p>
        </p:txBody>
      </p:sp>
      <p:cxnSp>
        <p:nvCxnSpPr>
          <p:cNvPr id="150" name="Elbow Connector 149"/>
          <p:cNvCxnSpPr>
            <a:stCxn id="147" idx="2"/>
          </p:cNvCxnSpPr>
          <p:nvPr/>
        </p:nvCxnSpPr>
        <p:spPr>
          <a:xfrm rot="5400000">
            <a:off x="8840876" y="4121052"/>
            <a:ext cx="290826" cy="1115782"/>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Elbow Connector 150"/>
          <p:cNvCxnSpPr>
            <a:stCxn id="147" idx="2"/>
          </p:cNvCxnSpPr>
          <p:nvPr/>
        </p:nvCxnSpPr>
        <p:spPr>
          <a:xfrm rot="5400000">
            <a:off x="9204621" y="4484797"/>
            <a:ext cx="290826" cy="388294"/>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Elbow Connector 151"/>
          <p:cNvCxnSpPr>
            <a:stCxn id="147" idx="2"/>
          </p:cNvCxnSpPr>
          <p:nvPr/>
        </p:nvCxnSpPr>
        <p:spPr>
          <a:xfrm rot="16200000" flipH="1">
            <a:off x="9568364" y="4509347"/>
            <a:ext cx="290826" cy="339193"/>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Elbow Connector 152"/>
          <p:cNvCxnSpPr>
            <a:stCxn id="147" idx="2"/>
          </p:cNvCxnSpPr>
          <p:nvPr/>
        </p:nvCxnSpPr>
        <p:spPr>
          <a:xfrm rot="16200000" flipH="1">
            <a:off x="9932107" y="4145603"/>
            <a:ext cx="290826" cy="106668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4" name="Group 153"/>
          <p:cNvGrpSpPr/>
          <p:nvPr/>
        </p:nvGrpSpPr>
        <p:grpSpPr>
          <a:xfrm>
            <a:off x="8150110" y="5709007"/>
            <a:ext cx="2774809" cy="928693"/>
            <a:chOff x="8248561" y="5273815"/>
            <a:chExt cx="2774809" cy="928693"/>
          </a:xfrm>
        </p:grpSpPr>
        <p:sp>
          <p:nvSpPr>
            <p:cNvPr id="155" name="Rounded Rectangle 154"/>
            <p:cNvSpPr/>
            <p:nvPr/>
          </p:nvSpPr>
          <p:spPr>
            <a:xfrm>
              <a:off x="9364343" y="527381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Dir</a:t>
              </a:r>
            </a:p>
          </p:txBody>
        </p:sp>
        <p:sp>
          <p:nvSpPr>
            <p:cNvPr id="156" name="Rounded Rectangle 155"/>
            <p:cNvSpPr/>
            <p:nvPr/>
          </p:nvSpPr>
          <p:spPr>
            <a:xfrm>
              <a:off x="8248561"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A</a:t>
              </a:r>
            </a:p>
          </p:txBody>
        </p:sp>
        <p:sp>
          <p:nvSpPr>
            <p:cNvPr id="157" name="Rounded Rectangle 156"/>
            <p:cNvSpPr/>
            <p:nvPr/>
          </p:nvSpPr>
          <p:spPr>
            <a:xfrm>
              <a:off x="8976049"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B</a:t>
              </a:r>
            </a:p>
          </p:txBody>
        </p:sp>
        <p:sp>
          <p:nvSpPr>
            <p:cNvPr id="158" name="Rounded Rectangle 157"/>
            <p:cNvSpPr/>
            <p:nvPr/>
          </p:nvSpPr>
          <p:spPr>
            <a:xfrm>
              <a:off x="9703536"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C</a:t>
              </a:r>
            </a:p>
          </p:txBody>
        </p:sp>
        <p:sp>
          <p:nvSpPr>
            <p:cNvPr id="159" name="Rounded Rectangle 158"/>
            <p:cNvSpPr/>
            <p:nvPr/>
          </p:nvSpPr>
          <p:spPr>
            <a:xfrm>
              <a:off x="10431023"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D</a:t>
              </a:r>
            </a:p>
          </p:txBody>
        </p:sp>
        <p:cxnSp>
          <p:nvCxnSpPr>
            <p:cNvPr id="160" name="Elbow Connector 159"/>
            <p:cNvCxnSpPr/>
            <p:nvPr/>
          </p:nvCxnSpPr>
          <p:spPr>
            <a:xfrm rot="5400000">
              <a:off x="8957212" y="5180270"/>
              <a:ext cx="290826" cy="1115782"/>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Elbow Connector 160"/>
            <p:cNvCxnSpPr/>
            <p:nvPr/>
          </p:nvCxnSpPr>
          <p:spPr>
            <a:xfrm rot="5400000">
              <a:off x="9320957" y="5544015"/>
              <a:ext cx="290826" cy="388294"/>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Elbow Connector 161"/>
            <p:cNvCxnSpPr/>
            <p:nvPr/>
          </p:nvCxnSpPr>
          <p:spPr>
            <a:xfrm rot="16200000" flipH="1">
              <a:off x="9684700" y="5568565"/>
              <a:ext cx="290826" cy="339193"/>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Elbow Connector 162"/>
            <p:cNvCxnSpPr/>
            <p:nvPr/>
          </p:nvCxnSpPr>
          <p:spPr>
            <a:xfrm rot="16200000" flipH="1">
              <a:off x="10048443" y="5204821"/>
              <a:ext cx="290826" cy="106668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4" name="Rounded Rectangle 163"/>
          <p:cNvSpPr/>
          <p:nvPr/>
        </p:nvSpPr>
        <p:spPr>
          <a:xfrm>
            <a:off x="7814606" y="3964492"/>
            <a:ext cx="4072931" cy="1262572"/>
          </a:xfrm>
          <a:prstGeom prst="roundRect">
            <a:avLst>
              <a:gd name="adj" fmla="val 8084"/>
            </a:avLst>
          </a:prstGeom>
          <a:no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t" anchorCtr="0"/>
          <a:lstStyle/>
          <a:p>
            <a:r>
              <a:rPr lang="en-US" altLang="zh-CN" sz="2000" b="1" dirty="0">
                <a:solidFill>
                  <a:srgbClr val="C00000"/>
                </a:solidFill>
              </a:rPr>
              <a:t>Latest View</a:t>
            </a:r>
            <a:endParaRPr lang="en-US" sz="2000" b="1" dirty="0">
              <a:solidFill>
                <a:srgbClr val="C00000"/>
              </a:solidFill>
            </a:endParaRPr>
          </a:p>
        </p:txBody>
      </p:sp>
      <p:sp>
        <p:nvSpPr>
          <p:cNvPr id="165" name="Rounded Rectangle 164"/>
          <p:cNvSpPr/>
          <p:nvPr/>
        </p:nvSpPr>
        <p:spPr>
          <a:xfrm>
            <a:off x="7814606" y="5227064"/>
            <a:ext cx="4067110" cy="1494411"/>
          </a:xfrm>
          <a:prstGeom prst="roundRect">
            <a:avLst>
              <a:gd name="adj" fmla="val 8791"/>
            </a:avLst>
          </a:prstGeom>
          <a:noFill/>
          <a:ln w="38100">
            <a:solidFill>
              <a:schemeClr val="tx1"/>
            </a:solidFill>
          </a:ln>
        </p:spPr>
        <p:style>
          <a:lnRef idx="2">
            <a:schemeClr val="accent2"/>
          </a:lnRef>
          <a:fillRef idx="1">
            <a:schemeClr val="lt1"/>
          </a:fillRef>
          <a:effectRef idx="0">
            <a:schemeClr val="accent2"/>
          </a:effectRef>
          <a:fontRef idx="minor">
            <a:schemeClr val="dk1"/>
          </a:fontRef>
        </p:style>
        <p:txBody>
          <a:bodyPr rtlCol="0" anchor="t" anchorCtr="0"/>
          <a:lstStyle/>
          <a:p>
            <a:r>
              <a:rPr lang="en-US" altLang="zh-CN" sz="2000" b="1" dirty="0">
                <a:solidFill>
                  <a:srgbClr val="0165C0"/>
                </a:solidFill>
              </a:rPr>
              <a:t>Consistent View</a:t>
            </a:r>
            <a:endParaRPr lang="en-US" sz="2000" b="1" dirty="0">
              <a:solidFill>
                <a:srgbClr val="0165C0"/>
              </a:solidFill>
            </a:endParaRPr>
          </a:p>
        </p:txBody>
      </p:sp>
      <p:sp>
        <p:nvSpPr>
          <p:cNvPr id="166" name="Rounded Rectangle 165"/>
          <p:cNvSpPr/>
          <p:nvPr/>
        </p:nvSpPr>
        <p:spPr>
          <a:xfrm>
            <a:off x="11032014" y="4828719"/>
            <a:ext cx="592347" cy="318933"/>
          </a:xfrm>
          <a:prstGeom prst="roundRect">
            <a:avLst/>
          </a:prstGeom>
          <a:solidFill>
            <a:schemeClr val="bg2"/>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E</a:t>
            </a:r>
          </a:p>
        </p:txBody>
      </p:sp>
      <p:cxnSp>
        <p:nvCxnSpPr>
          <p:cNvPr id="167" name="Elbow Connector 166"/>
          <p:cNvCxnSpPr>
            <a:stCxn id="147" idx="2"/>
          </p:cNvCxnSpPr>
          <p:nvPr/>
        </p:nvCxnSpPr>
        <p:spPr>
          <a:xfrm rot="16200000" flipH="1">
            <a:off x="10288590" y="3789120"/>
            <a:ext cx="295189" cy="1784007"/>
          </a:xfrm>
          <a:prstGeom prst="bentConnector3">
            <a:avLst>
              <a:gd name="adj1" fmla="val 50000"/>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5187711" y="4107248"/>
            <a:ext cx="1816578" cy="408610"/>
            <a:chOff x="2807866" y="5154429"/>
            <a:chExt cx="1816578" cy="408610"/>
          </a:xfrm>
        </p:grpSpPr>
        <p:sp>
          <p:nvSpPr>
            <p:cNvPr id="104" name="Rectangle 103"/>
            <p:cNvSpPr/>
            <p:nvPr/>
          </p:nvSpPr>
          <p:spPr>
            <a:xfrm>
              <a:off x="2807866" y="5154429"/>
              <a:ext cx="433955" cy="408610"/>
            </a:xfrm>
            <a:prstGeom prst="rect">
              <a:avLst/>
            </a:prstGeom>
            <a:solidFill>
              <a:schemeClr val="bg1"/>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E</a:t>
              </a:r>
            </a:p>
          </p:txBody>
        </p:sp>
        <p:sp>
          <p:nvSpPr>
            <p:cNvPr id="105" name="Rectangle 104"/>
            <p:cNvSpPr/>
            <p:nvPr/>
          </p:nvSpPr>
          <p:spPr>
            <a:xfrm>
              <a:off x="3241821" y="5154429"/>
              <a:ext cx="433955" cy="408610"/>
            </a:xfrm>
            <a:prstGeom prst="rect">
              <a:avLst/>
            </a:prstGeom>
            <a:solidFill>
              <a:schemeClr val="bg1"/>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6" name="Rectangle 105"/>
            <p:cNvSpPr/>
            <p:nvPr/>
          </p:nvSpPr>
          <p:spPr>
            <a:xfrm>
              <a:off x="4109733" y="5154429"/>
              <a:ext cx="514711" cy="408610"/>
            </a:xfrm>
            <a:prstGeom prst="rect">
              <a:avLst/>
            </a:prstGeom>
            <a:solidFill>
              <a:schemeClr val="bg1"/>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7" name="Rectangle 106"/>
            <p:cNvSpPr/>
            <p:nvPr/>
          </p:nvSpPr>
          <p:spPr>
            <a:xfrm>
              <a:off x="3675778" y="5154429"/>
              <a:ext cx="433955" cy="408610"/>
            </a:xfrm>
            <a:prstGeom prst="rect">
              <a:avLst/>
            </a:prstGeom>
            <a:solidFill>
              <a:schemeClr val="bg1"/>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cxnSp>
        <p:nvCxnSpPr>
          <p:cNvPr id="111" name="Straight Arrow Connector 110"/>
          <p:cNvCxnSpPr/>
          <p:nvPr/>
        </p:nvCxnSpPr>
        <p:spPr>
          <a:xfrm flipH="1" flipV="1">
            <a:off x="5669151" y="3230167"/>
            <a:ext cx="603450" cy="877081"/>
          </a:xfrm>
          <a:prstGeom prst="straightConnector1">
            <a:avLst/>
          </a:prstGeom>
          <a:ln w="381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V="1">
            <a:off x="4275039" y="4311553"/>
            <a:ext cx="912672" cy="721819"/>
          </a:xfrm>
          <a:prstGeom prst="straightConnector1">
            <a:avLst/>
          </a:prstGeom>
          <a:ln w="381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8859712" y="4696588"/>
            <a:ext cx="630301" cy="584775"/>
          </a:xfrm>
          <a:prstGeom prst="rect">
            <a:avLst/>
          </a:prstGeom>
          <a:noFill/>
        </p:spPr>
        <p:txBody>
          <a:bodyPr wrap="none" rtlCol="0">
            <a:spAutoFit/>
          </a:bodyPr>
          <a:lstStyle/>
          <a:p>
            <a:r>
              <a:rPr lang="en-US" sz="3200"/>
              <a:t>❌</a:t>
            </a:r>
          </a:p>
        </p:txBody>
      </p:sp>
      <p:cxnSp>
        <p:nvCxnSpPr>
          <p:cNvPr id="133" name="Curved Connector 132"/>
          <p:cNvCxnSpPr/>
          <p:nvPr/>
        </p:nvCxnSpPr>
        <p:spPr>
          <a:xfrm rot="16200000" flipH="1">
            <a:off x="8409590" y="1357640"/>
            <a:ext cx="12700" cy="3745054"/>
          </a:xfrm>
          <a:prstGeom prst="curvedConnector3">
            <a:avLst>
              <a:gd name="adj1" fmla="val 2952000"/>
            </a:avLst>
          </a:prstGeom>
          <a:ln w="381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302719" y="4721032"/>
            <a:ext cx="1739322" cy="954107"/>
          </a:xfrm>
          <a:prstGeom prst="rect">
            <a:avLst/>
          </a:prstGeom>
          <a:noFill/>
        </p:spPr>
        <p:txBody>
          <a:bodyPr wrap="none" rtlCol="0">
            <a:spAutoFit/>
          </a:bodyPr>
          <a:lstStyle/>
          <a:p>
            <a:pPr marL="361950" indent="-361950">
              <a:buFont typeface="Wingdings" charset="2"/>
              <a:buChar char="§"/>
            </a:pPr>
            <a:r>
              <a:rPr lang="en-US" sz="2800" b="1" dirty="0"/>
              <a:t>create E</a:t>
            </a:r>
          </a:p>
          <a:p>
            <a:pPr marL="357188" indent="-357188">
              <a:buFont typeface="Wingdings" charset="2"/>
              <a:buChar char="§"/>
            </a:pPr>
            <a:r>
              <a:rPr lang="en-US" altLang="zh-CN" sz="2800" b="1" dirty="0"/>
              <a:t>unlink B</a:t>
            </a:r>
            <a:endParaRPr lang="en-US" sz="2800" b="1" dirty="0"/>
          </a:p>
        </p:txBody>
      </p:sp>
    </p:spTree>
    <p:extLst>
      <p:ext uri="{BB962C8B-B14F-4D97-AF65-F5344CB8AC3E}">
        <p14:creationId xmlns:p14="http://schemas.microsoft.com/office/powerpoint/2010/main" val="221600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Box 142"/>
          <p:cNvSpPr txBox="1"/>
          <p:nvPr/>
        </p:nvSpPr>
        <p:spPr>
          <a:xfrm>
            <a:off x="302719" y="4721032"/>
            <a:ext cx="1805623" cy="954107"/>
          </a:xfrm>
          <a:prstGeom prst="rect">
            <a:avLst/>
          </a:prstGeom>
          <a:noFill/>
        </p:spPr>
        <p:txBody>
          <a:bodyPr wrap="none" rtlCol="0">
            <a:spAutoFit/>
          </a:bodyPr>
          <a:lstStyle/>
          <a:p>
            <a:pPr marL="271463" indent="-271463">
              <a:buFont typeface="Wingdings" charset="2"/>
              <a:buChar char="§"/>
            </a:pPr>
            <a:r>
              <a:rPr lang="en-US" sz="2800" b="1" dirty="0"/>
              <a:t> create E</a:t>
            </a:r>
          </a:p>
          <a:p>
            <a:pPr marL="271463" indent="-271463">
              <a:buFont typeface="Wingdings" charset="2"/>
              <a:buChar char="§"/>
            </a:pPr>
            <a:r>
              <a:rPr lang="en-US" sz="2800" b="1" dirty="0"/>
              <a:t> unlink B</a:t>
            </a:r>
          </a:p>
        </p:txBody>
      </p:sp>
      <p:sp>
        <p:nvSpPr>
          <p:cNvPr id="2" name="Title 1"/>
          <p:cNvSpPr>
            <a:spLocks noGrp="1"/>
          </p:cNvSpPr>
          <p:nvPr>
            <p:ph type="title"/>
          </p:nvPr>
        </p:nvSpPr>
        <p:spPr/>
        <p:txBody>
          <a:bodyPr/>
          <a:lstStyle/>
          <a:p>
            <a:r>
              <a:rPr lang="en-US" dirty="0"/>
              <a:t>Pointer-based Dual Views</a:t>
            </a:r>
          </a:p>
        </p:txBody>
      </p:sp>
      <p:sp>
        <p:nvSpPr>
          <p:cNvPr id="7" name="Slide Number Placeholder 6"/>
          <p:cNvSpPr>
            <a:spLocks noGrp="1"/>
          </p:cNvSpPr>
          <p:nvPr>
            <p:ph type="sldNum" sz="quarter" idx="12"/>
          </p:nvPr>
        </p:nvSpPr>
        <p:spPr/>
        <p:txBody>
          <a:bodyPr/>
          <a:lstStyle/>
          <a:p>
            <a:fld id="{10037A90-D1A7-B045-92CA-91932AD6A1A9}" type="slidenum">
              <a:rPr lang="en-US" smtClean="0"/>
              <a:t>31</a:t>
            </a:fld>
            <a:endParaRPr lang="en-US"/>
          </a:p>
        </p:txBody>
      </p:sp>
      <p:sp>
        <p:nvSpPr>
          <p:cNvPr id="61" name="TextBox 60"/>
          <p:cNvSpPr txBox="1"/>
          <p:nvPr/>
        </p:nvSpPr>
        <p:spPr>
          <a:xfrm>
            <a:off x="3089932" y="1395691"/>
            <a:ext cx="907108" cy="369332"/>
          </a:xfrm>
          <a:prstGeom prst="rect">
            <a:avLst/>
          </a:prstGeom>
          <a:noFill/>
          <a:ln w="38100">
            <a:noFill/>
          </a:ln>
        </p:spPr>
        <p:txBody>
          <a:bodyPr wrap="none" rtlCol="0">
            <a:spAutoFit/>
          </a:bodyPr>
          <a:lstStyle/>
          <a:p>
            <a:r>
              <a:rPr lang="en-US" dirty="0">
                <a:latin typeface="Gill Sans" charset="0"/>
                <a:ea typeface="Gill Sans" charset="0"/>
                <a:cs typeface="Gill Sans" charset="0"/>
              </a:rPr>
              <a:t>Buckets</a:t>
            </a:r>
          </a:p>
        </p:txBody>
      </p:sp>
      <p:sp>
        <p:nvSpPr>
          <p:cNvPr id="62" name="Rounded Rectangle 61"/>
          <p:cNvSpPr/>
          <p:nvPr/>
        </p:nvSpPr>
        <p:spPr>
          <a:xfrm>
            <a:off x="1206867" y="1316783"/>
            <a:ext cx="1150966" cy="522446"/>
          </a:xfrm>
          <a:prstGeom prst="roundRect">
            <a:avLst/>
          </a:prstGeom>
          <a:solidFill>
            <a:schemeClr val="accent1">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dirty="0">
                <a:latin typeface="Gill Sans" charset="0"/>
                <a:ea typeface="Gill Sans" charset="0"/>
                <a:cs typeface="Gill Sans" charset="0"/>
              </a:rPr>
              <a:t>Directory </a:t>
            </a:r>
            <a:r>
              <a:rPr lang="en-US" dirty="0" err="1">
                <a:latin typeface="Gill Sans" charset="0"/>
                <a:ea typeface="Gill Sans" charset="0"/>
                <a:cs typeface="Gill Sans" charset="0"/>
              </a:rPr>
              <a:t>inode</a:t>
            </a:r>
            <a:endParaRPr lang="en-US" dirty="0">
              <a:latin typeface="Gill Sans" charset="0"/>
              <a:ea typeface="Gill Sans" charset="0"/>
              <a:cs typeface="Gill Sans" charset="0"/>
            </a:endParaRPr>
          </a:p>
        </p:txBody>
      </p:sp>
      <p:grpSp>
        <p:nvGrpSpPr>
          <p:cNvPr id="18" name="Group 17"/>
          <p:cNvGrpSpPr/>
          <p:nvPr/>
        </p:nvGrpSpPr>
        <p:grpSpPr>
          <a:xfrm>
            <a:off x="3196031" y="2821557"/>
            <a:ext cx="1816578" cy="408610"/>
            <a:chOff x="2807866" y="5154429"/>
            <a:chExt cx="1816578" cy="408610"/>
          </a:xfrm>
        </p:grpSpPr>
        <p:sp>
          <p:nvSpPr>
            <p:cNvPr id="64" name="Rectangle 63"/>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D</a:t>
              </a:r>
            </a:p>
          </p:txBody>
        </p:sp>
        <p:sp>
          <p:nvSpPr>
            <p:cNvPr id="65" name="Rectangle 64"/>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6" name="Rectangle 65"/>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7" name="Rectangle 66"/>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cxnSp>
        <p:nvCxnSpPr>
          <p:cNvPr id="76" name="Straight Arrow Connector 75"/>
          <p:cNvCxnSpPr>
            <a:stCxn id="94" idx="2"/>
            <a:endCxn id="64" idx="0"/>
          </p:cNvCxnSpPr>
          <p:nvPr/>
        </p:nvCxnSpPr>
        <p:spPr>
          <a:xfrm flipH="1">
            <a:off x="3413009" y="2204414"/>
            <a:ext cx="253182" cy="61714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2357833" y="1578006"/>
            <a:ext cx="1044447" cy="41552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a:xfrm>
            <a:off x="3402280" y="1782654"/>
            <a:ext cx="3121948" cy="421760"/>
            <a:chOff x="7129577" y="2232636"/>
            <a:chExt cx="1755015" cy="237094"/>
          </a:xfrm>
          <a:solidFill>
            <a:schemeClr val="accent1">
              <a:lumMod val="20000"/>
              <a:lumOff val="80000"/>
            </a:schemeClr>
          </a:solidFill>
        </p:grpSpPr>
        <p:sp>
          <p:nvSpPr>
            <p:cNvPr id="89" name="Rectangle 88"/>
            <p:cNvSpPr/>
            <p:nvPr/>
          </p:nvSpPr>
          <p:spPr>
            <a:xfrm>
              <a:off x="742123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1</a:t>
              </a:r>
              <a:endParaRPr lang="en-US" dirty="0">
                <a:latin typeface="Gill Sans" charset="0"/>
                <a:ea typeface="Gill Sans" charset="0"/>
                <a:cs typeface="Gill Sans" charset="0"/>
              </a:endParaRPr>
            </a:p>
          </p:txBody>
        </p:sp>
        <p:sp>
          <p:nvSpPr>
            <p:cNvPr id="90" name="Rectangle 89"/>
            <p:cNvSpPr/>
            <p:nvPr/>
          </p:nvSpPr>
          <p:spPr>
            <a:xfrm>
              <a:off x="771289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2</a:t>
              </a:r>
              <a:endParaRPr lang="en-US" dirty="0">
                <a:latin typeface="Gill Sans" charset="0"/>
                <a:ea typeface="Gill Sans" charset="0"/>
                <a:cs typeface="Gill Sans" charset="0"/>
              </a:endParaRPr>
            </a:p>
          </p:txBody>
        </p:sp>
        <p:sp>
          <p:nvSpPr>
            <p:cNvPr id="91" name="Rectangle 90"/>
            <p:cNvSpPr/>
            <p:nvPr/>
          </p:nvSpPr>
          <p:spPr>
            <a:xfrm>
              <a:off x="800455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3</a:t>
              </a:r>
              <a:endParaRPr lang="en-US" dirty="0">
                <a:latin typeface="Gill Sans" charset="0"/>
                <a:ea typeface="Gill Sans" charset="0"/>
                <a:cs typeface="Gill Sans" charset="0"/>
              </a:endParaRPr>
            </a:p>
          </p:txBody>
        </p:sp>
        <p:sp>
          <p:nvSpPr>
            <p:cNvPr id="92" name="Rectangle 91"/>
            <p:cNvSpPr/>
            <p:nvPr/>
          </p:nvSpPr>
          <p:spPr>
            <a:xfrm>
              <a:off x="829621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4</a:t>
              </a:r>
              <a:endParaRPr lang="en-US" dirty="0">
                <a:latin typeface="Gill Sans" charset="0"/>
                <a:ea typeface="Gill Sans" charset="0"/>
                <a:cs typeface="Gill Sans" charset="0"/>
              </a:endParaRPr>
            </a:p>
          </p:txBody>
        </p:sp>
        <p:sp>
          <p:nvSpPr>
            <p:cNvPr id="93" name="Rectangle 92"/>
            <p:cNvSpPr/>
            <p:nvPr/>
          </p:nvSpPr>
          <p:spPr>
            <a:xfrm>
              <a:off x="8587875"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mr-IN" dirty="0">
                  <a:latin typeface="Gill Sans" charset="0"/>
                  <a:ea typeface="Gill Sans" charset="0"/>
                  <a:cs typeface="Gill Sans" charset="0"/>
                </a:rPr>
                <a:t>…</a:t>
              </a:r>
              <a:endParaRPr lang="en-US" dirty="0">
                <a:latin typeface="Gill Sans" charset="0"/>
                <a:ea typeface="Gill Sans" charset="0"/>
                <a:cs typeface="Gill Sans" charset="0"/>
              </a:endParaRPr>
            </a:p>
          </p:txBody>
        </p:sp>
        <p:sp>
          <p:nvSpPr>
            <p:cNvPr id="94" name="Rectangle 93"/>
            <p:cNvSpPr/>
            <p:nvPr/>
          </p:nvSpPr>
          <p:spPr>
            <a:xfrm>
              <a:off x="712957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0</a:t>
              </a:r>
              <a:endParaRPr lang="en-US" dirty="0">
                <a:latin typeface="Gill Sans" charset="0"/>
                <a:ea typeface="Gill Sans" charset="0"/>
                <a:cs typeface="Gill Sans" charset="0"/>
              </a:endParaRPr>
            </a:p>
          </p:txBody>
        </p:sp>
      </p:grpSp>
      <p:sp>
        <p:nvSpPr>
          <p:cNvPr id="95" name="Rounded Rectangle 94"/>
          <p:cNvSpPr/>
          <p:nvPr/>
        </p:nvSpPr>
        <p:spPr>
          <a:xfrm>
            <a:off x="1206867" y="2821557"/>
            <a:ext cx="1150966" cy="1037787"/>
          </a:xfrm>
          <a:prstGeom prst="roundRect">
            <a:avLst/>
          </a:prstGeom>
          <a:solidFill>
            <a:schemeClr val="accent2">
              <a:lumMod val="20000"/>
              <a:lumOff val="80000"/>
            </a:schemeClr>
          </a:solidFill>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Directory</a:t>
            </a:r>
          </a:p>
          <a:p>
            <a:pPr algn="ctr"/>
            <a:r>
              <a:rPr lang="en-US" dirty="0"/>
              <a:t>VFS </a:t>
            </a:r>
            <a:r>
              <a:rPr lang="en-US" dirty="0" err="1"/>
              <a:t>inode</a:t>
            </a:r>
            <a:endParaRPr lang="en-US" dirty="0"/>
          </a:p>
        </p:txBody>
      </p:sp>
      <p:cxnSp>
        <p:nvCxnSpPr>
          <p:cNvPr id="108" name="Straight Arrow Connector 107"/>
          <p:cNvCxnSpPr>
            <a:stCxn id="91" idx="2"/>
            <a:endCxn id="86" idx="0"/>
          </p:cNvCxnSpPr>
          <p:nvPr/>
        </p:nvCxnSpPr>
        <p:spPr>
          <a:xfrm>
            <a:off x="5222669" y="2204414"/>
            <a:ext cx="446482" cy="61714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6" idx="3"/>
            <a:endCxn id="99" idx="1"/>
          </p:cNvCxnSpPr>
          <p:nvPr/>
        </p:nvCxnSpPr>
        <p:spPr>
          <a:xfrm>
            <a:off x="7268751" y="3025862"/>
            <a:ext cx="545855"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1" idx="3"/>
            <a:endCxn id="120" idx="1"/>
          </p:cNvCxnSpPr>
          <p:nvPr/>
        </p:nvCxnSpPr>
        <p:spPr>
          <a:xfrm>
            <a:off x="9631184" y="3025862"/>
            <a:ext cx="433955"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95" idx="0"/>
            <a:endCxn id="62" idx="2"/>
          </p:cNvCxnSpPr>
          <p:nvPr/>
        </p:nvCxnSpPr>
        <p:spPr>
          <a:xfrm flipV="1">
            <a:off x="1782350" y="1839229"/>
            <a:ext cx="0" cy="982328"/>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7356026" y="1287981"/>
            <a:ext cx="4647360" cy="984818"/>
            <a:chOff x="9927926" y="1118525"/>
            <a:chExt cx="4647360" cy="984818"/>
          </a:xfrm>
        </p:grpSpPr>
        <p:sp>
          <p:nvSpPr>
            <p:cNvPr id="60" name="Rectangle 59"/>
            <p:cNvSpPr/>
            <p:nvPr/>
          </p:nvSpPr>
          <p:spPr>
            <a:xfrm>
              <a:off x="9927926" y="1207373"/>
              <a:ext cx="344968" cy="202754"/>
            </a:xfrm>
            <a:prstGeom prst="rect">
              <a:avLst/>
            </a:prstGeom>
            <a:solidFill>
              <a:schemeClr val="accent2">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8" name="Rectangle 67"/>
            <p:cNvSpPr/>
            <p:nvPr/>
          </p:nvSpPr>
          <p:spPr>
            <a:xfrm>
              <a:off x="9927926" y="1512095"/>
              <a:ext cx="344968" cy="202754"/>
            </a:xfrm>
            <a:prstGeom prst="rect">
              <a:avLst/>
            </a:prstGeom>
            <a:no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9" name="Rectangle 68"/>
            <p:cNvSpPr/>
            <p:nvPr/>
          </p:nvSpPr>
          <p:spPr>
            <a:xfrm>
              <a:off x="9927926" y="1816816"/>
              <a:ext cx="344968" cy="202754"/>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70" name="TextBox 69"/>
            <p:cNvSpPr txBox="1"/>
            <p:nvPr/>
          </p:nvSpPr>
          <p:spPr>
            <a:xfrm>
              <a:off x="10267697" y="1118525"/>
              <a:ext cx="1807867"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Volatile in DRAM</a:t>
              </a:r>
              <a:endParaRPr lang="en-US" dirty="0">
                <a:latin typeface="Gill Sans" charset="0"/>
                <a:ea typeface="Gill Sans" charset="0"/>
                <a:cs typeface="Gill Sans" charset="0"/>
              </a:endParaRPr>
            </a:p>
          </p:txBody>
        </p:sp>
        <p:sp>
          <p:nvSpPr>
            <p:cNvPr id="71" name="TextBox 70"/>
            <p:cNvSpPr txBox="1"/>
            <p:nvPr/>
          </p:nvSpPr>
          <p:spPr>
            <a:xfrm>
              <a:off x="10267697" y="1428806"/>
              <a:ext cx="4307589"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Updates to NVM w/o persistence guarantee</a:t>
              </a:r>
              <a:endParaRPr lang="en-US" dirty="0">
                <a:latin typeface="Gill Sans" charset="0"/>
                <a:ea typeface="Gill Sans" charset="0"/>
                <a:cs typeface="Gill Sans" charset="0"/>
              </a:endParaRPr>
            </a:p>
          </p:txBody>
        </p:sp>
        <p:sp>
          <p:nvSpPr>
            <p:cNvPr id="72" name="TextBox 71"/>
            <p:cNvSpPr txBox="1"/>
            <p:nvPr/>
          </p:nvSpPr>
          <p:spPr>
            <a:xfrm>
              <a:off x="10267697" y="1734011"/>
              <a:ext cx="1823833"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Persisted in NVM</a:t>
              </a:r>
              <a:endParaRPr lang="en-US" dirty="0">
                <a:latin typeface="Gill Sans" charset="0"/>
                <a:ea typeface="Gill Sans" charset="0"/>
                <a:cs typeface="Gill Sans" charset="0"/>
              </a:endParaRPr>
            </a:p>
          </p:txBody>
        </p:sp>
      </p:grpSp>
      <p:sp>
        <p:nvSpPr>
          <p:cNvPr id="4" name="Rounded Rectangle 3"/>
          <p:cNvSpPr/>
          <p:nvPr/>
        </p:nvSpPr>
        <p:spPr>
          <a:xfrm>
            <a:off x="9248007" y="421459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Dir</a:t>
            </a:r>
          </a:p>
        </p:txBody>
      </p:sp>
      <p:sp>
        <p:nvSpPr>
          <p:cNvPr id="51" name="Rounded Rectangle 50"/>
          <p:cNvSpPr/>
          <p:nvPr/>
        </p:nvSpPr>
        <p:spPr>
          <a:xfrm>
            <a:off x="8132225"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A</a:t>
            </a:r>
          </a:p>
        </p:txBody>
      </p:sp>
      <p:sp>
        <p:nvSpPr>
          <p:cNvPr id="52" name="Rounded Rectangle 51"/>
          <p:cNvSpPr/>
          <p:nvPr/>
        </p:nvSpPr>
        <p:spPr>
          <a:xfrm>
            <a:off x="8859713"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B</a:t>
            </a:r>
          </a:p>
        </p:txBody>
      </p:sp>
      <p:sp>
        <p:nvSpPr>
          <p:cNvPr id="53" name="Rounded Rectangle 52"/>
          <p:cNvSpPr/>
          <p:nvPr/>
        </p:nvSpPr>
        <p:spPr>
          <a:xfrm>
            <a:off x="9587200"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C</a:t>
            </a:r>
          </a:p>
        </p:txBody>
      </p:sp>
      <p:sp>
        <p:nvSpPr>
          <p:cNvPr id="54" name="Rounded Rectangle 53"/>
          <p:cNvSpPr/>
          <p:nvPr/>
        </p:nvSpPr>
        <p:spPr>
          <a:xfrm>
            <a:off x="10314687"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D</a:t>
            </a:r>
          </a:p>
        </p:txBody>
      </p:sp>
      <p:cxnSp>
        <p:nvCxnSpPr>
          <p:cNvPr id="6" name="Elbow Connector 5"/>
          <p:cNvCxnSpPr>
            <a:stCxn id="4" idx="2"/>
            <a:endCxn id="51" idx="0"/>
          </p:cNvCxnSpPr>
          <p:nvPr/>
        </p:nvCxnSpPr>
        <p:spPr>
          <a:xfrm rot="5400000">
            <a:off x="8840876" y="4121052"/>
            <a:ext cx="290826" cy="1115782"/>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4" idx="2"/>
            <a:endCxn id="52" idx="0"/>
          </p:cNvCxnSpPr>
          <p:nvPr/>
        </p:nvCxnSpPr>
        <p:spPr>
          <a:xfrm rot="5400000">
            <a:off x="9204621" y="4484797"/>
            <a:ext cx="290826" cy="388294"/>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4" idx="2"/>
            <a:endCxn id="53" idx="0"/>
          </p:cNvCxnSpPr>
          <p:nvPr/>
        </p:nvCxnSpPr>
        <p:spPr>
          <a:xfrm rot="16200000" flipH="1">
            <a:off x="9568364" y="4509347"/>
            <a:ext cx="290826" cy="339193"/>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4" idx="2"/>
            <a:endCxn id="54" idx="0"/>
          </p:cNvCxnSpPr>
          <p:nvPr/>
        </p:nvCxnSpPr>
        <p:spPr>
          <a:xfrm rot="16200000" flipH="1">
            <a:off x="9932107" y="4145603"/>
            <a:ext cx="290826" cy="106668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3992176" y="3340450"/>
            <a:ext cx="527849" cy="430887"/>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Latest</a:t>
            </a:r>
          </a:p>
          <a:p>
            <a:pPr algn="ctr"/>
            <a:r>
              <a:rPr lang="en-US" sz="1400" dirty="0">
                <a:latin typeface="Gill Sans" charset="0"/>
                <a:ea typeface="Gill Sans" charset="0"/>
                <a:cs typeface="Gill Sans" charset="0"/>
              </a:rPr>
              <a:t>Next</a:t>
            </a:r>
          </a:p>
        </p:txBody>
      </p:sp>
      <p:sp>
        <p:nvSpPr>
          <p:cNvPr id="84" name="TextBox 83"/>
          <p:cNvSpPr txBox="1"/>
          <p:nvPr/>
        </p:nvSpPr>
        <p:spPr>
          <a:xfrm>
            <a:off x="4514144" y="3340450"/>
            <a:ext cx="858694" cy="430887"/>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Consistent</a:t>
            </a:r>
          </a:p>
          <a:p>
            <a:pPr algn="ctr"/>
            <a:r>
              <a:rPr lang="en-US" sz="1400" dirty="0">
                <a:latin typeface="Gill Sans" charset="0"/>
                <a:ea typeface="Gill Sans" charset="0"/>
                <a:cs typeface="Gill Sans" charset="0"/>
              </a:rPr>
              <a:t>Next</a:t>
            </a:r>
          </a:p>
        </p:txBody>
      </p:sp>
      <p:grpSp>
        <p:nvGrpSpPr>
          <p:cNvPr id="85" name="Group 84"/>
          <p:cNvGrpSpPr/>
          <p:nvPr/>
        </p:nvGrpSpPr>
        <p:grpSpPr>
          <a:xfrm>
            <a:off x="5452173" y="2821557"/>
            <a:ext cx="1816578" cy="408610"/>
            <a:chOff x="2807866" y="5154429"/>
            <a:chExt cx="1816578" cy="408610"/>
          </a:xfrm>
        </p:grpSpPr>
        <p:sp>
          <p:nvSpPr>
            <p:cNvPr id="86" name="Rectangle 85"/>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C</a:t>
              </a:r>
            </a:p>
          </p:txBody>
        </p:sp>
        <p:sp>
          <p:nvSpPr>
            <p:cNvPr id="87" name="Rectangle 86"/>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96" name="Rectangle 95"/>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97" name="Rectangle 96"/>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grpSp>
        <p:nvGrpSpPr>
          <p:cNvPr id="98" name="Group 97"/>
          <p:cNvGrpSpPr/>
          <p:nvPr/>
        </p:nvGrpSpPr>
        <p:grpSpPr>
          <a:xfrm>
            <a:off x="7814606" y="2821557"/>
            <a:ext cx="1816578" cy="408610"/>
            <a:chOff x="2807866" y="5154429"/>
            <a:chExt cx="1816578" cy="408610"/>
          </a:xfrm>
        </p:grpSpPr>
        <p:sp>
          <p:nvSpPr>
            <p:cNvPr id="99" name="Rectangle 98"/>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B</a:t>
              </a:r>
            </a:p>
          </p:txBody>
        </p:sp>
        <p:sp>
          <p:nvSpPr>
            <p:cNvPr id="100" name="Rectangle 99"/>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1" name="Rectangle 100"/>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2" name="Rectangle 101"/>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grpSp>
        <p:nvGrpSpPr>
          <p:cNvPr id="119" name="Group 118"/>
          <p:cNvGrpSpPr/>
          <p:nvPr/>
        </p:nvGrpSpPr>
        <p:grpSpPr>
          <a:xfrm>
            <a:off x="10065139" y="2821557"/>
            <a:ext cx="1816578" cy="408610"/>
            <a:chOff x="2807866" y="5154429"/>
            <a:chExt cx="1816578" cy="408610"/>
          </a:xfrm>
        </p:grpSpPr>
        <p:sp>
          <p:nvSpPr>
            <p:cNvPr id="120" name="Rectangle 119"/>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A</a:t>
              </a:r>
            </a:p>
          </p:txBody>
        </p:sp>
        <p:sp>
          <p:nvSpPr>
            <p:cNvPr id="121" name="Rectangle 120"/>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22" name="Rectangle 121"/>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23" name="Rectangle 122"/>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sp>
        <p:nvSpPr>
          <p:cNvPr id="126" name="TextBox 125"/>
          <p:cNvSpPr txBox="1"/>
          <p:nvPr/>
        </p:nvSpPr>
        <p:spPr>
          <a:xfrm>
            <a:off x="3486191" y="3340450"/>
            <a:ext cx="511866" cy="215444"/>
          </a:xfrm>
          <a:prstGeom prst="rect">
            <a:avLst/>
          </a:prstGeom>
          <a:noFill/>
          <a:ln w="38100">
            <a:noFill/>
          </a:ln>
        </p:spPr>
        <p:txBody>
          <a:bodyPr wrap="square" lIns="0" tIns="0" rIns="0" bIns="0" rtlCol="0">
            <a:spAutoFit/>
          </a:bodyPr>
          <a:lstStyle/>
          <a:p>
            <a:pPr algn="ctr"/>
            <a:r>
              <a:rPr lang="en-US" sz="1400" dirty="0" err="1">
                <a:latin typeface="Gill Sans" charset="0"/>
                <a:ea typeface="Gill Sans" charset="0"/>
                <a:cs typeface="Gill Sans" charset="0"/>
              </a:rPr>
              <a:t>inode</a:t>
            </a:r>
            <a:endParaRPr lang="en-US" sz="1400" dirty="0">
              <a:latin typeface="Gill Sans" charset="0"/>
              <a:ea typeface="Gill Sans" charset="0"/>
              <a:cs typeface="Gill Sans" charset="0"/>
            </a:endParaRPr>
          </a:p>
        </p:txBody>
      </p:sp>
      <p:sp>
        <p:nvSpPr>
          <p:cNvPr id="127" name="TextBox 126"/>
          <p:cNvSpPr txBox="1"/>
          <p:nvPr/>
        </p:nvSpPr>
        <p:spPr>
          <a:xfrm>
            <a:off x="2825248" y="3340450"/>
            <a:ext cx="666824" cy="215444"/>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Filename</a:t>
            </a:r>
          </a:p>
        </p:txBody>
      </p:sp>
      <p:cxnSp>
        <p:nvCxnSpPr>
          <p:cNvPr id="26" name="Straight Connector 25"/>
          <p:cNvCxnSpPr>
            <a:endCxn id="84" idx="0"/>
          </p:cNvCxnSpPr>
          <p:nvPr/>
        </p:nvCxnSpPr>
        <p:spPr>
          <a:xfrm>
            <a:off x="4755253" y="3025862"/>
            <a:ext cx="188238" cy="314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endCxn id="83" idx="0"/>
          </p:cNvCxnSpPr>
          <p:nvPr/>
        </p:nvCxnSpPr>
        <p:spPr>
          <a:xfrm flipH="1">
            <a:off x="4256101" y="3037171"/>
            <a:ext cx="31737" cy="3032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endCxn id="126" idx="0"/>
          </p:cNvCxnSpPr>
          <p:nvPr/>
        </p:nvCxnSpPr>
        <p:spPr>
          <a:xfrm flipH="1">
            <a:off x="3742124" y="3037171"/>
            <a:ext cx="92256" cy="3032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endCxn id="127" idx="0"/>
          </p:cNvCxnSpPr>
          <p:nvPr/>
        </p:nvCxnSpPr>
        <p:spPr>
          <a:xfrm flipH="1">
            <a:off x="3158660" y="3047297"/>
            <a:ext cx="227000" cy="2931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8150110" y="5709007"/>
            <a:ext cx="2774809" cy="928693"/>
            <a:chOff x="8248561" y="5273815"/>
            <a:chExt cx="2774809" cy="928693"/>
          </a:xfrm>
        </p:grpSpPr>
        <p:sp>
          <p:nvSpPr>
            <p:cNvPr id="79" name="Rounded Rectangle 78"/>
            <p:cNvSpPr/>
            <p:nvPr/>
          </p:nvSpPr>
          <p:spPr>
            <a:xfrm>
              <a:off x="9364343" y="527381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Dir</a:t>
              </a:r>
            </a:p>
          </p:txBody>
        </p:sp>
        <p:sp>
          <p:nvSpPr>
            <p:cNvPr id="80" name="Rounded Rectangle 79"/>
            <p:cNvSpPr/>
            <p:nvPr/>
          </p:nvSpPr>
          <p:spPr>
            <a:xfrm>
              <a:off x="8248561"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A</a:t>
              </a:r>
            </a:p>
          </p:txBody>
        </p:sp>
        <p:sp>
          <p:nvSpPr>
            <p:cNvPr id="81" name="Rounded Rectangle 80"/>
            <p:cNvSpPr/>
            <p:nvPr/>
          </p:nvSpPr>
          <p:spPr>
            <a:xfrm>
              <a:off x="8976049"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B</a:t>
              </a:r>
            </a:p>
          </p:txBody>
        </p:sp>
        <p:sp>
          <p:nvSpPr>
            <p:cNvPr id="82" name="Rounded Rectangle 81"/>
            <p:cNvSpPr/>
            <p:nvPr/>
          </p:nvSpPr>
          <p:spPr>
            <a:xfrm>
              <a:off x="9703536"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C</a:t>
              </a:r>
            </a:p>
          </p:txBody>
        </p:sp>
        <p:sp>
          <p:nvSpPr>
            <p:cNvPr id="103" name="Rounded Rectangle 102"/>
            <p:cNvSpPr/>
            <p:nvPr/>
          </p:nvSpPr>
          <p:spPr>
            <a:xfrm>
              <a:off x="10431023"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D</a:t>
              </a:r>
            </a:p>
          </p:txBody>
        </p:sp>
        <p:cxnSp>
          <p:nvCxnSpPr>
            <p:cNvPr id="104" name="Elbow Connector 103"/>
            <p:cNvCxnSpPr>
              <a:stCxn id="80" idx="2"/>
            </p:cNvCxnSpPr>
            <p:nvPr/>
          </p:nvCxnSpPr>
          <p:spPr>
            <a:xfrm rot="5400000">
              <a:off x="8957212" y="5180270"/>
              <a:ext cx="290826" cy="1115782"/>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Elbow Connector 104"/>
            <p:cNvCxnSpPr>
              <a:stCxn id="80" idx="2"/>
            </p:cNvCxnSpPr>
            <p:nvPr/>
          </p:nvCxnSpPr>
          <p:spPr>
            <a:xfrm rot="5400000">
              <a:off x="9320957" y="5544015"/>
              <a:ext cx="290826" cy="388294"/>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80" idx="2"/>
            </p:cNvCxnSpPr>
            <p:nvPr/>
          </p:nvCxnSpPr>
          <p:spPr>
            <a:xfrm rot="16200000" flipH="1">
              <a:off x="9684700" y="5568565"/>
              <a:ext cx="290826" cy="339193"/>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Elbow Connector 106"/>
            <p:cNvCxnSpPr>
              <a:stCxn id="80" idx="2"/>
            </p:cNvCxnSpPr>
            <p:nvPr/>
          </p:nvCxnSpPr>
          <p:spPr>
            <a:xfrm rot="16200000" flipH="1">
              <a:off x="10048443" y="5204821"/>
              <a:ext cx="290826" cy="106668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1" name="Rounded Rectangle 110"/>
          <p:cNvSpPr/>
          <p:nvPr/>
        </p:nvSpPr>
        <p:spPr>
          <a:xfrm>
            <a:off x="7814606" y="3964492"/>
            <a:ext cx="4072931" cy="1262572"/>
          </a:xfrm>
          <a:prstGeom prst="roundRect">
            <a:avLst>
              <a:gd name="adj" fmla="val 8084"/>
            </a:avLst>
          </a:prstGeom>
          <a:no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t" anchorCtr="0"/>
          <a:lstStyle/>
          <a:p>
            <a:r>
              <a:rPr lang="en-US" altLang="zh-CN" sz="2000" b="1" dirty="0">
                <a:solidFill>
                  <a:srgbClr val="C00000"/>
                </a:solidFill>
              </a:rPr>
              <a:t>Latest View</a:t>
            </a:r>
            <a:endParaRPr lang="en-US" sz="2000" b="1" dirty="0">
              <a:solidFill>
                <a:srgbClr val="C00000"/>
              </a:solidFill>
            </a:endParaRPr>
          </a:p>
        </p:txBody>
      </p:sp>
      <p:sp>
        <p:nvSpPr>
          <p:cNvPr id="112" name="Rounded Rectangle 111"/>
          <p:cNvSpPr/>
          <p:nvPr/>
        </p:nvSpPr>
        <p:spPr>
          <a:xfrm>
            <a:off x="7814606" y="5227064"/>
            <a:ext cx="4067110" cy="1494411"/>
          </a:xfrm>
          <a:prstGeom prst="roundRect">
            <a:avLst>
              <a:gd name="adj" fmla="val 8791"/>
            </a:avLst>
          </a:prstGeom>
          <a:noFill/>
          <a:ln w="38100">
            <a:solidFill>
              <a:schemeClr val="tx1"/>
            </a:solidFill>
          </a:ln>
        </p:spPr>
        <p:style>
          <a:lnRef idx="2">
            <a:schemeClr val="accent2"/>
          </a:lnRef>
          <a:fillRef idx="1">
            <a:schemeClr val="lt1"/>
          </a:fillRef>
          <a:effectRef idx="0">
            <a:schemeClr val="accent2"/>
          </a:effectRef>
          <a:fontRef idx="minor">
            <a:schemeClr val="dk1"/>
          </a:fontRef>
        </p:style>
        <p:txBody>
          <a:bodyPr rtlCol="0" anchor="t" anchorCtr="0"/>
          <a:lstStyle/>
          <a:p>
            <a:r>
              <a:rPr lang="en-US" altLang="zh-CN" sz="2000" b="1" dirty="0">
                <a:solidFill>
                  <a:srgbClr val="0165C0"/>
                </a:solidFill>
              </a:rPr>
              <a:t>Consistent View</a:t>
            </a:r>
            <a:endParaRPr lang="en-US" sz="2000" b="1" dirty="0">
              <a:solidFill>
                <a:srgbClr val="0165C0"/>
              </a:solidFill>
            </a:endParaRPr>
          </a:p>
        </p:txBody>
      </p:sp>
      <p:sp>
        <p:nvSpPr>
          <p:cNvPr id="133" name="Rounded Rectangle 132"/>
          <p:cNvSpPr/>
          <p:nvPr/>
        </p:nvSpPr>
        <p:spPr>
          <a:xfrm>
            <a:off x="11032014" y="4828719"/>
            <a:ext cx="592347" cy="318933"/>
          </a:xfrm>
          <a:prstGeom prst="roundRect">
            <a:avLst/>
          </a:prstGeom>
          <a:solidFill>
            <a:schemeClr val="bg2"/>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E</a:t>
            </a:r>
          </a:p>
        </p:txBody>
      </p:sp>
      <p:cxnSp>
        <p:nvCxnSpPr>
          <p:cNvPr id="134" name="Elbow Connector 133"/>
          <p:cNvCxnSpPr>
            <a:stCxn id="4" idx="2"/>
            <a:endCxn id="133" idx="0"/>
          </p:cNvCxnSpPr>
          <p:nvPr/>
        </p:nvCxnSpPr>
        <p:spPr>
          <a:xfrm rot="16200000" flipH="1">
            <a:off x="10288590" y="3789120"/>
            <a:ext cx="295189" cy="1784007"/>
          </a:xfrm>
          <a:prstGeom prst="bentConnector3">
            <a:avLst>
              <a:gd name="adj1" fmla="val 50000"/>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95" idx="2"/>
            <a:endCxn id="131" idx="1"/>
          </p:cNvCxnSpPr>
          <p:nvPr/>
        </p:nvCxnSpPr>
        <p:spPr>
          <a:xfrm>
            <a:off x="1782350" y="3859344"/>
            <a:ext cx="672300" cy="1384908"/>
          </a:xfrm>
          <a:prstGeom prst="straightConnector1">
            <a:avLst/>
          </a:prstGeom>
          <a:ln w="381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2260659" y="4551798"/>
            <a:ext cx="1538947" cy="369332"/>
          </a:xfrm>
          <a:prstGeom prst="rect">
            <a:avLst/>
          </a:prstGeom>
          <a:noFill/>
          <a:ln w="38100">
            <a:noFill/>
          </a:ln>
        </p:spPr>
        <p:txBody>
          <a:bodyPr wrap="none" rtlCol="0">
            <a:spAutoFit/>
          </a:bodyPr>
          <a:lstStyle/>
          <a:p>
            <a:r>
              <a:rPr lang="en-US" dirty="0">
                <a:latin typeface="Gill Sans" charset="0"/>
                <a:ea typeface="Gill Sans" charset="0"/>
                <a:cs typeface="Gill Sans" charset="0"/>
              </a:rPr>
              <a:t>Latest Buckets</a:t>
            </a:r>
          </a:p>
        </p:txBody>
      </p:sp>
      <p:grpSp>
        <p:nvGrpSpPr>
          <p:cNvPr id="113" name="Group 112"/>
          <p:cNvGrpSpPr/>
          <p:nvPr/>
        </p:nvGrpSpPr>
        <p:grpSpPr>
          <a:xfrm>
            <a:off x="2454650" y="5033372"/>
            <a:ext cx="3121948" cy="421760"/>
            <a:chOff x="7129577" y="2232636"/>
            <a:chExt cx="1755015" cy="237094"/>
          </a:xfrm>
          <a:solidFill>
            <a:schemeClr val="accent1">
              <a:lumMod val="20000"/>
              <a:lumOff val="80000"/>
            </a:schemeClr>
          </a:solidFill>
        </p:grpSpPr>
        <p:sp>
          <p:nvSpPr>
            <p:cNvPr id="114" name="Rectangle 113"/>
            <p:cNvSpPr/>
            <p:nvPr/>
          </p:nvSpPr>
          <p:spPr>
            <a:xfrm>
              <a:off x="742123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15" name="Rectangle 114"/>
            <p:cNvSpPr/>
            <p:nvPr/>
          </p:nvSpPr>
          <p:spPr>
            <a:xfrm>
              <a:off x="771289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16" name="Rectangle 115"/>
            <p:cNvSpPr/>
            <p:nvPr/>
          </p:nvSpPr>
          <p:spPr>
            <a:xfrm>
              <a:off x="800455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Gill Sans" charset="0"/>
                  <a:ea typeface="Gill Sans" charset="0"/>
                  <a:cs typeface="Gill Sans" charset="0"/>
                </a:rPr>
                <a:t>3</a:t>
              </a:r>
            </a:p>
          </p:txBody>
        </p:sp>
        <p:sp>
          <p:nvSpPr>
            <p:cNvPr id="117" name="Rectangle 116"/>
            <p:cNvSpPr/>
            <p:nvPr/>
          </p:nvSpPr>
          <p:spPr>
            <a:xfrm>
              <a:off x="829621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18" name="Rectangle 117"/>
            <p:cNvSpPr/>
            <p:nvPr/>
          </p:nvSpPr>
          <p:spPr>
            <a:xfrm>
              <a:off x="8587875"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31" name="Rectangle 130"/>
            <p:cNvSpPr/>
            <p:nvPr/>
          </p:nvSpPr>
          <p:spPr>
            <a:xfrm>
              <a:off x="712957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grpSp>
      <p:grpSp>
        <p:nvGrpSpPr>
          <p:cNvPr id="132" name="Group 131"/>
          <p:cNvGrpSpPr/>
          <p:nvPr/>
        </p:nvGrpSpPr>
        <p:grpSpPr>
          <a:xfrm>
            <a:off x="5187711" y="4107248"/>
            <a:ext cx="1816578" cy="408610"/>
            <a:chOff x="2807866" y="5154429"/>
            <a:chExt cx="1816578" cy="408610"/>
          </a:xfrm>
        </p:grpSpPr>
        <p:sp>
          <p:nvSpPr>
            <p:cNvPr id="135" name="Rectangle 134"/>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E</a:t>
              </a:r>
            </a:p>
          </p:txBody>
        </p:sp>
        <p:sp>
          <p:nvSpPr>
            <p:cNvPr id="136" name="Rectangle 135"/>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37" name="Rectangle 136"/>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38" name="Rectangle 137"/>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cxnSp>
        <p:nvCxnSpPr>
          <p:cNvPr id="139" name="Straight Arrow Connector 138"/>
          <p:cNvCxnSpPr>
            <a:stCxn id="138" idx="0"/>
            <a:endCxn id="86" idx="2"/>
          </p:cNvCxnSpPr>
          <p:nvPr/>
        </p:nvCxnSpPr>
        <p:spPr>
          <a:xfrm flipH="1" flipV="1">
            <a:off x="5669151" y="3230167"/>
            <a:ext cx="603450" cy="877081"/>
          </a:xfrm>
          <a:prstGeom prst="straightConnector1">
            <a:avLst/>
          </a:prstGeom>
          <a:ln w="381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116" idx="0"/>
            <a:endCxn id="135" idx="1"/>
          </p:cNvCxnSpPr>
          <p:nvPr/>
        </p:nvCxnSpPr>
        <p:spPr>
          <a:xfrm flipV="1">
            <a:off x="4275039" y="4311553"/>
            <a:ext cx="912672" cy="721819"/>
          </a:xfrm>
          <a:prstGeom prst="straightConnector1">
            <a:avLst/>
          </a:prstGeom>
          <a:ln w="381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141" name="Curved Connector 140"/>
          <p:cNvCxnSpPr>
            <a:stCxn id="97" idx="2"/>
            <a:endCxn id="120" idx="2"/>
          </p:cNvCxnSpPr>
          <p:nvPr/>
        </p:nvCxnSpPr>
        <p:spPr>
          <a:xfrm rot="16200000" flipH="1">
            <a:off x="8409590" y="1357640"/>
            <a:ext cx="12700" cy="3745054"/>
          </a:xfrm>
          <a:prstGeom prst="curvedConnector3">
            <a:avLst>
              <a:gd name="adj1" fmla="val 2952000"/>
            </a:avLst>
          </a:prstGeom>
          <a:ln w="381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859712" y="4696588"/>
            <a:ext cx="630301" cy="584775"/>
          </a:xfrm>
          <a:prstGeom prst="rect">
            <a:avLst/>
          </a:prstGeom>
          <a:noFill/>
        </p:spPr>
        <p:txBody>
          <a:bodyPr wrap="none" rtlCol="0">
            <a:spAutoFit/>
          </a:bodyPr>
          <a:lstStyle/>
          <a:p>
            <a:r>
              <a:rPr lang="en-US" sz="3200"/>
              <a:t>❌</a:t>
            </a:r>
          </a:p>
        </p:txBody>
      </p:sp>
    </p:spTree>
    <p:extLst>
      <p:ext uri="{BB962C8B-B14F-4D97-AF65-F5344CB8AC3E}">
        <p14:creationId xmlns:p14="http://schemas.microsoft.com/office/powerpoint/2010/main" val="1713308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Box 142"/>
          <p:cNvSpPr txBox="1"/>
          <p:nvPr/>
        </p:nvSpPr>
        <p:spPr>
          <a:xfrm>
            <a:off x="302719" y="4721032"/>
            <a:ext cx="1805623" cy="954107"/>
          </a:xfrm>
          <a:prstGeom prst="rect">
            <a:avLst/>
          </a:prstGeom>
          <a:noFill/>
        </p:spPr>
        <p:txBody>
          <a:bodyPr wrap="none" rtlCol="0">
            <a:spAutoFit/>
          </a:bodyPr>
          <a:lstStyle/>
          <a:p>
            <a:pPr marL="271463" indent="-271463">
              <a:buFont typeface="Wingdings" charset="2"/>
              <a:buChar char="§"/>
            </a:pPr>
            <a:r>
              <a:rPr lang="en-US" sz="2800" b="1" dirty="0"/>
              <a:t> create E</a:t>
            </a:r>
          </a:p>
          <a:p>
            <a:pPr marL="271463" indent="-271463">
              <a:buFont typeface="Wingdings" charset="2"/>
              <a:buChar char="§"/>
            </a:pPr>
            <a:r>
              <a:rPr lang="en-US" sz="2800" b="1" dirty="0"/>
              <a:t> unlink B</a:t>
            </a:r>
          </a:p>
        </p:txBody>
      </p:sp>
      <p:sp>
        <p:nvSpPr>
          <p:cNvPr id="2" name="Title 1"/>
          <p:cNvSpPr>
            <a:spLocks noGrp="1"/>
          </p:cNvSpPr>
          <p:nvPr>
            <p:ph type="title"/>
          </p:nvPr>
        </p:nvSpPr>
        <p:spPr/>
        <p:txBody>
          <a:bodyPr/>
          <a:lstStyle/>
          <a:p>
            <a:r>
              <a:rPr lang="en-US" dirty="0"/>
              <a:t>Pointer-based Dual Views</a:t>
            </a:r>
          </a:p>
        </p:txBody>
      </p:sp>
      <p:sp>
        <p:nvSpPr>
          <p:cNvPr id="7" name="Slide Number Placeholder 6"/>
          <p:cNvSpPr>
            <a:spLocks noGrp="1"/>
          </p:cNvSpPr>
          <p:nvPr>
            <p:ph type="sldNum" sz="quarter" idx="12"/>
          </p:nvPr>
        </p:nvSpPr>
        <p:spPr/>
        <p:txBody>
          <a:bodyPr/>
          <a:lstStyle/>
          <a:p>
            <a:fld id="{10037A90-D1A7-B045-92CA-91932AD6A1A9}" type="slidenum">
              <a:rPr lang="en-US" smtClean="0"/>
              <a:t>32</a:t>
            </a:fld>
            <a:endParaRPr lang="en-US"/>
          </a:p>
        </p:txBody>
      </p:sp>
      <p:sp>
        <p:nvSpPr>
          <p:cNvPr id="61" name="TextBox 60"/>
          <p:cNvSpPr txBox="1"/>
          <p:nvPr/>
        </p:nvSpPr>
        <p:spPr>
          <a:xfrm>
            <a:off x="3089932" y="1395691"/>
            <a:ext cx="907108" cy="369332"/>
          </a:xfrm>
          <a:prstGeom prst="rect">
            <a:avLst/>
          </a:prstGeom>
          <a:noFill/>
          <a:ln w="38100">
            <a:noFill/>
          </a:ln>
        </p:spPr>
        <p:txBody>
          <a:bodyPr wrap="none" rtlCol="0">
            <a:spAutoFit/>
          </a:bodyPr>
          <a:lstStyle/>
          <a:p>
            <a:r>
              <a:rPr lang="en-US" dirty="0">
                <a:latin typeface="Gill Sans" charset="0"/>
                <a:ea typeface="Gill Sans" charset="0"/>
                <a:cs typeface="Gill Sans" charset="0"/>
              </a:rPr>
              <a:t>Buckets</a:t>
            </a:r>
          </a:p>
        </p:txBody>
      </p:sp>
      <p:sp>
        <p:nvSpPr>
          <p:cNvPr id="62" name="Rounded Rectangle 61"/>
          <p:cNvSpPr/>
          <p:nvPr/>
        </p:nvSpPr>
        <p:spPr>
          <a:xfrm>
            <a:off x="1206867" y="1316783"/>
            <a:ext cx="1150966" cy="522446"/>
          </a:xfrm>
          <a:prstGeom prst="roundRect">
            <a:avLst/>
          </a:prstGeom>
          <a:solidFill>
            <a:schemeClr val="accent1">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dirty="0">
                <a:latin typeface="Gill Sans" charset="0"/>
                <a:ea typeface="Gill Sans" charset="0"/>
                <a:cs typeface="Gill Sans" charset="0"/>
              </a:rPr>
              <a:t>Directory </a:t>
            </a:r>
            <a:r>
              <a:rPr lang="en-US" dirty="0" err="1">
                <a:latin typeface="Gill Sans" charset="0"/>
                <a:ea typeface="Gill Sans" charset="0"/>
                <a:cs typeface="Gill Sans" charset="0"/>
              </a:rPr>
              <a:t>inode</a:t>
            </a:r>
            <a:endParaRPr lang="en-US" dirty="0">
              <a:latin typeface="Gill Sans" charset="0"/>
              <a:ea typeface="Gill Sans" charset="0"/>
              <a:cs typeface="Gill Sans" charset="0"/>
            </a:endParaRPr>
          </a:p>
        </p:txBody>
      </p:sp>
      <p:grpSp>
        <p:nvGrpSpPr>
          <p:cNvPr id="18" name="Group 17"/>
          <p:cNvGrpSpPr/>
          <p:nvPr/>
        </p:nvGrpSpPr>
        <p:grpSpPr>
          <a:xfrm>
            <a:off x="3196031" y="2821557"/>
            <a:ext cx="1816578" cy="408610"/>
            <a:chOff x="2807866" y="5154429"/>
            <a:chExt cx="1816578" cy="408610"/>
          </a:xfrm>
        </p:grpSpPr>
        <p:sp>
          <p:nvSpPr>
            <p:cNvPr id="64" name="Rectangle 63"/>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D</a:t>
              </a:r>
            </a:p>
          </p:txBody>
        </p:sp>
        <p:sp>
          <p:nvSpPr>
            <p:cNvPr id="65" name="Rectangle 64"/>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6" name="Rectangle 65"/>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7" name="Rectangle 66"/>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cxnSp>
        <p:nvCxnSpPr>
          <p:cNvPr id="76" name="Straight Arrow Connector 75"/>
          <p:cNvCxnSpPr>
            <a:stCxn id="94" idx="2"/>
            <a:endCxn id="64" idx="0"/>
          </p:cNvCxnSpPr>
          <p:nvPr/>
        </p:nvCxnSpPr>
        <p:spPr>
          <a:xfrm flipH="1">
            <a:off x="3413009" y="2204414"/>
            <a:ext cx="253182" cy="61714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2357833" y="1578006"/>
            <a:ext cx="1044447" cy="41552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a:xfrm>
            <a:off x="3402280" y="1782654"/>
            <a:ext cx="3121948" cy="421760"/>
            <a:chOff x="7129577" y="2232636"/>
            <a:chExt cx="1755015" cy="237094"/>
          </a:xfrm>
          <a:solidFill>
            <a:schemeClr val="accent1">
              <a:lumMod val="20000"/>
              <a:lumOff val="80000"/>
            </a:schemeClr>
          </a:solidFill>
        </p:grpSpPr>
        <p:sp>
          <p:nvSpPr>
            <p:cNvPr id="89" name="Rectangle 88"/>
            <p:cNvSpPr/>
            <p:nvPr/>
          </p:nvSpPr>
          <p:spPr>
            <a:xfrm>
              <a:off x="742123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1</a:t>
              </a:r>
              <a:endParaRPr lang="en-US" dirty="0">
                <a:latin typeface="Gill Sans" charset="0"/>
                <a:ea typeface="Gill Sans" charset="0"/>
                <a:cs typeface="Gill Sans" charset="0"/>
              </a:endParaRPr>
            </a:p>
          </p:txBody>
        </p:sp>
        <p:sp>
          <p:nvSpPr>
            <p:cNvPr id="90" name="Rectangle 89"/>
            <p:cNvSpPr/>
            <p:nvPr/>
          </p:nvSpPr>
          <p:spPr>
            <a:xfrm>
              <a:off x="771289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2</a:t>
              </a:r>
              <a:endParaRPr lang="en-US" dirty="0">
                <a:latin typeface="Gill Sans" charset="0"/>
                <a:ea typeface="Gill Sans" charset="0"/>
                <a:cs typeface="Gill Sans" charset="0"/>
              </a:endParaRPr>
            </a:p>
          </p:txBody>
        </p:sp>
        <p:sp>
          <p:nvSpPr>
            <p:cNvPr id="91" name="Rectangle 90"/>
            <p:cNvSpPr/>
            <p:nvPr/>
          </p:nvSpPr>
          <p:spPr>
            <a:xfrm>
              <a:off x="800455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3</a:t>
              </a:r>
              <a:endParaRPr lang="en-US" dirty="0">
                <a:latin typeface="Gill Sans" charset="0"/>
                <a:ea typeface="Gill Sans" charset="0"/>
                <a:cs typeface="Gill Sans" charset="0"/>
              </a:endParaRPr>
            </a:p>
          </p:txBody>
        </p:sp>
        <p:sp>
          <p:nvSpPr>
            <p:cNvPr id="92" name="Rectangle 91"/>
            <p:cNvSpPr/>
            <p:nvPr/>
          </p:nvSpPr>
          <p:spPr>
            <a:xfrm>
              <a:off x="829621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4</a:t>
              </a:r>
              <a:endParaRPr lang="en-US" dirty="0">
                <a:latin typeface="Gill Sans" charset="0"/>
                <a:ea typeface="Gill Sans" charset="0"/>
                <a:cs typeface="Gill Sans" charset="0"/>
              </a:endParaRPr>
            </a:p>
          </p:txBody>
        </p:sp>
        <p:sp>
          <p:nvSpPr>
            <p:cNvPr id="93" name="Rectangle 92"/>
            <p:cNvSpPr/>
            <p:nvPr/>
          </p:nvSpPr>
          <p:spPr>
            <a:xfrm>
              <a:off x="8587875"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mr-IN" dirty="0">
                  <a:latin typeface="Gill Sans" charset="0"/>
                  <a:ea typeface="Gill Sans" charset="0"/>
                  <a:cs typeface="Gill Sans" charset="0"/>
                </a:rPr>
                <a:t>…</a:t>
              </a:r>
              <a:endParaRPr lang="en-US" dirty="0">
                <a:latin typeface="Gill Sans" charset="0"/>
                <a:ea typeface="Gill Sans" charset="0"/>
                <a:cs typeface="Gill Sans" charset="0"/>
              </a:endParaRPr>
            </a:p>
          </p:txBody>
        </p:sp>
        <p:sp>
          <p:nvSpPr>
            <p:cNvPr id="94" name="Rectangle 93"/>
            <p:cNvSpPr/>
            <p:nvPr/>
          </p:nvSpPr>
          <p:spPr>
            <a:xfrm>
              <a:off x="712957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0</a:t>
              </a:r>
              <a:endParaRPr lang="en-US" dirty="0">
                <a:latin typeface="Gill Sans" charset="0"/>
                <a:ea typeface="Gill Sans" charset="0"/>
                <a:cs typeface="Gill Sans" charset="0"/>
              </a:endParaRPr>
            </a:p>
          </p:txBody>
        </p:sp>
      </p:grpSp>
      <p:sp>
        <p:nvSpPr>
          <p:cNvPr id="95" name="Rounded Rectangle 94"/>
          <p:cNvSpPr/>
          <p:nvPr/>
        </p:nvSpPr>
        <p:spPr>
          <a:xfrm>
            <a:off x="1206867" y="2821557"/>
            <a:ext cx="1150966" cy="1037787"/>
          </a:xfrm>
          <a:prstGeom prst="roundRect">
            <a:avLst/>
          </a:prstGeom>
          <a:solidFill>
            <a:schemeClr val="accent2">
              <a:lumMod val="20000"/>
              <a:lumOff val="80000"/>
            </a:schemeClr>
          </a:solidFill>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Directory</a:t>
            </a:r>
          </a:p>
          <a:p>
            <a:pPr algn="ctr"/>
            <a:r>
              <a:rPr lang="en-US" dirty="0"/>
              <a:t>VFS </a:t>
            </a:r>
            <a:r>
              <a:rPr lang="en-US" dirty="0" err="1"/>
              <a:t>inode</a:t>
            </a:r>
            <a:endParaRPr lang="en-US" dirty="0"/>
          </a:p>
        </p:txBody>
      </p:sp>
      <p:cxnSp>
        <p:nvCxnSpPr>
          <p:cNvPr id="108" name="Straight Arrow Connector 107"/>
          <p:cNvCxnSpPr>
            <a:stCxn id="91" idx="2"/>
            <a:endCxn id="135" idx="0"/>
          </p:cNvCxnSpPr>
          <p:nvPr/>
        </p:nvCxnSpPr>
        <p:spPr>
          <a:xfrm>
            <a:off x="5222669" y="2204414"/>
            <a:ext cx="182020" cy="1902834"/>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6" idx="3"/>
            <a:endCxn id="99" idx="1"/>
          </p:cNvCxnSpPr>
          <p:nvPr/>
        </p:nvCxnSpPr>
        <p:spPr>
          <a:xfrm>
            <a:off x="7268751" y="3025862"/>
            <a:ext cx="545855"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1" idx="3"/>
            <a:endCxn id="120" idx="1"/>
          </p:cNvCxnSpPr>
          <p:nvPr/>
        </p:nvCxnSpPr>
        <p:spPr>
          <a:xfrm>
            <a:off x="9631184" y="3025862"/>
            <a:ext cx="433955"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95" idx="0"/>
            <a:endCxn id="62" idx="2"/>
          </p:cNvCxnSpPr>
          <p:nvPr/>
        </p:nvCxnSpPr>
        <p:spPr>
          <a:xfrm flipV="1">
            <a:off x="1782350" y="1839229"/>
            <a:ext cx="0" cy="982328"/>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7356026" y="1287981"/>
            <a:ext cx="4647360" cy="984818"/>
            <a:chOff x="9927926" y="1118525"/>
            <a:chExt cx="4647360" cy="984818"/>
          </a:xfrm>
        </p:grpSpPr>
        <p:sp>
          <p:nvSpPr>
            <p:cNvPr id="60" name="Rectangle 59"/>
            <p:cNvSpPr/>
            <p:nvPr/>
          </p:nvSpPr>
          <p:spPr>
            <a:xfrm>
              <a:off x="9927926" y="1207373"/>
              <a:ext cx="344968" cy="202754"/>
            </a:xfrm>
            <a:prstGeom prst="rect">
              <a:avLst/>
            </a:prstGeom>
            <a:solidFill>
              <a:schemeClr val="accent2">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8" name="Rectangle 67"/>
            <p:cNvSpPr/>
            <p:nvPr/>
          </p:nvSpPr>
          <p:spPr>
            <a:xfrm>
              <a:off x="9927926" y="1512095"/>
              <a:ext cx="344968" cy="202754"/>
            </a:xfrm>
            <a:prstGeom prst="rect">
              <a:avLst/>
            </a:prstGeom>
            <a:no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9" name="Rectangle 68"/>
            <p:cNvSpPr/>
            <p:nvPr/>
          </p:nvSpPr>
          <p:spPr>
            <a:xfrm>
              <a:off x="9927926" y="1816816"/>
              <a:ext cx="344968" cy="202754"/>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70" name="TextBox 69"/>
            <p:cNvSpPr txBox="1"/>
            <p:nvPr/>
          </p:nvSpPr>
          <p:spPr>
            <a:xfrm>
              <a:off x="10267697" y="1118525"/>
              <a:ext cx="1807867"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Volatile in DRAM</a:t>
              </a:r>
              <a:endParaRPr lang="en-US" dirty="0">
                <a:latin typeface="Gill Sans" charset="0"/>
                <a:ea typeface="Gill Sans" charset="0"/>
                <a:cs typeface="Gill Sans" charset="0"/>
              </a:endParaRPr>
            </a:p>
          </p:txBody>
        </p:sp>
        <p:sp>
          <p:nvSpPr>
            <p:cNvPr id="71" name="TextBox 70"/>
            <p:cNvSpPr txBox="1"/>
            <p:nvPr/>
          </p:nvSpPr>
          <p:spPr>
            <a:xfrm>
              <a:off x="10267697" y="1428806"/>
              <a:ext cx="4307589"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Updates to NVM w/o persistence guarantee</a:t>
              </a:r>
              <a:endParaRPr lang="en-US" dirty="0">
                <a:latin typeface="Gill Sans" charset="0"/>
                <a:ea typeface="Gill Sans" charset="0"/>
                <a:cs typeface="Gill Sans" charset="0"/>
              </a:endParaRPr>
            </a:p>
          </p:txBody>
        </p:sp>
        <p:sp>
          <p:nvSpPr>
            <p:cNvPr id="72" name="TextBox 71"/>
            <p:cNvSpPr txBox="1"/>
            <p:nvPr/>
          </p:nvSpPr>
          <p:spPr>
            <a:xfrm>
              <a:off x="10267697" y="1734011"/>
              <a:ext cx="1823833"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Persisted in NVM</a:t>
              </a:r>
              <a:endParaRPr lang="en-US" dirty="0">
                <a:latin typeface="Gill Sans" charset="0"/>
                <a:ea typeface="Gill Sans" charset="0"/>
                <a:cs typeface="Gill Sans" charset="0"/>
              </a:endParaRPr>
            </a:p>
          </p:txBody>
        </p:sp>
      </p:grpSp>
      <p:sp>
        <p:nvSpPr>
          <p:cNvPr id="4" name="Rounded Rectangle 3"/>
          <p:cNvSpPr/>
          <p:nvPr/>
        </p:nvSpPr>
        <p:spPr>
          <a:xfrm>
            <a:off x="9248007" y="421459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Dir</a:t>
            </a:r>
          </a:p>
        </p:txBody>
      </p:sp>
      <p:sp>
        <p:nvSpPr>
          <p:cNvPr id="51" name="Rounded Rectangle 50"/>
          <p:cNvSpPr/>
          <p:nvPr/>
        </p:nvSpPr>
        <p:spPr>
          <a:xfrm>
            <a:off x="8132225"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A</a:t>
            </a:r>
          </a:p>
        </p:txBody>
      </p:sp>
      <p:sp>
        <p:nvSpPr>
          <p:cNvPr id="52" name="Rounded Rectangle 51"/>
          <p:cNvSpPr/>
          <p:nvPr/>
        </p:nvSpPr>
        <p:spPr>
          <a:xfrm>
            <a:off x="8859713"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B</a:t>
            </a:r>
          </a:p>
        </p:txBody>
      </p:sp>
      <p:sp>
        <p:nvSpPr>
          <p:cNvPr id="53" name="Rounded Rectangle 52"/>
          <p:cNvSpPr/>
          <p:nvPr/>
        </p:nvSpPr>
        <p:spPr>
          <a:xfrm>
            <a:off x="9587200"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C</a:t>
            </a:r>
          </a:p>
        </p:txBody>
      </p:sp>
      <p:sp>
        <p:nvSpPr>
          <p:cNvPr id="54" name="Rounded Rectangle 53"/>
          <p:cNvSpPr/>
          <p:nvPr/>
        </p:nvSpPr>
        <p:spPr>
          <a:xfrm>
            <a:off x="10314687"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D</a:t>
            </a:r>
          </a:p>
        </p:txBody>
      </p:sp>
      <p:cxnSp>
        <p:nvCxnSpPr>
          <p:cNvPr id="6" name="Elbow Connector 5"/>
          <p:cNvCxnSpPr>
            <a:stCxn id="4" idx="2"/>
            <a:endCxn id="51" idx="0"/>
          </p:cNvCxnSpPr>
          <p:nvPr/>
        </p:nvCxnSpPr>
        <p:spPr>
          <a:xfrm rot="5400000">
            <a:off x="8840876" y="4121052"/>
            <a:ext cx="290826" cy="1115782"/>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4" idx="2"/>
            <a:endCxn id="52" idx="0"/>
          </p:cNvCxnSpPr>
          <p:nvPr/>
        </p:nvCxnSpPr>
        <p:spPr>
          <a:xfrm rot="5400000">
            <a:off x="9204621" y="4484797"/>
            <a:ext cx="290826" cy="388294"/>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4" idx="2"/>
            <a:endCxn id="53" idx="0"/>
          </p:cNvCxnSpPr>
          <p:nvPr/>
        </p:nvCxnSpPr>
        <p:spPr>
          <a:xfrm rot="16200000" flipH="1">
            <a:off x="9568364" y="4509347"/>
            <a:ext cx="290826" cy="339193"/>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4" idx="2"/>
            <a:endCxn id="54" idx="0"/>
          </p:cNvCxnSpPr>
          <p:nvPr/>
        </p:nvCxnSpPr>
        <p:spPr>
          <a:xfrm rot="16200000" flipH="1">
            <a:off x="9932107" y="4145603"/>
            <a:ext cx="290826" cy="106668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3992176" y="3340450"/>
            <a:ext cx="527849" cy="430887"/>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Latest</a:t>
            </a:r>
          </a:p>
          <a:p>
            <a:pPr algn="ctr"/>
            <a:r>
              <a:rPr lang="en-US" sz="1400" dirty="0">
                <a:latin typeface="Gill Sans" charset="0"/>
                <a:ea typeface="Gill Sans" charset="0"/>
                <a:cs typeface="Gill Sans" charset="0"/>
              </a:rPr>
              <a:t>Next</a:t>
            </a:r>
          </a:p>
        </p:txBody>
      </p:sp>
      <p:sp>
        <p:nvSpPr>
          <p:cNvPr id="84" name="TextBox 83"/>
          <p:cNvSpPr txBox="1"/>
          <p:nvPr/>
        </p:nvSpPr>
        <p:spPr>
          <a:xfrm>
            <a:off x="4514144" y="3340450"/>
            <a:ext cx="858694" cy="430887"/>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Consistent</a:t>
            </a:r>
          </a:p>
          <a:p>
            <a:pPr algn="ctr"/>
            <a:r>
              <a:rPr lang="en-US" sz="1400" dirty="0">
                <a:latin typeface="Gill Sans" charset="0"/>
                <a:ea typeface="Gill Sans" charset="0"/>
                <a:cs typeface="Gill Sans" charset="0"/>
              </a:rPr>
              <a:t>Next</a:t>
            </a:r>
          </a:p>
        </p:txBody>
      </p:sp>
      <p:grpSp>
        <p:nvGrpSpPr>
          <p:cNvPr id="85" name="Group 84"/>
          <p:cNvGrpSpPr/>
          <p:nvPr/>
        </p:nvGrpSpPr>
        <p:grpSpPr>
          <a:xfrm>
            <a:off x="5452173" y="2821557"/>
            <a:ext cx="1816578" cy="408610"/>
            <a:chOff x="2807866" y="5154429"/>
            <a:chExt cx="1816578" cy="408610"/>
          </a:xfrm>
        </p:grpSpPr>
        <p:sp>
          <p:nvSpPr>
            <p:cNvPr id="86" name="Rectangle 85"/>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C</a:t>
              </a:r>
            </a:p>
          </p:txBody>
        </p:sp>
        <p:sp>
          <p:nvSpPr>
            <p:cNvPr id="87" name="Rectangle 86"/>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96" name="Rectangle 95"/>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97" name="Rectangle 96"/>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grpSp>
        <p:nvGrpSpPr>
          <p:cNvPr id="98" name="Group 97"/>
          <p:cNvGrpSpPr/>
          <p:nvPr/>
        </p:nvGrpSpPr>
        <p:grpSpPr>
          <a:xfrm>
            <a:off x="7814606" y="2821557"/>
            <a:ext cx="1816578" cy="408610"/>
            <a:chOff x="2807866" y="5154429"/>
            <a:chExt cx="1816578" cy="408610"/>
          </a:xfrm>
        </p:grpSpPr>
        <p:sp>
          <p:nvSpPr>
            <p:cNvPr id="99" name="Rectangle 98"/>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B</a:t>
              </a:r>
            </a:p>
          </p:txBody>
        </p:sp>
        <p:sp>
          <p:nvSpPr>
            <p:cNvPr id="100" name="Rectangle 99"/>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1" name="Rectangle 100"/>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2" name="Rectangle 101"/>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grpSp>
        <p:nvGrpSpPr>
          <p:cNvPr id="119" name="Group 118"/>
          <p:cNvGrpSpPr/>
          <p:nvPr/>
        </p:nvGrpSpPr>
        <p:grpSpPr>
          <a:xfrm>
            <a:off x="10065139" y="2821557"/>
            <a:ext cx="1816578" cy="408610"/>
            <a:chOff x="2807866" y="5154429"/>
            <a:chExt cx="1816578" cy="408610"/>
          </a:xfrm>
        </p:grpSpPr>
        <p:sp>
          <p:nvSpPr>
            <p:cNvPr id="120" name="Rectangle 119"/>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A</a:t>
              </a:r>
            </a:p>
          </p:txBody>
        </p:sp>
        <p:sp>
          <p:nvSpPr>
            <p:cNvPr id="121" name="Rectangle 120"/>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22" name="Rectangle 121"/>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23" name="Rectangle 122"/>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sp>
        <p:nvSpPr>
          <p:cNvPr id="126" name="TextBox 125"/>
          <p:cNvSpPr txBox="1"/>
          <p:nvPr/>
        </p:nvSpPr>
        <p:spPr>
          <a:xfrm>
            <a:off x="3486191" y="3340450"/>
            <a:ext cx="511866" cy="215444"/>
          </a:xfrm>
          <a:prstGeom prst="rect">
            <a:avLst/>
          </a:prstGeom>
          <a:noFill/>
          <a:ln w="38100">
            <a:noFill/>
          </a:ln>
        </p:spPr>
        <p:txBody>
          <a:bodyPr wrap="square" lIns="0" tIns="0" rIns="0" bIns="0" rtlCol="0">
            <a:spAutoFit/>
          </a:bodyPr>
          <a:lstStyle/>
          <a:p>
            <a:pPr algn="ctr"/>
            <a:r>
              <a:rPr lang="en-US" sz="1400" dirty="0" err="1">
                <a:latin typeface="Gill Sans" charset="0"/>
                <a:ea typeface="Gill Sans" charset="0"/>
                <a:cs typeface="Gill Sans" charset="0"/>
              </a:rPr>
              <a:t>inode</a:t>
            </a:r>
            <a:endParaRPr lang="en-US" sz="1400" dirty="0">
              <a:latin typeface="Gill Sans" charset="0"/>
              <a:ea typeface="Gill Sans" charset="0"/>
              <a:cs typeface="Gill Sans" charset="0"/>
            </a:endParaRPr>
          </a:p>
        </p:txBody>
      </p:sp>
      <p:sp>
        <p:nvSpPr>
          <p:cNvPr id="127" name="TextBox 126"/>
          <p:cNvSpPr txBox="1"/>
          <p:nvPr/>
        </p:nvSpPr>
        <p:spPr>
          <a:xfrm>
            <a:off x="2825248" y="3340450"/>
            <a:ext cx="666824" cy="215444"/>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Filename</a:t>
            </a:r>
          </a:p>
        </p:txBody>
      </p:sp>
      <p:cxnSp>
        <p:nvCxnSpPr>
          <p:cNvPr id="26" name="Straight Connector 25"/>
          <p:cNvCxnSpPr>
            <a:endCxn id="84" idx="0"/>
          </p:cNvCxnSpPr>
          <p:nvPr/>
        </p:nvCxnSpPr>
        <p:spPr>
          <a:xfrm>
            <a:off x="4755253" y="3025862"/>
            <a:ext cx="188238" cy="314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endCxn id="83" idx="0"/>
          </p:cNvCxnSpPr>
          <p:nvPr/>
        </p:nvCxnSpPr>
        <p:spPr>
          <a:xfrm flipH="1">
            <a:off x="4256101" y="3037171"/>
            <a:ext cx="31737" cy="3032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endCxn id="126" idx="0"/>
          </p:cNvCxnSpPr>
          <p:nvPr/>
        </p:nvCxnSpPr>
        <p:spPr>
          <a:xfrm flipH="1">
            <a:off x="3742124" y="3037171"/>
            <a:ext cx="92256" cy="3032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endCxn id="127" idx="0"/>
          </p:cNvCxnSpPr>
          <p:nvPr/>
        </p:nvCxnSpPr>
        <p:spPr>
          <a:xfrm flipH="1">
            <a:off x="3158660" y="3047297"/>
            <a:ext cx="227000" cy="2931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8150110" y="5709007"/>
            <a:ext cx="2774809" cy="928693"/>
            <a:chOff x="8248561" y="5273815"/>
            <a:chExt cx="2774809" cy="928693"/>
          </a:xfrm>
        </p:grpSpPr>
        <p:sp>
          <p:nvSpPr>
            <p:cNvPr id="79" name="Rounded Rectangle 78"/>
            <p:cNvSpPr/>
            <p:nvPr/>
          </p:nvSpPr>
          <p:spPr>
            <a:xfrm>
              <a:off x="9364343" y="527381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Dir</a:t>
              </a:r>
            </a:p>
          </p:txBody>
        </p:sp>
        <p:sp>
          <p:nvSpPr>
            <p:cNvPr id="80" name="Rounded Rectangle 79"/>
            <p:cNvSpPr/>
            <p:nvPr/>
          </p:nvSpPr>
          <p:spPr>
            <a:xfrm>
              <a:off x="8248561"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A</a:t>
              </a:r>
            </a:p>
          </p:txBody>
        </p:sp>
        <p:sp>
          <p:nvSpPr>
            <p:cNvPr id="81" name="Rounded Rectangle 80"/>
            <p:cNvSpPr/>
            <p:nvPr/>
          </p:nvSpPr>
          <p:spPr>
            <a:xfrm>
              <a:off x="8976049"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B</a:t>
              </a:r>
            </a:p>
          </p:txBody>
        </p:sp>
        <p:sp>
          <p:nvSpPr>
            <p:cNvPr id="82" name="Rounded Rectangle 81"/>
            <p:cNvSpPr/>
            <p:nvPr/>
          </p:nvSpPr>
          <p:spPr>
            <a:xfrm>
              <a:off x="9703536"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C</a:t>
              </a:r>
            </a:p>
          </p:txBody>
        </p:sp>
        <p:sp>
          <p:nvSpPr>
            <p:cNvPr id="103" name="Rounded Rectangle 102"/>
            <p:cNvSpPr/>
            <p:nvPr/>
          </p:nvSpPr>
          <p:spPr>
            <a:xfrm>
              <a:off x="10431023"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D</a:t>
              </a:r>
            </a:p>
          </p:txBody>
        </p:sp>
        <p:cxnSp>
          <p:nvCxnSpPr>
            <p:cNvPr id="104" name="Elbow Connector 103"/>
            <p:cNvCxnSpPr>
              <a:stCxn id="80" idx="2"/>
            </p:cNvCxnSpPr>
            <p:nvPr/>
          </p:nvCxnSpPr>
          <p:spPr>
            <a:xfrm rot="5400000">
              <a:off x="8957212" y="5180270"/>
              <a:ext cx="290826" cy="1115782"/>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Elbow Connector 104"/>
            <p:cNvCxnSpPr>
              <a:stCxn id="80" idx="2"/>
            </p:cNvCxnSpPr>
            <p:nvPr/>
          </p:nvCxnSpPr>
          <p:spPr>
            <a:xfrm rot="5400000">
              <a:off x="9320957" y="5544015"/>
              <a:ext cx="290826" cy="388294"/>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80" idx="2"/>
            </p:cNvCxnSpPr>
            <p:nvPr/>
          </p:nvCxnSpPr>
          <p:spPr>
            <a:xfrm rot="16200000" flipH="1">
              <a:off x="9684700" y="5568565"/>
              <a:ext cx="290826" cy="339193"/>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Elbow Connector 106"/>
            <p:cNvCxnSpPr>
              <a:stCxn id="80" idx="2"/>
            </p:cNvCxnSpPr>
            <p:nvPr/>
          </p:nvCxnSpPr>
          <p:spPr>
            <a:xfrm rot="16200000" flipH="1">
              <a:off x="10048443" y="5204821"/>
              <a:ext cx="290826" cy="106668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1" name="Rounded Rectangle 110"/>
          <p:cNvSpPr/>
          <p:nvPr/>
        </p:nvSpPr>
        <p:spPr>
          <a:xfrm>
            <a:off x="7814606" y="3964492"/>
            <a:ext cx="4072931" cy="1262572"/>
          </a:xfrm>
          <a:prstGeom prst="roundRect">
            <a:avLst>
              <a:gd name="adj" fmla="val 8084"/>
            </a:avLst>
          </a:prstGeom>
          <a:no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t" anchorCtr="0"/>
          <a:lstStyle/>
          <a:p>
            <a:r>
              <a:rPr lang="en-US" altLang="zh-CN" sz="2000" b="1" dirty="0">
                <a:solidFill>
                  <a:srgbClr val="C00000"/>
                </a:solidFill>
              </a:rPr>
              <a:t>Latest View</a:t>
            </a:r>
            <a:endParaRPr lang="en-US" sz="2000" b="1" dirty="0">
              <a:solidFill>
                <a:srgbClr val="C00000"/>
              </a:solidFill>
            </a:endParaRPr>
          </a:p>
        </p:txBody>
      </p:sp>
      <p:sp>
        <p:nvSpPr>
          <p:cNvPr id="112" name="Rounded Rectangle 111"/>
          <p:cNvSpPr/>
          <p:nvPr/>
        </p:nvSpPr>
        <p:spPr>
          <a:xfrm>
            <a:off x="7814606" y="5227064"/>
            <a:ext cx="4067110" cy="1494411"/>
          </a:xfrm>
          <a:prstGeom prst="roundRect">
            <a:avLst>
              <a:gd name="adj" fmla="val 8791"/>
            </a:avLst>
          </a:prstGeom>
          <a:noFill/>
          <a:ln w="38100">
            <a:solidFill>
              <a:schemeClr val="tx1"/>
            </a:solidFill>
          </a:ln>
        </p:spPr>
        <p:style>
          <a:lnRef idx="2">
            <a:schemeClr val="accent2"/>
          </a:lnRef>
          <a:fillRef idx="1">
            <a:schemeClr val="lt1"/>
          </a:fillRef>
          <a:effectRef idx="0">
            <a:schemeClr val="accent2"/>
          </a:effectRef>
          <a:fontRef idx="minor">
            <a:schemeClr val="dk1"/>
          </a:fontRef>
        </p:style>
        <p:txBody>
          <a:bodyPr rtlCol="0" anchor="t" anchorCtr="0"/>
          <a:lstStyle/>
          <a:p>
            <a:r>
              <a:rPr lang="en-US" altLang="zh-CN" sz="2000" b="1" dirty="0">
                <a:solidFill>
                  <a:srgbClr val="0165C0"/>
                </a:solidFill>
              </a:rPr>
              <a:t>Consistent View</a:t>
            </a:r>
            <a:endParaRPr lang="en-US" sz="2000" b="1" dirty="0">
              <a:solidFill>
                <a:srgbClr val="0165C0"/>
              </a:solidFill>
            </a:endParaRPr>
          </a:p>
        </p:txBody>
      </p:sp>
      <p:sp>
        <p:nvSpPr>
          <p:cNvPr id="133" name="Rounded Rectangle 132"/>
          <p:cNvSpPr/>
          <p:nvPr/>
        </p:nvSpPr>
        <p:spPr>
          <a:xfrm>
            <a:off x="11032014" y="4828719"/>
            <a:ext cx="592347" cy="318933"/>
          </a:xfrm>
          <a:prstGeom prst="roundRect">
            <a:avLst/>
          </a:prstGeom>
          <a:solidFill>
            <a:schemeClr val="bg2"/>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E</a:t>
            </a:r>
          </a:p>
        </p:txBody>
      </p:sp>
      <p:cxnSp>
        <p:nvCxnSpPr>
          <p:cNvPr id="134" name="Elbow Connector 133"/>
          <p:cNvCxnSpPr>
            <a:stCxn id="4" idx="2"/>
            <a:endCxn id="133" idx="0"/>
          </p:cNvCxnSpPr>
          <p:nvPr/>
        </p:nvCxnSpPr>
        <p:spPr>
          <a:xfrm rot="16200000" flipH="1">
            <a:off x="10288590" y="3789120"/>
            <a:ext cx="295189" cy="1784007"/>
          </a:xfrm>
          <a:prstGeom prst="bentConnector3">
            <a:avLst>
              <a:gd name="adj1" fmla="val 50000"/>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95" idx="2"/>
            <a:endCxn id="131" idx="1"/>
          </p:cNvCxnSpPr>
          <p:nvPr/>
        </p:nvCxnSpPr>
        <p:spPr>
          <a:xfrm>
            <a:off x="1782350" y="3859344"/>
            <a:ext cx="672300" cy="1384908"/>
          </a:xfrm>
          <a:prstGeom prst="straightConnector1">
            <a:avLst/>
          </a:prstGeom>
          <a:ln w="381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2260659" y="4551798"/>
            <a:ext cx="1538947" cy="369332"/>
          </a:xfrm>
          <a:prstGeom prst="rect">
            <a:avLst/>
          </a:prstGeom>
          <a:noFill/>
          <a:ln w="38100">
            <a:noFill/>
          </a:ln>
        </p:spPr>
        <p:txBody>
          <a:bodyPr wrap="none" rtlCol="0">
            <a:spAutoFit/>
          </a:bodyPr>
          <a:lstStyle/>
          <a:p>
            <a:r>
              <a:rPr lang="en-US" dirty="0">
                <a:latin typeface="Gill Sans" charset="0"/>
                <a:ea typeface="Gill Sans" charset="0"/>
                <a:cs typeface="Gill Sans" charset="0"/>
              </a:rPr>
              <a:t>Latest Buckets</a:t>
            </a:r>
          </a:p>
        </p:txBody>
      </p:sp>
      <p:grpSp>
        <p:nvGrpSpPr>
          <p:cNvPr id="113" name="Group 112"/>
          <p:cNvGrpSpPr/>
          <p:nvPr/>
        </p:nvGrpSpPr>
        <p:grpSpPr>
          <a:xfrm>
            <a:off x="2454650" y="5033372"/>
            <a:ext cx="3121948" cy="421760"/>
            <a:chOff x="7129577" y="2232636"/>
            <a:chExt cx="1755015" cy="237094"/>
          </a:xfrm>
          <a:solidFill>
            <a:schemeClr val="accent1">
              <a:lumMod val="20000"/>
              <a:lumOff val="80000"/>
            </a:schemeClr>
          </a:solidFill>
        </p:grpSpPr>
        <p:sp>
          <p:nvSpPr>
            <p:cNvPr id="114" name="Rectangle 113"/>
            <p:cNvSpPr/>
            <p:nvPr/>
          </p:nvSpPr>
          <p:spPr>
            <a:xfrm>
              <a:off x="742123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15" name="Rectangle 114"/>
            <p:cNvSpPr/>
            <p:nvPr/>
          </p:nvSpPr>
          <p:spPr>
            <a:xfrm>
              <a:off x="771289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16" name="Rectangle 115"/>
            <p:cNvSpPr/>
            <p:nvPr/>
          </p:nvSpPr>
          <p:spPr>
            <a:xfrm>
              <a:off x="800455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Gill Sans" charset="0"/>
                  <a:ea typeface="Gill Sans" charset="0"/>
                  <a:cs typeface="Gill Sans" charset="0"/>
                </a:rPr>
                <a:t>3</a:t>
              </a:r>
            </a:p>
          </p:txBody>
        </p:sp>
        <p:sp>
          <p:nvSpPr>
            <p:cNvPr id="117" name="Rectangle 116"/>
            <p:cNvSpPr/>
            <p:nvPr/>
          </p:nvSpPr>
          <p:spPr>
            <a:xfrm>
              <a:off x="829621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18" name="Rectangle 117"/>
            <p:cNvSpPr/>
            <p:nvPr/>
          </p:nvSpPr>
          <p:spPr>
            <a:xfrm>
              <a:off x="8587875"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31" name="Rectangle 130"/>
            <p:cNvSpPr/>
            <p:nvPr/>
          </p:nvSpPr>
          <p:spPr>
            <a:xfrm>
              <a:off x="712957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grpSp>
      <p:grpSp>
        <p:nvGrpSpPr>
          <p:cNvPr id="132" name="Group 131"/>
          <p:cNvGrpSpPr/>
          <p:nvPr/>
        </p:nvGrpSpPr>
        <p:grpSpPr>
          <a:xfrm>
            <a:off x="5187711" y="4107248"/>
            <a:ext cx="1816578" cy="408610"/>
            <a:chOff x="2807866" y="5154429"/>
            <a:chExt cx="1816578" cy="408610"/>
          </a:xfrm>
        </p:grpSpPr>
        <p:sp>
          <p:nvSpPr>
            <p:cNvPr id="135" name="Rectangle 134"/>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E</a:t>
              </a:r>
            </a:p>
          </p:txBody>
        </p:sp>
        <p:sp>
          <p:nvSpPr>
            <p:cNvPr id="136" name="Rectangle 135"/>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37" name="Rectangle 136"/>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38" name="Rectangle 137"/>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cxnSp>
        <p:nvCxnSpPr>
          <p:cNvPr id="139" name="Straight Arrow Connector 138"/>
          <p:cNvCxnSpPr>
            <a:stCxn id="137" idx="0"/>
            <a:endCxn id="86" idx="2"/>
          </p:cNvCxnSpPr>
          <p:nvPr/>
        </p:nvCxnSpPr>
        <p:spPr>
          <a:xfrm flipH="1" flipV="1">
            <a:off x="5669151" y="3230167"/>
            <a:ext cx="1077783" cy="877081"/>
          </a:xfrm>
          <a:prstGeom prst="straightConnector1">
            <a:avLst/>
          </a:prstGeom>
          <a:ln w="38100">
            <a:solidFill>
              <a:schemeClr val="tx1"/>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116" idx="0"/>
            <a:endCxn id="135" idx="1"/>
          </p:cNvCxnSpPr>
          <p:nvPr/>
        </p:nvCxnSpPr>
        <p:spPr>
          <a:xfrm flipV="1">
            <a:off x="4275039" y="4311553"/>
            <a:ext cx="912672" cy="721819"/>
          </a:xfrm>
          <a:prstGeom prst="straightConnector1">
            <a:avLst/>
          </a:prstGeom>
          <a:ln w="381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141" name="Curved Connector 140"/>
          <p:cNvCxnSpPr>
            <a:stCxn id="97" idx="2"/>
            <a:endCxn id="120" idx="2"/>
          </p:cNvCxnSpPr>
          <p:nvPr/>
        </p:nvCxnSpPr>
        <p:spPr>
          <a:xfrm rot="16200000" flipH="1">
            <a:off x="8409590" y="1357640"/>
            <a:ext cx="12700" cy="3745054"/>
          </a:xfrm>
          <a:prstGeom prst="curvedConnector3">
            <a:avLst>
              <a:gd name="adj1" fmla="val 2952000"/>
            </a:avLst>
          </a:prstGeom>
          <a:ln w="381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859712" y="4696588"/>
            <a:ext cx="630301" cy="584775"/>
          </a:xfrm>
          <a:prstGeom prst="rect">
            <a:avLst/>
          </a:prstGeom>
          <a:noFill/>
        </p:spPr>
        <p:txBody>
          <a:bodyPr wrap="none" rtlCol="0">
            <a:spAutoFit/>
          </a:bodyPr>
          <a:lstStyle/>
          <a:p>
            <a:r>
              <a:rPr lang="en-US" sz="3200"/>
              <a:t>❌</a:t>
            </a:r>
          </a:p>
        </p:txBody>
      </p:sp>
      <p:sp>
        <p:nvSpPr>
          <p:cNvPr id="144" name="Rounded Rectangle 143"/>
          <p:cNvSpPr/>
          <p:nvPr/>
        </p:nvSpPr>
        <p:spPr>
          <a:xfrm>
            <a:off x="11057626" y="6323430"/>
            <a:ext cx="592347" cy="318933"/>
          </a:xfrm>
          <a:prstGeom prst="roundRect">
            <a:avLst/>
          </a:prstGeom>
          <a:solidFill>
            <a:schemeClr val="bg2"/>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E</a:t>
            </a:r>
          </a:p>
        </p:txBody>
      </p:sp>
      <p:cxnSp>
        <p:nvCxnSpPr>
          <p:cNvPr id="145" name="Elbow Connector 144"/>
          <p:cNvCxnSpPr/>
          <p:nvPr/>
        </p:nvCxnSpPr>
        <p:spPr>
          <a:xfrm rot="16200000" flipH="1">
            <a:off x="10314202" y="5273823"/>
            <a:ext cx="295189" cy="1784007"/>
          </a:xfrm>
          <a:prstGeom prst="bentConnector3">
            <a:avLst>
              <a:gd name="adj1" fmla="val 50000"/>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a:off x="5222669" y="2204414"/>
            <a:ext cx="446482" cy="61714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flipH="1" flipV="1">
            <a:off x="5669151" y="3230167"/>
            <a:ext cx="603450" cy="877081"/>
          </a:xfrm>
          <a:prstGeom prst="straightConnector1">
            <a:avLst/>
          </a:prstGeom>
          <a:ln w="381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104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wipe(down)">
                                      <p:cBhvr>
                                        <p:cTn id="7" dur="500"/>
                                        <p:tgtEl>
                                          <p:spTgt spid="13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8"/>
                                        </p:tgtEl>
                                        <p:attrNameLst>
                                          <p:attrName>style.visibility</p:attrName>
                                        </p:attrNameLst>
                                      </p:cBhvr>
                                      <p:to>
                                        <p:strVal val="visible"/>
                                      </p:to>
                                    </p:set>
                                    <p:animEffect transition="in" filter="wipe(up)">
                                      <p:cBhvr>
                                        <p:cTn id="11" dur="500"/>
                                        <p:tgtEl>
                                          <p:spTgt spid="108"/>
                                        </p:tgtEl>
                                      </p:cBhvr>
                                    </p:animEffect>
                                  </p:childTnLst>
                                </p:cTn>
                              </p:par>
                              <p:par>
                                <p:cTn id="12" presetID="22" presetClass="exit" presetSubtype="1" fill="hold" nodeType="withEffect">
                                  <p:stCondLst>
                                    <p:cond delay="0"/>
                                  </p:stCondLst>
                                  <p:childTnLst>
                                    <p:animEffect transition="out" filter="wipe(up)">
                                      <p:cBhvr>
                                        <p:cTn id="13" dur="500"/>
                                        <p:tgtEl>
                                          <p:spTgt spid="146"/>
                                        </p:tgtEl>
                                      </p:cBhvr>
                                    </p:animEffect>
                                    <p:set>
                                      <p:cBhvr>
                                        <p:cTn id="14" dur="1" fill="hold">
                                          <p:stCondLst>
                                            <p:cond delay="499"/>
                                          </p:stCondLst>
                                        </p:cTn>
                                        <p:tgtEl>
                                          <p:spTgt spid="146"/>
                                        </p:tgtEl>
                                        <p:attrNameLst>
                                          <p:attrName>style.visibility</p:attrName>
                                        </p:attrNameLst>
                                      </p:cBhvr>
                                      <p:to>
                                        <p:strVal val="hidden"/>
                                      </p:to>
                                    </p:set>
                                  </p:childTnLst>
                                </p:cTn>
                              </p:par>
                              <p:par>
                                <p:cTn id="15" presetID="22" presetClass="exit" presetSubtype="4" fill="hold" nodeType="withEffect">
                                  <p:stCondLst>
                                    <p:cond delay="0"/>
                                  </p:stCondLst>
                                  <p:childTnLst>
                                    <p:animEffect transition="out" filter="wipe(down)">
                                      <p:cBhvr>
                                        <p:cTn id="16" dur="500"/>
                                        <p:tgtEl>
                                          <p:spTgt spid="147"/>
                                        </p:tgtEl>
                                      </p:cBhvr>
                                    </p:animEffect>
                                    <p:set>
                                      <p:cBhvr>
                                        <p:cTn id="17" dur="1" fill="hold">
                                          <p:stCondLst>
                                            <p:cond delay="499"/>
                                          </p:stCondLst>
                                        </p:cTn>
                                        <p:tgtEl>
                                          <p:spTgt spid="147"/>
                                        </p:tgtEl>
                                        <p:attrNameLst>
                                          <p:attrName>style.visibility</p:attrName>
                                        </p:attrNameLst>
                                      </p:cBhvr>
                                      <p:to>
                                        <p:strVal val="hidden"/>
                                      </p:to>
                                    </p:set>
                                  </p:childTnLst>
                                </p:cTn>
                              </p:par>
                              <p:par>
                                <p:cTn id="18" presetID="22" presetClass="entr" presetSubtype="1" fill="hold" nodeType="withEffect">
                                  <p:stCondLst>
                                    <p:cond delay="0"/>
                                  </p:stCondLst>
                                  <p:childTnLst>
                                    <p:set>
                                      <p:cBhvr>
                                        <p:cTn id="19" dur="1" fill="hold">
                                          <p:stCondLst>
                                            <p:cond delay="0"/>
                                          </p:stCondLst>
                                        </p:cTn>
                                        <p:tgtEl>
                                          <p:spTgt spid="145"/>
                                        </p:tgtEl>
                                        <p:attrNameLst>
                                          <p:attrName>style.visibility</p:attrName>
                                        </p:attrNameLst>
                                      </p:cBhvr>
                                      <p:to>
                                        <p:strVal val="visible"/>
                                      </p:to>
                                    </p:set>
                                    <p:animEffect transition="in" filter="wipe(up)">
                                      <p:cBhvr>
                                        <p:cTn id="20" dur="500"/>
                                        <p:tgtEl>
                                          <p:spTgt spid="145"/>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44"/>
                                        </p:tgtEl>
                                        <p:attrNameLst>
                                          <p:attrName>style.visibility</p:attrName>
                                        </p:attrNameLst>
                                      </p:cBhvr>
                                      <p:to>
                                        <p:strVal val="visible"/>
                                      </p:to>
                                    </p:set>
                                    <p:animEffect transition="in" filter="wipe(up)">
                                      <p:cBhvr>
                                        <p:cTn id="23"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Box 142"/>
          <p:cNvSpPr txBox="1"/>
          <p:nvPr/>
        </p:nvSpPr>
        <p:spPr>
          <a:xfrm>
            <a:off x="302719" y="4721032"/>
            <a:ext cx="1805623" cy="954107"/>
          </a:xfrm>
          <a:prstGeom prst="rect">
            <a:avLst/>
          </a:prstGeom>
          <a:noFill/>
        </p:spPr>
        <p:txBody>
          <a:bodyPr wrap="none" rtlCol="0">
            <a:spAutoFit/>
          </a:bodyPr>
          <a:lstStyle/>
          <a:p>
            <a:pPr marL="271463" indent="-271463">
              <a:buFont typeface="Wingdings" charset="2"/>
              <a:buChar char="§"/>
            </a:pPr>
            <a:r>
              <a:rPr lang="en-US" sz="2800" b="1" dirty="0"/>
              <a:t> create E</a:t>
            </a:r>
          </a:p>
          <a:p>
            <a:pPr marL="271463" indent="-271463">
              <a:buFont typeface="Wingdings" charset="2"/>
              <a:buChar char="§"/>
            </a:pPr>
            <a:r>
              <a:rPr lang="en-US" sz="2800" b="1" dirty="0"/>
              <a:t> unlink B</a:t>
            </a:r>
          </a:p>
        </p:txBody>
      </p:sp>
      <p:sp>
        <p:nvSpPr>
          <p:cNvPr id="2" name="Title 1"/>
          <p:cNvSpPr>
            <a:spLocks noGrp="1"/>
          </p:cNvSpPr>
          <p:nvPr>
            <p:ph type="title"/>
          </p:nvPr>
        </p:nvSpPr>
        <p:spPr/>
        <p:txBody>
          <a:bodyPr/>
          <a:lstStyle/>
          <a:p>
            <a:r>
              <a:rPr lang="en-US" dirty="0"/>
              <a:t>Pointer-based Dual Views</a:t>
            </a:r>
          </a:p>
        </p:txBody>
      </p:sp>
      <p:sp>
        <p:nvSpPr>
          <p:cNvPr id="7" name="Slide Number Placeholder 6"/>
          <p:cNvSpPr>
            <a:spLocks noGrp="1"/>
          </p:cNvSpPr>
          <p:nvPr>
            <p:ph type="sldNum" sz="quarter" idx="12"/>
          </p:nvPr>
        </p:nvSpPr>
        <p:spPr/>
        <p:txBody>
          <a:bodyPr/>
          <a:lstStyle/>
          <a:p>
            <a:fld id="{10037A90-D1A7-B045-92CA-91932AD6A1A9}" type="slidenum">
              <a:rPr lang="en-US" smtClean="0"/>
              <a:t>33</a:t>
            </a:fld>
            <a:endParaRPr lang="en-US"/>
          </a:p>
        </p:txBody>
      </p:sp>
      <p:sp>
        <p:nvSpPr>
          <p:cNvPr id="61" name="TextBox 60"/>
          <p:cNvSpPr txBox="1"/>
          <p:nvPr/>
        </p:nvSpPr>
        <p:spPr>
          <a:xfrm>
            <a:off x="3089932" y="1395691"/>
            <a:ext cx="907108" cy="369332"/>
          </a:xfrm>
          <a:prstGeom prst="rect">
            <a:avLst/>
          </a:prstGeom>
          <a:noFill/>
          <a:ln w="38100">
            <a:noFill/>
          </a:ln>
        </p:spPr>
        <p:txBody>
          <a:bodyPr wrap="none" rtlCol="0">
            <a:spAutoFit/>
          </a:bodyPr>
          <a:lstStyle/>
          <a:p>
            <a:r>
              <a:rPr lang="en-US" dirty="0">
                <a:latin typeface="Gill Sans" charset="0"/>
                <a:ea typeface="Gill Sans" charset="0"/>
                <a:cs typeface="Gill Sans" charset="0"/>
              </a:rPr>
              <a:t>Buckets</a:t>
            </a:r>
          </a:p>
        </p:txBody>
      </p:sp>
      <p:sp>
        <p:nvSpPr>
          <p:cNvPr id="62" name="Rounded Rectangle 61"/>
          <p:cNvSpPr/>
          <p:nvPr/>
        </p:nvSpPr>
        <p:spPr>
          <a:xfrm>
            <a:off x="1206867" y="1316783"/>
            <a:ext cx="1150966" cy="522446"/>
          </a:xfrm>
          <a:prstGeom prst="roundRect">
            <a:avLst/>
          </a:prstGeom>
          <a:solidFill>
            <a:schemeClr val="accent1">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dirty="0">
                <a:latin typeface="Gill Sans" charset="0"/>
                <a:ea typeface="Gill Sans" charset="0"/>
                <a:cs typeface="Gill Sans" charset="0"/>
              </a:rPr>
              <a:t>Directory </a:t>
            </a:r>
            <a:r>
              <a:rPr lang="en-US" dirty="0" err="1">
                <a:latin typeface="Gill Sans" charset="0"/>
                <a:ea typeface="Gill Sans" charset="0"/>
                <a:cs typeface="Gill Sans" charset="0"/>
              </a:rPr>
              <a:t>inode</a:t>
            </a:r>
            <a:endParaRPr lang="en-US" dirty="0">
              <a:latin typeface="Gill Sans" charset="0"/>
              <a:ea typeface="Gill Sans" charset="0"/>
              <a:cs typeface="Gill Sans" charset="0"/>
            </a:endParaRPr>
          </a:p>
        </p:txBody>
      </p:sp>
      <p:grpSp>
        <p:nvGrpSpPr>
          <p:cNvPr id="18" name="Group 17"/>
          <p:cNvGrpSpPr/>
          <p:nvPr/>
        </p:nvGrpSpPr>
        <p:grpSpPr>
          <a:xfrm>
            <a:off x="3196031" y="2821557"/>
            <a:ext cx="1816578" cy="408610"/>
            <a:chOff x="2807866" y="5154429"/>
            <a:chExt cx="1816578" cy="408610"/>
          </a:xfrm>
        </p:grpSpPr>
        <p:sp>
          <p:nvSpPr>
            <p:cNvPr id="64" name="Rectangle 63"/>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D</a:t>
              </a:r>
            </a:p>
          </p:txBody>
        </p:sp>
        <p:sp>
          <p:nvSpPr>
            <p:cNvPr id="65" name="Rectangle 64"/>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6" name="Rectangle 65"/>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7" name="Rectangle 66"/>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cxnSp>
        <p:nvCxnSpPr>
          <p:cNvPr id="76" name="Straight Arrow Connector 75"/>
          <p:cNvCxnSpPr>
            <a:stCxn id="94" idx="2"/>
            <a:endCxn id="64" idx="0"/>
          </p:cNvCxnSpPr>
          <p:nvPr/>
        </p:nvCxnSpPr>
        <p:spPr>
          <a:xfrm flipH="1">
            <a:off x="3413009" y="2204414"/>
            <a:ext cx="253182" cy="61714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2357833" y="1578006"/>
            <a:ext cx="1044447" cy="41552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a:xfrm>
            <a:off x="3402280" y="1782654"/>
            <a:ext cx="3121948" cy="421760"/>
            <a:chOff x="7129577" y="2232636"/>
            <a:chExt cx="1755015" cy="237094"/>
          </a:xfrm>
          <a:solidFill>
            <a:schemeClr val="accent1">
              <a:lumMod val="20000"/>
              <a:lumOff val="80000"/>
            </a:schemeClr>
          </a:solidFill>
        </p:grpSpPr>
        <p:sp>
          <p:nvSpPr>
            <p:cNvPr id="89" name="Rectangle 88"/>
            <p:cNvSpPr/>
            <p:nvPr/>
          </p:nvSpPr>
          <p:spPr>
            <a:xfrm>
              <a:off x="742123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1</a:t>
              </a:r>
              <a:endParaRPr lang="en-US" dirty="0">
                <a:latin typeface="Gill Sans" charset="0"/>
                <a:ea typeface="Gill Sans" charset="0"/>
                <a:cs typeface="Gill Sans" charset="0"/>
              </a:endParaRPr>
            </a:p>
          </p:txBody>
        </p:sp>
        <p:sp>
          <p:nvSpPr>
            <p:cNvPr id="90" name="Rectangle 89"/>
            <p:cNvSpPr/>
            <p:nvPr/>
          </p:nvSpPr>
          <p:spPr>
            <a:xfrm>
              <a:off x="771289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2</a:t>
              </a:r>
              <a:endParaRPr lang="en-US" dirty="0">
                <a:latin typeface="Gill Sans" charset="0"/>
                <a:ea typeface="Gill Sans" charset="0"/>
                <a:cs typeface="Gill Sans" charset="0"/>
              </a:endParaRPr>
            </a:p>
          </p:txBody>
        </p:sp>
        <p:sp>
          <p:nvSpPr>
            <p:cNvPr id="91" name="Rectangle 90"/>
            <p:cNvSpPr/>
            <p:nvPr/>
          </p:nvSpPr>
          <p:spPr>
            <a:xfrm>
              <a:off x="800455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3</a:t>
              </a:r>
              <a:endParaRPr lang="en-US" dirty="0">
                <a:latin typeface="Gill Sans" charset="0"/>
                <a:ea typeface="Gill Sans" charset="0"/>
                <a:cs typeface="Gill Sans" charset="0"/>
              </a:endParaRPr>
            </a:p>
          </p:txBody>
        </p:sp>
        <p:sp>
          <p:nvSpPr>
            <p:cNvPr id="92" name="Rectangle 91"/>
            <p:cNvSpPr/>
            <p:nvPr/>
          </p:nvSpPr>
          <p:spPr>
            <a:xfrm>
              <a:off x="829621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4</a:t>
              </a:r>
              <a:endParaRPr lang="en-US" dirty="0">
                <a:latin typeface="Gill Sans" charset="0"/>
                <a:ea typeface="Gill Sans" charset="0"/>
                <a:cs typeface="Gill Sans" charset="0"/>
              </a:endParaRPr>
            </a:p>
          </p:txBody>
        </p:sp>
        <p:sp>
          <p:nvSpPr>
            <p:cNvPr id="93" name="Rectangle 92"/>
            <p:cNvSpPr/>
            <p:nvPr/>
          </p:nvSpPr>
          <p:spPr>
            <a:xfrm>
              <a:off x="8587875"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mr-IN" dirty="0">
                  <a:latin typeface="Gill Sans" charset="0"/>
                  <a:ea typeface="Gill Sans" charset="0"/>
                  <a:cs typeface="Gill Sans" charset="0"/>
                </a:rPr>
                <a:t>…</a:t>
              </a:r>
              <a:endParaRPr lang="en-US" dirty="0">
                <a:latin typeface="Gill Sans" charset="0"/>
                <a:ea typeface="Gill Sans" charset="0"/>
                <a:cs typeface="Gill Sans" charset="0"/>
              </a:endParaRPr>
            </a:p>
          </p:txBody>
        </p:sp>
        <p:sp>
          <p:nvSpPr>
            <p:cNvPr id="94" name="Rectangle 93"/>
            <p:cNvSpPr/>
            <p:nvPr/>
          </p:nvSpPr>
          <p:spPr>
            <a:xfrm>
              <a:off x="712957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0</a:t>
              </a:r>
              <a:endParaRPr lang="en-US" dirty="0">
                <a:latin typeface="Gill Sans" charset="0"/>
                <a:ea typeface="Gill Sans" charset="0"/>
                <a:cs typeface="Gill Sans" charset="0"/>
              </a:endParaRPr>
            </a:p>
          </p:txBody>
        </p:sp>
      </p:grpSp>
      <p:sp>
        <p:nvSpPr>
          <p:cNvPr id="95" name="Rounded Rectangle 94"/>
          <p:cNvSpPr/>
          <p:nvPr/>
        </p:nvSpPr>
        <p:spPr>
          <a:xfrm>
            <a:off x="1206867" y="2821557"/>
            <a:ext cx="1150966" cy="1037787"/>
          </a:xfrm>
          <a:prstGeom prst="roundRect">
            <a:avLst/>
          </a:prstGeom>
          <a:solidFill>
            <a:schemeClr val="accent2">
              <a:lumMod val="20000"/>
              <a:lumOff val="80000"/>
            </a:schemeClr>
          </a:solidFill>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Directory</a:t>
            </a:r>
          </a:p>
          <a:p>
            <a:pPr algn="ctr"/>
            <a:r>
              <a:rPr lang="en-US" dirty="0"/>
              <a:t>VFS </a:t>
            </a:r>
            <a:r>
              <a:rPr lang="en-US" dirty="0" err="1"/>
              <a:t>inode</a:t>
            </a:r>
            <a:endParaRPr lang="en-US" dirty="0"/>
          </a:p>
        </p:txBody>
      </p:sp>
      <p:cxnSp>
        <p:nvCxnSpPr>
          <p:cNvPr id="108" name="Straight Arrow Connector 107"/>
          <p:cNvCxnSpPr>
            <a:stCxn id="91" idx="2"/>
            <a:endCxn id="135" idx="0"/>
          </p:cNvCxnSpPr>
          <p:nvPr/>
        </p:nvCxnSpPr>
        <p:spPr>
          <a:xfrm>
            <a:off x="5222669" y="2204414"/>
            <a:ext cx="182020" cy="1902834"/>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1" idx="3"/>
            <a:endCxn id="120" idx="1"/>
          </p:cNvCxnSpPr>
          <p:nvPr/>
        </p:nvCxnSpPr>
        <p:spPr>
          <a:xfrm>
            <a:off x="9631184" y="3025862"/>
            <a:ext cx="433955"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95" idx="0"/>
            <a:endCxn id="62" idx="2"/>
          </p:cNvCxnSpPr>
          <p:nvPr/>
        </p:nvCxnSpPr>
        <p:spPr>
          <a:xfrm flipV="1">
            <a:off x="1782350" y="1839229"/>
            <a:ext cx="0" cy="982328"/>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7356026" y="1287981"/>
            <a:ext cx="4647360" cy="984818"/>
            <a:chOff x="9927926" y="1118525"/>
            <a:chExt cx="4647360" cy="984818"/>
          </a:xfrm>
        </p:grpSpPr>
        <p:sp>
          <p:nvSpPr>
            <p:cNvPr id="60" name="Rectangle 59"/>
            <p:cNvSpPr/>
            <p:nvPr/>
          </p:nvSpPr>
          <p:spPr>
            <a:xfrm>
              <a:off x="9927926" y="1207373"/>
              <a:ext cx="344968" cy="202754"/>
            </a:xfrm>
            <a:prstGeom prst="rect">
              <a:avLst/>
            </a:prstGeom>
            <a:solidFill>
              <a:schemeClr val="accent2">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8" name="Rectangle 67"/>
            <p:cNvSpPr/>
            <p:nvPr/>
          </p:nvSpPr>
          <p:spPr>
            <a:xfrm>
              <a:off x="9927926" y="1512095"/>
              <a:ext cx="344968" cy="202754"/>
            </a:xfrm>
            <a:prstGeom prst="rect">
              <a:avLst/>
            </a:prstGeom>
            <a:no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9" name="Rectangle 68"/>
            <p:cNvSpPr/>
            <p:nvPr/>
          </p:nvSpPr>
          <p:spPr>
            <a:xfrm>
              <a:off x="9927926" y="1816816"/>
              <a:ext cx="344968" cy="202754"/>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70" name="TextBox 69"/>
            <p:cNvSpPr txBox="1"/>
            <p:nvPr/>
          </p:nvSpPr>
          <p:spPr>
            <a:xfrm>
              <a:off x="10267697" y="1118525"/>
              <a:ext cx="1807867"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Volatile in DRAM</a:t>
              </a:r>
              <a:endParaRPr lang="en-US" dirty="0">
                <a:latin typeface="Gill Sans" charset="0"/>
                <a:ea typeface="Gill Sans" charset="0"/>
                <a:cs typeface="Gill Sans" charset="0"/>
              </a:endParaRPr>
            </a:p>
          </p:txBody>
        </p:sp>
        <p:sp>
          <p:nvSpPr>
            <p:cNvPr id="71" name="TextBox 70"/>
            <p:cNvSpPr txBox="1"/>
            <p:nvPr/>
          </p:nvSpPr>
          <p:spPr>
            <a:xfrm>
              <a:off x="10267697" y="1428806"/>
              <a:ext cx="4307589"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Updates to NVM w/o persistence guarantee</a:t>
              </a:r>
              <a:endParaRPr lang="en-US" dirty="0">
                <a:latin typeface="Gill Sans" charset="0"/>
                <a:ea typeface="Gill Sans" charset="0"/>
                <a:cs typeface="Gill Sans" charset="0"/>
              </a:endParaRPr>
            </a:p>
          </p:txBody>
        </p:sp>
        <p:sp>
          <p:nvSpPr>
            <p:cNvPr id="72" name="TextBox 71"/>
            <p:cNvSpPr txBox="1"/>
            <p:nvPr/>
          </p:nvSpPr>
          <p:spPr>
            <a:xfrm>
              <a:off x="10267697" y="1734011"/>
              <a:ext cx="1823833"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Persisted in NVM</a:t>
              </a:r>
              <a:endParaRPr lang="en-US" dirty="0">
                <a:latin typeface="Gill Sans" charset="0"/>
                <a:ea typeface="Gill Sans" charset="0"/>
                <a:cs typeface="Gill Sans" charset="0"/>
              </a:endParaRPr>
            </a:p>
          </p:txBody>
        </p:sp>
      </p:grpSp>
      <p:sp>
        <p:nvSpPr>
          <p:cNvPr id="4" name="Rounded Rectangle 3"/>
          <p:cNvSpPr/>
          <p:nvPr/>
        </p:nvSpPr>
        <p:spPr>
          <a:xfrm>
            <a:off x="9248007" y="421459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Dir</a:t>
            </a:r>
          </a:p>
        </p:txBody>
      </p:sp>
      <p:sp>
        <p:nvSpPr>
          <p:cNvPr id="51" name="Rounded Rectangle 50"/>
          <p:cNvSpPr/>
          <p:nvPr/>
        </p:nvSpPr>
        <p:spPr>
          <a:xfrm>
            <a:off x="8132225"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A</a:t>
            </a:r>
          </a:p>
        </p:txBody>
      </p:sp>
      <p:sp>
        <p:nvSpPr>
          <p:cNvPr id="52" name="Rounded Rectangle 51"/>
          <p:cNvSpPr/>
          <p:nvPr/>
        </p:nvSpPr>
        <p:spPr>
          <a:xfrm>
            <a:off x="8859713"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B</a:t>
            </a:r>
          </a:p>
        </p:txBody>
      </p:sp>
      <p:sp>
        <p:nvSpPr>
          <p:cNvPr id="53" name="Rounded Rectangle 52"/>
          <p:cNvSpPr/>
          <p:nvPr/>
        </p:nvSpPr>
        <p:spPr>
          <a:xfrm>
            <a:off x="9587200"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C</a:t>
            </a:r>
          </a:p>
        </p:txBody>
      </p:sp>
      <p:sp>
        <p:nvSpPr>
          <p:cNvPr id="54" name="Rounded Rectangle 53"/>
          <p:cNvSpPr/>
          <p:nvPr/>
        </p:nvSpPr>
        <p:spPr>
          <a:xfrm>
            <a:off x="10314687"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D</a:t>
            </a:r>
          </a:p>
        </p:txBody>
      </p:sp>
      <p:cxnSp>
        <p:nvCxnSpPr>
          <p:cNvPr id="6" name="Elbow Connector 5"/>
          <p:cNvCxnSpPr>
            <a:stCxn id="4" idx="2"/>
            <a:endCxn id="51" idx="0"/>
          </p:cNvCxnSpPr>
          <p:nvPr/>
        </p:nvCxnSpPr>
        <p:spPr>
          <a:xfrm rot="5400000">
            <a:off x="8840876" y="4121052"/>
            <a:ext cx="290826" cy="1115782"/>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4" idx="2"/>
            <a:endCxn id="52" idx="0"/>
          </p:cNvCxnSpPr>
          <p:nvPr/>
        </p:nvCxnSpPr>
        <p:spPr>
          <a:xfrm rot="5400000">
            <a:off x="9204621" y="4484797"/>
            <a:ext cx="290826" cy="388294"/>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4" idx="2"/>
            <a:endCxn id="53" idx="0"/>
          </p:cNvCxnSpPr>
          <p:nvPr/>
        </p:nvCxnSpPr>
        <p:spPr>
          <a:xfrm rot="16200000" flipH="1">
            <a:off x="9568364" y="4509347"/>
            <a:ext cx="290826" cy="339193"/>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4" idx="2"/>
            <a:endCxn id="54" idx="0"/>
          </p:cNvCxnSpPr>
          <p:nvPr/>
        </p:nvCxnSpPr>
        <p:spPr>
          <a:xfrm rot="16200000" flipH="1">
            <a:off x="9932107" y="4145603"/>
            <a:ext cx="290826" cy="106668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3992176" y="3340450"/>
            <a:ext cx="527849" cy="430887"/>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Latest</a:t>
            </a:r>
          </a:p>
          <a:p>
            <a:pPr algn="ctr"/>
            <a:r>
              <a:rPr lang="en-US" sz="1400" dirty="0">
                <a:latin typeface="Gill Sans" charset="0"/>
                <a:ea typeface="Gill Sans" charset="0"/>
                <a:cs typeface="Gill Sans" charset="0"/>
              </a:rPr>
              <a:t>Next</a:t>
            </a:r>
          </a:p>
        </p:txBody>
      </p:sp>
      <p:sp>
        <p:nvSpPr>
          <p:cNvPr id="84" name="TextBox 83"/>
          <p:cNvSpPr txBox="1"/>
          <p:nvPr/>
        </p:nvSpPr>
        <p:spPr>
          <a:xfrm>
            <a:off x="4514144" y="3340450"/>
            <a:ext cx="858694" cy="430887"/>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Consistent</a:t>
            </a:r>
          </a:p>
          <a:p>
            <a:pPr algn="ctr"/>
            <a:r>
              <a:rPr lang="en-US" sz="1400" dirty="0">
                <a:latin typeface="Gill Sans" charset="0"/>
                <a:ea typeface="Gill Sans" charset="0"/>
                <a:cs typeface="Gill Sans" charset="0"/>
              </a:rPr>
              <a:t>Next</a:t>
            </a:r>
          </a:p>
        </p:txBody>
      </p:sp>
      <p:grpSp>
        <p:nvGrpSpPr>
          <p:cNvPr id="85" name="Group 84"/>
          <p:cNvGrpSpPr/>
          <p:nvPr/>
        </p:nvGrpSpPr>
        <p:grpSpPr>
          <a:xfrm>
            <a:off x="5452173" y="2821557"/>
            <a:ext cx="1816578" cy="408610"/>
            <a:chOff x="2807866" y="5154429"/>
            <a:chExt cx="1816578" cy="408610"/>
          </a:xfrm>
        </p:grpSpPr>
        <p:sp>
          <p:nvSpPr>
            <p:cNvPr id="86" name="Rectangle 85"/>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C</a:t>
              </a:r>
            </a:p>
          </p:txBody>
        </p:sp>
        <p:sp>
          <p:nvSpPr>
            <p:cNvPr id="87" name="Rectangle 86"/>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96" name="Rectangle 95"/>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97" name="Rectangle 96"/>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grpSp>
        <p:nvGrpSpPr>
          <p:cNvPr id="98" name="Group 97"/>
          <p:cNvGrpSpPr/>
          <p:nvPr/>
        </p:nvGrpSpPr>
        <p:grpSpPr>
          <a:xfrm>
            <a:off x="7814606" y="2821557"/>
            <a:ext cx="1816578" cy="408610"/>
            <a:chOff x="2807866" y="5154429"/>
            <a:chExt cx="1816578" cy="408610"/>
          </a:xfrm>
        </p:grpSpPr>
        <p:sp>
          <p:nvSpPr>
            <p:cNvPr id="99" name="Rectangle 98"/>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B</a:t>
              </a:r>
            </a:p>
          </p:txBody>
        </p:sp>
        <p:sp>
          <p:nvSpPr>
            <p:cNvPr id="100" name="Rectangle 99"/>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1" name="Rectangle 100"/>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2" name="Rectangle 101"/>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grpSp>
        <p:nvGrpSpPr>
          <p:cNvPr id="119" name="Group 118"/>
          <p:cNvGrpSpPr/>
          <p:nvPr/>
        </p:nvGrpSpPr>
        <p:grpSpPr>
          <a:xfrm>
            <a:off x="10065139" y="2821557"/>
            <a:ext cx="1816578" cy="408610"/>
            <a:chOff x="2807866" y="5154429"/>
            <a:chExt cx="1816578" cy="408610"/>
          </a:xfrm>
        </p:grpSpPr>
        <p:sp>
          <p:nvSpPr>
            <p:cNvPr id="120" name="Rectangle 119"/>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A</a:t>
              </a:r>
            </a:p>
          </p:txBody>
        </p:sp>
        <p:sp>
          <p:nvSpPr>
            <p:cNvPr id="121" name="Rectangle 120"/>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22" name="Rectangle 121"/>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23" name="Rectangle 122"/>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sp>
        <p:nvSpPr>
          <p:cNvPr id="126" name="TextBox 125"/>
          <p:cNvSpPr txBox="1"/>
          <p:nvPr/>
        </p:nvSpPr>
        <p:spPr>
          <a:xfrm>
            <a:off x="3486191" y="3340450"/>
            <a:ext cx="511866" cy="215444"/>
          </a:xfrm>
          <a:prstGeom prst="rect">
            <a:avLst/>
          </a:prstGeom>
          <a:noFill/>
          <a:ln w="38100">
            <a:noFill/>
          </a:ln>
        </p:spPr>
        <p:txBody>
          <a:bodyPr wrap="square" lIns="0" tIns="0" rIns="0" bIns="0" rtlCol="0">
            <a:spAutoFit/>
          </a:bodyPr>
          <a:lstStyle/>
          <a:p>
            <a:pPr algn="ctr"/>
            <a:r>
              <a:rPr lang="en-US" sz="1400" dirty="0" err="1">
                <a:latin typeface="Gill Sans" charset="0"/>
                <a:ea typeface="Gill Sans" charset="0"/>
                <a:cs typeface="Gill Sans" charset="0"/>
              </a:rPr>
              <a:t>inode</a:t>
            </a:r>
            <a:endParaRPr lang="en-US" sz="1400" dirty="0">
              <a:latin typeface="Gill Sans" charset="0"/>
              <a:ea typeface="Gill Sans" charset="0"/>
              <a:cs typeface="Gill Sans" charset="0"/>
            </a:endParaRPr>
          </a:p>
        </p:txBody>
      </p:sp>
      <p:sp>
        <p:nvSpPr>
          <p:cNvPr id="127" name="TextBox 126"/>
          <p:cNvSpPr txBox="1"/>
          <p:nvPr/>
        </p:nvSpPr>
        <p:spPr>
          <a:xfrm>
            <a:off x="2825248" y="3340450"/>
            <a:ext cx="666824" cy="215444"/>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Filename</a:t>
            </a:r>
          </a:p>
        </p:txBody>
      </p:sp>
      <p:cxnSp>
        <p:nvCxnSpPr>
          <p:cNvPr id="26" name="Straight Connector 25"/>
          <p:cNvCxnSpPr>
            <a:endCxn id="84" idx="0"/>
          </p:cNvCxnSpPr>
          <p:nvPr/>
        </p:nvCxnSpPr>
        <p:spPr>
          <a:xfrm>
            <a:off x="4755253" y="3025862"/>
            <a:ext cx="188238" cy="314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endCxn id="83" idx="0"/>
          </p:cNvCxnSpPr>
          <p:nvPr/>
        </p:nvCxnSpPr>
        <p:spPr>
          <a:xfrm flipH="1">
            <a:off x="4256101" y="3037171"/>
            <a:ext cx="31737" cy="3032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endCxn id="126" idx="0"/>
          </p:cNvCxnSpPr>
          <p:nvPr/>
        </p:nvCxnSpPr>
        <p:spPr>
          <a:xfrm flipH="1">
            <a:off x="3742124" y="3037171"/>
            <a:ext cx="92256" cy="3032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endCxn id="127" idx="0"/>
          </p:cNvCxnSpPr>
          <p:nvPr/>
        </p:nvCxnSpPr>
        <p:spPr>
          <a:xfrm flipH="1">
            <a:off x="3158660" y="3047297"/>
            <a:ext cx="227000" cy="2931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8150110" y="5709007"/>
            <a:ext cx="2774809" cy="928693"/>
            <a:chOff x="8248561" y="5273815"/>
            <a:chExt cx="2774809" cy="928693"/>
          </a:xfrm>
        </p:grpSpPr>
        <p:sp>
          <p:nvSpPr>
            <p:cNvPr id="79" name="Rounded Rectangle 78"/>
            <p:cNvSpPr/>
            <p:nvPr/>
          </p:nvSpPr>
          <p:spPr>
            <a:xfrm>
              <a:off x="9364343" y="527381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Dir</a:t>
              </a:r>
            </a:p>
          </p:txBody>
        </p:sp>
        <p:sp>
          <p:nvSpPr>
            <p:cNvPr id="80" name="Rounded Rectangle 79"/>
            <p:cNvSpPr/>
            <p:nvPr/>
          </p:nvSpPr>
          <p:spPr>
            <a:xfrm>
              <a:off x="8248561"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A</a:t>
              </a:r>
            </a:p>
          </p:txBody>
        </p:sp>
        <p:sp>
          <p:nvSpPr>
            <p:cNvPr id="81" name="Rounded Rectangle 80"/>
            <p:cNvSpPr/>
            <p:nvPr/>
          </p:nvSpPr>
          <p:spPr>
            <a:xfrm>
              <a:off x="8976049"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B</a:t>
              </a:r>
            </a:p>
          </p:txBody>
        </p:sp>
        <p:sp>
          <p:nvSpPr>
            <p:cNvPr id="82" name="Rounded Rectangle 81"/>
            <p:cNvSpPr/>
            <p:nvPr/>
          </p:nvSpPr>
          <p:spPr>
            <a:xfrm>
              <a:off x="9703536"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C</a:t>
              </a:r>
            </a:p>
          </p:txBody>
        </p:sp>
        <p:sp>
          <p:nvSpPr>
            <p:cNvPr id="103" name="Rounded Rectangle 102"/>
            <p:cNvSpPr/>
            <p:nvPr/>
          </p:nvSpPr>
          <p:spPr>
            <a:xfrm>
              <a:off x="10431023" y="5883575"/>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D</a:t>
              </a:r>
            </a:p>
          </p:txBody>
        </p:sp>
        <p:cxnSp>
          <p:nvCxnSpPr>
            <p:cNvPr id="104" name="Elbow Connector 103"/>
            <p:cNvCxnSpPr>
              <a:stCxn id="80" idx="2"/>
            </p:cNvCxnSpPr>
            <p:nvPr/>
          </p:nvCxnSpPr>
          <p:spPr>
            <a:xfrm rot="5400000">
              <a:off x="8957212" y="5180270"/>
              <a:ext cx="290826" cy="1115782"/>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Elbow Connector 104"/>
            <p:cNvCxnSpPr>
              <a:stCxn id="80" idx="2"/>
            </p:cNvCxnSpPr>
            <p:nvPr/>
          </p:nvCxnSpPr>
          <p:spPr>
            <a:xfrm rot="5400000">
              <a:off x="9320957" y="5544015"/>
              <a:ext cx="290826" cy="388294"/>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80" idx="2"/>
            </p:cNvCxnSpPr>
            <p:nvPr/>
          </p:nvCxnSpPr>
          <p:spPr>
            <a:xfrm rot="16200000" flipH="1">
              <a:off x="9684700" y="5568565"/>
              <a:ext cx="290826" cy="339193"/>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Elbow Connector 106"/>
            <p:cNvCxnSpPr>
              <a:stCxn id="80" idx="2"/>
            </p:cNvCxnSpPr>
            <p:nvPr/>
          </p:nvCxnSpPr>
          <p:spPr>
            <a:xfrm rot="16200000" flipH="1">
              <a:off x="10048443" y="5204821"/>
              <a:ext cx="290826" cy="106668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1" name="Rounded Rectangle 110"/>
          <p:cNvSpPr/>
          <p:nvPr/>
        </p:nvSpPr>
        <p:spPr>
          <a:xfrm>
            <a:off x="7814606" y="3964492"/>
            <a:ext cx="4072931" cy="1262572"/>
          </a:xfrm>
          <a:prstGeom prst="roundRect">
            <a:avLst>
              <a:gd name="adj" fmla="val 8084"/>
            </a:avLst>
          </a:prstGeom>
          <a:no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t" anchorCtr="0"/>
          <a:lstStyle/>
          <a:p>
            <a:r>
              <a:rPr lang="en-US" altLang="zh-CN" sz="2000" b="1" dirty="0">
                <a:solidFill>
                  <a:srgbClr val="C00000"/>
                </a:solidFill>
              </a:rPr>
              <a:t>Latest View</a:t>
            </a:r>
            <a:endParaRPr lang="en-US" sz="2000" b="1" dirty="0">
              <a:solidFill>
                <a:srgbClr val="C00000"/>
              </a:solidFill>
            </a:endParaRPr>
          </a:p>
        </p:txBody>
      </p:sp>
      <p:sp>
        <p:nvSpPr>
          <p:cNvPr id="112" name="Rounded Rectangle 111"/>
          <p:cNvSpPr/>
          <p:nvPr/>
        </p:nvSpPr>
        <p:spPr>
          <a:xfrm>
            <a:off x="7814606" y="5227064"/>
            <a:ext cx="4067110" cy="1494411"/>
          </a:xfrm>
          <a:prstGeom prst="roundRect">
            <a:avLst>
              <a:gd name="adj" fmla="val 8791"/>
            </a:avLst>
          </a:prstGeom>
          <a:noFill/>
          <a:ln w="38100">
            <a:solidFill>
              <a:schemeClr val="tx1"/>
            </a:solidFill>
          </a:ln>
        </p:spPr>
        <p:style>
          <a:lnRef idx="2">
            <a:schemeClr val="accent2"/>
          </a:lnRef>
          <a:fillRef idx="1">
            <a:schemeClr val="lt1"/>
          </a:fillRef>
          <a:effectRef idx="0">
            <a:schemeClr val="accent2"/>
          </a:effectRef>
          <a:fontRef idx="minor">
            <a:schemeClr val="dk1"/>
          </a:fontRef>
        </p:style>
        <p:txBody>
          <a:bodyPr rtlCol="0" anchor="t" anchorCtr="0"/>
          <a:lstStyle/>
          <a:p>
            <a:r>
              <a:rPr lang="en-US" altLang="zh-CN" sz="2000" b="1" dirty="0">
                <a:solidFill>
                  <a:srgbClr val="0165C0"/>
                </a:solidFill>
              </a:rPr>
              <a:t>Consistent View</a:t>
            </a:r>
            <a:endParaRPr lang="en-US" sz="2000" b="1" dirty="0">
              <a:solidFill>
                <a:srgbClr val="0165C0"/>
              </a:solidFill>
            </a:endParaRPr>
          </a:p>
        </p:txBody>
      </p:sp>
      <p:sp>
        <p:nvSpPr>
          <p:cNvPr id="133" name="Rounded Rectangle 132"/>
          <p:cNvSpPr/>
          <p:nvPr/>
        </p:nvSpPr>
        <p:spPr>
          <a:xfrm>
            <a:off x="11032014" y="4828719"/>
            <a:ext cx="592347" cy="318933"/>
          </a:xfrm>
          <a:prstGeom prst="roundRect">
            <a:avLst/>
          </a:prstGeom>
          <a:solidFill>
            <a:schemeClr val="bg2"/>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E</a:t>
            </a:r>
          </a:p>
        </p:txBody>
      </p:sp>
      <p:cxnSp>
        <p:nvCxnSpPr>
          <p:cNvPr id="134" name="Elbow Connector 133"/>
          <p:cNvCxnSpPr>
            <a:stCxn id="4" idx="2"/>
            <a:endCxn id="133" idx="0"/>
          </p:cNvCxnSpPr>
          <p:nvPr/>
        </p:nvCxnSpPr>
        <p:spPr>
          <a:xfrm rot="16200000" flipH="1">
            <a:off x="10288590" y="3789120"/>
            <a:ext cx="295189" cy="1784007"/>
          </a:xfrm>
          <a:prstGeom prst="bentConnector3">
            <a:avLst>
              <a:gd name="adj1" fmla="val 50000"/>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95" idx="2"/>
            <a:endCxn id="131" idx="1"/>
          </p:cNvCxnSpPr>
          <p:nvPr/>
        </p:nvCxnSpPr>
        <p:spPr>
          <a:xfrm>
            <a:off x="1782350" y="3859344"/>
            <a:ext cx="672300" cy="1384908"/>
          </a:xfrm>
          <a:prstGeom prst="straightConnector1">
            <a:avLst/>
          </a:prstGeom>
          <a:ln w="381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2260659" y="4551798"/>
            <a:ext cx="1538947" cy="369332"/>
          </a:xfrm>
          <a:prstGeom prst="rect">
            <a:avLst/>
          </a:prstGeom>
          <a:noFill/>
          <a:ln w="38100">
            <a:noFill/>
          </a:ln>
        </p:spPr>
        <p:txBody>
          <a:bodyPr wrap="none" rtlCol="0">
            <a:spAutoFit/>
          </a:bodyPr>
          <a:lstStyle/>
          <a:p>
            <a:r>
              <a:rPr lang="en-US" dirty="0">
                <a:latin typeface="Gill Sans" charset="0"/>
                <a:ea typeface="Gill Sans" charset="0"/>
                <a:cs typeface="Gill Sans" charset="0"/>
              </a:rPr>
              <a:t>Latest Buckets</a:t>
            </a:r>
          </a:p>
        </p:txBody>
      </p:sp>
      <p:grpSp>
        <p:nvGrpSpPr>
          <p:cNvPr id="113" name="Group 112"/>
          <p:cNvGrpSpPr/>
          <p:nvPr/>
        </p:nvGrpSpPr>
        <p:grpSpPr>
          <a:xfrm>
            <a:off x="2454650" y="5033372"/>
            <a:ext cx="3121948" cy="421760"/>
            <a:chOff x="7129577" y="2232636"/>
            <a:chExt cx="1755015" cy="237094"/>
          </a:xfrm>
          <a:solidFill>
            <a:schemeClr val="accent1">
              <a:lumMod val="20000"/>
              <a:lumOff val="80000"/>
            </a:schemeClr>
          </a:solidFill>
        </p:grpSpPr>
        <p:sp>
          <p:nvSpPr>
            <p:cNvPr id="114" name="Rectangle 113"/>
            <p:cNvSpPr/>
            <p:nvPr/>
          </p:nvSpPr>
          <p:spPr>
            <a:xfrm>
              <a:off x="742123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15" name="Rectangle 114"/>
            <p:cNvSpPr/>
            <p:nvPr/>
          </p:nvSpPr>
          <p:spPr>
            <a:xfrm>
              <a:off x="771289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16" name="Rectangle 115"/>
            <p:cNvSpPr/>
            <p:nvPr/>
          </p:nvSpPr>
          <p:spPr>
            <a:xfrm>
              <a:off x="800455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Gill Sans" charset="0"/>
                  <a:ea typeface="Gill Sans" charset="0"/>
                  <a:cs typeface="Gill Sans" charset="0"/>
                </a:rPr>
                <a:t>3</a:t>
              </a:r>
            </a:p>
          </p:txBody>
        </p:sp>
        <p:sp>
          <p:nvSpPr>
            <p:cNvPr id="117" name="Rectangle 116"/>
            <p:cNvSpPr/>
            <p:nvPr/>
          </p:nvSpPr>
          <p:spPr>
            <a:xfrm>
              <a:off x="829621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18" name="Rectangle 117"/>
            <p:cNvSpPr/>
            <p:nvPr/>
          </p:nvSpPr>
          <p:spPr>
            <a:xfrm>
              <a:off x="8587875"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31" name="Rectangle 130"/>
            <p:cNvSpPr/>
            <p:nvPr/>
          </p:nvSpPr>
          <p:spPr>
            <a:xfrm>
              <a:off x="712957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grpSp>
      <p:grpSp>
        <p:nvGrpSpPr>
          <p:cNvPr id="132" name="Group 131"/>
          <p:cNvGrpSpPr/>
          <p:nvPr/>
        </p:nvGrpSpPr>
        <p:grpSpPr>
          <a:xfrm>
            <a:off x="5187711" y="4107248"/>
            <a:ext cx="1816578" cy="408610"/>
            <a:chOff x="2807866" y="5154429"/>
            <a:chExt cx="1816578" cy="408610"/>
          </a:xfrm>
        </p:grpSpPr>
        <p:sp>
          <p:nvSpPr>
            <p:cNvPr id="135" name="Rectangle 134"/>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E</a:t>
              </a:r>
            </a:p>
          </p:txBody>
        </p:sp>
        <p:sp>
          <p:nvSpPr>
            <p:cNvPr id="136" name="Rectangle 135"/>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37" name="Rectangle 136"/>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38" name="Rectangle 137"/>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cxnSp>
        <p:nvCxnSpPr>
          <p:cNvPr id="139" name="Straight Arrow Connector 138"/>
          <p:cNvCxnSpPr>
            <a:stCxn id="137" idx="0"/>
            <a:endCxn id="86" idx="2"/>
          </p:cNvCxnSpPr>
          <p:nvPr/>
        </p:nvCxnSpPr>
        <p:spPr>
          <a:xfrm flipH="1" flipV="1">
            <a:off x="5669151" y="3230167"/>
            <a:ext cx="1077783" cy="877081"/>
          </a:xfrm>
          <a:prstGeom prst="straightConnector1">
            <a:avLst/>
          </a:prstGeom>
          <a:ln w="38100">
            <a:solidFill>
              <a:schemeClr val="tx1"/>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116" idx="0"/>
            <a:endCxn id="135" idx="1"/>
          </p:cNvCxnSpPr>
          <p:nvPr/>
        </p:nvCxnSpPr>
        <p:spPr>
          <a:xfrm flipV="1">
            <a:off x="4275039" y="4311553"/>
            <a:ext cx="912672" cy="721819"/>
          </a:xfrm>
          <a:prstGeom prst="straightConnector1">
            <a:avLst/>
          </a:prstGeom>
          <a:ln w="381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141" name="Curved Connector 140"/>
          <p:cNvCxnSpPr>
            <a:stCxn id="96" idx="2"/>
            <a:endCxn id="120" idx="2"/>
          </p:cNvCxnSpPr>
          <p:nvPr/>
        </p:nvCxnSpPr>
        <p:spPr>
          <a:xfrm rot="16200000" flipH="1">
            <a:off x="8646756" y="1594806"/>
            <a:ext cx="12700" cy="3270721"/>
          </a:xfrm>
          <a:prstGeom prst="curvedConnector3">
            <a:avLst>
              <a:gd name="adj1" fmla="val 1800000"/>
            </a:avLst>
          </a:prstGeom>
          <a:ln w="38100">
            <a:solidFill>
              <a:schemeClr val="tx1"/>
            </a:solidFill>
            <a:prstDash val="solid"/>
            <a:tailEnd type="stealth"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859712" y="4696588"/>
            <a:ext cx="630301" cy="584775"/>
          </a:xfrm>
          <a:prstGeom prst="rect">
            <a:avLst/>
          </a:prstGeom>
          <a:noFill/>
        </p:spPr>
        <p:txBody>
          <a:bodyPr wrap="none" rtlCol="0">
            <a:spAutoFit/>
          </a:bodyPr>
          <a:lstStyle/>
          <a:p>
            <a:r>
              <a:rPr lang="en-US" sz="3200"/>
              <a:t>❌</a:t>
            </a:r>
          </a:p>
        </p:txBody>
      </p:sp>
      <p:sp>
        <p:nvSpPr>
          <p:cNvPr id="144" name="Rounded Rectangle 143"/>
          <p:cNvSpPr/>
          <p:nvPr/>
        </p:nvSpPr>
        <p:spPr>
          <a:xfrm>
            <a:off x="11057626" y="6323430"/>
            <a:ext cx="592347" cy="318933"/>
          </a:xfrm>
          <a:prstGeom prst="roundRect">
            <a:avLst/>
          </a:prstGeom>
          <a:solidFill>
            <a:schemeClr val="bg2"/>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E</a:t>
            </a:r>
          </a:p>
        </p:txBody>
      </p:sp>
      <p:cxnSp>
        <p:nvCxnSpPr>
          <p:cNvPr id="145" name="Elbow Connector 144"/>
          <p:cNvCxnSpPr/>
          <p:nvPr/>
        </p:nvCxnSpPr>
        <p:spPr>
          <a:xfrm rot="16200000" flipH="1">
            <a:off x="10314202" y="5273823"/>
            <a:ext cx="295189" cy="1784007"/>
          </a:xfrm>
          <a:prstGeom prst="bentConnector3">
            <a:avLst>
              <a:gd name="adj1" fmla="val 50000"/>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8905705" y="6212553"/>
            <a:ext cx="630301" cy="584775"/>
          </a:xfrm>
          <a:prstGeom prst="rect">
            <a:avLst/>
          </a:prstGeom>
          <a:noFill/>
        </p:spPr>
        <p:txBody>
          <a:bodyPr wrap="none" rtlCol="0">
            <a:spAutoFit/>
          </a:bodyPr>
          <a:lstStyle/>
          <a:p>
            <a:r>
              <a:rPr lang="en-US" sz="3200" dirty="0"/>
              <a:t>❌</a:t>
            </a:r>
          </a:p>
        </p:txBody>
      </p:sp>
      <p:cxnSp>
        <p:nvCxnSpPr>
          <p:cNvPr id="147" name="Straight Arrow Connector 146"/>
          <p:cNvCxnSpPr/>
          <p:nvPr/>
        </p:nvCxnSpPr>
        <p:spPr>
          <a:xfrm>
            <a:off x="7268751" y="3025862"/>
            <a:ext cx="545855"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8" name="Curved Connector 147"/>
          <p:cNvCxnSpPr/>
          <p:nvPr/>
        </p:nvCxnSpPr>
        <p:spPr>
          <a:xfrm rot="16200000" flipH="1">
            <a:off x="8409590" y="1357640"/>
            <a:ext cx="12700" cy="3745054"/>
          </a:xfrm>
          <a:prstGeom prst="curvedConnector3">
            <a:avLst>
              <a:gd name="adj1" fmla="val 2952000"/>
            </a:avLst>
          </a:prstGeom>
          <a:ln w="381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47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wipe(left)">
                                      <p:cBhvr>
                                        <p:cTn id="7" dur="500"/>
                                        <p:tgtEl>
                                          <p:spTgt spid="141"/>
                                        </p:tgtEl>
                                      </p:cBhvr>
                                    </p:animEffect>
                                  </p:childTnLst>
                                </p:cTn>
                              </p:par>
                              <p:par>
                                <p:cTn id="8" presetID="22" presetClass="exit" presetSubtype="8" fill="hold" nodeType="withEffect">
                                  <p:stCondLst>
                                    <p:cond delay="0"/>
                                  </p:stCondLst>
                                  <p:childTnLst>
                                    <p:animEffect transition="out" filter="wipe(left)">
                                      <p:cBhvr>
                                        <p:cTn id="9" dur="500"/>
                                        <p:tgtEl>
                                          <p:spTgt spid="148"/>
                                        </p:tgtEl>
                                      </p:cBhvr>
                                    </p:animEffect>
                                    <p:set>
                                      <p:cBhvr>
                                        <p:cTn id="10" dur="1" fill="hold">
                                          <p:stCondLst>
                                            <p:cond delay="499"/>
                                          </p:stCondLst>
                                        </p:cTn>
                                        <p:tgtEl>
                                          <p:spTgt spid="148"/>
                                        </p:tgtEl>
                                        <p:attrNameLst>
                                          <p:attrName>style.visibility</p:attrName>
                                        </p:attrNameLst>
                                      </p:cBhvr>
                                      <p:to>
                                        <p:strVal val="hidden"/>
                                      </p:to>
                                    </p:set>
                                  </p:childTnLst>
                                </p:cTn>
                              </p:par>
                              <p:par>
                                <p:cTn id="11" presetID="22" presetClass="exit" presetSubtype="8" fill="hold" nodeType="withEffect">
                                  <p:stCondLst>
                                    <p:cond delay="0"/>
                                  </p:stCondLst>
                                  <p:childTnLst>
                                    <p:animEffect transition="out" filter="wipe(left)">
                                      <p:cBhvr>
                                        <p:cTn id="12" dur="500"/>
                                        <p:tgtEl>
                                          <p:spTgt spid="147"/>
                                        </p:tgtEl>
                                      </p:cBhvr>
                                    </p:animEffect>
                                    <p:set>
                                      <p:cBhvr>
                                        <p:cTn id="13" dur="1" fill="hold">
                                          <p:stCondLst>
                                            <p:cond delay="499"/>
                                          </p:stCondLst>
                                        </p:cTn>
                                        <p:tgtEl>
                                          <p:spTgt spid="147"/>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146"/>
                                        </p:tgtEl>
                                        <p:attrNameLst>
                                          <p:attrName>style.visibility</p:attrName>
                                        </p:attrNameLst>
                                      </p:cBhvr>
                                      <p:to>
                                        <p:strVal val="visible"/>
                                      </p:to>
                                    </p:set>
                                    <p:animEffect transition="in" filter="fade">
                                      <p:cBhvr>
                                        <p:cTn id="16"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Box 142"/>
          <p:cNvSpPr txBox="1"/>
          <p:nvPr/>
        </p:nvSpPr>
        <p:spPr>
          <a:xfrm>
            <a:off x="302719" y="4721032"/>
            <a:ext cx="1805623" cy="954107"/>
          </a:xfrm>
          <a:prstGeom prst="rect">
            <a:avLst/>
          </a:prstGeom>
          <a:noFill/>
        </p:spPr>
        <p:txBody>
          <a:bodyPr wrap="none" rtlCol="0">
            <a:spAutoFit/>
          </a:bodyPr>
          <a:lstStyle/>
          <a:p>
            <a:pPr marL="271463" indent="-271463">
              <a:buFont typeface="Wingdings" charset="2"/>
              <a:buChar char="§"/>
            </a:pPr>
            <a:r>
              <a:rPr lang="en-US" sz="2800" b="1" dirty="0"/>
              <a:t> create E</a:t>
            </a:r>
          </a:p>
          <a:p>
            <a:pPr marL="271463" indent="-271463">
              <a:buFont typeface="Wingdings" charset="2"/>
              <a:buChar char="§"/>
            </a:pPr>
            <a:r>
              <a:rPr lang="en-US" sz="2800" b="1" dirty="0"/>
              <a:t> unlink B</a:t>
            </a:r>
          </a:p>
        </p:txBody>
      </p:sp>
      <p:sp>
        <p:nvSpPr>
          <p:cNvPr id="2" name="Title 1"/>
          <p:cNvSpPr>
            <a:spLocks noGrp="1"/>
          </p:cNvSpPr>
          <p:nvPr>
            <p:ph type="title"/>
          </p:nvPr>
        </p:nvSpPr>
        <p:spPr/>
        <p:txBody>
          <a:bodyPr/>
          <a:lstStyle/>
          <a:p>
            <a:r>
              <a:rPr lang="en-US" dirty="0"/>
              <a:t>Pointer-based Dual Views</a:t>
            </a:r>
          </a:p>
        </p:txBody>
      </p:sp>
      <p:sp>
        <p:nvSpPr>
          <p:cNvPr id="7" name="Slide Number Placeholder 6"/>
          <p:cNvSpPr>
            <a:spLocks noGrp="1"/>
          </p:cNvSpPr>
          <p:nvPr>
            <p:ph type="sldNum" sz="quarter" idx="12"/>
          </p:nvPr>
        </p:nvSpPr>
        <p:spPr/>
        <p:txBody>
          <a:bodyPr/>
          <a:lstStyle/>
          <a:p>
            <a:fld id="{10037A90-D1A7-B045-92CA-91932AD6A1A9}" type="slidenum">
              <a:rPr lang="en-US" smtClean="0"/>
              <a:t>34</a:t>
            </a:fld>
            <a:endParaRPr lang="en-US" dirty="0"/>
          </a:p>
        </p:txBody>
      </p:sp>
      <p:sp>
        <p:nvSpPr>
          <p:cNvPr id="61" name="TextBox 60"/>
          <p:cNvSpPr txBox="1"/>
          <p:nvPr/>
        </p:nvSpPr>
        <p:spPr>
          <a:xfrm>
            <a:off x="3089932" y="1395691"/>
            <a:ext cx="907108" cy="369332"/>
          </a:xfrm>
          <a:prstGeom prst="rect">
            <a:avLst/>
          </a:prstGeom>
          <a:noFill/>
          <a:ln w="38100">
            <a:noFill/>
          </a:ln>
        </p:spPr>
        <p:txBody>
          <a:bodyPr wrap="none" rtlCol="0">
            <a:spAutoFit/>
          </a:bodyPr>
          <a:lstStyle/>
          <a:p>
            <a:r>
              <a:rPr lang="en-US" dirty="0">
                <a:latin typeface="Gill Sans" charset="0"/>
                <a:ea typeface="Gill Sans" charset="0"/>
                <a:cs typeface="Gill Sans" charset="0"/>
              </a:rPr>
              <a:t>Buckets</a:t>
            </a:r>
          </a:p>
        </p:txBody>
      </p:sp>
      <p:sp>
        <p:nvSpPr>
          <p:cNvPr id="62" name="Rounded Rectangle 61"/>
          <p:cNvSpPr/>
          <p:nvPr/>
        </p:nvSpPr>
        <p:spPr>
          <a:xfrm>
            <a:off x="1206867" y="1316783"/>
            <a:ext cx="1150966" cy="522446"/>
          </a:xfrm>
          <a:prstGeom prst="roundRect">
            <a:avLst/>
          </a:prstGeom>
          <a:solidFill>
            <a:schemeClr val="accent1">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dirty="0">
                <a:latin typeface="Gill Sans" charset="0"/>
                <a:ea typeface="Gill Sans" charset="0"/>
                <a:cs typeface="Gill Sans" charset="0"/>
              </a:rPr>
              <a:t>Directory </a:t>
            </a:r>
            <a:r>
              <a:rPr lang="en-US" dirty="0" err="1">
                <a:latin typeface="Gill Sans" charset="0"/>
                <a:ea typeface="Gill Sans" charset="0"/>
                <a:cs typeface="Gill Sans" charset="0"/>
              </a:rPr>
              <a:t>inode</a:t>
            </a:r>
            <a:endParaRPr lang="en-US" dirty="0">
              <a:latin typeface="Gill Sans" charset="0"/>
              <a:ea typeface="Gill Sans" charset="0"/>
              <a:cs typeface="Gill Sans" charset="0"/>
            </a:endParaRPr>
          </a:p>
        </p:txBody>
      </p:sp>
      <p:grpSp>
        <p:nvGrpSpPr>
          <p:cNvPr id="18" name="Group 17"/>
          <p:cNvGrpSpPr/>
          <p:nvPr/>
        </p:nvGrpSpPr>
        <p:grpSpPr>
          <a:xfrm>
            <a:off x="3196031" y="2821557"/>
            <a:ext cx="1816578" cy="408610"/>
            <a:chOff x="2807866" y="5154429"/>
            <a:chExt cx="1816578" cy="408610"/>
          </a:xfrm>
        </p:grpSpPr>
        <p:sp>
          <p:nvSpPr>
            <p:cNvPr id="64" name="Rectangle 63"/>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D</a:t>
              </a:r>
            </a:p>
          </p:txBody>
        </p:sp>
        <p:sp>
          <p:nvSpPr>
            <p:cNvPr id="65" name="Rectangle 64"/>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6" name="Rectangle 65"/>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7" name="Rectangle 66"/>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cxnSp>
        <p:nvCxnSpPr>
          <p:cNvPr id="76" name="Straight Arrow Connector 75"/>
          <p:cNvCxnSpPr>
            <a:stCxn id="94" idx="2"/>
            <a:endCxn id="64" idx="0"/>
          </p:cNvCxnSpPr>
          <p:nvPr/>
        </p:nvCxnSpPr>
        <p:spPr>
          <a:xfrm flipH="1">
            <a:off x="3413009" y="2204414"/>
            <a:ext cx="253182" cy="61714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2357833" y="1578006"/>
            <a:ext cx="1044447" cy="41552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a:xfrm>
            <a:off x="3402280" y="1782654"/>
            <a:ext cx="3121948" cy="421760"/>
            <a:chOff x="7129577" y="2232636"/>
            <a:chExt cx="1755015" cy="237094"/>
          </a:xfrm>
          <a:solidFill>
            <a:schemeClr val="accent1">
              <a:lumMod val="20000"/>
              <a:lumOff val="80000"/>
            </a:schemeClr>
          </a:solidFill>
        </p:grpSpPr>
        <p:sp>
          <p:nvSpPr>
            <p:cNvPr id="89" name="Rectangle 88"/>
            <p:cNvSpPr/>
            <p:nvPr/>
          </p:nvSpPr>
          <p:spPr>
            <a:xfrm>
              <a:off x="742123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1</a:t>
              </a:r>
              <a:endParaRPr lang="en-US" dirty="0">
                <a:latin typeface="Gill Sans" charset="0"/>
                <a:ea typeface="Gill Sans" charset="0"/>
                <a:cs typeface="Gill Sans" charset="0"/>
              </a:endParaRPr>
            </a:p>
          </p:txBody>
        </p:sp>
        <p:sp>
          <p:nvSpPr>
            <p:cNvPr id="90" name="Rectangle 89"/>
            <p:cNvSpPr/>
            <p:nvPr/>
          </p:nvSpPr>
          <p:spPr>
            <a:xfrm>
              <a:off x="771289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2</a:t>
              </a:r>
              <a:endParaRPr lang="en-US" dirty="0">
                <a:latin typeface="Gill Sans" charset="0"/>
                <a:ea typeface="Gill Sans" charset="0"/>
                <a:cs typeface="Gill Sans" charset="0"/>
              </a:endParaRPr>
            </a:p>
          </p:txBody>
        </p:sp>
        <p:sp>
          <p:nvSpPr>
            <p:cNvPr id="91" name="Rectangle 90"/>
            <p:cNvSpPr/>
            <p:nvPr/>
          </p:nvSpPr>
          <p:spPr>
            <a:xfrm>
              <a:off x="800455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3</a:t>
              </a:r>
              <a:endParaRPr lang="en-US" dirty="0">
                <a:latin typeface="Gill Sans" charset="0"/>
                <a:ea typeface="Gill Sans" charset="0"/>
                <a:cs typeface="Gill Sans" charset="0"/>
              </a:endParaRPr>
            </a:p>
          </p:txBody>
        </p:sp>
        <p:sp>
          <p:nvSpPr>
            <p:cNvPr id="92" name="Rectangle 91"/>
            <p:cNvSpPr/>
            <p:nvPr/>
          </p:nvSpPr>
          <p:spPr>
            <a:xfrm>
              <a:off x="829621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4</a:t>
              </a:r>
              <a:endParaRPr lang="en-US" dirty="0">
                <a:latin typeface="Gill Sans" charset="0"/>
                <a:ea typeface="Gill Sans" charset="0"/>
                <a:cs typeface="Gill Sans" charset="0"/>
              </a:endParaRPr>
            </a:p>
          </p:txBody>
        </p:sp>
        <p:sp>
          <p:nvSpPr>
            <p:cNvPr id="93" name="Rectangle 92"/>
            <p:cNvSpPr/>
            <p:nvPr/>
          </p:nvSpPr>
          <p:spPr>
            <a:xfrm>
              <a:off x="8587875"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mr-IN" dirty="0">
                  <a:latin typeface="Gill Sans" charset="0"/>
                  <a:ea typeface="Gill Sans" charset="0"/>
                  <a:cs typeface="Gill Sans" charset="0"/>
                </a:rPr>
                <a:t>…</a:t>
              </a:r>
              <a:endParaRPr lang="en-US" dirty="0">
                <a:latin typeface="Gill Sans" charset="0"/>
                <a:ea typeface="Gill Sans" charset="0"/>
                <a:cs typeface="Gill Sans" charset="0"/>
              </a:endParaRPr>
            </a:p>
          </p:txBody>
        </p:sp>
        <p:sp>
          <p:nvSpPr>
            <p:cNvPr id="94" name="Rectangle 93"/>
            <p:cNvSpPr/>
            <p:nvPr/>
          </p:nvSpPr>
          <p:spPr>
            <a:xfrm>
              <a:off x="7129577" y="2232636"/>
              <a:ext cx="296717" cy="237094"/>
            </a:xfrm>
            <a:prstGeom prst="rect">
              <a:avLst/>
            </a:prstGeom>
            <a:grp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Gill Sans" charset="0"/>
                  <a:ea typeface="Gill Sans" charset="0"/>
                  <a:cs typeface="Gill Sans" charset="0"/>
                </a:rPr>
                <a:t>0</a:t>
              </a:r>
              <a:endParaRPr lang="en-US" dirty="0">
                <a:latin typeface="Gill Sans" charset="0"/>
                <a:ea typeface="Gill Sans" charset="0"/>
                <a:cs typeface="Gill Sans" charset="0"/>
              </a:endParaRPr>
            </a:p>
          </p:txBody>
        </p:sp>
      </p:grpSp>
      <p:sp>
        <p:nvSpPr>
          <p:cNvPr id="95" name="Rounded Rectangle 94"/>
          <p:cNvSpPr/>
          <p:nvPr/>
        </p:nvSpPr>
        <p:spPr>
          <a:xfrm>
            <a:off x="1206867" y="2821557"/>
            <a:ext cx="1150966" cy="1037787"/>
          </a:xfrm>
          <a:prstGeom prst="roundRect">
            <a:avLst/>
          </a:prstGeom>
          <a:solidFill>
            <a:schemeClr val="accent2">
              <a:lumMod val="20000"/>
              <a:lumOff val="80000"/>
            </a:schemeClr>
          </a:solidFill>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Directory</a:t>
            </a:r>
          </a:p>
          <a:p>
            <a:pPr algn="ctr"/>
            <a:r>
              <a:rPr lang="en-US" dirty="0"/>
              <a:t>VFS </a:t>
            </a:r>
            <a:r>
              <a:rPr lang="en-US" dirty="0" err="1"/>
              <a:t>inode</a:t>
            </a:r>
            <a:endParaRPr lang="en-US" dirty="0"/>
          </a:p>
        </p:txBody>
      </p:sp>
      <p:cxnSp>
        <p:nvCxnSpPr>
          <p:cNvPr id="108" name="Straight Arrow Connector 107"/>
          <p:cNvCxnSpPr>
            <a:stCxn id="91" idx="2"/>
            <a:endCxn id="135" idx="0"/>
          </p:cNvCxnSpPr>
          <p:nvPr/>
        </p:nvCxnSpPr>
        <p:spPr>
          <a:xfrm>
            <a:off x="5222669" y="2204414"/>
            <a:ext cx="182020" cy="1902834"/>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1" idx="3"/>
            <a:endCxn id="120" idx="1"/>
          </p:cNvCxnSpPr>
          <p:nvPr/>
        </p:nvCxnSpPr>
        <p:spPr>
          <a:xfrm>
            <a:off x="9631184" y="3025862"/>
            <a:ext cx="433955"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95" idx="0"/>
            <a:endCxn id="62" idx="2"/>
          </p:cNvCxnSpPr>
          <p:nvPr/>
        </p:nvCxnSpPr>
        <p:spPr>
          <a:xfrm flipV="1">
            <a:off x="1782350" y="1839229"/>
            <a:ext cx="0" cy="982328"/>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7356026" y="1287981"/>
            <a:ext cx="4647360" cy="984818"/>
            <a:chOff x="9927926" y="1118525"/>
            <a:chExt cx="4647360" cy="984818"/>
          </a:xfrm>
        </p:grpSpPr>
        <p:sp>
          <p:nvSpPr>
            <p:cNvPr id="60" name="Rectangle 59"/>
            <p:cNvSpPr/>
            <p:nvPr/>
          </p:nvSpPr>
          <p:spPr>
            <a:xfrm>
              <a:off x="9927926" y="1207373"/>
              <a:ext cx="344968" cy="202754"/>
            </a:xfrm>
            <a:prstGeom prst="rect">
              <a:avLst/>
            </a:prstGeom>
            <a:solidFill>
              <a:schemeClr val="accent2">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8" name="Rectangle 67"/>
            <p:cNvSpPr/>
            <p:nvPr/>
          </p:nvSpPr>
          <p:spPr>
            <a:xfrm>
              <a:off x="9927926" y="1512095"/>
              <a:ext cx="344968" cy="202754"/>
            </a:xfrm>
            <a:prstGeom prst="rect">
              <a:avLst/>
            </a:prstGeom>
            <a:no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69" name="Rectangle 68"/>
            <p:cNvSpPr/>
            <p:nvPr/>
          </p:nvSpPr>
          <p:spPr>
            <a:xfrm>
              <a:off x="9927926" y="1816816"/>
              <a:ext cx="344968" cy="202754"/>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70" name="TextBox 69"/>
            <p:cNvSpPr txBox="1"/>
            <p:nvPr/>
          </p:nvSpPr>
          <p:spPr>
            <a:xfrm>
              <a:off x="10267697" y="1118525"/>
              <a:ext cx="1807867"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Volatile in DRAM</a:t>
              </a:r>
              <a:endParaRPr lang="en-US" dirty="0">
                <a:latin typeface="Gill Sans" charset="0"/>
                <a:ea typeface="Gill Sans" charset="0"/>
                <a:cs typeface="Gill Sans" charset="0"/>
              </a:endParaRPr>
            </a:p>
          </p:txBody>
        </p:sp>
        <p:sp>
          <p:nvSpPr>
            <p:cNvPr id="71" name="TextBox 70"/>
            <p:cNvSpPr txBox="1"/>
            <p:nvPr/>
          </p:nvSpPr>
          <p:spPr>
            <a:xfrm>
              <a:off x="10267697" y="1428806"/>
              <a:ext cx="4307589"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Updates to NVM w/o persistence guarantee</a:t>
              </a:r>
              <a:endParaRPr lang="en-US" dirty="0">
                <a:latin typeface="Gill Sans" charset="0"/>
                <a:ea typeface="Gill Sans" charset="0"/>
                <a:cs typeface="Gill Sans" charset="0"/>
              </a:endParaRPr>
            </a:p>
          </p:txBody>
        </p:sp>
        <p:sp>
          <p:nvSpPr>
            <p:cNvPr id="72" name="TextBox 71"/>
            <p:cNvSpPr txBox="1"/>
            <p:nvPr/>
          </p:nvSpPr>
          <p:spPr>
            <a:xfrm>
              <a:off x="10267697" y="1734011"/>
              <a:ext cx="1823833" cy="369332"/>
            </a:xfrm>
            <a:prstGeom prst="rect">
              <a:avLst/>
            </a:prstGeom>
            <a:noFill/>
            <a:ln w="38100">
              <a:noFill/>
            </a:ln>
          </p:spPr>
          <p:txBody>
            <a:bodyPr wrap="none" rtlCol="0">
              <a:spAutoFit/>
            </a:bodyPr>
            <a:lstStyle/>
            <a:p>
              <a:r>
                <a:rPr lang="en-US" altLang="zh-CN" dirty="0">
                  <a:latin typeface="Gill Sans" charset="0"/>
                  <a:ea typeface="Gill Sans" charset="0"/>
                  <a:cs typeface="Gill Sans" charset="0"/>
                </a:rPr>
                <a:t>Persisted in NVM</a:t>
              </a:r>
              <a:endParaRPr lang="en-US" dirty="0">
                <a:latin typeface="Gill Sans" charset="0"/>
                <a:ea typeface="Gill Sans" charset="0"/>
                <a:cs typeface="Gill Sans" charset="0"/>
              </a:endParaRPr>
            </a:p>
          </p:txBody>
        </p:sp>
      </p:grpSp>
      <p:sp>
        <p:nvSpPr>
          <p:cNvPr id="4" name="Rounded Rectangle 3"/>
          <p:cNvSpPr/>
          <p:nvPr/>
        </p:nvSpPr>
        <p:spPr>
          <a:xfrm>
            <a:off x="9248007" y="421459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Dir</a:t>
            </a:r>
          </a:p>
        </p:txBody>
      </p:sp>
      <p:sp>
        <p:nvSpPr>
          <p:cNvPr id="51" name="Rounded Rectangle 50"/>
          <p:cNvSpPr/>
          <p:nvPr/>
        </p:nvSpPr>
        <p:spPr>
          <a:xfrm>
            <a:off x="8132225"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A</a:t>
            </a:r>
          </a:p>
        </p:txBody>
      </p:sp>
      <p:sp>
        <p:nvSpPr>
          <p:cNvPr id="52" name="Rounded Rectangle 51"/>
          <p:cNvSpPr/>
          <p:nvPr/>
        </p:nvSpPr>
        <p:spPr>
          <a:xfrm>
            <a:off x="8859713"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B</a:t>
            </a:r>
          </a:p>
        </p:txBody>
      </p:sp>
      <p:sp>
        <p:nvSpPr>
          <p:cNvPr id="53" name="Rounded Rectangle 52"/>
          <p:cNvSpPr/>
          <p:nvPr/>
        </p:nvSpPr>
        <p:spPr>
          <a:xfrm>
            <a:off x="9587200"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C</a:t>
            </a:r>
          </a:p>
        </p:txBody>
      </p:sp>
      <p:sp>
        <p:nvSpPr>
          <p:cNvPr id="54" name="Rounded Rectangle 53"/>
          <p:cNvSpPr/>
          <p:nvPr/>
        </p:nvSpPr>
        <p:spPr>
          <a:xfrm>
            <a:off x="10314687" y="482435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D</a:t>
            </a:r>
          </a:p>
        </p:txBody>
      </p:sp>
      <p:cxnSp>
        <p:nvCxnSpPr>
          <p:cNvPr id="6" name="Elbow Connector 5"/>
          <p:cNvCxnSpPr>
            <a:stCxn id="4" idx="2"/>
            <a:endCxn id="51" idx="0"/>
          </p:cNvCxnSpPr>
          <p:nvPr/>
        </p:nvCxnSpPr>
        <p:spPr>
          <a:xfrm rot="5400000">
            <a:off x="8840876" y="4121052"/>
            <a:ext cx="290826" cy="1115782"/>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4" idx="2"/>
            <a:endCxn id="52" idx="0"/>
          </p:cNvCxnSpPr>
          <p:nvPr/>
        </p:nvCxnSpPr>
        <p:spPr>
          <a:xfrm rot="5400000">
            <a:off x="9204621" y="4484797"/>
            <a:ext cx="290826" cy="388294"/>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4" idx="2"/>
            <a:endCxn id="53" idx="0"/>
          </p:cNvCxnSpPr>
          <p:nvPr/>
        </p:nvCxnSpPr>
        <p:spPr>
          <a:xfrm rot="16200000" flipH="1">
            <a:off x="9568364" y="4509347"/>
            <a:ext cx="290826" cy="339193"/>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4" idx="2"/>
            <a:endCxn id="54" idx="0"/>
          </p:cNvCxnSpPr>
          <p:nvPr/>
        </p:nvCxnSpPr>
        <p:spPr>
          <a:xfrm rot="16200000" flipH="1">
            <a:off x="9932107" y="4145603"/>
            <a:ext cx="290826" cy="106668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3992176" y="3340450"/>
            <a:ext cx="527849" cy="430887"/>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Latest</a:t>
            </a:r>
          </a:p>
          <a:p>
            <a:pPr algn="ctr"/>
            <a:r>
              <a:rPr lang="en-US" sz="1400" dirty="0">
                <a:latin typeface="Gill Sans" charset="0"/>
                <a:ea typeface="Gill Sans" charset="0"/>
                <a:cs typeface="Gill Sans" charset="0"/>
              </a:rPr>
              <a:t>Next</a:t>
            </a:r>
          </a:p>
        </p:txBody>
      </p:sp>
      <p:sp>
        <p:nvSpPr>
          <p:cNvPr id="84" name="TextBox 83"/>
          <p:cNvSpPr txBox="1"/>
          <p:nvPr/>
        </p:nvSpPr>
        <p:spPr>
          <a:xfrm>
            <a:off x="4514144" y="3340450"/>
            <a:ext cx="858694" cy="430887"/>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Consistent</a:t>
            </a:r>
          </a:p>
          <a:p>
            <a:pPr algn="ctr"/>
            <a:r>
              <a:rPr lang="en-US" sz="1400" dirty="0">
                <a:latin typeface="Gill Sans" charset="0"/>
                <a:ea typeface="Gill Sans" charset="0"/>
                <a:cs typeface="Gill Sans" charset="0"/>
              </a:rPr>
              <a:t>Next</a:t>
            </a:r>
          </a:p>
        </p:txBody>
      </p:sp>
      <p:grpSp>
        <p:nvGrpSpPr>
          <p:cNvPr id="85" name="Group 84"/>
          <p:cNvGrpSpPr/>
          <p:nvPr/>
        </p:nvGrpSpPr>
        <p:grpSpPr>
          <a:xfrm>
            <a:off x="5452173" y="2821557"/>
            <a:ext cx="1816578" cy="408610"/>
            <a:chOff x="2807866" y="5154429"/>
            <a:chExt cx="1816578" cy="408610"/>
          </a:xfrm>
        </p:grpSpPr>
        <p:sp>
          <p:nvSpPr>
            <p:cNvPr id="86" name="Rectangle 85"/>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C</a:t>
              </a:r>
            </a:p>
          </p:txBody>
        </p:sp>
        <p:sp>
          <p:nvSpPr>
            <p:cNvPr id="87" name="Rectangle 86"/>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96" name="Rectangle 95"/>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97" name="Rectangle 96"/>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grpSp>
        <p:nvGrpSpPr>
          <p:cNvPr id="98" name="Group 97"/>
          <p:cNvGrpSpPr/>
          <p:nvPr/>
        </p:nvGrpSpPr>
        <p:grpSpPr>
          <a:xfrm>
            <a:off x="7814606" y="2821557"/>
            <a:ext cx="1816578" cy="408610"/>
            <a:chOff x="2807866" y="5154429"/>
            <a:chExt cx="1816578" cy="408610"/>
          </a:xfrm>
        </p:grpSpPr>
        <p:sp>
          <p:nvSpPr>
            <p:cNvPr id="99" name="Rectangle 98"/>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B</a:t>
              </a:r>
            </a:p>
          </p:txBody>
        </p:sp>
        <p:sp>
          <p:nvSpPr>
            <p:cNvPr id="100" name="Rectangle 99"/>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1" name="Rectangle 100"/>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02" name="Rectangle 101"/>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grpSp>
        <p:nvGrpSpPr>
          <p:cNvPr id="119" name="Group 118"/>
          <p:cNvGrpSpPr/>
          <p:nvPr/>
        </p:nvGrpSpPr>
        <p:grpSpPr>
          <a:xfrm>
            <a:off x="10065139" y="2821557"/>
            <a:ext cx="1816578" cy="408610"/>
            <a:chOff x="2807866" y="5154429"/>
            <a:chExt cx="1816578" cy="408610"/>
          </a:xfrm>
        </p:grpSpPr>
        <p:sp>
          <p:nvSpPr>
            <p:cNvPr id="120" name="Rectangle 119"/>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A</a:t>
              </a:r>
            </a:p>
          </p:txBody>
        </p:sp>
        <p:sp>
          <p:nvSpPr>
            <p:cNvPr id="121" name="Rectangle 120"/>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22" name="Rectangle 121"/>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23" name="Rectangle 122"/>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sp>
        <p:nvSpPr>
          <p:cNvPr id="126" name="TextBox 125"/>
          <p:cNvSpPr txBox="1"/>
          <p:nvPr/>
        </p:nvSpPr>
        <p:spPr>
          <a:xfrm>
            <a:off x="3486191" y="3340450"/>
            <a:ext cx="511866" cy="215444"/>
          </a:xfrm>
          <a:prstGeom prst="rect">
            <a:avLst/>
          </a:prstGeom>
          <a:noFill/>
          <a:ln w="38100">
            <a:noFill/>
          </a:ln>
        </p:spPr>
        <p:txBody>
          <a:bodyPr wrap="square" lIns="0" tIns="0" rIns="0" bIns="0" rtlCol="0">
            <a:spAutoFit/>
          </a:bodyPr>
          <a:lstStyle/>
          <a:p>
            <a:pPr algn="ctr"/>
            <a:r>
              <a:rPr lang="en-US" sz="1400" dirty="0" err="1">
                <a:latin typeface="Gill Sans" charset="0"/>
                <a:ea typeface="Gill Sans" charset="0"/>
                <a:cs typeface="Gill Sans" charset="0"/>
              </a:rPr>
              <a:t>inode</a:t>
            </a:r>
            <a:endParaRPr lang="en-US" sz="1400" dirty="0">
              <a:latin typeface="Gill Sans" charset="0"/>
              <a:ea typeface="Gill Sans" charset="0"/>
              <a:cs typeface="Gill Sans" charset="0"/>
            </a:endParaRPr>
          </a:p>
        </p:txBody>
      </p:sp>
      <p:sp>
        <p:nvSpPr>
          <p:cNvPr id="127" name="TextBox 126"/>
          <p:cNvSpPr txBox="1"/>
          <p:nvPr/>
        </p:nvSpPr>
        <p:spPr>
          <a:xfrm>
            <a:off x="2825248" y="3340450"/>
            <a:ext cx="666824" cy="215444"/>
          </a:xfrm>
          <a:prstGeom prst="rect">
            <a:avLst/>
          </a:prstGeom>
          <a:noFill/>
          <a:ln w="38100">
            <a:noFill/>
          </a:ln>
        </p:spPr>
        <p:txBody>
          <a:bodyPr wrap="square" lIns="0" tIns="0" rIns="0" bIns="0" rtlCol="0">
            <a:spAutoFit/>
          </a:bodyPr>
          <a:lstStyle/>
          <a:p>
            <a:pPr algn="ctr"/>
            <a:r>
              <a:rPr lang="en-US" sz="1400" dirty="0">
                <a:latin typeface="Gill Sans" charset="0"/>
                <a:ea typeface="Gill Sans" charset="0"/>
                <a:cs typeface="Gill Sans" charset="0"/>
              </a:rPr>
              <a:t>Filename</a:t>
            </a:r>
          </a:p>
        </p:txBody>
      </p:sp>
      <p:cxnSp>
        <p:nvCxnSpPr>
          <p:cNvPr id="26" name="Straight Connector 25"/>
          <p:cNvCxnSpPr>
            <a:endCxn id="84" idx="0"/>
          </p:cNvCxnSpPr>
          <p:nvPr/>
        </p:nvCxnSpPr>
        <p:spPr>
          <a:xfrm>
            <a:off x="4755253" y="3025862"/>
            <a:ext cx="188238" cy="314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endCxn id="83" idx="0"/>
          </p:cNvCxnSpPr>
          <p:nvPr/>
        </p:nvCxnSpPr>
        <p:spPr>
          <a:xfrm flipH="1">
            <a:off x="4256101" y="3037171"/>
            <a:ext cx="31737" cy="3032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endCxn id="126" idx="0"/>
          </p:cNvCxnSpPr>
          <p:nvPr/>
        </p:nvCxnSpPr>
        <p:spPr>
          <a:xfrm flipH="1">
            <a:off x="3742124" y="3037171"/>
            <a:ext cx="92256" cy="3032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endCxn id="127" idx="0"/>
          </p:cNvCxnSpPr>
          <p:nvPr/>
        </p:nvCxnSpPr>
        <p:spPr>
          <a:xfrm flipH="1">
            <a:off x="3158660" y="3047297"/>
            <a:ext cx="227000" cy="2931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Rounded Rectangle 78"/>
          <p:cNvSpPr/>
          <p:nvPr/>
        </p:nvSpPr>
        <p:spPr>
          <a:xfrm>
            <a:off x="9265892" y="570900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Dir</a:t>
            </a:r>
          </a:p>
        </p:txBody>
      </p:sp>
      <p:sp>
        <p:nvSpPr>
          <p:cNvPr id="80" name="Rounded Rectangle 79"/>
          <p:cNvSpPr/>
          <p:nvPr/>
        </p:nvSpPr>
        <p:spPr>
          <a:xfrm>
            <a:off x="8150110" y="631876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A</a:t>
            </a:r>
          </a:p>
        </p:txBody>
      </p:sp>
      <p:sp>
        <p:nvSpPr>
          <p:cNvPr id="81" name="Rounded Rectangle 80"/>
          <p:cNvSpPr/>
          <p:nvPr/>
        </p:nvSpPr>
        <p:spPr>
          <a:xfrm>
            <a:off x="8877598" y="631876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B</a:t>
            </a:r>
          </a:p>
        </p:txBody>
      </p:sp>
      <p:sp>
        <p:nvSpPr>
          <p:cNvPr id="82" name="Rounded Rectangle 81"/>
          <p:cNvSpPr/>
          <p:nvPr/>
        </p:nvSpPr>
        <p:spPr>
          <a:xfrm>
            <a:off x="9605085" y="631876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C</a:t>
            </a:r>
          </a:p>
        </p:txBody>
      </p:sp>
      <p:sp>
        <p:nvSpPr>
          <p:cNvPr id="103" name="Rounded Rectangle 102"/>
          <p:cNvSpPr/>
          <p:nvPr/>
        </p:nvSpPr>
        <p:spPr>
          <a:xfrm>
            <a:off x="10332572" y="6318767"/>
            <a:ext cx="592347" cy="31893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D</a:t>
            </a:r>
          </a:p>
        </p:txBody>
      </p:sp>
      <p:cxnSp>
        <p:nvCxnSpPr>
          <p:cNvPr id="104" name="Elbow Connector 103"/>
          <p:cNvCxnSpPr>
            <a:stCxn id="80" idx="2"/>
          </p:cNvCxnSpPr>
          <p:nvPr/>
        </p:nvCxnSpPr>
        <p:spPr>
          <a:xfrm rot="5400000">
            <a:off x="8858761" y="5615462"/>
            <a:ext cx="290826" cy="1115782"/>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Elbow Connector 104"/>
          <p:cNvCxnSpPr>
            <a:stCxn id="80" idx="2"/>
          </p:cNvCxnSpPr>
          <p:nvPr/>
        </p:nvCxnSpPr>
        <p:spPr>
          <a:xfrm rot="5400000">
            <a:off x="9222506" y="5979207"/>
            <a:ext cx="290826" cy="388294"/>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80" idx="2"/>
          </p:cNvCxnSpPr>
          <p:nvPr/>
        </p:nvCxnSpPr>
        <p:spPr>
          <a:xfrm rot="16200000" flipH="1">
            <a:off x="9586249" y="6003757"/>
            <a:ext cx="290826" cy="339193"/>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Elbow Connector 106"/>
          <p:cNvCxnSpPr>
            <a:stCxn id="80" idx="2"/>
          </p:cNvCxnSpPr>
          <p:nvPr/>
        </p:nvCxnSpPr>
        <p:spPr>
          <a:xfrm rot="16200000" flipH="1">
            <a:off x="9949992" y="5640013"/>
            <a:ext cx="290826" cy="106668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Rounded Rectangle 110"/>
          <p:cNvSpPr/>
          <p:nvPr/>
        </p:nvSpPr>
        <p:spPr>
          <a:xfrm>
            <a:off x="7814606" y="3964492"/>
            <a:ext cx="4072931" cy="1262572"/>
          </a:xfrm>
          <a:prstGeom prst="roundRect">
            <a:avLst>
              <a:gd name="adj" fmla="val 8084"/>
            </a:avLst>
          </a:prstGeom>
          <a:no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t" anchorCtr="0"/>
          <a:lstStyle/>
          <a:p>
            <a:r>
              <a:rPr lang="en-US" altLang="zh-CN" sz="2000" b="1" dirty="0">
                <a:solidFill>
                  <a:srgbClr val="C00000"/>
                </a:solidFill>
              </a:rPr>
              <a:t>Latest View</a:t>
            </a:r>
            <a:endParaRPr lang="en-US" sz="2000" b="1" dirty="0">
              <a:solidFill>
                <a:srgbClr val="C00000"/>
              </a:solidFill>
            </a:endParaRPr>
          </a:p>
        </p:txBody>
      </p:sp>
      <p:sp>
        <p:nvSpPr>
          <p:cNvPr id="112" name="Rounded Rectangle 111"/>
          <p:cNvSpPr/>
          <p:nvPr/>
        </p:nvSpPr>
        <p:spPr>
          <a:xfrm>
            <a:off x="7814606" y="5227064"/>
            <a:ext cx="4067110" cy="1494411"/>
          </a:xfrm>
          <a:prstGeom prst="roundRect">
            <a:avLst>
              <a:gd name="adj" fmla="val 8791"/>
            </a:avLst>
          </a:prstGeom>
          <a:noFill/>
          <a:ln w="38100">
            <a:solidFill>
              <a:schemeClr val="tx1"/>
            </a:solidFill>
          </a:ln>
        </p:spPr>
        <p:style>
          <a:lnRef idx="2">
            <a:schemeClr val="accent2"/>
          </a:lnRef>
          <a:fillRef idx="1">
            <a:schemeClr val="lt1"/>
          </a:fillRef>
          <a:effectRef idx="0">
            <a:schemeClr val="accent2"/>
          </a:effectRef>
          <a:fontRef idx="minor">
            <a:schemeClr val="dk1"/>
          </a:fontRef>
        </p:style>
        <p:txBody>
          <a:bodyPr rtlCol="0" anchor="t" anchorCtr="0"/>
          <a:lstStyle/>
          <a:p>
            <a:r>
              <a:rPr lang="en-US" altLang="zh-CN" sz="2000" b="1" dirty="0">
                <a:solidFill>
                  <a:srgbClr val="0165C0"/>
                </a:solidFill>
              </a:rPr>
              <a:t>Consistent View</a:t>
            </a:r>
            <a:endParaRPr lang="en-US" sz="2000" b="1" dirty="0">
              <a:solidFill>
                <a:srgbClr val="0165C0"/>
              </a:solidFill>
            </a:endParaRPr>
          </a:p>
        </p:txBody>
      </p:sp>
      <p:sp>
        <p:nvSpPr>
          <p:cNvPr id="133" name="Rounded Rectangle 132"/>
          <p:cNvSpPr/>
          <p:nvPr/>
        </p:nvSpPr>
        <p:spPr>
          <a:xfrm>
            <a:off x="11032014" y="4828719"/>
            <a:ext cx="592347" cy="318933"/>
          </a:xfrm>
          <a:prstGeom prst="roundRect">
            <a:avLst/>
          </a:prstGeom>
          <a:solidFill>
            <a:schemeClr val="bg2"/>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E</a:t>
            </a:r>
          </a:p>
        </p:txBody>
      </p:sp>
      <p:cxnSp>
        <p:nvCxnSpPr>
          <p:cNvPr id="134" name="Elbow Connector 133"/>
          <p:cNvCxnSpPr>
            <a:stCxn id="4" idx="2"/>
            <a:endCxn id="133" idx="0"/>
          </p:cNvCxnSpPr>
          <p:nvPr/>
        </p:nvCxnSpPr>
        <p:spPr>
          <a:xfrm rot="16200000" flipH="1">
            <a:off x="10288590" y="3789120"/>
            <a:ext cx="295189" cy="1784007"/>
          </a:xfrm>
          <a:prstGeom prst="bentConnector3">
            <a:avLst>
              <a:gd name="adj1" fmla="val 50000"/>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95" idx="2"/>
            <a:endCxn id="131" idx="1"/>
          </p:cNvCxnSpPr>
          <p:nvPr/>
        </p:nvCxnSpPr>
        <p:spPr>
          <a:xfrm>
            <a:off x="1782350" y="3859344"/>
            <a:ext cx="672300" cy="1384908"/>
          </a:xfrm>
          <a:prstGeom prst="straightConnector1">
            <a:avLst/>
          </a:prstGeom>
          <a:ln w="381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2260659" y="4551798"/>
            <a:ext cx="1538947" cy="369332"/>
          </a:xfrm>
          <a:prstGeom prst="rect">
            <a:avLst/>
          </a:prstGeom>
          <a:noFill/>
          <a:ln w="38100">
            <a:noFill/>
          </a:ln>
        </p:spPr>
        <p:txBody>
          <a:bodyPr wrap="none" rtlCol="0">
            <a:spAutoFit/>
          </a:bodyPr>
          <a:lstStyle/>
          <a:p>
            <a:r>
              <a:rPr lang="en-US" dirty="0">
                <a:latin typeface="Gill Sans" charset="0"/>
                <a:ea typeface="Gill Sans" charset="0"/>
                <a:cs typeface="Gill Sans" charset="0"/>
              </a:rPr>
              <a:t>Latest Buckets</a:t>
            </a:r>
          </a:p>
        </p:txBody>
      </p:sp>
      <p:grpSp>
        <p:nvGrpSpPr>
          <p:cNvPr id="113" name="Group 112"/>
          <p:cNvGrpSpPr/>
          <p:nvPr/>
        </p:nvGrpSpPr>
        <p:grpSpPr>
          <a:xfrm>
            <a:off x="2454650" y="5033372"/>
            <a:ext cx="3121948" cy="421760"/>
            <a:chOff x="7129577" y="2232636"/>
            <a:chExt cx="1755015" cy="237094"/>
          </a:xfrm>
          <a:solidFill>
            <a:schemeClr val="accent1">
              <a:lumMod val="20000"/>
              <a:lumOff val="80000"/>
            </a:schemeClr>
          </a:solidFill>
        </p:grpSpPr>
        <p:sp>
          <p:nvSpPr>
            <p:cNvPr id="114" name="Rectangle 113"/>
            <p:cNvSpPr/>
            <p:nvPr/>
          </p:nvSpPr>
          <p:spPr>
            <a:xfrm>
              <a:off x="742123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15" name="Rectangle 114"/>
            <p:cNvSpPr/>
            <p:nvPr/>
          </p:nvSpPr>
          <p:spPr>
            <a:xfrm>
              <a:off x="771289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16" name="Rectangle 115"/>
            <p:cNvSpPr/>
            <p:nvPr/>
          </p:nvSpPr>
          <p:spPr>
            <a:xfrm>
              <a:off x="800455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Gill Sans" charset="0"/>
                  <a:ea typeface="Gill Sans" charset="0"/>
                  <a:cs typeface="Gill Sans" charset="0"/>
                </a:rPr>
                <a:t>3</a:t>
              </a:r>
            </a:p>
          </p:txBody>
        </p:sp>
        <p:sp>
          <p:nvSpPr>
            <p:cNvPr id="117" name="Rectangle 116"/>
            <p:cNvSpPr/>
            <p:nvPr/>
          </p:nvSpPr>
          <p:spPr>
            <a:xfrm>
              <a:off x="829621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18" name="Rectangle 117"/>
            <p:cNvSpPr/>
            <p:nvPr/>
          </p:nvSpPr>
          <p:spPr>
            <a:xfrm>
              <a:off x="8587875"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sp>
          <p:nvSpPr>
            <p:cNvPr id="131" name="Rectangle 130"/>
            <p:cNvSpPr/>
            <p:nvPr/>
          </p:nvSpPr>
          <p:spPr>
            <a:xfrm>
              <a:off x="7129577" y="2232636"/>
              <a:ext cx="296717" cy="237094"/>
            </a:xfrm>
            <a:prstGeom prst="rect">
              <a:avLst/>
            </a:prstGeom>
            <a:solidFill>
              <a:srgbClr val="FBE6D6"/>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Gill Sans" charset="0"/>
                <a:ea typeface="Gill Sans" charset="0"/>
                <a:cs typeface="Gill Sans" charset="0"/>
              </a:endParaRPr>
            </a:p>
          </p:txBody>
        </p:sp>
      </p:grpSp>
      <p:grpSp>
        <p:nvGrpSpPr>
          <p:cNvPr id="132" name="Group 131"/>
          <p:cNvGrpSpPr/>
          <p:nvPr/>
        </p:nvGrpSpPr>
        <p:grpSpPr>
          <a:xfrm>
            <a:off x="5187711" y="4107248"/>
            <a:ext cx="1816578" cy="408610"/>
            <a:chOff x="2807866" y="5154429"/>
            <a:chExt cx="1816578" cy="408610"/>
          </a:xfrm>
        </p:grpSpPr>
        <p:sp>
          <p:nvSpPr>
            <p:cNvPr id="135" name="Rectangle 134"/>
            <p:cNvSpPr/>
            <p:nvPr/>
          </p:nvSpPr>
          <p:spPr>
            <a:xfrm>
              <a:off x="2807866"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a:latin typeface="Gill Sans" charset="0"/>
                  <a:ea typeface="Gill Sans" charset="0"/>
                  <a:cs typeface="Gill Sans" charset="0"/>
                </a:rPr>
                <a:t>E</a:t>
              </a:r>
            </a:p>
          </p:txBody>
        </p:sp>
        <p:sp>
          <p:nvSpPr>
            <p:cNvPr id="136" name="Rectangle 135"/>
            <p:cNvSpPr/>
            <p:nvPr/>
          </p:nvSpPr>
          <p:spPr>
            <a:xfrm>
              <a:off x="3241821"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37" name="Rectangle 136"/>
            <p:cNvSpPr/>
            <p:nvPr/>
          </p:nvSpPr>
          <p:spPr>
            <a:xfrm>
              <a:off x="4109733" y="5154429"/>
              <a:ext cx="514711"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sp>
          <p:nvSpPr>
            <p:cNvPr id="138" name="Rectangle 137"/>
            <p:cNvSpPr/>
            <p:nvPr/>
          </p:nvSpPr>
          <p:spPr>
            <a:xfrm>
              <a:off x="3675778" y="5154429"/>
              <a:ext cx="433955" cy="408610"/>
            </a:xfrm>
            <a:prstGeom prst="rect">
              <a:avLst/>
            </a:prstGeom>
            <a:solidFill>
              <a:schemeClr val="accent1">
                <a:lumMod val="20000"/>
                <a:lumOff val="8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latin typeface="Gill Sans" charset="0"/>
                <a:ea typeface="Gill Sans" charset="0"/>
                <a:cs typeface="Gill Sans" charset="0"/>
              </a:endParaRPr>
            </a:p>
          </p:txBody>
        </p:sp>
      </p:grpSp>
      <p:cxnSp>
        <p:nvCxnSpPr>
          <p:cNvPr id="139" name="Straight Arrow Connector 138"/>
          <p:cNvCxnSpPr>
            <a:stCxn id="137" idx="0"/>
            <a:endCxn id="86" idx="2"/>
          </p:cNvCxnSpPr>
          <p:nvPr/>
        </p:nvCxnSpPr>
        <p:spPr>
          <a:xfrm flipH="1" flipV="1">
            <a:off x="5669151" y="3230167"/>
            <a:ext cx="1077783" cy="877081"/>
          </a:xfrm>
          <a:prstGeom prst="straightConnector1">
            <a:avLst/>
          </a:prstGeom>
          <a:ln w="38100">
            <a:solidFill>
              <a:schemeClr val="tx1"/>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116" idx="0"/>
            <a:endCxn id="135" idx="1"/>
          </p:cNvCxnSpPr>
          <p:nvPr/>
        </p:nvCxnSpPr>
        <p:spPr>
          <a:xfrm flipV="1">
            <a:off x="4275039" y="4311553"/>
            <a:ext cx="912672" cy="721819"/>
          </a:xfrm>
          <a:prstGeom prst="straightConnector1">
            <a:avLst/>
          </a:prstGeom>
          <a:ln w="381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141" name="Curved Connector 140"/>
          <p:cNvCxnSpPr>
            <a:stCxn id="96" idx="2"/>
            <a:endCxn id="120" idx="2"/>
          </p:cNvCxnSpPr>
          <p:nvPr/>
        </p:nvCxnSpPr>
        <p:spPr>
          <a:xfrm rot="16200000" flipH="1">
            <a:off x="8646756" y="1594806"/>
            <a:ext cx="12700" cy="3270721"/>
          </a:xfrm>
          <a:prstGeom prst="curvedConnector3">
            <a:avLst>
              <a:gd name="adj1" fmla="val 1800000"/>
            </a:avLst>
          </a:prstGeom>
          <a:ln w="38100">
            <a:solidFill>
              <a:schemeClr val="tx1"/>
            </a:solidFill>
            <a:prstDash val="solid"/>
            <a:tailEnd type="stealth"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859712" y="4696588"/>
            <a:ext cx="630301" cy="584775"/>
          </a:xfrm>
          <a:prstGeom prst="rect">
            <a:avLst/>
          </a:prstGeom>
          <a:noFill/>
        </p:spPr>
        <p:txBody>
          <a:bodyPr wrap="none" rtlCol="0">
            <a:spAutoFit/>
          </a:bodyPr>
          <a:lstStyle/>
          <a:p>
            <a:r>
              <a:rPr lang="en-US" sz="3200" dirty="0"/>
              <a:t>❌</a:t>
            </a:r>
          </a:p>
        </p:txBody>
      </p:sp>
      <p:sp>
        <p:nvSpPr>
          <p:cNvPr id="144" name="Rounded Rectangle 143"/>
          <p:cNvSpPr/>
          <p:nvPr/>
        </p:nvSpPr>
        <p:spPr>
          <a:xfrm>
            <a:off x="11057626" y="6323430"/>
            <a:ext cx="592347" cy="318933"/>
          </a:xfrm>
          <a:prstGeom prst="roundRect">
            <a:avLst/>
          </a:prstGeom>
          <a:solidFill>
            <a:schemeClr val="bg2"/>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File E</a:t>
            </a:r>
          </a:p>
        </p:txBody>
      </p:sp>
      <p:cxnSp>
        <p:nvCxnSpPr>
          <p:cNvPr id="145" name="Elbow Connector 144"/>
          <p:cNvCxnSpPr/>
          <p:nvPr/>
        </p:nvCxnSpPr>
        <p:spPr>
          <a:xfrm rot="16200000" flipH="1">
            <a:off x="10314202" y="5273823"/>
            <a:ext cx="295189" cy="1784007"/>
          </a:xfrm>
          <a:prstGeom prst="bentConnector3">
            <a:avLst>
              <a:gd name="adj1" fmla="val 50000"/>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8905705" y="6212553"/>
            <a:ext cx="630301" cy="584775"/>
          </a:xfrm>
          <a:prstGeom prst="rect">
            <a:avLst/>
          </a:prstGeom>
          <a:noFill/>
        </p:spPr>
        <p:txBody>
          <a:bodyPr wrap="none" rtlCol="0">
            <a:spAutoFit/>
          </a:bodyPr>
          <a:lstStyle/>
          <a:p>
            <a:r>
              <a:rPr lang="en-US" sz="3200" dirty="0"/>
              <a:t>❌</a:t>
            </a:r>
          </a:p>
        </p:txBody>
      </p:sp>
    </p:spTree>
    <p:extLst>
      <p:ext uri="{BB962C8B-B14F-4D97-AF65-F5344CB8AC3E}">
        <p14:creationId xmlns:p14="http://schemas.microsoft.com/office/powerpoint/2010/main" val="1666708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xit" presetSubtype="0" fill="hold" nodeType="afterEffect">
                                  <p:stCondLst>
                                    <p:cond delay="0"/>
                                  </p:stCondLst>
                                  <p:childTnLst>
                                    <p:animEffect transition="out" filter="dissolve">
                                      <p:cBhvr>
                                        <p:cTn id="6" dur="500"/>
                                        <p:tgtEl>
                                          <p:spTgt spid="98"/>
                                        </p:tgtEl>
                                      </p:cBhvr>
                                    </p:animEffect>
                                    <p:set>
                                      <p:cBhvr>
                                        <p:cTn id="7" dur="1" fill="hold">
                                          <p:stCondLst>
                                            <p:cond delay="499"/>
                                          </p:stCondLst>
                                        </p:cTn>
                                        <p:tgtEl>
                                          <p:spTgt spid="98"/>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125"/>
                                        </p:tgtEl>
                                      </p:cBhvr>
                                    </p:animEffect>
                                    <p:set>
                                      <p:cBhvr>
                                        <p:cTn id="10" dur="1" fill="hold">
                                          <p:stCondLst>
                                            <p:cond delay="499"/>
                                          </p:stCondLst>
                                        </p:cTn>
                                        <p:tgtEl>
                                          <p:spTgt spid="125"/>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52"/>
                                        </p:tgtEl>
                                      </p:cBhvr>
                                    </p:animEffect>
                                    <p:set>
                                      <p:cBhvr>
                                        <p:cTn id="13" dur="1" fill="hold">
                                          <p:stCondLst>
                                            <p:cond delay="499"/>
                                          </p:stCondLst>
                                        </p:cTn>
                                        <p:tgtEl>
                                          <p:spTgt spid="52"/>
                                        </p:tgtEl>
                                        <p:attrNameLst>
                                          <p:attrName>style.visibility</p:attrName>
                                        </p:attrNameLst>
                                      </p:cBhvr>
                                      <p:to>
                                        <p:strVal val="hidden"/>
                                      </p:to>
                                    </p:set>
                                  </p:childTnLst>
                                </p:cTn>
                              </p:par>
                              <p:par>
                                <p:cTn id="14" presetID="9" presetClass="exit" presetSubtype="0" fill="hold" nodeType="withEffect">
                                  <p:stCondLst>
                                    <p:cond delay="0"/>
                                  </p:stCondLst>
                                  <p:childTnLst>
                                    <p:animEffect transition="out" filter="dissolve">
                                      <p:cBhvr>
                                        <p:cTn id="15" dur="500"/>
                                        <p:tgtEl>
                                          <p:spTgt spid="73"/>
                                        </p:tgtEl>
                                      </p:cBhvr>
                                    </p:animEffect>
                                    <p:set>
                                      <p:cBhvr>
                                        <p:cTn id="16" dur="1" fill="hold">
                                          <p:stCondLst>
                                            <p:cond delay="499"/>
                                          </p:stCondLst>
                                        </p:cTn>
                                        <p:tgtEl>
                                          <p:spTgt spid="73"/>
                                        </p:tgtEl>
                                        <p:attrNameLst>
                                          <p:attrName>style.visibility</p:attrName>
                                        </p:attrNameLst>
                                      </p:cBhvr>
                                      <p:to>
                                        <p:strVal val="hidden"/>
                                      </p:to>
                                    </p:set>
                                  </p:childTnLst>
                                </p:cTn>
                              </p:par>
                              <p:par>
                                <p:cTn id="17" presetID="9" presetClass="exit" presetSubtype="0" fill="hold" grpId="0" nodeType="withEffect">
                                  <p:stCondLst>
                                    <p:cond delay="0"/>
                                  </p:stCondLst>
                                  <p:childTnLst>
                                    <p:animEffect transition="out" filter="dissolve">
                                      <p:cBhvr>
                                        <p:cTn id="18" dur="500"/>
                                        <p:tgtEl>
                                          <p:spTgt spid="17"/>
                                        </p:tgtEl>
                                      </p:cBhvr>
                                    </p:animEffect>
                                    <p:set>
                                      <p:cBhvr>
                                        <p:cTn id="19" dur="1" fill="hold">
                                          <p:stCondLst>
                                            <p:cond delay="499"/>
                                          </p:stCondLst>
                                        </p:cTn>
                                        <p:tgtEl>
                                          <p:spTgt spid="17"/>
                                        </p:tgtEl>
                                        <p:attrNameLst>
                                          <p:attrName>style.visibility</p:attrName>
                                        </p:attrNameLst>
                                      </p:cBhvr>
                                      <p:to>
                                        <p:strVal val="hidden"/>
                                      </p:to>
                                    </p:set>
                                  </p:childTnLst>
                                </p:cTn>
                              </p:par>
                              <p:par>
                                <p:cTn id="20" presetID="9" presetClass="exit" presetSubtype="0" fill="hold" grpId="0" nodeType="withEffect">
                                  <p:stCondLst>
                                    <p:cond delay="0"/>
                                  </p:stCondLst>
                                  <p:childTnLst>
                                    <p:animEffect transition="out" filter="dissolve">
                                      <p:cBhvr>
                                        <p:cTn id="21" dur="500"/>
                                        <p:tgtEl>
                                          <p:spTgt spid="81"/>
                                        </p:tgtEl>
                                      </p:cBhvr>
                                    </p:animEffect>
                                    <p:set>
                                      <p:cBhvr>
                                        <p:cTn id="22" dur="1" fill="hold">
                                          <p:stCondLst>
                                            <p:cond delay="499"/>
                                          </p:stCondLst>
                                        </p:cTn>
                                        <p:tgtEl>
                                          <p:spTgt spid="81"/>
                                        </p:tgtEl>
                                        <p:attrNameLst>
                                          <p:attrName>style.visibility</p:attrName>
                                        </p:attrNameLst>
                                      </p:cBhvr>
                                      <p:to>
                                        <p:strVal val="hidden"/>
                                      </p:to>
                                    </p:set>
                                  </p:childTnLst>
                                </p:cTn>
                              </p:par>
                              <p:par>
                                <p:cTn id="23" presetID="9" presetClass="exit" presetSubtype="0" fill="hold" grpId="0" nodeType="withEffect">
                                  <p:stCondLst>
                                    <p:cond delay="0"/>
                                  </p:stCondLst>
                                  <p:childTnLst>
                                    <p:animEffect transition="out" filter="dissolve">
                                      <p:cBhvr>
                                        <p:cTn id="24" dur="500"/>
                                        <p:tgtEl>
                                          <p:spTgt spid="146"/>
                                        </p:tgtEl>
                                      </p:cBhvr>
                                    </p:animEffect>
                                    <p:set>
                                      <p:cBhvr>
                                        <p:cTn id="25" dur="1" fill="hold">
                                          <p:stCondLst>
                                            <p:cond delay="499"/>
                                          </p:stCondLst>
                                        </p:cTn>
                                        <p:tgtEl>
                                          <p:spTgt spid="146"/>
                                        </p:tgtEl>
                                        <p:attrNameLst>
                                          <p:attrName>style.visibility</p:attrName>
                                        </p:attrNameLst>
                                      </p:cBhvr>
                                      <p:to>
                                        <p:strVal val="hidden"/>
                                      </p:to>
                                    </p:set>
                                  </p:childTnLst>
                                </p:cTn>
                              </p:par>
                              <p:par>
                                <p:cTn id="26" presetID="9" presetClass="exit" presetSubtype="0" fill="hold" nodeType="withEffect">
                                  <p:stCondLst>
                                    <p:cond delay="0"/>
                                  </p:stCondLst>
                                  <p:childTnLst>
                                    <p:animEffect transition="out" filter="dissolve">
                                      <p:cBhvr>
                                        <p:cTn id="27" dur="500"/>
                                        <p:tgtEl>
                                          <p:spTgt spid="105"/>
                                        </p:tgtEl>
                                      </p:cBhvr>
                                    </p:animEffect>
                                    <p:set>
                                      <p:cBhvr>
                                        <p:cTn id="28" dur="1" fill="hold">
                                          <p:stCondLst>
                                            <p:cond delay="499"/>
                                          </p:stCondLst>
                                        </p:cTn>
                                        <p:tgtEl>
                                          <p:spTgt spid="1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81" grpId="0" animBg="1"/>
      <p:bldP spid="17" grpId="0"/>
      <p:bldP spid="1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Pointer-based Dual Views</a:t>
            </a:r>
          </a:p>
        </p:txBody>
      </p:sp>
      <p:sp>
        <p:nvSpPr>
          <p:cNvPr id="540" name="Content Placeholder 539"/>
          <p:cNvSpPr>
            <a:spLocks noGrp="1"/>
          </p:cNvSpPr>
          <p:nvPr>
            <p:ph idx="1"/>
          </p:nvPr>
        </p:nvSpPr>
        <p:spPr/>
        <p:txBody>
          <a:bodyPr/>
          <a:lstStyle/>
          <a:p>
            <a:r>
              <a:rPr lang="en-US" dirty="0"/>
              <a:t>Reuse data structures in both views</a:t>
            </a:r>
          </a:p>
          <a:p>
            <a:r>
              <a:rPr lang="en-US" altLang="zh-CN" dirty="0"/>
              <a:t>D</a:t>
            </a:r>
            <a:r>
              <a:rPr lang="en-US" dirty="0"/>
              <a:t>istinguish views by different pointers/structures</a:t>
            </a:r>
          </a:p>
          <a:p>
            <a:endParaRPr lang="en-US" dirty="0"/>
          </a:p>
          <a:p>
            <a:pPr marL="514350" indent="-514350">
              <a:buFont typeface="Wingdings" charset="2"/>
              <a:buChar char="ü"/>
            </a:pPr>
            <a:r>
              <a:rPr lang="en-US" dirty="0"/>
              <a:t>Eliminate synchronous writes</a:t>
            </a:r>
          </a:p>
          <a:p>
            <a:pPr marL="514350" indent="-514350">
              <a:buFont typeface="Wingdings" charset="2"/>
              <a:buChar char="ü"/>
            </a:pPr>
            <a:r>
              <a:rPr lang="en-US" dirty="0"/>
              <a:t>Provide usability after crash</a:t>
            </a:r>
          </a:p>
          <a:p>
            <a:pPr marL="514350" indent="-514350">
              <a:buFont typeface="Wingdings" charset="2"/>
              <a:buChar char="ü"/>
            </a:pPr>
            <a:endParaRPr lang="en-US" dirty="0"/>
          </a:p>
          <a:p>
            <a:pPr marL="514350" indent="-514350">
              <a:buFont typeface="Wingdings" charset="2"/>
              <a:buChar char="ü"/>
            </a:pPr>
            <a:r>
              <a:rPr lang="en-US" dirty="0"/>
              <a:t>No double write</a:t>
            </a:r>
          </a:p>
          <a:p>
            <a:pPr marL="514350" indent="-514350">
              <a:buFont typeface="Wingdings" charset="2"/>
              <a:buChar char="ü"/>
            </a:pPr>
            <a:r>
              <a:rPr lang="en-US" dirty="0"/>
              <a:t>Little space overhead</a:t>
            </a:r>
          </a:p>
          <a:p>
            <a:endParaRPr lang="en-US" dirty="0"/>
          </a:p>
        </p:txBody>
      </p:sp>
      <p:sp>
        <p:nvSpPr>
          <p:cNvPr id="7" name="Slide Number Placeholder 6"/>
          <p:cNvSpPr>
            <a:spLocks noGrp="1"/>
          </p:cNvSpPr>
          <p:nvPr>
            <p:ph type="sldNum" sz="quarter" idx="12"/>
          </p:nvPr>
        </p:nvSpPr>
        <p:spPr/>
        <p:txBody>
          <a:bodyPr/>
          <a:lstStyle/>
          <a:p>
            <a:fld id="{10037A90-D1A7-B045-92CA-91932AD6A1A9}" type="slidenum">
              <a:rPr lang="en-US" smtClean="0"/>
              <a:t>35</a:t>
            </a:fld>
            <a:endParaRPr lang="en-US"/>
          </a:p>
        </p:txBody>
      </p:sp>
      <p:sp>
        <p:nvSpPr>
          <p:cNvPr id="6" name="Rectangle 5"/>
          <p:cNvSpPr/>
          <p:nvPr/>
        </p:nvSpPr>
        <p:spPr>
          <a:xfrm>
            <a:off x="1434275" y="7050976"/>
            <a:ext cx="9323450" cy="523220"/>
          </a:xfrm>
          <a:prstGeom prst="rect">
            <a:avLst/>
          </a:prstGeom>
        </p:spPr>
        <p:txBody>
          <a:bodyPr wrap="none">
            <a:spAutoFit/>
          </a:bodyPr>
          <a:lstStyle/>
          <a:p>
            <a:r>
              <a:rPr lang="en-US" sz="2800" i="1" dirty="0"/>
              <a:t>Pointer-based dual views preserve fast crash recovery in </a:t>
            </a:r>
            <a:r>
              <a:rPr lang="en-US" sz="2800" i="1" dirty="0" err="1"/>
              <a:t>SoupFS</a:t>
            </a:r>
            <a:endParaRPr lang="en-US" sz="2800" i="1" dirty="0"/>
          </a:p>
        </p:txBody>
      </p:sp>
      <p:sp>
        <p:nvSpPr>
          <p:cNvPr id="8" name="Rounded Rectangle 7"/>
          <p:cNvSpPr/>
          <p:nvPr/>
        </p:nvSpPr>
        <p:spPr>
          <a:xfrm>
            <a:off x="8044683" y="3411954"/>
            <a:ext cx="3703320" cy="2073172"/>
          </a:xfrm>
          <a:prstGeom prst="roundRect">
            <a:avLst>
              <a:gd name="adj" fmla="val 8791"/>
            </a:avLst>
          </a:prstGeom>
          <a:ln w="38100">
            <a:solidFill>
              <a:schemeClr val="tx1"/>
            </a:solidFill>
          </a:ln>
        </p:spPr>
        <p:style>
          <a:lnRef idx="2">
            <a:schemeClr val="accent2"/>
          </a:lnRef>
          <a:fillRef idx="1">
            <a:schemeClr val="lt1"/>
          </a:fillRef>
          <a:effectRef idx="0">
            <a:schemeClr val="accent2"/>
          </a:effectRef>
          <a:fontRef idx="minor">
            <a:schemeClr val="dk1"/>
          </a:fontRef>
        </p:style>
        <p:txBody>
          <a:bodyPr rtlCol="0" anchor="t" anchorCtr="0"/>
          <a:lstStyle/>
          <a:p>
            <a:r>
              <a:rPr lang="en-US" altLang="zh-CN" sz="2400" b="1" dirty="0">
                <a:solidFill>
                  <a:srgbClr val="0165C0"/>
                </a:solidFill>
              </a:rPr>
              <a:t>NVM</a:t>
            </a:r>
            <a:endParaRPr lang="en-US" sz="2400" b="1" dirty="0">
              <a:solidFill>
                <a:srgbClr val="0165C0"/>
              </a:solidFill>
            </a:endParaRPr>
          </a:p>
        </p:txBody>
      </p:sp>
      <p:sp>
        <p:nvSpPr>
          <p:cNvPr id="9" name="Rounded Rectangle 8"/>
          <p:cNvSpPr/>
          <p:nvPr/>
        </p:nvSpPr>
        <p:spPr>
          <a:xfrm>
            <a:off x="8025295" y="1323935"/>
            <a:ext cx="3703320" cy="2092566"/>
          </a:xfrm>
          <a:prstGeom prst="roundRect">
            <a:avLst>
              <a:gd name="adj" fmla="val 8084"/>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t" anchorCtr="0"/>
          <a:lstStyle/>
          <a:p>
            <a:r>
              <a:rPr lang="en-US" altLang="zh-CN" sz="2400" b="1" dirty="0">
                <a:solidFill>
                  <a:srgbClr val="C00000"/>
                </a:solidFill>
              </a:rPr>
              <a:t>DRAM</a:t>
            </a:r>
            <a:endParaRPr lang="en-US" sz="2400" b="1" strike="dblStrike" dirty="0">
              <a:solidFill>
                <a:srgbClr val="C00000"/>
              </a:solidFill>
            </a:endParaRPr>
          </a:p>
        </p:txBody>
      </p:sp>
      <p:sp>
        <p:nvSpPr>
          <p:cNvPr id="10" name="Rectangle 9"/>
          <p:cNvSpPr/>
          <p:nvPr/>
        </p:nvSpPr>
        <p:spPr>
          <a:xfrm>
            <a:off x="8236148" y="1921274"/>
            <a:ext cx="534838" cy="534838"/>
          </a:xfrm>
          <a:prstGeom prst="rect">
            <a:avLst/>
          </a:prstGeom>
          <a:solidFill>
            <a:srgbClr val="FF8286"/>
          </a:solid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 name="TextBox 12"/>
          <p:cNvSpPr txBox="1"/>
          <p:nvPr/>
        </p:nvSpPr>
        <p:spPr>
          <a:xfrm>
            <a:off x="8279672" y="5638175"/>
            <a:ext cx="2891112" cy="461665"/>
          </a:xfrm>
          <a:prstGeom prst="rect">
            <a:avLst/>
          </a:prstGeom>
          <a:noFill/>
        </p:spPr>
        <p:txBody>
          <a:bodyPr wrap="none" rtlCol="0">
            <a:spAutoFit/>
          </a:bodyPr>
          <a:lstStyle/>
          <a:p>
            <a:r>
              <a:rPr lang="en-US" sz="2400" dirty="0"/>
              <a:t>Soft Updates on NVM</a:t>
            </a:r>
          </a:p>
        </p:txBody>
      </p:sp>
      <p:sp>
        <p:nvSpPr>
          <p:cNvPr id="16" name="Rectangle 15"/>
          <p:cNvSpPr/>
          <p:nvPr/>
        </p:nvSpPr>
        <p:spPr>
          <a:xfrm>
            <a:off x="10782175" y="4316039"/>
            <a:ext cx="534838" cy="534838"/>
          </a:xfrm>
          <a:prstGeom prst="rect">
            <a:avLst/>
          </a:prstGeom>
          <a:solidFill>
            <a:srgbClr val="FF8286"/>
          </a:solid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t> </a:t>
            </a:r>
            <a:endParaRPr lang="en-US" dirty="0"/>
          </a:p>
        </p:txBody>
      </p:sp>
      <p:sp>
        <p:nvSpPr>
          <p:cNvPr id="18" name="Rectangle 17"/>
          <p:cNvSpPr/>
          <p:nvPr/>
        </p:nvSpPr>
        <p:spPr>
          <a:xfrm>
            <a:off x="8236148" y="3929456"/>
            <a:ext cx="534838" cy="534838"/>
          </a:xfrm>
          <a:prstGeom prst="rect">
            <a:avLst/>
          </a:prstGeom>
          <a:solidFill>
            <a:schemeClr val="accent1">
              <a:lumMod val="20000"/>
              <a:lumOff val="80000"/>
            </a:schemeClr>
          </a:solid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 name="Rectangle 18"/>
          <p:cNvSpPr/>
          <p:nvPr/>
        </p:nvSpPr>
        <p:spPr>
          <a:xfrm>
            <a:off x="9038405" y="4330584"/>
            <a:ext cx="534838" cy="534838"/>
          </a:xfrm>
          <a:prstGeom prst="rect">
            <a:avLst/>
          </a:prstGeom>
          <a:solidFill>
            <a:schemeClr val="accent1">
              <a:lumMod val="20000"/>
              <a:lumOff val="80000"/>
            </a:schemeClr>
          </a:solid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 name="Rectangle 19"/>
          <p:cNvSpPr/>
          <p:nvPr/>
        </p:nvSpPr>
        <p:spPr>
          <a:xfrm>
            <a:off x="9900596" y="4718394"/>
            <a:ext cx="534838" cy="534838"/>
          </a:xfrm>
          <a:prstGeom prst="rect">
            <a:avLst/>
          </a:prstGeom>
          <a:solidFill>
            <a:schemeClr val="accent1">
              <a:lumMod val="20000"/>
              <a:lumOff val="80000"/>
            </a:schemeClr>
          </a:solid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t> </a:t>
            </a:r>
            <a:endParaRPr lang="en-US" dirty="0"/>
          </a:p>
        </p:txBody>
      </p:sp>
      <p:cxnSp>
        <p:nvCxnSpPr>
          <p:cNvPr id="21" name="Straight Arrow Connector 20"/>
          <p:cNvCxnSpPr/>
          <p:nvPr/>
        </p:nvCxnSpPr>
        <p:spPr>
          <a:xfrm>
            <a:off x="8770986" y="4196875"/>
            <a:ext cx="267419" cy="4011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9573243" y="4598003"/>
            <a:ext cx="327353" cy="3878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9900596" y="4063165"/>
            <a:ext cx="534838" cy="534838"/>
          </a:xfrm>
          <a:prstGeom prst="rect">
            <a:avLst/>
          </a:prstGeom>
          <a:solidFill>
            <a:schemeClr val="accent1">
              <a:lumMod val="20000"/>
              <a:lumOff val="80000"/>
            </a:schemeClr>
          </a:solid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t> </a:t>
            </a:r>
            <a:endParaRPr lang="en-US"/>
          </a:p>
        </p:txBody>
      </p:sp>
      <p:cxnSp>
        <p:nvCxnSpPr>
          <p:cNvPr id="24" name="Straight Arrow Connector 23"/>
          <p:cNvCxnSpPr/>
          <p:nvPr/>
        </p:nvCxnSpPr>
        <p:spPr>
          <a:xfrm flipV="1">
            <a:off x="9573243" y="4330584"/>
            <a:ext cx="327353" cy="2674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770986" y="2187325"/>
            <a:ext cx="267419" cy="24106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0435434" y="4330584"/>
            <a:ext cx="327353" cy="2674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4956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Overview</a:t>
            </a:r>
            <a:endParaRPr lang="en-US" dirty="0"/>
          </a:p>
        </p:txBody>
      </p:sp>
      <p:sp>
        <p:nvSpPr>
          <p:cNvPr id="3" name="Content Placeholder 2"/>
          <p:cNvSpPr>
            <a:spLocks noGrp="1"/>
          </p:cNvSpPr>
          <p:nvPr>
            <p:ph idx="1"/>
          </p:nvPr>
        </p:nvSpPr>
        <p:spPr/>
        <p:txBody>
          <a:bodyPr>
            <a:normAutofit/>
          </a:bodyPr>
          <a:lstStyle/>
          <a:p>
            <a:r>
              <a:rPr lang="en-US" altLang="zh-CN" sz="3200" dirty="0">
                <a:solidFill>
                  <a:schemeClr val="bg1">
                    <a:lumMod val="75000"/>
                  </a:schemeClr>
                </a:solidFill>
                <a:latin typeface="Gill Sans" charset="0"/>
                <a:ea typeface="Gill Sans" charset="0"/>
                <a:cs typeface="Gill Sans" charset="0"/>
              </a:rPr>
              <a:t>Background</a:t>
            </a:r>
          </a:p>
          <a:p>
            <a:r>
              <a:rPr lang="en-US" altLang="zh-CN" sz="3200" dirty="0">
                <a:latin typeface="Gill Sans" charset="0"/>
                <a:ea typeface="Gill Sans" charset="0"/>
                <a:cs typeface="Gill Sans" charset="0"/>
              </a:rPr>
              <a:t>Design &amp; Implementation</a:t>
            </a:r>
          </a:p>
          <a:p>
            <a:pPr marL="457200" indent="-457200">
              <a:buFont typeface="Wingdings" charset="2"/>
              <a:buChar char="ü"/>
            </a:pPr>
            <a:r>
              <a:rPr lang="en-US" altLang="zh-CN" sz="3200" dirty="0" err="1">
                <a:solidFill>
                  <a:schemeClr val="bg1">
                    <a:lumMod val="75000"/>
                  </a:schemeClr>
                </a:solidFill>
              </a:rPr>
              <a:t>Hashtable</a:t>
            </a:r>
            <a:r>
              <a:rPr lang="en-US" altLang="zh-CN" sz="3200" dirty="0">
                <a:solidFill>
                  <a:schemeClr val="bg1">
                    <a:lumMod val="75000"/>
                  </a:schemeClr>
                </a:solidFill>
              </a:rPr>
              <a:t>-based directories</a:t>
            </a:r>
          </a:p>
          <a:p>
            <a:pPr marL="457200" indent="-457200">
              <a:buFont typeface="Wingdings" charset="2"/>
              <a:buChar char="ü"/>
            </a:pPr>
            <a:r>
              <a:rPr lang="en-US" altLang="zh-CN" sz="3200" dirty="0">
                <a:solidFill>
                  <a:schemeClr val="bg1">
                    <a:lumMod val="75000"/>
                  </a:schemeClr>
                </a:solidFill>
              </a:rPr>
              <a:t>Pointer-based dual views</a:t>
            </a:r>
          </a:p>
          <a:p>
            <a:pPr marL="457200" indent="-457200">
              <a:buFont typeface="Wingdings" charset="2"/>
              <a:buChar char="§"/>
            </a:pPr>
            <a:r>
              <a:rPr lang="en-US" altLang="zh-CN" sz="3200" dirty="0"/>
              <a:t>Semantic-aware dependency tracking/enforcement</a:t>
            </a:r>
            <a:endParaRPr lang="en-US" altLang="zh-CN" sz="3200" dirty="0">
              <a:latin typeface="Gill Sans" charset="0"/>
              <a:ea typeface="Gill Sans" charset="0"/>
              <a:cs typeface="Gill Sans" charset="0"/>
            </a:endParaRPr>
          </a:p>
          <a:p>
            <a:r>
              <a:rPr lang="en-US" altLang="zh-CN" sz="3200" dirty="0">
                <a:solidFill>
                  <a:schemeClr val="bg1">
                    <a:lumMod val="75000"/>
                  </a:schemeClr>
                </a:solidFill>
                <a:latin typeface="Gill Sans" charset="0"/>
                <a:ea typeface="Gill Sans" charset="0"/>
                <a:cs typeface="Gill Sans" charset="0"/>
              </a:rPr>
              <a:t>Evaluation</a:t>
            </a:r>
          </a:p>
          <a:p>
            <a:r>
              <a:rPr lang="en-US" altLang="zh-CN" sz="3200" dirty="0">
                <a:solidFill>
                  <a:schemeClr val="bg1">
                    <a:lumMod val="75000"/>
                  </a:schemeClr>
                </a:solidFill>
                <a:latin typeface="Gill Sans" charset="0"/>
                <a:ea typeface="Gill Sans" charset="0"/>
                <a:cs typeface="Gill Sans" charset="0"/>
              </a:rPr>
              <a:t>Conclusion</a:t>
            </a:r>
          </a:p>
          <a:p>
            <a:endParaRPr lang="en-US" sz="3200" dirty="0">
              <a:latin typeface="Gill Sans" charset="0"/>
              <a:ea typeface="Gill Sans" charset="0"/>
              <a:cs typeface="Gill Sans" charset="0"/>
            </a:endParaRPr>
          </a:p>
        </p:txBody>
      </p:sp>
      <p:sp>
        <p:nvSpPr>
          <p:cNvPr id="4" name="Slide Number Placeholder 3"/>
          <p:cNvSpPr>
            <a:spLocks noGrp="1"/>
          </p:cNvSpPr>
          <p:nvPr>
            <p:ph type="sldNum" sz="quarter" idx="12"/>
          </p:nvPr>
        </p:nvSpPr>
        <p:spPr/>
        <p:txBody>
          <a:bodyPr/>
          <a:lstStyle/>
          <a:p>
            <a:fld id="{10037A90-D1A7-B045-92CA-91932AD6A1A9}" type="slidenum">
              <a:rPr lang="en-US" smtClean="0"/>
              <a:t>36</a:t>
            </a:fld>
            <a:endParaRPr lang="en-US"/>
          </a:p>
        </p:txBody>
      </p:sp>
    </p:spTree>
    <p:extLst>
      <p:ext uri="{BB962C8B-B14F-4D97-AF65-F5344CB8AC3E}">
        <p14:creationId xmlns:p14="http://schemas.microsoft.com/office/powerpoint/2010/main" val="6706595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Tracking</a:t>
            </a:r>
          </a:p>
        </p:txBody>
      </p:sp>
      <p:sp>
        <p:nvSpPr>
          <p:cNvPr id="6" name="Content Placeholder 5"/>
          <p:cNvSpPr>
            <a:spLocks noGrp="1"/>
          </p:cNvSpPr>
          <p:nvPr>
            <p:ph idx="1"/>
          </p:nvPr>
        </p:nvSpPr>
        <p:spPr/>
        <p:txBody>
          <a:bodyPr/>
          <a:lstStyle/>
          <a:p>
            <a:r>
              <a:rPr lang="en-US" dirty="0"/>
              <a:t>Auxiliary structures for each updates</a:t>
            </a:r>
          </a:p>
        </p:txBody>
      </p:sp>
      <p:sp>
        <p:nvSpPr>
          <p:cNvPr id="4" name="Slide Number Placeholder 3"/>
          <p:cNvSpPr>
            <a:spLocks noGrp="1"/>
          </p:cNvSpPr>
          <p:nvPr>
            <p:ph type="sldNum" sz="quarter" idx="12"/>
          </p:nvPr>
        </p:nvSpPr>
        <p:spPr/>
        <p:txBody>
          <a:bodyPr/>
          <a:lstStyle/>
          <a:p>
            <a:fld id="{10037A90-D1A7-B045-92CA-91932AD6A1A9}" type="slidenum">
              <a:rPr lang="en-US" smtClean="0"/>
              <a:t>37</a:t>
            </a:fld>
            <a:endParaRPr lang="en-US"/>
          </a:p>
        </p:txBody>
      </p:sp>
      <p:pic>
        <p:nvPicPr>
          <p:cNvPr id="7" name="Picture 6"/>
          <p:cNvPicPr>
            <a:picLocks noChangeAspect="1"/>
          </p:cNvPicPr>
          <p:nvPr/>
        </p:nvPicPr>
        <p:blipFill>
          <a:blip r:embed="rId3"/>
          <a:stretch>
            <a:fillRect/>
          </a:stretch>
        </p:blipFill>
        <p:spPr>
          <a:xfrm>
            <a:off x="6760193" y="1498647"/>
            <a:ext cx="5063465" cy="4663440"/>
          </a:xfrm>
          <a:prstGeom prst="rect">
            <a:avLst/>
          </a:prstGeom>
        </p:spPr>
      </p:pic>
      <p:pic>
        <p:nvPicPr>
          <p:cNvPr id="8" name="Picture 7"/>
          <p:cNvPicPr>
            <a:picLocks noChangeAspect="1"/>
          </p:cNvPicPr>
          <p:nvPr/>
        </p:nvPicPr>
        <p:blipFill>
          <a:blip r:embed="rId4"/>
          <a:stretch>
            <a:fillRect/>
          </a:stretch>
        </p:blipFill>
        <p:spPr>
          <a:xfrm>
            <a:off x="11027" y="3143761"/>
            <a:ext cx="3589913" cy="3002840"/>
          </a:xfrm>
          <a:prstGeom prst="rect">
            <a:avLst/>
          </a:prstGeom>
        </p:spPr>
      </p:pic>
      <p:pic>
        <p:nvPicPr>
          <p:cNvPr id="9" name="Picture 8"/>
          <p:cNvPicPr>
            <a:picLocks noChangeAspect="1"/>
          </p:cNvPicPr>
          <p:nvPr/>
        </p:nvPicPr>
        <p:blipFill>
          <a:blip r:embed="rId5"/>
          <a:stretch>
            <a:fillRect/>
          </a:stretch>
        </p:blipFill>
        <p:spPr>
          <a:xfrm>
            <a:off x="3606601" y="3116702"/>
            <a:ext cx="3172078" cy="3060261"/>
          </a:xfrm>
          <a:prstGeom prst="rect">
            <a:avLst/>
          </a:prstGeom>
        </p:spPr>
      </p:pic>
    </p:spTree>
    <p:extLst>
      <p:ext uri="{BB962C8B-B14F-4D97-AF65-F5344CB8AC3E}">
        <p14:creationId xmlns:p14="http://schemas.microsoft.com/office/powerpoint/2010/main" val="3048362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Tracking</a:t>
            </a:r>
          </a:p>
        </p:txBody>
      </p:sp>
      <p:sp>
        <p:nvSpPr>
          <p:cNvPr id="6" name="Content Placeholder 5"/>
          <p:cNvSpPr>
            <a:spLocks noGrp="1"/>
          </p:cNvSpPr>
          <p:nvPr>
            <p:ph idx="1"/>
          </p:nvPr>
        </p:nvSpPr>
        <p:spPr/>
        <p:txBody>
          <a:bodyPr/>
          <a:lstStyle/>
          <a:p>
            <a:r>
              <a:rPr lang="en-US" dirty="0"/>
              <a:t>Auxiliary structures for each updates</a:t>
            </a:r>
          </a:p>
          <a:p>
            <a:endParaRPr lang="en-US" dirty="0"/>
          </a:p>
          <a:p>
            <a:r>
              <a:rPr lang="en-US" i="1" dirty="0"/>
              <a:t>The </a:t>
            </a:r>
            <a:r>
              <a:rPr lang="en-US" b="1" i="1" dirty="0"/>
              <a:t>semantic gap </a:t>
            </a:r>
            <a:r>
              <a:rPr lang="en-US" i="1" dirty="0"/>
              <a:t>between</a:t>
            </a:r>
          </a:p>
          <a:p>
            <a:r>
              <a:rPr lang="en-US" i="1" dirty="0"/>
              <a:t>	</a:t>
            </a:r>
            <a:r>
              <a:rPr lang="en-US" b="1" i="1" dirty="0">
                <a:solidFill>
                  <a:srgbClr val="4372C4"/>
                </a:solidFill>
              </a:rPr>
              <a:t>the page cache </a:t>
            </a:r>
            <a:r>
              <a:rPr lang="en-US" i="1" dirty="0"/>
              <a:t>(where enforcement happens)</a:t>
            </a:r>
          </a:p>
          <a:p>
            <a:r>
              <a:rPr lang="en-US" i="1" dirty="0"/>
              <a:t>		and </a:t>
            </a:r>
            <a:r>
              <a:rPr lang="en-US" b="1" i="1" dirty="0">
                <a:solidFill>
                  <a:srgbClr val="FF0000"/>
                </a:solidFill>
              </a:rPr>
              <a:t>the file system </a:t>
            </a:r>
            <a:r>
              <a:rPr lang="en-US" i="1" dirty="0"/>
              <a:t>(where tracking happens)</a:t>
            </a:r>
          </a:p>
          <a:p>
            <a:endParaRPr lang="en-US" dirty="0"/>
          </a:p>
          <a:p>
            <a:r>
              <a:rPr lang="en-US" dirty="0"/>
              <a:t>After removing page cache, </a:t>
            </a:r>
            <a:r>
              <a:rPr lang="en-US" altLang="zh-CN" dirty="0" err="1"/>
              <a:t>SoupFS</a:t>
            </a:r>
            <a:r>
              <a:rPr lang="en-US" altLang="zh-CN" dirty="0"/>
              <a:t> involves </a:t>
            </a:r>
            <a:r>
              <a:rPr lang="en-US" altLang="zh-CN" b="1" dirty="0"/>
              <a:t>semantics</a:t>
            </a:r>
            <a:r>
              <a:rPr lang="en-US" altLang="zh-CN" dirty="0"/>
              <a:t> in dependency tracking/enforcement</a:t>
            </a:r>
            <a:endParaRPr lang="en-US" dirty="0"/>
          </a:p>
        </p:txBody>
      </p:sp>
      <p:sp>
        <p:nvSpPr>
          <p:cNvPr id="4" name="Slide Number Placeholder 3"/>
          <p:cNvSpPr>
            <a:spLocks noGrp="1"/>
          </p:cNvSpPr>
          <p:nvPr>
            <p:ph type="sldNum" sz="quarter" idx="12"/>
          </p:nvPr>
        </p:nvSpPr>
        <p:spPr/>
        <p:txBody>
          <a:bodyPr/>
          <a:lstStyle/>
          <a:p>
            <a:fld id="{10037A90-D1A7-B045-92CA-91932AD6A1A9}" type="slidenum">
              <a:rPr lang="en-US" smtClean="0"/>
              <a:t>38</a:t>
            </a:fld>
            <a:endParaRPr lang="en-US"/>
          </a:p>
        </p:txBody>
      </p:sp>
    </p:spTree>
    <p:extLst>
      <p:ext uri="{BB962C8B-B14F-4D97-AF65-F5344CB8AC3E}">
        <p14:creationId xmlns:p14="http://schemas.microsoft.com/office/powerpoint/2010/main" val="107173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6" end="6"/>
                                            </p:txEl>
                                          </p:spTgt>
                                        </p:tgtEl>
                                        <p:attrNameLst>
                                          <p:attrName>style.visibility</p:attrName>
                                        </p:attrNameLst>
                                      </p:cBhvr>
                                      <p:to>
                                        <p:strVal val="visible"/>
                                      </p:to>
                                    </p:set>
                                    <p:animEffect transition="in" filter="fade">
                                      <p:cBhvr>
                                        <p:cTn id="1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Semantic-aware Dependency Tracking</a:t>
            </a:r>
          </a:p>
        </p:txBody>
      </p:sp>
      <p:sp>
        <p:nvSpPr>
          <p:cNvPr id="6" name="Content Placeholder 5"/>
          <p:cNvSpPr>
            <a:spLocks noGrp="1"/>
          </p:cNvSpPr>
          <p:nvPr>
            <p:ph idx="1"/>
          </p:nvPr>
        </p:nvSpPr>
        <p:spPr/>
        <p:txBody>
          <a:bodyPr/>
          <a:lstStyle/>
          <a:p>
            <a:r>
              <a:rPr lang="en-US" dirty="0"/>
              <a:t>Track semantic operations with complementary information</a:t>
            </a:r>
          </a:p>
          <a:p>
            <a:pPr marL="457200" indent="-457200">
              <a:buFont typeface="Wingdings" charset="2"/>
              <a:buChar char="§"/>
            </a:pPr>
            <a:r>
              <a:rPr lang="en-US" dirty="0"/>
              <a:t>Enough for dependency enforcement</a:t>
            </a:r>
          </a:p>
          <a:p>
            <a:r>
              <a:rPr lang="en-US" dirty="0"/>
              <a:t>Operations are stored in operation list of each VFS </a:t>
            </a:r>
            <a:r>
              <a:rPr lang="en-US" dirty="0" err="1"/>
              <a:t>inode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10037A90-D1A7-B045-92CA-91932AD6A1A9}" type="slidenum">
              <a:rPr lang="en-US" smtClean="0"/>
              <a:t>39</a:t>
            </a:fld>
            <a:endParaRPr lang="en-US"/>
          </a:p>
        </p:txBody>
      </p:sp>
      <p:grpSp>
        <p:nvGrpSpPr>
          <p:cNvPr id="24" name="Group 23"/>
          <p:cNvGrpSpPr/>
          <p:nvPr/>
        </p:nvGrpSpPr>
        <p:grpSpPr>
          <a:xfrm>
            <a:off x="1407542" y="3273089"/>
            <a:ext cx="8857824" cy="3105042"/>
            <a:chOff x="1407542" y="3273089"/>
            <a:chExt cx="8857824" cy="3105042"/>
          </a:xfrm>
        </p:grpSpPr>
        <p:sp>
          <p:nvSpPr>
            <p:cNvPr id="3" name="Snip and Round Single Corner Rectangle 2"/>
            <p:cNvSpPr/>
            <p:nvPr/>
          </p:nvSpPr>
          <p:spPr>
            <a:xfrm>
              <a:off x="1407542" y="3341182"/>
              <a:ext cx="1594451" cy="431321"/>
            </a:xfrm>
            <a:prstGeom prst="snip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dirty </a:t>
              </a:r>
              <a:r>
                <a:rPr lang="en-US" dirty="0" err="1"/>
                <a:t>inode</a:t>
              </a:r>
              <a:r>
                <a:rPr lang="en-US" dirty="0"/>
                <a:t> list</a:t>
              </a:r>
            </a:p>
          </p:txBody>
        </p:sp>
        <p:grpSp>
          <p:nvGrpSpPr>
            <p:cNvPr id="13" name="Group 12"/>
            <p:cNvGrpSpPr/>
            <p:nvPr/>
          </p:nvGrpSpPr>
          <p:grpSpPr>
            <a:xfrm>
              <a:off x="3692106" y="3282719"/>
              <a:ext cx="1090984" cy="1513476"/>
              <a:chOff x="2484408" y="3390179"/>
              <a:chExt cx="1090984" cy="1513476"/>
            </a:xfrm>
          </p:grpSpPr>
          <p:sp>
            <p:nvSpPr>
              <p:cNvPr id="5" name="Rounded Rectangle 4"/>
              <p:cNvSpPr/>
              <p:nvPr/>
            </p:nvSpPr>
            <p:spPr>
              <a:xfrm>
                <a:off x="2484408" y="3390179"/>
                <a:ext cx="1090984" cy="1509624"/>
              </a:xfrm>
              <a:prstGeom prst="roundRect">
                <a:avLst/>
              </a:prstGeom>
              <a:ln w="38100"/>
            </p:spPr>
            <p:style>
              <a:lnRef idx="2">
                <a:schemeClr val="dk1"/>
              </a:lnRef>
              <a:fillRef idx="1">
                <a:schemeClr val="lt1"/>
              </a:fillRef>
              <a:effectRef idx="0">
                <a:schemeClr val="dk1"/>
              </a:effectRef>
              <a:fontRef idx="minor">
                <a:schemeClr val="dk1"/>
              </a:fontRef>
            </p:style>
            <p:txBody>
              <a:bodyPr rtlCol="0" anchor="t" anchorCtr="0"/>
              <a:lstStyle/>
              <a:p>
                <a:pPr algn="ctr"/>
                <a:r>
                  <a:rPr lang="en-US" dirty="0"/>
                  <a:t>VFS </a:t>
                </a:r>
                <a:r>
                  <a:rPr lang="en-US" dirty="0" err="1"/>
                  <a:t>inode</a:t>
                </a:r>
                <a:endParaRPr lang="en-US" dirty="0"/>
              </a:p>
            </p:txBody>
          </p:sp>
          <p:sp>
            <p:nvSpPr>
              <p:cNvPr id="9" name="Rectangle 8"/>
              <p:cNvSpPr/>
              <p:nvPr/>
            </p:nvSpPr>
            <p:spPr>
              <a:xfrm>
                <a:off x="2484408" y="4118650"/>
                <a:ext cx="1090984" cy="27219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list next</a:t>
                </a:r>
              </a:p>
            </p:txBody>
          </p:sp>
          <p:sp>
            <p:nvSpPr>
              <p:cNvPr id="12" name="Rectangle 11"/>
              <p:cNvSpPr/>
              <p:nvPr/>
            </p:nvSpPr>
            <p:spPr>
              <a:xfrm>
                <a:off x="2484408" y="4390847"/>
                <a:ext cx="1090984" cy="51280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operation list</a:t>
                </a:r>
              </a:p>
            </p:txBody>
          </p:sp>
        </p:grpSp>
        <p:cxnSp>
          <p:nvCxnSpPr>
            <p:cNvPr id="22" name="Straight Arrow Connector 21"/>
            <p:cNvCxnSpPr/>
            <p:nvPr/>
          </p:nvCxnSpPr>
          <p:spPr>
            <a:xfrm>
              <a:off x="3001993" y="3513712"/>
              <a:ext cx="690113" cy="17252"/>
            </a:xfrm>
            <a:prstGeom prst="straightConnector1">
              <a:avLst/>
            </a:prstGeom>
            <a:ln w="38100" cmpd="dbl">
              <a:solidFill>
                <a:schemeClr val="tx1"/>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3"/>
            </p:cNvCxnSpPr>
            <p:nvPr/>
          </p:nvCxnSpPr>
          <p:spPr>
            <a:xfrm flipV="1">
              <a:off x="4783090" y="3583922"/>
              <a:ext cx="796763" cy="563367"/>
            </a:xfrm>
            <a:prstGeom prst="straightConnector1">
              <a:avLst/>
            </a:prstGeom>
            <a:ln w="38100" cmpd="dbl">
              <a:solidFill>
                <a:schemeClr val="tx1"/>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6670837" y="3640689"/>
              <a:ext cx="786505" cy="521037"/>
            </a:xfrm>
            <a:prstGeom prst="straightConnector1">
              <a:avLst/>
            </a:prstGeom>
            <a:ln w="38100" cmpd="dbl">
              <a:solidFill>
                <a:schemeClr val="tx1"/>
              </a:solidFill>
              <a:prstDash val="solid"/>
              <a:tailEnd type="stealth" w="lg" len="lg"/>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1771733" y="5135041"/>
              <a:ext cx="1558064" cy="1243090"/>
              <a:chOff x="805574" y="4933873"/>
              <a:chExt cx="1558064" cy="1243090"/>
            </a:xfrm>
          </p:grpSpPr>
          <p:sp>
            <p:nvSpPr>
              <p:cNvPr id="33" name="Rounded Rectangle 32"/>
              <p:cNvSpPr/>
              <p:nvPr/>
            </p:nvSpPr>
            <p:spPr>
              <a:xfrm>
                <a:off x="833809" y="4933873"/>
                <a:ext cx="1529829" cy="341332"/>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list next</a:t>
                </a:r>
              </a:p>
            </p:txBody>
          </p:sp>
          <p:sp>
            <p:nvSpPr>
              <p:cNvPr id="34" name="Rounded Rectangle 33"/>
              <p:cNvSpPr/>
              <p:nvPr/>
            </p:nvSpPr>
            <p:spPr>
              <a:xfrm>
                <a:off x="805574" y="5260642"/>
                <a:ext cx="1558063" cy="345988"/>
              </a:xfrm>
              <a:prstGeom prst="roundRect">
                <a:avLst/>
              </a:prstGeom>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t>operation type</a:t>
                </a:r>
                <a:endParaRPr lang="en-US" dirty="0"/>
              </a:p>
            </p:txBody>
          </p:sp>
          <p:sp>
            <p:nvSpPr>
              <p:cNvPr id="35" name="Rounded Rectangle 34"/>
              <p:cNvSpPr/>
              <p:nvPr/>
            </p:nvSpPr>
            <p:spPr>
              <a:xfrm>
                <a:off x="805575" y="5606630"/>
                <a:ext cx="1558061" cy="570333"/>
              </a:xfrm>
              <a:prstGeom prst="roundRect">
                <a:avLst/>
              </a:prstGeom>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Complimentary </a:t>
                </a:r>
              </a:p>
              <a:p>
                <a:pPr algn="ctr"/>
                <a:r>
                  <a:rPr lang="en-US" dirty="0"/>
                  <a:t>information</a:t>
                </a:r>
              </a:p>
            </p:txBody>
          </p:sp>
        </p:grpSp>
        <p:grpSp>
          <p:nvGrpSpPr>
            <p:cNvPr id="37" name="Group 36"/>
            <p:cNvGrpSpPr/>
            <p:nvPr/>
          </p:nvGrpSpPr>
          <p:grpSpPr>
            <a:xfrm>
              <a:off x="3692106" y="5324249"/>
              <a:ext cx="757876" cy="780411"/>
              <a:chOff x="1138684" y="4915585"/>
              <a:chExt cx="1224954" cy="1261378"/>
            </a:xfrm>
          </p:grpSpPr>
          <p:sp>
            <p:nvSpPr>
              <p:cNvPr id="38" name="Rounded Rectangle 37"/>
              <p:cNvSpPr/>
              <p:nvPr/>
            </p:nvSpPr>
            <p:spPr>
              <a:xfrm>
                <a:off x="1138686" y="4915585"/>
                <a:ext cx="1224952" cy="345990"/>
              </a:xfrm>
              <a:prstGeom prst="round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endParaRPr lang="en-US" dirty="0"/>
              </a:p>
            </p:txBody>
          </p:sp>
          <p:sp>
            <p:nvSpPr>
              <p:cNvPr id="39" name="Rounded Rectangle 38"/>
              <p:cNvSpPr/>
              <p:nvPr/>
            </p:nvSpPr>
            <p:spPr>
              <a:xfrm>
                <a:off x="1138685" y="5260642"/>
                <a:ext cx="1224952" cy="345990"/>
              </a:xfrm>
              <a:prstGeom prst="round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endParaRPr lang="en-US" dirty="0"/>
              </a:p>
            </p:txBody>
          </p:sp>
          <p:sp>
            <p:nvSpPr>
              <p:cNvPr id="40" name="Rounded Rectangle 39"/>
              <p:cNvSpPr/>
              <p:nvPr/>
            </p:nvSpPr>
            <p:spPr>
              <a:xfrm>
                <a:off x="1138684" y="5606630"/>
                <a:ext cx="1224952" cy="570333"/>
              </a:xfrm>
              <a:prstGeom prst="round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endParaRPr lang="en-US" dirty="0"/>
              </a:p>
            </p:txBody>
          </p:sp>
        </p:grpSp>
        <p:grpSp>
          <p:nvGrpSpPr>
            <p:cNvPr id="41" name="Group 40"/>
            <p:cNvGrpSpPr/>
            <p:nvPr/>
          </p:nvGrpSpPr>
          <p:grpSpPr>
            <a:xfrm>
              <a:off x="4783090" y="5331776"/>
              <a:ext cx="757876" cy="780411"/>
              <a:chOff x="1138684" y="4915585"/>
              <a:chExt cx="1224954" cy="1261378"/>
            </a:xfrm>
          </p:grpSpPr>
          <p:sp>
            <p:nvSpPr>
              <p:cNvPr id="42" name="Rounded Rectangle 41"/>
              <p:cNvSpPr/>
              <p:nvPr/>
            </p:nvSpPr>
            <p:spPr>
              <a:xfrm>
                <a:off x="1138686" y="4915585"/>
                <a:ext cx="1224952" cy="345990"/>
              </a:xfrm>
              <a:prstGeom prst="round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endParaRPr lang="en-US" dirty="0"/>
              </a:p>
            </p:txBody>
          </p:sp>
          <p:sp>
            <p:nvSpPr>
              <p:cNvPr id="43" name="Rounded Rectangle 42"/>
              <p:cNvSpPr/>
              <p:nvPr/>
            </p:nvSpPr>
            <p:spPr>
              <a:xfrm>
                <a:off x="1138685" y="5260642"/>
                <a:ext cx="1224952" cy="345990"/>
              </a:xfrm>
              <a:prstGeom prst="round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endParaRPr lang="en-US" dirty="0"/>
              </a:p>
            </p:txBody>
          </p:sp>
          <p:sp>
            <p:nvSpPr>
              <p:cNvPr id="44" name="Rounded Rectangle 43"/>
              <p:cNvSpPr/>
              <p:nvPr/>
            </p:nvSpPr>
            <p:spPr>
              <a:xfrm>
                <a:off x="1138684" y="5606630"/>
                <a:ext cx="1224952" cy="570333"/>
              </a:xfrm>
              <a:prstGeom prst="round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endParaRPr lang="en-US" dirty="0"/>
              </a:p>
            </p:txBody>
          </p:sp>
        </p:grpSp>
        <p:grpSp>
          <p:nvGrpSpPr>
            <p:cNvPr id="45" name="Group 44"/>
            <p:cNvGrpSpPr/>
            <p:nvPr/>
          </p:nvGrpSpPr>
          <p:grpSpPr>
            <a:xfrm>
              <a:off x="6435476" y="5312601"/>
              <a:ext cx="757876" cy="780411"/>
              <a:chOff x="1138684" y="4915585"/>
              <a:chExt cx="1224954" cy="1261378"/>
            </a:xfrm>
          </p:grpSpPr>
          <p:sp>
            <p:nvSpPr>
              <p:cNvPr id="46" name="Rounded Rectangle 45"/>
              <p:cNvSpPr/>
              <p:nvPr/>
            </p:nvSpPr>
            <p:spPr>
              <a:xfrm>
                <a:off x="1138686" y="4915585"/>
                <a:ext cx="1224952" cy="345990"/>
              </a:xfrm>
              <a:prstGeom prst="round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endParaRPr lang="en-US" dirty="0"/>
              </a:p>
            </p:txBody>
          </p:sp>
          <p:sp>
            <p:nvSpPr>
              <p:cNvPr id="47" name="Rounded Rectangle 46"/>
              <p:cNvSpPr/>
              <p:nvPr/>
            </p:nvSpPr>
            <p:spPr>
              <a:xfrm>
                <a:off x="1138685" y="5260642"/>
                <a:ext cx="1224952" cy="345990"/>
              </a:xfrm>
              <a:prstGeom prst="round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endParaRPr lang="en-US" dirty="0"/>
              </a:p>
            </p:txBody>
          </p:sp>
          <p:sp>
            <p:nvSpPr>
              <p:cNvPr id="48" name="Rounded Rectangle 47"/>
              <p:cNvSpPr/>
              <p:nvPr/>
            </p:nvSpPr>
            <p:spPr>
              <a:xfrm>
                <a:off x="1138684" y="5606630"/>
                <a:ext cx="1224952" cy="570333"/>
              </a:xfrm>
              <a:prstGeom prst="round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endParaRPr lang="en-US" dirty="0"/>
              </a:p>
            </p:txBody>
          </p:sp>
        </p:grpSp>
        <p:grpSp>
          <p:nvGrpSpPr>
            <p:cNvPr id="49" name="Group 48"/>
            <p:cNvGrpSpPr/>
            <p:nvPr/>
          </p:nvGrpSpPr>
          <p:grpSpPr>
            <a:xfrm>
              <a:off x="8370676" y="5244599"/>
              <a:ext cx="757876" cy="780411"/>
              <a:chOff x="1138684" y="4915585"/>
              <a:chExt cx="1224954" cy="1261378"/>
            </a:xfrm>
          </p:grpSpPr>
          <p:sp>
            <p:nvSpPr>
              <p:cNvPr id="50" name="Rounded Rectangle 49"/>
              <p:cNvSpPr/>
              <p:nvPr/>
            </p:nvSpPr>
            <p:spPr>
              <a:xfrm>
                <a:off x="1138686" y="4915585"/>
                <a:ext cx="1224952" cy="345990"/>
              </a:xfrm>
              <a:prstGeom prst="round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endParaRPr lang="en-US" dirty="0"/>
              </a:p>
            </p:txBody>
          </p:sp>
          <p:sp>
            <p:nvSpPr>
              <p:cNvPr id="51" name="Rounded Rectangle 50"/>
              <p:cNvSpPr/>
              <p:nvPr/>
            </p:nvSpPr>
            <p:spPr>
              <a:xfrm>
                <a:off x="1138685" y="5260642"/>
                <a:ext cx="1224952" cy="345990"/>
              </a:xfrm>
              <a:prstGeom prst="round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endParaRPr lang="en-US" dirty="0"/>
              </a:p>
            </p:txBody>
          </p:sp>
          <p:sp>
            <p:nvSpPr>
              <p:cNvPr id="52" name="Rounded Rectangle 51"/>
              <p:cNvSpPr/>
              <p:nvPr/>
            </p:nvSpPr>
            <p:spPr>
              <a:xfrm>
                <a:off x="1138684" y="5606630"/>
                <a:ext cx="1224952" cy="570333"/>
              </a:xfrm>
              <a:prstGeom prst="round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endParaRPr lang="en-US" dirty="0"/>
              </a:p>
            </p:txBody>
          </p:sp>
        </p:grpSp>
        <p:grpSp>
          <p:nvGrpSpPr>
            <p:cNvPr id="53" name="Group 52"/>
            <p:cNvGrpSpPr/>
            <p:nvPr/>
          </p:nvGrpSpPr>
          <p:grpSpPr>
            <a:xfrm>
              <a:off x="9507490" y="5246247"/>
              <a:ext cx="757876" cy="780411"/>
              <a:chOff x="1138684" y="4915585"/>
              <a:chExt cx="1224954" cy="1261378"/>
            </a:xfrm>
          </p:grpSpPr>
          <p:sp>
            <p:nvSpPr>
              <p:cNvPr id="54" name="Rounded Rectangle 53"/>
              <p:cNvSpPr/>
              <p:nvPr/>
            </p:nvSpPr>
            <p:spPr>
              <a:xfrm>
                <a:off x="1138686" y="4915585"/>
                <a:ext cx="1224952" cy="345990"/>
              </a:xfrm>
              <a:prstGeom prst="round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endParaRPr lang="en-US" dirty="0"/>
              </a:p>
            </p:txBody>
          </p:sp>
          <p:sp>
            <p:nvSpPr>
              <p:cNvPr id="55" name="Rounded Rectangle 54"/>
              <p:cNvSpPr/>
              <p:nvPr/>
            </p:nvSpPr>
            <p:spPr>
              <a:xfrm>
                <a:off x="1138685" y="5260642"/>
                <a:ext cx="1224952" cy="345990"/>
              </a:xfrm>
              <a:prstGeom prst="round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endParaRPr lang="en-US" dirty="0"/>
              </a:p>
            </p:txBody>
          </p:sp>
          <p:sp>
            <p:nvSpPr>
              <p:cNvPr id="56" name="Rounded Rectangle 55"/>
              <p:cNvSpPr/>
              <p:nvPr/>
            </p:nvSpPr>
            <p:spPr>
              <a:xfrm>
                <a:off x="1138684" y="5606630"/>
                <a:ext cx="1224952" cy="570333"/>
              </a:xfrm>
              <a:prstGeom prst="round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endParaRPr lang="en-US" dirty="0"/>
              </a:p>
            </p:txBody>
          </p:sp>
        </p:grpSp>
        <p:cxnSp>
          <p:nvCxnSpPr>
            <p:cNvPr id="57" name="Straight Arrow Connector 56"/>
            <p:cNvCxnSpPr/>
            <p:nvPr/>
          </p:nvCxnSpPr>
          <p:spPr>
            <a:xfrm flipH="1">
              <a:off x="2564883" y="4640375"/>
              <a:ext cx="1127224" cy="47637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33" idx="3"/>
              <a:endCxn id="38" idx="1"/>
            </p:cNvCxnSpPr>
            <p:nvPr/>
          </p:nvCxnSpPr>
          <p:spPr>
            <a:xfrm>
              <a:off x="3329797" y="5305707"/>
              <a:ext cx="362310" cy="125574"/>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38" idx="3"/>
              <a:endCxn id="42" idx="1"/>
            </p:cNvCxnSpPr>
            <p:nvPr/>
          </p:nvCxnSpPr>
          <p:spPr>
            <a:xfrm>
              <a:off x="4449982" y="5431281"/>
              <a:ext cx="333109" cy="7527"/>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62" idx="2"/>
              <a:endCxn id="46" idx="1"/>
            </p:cNvCxnSpPr>
            <p:nvPr/>
          </p:nvCxnSpPr>
          <p:spPr>
            <a:xfrm>
              <a:off x="6120216" y="4786565"/>
              <a:ext cx="315261" cy="63306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68" idx="2"/>
              <a:endCxn id="50" idx="1"/>
            </p:cNvCxnSpPr>
            <p:nvPr/>
          </p:nvCxnSpPr>
          <p:spPr>
            <a:xfrm>
              <a:off x="8013092" y="4786565"/>
              <a:ext cx="357585" cy="565066"/>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50" idx="3"/>
              <a:endCxn id="54" idx="1"/>
            </p:cNvCxnSpPr>
            <p:nvPr/>
          </p:nvCxnSpPr>
          <p:spPr>
            <a:xfrm>
              <a:off x="9128552" y="5351631"/>
              <a:ext cx="378939" cy="164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5574724" y="3273089"/>
              <a:ext cx="1090984" cy="1513476"/>
              <a:chOff x="2484408" y="3390179"/>
              <a:chExt cx="1090984" cy="1513476"/>
            </a:xfrm>
          </p:grpSpPr>
          <p:sp>
            <p:nvSpPr>
              <p:cNvPr id="59" name="Rounded Rectangle 58"/>
              <p:cNvSpPr/>
              <p:nvPr/>
            </p:nvSpPr>
            <p:spPr>
              <a:xfrm>
                <a:off x="2484408" y="3390179"/>
                <a:ext cx="1090984" cy="1509624"/>
              </a:xfrm>
              <a:prstGeom prst="roundRect">
                <a:avLst/>
              </a:prstGeom>
              <a:ln w="38100"/>
            </p:spPr>
            <p:style>
              <a:lnRef idx="2">
                <a:schemeClr val="dk1"/>
              </a:lnRef>
              <a:fillRef idx="1">
                <a:schemeClr val="lt1"/>
              </a:fillRef>
              <a:effectRef idx="0">
                <a:schemeClr val="dk1"/>
              </a:effectRef>
              <a:fontRef idx="minor">
                <a:schemeClr val="dk1"/>
              </a:fontRef>
            </p:style>
            <p:txBody>
              <a:bodyPr rtlCol="0" anchor="t" anchorCtr="0"/>
              <a:lstStyle/>
              <a:p>
                <a:pPr algn="ctr"/>
                <a:r>
                  <a:rPr lang="en-US" dirty="0"/>
                  <a:t>VFS </a:t>
                </a:r>
                <a:r>
                  <a:rPr lang="en-US" dirty="0" err="1"/>
                  <a:t>inode</a:t>
                </a:r>
                <a:endParaRPr lang="en-US" dirty="0"/>
              </a:p>
            </p:txBody>
          </p:sp>
          <p:sp>
            <p:nvSpPr>
              <p:cNvPr id="61" name="Rectangle 60"/>
              <p:cNvSpPr/>
              <p:nvPr/>
            </p:nvSpPr>
            <p:spPr>
              <a:xfrm>
                <a:off x="2484408" y="4118650"/>
                <a:ext cx="1090984" cy="27219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list next</a:t>
                </a:r>
              </a:p>
            </p:txBody>
          </p:sp>
          <p:sp>
            <p:nvSpPr>
              <p:cNvPr id="62" name="Rectangle 61"/>
              <p:cNvSpPr/>
              <p:nvPr/>
            </p:nvSpPr>
            <p:spPr>
              <a:xfrm>
                <a:off x="2484408" y="4390847"/>
                <a:ext cx="1090984" cy="51280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operation list</a:t>
                </a:r>
              </a:p>
            </p:txBody>
          </p:sp>
        </p:grpSp>
        <p:grpSp>
          <p:nvGrpSpPr>
            <p:cNvPr id="64" name="Group 63"/>
            <p:cNvGrpSpPr/>
            <p:nvPr/>
          </p:nvGrpSpPr>
          <p:grpSpPr>
            <a:xfrm>
              <a:off x="7467600" y="3273089"/>
              <a:ext cx="1090984" cy="1513476"/>
              <a:chOff x="2484408" y="3390179"/>
              <a:chExt cx="1090984" cy="1513476"/>
            </a:xfrm>
          </p:grpSpPr>
          <p:sp>
            <p:nvSpPr>
              <p:cNvPr id="65" name="Rounded Rectangle 64"/>
              <p:cNvSpPr/>
              <p:nvPr/>
            </p:nvSpPr>
            <p:spPr>
              <a:xfrm>
                <a:off x="2484408" y="3390179"/>
                <a:ext cx="1090984" cy="1509624"/>
              </a:xfrm>
              <a:prstGeom prst="roundRect">
                <a:avLst/>
              </a:prstGeom>
              <a:ln w="38100"/>
            </p:spPr>
            <p:style>
              <a:lnRef idx="2">
                <a:schemeClr val="dk1"/>
              </a:lnRef>
              <a:fillRef idx="1">
                <a:schemeClr val="lt1"/>
              </a:fillRef>
              <a:effectRef idx="0">
                <a:schemeClr val="dk1"/>
              </a:effectRef>
              <a:fontRef idx="minor">
                <a:schemeClr val="dk1"/>
              </a:fontRef>
            </p:style>
            <p:txBody>
              <a:bodyPr rtlCol="0" anchor="t" anchorCtr="0"/>
              <a:lstStyle/>
              <a:p>
                <a:pPr algn="ctr"/>
                <a:r>
                  <a:rPr lang="en-US" dirty="0"/>
                  <a:t>VFS </a:t>
                </a:r>
                <a:r>
                  <a:rPr lang="en-US" dirty="0" err="1"/>
                  <a:t>inode</a:t>
                </a:r>
                <a:endParaRPr lang="en-US" dirty="0"/>
              </a:p>
            </p:txBody>
          </p:sp>
          <p:sp>
            <p:nvSpPr>
              <p:cNvPr id="67" name="Rectangle 66"/>
              <p:cNvSpPr/>
              <p:nvPr/>
            </p:nvSpPr>
            <p:spPr>
              <a:xfrm>
                <a:off x="2484408" y="4118650"/>
                <a:ext cx="1090984" cy="27219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list next</a:t>
                </a:r>
              </a:p>
            </p:txBody>
          </p:sp>
          <p:sp>
            <p:nvSpPr>
              <p:cNvPr id="68" name="Rectangle 67"/>
              <p:cNvSpPr/>
              <p:nvPr/>
            </p:nvSpPr>
            <p:spPr>
              <a:xfrm>
                <a:off x="2484408" y="4390847"/>
                <a:ext cx="1090984" cy="51280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operation list</a:t>
                </a:r>
              </a:p>
            </p:txBody>
          </p:sp>
        </p:grpSp>
      </p:grpSp>
    </p:spTree>
    <p:extLst>
      <p:ext uri="{BB962C8B-B14F-4D97-AF65-F5344CB8AC3E}">
        <p14:creationId xmlns:p14="http://schemas.microsoft.com/office/powerpoint/2010/main" val="242525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NVM File Systems</a:t>
            </a:r>
            <a:r>
              <a:rPr lang="en-US" altLang="zh-CN" dirty="0"/>
              <a:t> (NVMFS)</a:t>
            </a:r>
            <a:endParaRPr lang="en-US" dirty="0"/>
          </a:p>
        </p:txBody>
      </p:sp>
      <p:sp>
        <p:nvSpPr>
          <p:cNvPr id="3" name="Content Placeholder 2"/>
          <p:cNvSpPr>
            <a:spLocks noGrp="1"/>
          </p:cNvSpPr>
          <p:nvPr>
            <p:ph idx="1"/>
          </p:nvPr>
        </p:nvSpPr>
        <p:spPr/>
        <p:txBody>
          <a:bodyPr/>
          <a:lstStyle/>
          <a:p>
            <a:r>
              <a:rPr lang="en-US" dirty="0">
                <a:ea typeface="Gill Sans" charset="0"/>
                <a:cs typeface="Gill Sans" charset="0"/>
              </a:rPr>
              <a:t>Existing NVMFS use </a:t>
            </a:r>
            <a:r>
              <a:rPr lang="en-US" b="1" dirty="0">
                <a:solidFill>
                  <a:srgbClr val="C92605"/>
                </a:solidFill>
                <a:ea typeface="Gill Sans" charset="0"/>
                <a:cs typeface="Gill Sans" charset="0"/>
              </a:rPr>
              <a:t>journaling</a:t>
            </a:r>
            <a:r>
              <a:rPr lang="en-US" dirty="0">
                <a:solidFill>
                  <a:srgbClr val="FF0000"/>
                </a:solidFill>
                <a:ea typeface="Gill Sans" charset="0"/>
                <a:cs typeface="Gill Sans" charset="0"/>
              </a:rPr>
              <a:t> </a:t>
            </a:r>
            <a:r>
              <a:rPr lang="en-US" dirty="0">
                <a:ea typeface="Gill Sans" charset="0"/>
                <a:cs typeface="Gill Sans" charset="0"/>
              </a:rPr>
              <a:t>or </a:t>
            </a:r>
            <a:r>
              <a:rPr lang="en-US" b="1" dirty="0">
                <a:solidFill>
                  <a:srgbClr val="0165C0"/>
                </a:solidFill>
                <a:ea typeface="Gill Sans" charset="0"/>
                <a:cs typeface="Gill Sans" charset="0"/>
              </a:rPr>
              <a:t>copy-on-write</a:t>
            </a:r>
            <a:r>
              <a:rPr lang="en-US" dirty="0">
                <a:ea typeface="Gill Sans" charset="0"/>
                <a:cs typeface="Gill Sans" charset="0"/>
              </a:rPr>
              <a:t> for crash consistency</a:t>
            </a:r>
          </a:p>
          <a:p>
            <a:r>
              <a:rPr lang="en-US" dirty="0">
                <a:ea typeface="Gill Sans" charset="0"/>
                <a:cs typeface="Gill Sans" charset="0"/>
              </a:rPr>
              <a:t>Synchronous cache flushes are necessary</a:t>
            </a:r>
          </a:p>
          <a:p>
            <a:r>
              <a:rPr lang="en-US" dirty="0">
                <a:ea typeface="Gill Sans" charset="0"/>
                <a:cs typeface="Gill Sans" charset="0"/>
              </a:rPr>
              <a:t>Cache flushes are expensive!</a:t>
            </a:r>
          </a:p>
          <a:p>
            <a:r>
              <a:rPr lang="en-US" dirty="0">
                <a:ea typeface="Gill Sans" charset="0"/>
                <a:cs typeface="Gill Sans" charset="0"/>
              </a:rPr>
              <a:t>Other options for crash consistency?</a:t>
            </a:r>
          </a:p>
          <a:p>
            <a:endParaRPr lang="en-US" dirty="0">
              <a:ea typeface="Gill Sans" charset="0"/>
              <a:cs typeface="Gill Sans" charset="0"/>
            </a:endParaRPr>
          </a:p>
          <a:p>
            <a:endParaRPr lang="en-US" dirty="0">
              <a:ea typeface="Gill Sans" charset="0"/>
              <a:cs typeface="Gill Sans" charset="0"/>
            </a:endParaRPr>
          </a:p>
          <a:p>
            <a:endParaRPr lang="en-US" dirty="0">
              <a:ea typeface="Gill Sans" charset="0"/>
              <a:cs typeface="Gill Sans" charset="0"/>
            </a:endParaRPr>
          </a:p>
          <a:p>
            <a:endParaRPr lang="en-US" dirty="0">
              <a:ea typeface="Gill Sans" charset="0"/>
              <a:cs typeface="Gill Sans" charset="0"/>
            </a:endParaRPr>
          </a:p>
        </p:txBody>
      </p:sp>
      <p:sp>
        <p:nvSpPr>
          <p:cNvPr id="5" name="Slide Number Placeholder 4"/>
          <p:cNvSpPr>
            <a:spLocks noGrp="1"/>
          </p:cNvSpPr>
          <p:nvPr>
            <p:ph type="sldNum" sz="quarter" idx="12"/>
          </p:nvPr>
        </p:nvSpPr>
        <p:spPr/>
        <p:txBody>
          <a:bodyPr/>
          <a:lstStyle/>
          <a:p>
            <a:fld id="{10037A90-D1A7-B045-92CA-91932AD6A1A9}" type="slidenum">
              <a:rPr lang="en-US" smtClean="0"/>
              <a:t>4</a:t>
            </a:fld>
            <a:endParaRPr lang="en-US"/>
          </a:p>
        </p:txBody>
      </p:sp>
      <p:grpSp>
        <p:nvGrpSpPr>
          <p:cNvPr id="62" name="Group 61"/>
          <p:cNvGrpSpPr/>
          <p:nvPr/>
        </p:nvGrpSpPr>
        <p:grpSpPr>
          <a:xfrm>
            <a:off x="6332780" y="3656996"/>
            <a:ext cx="4555640" cy="2945067"/>
            <a:chOff x="6344691" y="2316233"/>
            <a:chExt cx="4555640" cy="2945067"/>
          </a:xfrm>
        </p:grpSpPr>
        <p:sp>
          <p:nvSpPr>
            <p:cNvPr id="8" name="Rectangle 7"/>
            <p:cNvSpPr/>
            <p:nvPr/>
          </p:nvSpPr>
          <p:spPr>
            <a:xfrm>
              <a:off x="7089438" y="2321166"/>
              <a:ext cx="827417" cy="591377"/>
            </a:xfrm>
            <a:prstGeom prst="rect">
              <a:avLst/>
            </a:prstGeom>
            <a:noFill/>
            <a:ln w="38100">
              <a:solidFill>
                <a:srgbClr val="00005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9" name="Rectangle 8"/>
            <p:cNvSpPr/>
            <p:nvPr/>
          </p:nvSpPr>
          <p:spPr>
            <a:xfrm>
              <a:off x="6344691" y="3405219"/>
              <a:ext cx="827417" cy="591377"/>
            </a:xfrm>
            <a:prstGeom prst="rect">
              <a:avLst/>
            </a:prstGeom>
            <a:noFill/>
            <a:ln w="38100">
              <a:solidFill>
                <a:srgbClr val="00005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10" name="Rectangle 9"/>
            <p:cNvSpPr/>
            <p:nvPr/>
          </p:nvSpPr>
          <p:spPr>
            <a:xfrm>
              <a:off x="7916855" y="3405218"/>
              <a:ext cx="827417" cy="591377"/>
            </a:xfrm>
            <a:prstGeom prst="rect">
              <a:avLst/>
            </a:prstGeom>
            <a:noFill/>
            <a:ln w="38100">
              <a:solidFill>
                <a:srgbClr val="00005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11" name="Rectangle 10"/>
            <p:cNvSpPr/>
            <p:nvPr/>
          </p:nvSpPr>
          <p:spPr>
            <a:xfrm>
              <a:off x="8366865" y="4669923"/>
              <a:ext cx="827417" cy="591377"/>
            </a:xfrm>
            <a:prstGeom prst="rect">
              <a:avLst/>
            </a:prstGeom>
            <a:noFill/>
            <a:ln w="38100">
              <a:solidFill>
                <a:srgbClr val="00005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12" name="Rectangle 11"/>
            <p:cNvSpPr/>
            <p:nvPr/>
          </p:nvSpPr>
          <p:spPr>
            <a:xfrm>
              <a:off x="7089437" y="4669923"/>
              <a:ext cx="827417" cy="591377"/>
            </a:xfrm>
            <a:prstGeom prst="rect">
              <a:avLst/>
            </a:prstGeom>
            <a:noFill/>
            <a:ln w="38100">
              <a:solidFill>
                <a:srgbClr val="00005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cxnSp>
          <p:nvCxnSpPr>
            <p:cNvPr id="15" name="Straight Arrow Connector 14"/>
            <p:cNvCxnSpPr>
              <a:stCxn id="8" idx="2"/>
              <a:endCxn id="10" idx="0"/>
            </p:cNvCxnSpPr>
            <p:nvPr/>
          </p:nvCxnSpPr>
          <p:spPr>
            <a:xfrm>
              <a:off x="7503147" y="2912543"/>
              <a:ext cx="827417" cy="492675"/>
            </a:xfrm>
            <a:prstGeom prst="straightConnector1">
              <a:avLst/>
            </a:prstGeom>
            <a:ln w="38100">
              <a:solidFill>
                <a:srgbClr val="00005C"/>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2"/>
              <a:endCxn id="9" idx="0"/>
            </p:cNvCxnSpPr>
            <p:nvPr/>
          </p:nvCxnSpPr>
          <p:spPr>
            <a:xfrm flipH="1">
              <a:off x="6758400" y="2912543"/>
              <a:ext cx="744747" cy="492676"/>
            </a:xfrm>
            <a:prstGeom prst="straightConnector1">
              <a:avLst/>
            </a:prstGeom>
            <a:ln w="38100">
              <a:solidFill>
                <a:srgbClr val="00005C"/>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2"/>
              <a:endCxn id="11" idx="0"/>
            </p:cNvCxnSpPr>
            <p:nvPr/>
          </p:nvCxnSpPr>
          <p:spPr>
            <a:xfrm>
              <a:off x="8330564" y="3996595"/>
              <a:ext cx="450010" cy="673328"/>
            </a:xfrm>
            <a:prstGeom prst="straightConnector1">
              <a:avLst/>
            </a:prstGeom>
            <a:ln w="38100">
              <a:solidFill>
                <a:srgbClr val="00005C"/>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2"/>
              <a:endCxn id="12" idx="0"/>
            </p:cNvCxnSpPr>
            <p:nvPr/>
          </p:nvCxnSpPr>
          <p:spPr>
            <a:xfrm flipH="1">
              <a:off x="7503146" y="3996595"/>
              <a:ext cx="827418" cy="673328"/>
            </a:xfrm>
            <a:prstGeom prst="straightConnector1">
              <a:avLst/>
            </a:prstGeom>
            <a:ln w="38100">
              <a:solidFill>
                <a:srgbClr val="00005C"/>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0072914" y="4669922"/>
              <a:ext cx="827417" cy="591377"/>
            </a:xfrm>
            <a:prstGeom prst="rect">
              <a:avLst/>
            </a:prstGeom>
            <a:solidFill>
              <a:schemeClr val="accent6">
                <a:lumMod val="20000"/>
                <a:lumOff val="80000"/>
              </a:schemeClr>
            </a:solidFill>
            <a:ln w="38100">
              <a:solidFill>
                <a:srgbClr val="00005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E’</a:t>
              </a:r>
            </a:p>
          </p:txBody>
        </p:sp>
        <p:sp>
          <p:nvSpPr>
            <p:cNvPr id="31" name="Rectangle 30"/>
            <p:cNvSpPr/>
            <p:nvPr/>
          </p:nvSpPr>
          <p:spPr>
            <a:xfrm>
              <a:off x="9812147" y="3371667"/>
              <a:ext cx="827417" cy="591377"/>
            </a:xfrm>
            <a:prstGeom prst="rect">
              <a:avLst/>
            </a:prstGeom>
            <a:solidFill>
              <a:schemeClr val="accent6">
                <a:lumMod val="20000"/>
                <a:lumOff val="80000"/>
              </a:schemeClr>
            </a:solidFill>
            <a:ln w="38100">
              <a:solidFill>
                <a:srgbClr val="00005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C’</a:t>
              </a:r>
            </a:p>
          </p:txBody>
        </p:sp>
        <p:cxnSp>
          <p:nvCxnSpPr>
            <p:cNvPr id="32" name="Straight Arrow Connector 31"/>
            <p:cNvCxnSpPr>
              <a:stCxn id="41" idx="2"/>
              <a:endCxn id="31" idx="0"/>
            </p:cNvCxnSpPr>
            <p:nvPr/>
          </p:nvCxnSpPr>
          <p:spPr>
            <a:xfrm>
              <a:off x="9663701" y="2907610"/>
              <a:ext cx="562155" cy="464057"/>
            </a:xfrm>
            <a:prstGeom prst="straightConnector1">
              <a:avLst/>
            </a:prstGeom>
            <a:ln w="38100">
              <a:solidFill>
                <a:srgbClr val="00005C"/>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1" idx="2"/>
              <a:endCxn id="12" idx="0"/>
            </p:cNvCxnSpPr>
            <p:nvPr/>
          </p:nvCxnSpPr>
          <p:spPr>
            <a:xfrm flipH="1">
              <a:off x="7503146" y="3963044"/>
              <a:ext cx="2722710" cy="706879"/>
            </a:xfrm>
            <a:prstGeom prst="straightConnector1">
              <a:avLst/>
            </a:prstGeom>
            <a:ln w="38100">
              <a:solidFill>
                <a:srgbClr val="00005C"/>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1" idx="2"/>
              <a:endCxn id="30" idx="0"/>
            </p:cNvCxnSpPr>
            <p:nvPr/>
          </p:nvCxnSpPr>
          <p:spPr>
            <a:xfrm>
              <a:off x="10225856" y="3963044"/>
              <a:ext cx="260767" cy="706878"/>
            </a:xfrm>
            <a:prstGeom prst="straightConnector1">
              <a:avLst/>
            </a:prstGeom>
            <a:ln w="38100">
              <a:solidFill>
                <a:srgbClr val="00005C"/>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9249992" y="2316233"/>
              <a:ext cx="827417" cy="591377"/>
            </a:xfrm>
            <a:prstGeom prst="rect">
              <a:avLst/>
            </a:prstGeom>
            <a:solidFill>
              <a:schemeClr val="accent6">
                <a:lumMod val="20000"/>
                <a:lumOff val="80000"/>
              </a:schemeClr>
            </a:solidFill>
            <a:ln w="38100">
              <a:solidFill>
                <a:srgbClr val="00005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a:t>A’</a:t>
              </a:r>
              <a:endParaRPr lang="en-US" b="1" dirty="0"/>
            </a:p>
          </p:txBody>
        </p:sp>
        <p:cxnSp>
          <p:nvCxnSpPr>
            <p:cNvPr id="47" name="Straight Arrow Connector 46"/>
            <p:cNvCxnSpPr>
              <a:stCxn id="41" idx="2"/>
              <a:endCxn id="9" idx="0"/>
            </p:cNvCxnSpPr>
            <p:nvPr/>
          </p:nvCxnSpPr>
          <p:spPr>
            <a:xfrm flipH="1">
              <a:off x="6758400" y="2907610"/>
              <a:ext cx="2905301" cy="497609"/>
            </a:xfrm>
            <a:prstGeom prst="straightConnector1">
              <a:avLst/>
            </a:prstGeom>
            <a:ln w="38100">
              <a:solidFill>
                <a:srgbClr val="00005C"/>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a:off x="1291134" y="3894064"/>
            <a:ext cx="3870920" cy="2134667"/>
            <a:chOff x="1303045" y="2553301"/>
            <a:chExt cx="3870920" cy="2134667"/>
          </a:xfrm>
        </p:grpSpPr>
        <p:sp>
          <p:nvSpPr>
            <p:cNvPr id="4" name="Rectangle 3"/>
            <p:cNvSpPr/>
            <p:nvPr/>
          </p:nvSpPr>
          <p:spPr>
            <a:xfrm>
              <a:off x="1303045" y="2586735"/>
              <a:ext cx="1285245" cy="2101233"/>
            </a:xfrm>
            <a:prstGeom prst="rect">
              <a:avLst/>
            </a:prstGeom>
            <a:ln w="38100">
              <a:solidFill>
                <a:srgbClr val="00005C"/>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File System</a:t>
              </a:r>
            </a:p>
            <a:p>
              <a:pPr algn="ctr"/>
              <a:r>
                <a:rPr lang="en-US" dirty="0"/>
                <a:t>Metadata</a:t>
              </a:r>
            </a:p>
          </p:txBody>
        </p:sp>
        <p:sp>
          <p:nvSpPr>
            <p:cNvPr id="6" name="Rectangle 5"/>
            <p:cNvSpPr/>
            <p:nvPr/>
          </p:nvSpPr>
          <p:spPr>
            <a:xfrm>
              <a:off x="3997898" y="2553301"/>
              <a:ext cx="1176067" cy="1509624"/>
            </a:xfrm>
            <a:prstGeom prst="rect">
              <a:avLst/>
            </a:prstGeom>
            <a:solidFill>
              <a:schemeClr val="accent4">
                <a:lumMod val="20000"/>
                <a:lumOff val="80000"/>
              </a:schemeClr>
            </a:solidFill>
            <a:ln w="38100">
              <a:solidFill>
                <a:srgbClr val="00005C"/>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b="1" dirty="0"/>
            </a:p>
            <a:p>
              <a:pPr algn="ctr"/>
              <a:endParaRPr lang="en-US" b="1" dirty="0"/>
            </a:p>
            <a:p>
              <a:pPr algn="ctr"/>
              <a:endParaRPr lang="en-US" b="1" dirty="0"/>
            </a:p>
            <a:p>
              <a:pPr algn="ctr"/>
              <a:r>
                <a:rPr lang="en-US" b="1" dirty="0"/>
                <a:t>Journal</a:t>
              </a:r>
            </a:p>
            <a:p>
              <a:pPr algn="ctr"/>
              <a:r>
                <a:rPr lang="en-US" b="1" dirty="0"/>
                <a:t>Area</a:t>
              </a:r>
            </a:p>
          </p:txBody>
        </p:sp>
        <p:cxnSp>
          <p:nvCxnSpPr>
            <p:cNvPr id="50" name="Straight Arrow Connector 49"/>
            <p:cNvCxnSpPr>
              <a:stCxn id="54" idx="3"/>
              <a:endCxn id="57" idx="1"/>
            </p:cNvCxnSpPr>
            <p:nvPr/>
          </p:nvCxnSpPr>
          <p:spPr>
            <a:xfrm flipV="1">
              <a:off x="2240266" y="2844056"/>
              <a:ext cx="2023612" cy="63554"/>
            </a:xfrm>
            <a:prstGeom prst="straightConnector1">
              <a:avLst/>
            </a:prstGeom>
            <a:ln w="38100">
              <a:solidFill>
                <a:srgbClr val="00005C"/>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1455445" y="2739135"/>
              <a:ext cx="784821" cy="336949"/>
            </a:xfrm>
            <a:prstGeom prst="rect">
              <a:avLst/>
            </a:prstGeom>
            <a:ln w="38100">
              <a:solidFill>
                <a:srgbClr val="00005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t>inode</a:t>
              </a:r>
              <a:endParaRPr lang="en-US" dirty="0"/>
            </a:p>
          </p:txBody>
        </p:sp>
        <p:sp>
          <p:nvSpPr>
            <p:cNvPr id="57" name="Rectangle 56"/>
            <p:cNvSpPr/>
            <p:nvPr/>
          </p:nvSpPr>
          <p:spPr>
            <a:xfrm>
              <a:off x="4263878" y="2675581"/>
              <a:ext cx="784821" cy="336949"/>
            </a:xfrm>
            <a:prstGeom prst="rect">
              <a:avLst/>
            </a:prstGeom>
            <a:ln w="38100">
              <a:solidFill>
                <a:srgbClr val="00005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a:t>inode</a:t>
              </a:r>
              <a:endParaRPr lang="en-US" b="1" dirty="0"/>
            </a:p>
          </p:txBody>
        </p:sp>
      </p:grpSp>
      <p:pic>
        <p:nvPicPr>
          <p:cNvPr id="28" name="Picture 27"/>
          <p:cNvPicPr>
            <a:picLocks noChangeAspect="1"/>
          </p:cNvPicPr>
          <p:nvPr/>
        </p:nvPicPr>
        <p:blipFill>
          <a:blip r:embed="rId3"/>
          <a:stretch>
            <a:fillRect/>
          </a:stretch>
        </p:blipFill>
        <p:spPr>
          <a:xfrm>
            <a:off x="2460127" y="0"/>
            <a:ext cx="6988290" cy="6858000"/>
          </a:xfrm>
          <a:prstGeom prst="rect">
            <a:avLst/>
          </a:prstGeom>
        </p:spPr>
      </p:pic>
    </p:spTree>
    <p:extLst>
      <p:ext uri="{BB962C8B-B14F-4D97-AF65-F5344CB8AC3E}">
        <p14:creationId xmlns:p14="http://schemas.microsoft.com/office/powerpoint/2010/main" val="5634327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46800" rIns="0">
            <a:noAutofit/>
          </a:bodyPr>
          <a:lstStyle/>
          <a:p>
            <a:r>
              <a:rPr lang="en-US" dirty="0"/>
              <a:t>Semantic-aware Dependency Enforcement</a:t>
            </a:r>
          </a:p>
        </p:txBody>
      </p:sp>
      <p:sp>
        <p:nvSpPr>
          <p:cNvPr id="6" name="Content Placeholder 5"/>
          <p:cNvSpPr>
            <a:spLocks noGrp="1"/>
          </p:cNvSpPr>
          <p:nvPr>
            <p:ph idx="1"/>
          </p:nvPr>
        </p:nvSpPr>
        <p:spPr/>
        <p:txBody>
          <a:bodyPr/>
          <a:lstStyle/>
          <a:p>
            <a:r>
              <a:rPr lang="en-US" i="1" dirty="0" err="1"/>
              <a:t>Persister</a:t>
            </a:r>
            <a:r>
              <a:rPr lang="en-US" dirty="0"/>
              <a:t> daemons traverse the dirty </a:t>
            </a:r>
            <a:r>
              <a:rPr lang="en-US" dirty="0" err="1"/>
              <a:t>inode</a:t>
            </a:r>
            <a:r>
              <a:rPr lang="en-US" dirty="0"/>
              <a:t> list in background</a:t>
            </a:r>
          </a:p>
          <a:p>
            <a:pPr marL="457200" indent="-457200">
              <a:buFont typeface="Wingdings" charset="2"/>
              <a:buChar char="§"/>
            </a:pPr>
            <a:r>
              <a:rPr lang="en-US" dirty="0"/>
              <a:t>persist each operation from the latest view to the consistent view with respect to update dependencies</a:t>
            </a:r>
          </a:p>
          <a:p>
            <a:endParaRPr lang="en-US" dirty="0"/>
          </a:p>
        </p:txBody>
      </p:sp>
      <p:sp>
        <p:nvSpPr>
          <p:cNvPr id="4" name="Slide Number Placeholder 3"/>
          <p:cNvSpPr>
            <a:spLocks noGrp="1"/>
          </p:cNvSpPr>
          <p:nvPr>
            <p:ph type="sldNum" sz="quarter" idx="12"/>
          </p:nvPr>
        </p:nvSpPr>
        <p:spPr/>
        <p:txBody>
          <a:bodyPr/>
          <a:lstStyle/>
          <a:p>
            <a:fld id="{10037A90-D1A7-B045-92CA-91932AD6A1A9}" type="slidenum">
              <a:rPr lang="en-US" smtClean="0"/>
              <a:t>40</a:t>
            </a:fld>
            <a:endParaRPr lang="en-US"/>
          </a:p>
        </p:txBody>
      </p:sp>
      <p:grpSp>
        <p:nvGrpSpPr>
          <p:cNvPr id="52" name="Group 51"/>
          <p:cNvGrpSpPr/>
          <p:nvPr/>
        </p:nvGrpSpPr>
        <p:grpSpPr>
          <a:xfrm>
            <a:off x="1407542" y="3273089"/>
            <a:ext cx="8857824" cy="3105042"/>
            <a:chOff x="1407542" y="3273089"/>
            <a:chExt cx="8857824" cy="3105042"/>
          </a:xfrm>
        </p:grpSpPr>
        <p:sp>
          <p:nvSpPr>
            <p:cNvPr id="53" name="Snip and Round Single Corner Rectangle 52"/>
            <p:cNvSpPr/>
            <p:nvPr/>
          </p:nvSpPr>
          <p:spPr>
            <a:xfrm>
              <a:off x="1407542" y="3341182"/>
              <a:ext cx="1594451" cy="431321"/>
            </a:xfrm>
            <a:prstGeom prst="snip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dirty </a:t>
              </a:r>
              <a:r>
                <a:rPr lang="en-US" dirty="0" err="1"/>
                <a:t>inode</a:t>
              </a:r>
              <a:r>
                <a:rPr lang="en-US" dirty="0"/>
                <a:t> list</a:t>
              </a:r>
            </a:p>
          </p:txBody>
        </p:sp>
        <p:grpSp>
          <p:nvGrpSpPr>
            <p:cNvPr id="54" name="Group 53"/>
            <p:cNvGrpSpPr/>
            <p:nvPr/>
          </p:nvGrpSpPr>
          <p:grpSpPr>
            <a:xfrm>
              <a:off x="3692106" y="3282719"/>
              <a:ext cx="1090984" cy="1513476"/>
              <a:chOff x="2484408" y="3390179"/>
              <a:chExt cx="1090984" cy="1513476"/>
            </a:xfrm>
          </p:grpSpPr>
          <p:sp>
            <p:nvSpPr>
              <p:cNvPr id="143" name="Rounded Rectangle 142"/>
              <p:cNvSpPr/>
              <p:nvPr/>
            </p:nvSpPr>
            <p:spPr>
              <a:xfrm>
                <a:off x="2484408" y="3390179"/>
                <a:ext cx="1090984" cy="1509624"/>
              </a:xfrm>
              <a:prstGeom prst="roundRect">
                <a:avLst/>
              </a:prstGeom>
              <a:ln w="38100"/>
            </p:spPr>
            <p:style>
              <a:lnRef idx="2">
                <a:schemeClr val="dk1"/>
              </a:lnRef>
              <a:fillRef idx="1">
                <a:schemeClr val="lt1"/>
              </a:fillRef>
              <a:effectRef idx="0">
                <a:schemeClr val="dk1"/>
              </a:effectRef>
              <a:fontRef idx="minor">
                <a:schemeClr val="dk1"/>
              </a:fontRef>
            </p:style>
            <p:txBody>
              <a:bodyPr rtlCol="0" anchor="t" anchorCtr="0"/>
              <a:lstStyle/>
              <a:p>
                <a:pPr algn="ctr"/>
                <a:r>
                  <a:rPr lang="en-US" dirty="0"/>
                  <a:t>VFS </a:t>
                </a:r>
                <a:r>
                  <a:rPr lang="en-US" dirty="0" err="1"/>
                  <a:t>inode</a:t>
                </a:r>
                <a:endParaRPr lang="en-US" dirty="0"/>
              </a:p>
            </p:txBody>
          </p:sp>
          <p:sp>
            <p:nvSpPr>
              <p:cNvPr id="144" name="Rectangle 143"/>
              <p:cNvSpPr/>
              <p:nvPr/>
            </p:nvSpPr>
            <p:spPr>
              <a:xfrm>
                <a:off x="2484408" y="4118650"/>
                <a:ext cx="1090984" cy="27219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list next</a:t>
                </a:r>
              </a:p>
            </p:txBody>
          </p:sp>
          <p:sp>
            <p:nvSpPr>
              <p:cNvPr id="145" name="Rectangle 144"/>
              <p:cNvSpPr/>
              <p:nvPr/>
            </p:nvSpPr>
            <p:spPr>
              <a:xfrm>
                <a:off x="2484408" y="4390847"/>
                <a:ext cx="1090984" cy="51280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operation list</a:t>
                </a:r>
              </a:p>
            </p:txBody>
          </p:sp>
        </p:grpSp>
        <p:cxnSp>
          <p:nvCxnSpPr>
            <p:cNvPr id="55" name="Straight Arrow Connector 54"/>
            <p:cNvCxnSpPr/>
            <p:nvPr/>
          </p:nvCxnSpPr>
          <p:spPr>
            <a:xfrm>
              <a:off x="3001993" y="3513712"/>
              <a:ext cx="690113" cy="17252"/>
            </a:xfrm>
            <a:prstGeom prst="straightConnector1">
              <a:avLst/>
            </a:prstGeom>
            <a:ln w="38100" cmpd="dbl">
              <a:solidFill>
                <a:schemeClr val="tx1"/>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63" idx="3"/>
            </p:cNvCxnSpPr>
            <p:nvPr/>
          </p:nvCxnSpPr>
          <p:spPr>
            <a:xfrm flipV="1">
              <a:off x="4783090" y="3583922"/>
              <a:ext cx="796763" cy="563367"/>
            </a:xfrm>
            <a:prstGeom prst="straightConnector1">
              <a:avLst/>
            </a:prstGeom>
            <a:ln w="38100" cmpd="dbl">
              <a:solidFill>
                <a:schemeClr val="tx1"/>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6670837" y="3640689"/>
              <a:ext cx="786505" cy="521037"/>
            </a:xfrm>
            <a:prstGeom prst="straightConnector1">
              <a:avLst/>
            </a:prstGeom>
            <a:ln w="38100" cmpd="dbl">
              <a:solidFill>
                <a:schemeClr val="tx1"/>
              </a:solidFill>
              <a:prstDash val="solid"/>
              <a:tailEnd type="stealth" w="lg" len="lg"/>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1771733" y="5135041"/>
              <a:ext cx="1558064" cy="1243090"/>
              <a:chOff x="805574" y="4933873"/>
              <a:chExt cx="1558064" cy="1243090"/>
            </a:xfrm>
          </p:grpSpPr>
          <p:sp>
            <p:nvSpPr>
              <p:cNvPr id="140" name="Rounded Rectangle 139"/>
              <p:cNvSpPr/>
              <p:nvPr/>
            </p:nvSpPr>
            <p:spPr>
              <a:xfrm>
                <a:off x="833809" y="4933873"/>
                <a:ext cx="1529829" cy="341332"/>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list next</a:t>
                </a:r>
              </a:p>
            </p:txBody>
          </p:sp>
          <p:sp>
            <p:nvSpPr>
              <p:cNvPr id="141" name="Rounded Rectangle 140"/>
              <p:cNvSpPr/>
              <p:nvPr/>
            </p:nvSpPr>
            <p:spPr>
              <a:xfrm>
                <a:off x="805574" y="5260642"/>
                <a:ext cx="1558063" cy="345988"/>
              </a:xfrm>
              <a:prstGeom prst="roundRect">
                <a:avLst/>
              </a:prstGeom>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t>operation type</a:t>
                </a:r>
                <a:endParaRPr lang="en-US" dirty="0"/>
              </a:p>
            </p:txBody>
          </p:sp>
          <p:sp>
            <p:nvSpPr>
              <p:cNvPr id="142" name="Rounded Rectangle 141"/>
              <p:cNvSpPr/>
              <p:nvPr/>
            </p:nvSpPr>
            <p:spPr>
              <a:xfrm>
                <a:off x="805575" y="5606630"/>
                <a:ext cx="1558061" cy="570333"/>
              </a:xfrm>
              <a:prstGeom prst="roundRect">
                <a:avLst/>
              </a:prstGeom>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Complimentary </a:t>
                </a:r>
              </a:p>
              <a:p>
                <a:pPr algn="ctr"/>
                <a:r>
                  <a:rPr lang="en-US" dirty="0"/>
                  <a:t>information</a:t>
                </a:r>
              </a:p>
            </p:txBody>
          </p:sp>
        </p:grpSp>
        <p:grpSp>
          <p:nvGrpSpPr>
            <p:cNvPr id="63" name="Group 62"/>
            <p:cNvGrpSpPr/>
            <p:nvPr/>
          </p:nvGrpSpPr>
          <p:grpSpPr>
            <a:xfrm>
              <a:off x="3692106" y="5324249"/>
              <a:ext cx="757876" cy="780411"/>
              <a:chOff x="1138684" y="4915585"/>
              <a:chExt cx="1224954" cy="1261378"/>
            </a:xfrm>
          </p:grpSpPr>
          <p:sp>
            <p:nvSpPr>
              <p:cNvPr id="137" name="Rounded Rectangle 136"/>
              <p:cNvSpPr/>
              <p:nvPr/>
            </p:nvSpPr>
            <p:spPr>
              <a:xfrm>
                <a:off x="1138686" y="4915585"/>
                <a:ext cx="1224952" cy="345990"/>
              </a:xfrm>
              <a:prstGeom prst="round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endParaRPr lang="en-US" dirty="0"/>
              </a:p>
            </p:txBody>
          </p:sp>
          <p:sp>
            <p:nvSpPr>
              <p:cNvPr id="138" name="Rounded Rectangle 137"/>
              <p:cNvSpPr/>
              <p:nvPr/>
            </p:nvSpPr>
            <p:spPr>
              <a:xfrm>
                <a:off x="1138685" y="5260642"/>
                <a:ext cx="1224952" cy="345990"/>
              </a:xfrm>
              <a:prstGeom prst="round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endParaRPr lang="en-US" dirty="0"/>
              </a:p>
            </p:txBody>
          </p:sp>
          <p:sp>
            <p:nvSpPr>
              <p:cNvPr id="139" name="Rounded Rectangle 138"/>
              <p:cNvSpPr/>
              <p:nvPr/>
            </p:nvSpPr>
            <p:spPr>
              <a:xfrm>
                <a:off x="1138684" y="5606630"/>
                <a:ext cx="1224952" cy="570333"/>
              </a:xfrm>
              <a:prstGeom prst="round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endParaRPr lang="en-US" dirty="0"/>
              </a:p>
            </p:txBody>
          </p:sp>
        </p:grpSp>
        <p:grpSp>
          <p:nvGrpSpPr>
            <p:cNvPr id="66" name="Group 65"/>
            <p:cNvGrpSpPr/>
            <p:nvPr/>
          </p:nvGrpSpPr>
          <p:grpSpPr>
            <a:xfrm>
              <a:off x="4783090" y="5331776"/>
              <a:ext cx="757876" cy="780411"/>
              <a:chOff x="1138684" y="4915585"/>
              <a:chExt cx="1224954" cy="1261378"/>
            </a:xfrm>
          </p:grpSpPr>
          <p:sp>
            <p:nvSpPr>
              <p:cNvPr id="134" name="Rounded Rectangle 133"/>
              <p:cNvSpPr/>
              <p:nvPr/>
            </p:nvSpPr>
            <p:spPr>
              <a:xfrm>
                <a:off x="1138686" y="4915585"/>
                <a:ext cx="1224952" cy="345990"/>
              </a:xfrm>
              <a:prstGeom prst="round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endParaRPr lang="en-US" dirty="0"/>
              </a:p>
            </p:txBody>
          </p:sp>
          <p:sp>
            <p:nvSpPr>
              <p:cNvPr id="135" name="Rounded Rectangle 134"/>
              <p:cNvSpPr/>
              <p:nvPr/>
            </p:nvSpPr>
            <p:spPr>
              <a:xfrm>
                <a:off x="1138685" y="5260642"/>
                <a:ext cx="1224952" cy="345990"/>
              </a:xfrm>
              <a:prstGeom prst="round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endParaRPr lang="en-US" dirty="0"/>
              </a:p>
            </p:txBody>
          </p:sp>
          <p:sp>
            <p:nvSpPr>
              <p:cNvPr id="136" name="Rounded Rectangle 135"/>
              <p:cNvSpPr/>
              <p:nvPr/>
            </p:nvSpPr>
            <p:spPr>
              <a:xfrm>
                <a:off x="1138684" y="5606630"/>
                <a:ext cx="1224952" cy="570333"/>
              </a:xfrm>
              <a:prstGeom prst="round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endParaRPr lang="en-US" dirty="0"/>
              </a:p>
            </p:txBody>
          </p:sp>
        </p:grpSp>
        <p:grpSp>
          <p:nvGrpSpPr>
            <p:cNvPr id="69" name="Group 68"/>
            <p:cNvGrpSpPr/>
            <p:nvPr/>
          </p:nvGrpSpPr>
          <p:grpSpPr>
            <a:xfrm>
              <a:off x="6435476" y="5312601"/>
              <a:ext cx="757876" cy="780411"/>
              <a:chOff x="1138684" y="4915585"/>
              <a:chExt cx="1224954" cy="1261378"/>
            </a:xfrm>
          </p:grpSpPr>
          <p:sp>
            <p:nvSpPr>
              <p:cNvPr id="131" name="Rounded Rectangle 130"/>
              <p:cNvSpPr/>
              <p:nvPr/>
            </p:nvSpPr>
            <p:spPr>
              <a:xfrm>
                <a:off x="1138686" y="4915585"/>
                <a:ext cx="1224952" cy="345990"/>
              </a:xfrm>
              <a:prstGeom prst="round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endParaRPr lang="en-US" dirty="0"/>
              </a:p>
            </p:txBody>
          </p:sp>
          <p:sp>
            <p:nvSpPr>
              <p:cNvPr id="132" name="Rounded Rectangle 131"/>
              <p:cNvSpPr/>
              <p:nvPr/>
            </p:nvSpPr>
            <p:spPr>
              <a:xfrm>
                <a:off x="1138685" y="5260642"/>
                <a:ext cx="1224952" cy="345990"/>
              </a:xfrm>
              <a:prstGeom prst="round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endParaRPr lang="en-US" dirty="0"/>
              </a:p>
            </p:txBody>
          </p:sp>
          <p:sp>
            <p:nvSpPr>
              <p:cNvPr id="133" name="Rounded Rectangle 132"/>
              <p:cNvSpPr/>
              <p:nvPr/>
            </p:nvSpPr>
            <p:spPr>
              <a:xfrm>
                <a:off x="1138684" y="5606630"/>
                <a:ext cx="1224952" cy="570333"/>
              </a:xfrm>
              <a:prstGeom prst="round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endParaRPr lang="en-US" dirty="0"/>
              </a:p>
            </p:txBody>
          </p:sp>
        </p:grpSp>
        <p:grpSp>
          <p:nvGrpSpPr>
            <p:cNvPr id="72" name="Group 71"/>
            <p:cNvGrpSpPr/>
            <p:nvPr/>
          </p:nvGrpSpPr>
          <p:grpSpPr>
            <a:xfrm>
              <a:off x="8370676" y="5244599"/>
              <a:ext cx="757876" cy="780411"/>
              <a:chOff x="1138684" y="4915585"/>
              <a:chExt cx="1224954" cy="1261378"/>
            </a:xfrm>
          </p:grpSpPr>
          <p:sp>
            <p:nvSpPr>
              <p:cNvPr id="128" name="Rounded Rectangle 127"/>
              <p:cNvSpPr/>
              <p:nvPr/>
            </p:nvSpPr>
            <p:spPr>
              <a:xfrm>
                <a:off x="1138686" y="4915585"/>
                <a:ext cx="1224952" cy="345990"/>
              </a:xfrm>
              <a:prstGeom prst="round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endParaRPr lang="en-US" dirty="0"/>
              </a:p>
            </p:txBody>
          </p:sp>
          <p:sp>
            <p:nvSpPr>
              <p:cNvPr id="129" name="Rounded Rectangle 128"/>
              <p:cNvSpPr/>
              <p:nvPr/>
            </p:nvSpPr>
            <p:spPr>
              <a:xfrm>
                <a:off x="1138685" y="5260642"/>
                <a:ext cx="1224952" cy="345990"/>
              </a:xfrm>
              <a:prstGeom prst="round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endParaRPr lang="en-US" dirty="0"/>
              </a:p>
            </p:txBody>
          </p:sp>
          <p:sp>
            <p:nvSpPr>
              <p:cNvPr id="130" name="Rounded Rectangle 129"/>
              <p:cNvSpPr/>
              <p:nvPr/>
            </p:nvSpPr>
            <p:spPr>
              <a:xfrm>
                <a:off x="1138684" y="5606630"/>
                <a:ext cx="1224952" cy="570333"/>
              </a:xfrm>
              <a:prstGeom prst="round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endParaRPr lang="en-US" dirty="0"/>
              </a:p>
            </p:txBody>
          </p:sp>
        </p:grpSp>
        <p:grpSp>
          <p:nvGrpSpPr>
            <p:cNvPr id="75" name="Group 74"/>
            <p:cNvGrpSpPr/>
            <p:nvPr/>
          </p:nvGrpSpPr>
          <p:grpSpPr>
            <a:xfrm>
              <a:off x="9507490" y="5246247"/>
              <a:ext cx="757876" cy="780411"/>
              <a:chOff x="1138684" y="4915585"/>
              <a:chExt cx="1224954" cy="1261378"/>
            </a:xfrm>
          </p:grpSpPr>
          <p:sp>
            <p:nvSpPr>
              <p:cNvPr id="125" name="Rounded Rectangle 124"/>
              <p:cNvSpPr/>
              <p:nvPr/>
            </p:nvSpPr>
            <p:spPr>
              <a:xfrm>
                <a:off x="1138686" y="4915585"/>
                <a:ext cx="1224952" cy="345990"/>
              </a:xfrm>
              <a:prstGeom prst="round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endParaRPr lang="en-US" dirty="0"/>
              </a:p>
            </p:txBody>
          </p:sp>
          <p:sp>
            <p:nvSpPr>
              <p:cNvPr id="126" name="Rounded Rectangle 125"/>
              <p:cNvSpPr/>
              <p:nvPr/>
            </p:nvSpPr>
            <p:spPr>
              <a:xfrm>
                <a:off x="1138685" y="5260642"/>
                <a:ext cx="1224952" cy="345990"/>
              </a:xfrm>
              <a:prstGeom prst="round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endParaRPr lang="en-US" dirty="0"/>
              </a:p>
            </p:txBody>
          </p:sp>
          <p:sp>
            <p:nvSpPr>
              <p:cNvPr id="127" name="Rounded Rectangle 126"/>
              <p:cNvSpPr/>
              <p:nvPr/>
            </p:nvSpPr>
            <p:spPr>
              <a:xfrm>
                <a:off x="1138684" y="5606630"/>
                <a:ext cx="1224952" cy="570333"/>
              </a:xfrm>
              <a:prstGeom prst="round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endParaRPr lang="en-US" dirty="0"/>
              </a:p>
            </p:txBody>
          </p:sp>
        </p:grpSp>
        <p:cxnSp>
          <p:nvCxnSpPr>
            <p:cNvPr id="111" name="Straight Arrow Connector 110"/>
            <p:cNvCxnSpPr/>
            <p:nvPr/>
          </p:nvCxnSpPr>
          <p:spPr>
            <a:xfrm flipH="1">
              <a:off x="2564883" y="4640375"/>
              <a:ext cx="1127224" cy="47637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30" idx="3"/>
              <a:endCxn id="135" idx="1"/>
            </p:cNvCxnSpPr>
            <p:nvPr/>
          </p:nvCxnSpPr>
          <p:spPr>
            <a:xfrm>
              <a:off x="3329797" y="5305707"/>
              <a:ext cx="362310" cy="125574"/>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35" idx="3"/>
              <a:endCxn id="139" idx="1"/>
            </p:cNvCxnSpPr>
            <p:nvPr/>
          </p:nvCxnSpPr>
          <p:spPr>
            <a:xfrm>
              <a:off x="4449982" y="5431281"/>
              <a:ext cx="333109" cy="7527"/>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endCxn id="143" idx="1"/>
            </p:cNvCxnSpPr>
            <p:nvPr/>
          </p:nvCxnSpPr>
          <p:spPr>
            <a:xfrm>
              <a:off x="6120216" y="4786565"/>
              <a:ext cx="315261" cy="63306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8013092" y="4786565"/>
              <a:ext cx="357585" cy="565066"/>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9128552" y="5351631"/>
              <a:ext cx="378939" cy="164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17" name="Group 116"/>
            <p:cNvGrpSpPr/>
            <p:nvPr/>
          </p:nvGrpSpPr>
          <p:grpSpPr>
            <a:xfrm>
              <a:off x="5574724" y="3273089"/>
              <a:ext cx="1090984" cy="1513476"/>
              <a:chOff x="2484408" y="3390179"/>
              <a:chExt cx="1090984" cy="1513476"/>
            </a:xfrm>
          </p:grpSpPr>
          <p:sp>
            <p:nvSpPr>
              <p:cNvPr id="122" name="Rounded Rectangle 121"/>
              <p:cNvSpPr/>
              <p:nvPr/>
            </p:nvSpPr>
            <p:spPr>
              <a:xfrm>
                <a:off x="2484408" y="3390179"/>
                <a:ext cx="1090984" cy="1509624"/>
              </a:xfrm>
              <a:prstGeom prst="roundRect">
                <a:avLst/>
              </a:prstGeom>
              <a:ln w="38100"/>
            </p:spPr>
            <p:style>
              <a:lnRef idx="2">
                <a:schemeClr val="dk1"/>
              </a:lnRef>
              <a:fillRef idx="1">
                <a:schemeClr val="lt1"/>
              </a:fillRef>
              <a:effectRef idx="0">
                <a:schemeClr val="dk1"/>
              </a:effectRef>
              <a:fontRef idx="minor">
                <a:schemeClr val="dk1"/>
              </a:fontRef>
            </p:style>
            <p:txBody>
              <a:bodyPr rtlCol="0" anchor="t" anchorCtr="0"/>
              <a:lstStyle/>
              <a:p>
                <a:pPr algn="ctr"/>
                <a:r>
                  <a:rPr lang="en-US" dirty="0"/>
                  <a:t>VFS </a:t>
                </a:r>
                <a:r>
                  <a:rPr lang="en-US" dirty="0" err="1"/>
                  <a:t>inode</a:t>
                </a:r>
                <a:endParaRPr lang="en-US" dirty="0"/>
              </a:p>
            </p:txBody>
          </p:sp>
          <p:sp>
            <p:nvSpPr>
              <p:cNvPr id="123" name="Rectangle 122"/>
              <p:cNvSpPr/>
              <p:nvPr/>
            </p:nvSpPr>
            <p:spPr>
              <a:xfrm>
                <a:off x="2484408" y="4118650"/>
                <a:ext cx="1090984" cy="27219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list next</a:t>
                </a:r>
              </a:p>
            </p:txBody>
          </p:sp>
          <p:sp>
            <p:nvSpPr>
              <p:cNvPr id="124" name="Rectangle 123"/>
              <p:cNvSpPr/>
              <p:nvPr/>
            </p:nvSpPr>
            <p:spPr>
              <a:xfrm>
                <a:off x="2484408" y="4390847"/>
                <a:ext cx="1090984" cy="51280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operation list</a:t>
                </a:r>
              </a:p>
            </p:txBody>
          </p:sp>
        </p:grpSp>
        <p:grpSp>
          <p:nvGrpSpPr>
            <p:cNvPr id="118" name="Group 117"/>
            <p:cNvGrpSpPr/>
            <p:nvPr/>
          </p:nvGrpSpPr>
          <p:grpSpPr>
            <a:xfrm>
              <a:off x="7467600" y="3273089"/>
              <a:ext cx="1090984" cy="1513476"/>
              <a:chOff x="2484408" y="3390179"/>
              <a:chExt cx="1090984" cy="1513476"/>
            </a:xfrm>
          </p:grpSpPr>
          <p:sp>
            <p:nvSpPr>
              <p:cNvPr id="119" name="Rounded Rectangle 118"/>
              <p:cNvSpPr/>
              <p:nvPr/>
            </p:nvSpPr>
            <p:spPr>
              <a:xfrm>
                <a:off x="2484408" y="3390179"/>
                <a:ext cx="1090984" cy="1509624"/>
              </a:xfrm>
              <a:prstGeom prst="roundRect">
                <a:avLst/>
              </a:prstGeom>
              <a:ln w="38100"/>
            </p:spPr>
            <p:style>
              <a:lnRef idx="2">
                <a:schemeClr val="dk1"/>
              </a:lnRef>
              <a:fillRef idx="1">
                <a:schemeClr val="lt1"/>
              </a:fillRef>
              <a:effectRef idx="0">
                <a:schemeClr val="dk1"/>
              </a:effectRef>
              <a:fontRef idx="minor">
                <a:schemeClr val="dk1"/>
              </a:fontRef>
            </p:style>
            <p:txBody>
              <a:bodyPr rtlCol="0" anchor="t" anchorCtr="0"/>
              <a:lstStyle/>
              <a:p>
                <a:pPr algn="ctr"/>
                <a:r>
                  <a:rPr lang="en-US" dirty="0"/>
                  <a:t>VFS </a:t>
                </a:r>
                <a:r>
                  <a:rPr lang="en-US" dirty="0" err="1"/>
                  <a:t>inode</a:t>
                </a:r>
                <a:endParaRPr lang="en-US" dirty="0"/>
              </a:p>
            </p:txBody>
          </p:sp>
          <p:sp>
            <p:nvSpPr>
              <p:cNvPr id="120" name="Rectangle 119"/>
              <p:cNvSpPr/>
              <p:nvPr/>
            </p:nvSpPr>
            <p:spPr>
              <a:xfrm>
                <a:off x="2484408" y="4118650"/>
                <a:ext cx="1090984" cy="27219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list next</a:t>
                </a:r>
              </a:p>
            </p:txBody>
          </p:sp>
          <p:sp>
            <p:nvSpPr>
              <p:cNvPr id="121" name="Rectangle 120"/>
              <p:cNvSpPr/>
              <p:nvPr/>
            </p:nvSpPr>
            <p:spPr>
              <a:xfrm>
                <a:off x="2484408" y="4390847"/>
                <a:ext cx="1090984" cy="51280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operation list</a:t>
                </a:r>
              </a:p>
            </p:txBody>
          </p:sp>
        </p:grpSp>
      </p:grpSp>
    </p:spTree>
    <p:extLst>
      <p:ext uri="{BB962C8B-B14F-4D97-AF65-F5344CB8AC3E}">
        <p14:creationId xmlns:p14="http://schemas.microsoft.com/office/powerpoint/2010/main" val="5957188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Overview</a:t>
            </a:r>
            <a:endParaRPr lang="en-US" dirty="0"/>
          </a:p>
        </p:txBody>
      </p:sp>
      <p:sp>
        <p:nvSpPr>
          <p:cNvPr id="3" name="Content Placeholder 2"/>
          <p:cNvSpPr>
            <a:spLocks noGrp="1"/>
          </p:cNvSpPr>
          <p:nvPr>
            <p:ph idx="1"/>
          </p:nvPr>
        </p:nvSpPr>
        <p:spPr/>
        <p:txBody>
          <a:bodyPr>
            <a:normAutofit/>
          </a:bodyPr>
          <a:lstStyle/>
          <a:p>
            <a:r>
              <a:rPr lang="en-US" altLang="zh-CN" sz="3200" dirty="0">
                <a:solidFill>
                  <a:schemeClr val="bg1">
                    <a:lumMod val="75000"/>
                  </a:schemeClr>
                </a:solidFill>
                <a:latin typeface="Gill Sans" charset="0"/>
                <a:ea typeface="Gill Sans" charset="0"/>
                <a:cs typeface="Gill Sans" charset="0"/>
              </a:rPr>
              <a:t>Background</a:t>
            </a:r>
          </a:p>
          <a:p>
            <a:r>
              <a:rPr lang="en-US" altLang="zh-CN" sz="3200" dirty="0">
                <a:solidFill>
                  <a:schemeClr val="bg1">
                    <a:lumMod val="75000"/>
                  </a:schemeClr>
                </a:solidFill>
                <a:latin typeface="Gill Sans" charset="0"/>
                <a:ea typeface="Gill Sans" charset="0"/>
                <a:cs typeface="Gill Sans" charset="0"/>
              </a:rPr>
              <a:t>Design &amp; Implementation</a:t>
            </a:r>
          </a:p>
          <a:p>
            <a:pPr marL="457200" indent="-457200">
              <a:buFont typeface="Wingdings" charset="2"/>
              <a:buChar char="ü"/>
            </a:pPr>
            <a:r>
              <a:rPr lang="en-US" altLang="zh-CN" sz="3200" dirty="0" err="1">
                <a:solidFill>
                  <a:schemeClr val="bg1">
                    <a:lumMod val="75000"/>
                  </a:schemeClr>
                </a:solidFill>
              </a:rPr>
              <a:t>Hashtable</a:t>
            </a:r>
            <a:r>
              <a:rPr lang="en-US" altLang="zh-CN" sz="3200" dirty="0">
                <a:solidFill>
                  <a:schemeClr val="bg1">
                    <a:lumMod val="75000"/>
                  </a:schemeClr>
                </a:solidFill>
              </a:rPr>
              <a:t>-based directories</a:t>
            </a:r>
          </a:p>
          <a:p>
            <a:pPr marL="457200" indent="-457200">
              <a:buFont typeface="Wingdings" charset="2"/>
              <a:buChar char="ü"/>
            </a:pPr>
            <a:r>
              <a:rPr lang="en-US" altLang="zh-CN" sz="3200" dirty="0">
                <a:solidFill>
                  <a:schemeClr val="bg1">
                    <a:lumMod val="75000"/>
                  </a:schemeClr>
                </a:solidFill>
              </a:rPr>
              <a:t>Pointer-based dual views</a:t>
            </a:r>
          </a:p>
          <a:p>
            <a:pPr marL="457200" indent="-457200">
              <a:buFont typeface="Wingdings" charset="2"/>
              <a:buChar char="ü"/>
            </a:pPr>
            <a:r>
              <a:rPr lang="en-US" altLang="zh-CN" sz="3200" dirty="0">
                <a:solidFill>
                  <a:schemeClr val="bg1">
                    <a:lumMod val="75000"/>
                  </a:schemeClr>
                </a:solidFill>
              </a:rPr>
              <a:t>Semantic-aware dependency tracking/enforcement</a:t>
            </a:r>
            <a:endParaRPr lang="en-US" altLang="zh-CN" sz="3200" dirty="0">
              <a:solidFill>
                <a:schemeClr val="bg1">
                  <a:lumMod val="75000"/>
                </a:schemeClr>
              </a:solidFill>
              <a:latin typeface="Gill Sans" charset="0"/>
              <a:ea typeface="Gill Sans" charset="0"/>
              <a:cs typeface="Gill Sans" charset="0"/>
            </a:endParaRPr>
          </a:p>
          <a:p>
            <a:r>
              <a:rPr lang="en-US" altLang="zh-CN" sz="3200" dirty="0">
                <a:latin typeface="Gill Sans" charset="0"/>
                <a:ea typeface="Gill Sans" charset="0"/>
                <a:cs typeface="Gill Sans" charset="0"/>
              </a:rPr>
              <a:t>Evaluation</a:t>
            </a:r>
          </a:p>
          <a:p>
            <a:r>
              <a:rPr lang="en-US" altLang="zh-CN" sz="3200" dirty="0">
                <a:solidFill>
                  <a:schemeClr val="bg1">
                    <a:lumMod val="75000"/>
                  </a:schemeClr>
                </a:solidFill>
                <a:latin typeface="Gill Sans" charset="0"/>
                <a:ea typeface="Gill Sans" charset="0"/>
                <a:cs typeface="Gill Sans" charset="0"/>
              </a:rPr>
              <a:t>Conclusion</a:t>
            </a:r>
          </a:p>
          <a:p>
            <a:endParaRPr lang="en-US" sz="3200" dirty="0">
              <a:latin typeface="Gill Sans" charset="0"/>
              <a:ea typeface="Gill Sans" charset="0"/>
              <a:cs typeface="Gill Sans" charset="0"/>
            </a:endParaRPr>
          </a:p>
        </p:txBody>
      </p:sp>
      <p:sp>
        <p:nvSpPr>
          <p:cNvPr id="4" name="Slide Number Placeholder 3"/>
          <p:cNvSpPr>
            <a:spLocks noGrp="1"/>
          </p:cNvSpPr>
          <p:nvPr>
            <p:ph type="sldNum" sz="quarter" idx="12"/>
          </p:nvPr>
        </p:nvSpPr>
        <p:spPr/>
        <p:txBody>
          <a:bodyPr/>
          <a:lstStyle/>
          <a:p>
            <a:fld id="{10037A90-D1A7-B045-92CA-91932AD6A1A9}" type="slidenum">
              <a:rPr lang="en-US" smtClean="0"/>
              <a:t>41</a:t>
            </a:fld>
            <a:endParaRPr lang="en-US"/>
          </a:p>
        </p:txBody>
      </p:sp>
    </p:spTree>
    <p:extLst>
      <p:ext uri="{BB962C8B-B14F-4D97-AF65-F5344CB8AC3E}">
        <p14:creationId xmlns:p14="http://schemas.microsoft.com/office/powerpoint/2010/main" val="10188953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Setup</a:t>
            </a:r>
          </a:p>
        </p:txBody>
      </p:sp>
      <p:sp>
        <p:nvSpPr>
          <p:cNvPr id="5" name="Content Placeholder 4"/>
          <p:cNvSpPr>
            <a:spLocks noGrp="1"/>
          </p:cNvSpPr>
          <p:nvPr>
            <p:ph idx="1"/>
          </p:nvPr>
        </p:nvSpPr>
        <p:spPr>
          <a:xfrm>
            <a:off x="838200" y="1499616"/>
            <a:ext cx="10515600" cy="5010912"/>
          </a:xfrm>
        </p:spPr>
        <p:txBody>
          <a:bodyPr>
            <a:normAutofit/>
          </a:bodyPr>
          <a:lstStyle/>
          <a:p>
            <a:r>
              <a:rPr lang="en-US" dirty="0"/>
              <a:t>Platform</a:t>
            </a:r>
          </a:p>
          <a:p>
            <a:pPr marL="457200" indent="-457200">
              <a:buFont typeface="Wingdings" charset="2"/>
              <a:buChar char="§"/>
            </a:pPr>
            <a:r>
              <a:rPr lang="en-US" sz="2400" dirty="0"/>
              <a:t>Intel Xeon E5 server with two 8-core processors</a:t>
            </a:r>
          </a:p>
          <a:p>
            <a:pPr marL="457200" indent="-457200">
              <a:buFont typeface="Wingdings" charset="2"/>
              <a:buChar char="§"/>
            </a:pPr>
            <a:r>
              <a:rPr lang="en-US" sz="2400" dirty="0"/>
              <a:t>48 GB DRAM and 64 GB NVDIMM</a:t>
            </a:r>
          </a:p>
          <a:p>
            <a:r>
              <a:rPr lang="en-US" dirty="0"/>
              <a:t>File Systems</a:t>
            </a:r>
          </a:p>
          <a:p>
            <a:pPr marL="457200" indent="-457200">
              <a:buFont typeface="Wingdings" charset="2"/>
              <a:buChar char="§"/>
            </a:pPr>
            <a:r>
              <a:rPr lang="en-US" sz="2400" dirty="0" err="1"/>
              <a:t>SoupFS</a:t>
            </a:r>
            <a:r>
              <a:rPr lang="en-US" sz="2400" dirty="0"/>
              <a:t>, PMFS, NOVA, Ext4-DAX, Ext4</a:t>
            </a:r>
          </a:p>
          <a:p>
            <a:r>
              <a:rPr lang="en-US" dirty="0"/>
              <a:t>NVM Write Delay Simulation</a:t>
            </a:r>
          </a:p>
          <a:p>
            <a:pPr marL="457200" indent="-457200">
              <a:lnSpc>
                <a:spcPct val="100000"/>
              </a:lnSpc>
              <a:buFont typeface="Wingdings" charset="2"/>
              <a:buChar char="§"/>
            </a:pPr>
            <a:r>
              <a:rPr lang="en-US" sz="2000" dirty="0" err="1">
                <a:latin typeface="Consolas" charset="0"/>
                <a:ea typeface="Consolas" charset="0"/>
                <a:cs typeface="Consolas" charset="0"/>
              </a:rPr>
              <a:t>ndelay</a:t>
            </a:r>
            <a:r>
              <a:rPr lang="en-US" sz="2000" dirty="0">
                <a:latin typeface="Consolas" charset="0"/>
                <a:ea typeface="Consolas" charset="0"/>
                <a:cs typeface="Consolas" charset="0"/>
              </a:rPr>
              <a:t>()</a:t>
            </a:r>
            <a:r>
              <a:rPr lang="en-US" sz="2400" dirty="0"/>
              <a:t> after </a:t>
            </a:r>
            <a:r>
              <a:rPr lang="en-US" sz="2000" dirty="0" err="1">
                <a:latin typeface="Consolas" charset="0"/>
                <a:ea typeface="Consolas" charset="0"/>
                <a:cs typeface="Consolas" charset="0"/>
              </a:rPr>
              <a:t>clflush</a:t>
            </a:r>
            <a:endParaRPr lang="en-US" sz="2400" dirty="0">
              <a:latin typeface="Consolas" charset="0"/>
              <a:ea typeface="Consolas" charset="0"/>
              <a:cs typeface="Consolas" charset="0"/>
            </a:endParaRPr>
          </a:p>
          <a:p>
            <a:r>
              <a:rPr lang="en-US" dirty="0"/>
              <a:t>Benchmarks</a:t>
            </a:r>
          </a:p>
          <a:p>
            <a:pPr marL="457200" indent="-457200">
              <a:buFont typeface="Wingdings" charset="2"/>
              <a:buChar char="§"/>
            </a:pPr>
            <a:r>
              <a:rPr lang="en-US" sz="2400" dirty="0"/>
              <a:t>Micro-benchmarks: </a:t>
            </a:r>
            <a:r>
              <a:rPr lang="is-IS" sz="2400" dirty="0"/>
              <a:t>100 iterations of 10</a:t>
            </a:r>
            <a:r>
              <a:rPr lang="is-IS" sz="2400" baseline="30000" dirty="0"/>
              <a:t>4</a:t>
            </a:r>
            <a:r>
              <a:rPr lang="is-IS" sz="2400" dirty="0"/>
              <a:t> create/unlink/mkdir/rmdir</a:t>
            </a:r>
            <a:endParaRPr lang="en-US" sz="2400" dirty="0"/>
          </a:p>
          <a:p>
            <a:pPr marL="457200" indent="-457200">
              <a:buFont typeface="Wingdings" charset="2"/>
              <a:buChar char="§"/>
            </a:pPr>
            <a:r>
              <a:rPr lang="en-US" sz="2400" dirty="0" err="1"/>
              <a:t>Filebench</a:t>
            </a:r>
            <a:r>
              <a:rPr lang="en-US" sz="2400" dirty="0"/>
              <a:t> and Postmark</a:t>
            </a:r>
          </a:p>
        </p:txBody>
      </p:sp>
      <p:sp>
        <p:nvSpPr>
          <p:cNvPr id="6" name="Slide Number Placeholder 5"/>
          <p:cNvSpPr>
            <a:spLocks noGrp="1"/>
          </p:cNvSpPr>
          <p:nvPr>
            <p:ph type="sldNum" sz="quarter" idx="12"/>
          </p:nvPr>
        </p:nvSpPr>
        <p:spPr/>
        <p:txBody>
          <a:bodyPr/>
          <a:lstStyle/>
          <a:p>
            <a:fld id="{10037A90-D1A7-B045-92CA-91932AD6A1A9}" type="slidenum">
              <a:rPr lang="en-US" smtClean="0"/>
              <a:t>42</a:t>
            </a:fld>
            <a:endParaRPr lang="en-US"/>
          </a:p>
        </p:txBody>
      </p:sp>
    </p:spTree>
    <p:extLst>
      <p:ext uri="{BB962C8B-B14F-4D97-AF65-F5344CB8AC3E}">
        <p14:creationId xmlns:p14="http://schemas.microsoft.com/office/powerpoint/2010/main" val="11197737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Chart 23"/>
          <p:cNvGraphicFramePr>
            <a:graphicFrameLocks/>
          </p:cNvGraphicFramePr>
          <p:nvPr>
            <p:extLst>
              <p:ext uri="{D42A27DB-BD31-4B8C-83A1-F6EECF244321}">
                <p14:modId xmlns:p14="http://schemas.microsoft.com/office/powerpoint/2010/main" val="810355388"/>
              </p:ext>
            </p:extLst>
          </p:nvPr>
        </p:nvGraphicFramePr>
        <p:xfrm>
          <a:off x="-12700" y="1842141"/>
          <a:ext cx="6400800" cy="41148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a:t>Micro-benchmark Latency</a:t>
            </a:r>
          </a:p>
        </p:txBody>
      </p:sp>
      <p:sp>
        <p:nvSpPr>
          <p:cNvPr id="3" name="Slide Number Placeholder 2"/>
          <p:cNvSpPr>
            <a:spLocks noGrp="1"/>
          </p:cNvSpPr>
          <p:nvPr>
            <p:ph type="sldNum" sz="quarter" idx="12"/>
          </p:nvPr>
        </p:nvSpPr>
        <p:spPr/>
        <p:txBody>
          <a:bodyPr/>
          <a:lstStyle/>
          <a:p>
            <a:fld id="{10037A90-D1A7-B045-92CA-91932AD6A1A9}" type="slidenum">
              <a:rPr lang="en-US" smtClean="0"/>
              <a:t>43</a:t>
            </a:fld>
            <a:endParaRPr lang="en-US"/>
          </a:p>
        </p:txBody>
      </p:sp>
      <p:cxnSp>
        <p:nvCxnSpPr>
          <p:cNvPr id="6" name="Straight Arrow Connector 5"/>
          <p:cNvCxnSpPr/>
          <p:nvPr/>
        </p:nvCxnSpPr>
        <p:spPr>
          <a:xfrm flipH="1">
            <a:off x="1556574" y="1777173"/>
            <a:ext cx="1197919" cy="561178"/>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251138" y="1323774"/>
            <a:ext cx="4485736" cy="461665"/>
          </a:xfrm>
          <a:prstGeom prst="rect">
            <a:avLst/>
          </a:prstGeom>
          <a:noFill/>
        </p:spPr>
        <p:txBody>
          <a:bodyPr wrap="square" rtlCol="0">
            <a:spAutoFit/>
          </a:bodyPr>
          <a:lstStyle/>
          <a:p>
            <a:r>
              <a:rPr lang="en-US" sz="2400" b="1" dirty="0">
                <a:solidFill>
                  <a:schemeClr val="accent2"/>
                </a:solidFill>
              </a:rPr>
              <a:t>Inefficient Directory Organization</a:t>
            </a:r>
          </a:p>
        </p:txBody>
      </p:sp>
      <p:cxnSp>
        <p:nvCxnSpPr>
          <p:cNvPr id="23" name="Straight Arrow Connector 22"/>
          <p:cNvCxnSpPr/>
          <p:nvPr/>
        </p:nvCxnSpPr>
        <p:spPr>
          <a:xfrm>
            <a:off x="3282215" y="1777173"/>
            <a:ext cx="786511" cy="561990"/>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073988" y="6291426"/>
            <a:ext cx="2620529" cy="523220"/>
          </a:xfrm>
          <a:prstGeom prst="rect">
            <a:avLst/>
          </a:prstGeom>
          <a:noFill/>
        </p:spPr>
        <p:txBody>
          <a:bodyPr wrap="square" rtlCol="0">
            <a:spAutoFit/>
          </a:bodyPr>
          <a:lstStyle/>
          <a:p>
            <a:r>
              <a:rPr lang="en-US" sz="2800" b="1" dirty="0">
                <a:solidFill>
                  <a:schemeClr val="accent1"/>
                </a:solidFill>
              </a:rPr>
              <a:t>Lowest Latency</a:t>
            </a:r>
          </a:p>
        </p:txBody>
      </p:sp>
      <p:cxnSp>
        <p:nvCxnSpPr>
          <p:cNvPr id="29" name="Straight Arrow Connector 28"/>
          <p:cNvCxnSpPr/>
          <p:nvPr/>
        </p:nvCxnSpPr>
        <p:spPr>
          <a:xfrm flipH="1" flipV="1">
            <a:off x="1878626" y="5467150"/>
            <a:ext cx="1242863" cy="101065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3233854" y="5464098"/>
            <a:ext cx="429529" cy="892253"/>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4586868" y="5464098"/>
            <a:ext cx="71760" cy="892253"/>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482760" y="5464099"/>
            <a:ext cx="464557" cy="1013703"/>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rot="19500270">
            <a:off x="1290364" y="2576433"/>
            <a:ext cx="417444" cy="876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rot="19500270">
            <a:off x="4024192" y="2514277"/>
            <a:ext cx="417444" cy="876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Chart 24"/>
          <p:cNvGraphicFramePr>
            <a:graphicFrameLocks/>
          </p:cNvGraphicFramePr>
          <p:nvPr>
            <p:extLst>
              <p:ext uri="{D42A27DB-BD31-4B8C-83A1-F6EECF244321}">
                <p14:modId xmlns:p14="http://schemas.microsoft.com/office/powerpoint/2010/main" val="1871221599"/>
              </p:ext>
            </p:extLst>
          </p:nvPr>
        </p:nvGraphicFramePr>
        <p:xfrm>
          <a:off x="6248400" y="1842141"/>
          <a:ext cx="5943600" cy="41148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0688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Chart 31"/>
          <p:cNvGraphicFramePr>
            <a:graphicFrameLocks/>
          </p:cNvGraphicFramePr>
          <p:nvPr>
            <p:extLst>
              <p:ext uri="{D42A27DB-BD31-4B8C-83A1-F6EECF244321}">
                <p14:modId xmlns:p14="http://schemas.microsoft.com/office/powerpoint/2010/main" val="611096170"/>
              </p:ext>
            </p:extLst>
          </p:nvPr>
        </p:nvGraphicFramePr>
        <p:xfrm>
          <a:off x="0" y="1567950"/>
          <a:ext cx="6064250" cy="44894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3" name="Chart 32"/>
          <p:cNvGraphicFramePr>
            <a:graphicFrameLocks/>
          </p:cNvGraphicFramePr>
          <p:nvPr>
            <p:extLst>
              <p:ext uri="{D42A27DB-BD31-4B8C-83A1-F6EECF244321}">
                <p14:modId xmlns:p14="http://schemas.microsoft.com/office/powerpoint/2010/main" val="1506984949"/>
              </p:ext>
            </p:extLst>
          </p:nvPr>
        </p:nvGraphicFramePr>
        <p:xfrm>
          <a:off x="5823257" y="1561600"/>
          <a:ext cx="6178550" cy="44958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a:xfrm>
            <a:off x="838200" y="378095"/>
            <a:ext cx="10515600" cy="933323"/>
          </a:xfrm>
        </p:spPr>
        <p:txBody>
          <a:bodyPr/>
          <a:lstStyle/>
          <a:p>
            <a:r>
              <a:rPr lang="en-US" dirty="0"/>
              <a:t>Sensitivity to NVM Write Delay</a:t>
            </a:r>
          </a:p>
        </p:txBody>
      </p:sp>
      <p:sp>
        <p:nvSpPr>
          <p:cNvPr id="13" name="Slide Number Placeholder 12"/>
          <p:cNvSpPr>
            <a:spLocks noGrp="1"/>
          </p:cNvSpPr>
          <p:nvPr>
            <p:ph type="sldNum" sz="quarter" idx="12"/>
          </p:nvPr>
        </p:nvSpPr>
        <p:spPr/>
        <p:txBody>
          <a:bodyPr/>
          <a:lstStyle/>
          <a:p>
            <a:fld id="{10037A90-D1A7-B045-92CA-91932AD6A1A9}" type="slidenum">
              <a:rPr lang="en-US" smtClean="0"/>
              <a:t>44</a:t>
            </a:fld>
            <a:endParaRPr lang="en-US"/>
          </a:p>
        </p:txBody>
      </p:sp>
      <p:cxnSp>
        <p:nvCxnSpPr>
          <p:cNvPr id="14" name="Straight Arrow Connector 13"/>
          <p:cNvCxnSpPr/>
          <p:nvPr/>
        </p:nvCxnSpPr>
        <p:spPr>
          <a:xfrm flipV="1">
            <a:off x="6675120" y="5041669"/>
            <a:ext cx="548640" cy="72206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702290" y="5629793"/>
            <a:ext cx="1465053" cy="461665"/>
          </a:xfrm>
          <a:prstGeom prst="rect">
            <a:avLst/>
          </a:prstGeom>
          <a:noFill/>
        </p:spPr>
        <p:txBody>
          <a:bodyPr wrap="square" rtlCol="0">
            <a:spAutoFit/>
          </a:bodyPr>
          <a:lstStyle/>
          <a:p>
            <a:r>
              <a:rPr lang="en-US" sz="2400" b="1" dirty="0">
                <a:solidFill>
                  <a:srgbClr val="0070C0"/>
                </a:solidFill>
              </a:rPr>
              <a:t>No effect</a:t>
            </a:r>
          </a:p>
        </p:txBody>
      </p:sp>
      <p:cxnSp>
        <p:nvCxnSpPr>
          <p:cNvPr id="19" name="Straight Arrow Connector 18"/>
          <p:cNvCxnSpPr/>
          <p:nvPr/>
        </p:nvCxnSpPr>
        <p:spPr>
          <a:xfrm flipH="1" flipV="1">
            <a:off x="5453149" y="4896196"/>
            <a:ext cx="611104" cy="85050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Chart 33"/>
          <p:cNvGraphicFramePr>
            <a:graphicFrameLocks/>
          </p:cNvGraphicFramePr>
          <p:nvPr>
            <p:extLst>
              <p:ext uri="{D42A27DB-BD31-4B8C-83A1-F6EECF244321}">
                <p14:modId xmlns:p14="http://schemas.microsoft.com/office/powerpoint/2010/main" val="676127976"/>
              </p:ext>
            </p:extLst>
          </p:nvPr>
        </p:nvGraphicFramePr>
        <p:xfrm>
          <a:off x="6350" y="2107700"/>
          <a:ext cx="6064250" cy="1435100"/>
        </p:xfrm>
        <a:graphic>
          <a:graphicData uri="http://schemas.openxmlformats.org/drawingml/2006/chart">
            <c:chart xmlns:c="http://schemas.openxmlformats.org/drawingml/2006/chart" xmlns:r="http://schemas.openxmlformats.org/officeDocument/2006/relationships" r:id="rId4"/>
          </a:graphicData>
        </a:graphic>
      </p:graphicFrame>
      <p:cxnSp>
        <p:nvCxnSpPr>
          <p:cNvPr id="38" name="Straight Connector 37"/>
          <p:cNvCxnSpPr/>
          <p:nvPr/>
        </p:nvCxnSpPr>
        <p:spPr>
          <a:xfrm>
            <a:off x="1254221" y="4736592"/>
            <a:ext cx="4448069"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094191" y="4468368"/>
            <a:ext cx="4482113"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5405597" y="3888585"/>
            <a:ext cx="0" cy="848007"/>
          </a:xfrm>
          <a:prstGeom prst="straightConnector1">
            <a:avLst/>
          </a:prstGeom>
          <a:ln w="38100">
            <a:solidFill>
              <a:srgbClr val="FF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4175585" y="4146661"/>
            <a:ext cx="1303562" cy="461665"/>
          </a:xfrm>
          <a:prstGeom prst="rect">
            <a:avLst/>
          </a:prstGeom>
          <a:noFill/>
        </p:spPr>
        <p:txBody>
          <a:bodyPr wrap="square" rtlCol="0">
            <a:spAutoFit/>
          </a:bodyPr>
          <a:lstStyle/>
          <a:p>
            <a:r>
              <a:rPr lang="en-US" sz="2400" b="1" dirty="0">
                <a:solidFill>
                  <a:srgbClr val="FF0000"/>
                </a:solidFill>
              </a:rPr>
              <a:t>↑~200%</a:t>
            </a:r>
          </a:p>
        </p:txBody>
      </p:sp>
      <p:cxnSp>
        <p:nvCxnSpPr>
          <p:cNvPr id="47" name="Straight Arrow Connector 46"/>
          <p:cNvCxnSpPr/>
          <p:nvPr/>
        </p:nvCxnSpPr>
        <p:spPr>
          <a:xfrm>
            <a:off x="11353215" y="2568633"/>
            <a:ext cx="0" cy="1899735"/>
          </a:xfrm>
          <a:prstGeom prst="straightConnector1">
            <a:avLst/>
          </a:prstGeom>
          <a:ln w="38100">
            <a:solidFill>
              <a:srgbClr val="FF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10049653" y="3311967"/>
            <a:ext cx="1303562" cy="461665"/>
          </a:xfrm>
          <a:prstGeom prst="rect">
            <a:avLst/>
          </a:prstGeom>
          <a:noFill/>
        </p:spPr>
        <p:txBody>
          <a:bodyPr wrap="square" rtlCol="0">
            <a:spAutoFit/>
          </a:bodyPr>
          <a:lstStyle/>
          <a:p>
            <a:r>
              <a:rPr lang="en-US" sz="2400" b="1" dirty="0">
                <a:solidFill>
                  <a:srgbClr val="FF0000"/>
                </a:solidFill>
              </a:rPr>
              <a:t>↑~250%</a:t>
            </a:r>
          </a:p>
        </p:txBody>
      </p:sp>
    </p:spTree>
    <p:extLst>
      <p:ext uri="{BB962C8B-B14F-4D97-AF65-F5344CB8AC3E}">
        <p14:creationId xmlns:p14="http://schemas.microsoft.com/office/powerpoint/2010/main" val="114541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par>
                                <p:cTn id="14" presetID="10" presetClass="entr" presetSubtype="0"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500"/>
                                        <p:tgtEl>
                                          <p:spTgt spid="4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6" grpId="0"/>
      <p:bldP spid="4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p:cNvGraphicFramePr>
            <a:graphicFrameLocks/>
          </p:cNvGraphicFramePr>
          <p:nvPr>
            <p:extLst>
              <p:ext uri="{D42A27DB-BD31-4B8C-83A1-F6EECF244321}">
                <p14:modId xmlns:p14="http://schemas.microsoft.com/office/powerpoint/2010/main" val="741042479"/>
              </p:ext>
            </p:extLst>
          </p:nvPr>
        </p:nvGraphicFramePr>
        <p:xfrm>
          <a:off x="0" y="1565021"/>
          <a:ext cx="6096000" cy="4216400"/>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en-US" dirty="0"/>
              <a:t>Postmark &amp; </a:t>
            </a:r>
            <a:r>
              <a:rPr lang="en-US" dirty="0" err="1"/>
              <a:t>Filebench</a:t>
            </a:r>
            <a:endParaRPr lang="en-US" dirty="0"/>
          </a:p>
        </p:txBody>
      </p:sp>
      <p:sp>
        <p:nvSpPr>
          <p:cNvPr id="5" name="Slide Number Placeholder 4"/>
          <p:cNvSpPr>
            <a:spLocks noGrp="1"/>
          </p:cNvSpPr>
          <p:nvPr>
            <p:ph type="sldNum" sz="quarter" idx="12"/>
          </p:nvPr>
        </p:nvSpPr>
        <p:spPr/>
        <p:txBody>
          <a:bodyPr/>
          <a:lstStyle/>
          <a:p>
            <a:fld id="{10037A90-D1A7-B045-92CA-91932AD6A1A9}" type="slidenum">
              <a:rPr lang="en-US" smtClean="0"/>
              <a:t>45</a:t>
            </a:fld>
            <a:endParaRPr lang="en-US"/>
          </a:p>
        </p:txBody>
      </p:sp>
      <p:sp>
        <p:nvSpPr>
          <p:cNvPr id="7" name="Rectangle 6"/>
          <p:cNvSpPr/>
          <p:nvPr/>
        </p:nvSpPr>
        <p:spPr>
          <a:xfrm>
            <a:off x="3553729" y="2083442"/>
            <a:ext cx="1541972" cy="523220"/>
          </a:xfrm>
          <a:prstGeom prst="rect">
            <a:avLst/>
          </a:prstGeom>
          <a:noFill/>
        </p:spPr>
        <p:txBody>
          <a:bodyPr wrap="square" rtlCol="0">
            <a:spAutoFit/>
          </a:bodyPr>
          <a:lstStyle/>
          <a:p>
            <a:r>
              <a:rPr lang="en-US" sz="2800" b="1">
                <a:solidFill>
                  <a:schemeClr val="accent5"/>
                </a:solidFill>
              </a:rPr>
              <a:t>↑~50%</a:t>
            </a:r>
            <a:endParaRPr lang="en-US" sz="2800" b="1" dirty="0">
              <a:solidFill>
                <a:schemeClr val="accent5"/>
              </a:solidFill>
            </a:endParaRPr>
          </a:p>
        </p:txBody>
      </p:sp>
      <p:graphicFrame>
        <p:nvGraphicFramePr>
          <p:cNvPr id="9" name="Chart 8"/>
          <p:cNvGraphicFramePr>
            <a:graphicFrameLocks/>
          </p:cNvGraphicFramePr>
          <p:nvPr>
            <p:extLst>
              <p:ext uri="{D42A27DB-BD31-4B8C-83A1-F6EECF244321}">
                <p14:modId xmlns:p14="http://schemas.microsoft.com/office/powerpoint/2010/main" val="1364382389"/>
              </p:ext>
            </p:extLst>
          </p:nvPr>
        </p:nvGraphicFramePr>
        <p:xfrm>
          <a:off x="6096000" y="1565021"/>
          <a:ext cx="5974080" cy="456977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990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Overview</a:t>
            </a:r>
            <a:endParaRPr lang="en-US" dirty="0"/>
          </a:p>
        </p:txBody>
      </p:sp>
      <p:sp>
        <p:nvSpPr>
          <p:cNvPr id="3" name="Content Placeholder 2"/>
          <p:cNvSpPr>
            <a:spLocks noGrp="1"/>
          </p:cNvSpPr>
          <p:nvPr>
            <p:ph idx="1"/>
          </p:nvPr>
        </p:nvSpPr>
        <p:spPr/>
        <p:txBody>
          <a:bodyPr>
            <a:normAutofit/>
          </a:bodyPr>
          <a:lstStyle/>
          <a:p>
            <a:r>
              <a:rPr lang="en-US" altLang="zh-CN" sz="3200" dirty="0">
                <a:solidFill>
                  <a:schemeClr val="bg1">
                    <a:lumMod val="75000"/>
                  </a:schemeClr>
                </a:solidFill>
                <a:latin typeface="Gill Sans" charset="0"/>
                <a:ea typeface="Gill Sans" charset="0"/>
                <a:cs typeface="Gill Sans" charset="0"/>
              </a:rPr>
              <a:t>Background</a:t>
            </a:r>
          </a:p>
          <a:p>
            <a:r>
              <a:rPr lang="en-US" altLang="zh-CN" sz="3200" dirty="0">
                <a:solidFill>
                  <a:schemeClr val="bg1">
                    <a:lumMod val="75000"/>
                  </a:schemeClr>
                </a:solidFill>
                <a:latin typeface="Gill Sans" charset="0"/>
                <a:ea typeface="Gill Sans" charset="0"/>
                <a:cs typeface="Gill Sans" charset="0"/>
              </a:rPr>
              <a:t>Design &amp; Implementation</a:t>
            </a:r>
          </a:p>
          <a:p>
            <a:pPr marL="457200" indent="-457200">
              <a:buFont typeface="Wingdings" charset="2"/>
              <a:buChar char="ü"/>
            </a:pPr>
            <a:r>
              <a:rPr lang="en-US" altLang="zh-CN" sz="3200" dirty="0" err="1">
                <a:solidFill>
                  <a:schemeClr val="bg1">
                    <a:lumMod val="75000"/>
                  </a:schemeClr>
                </a:solidFill>
              </a:rPr>
              <a:t>Hashtable</a:t>
            </a:r>
            <a:r>
              <a:rPr lang="en-US" altLang="zh-CN" sz="3200" dirty="0">
                <a:solidFill>
                  <a:schemeClr val="bg1">
                    <a:lumMod val="75000"/>
                  </a:schemeClr>
                </a:solidFill>
              </a:rPr>
              <a:t>-based directories</a:t>
            </a:r>
          </a:p>
          <a:p>
            <a:pPr marL="457200" indent="-457200">
              <a:buFont typeface="Wingdings" charset="2"/>
              <a:buChar char="ü"/>
            </a:pPr>
            <a:r>
              <a:rPr lang="en-US" altLang="zh-CN" sz="3200" dirty="0">
                <a:solidFill>
                  <a:schemeClr val="bg1">
                    <a:lumMod val="75000"/>
                  </a:schemeClr>
                </a:solidFill>
              </a:rPr>
              <a:t>Pointer-based dual views</a:t>
            </a:r>
          </a:p>
          <a:p>
            <a:pPr marL="457200" indent="-457200">
              <a:buFont typeface="Wingdings" charset="2"/>
              <a:buChar char="ü"/>
            </a:pPr>
            <a:r>
              <a:rPr lang="en-US" altLang="zh-CN" sz="3200" dirty="0">
                <a:solidFill>
                  <a:schemeClr val="bg1">
                    <a:lumMod val="75000"/>
                  </a:schemeClr>
                </a:solidFill>
              </a:rPr>
              <a:t>Semantic-aware dependency tracking/enforcement</a:t>
            </a:r>
            <a:endParaRPr lang="en-US" altLang="zh-CN" sz="3200" dirty="0">
              <a:solidFill>
                <a:schemeClr val="bg1">
                  <a:lumMod val="75000"/>
                </a:schemeClr>
              </a:solidFill>
              <a:latin typeface="Gill Sans" charset="0"/>
              <a:ea typeface="Gill Sans" charset="0"/>
              <a:cs typeface="Gill Sans" charset="0"/>
            </a:endParaRPr>
          </a:p>
          <a:p>
            <a:r>
              <a:rPr lang="en-US" altLang="zh-CN" sz="3200" dirty="0">
                <a:solidFill>
                  <a:schemeClr val="bg1">
                    <a:lumMod val="75000"/>
                  </a:schemeClr>
                </a:solidFill>
                <a:latin typeface="Gill Sans" charset="0"/>
                <a:ea typeface="Gill Sans" charset="0"/>
                <a:cs typeface="Gill Sans" charset="0"/>
              </a:rPr>
              <a:t>Evaluation</a:t>
            </a:r>
          </a:p>
          <a:p>
            <a:r>
              <a:rPr lang="en-US" altLang="zh-CN" sz="3200" dirty="0">
                <a:latin typeface="Gill Sans" charset="0"/>
                <a:ea typeface="Gill Sans" charset="0"/>
                <a:cs typeface="Gill Sans" charset="0"/>
              </a:rPr>
              <a:t>Conclusion</a:t>
            </a:r>
          </a:p>
          <a:p>
            <a:endParaRPr lang="en-US" sz="3200" dirty="0">
              <a:latin typeface="Gill Sans" charset="0"/>
              <a:ea typeface="Gill Sans" charset="0"/>
              <a:cs typeface="Gill Sans" charset="0"/>
            </a:endParaRPr>
          </a:p>
        </p:txBody>
      </p:sp>
      <p:sp>
        <p:nvSpPr>
          <p:cNvPr id="4" name="Slide Number Placeholder 3"/>
          <p:cNvSpPr>
            <a:spLocks noGrp="1"/>
          </p:cNvSpPr>
          <p:nvPr>
            <p:ph type="sldNum" sz="quarter" idx="12"/>
          </p:nvPr>
        </p:nvSpPr>
        <p:spPr/>
        <p:txBody>
          <a:bodyPr/>
          <a:lstStyle/>
          <a:p>
            <a:fld id="{10037A90-D1A7-B045-92CA-91932AD6A1A9}" type="slidenum">
              <a:rPr lang="en-US" smtClean="0"/>
              <a:t>46</a:t>
            </a:fld>
            <a:endParaRPr lang="en-US"/>
          </a:p>
        </p:txBody>
      </p:sp>
    </p:spTree>
    <p:extLst>
      <p:ext uri="{BB962C8B-B14F-4D97-AF65-F5344CB8AC3E}">
        <p14:creationId xmlns:p14="http://schemas.microsoft.com/office/powerpoint/2010/main" val="4272257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pPr marL="457200" indent="-457200">
              <a:buFont typeface="Wingdings" charset="2"/>
              <a:buChar char="§"/>
            </a:pPr>
            <a:r>
              <a:rPr lang="en-US" dirty="0"/>
              <a:t>Soft updates is complicated due to the mismatch between</a:t>
            </a:r>
            <a:br>
              <a:rPr lang="en-US" dirty="0"/>
            </a:br>
            <a:r>
              <a:rPr lang="en-US" i="1" u="sng" dirty="0"/>
              <a:t>per-pointer-based dependency tracking</a:t>
            </a:r>
            <a:r>
              <a:rPr lang="en-US" i="1" dirty="0"/>
              <a:t> </a:t>
            </a:r>
            <a:r>
              <a:rPr lang="en-US" dirty="0"/>
              <a:t>and </a:t>
            </a:r>
            <a:r>
              <a:rPr lang="en-US" i="1" u="sng" dirty="0"/>
              <a:t>block-based interface of traditional disks</a:t>
            </a:r>
          </a:p>
          <a:p>
            <a:pPr marL="457200" indent="-457200">
              <a:buFont typeface="Wingdings" charset="2"/>
              <a:buChar char="§"/>
            </a:pPr>
            <a:r>
              <a:rPr lang="en-US" dirty="0"/>
              <a:t>We design and implement </a:t>
            </a:r>
            <a:r>
              <a:rPr lang="en-US" dirty="0" err="1"/>
              <a:t>SoupFS</a:t>
            </a:r>
            <a:endParaRPr lang="en-US" dirty="0"/>
          </a:p>
          <a:p>
            <a:pPr marL="1200150" lvl="1" indent="-514350">
              <a:buFont typeface="Wingdings" charset="2"/>
              <a:buChar char="ü"/>
            </a:pPr>
            <a:r>
              <a:rPr lang="en-US" altLang="zh-CN" sz="2800" dirty="0" err="1"/>
              <a:t>Hashtable</a:t>
            </a:r>
            <a:r>
              <a:rPr lang="en-US" altLang="zh-CN" sz="2800" dirty="0"/>
              <a:t>-based directories</a:t>
            </a:r>
          </a:p>
          <a:p>
            <a:pPr marL="1200150" lvl="1" indent="-514350">
              <a:buFont typeface="Wingdings" charset="2"/>
              <a:buChar char="ü"/>
            </a:pPr>
            <a:r>
              <a:rPr lang="en-US" altLang="zh-CN" sz="2800" dirty="0"/>
              <a:t>Pointer-based dual views</a:t>
            </a:r>
          </a:p>
          <a:p>
            <a:pPr marL="1200150" lvl="1" indent="-514350">
              <a:buFont typeface="Wingdings" charset="2"/>
              <a:buChar char="ü"/>
            </a:pPr>
            <a:r>
              <a:rPr lang="en-US" altLang="zh-CN" sz="2800" dirty="0"/>
              <a:t>Semantic-aware dependency tracking/enforcement</a:t>
            </a:r>
          </a:p>
          <a:p>
            <a:pPr marL="1200150" lvl="1" indent="-514350">
              <a:buFont typeface="Wingdings" charset="2"/>
              <a:buChar char="ü"/>
            </a:pPr>
            <a:endParaRPr lang="en-US" dirty="0"/>
          </a:p>
          <a:p>
            <a:pPr marL="457200" indent="-457200">
              <a:buFont typeface="Wingdings" charset="2"/>
              <a:buChar char="§"/>
            </a:pPr>
            <a:r>
              <a:rPr lang="en-US" dirty="0"/>
              <a:t>Soft updates can be made simple and fast on NVM</a:t>
            </a:r>
          </a:p>
        </p:txBody>
      </p:sp>
      <p:sp>
        <p:nvSpPr>
          <p:cNvPr id="4" name="Slide Number Placeholder 3"/>
          <p:cNvSpPr>
            <a:spLocks noGrp="1"/>
          </p:cNvSpPr>
          <p:nvPr>
            <p:ph type="sldNum" sz="quarter" idx="12"/>
          </p:nvPr>
        </p:nvSpPr>
        <p:spPr/>
        <p:txBody>
          <a:bodyPr/>
          <a:lstStyle/>
          <a:p>
            <a:fld id="{10037A90-D1A7-B045-92CA-91932AD6A1A9}" type="slidenum">
              <a:rPr lang="en-US" smtClean="0"/>
              <a:t>47</a:t>
            </a:fld>
            <a:endParaRPr lang="en-US"/>
          </a:p>
        </p:txBody>
      </p:sp>
    </p:spTree>
    <p:extLst>
      <p:ext uri="{BB962C8B-B14F-4D97-AF65-F5344CB8AC3E}">
        <p14:creationId xmlns:p14="http://schemas.microsoft.com/office/powerpoint/2010/main" val="163967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9F50665-4608-C448-B11C-831F1D5973A2}"/>
              </a:ext>
            </a:extLst>
          </p:cNvPr>
          <p:cNvSpPr>
            <a:spLocks noGrp="1"/>
          </p:cNvSpPr>
          <p:nvPr>
            <p:ph type="sldNum" sz="quarter" idx="12"/>
          </p:nvPr>
        </p:nvSpPr>
        <p:spPr>
          <a:xfrm>
            <a:off x="9448800" y="6492875"/>
            <a:ext cx="2743200" cy="365125"/>
          </a:xfrm>
        </p:spPr>
        <p:txBody>
          <a:bodyPr/>
          <a:lstStyle/>
          <a:p>
            <a:fld id="{10037A90-D1A7-B045-92CA-91932AD6A1A9}" type="slidenum">
              <a:rPr lang="en-US" smtClean="0"/>
              <a:t>48</a:t>
            </a:fld>
            <a:endParaRPr lang="en-US" dirty="0"/>
          </a:p>
        </p:txBody>
      </p:sp>
      <p:sp>
        <p:nvSpPr>
          <p:cNvPr id="6" name="Title 4">
            <a:extLst>
              <a:ext uri="{FF2B5EF4-FFF2-40B4-BE49-F238E27FC236}">
                <a16:creationId xmlns:a16="http://schemas.microsoft.com/office/drawing/2014/main" id="{7D0F292B-29FE-8A46-A4AC-D167B4E55779}"/>
              </a:ext>
            </a:extLst>
          </p:cNvPr>
          <p:cNvSpPr txBox="1">
            <a:spLocks/>
          </p:cNvSpPr>
          <p:nvPr/>
        </p:nvSpPr>
        <p:spPr>
          <a:xfrm>
            <a:off x="1368479" y="526484"/>
            <a:ext cx="9144000" cy="10064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800" b="0" kern="1200">
                <a:solidFill>
                  <a:schemeClr val="tx1"/>
                </a:solidFill>
                <a:latin typeface="Gill Sans" charset="0"/>
                <a:ea typeface="Gill Sans" charset="0"/>
                <a:cs typeface="Gill Sans" charset="0"/>
              </a:defRPr>
            </a:lvl1pPr>
          </a:lstStyle>
          <a:p>
            <a:r>
              <a:rPr lang="en-US" sz="4400" dirty="0"/>
              <a:t>Thanks </a:t>
            </a:r>
            <a:r>
              <a:rPr lang="en-US" altLang="zh-CN" sz="4400" dirty="0"/>
              <a:t>&amp;</a:t>
            </a:r>
            <a:r>
              <a:rPr lang="zh-CN" altLang="en-US" sz="4400" dirty="0"/>
              <a:t> </a:t>
            </a:r>
            <a:r>
              <a:rPr lang="en-US" altLang="zh-CN" sz="4400" dirty="0">
                <a:sym typeface="Wingdings"/>
              </a:rPr>
              <a:t>Questions?</a:t>
            </a:r>
            <a:r>
              <a:rPr lang="zh-CN" altLang="en-US" sz="4400" dirty="0">
                <a:sym typeface="Wingdings"/>
              </a:rPr>
              <a:t> </a:t>
            </a:r>
            <a:endParaRPr lang="en-US" sz="4400" dirty="0"/>
          </a:p>
        </p:txBody>
      </p:sp>
      <p:pic>
        <p:nvPicPr>
          <p:cNvPr id="7" name="Picture 6">
            <a:extLst>
              <a:ext uri="{FF2B5EF4-FFF2-40B4-BE49-F238E27FC236}">
                <a16:creationId xmlns:a16="http://schemas.microsoft.com/office/drawing/2014/main" id="{4A12E9A6-9AA4-5A4A-917C-B5425FA8FD40}"/>
              </a:ext>
            </a:extLst>
          </p:cNvPr>
          <p:cNvPicPr>
            <a:picLocks noChangeAspect="1"/>
          </p:cNvPicPr>
          <p:nvPr/>
        </p:nvPicPr>
        <p:blipFill>
          <a:blip r:embed="rId2"/>
          <a:stretch>
            <a:fillRect/>
          </a:stretch>
        </p:blipFill>
        <p:spPr>
          <a:xfrm>
            <a:off x="3502079" y="1532959"/>
            <a:ext cx="4876800" cy="4876800"/>
          </a:xfrm>
          <a:prstGeom prst="rect">
            <a:avLst/>
          </a:prstGeom>
        </p:spPr>
      </p:pic>
    </p:spTree>
    <p:extLst>
      <p:ext uri="{BB962C8B-B14F-4D97-AF65-F5344CB8AC3E}">
        <p14:creationId xmlns:p14="http://schemas.microsoft.com/office/powerpoint/2010/main" val="493119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7971531" y="3252930"/>
            <a:ext cx="3703320" cy="2073172"/>
          </a:xfrm>
          <a:prstGeom prst="roundRect">
            <a:avLst>
              <a:gd name="adj" fmla="val 8791"/>
            </a:avLst>
          </a:prstGeom>
          <a:ln w="38100">
            <a:solidFill>
              <a:schemeClr val="tx1"/>
            </a:solidFill>
          </a:ln>
        </p:spPr>
        <p:style>
          <a:lnRef idx="2">
            <a:schemeClr val="accent2"/>
          </a:lnRef>
          <a:fillRef idx="1">
            <a:schemeClr val="lt1"/>
          </a:fillRef>
          <a:effectRef idx="0">
            <a:schemeClr val="accent2"/>
          </a:effectRef>
          <a:fontRef idx="minor">
            <a:schemeClr val="dk1"/>
          </a:fontRef>
        </p:style>
        <p:txBody>
          <a:bodyPr rtlCol="0" anchor="t" anchorCtr="0"/>
          <a:lstStyle/>
          <a:p>
            <a:r>
              <a:rPr lang="en-US" altLang="zh-CN" sz="2400" b="1" dirty="0">
                <a:solidFill>
                  <a:srgbClr val="0165C0"/>
                </a:solidFill>
              </a:rPr>
              <a:t>DISK</a:t>
            </a:r>
            <a:endParaRPr lang="en-US" sz="2400" b="1" dirty="0">
              <a:solidFill>
                <a:srgbClr val="0165C0"/>
              </a:solidFill>
            </a:endParaRPr>
          </a:p>
        </p:txBody>
      </p:sp>
      <p:sp>
        <p:nvSpPr>
          <p:cNvPr id="2" name="Title 1"/>
          <p:cNvSpPr>
            <a:spLocks noGrp="1"/>
          </p:cNvSpPr>
          <p:nvPr>
            <p:ph type="title"/>
          </p:nvPr>
        </p:nvSpPr>
        <p:spPr/>
        <p:txBody>
          <a:bodyPr/>
          <a:lstStyle/>
          <a:p>
            <a:r>
              <a:rPr lang="en-US" dirty="0"/>
              <a:t>Soft Updates</a:t>
            </a:r>
          </a:p>
        </p:txBody>
      </p:sp>
      <p:sp>
        <p:nvSpPr>
          <p:cNvPr id="3" name="Content Placeholder 2"/>
          <p:cNvSpPr>
            <a:spLocks noGrp="1"/>
          </p:cNvSpPr>
          <p:nvPr>
            <p:ph idx="1"/>
          </p:nvPr>
        </p:nvSpPr>
        <p:spPr/>
        <p:txBody>
          <a:bodyPr/>
          <a:lstStyle/>
          <a:p>
            <a:r>
              <a:rPr lang="en-US" dirty="0"/>
              <a:t>Latest metadata in DRAM</a:t>
            </a:r>
          </a:p>
          <a:p>
            <a:pPr marL="457200" indent="-457200">
              <a:buFont typeface="Wingdings" charset="2"/>
              <a:buChar char="§"/>
            </a:pPr>
            <a:r>
              <a:rPr lang="en-US" dirty="0"/>
              <a:t>Updated in DRAM with dependency tracked</a:t>
            </a:r>
          </a:p>
          <a:p>
            <a:pPr marL="457200" indent="-457200">
              <a:buFont typeface="Wingdings" charset="2"/>
              <a:buChar char="ü"/>
            </a:pPr>
            <a:r>
              <a:rPr lang="en-US" dirty="0"/>
              <a:t>DRAM performance</a:t>
            </a:r>
          </a:p>
          <a:p>
            <a:pPr marL="457200" indent="-457200">
              <a:buFont typeface="Wingdings" charset="2"/>
              <a:buChar char="ü"/>
            </a:pPr>
            <a:r>
              <a:rPr lang="en-US" dirty="0"/>
              <a:t>No synchronous disk writes</a:t>
            </a:r>
          </a:p>
          <a:p>
            <a:r>
              <a:rPr lang="en-US" dirty="0"/>
              <a:t>Consistent metadata in disks</a:t>
            </a:r>
          </a:p>
          <a:p>
            <a:pPr marL="457200" indent="-457200">
              <a:buFont typeface="Wingdings" charset="2"/>
              <a:buChar char="§"/>
            </a:pPr>
            <a:r>
              <a:rPr lang="en-US" dirty="0"/>
              <a:t>Persisted to disks with dependency enforced</a:t>
            </a:r>
          </a:p>
          <a:p>
            <a:pPr marL="457200" indent="-457200">
              <a:buFont typeface="Wingdings" charset="2"/>
              <a:buChar char="ü"/>
            </a:pPr>
            <a:r>
              <a:rPr lang="en-US" dirty="0"/>
              <a:t>Always consistent</a:t>
            </a:r>
          </a:p>
          <a:p>
            <a:pPr marL="457200" indent="-457200">
              <a:buFont typeface="Wingdings" charset="2"/>
              <a:buChar char="ü"/>
            </a:pPr>
            <a:r>
              <a:rPr lang="en-US" dirty="0"/>
              <a:t>Immediately usable after crash</a:t>
            </a:r>
          </a:p>
        </p:txBody>
      </p:sp>
      <p:sp>
        <p:nvSpPr>
          <p:cNvPr id="5" name="Slide Number Placeholder 4"/>
          <p:cNvSpPr>
            <a:spLocks noGrp="1"/>
          </p:cNvSpPr>
          <p:nvPr>
            <p:ph type="sldNum" sz="quarter" idx="12"/>
          </p:nvPr>
        </p:nvSpPr>
        <p:spPr/>
        <p:txBody>
          <a:bodyPr/>
          <a:lstStyle/>
          <a:p>
            <a:fld id="{10037A90-D1A7-B045-92CA-91932AD6A1A9}" type="slidenum">
              <a:rPr lang="en-US" smtClean="0"/>
              <a:t>5</a:t>
            </a:fld>
            <a:endParaRPr lang="en-US"/>
          </a:p>
        </p:txBody>
      </p:sp>
      <p:sp>
        <p:nvSpPr>
          <p:cNvPr id="7" name="Rounded Rectangle 6"/>
          <p:cNvSpPr/>
          <p:nvPr/>
        </p:nvSpPr>
        <p:spPr>
          <a:xfrm>
            <a:off x="7952143" y="1164911"/>
            <a:ext cx="3703320" cy="2092566"/>
          </a:xfrm>
          <a:prstGeom prst="roundRect">
            <a:avLst>
              <a:gd name="adj" fmla="val 8084"/>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t" anchorCtr="0"/>
          <a:lstStyle/>
          <a:p>
            <a:r>
              <a:rPr lang="en-US" altLang="zh-CN" sz="2400" b="1" dirty="0">
                <a:solidFill>
                  <a:srgbClr val="C00000"/>
                </a:solidFill>
              </a:rPr>
              <a:t>DRAM (Page cache)</a:t>
            </a:r>
            <a:endParaRPr lang="en-US" sz="2400" b="1" dirty="0">
              <a:solidFill>
                <a:srgbClr val="C00000"/>
              </a:solidFill>
            </a:endParaRPr>
          </a:p>
        </p:txBody>
      </p:sp>
      <p:sp>
        <p:nvSpPr>
          <p:cNvPr id="8" name="Rectangle 7"/>
          <p:cNvSpPr/>
          <p:nvPr/>
        </p:nvSpPr>
        <p:spPr>
          <a:xfrm>
            <a:off x="8162996" y="1762250"/>
            <a:ext cx="534838" cy="534838"/>
          </a:xfrm>
          <a:prstGeom prst="rect">
            <a:avLst/>
          </a:prstGeom>
          <a:solidFill>
            <a:srgbClr val="FF8286"/>
          </a:solid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Rectangle 8"/>
          <p:cNvSpPr/>
          <p:nvPr/>
        </p:nvSpPr>
        <p:spPr>
          <a:xfrm>
            <a:off x="8965253" y="2163378"/>
            <a:ext cx="534838" cy="534838"/>
          </a:xfrm>
          <a:prstGeom prst="rect">
            <a:avLst/>
          </a:prstGeom>
          <a:solidFill>
            <a:srgbClr val="FF8286"/>
          </a:solid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10" name="Straight Arrow Connector 9"/>
          <p:cNvCxnSpPr>
            <a:stCxn id="9" idx="3"/>
            <a:endCxn id="10" idx="1"/>
          </p:cNvCxnSpPr>
          <p:nvPr/>
        </p:nvCxnSpPr>
        <p:spPr>
          <a:xfrm>
            <a:off x="8697834" y="2029669"/>
            <a:ext cx="267419" cy="4011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206520" y="5479151"/>
            <a:ext cx="3266600" cy="461665"/>
          </a:xfrm>
          <a:prstGeom prst="rect">
            <a:avLst/>
          </a:prstGeom>
          <a:noFill/>
        </p:spPr>
        <p:txBody>
          <a:bodyPr wrap="none" rtlCol="0">
            <a:spAutoFit/>
          </a:bodyPr>
          <a:lstStyle/>
          <a:p>
            <a:r>
              <a:rPr lang="en-US" sz="2400"/>
              <a:t>Traditional </a:t>
            </a:r>
            <a:r>
              <a:rPr lang="en-US" sz="2400" dirty="0"/>
              <a:t>Soft Updates</a:t>
            </a:r>
          </a:p>
        </p:txBody>
      </p:sp>
      <p:sp>
        <p:nvSpPr>
          <p:cNvPr id="12" name="Rectangle 11"/>
          <p:cNvSpPr/>
          <p:nvPr/>
        </p:nvSpPr>
        <p:spPr>
          <a:xfrm>
            <a:off x="9827444" y="1895959"/>
            <a:ext cx="534838" cy="534838"/>
          </a:xfrm>
          <a:prstGeom prst="rect">
            <a:avLst/>
          </a:prstGeom>
          <a:solidFill>
            <a:srgbClr val="FF8286"/>
          </a:solid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t> </a:t>
            </a:r>
            <a:endParaRPr lang="en-US"/>
          </a:p>
        </p:txBody>
      </p:sp>
      <p:cxnSp>
        <p:nvCxnSpPr>
          <p:cNvPr id="13" name="Straight Arrow Connector 12"/>
          <p:cNvCxnSpPr/>
          <p:nvPr/>
        </p:nvCxnSpPr>
        <p:spPr>
          <a:xfrm flipV="1">
            <a:off x="9500091" y="2163378"/>
            <a:ext cx="327353" cy="2674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0689635" y="2255658"/>
            <a:ext cx="534838" cy="534838"/>
          </a:xfrm>
          <a:prstGeom prst="rect">
            <a:avLst/>
          </a:prstGeom>
          <a:solidFill>
            <a:srgbClr val="FF8286"/>
          </a:solid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t> </a:t>
            </a:r>
            <a:endParaRPr lang="en-US" dirty="0"/>
          </a:p>
        </p:txBody>
      </p:sp>
      <p:cxnSp>
        <p:nvCxnSpPr>
          <p:cNvPr id="15" name="Straight Arrow Connector 14"/>
          <p:cNvCxnSpPr>
            <a:stCxn id="21" idx="3"/>
          </p:cNvCxnSpPr>
          <p:nvPr/>
        </p:nvCxnSpPr>
        <p:spPr>
          <a:xfrm>
            <a:off x="10362282" y="2163378"/>
            <a:ext cx="327353" cy="3596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8162996" y="3770432"/>
            <a:ext cx="534838" cy="534838"/>
          </a:xfrm>
          <a:prstGeom prst="rect">
            <a:avLst/>
          </a:prstGeom>
          <a:solidFill>
            <a:schemeClr val="accent1">
              <a:lumMod val="20000"/>
              <a:lumOff val="80000"/>
            </a:schemeClr>
          </a:solid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7" name="Rectangle 16"/>
          <p:cNvSpPr/>
          <p:nvPr/>
        </p:nvSpPr>
        <p:spPr>
          <a:xfrm>
            <a:off x="8965253" y="4171560"/>
            <a:ext cx="534838" cy="534838"/>
          </a:xfrm>
          <a:prstGeom prst="rect">
            <a:avLst/>
          </a:prstGeom>
          <a:solidFill>
            <a:schemeClr val="accent1">
              <a:lumMod val="20000"/>
              <a:lumOff val="80000"/>
            </a:schemeClr>
          </a:solid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19" name="Straight Arrow Connector 18"/>
          <p:cNvCxnSpPr/>
          <p:nvPr/>
        </p:nvCxnSpPr>
        <p:spPr>
          <a:xfrm>
            <a:off x="8697834" y="4037851"/>
            <a:ext cx="267419" cy="4011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1" idx="3"/>
          </p:cNvCxnSpPr>
          <p:nvPr/>
        </p:nvCxnSpPr>
        <p:spPr>
          <a:xfrm>
            <a:off x="10362282" y="4171560"/>
            <a:ext cx="327353" cy="2428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9827444" y="3904141"/>
            <a:ext cx="534838" cy="534838"/>
          </a:xfrm>
          <a:prstGeom prst="rect">
            <a:avLst/>
          </a:prstGeom>
          <a:solidFill>
            <a:schemeClr val="accent1">
              <a:lumMod val="20000"/>
              <a:lumOff val="80000"/>
            </a:schemeClr>
          </a:solid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t> </a:t>
            </a:r>
            <a:endParaRPr lang="en-US"/>
          </a:p>
        </p:txBody>
      </p:sp>
      <p:cxnSp>
        <p:nvCxnSpPr>
          <p:cNvPr id="22" name="Straight Arrow Connector 21"/>
          <p:cNvCxnSpPr/>
          <p:nvPr/>
        </p:nvCxnSpPr>
        <p:spPr>
          <a:xfrm flipV="1">
            <a:off x="9500091" y="4171560"/>
            <a:ext cx="327353" cy="2674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750367" y="7111218"/>
            <a:ext cx="342900" cy="236147"/>
          </a:xfrm>
          <a:prstGeom prst="rect">
            <a:avLst/>
          </a:prstGeom>
          <a:solidFill>
            <a:schemeClr val="accent3">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050501" y="7029059"/>
            <a:ext cx="304800" cy="304800"/>
          </a:xfrm>
          <a:prstGeom prst="ellipse">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0689675" y="2255658"/>
            <a:ext cx="534838" cy="534838"/>
          </a:xfrm>
          <a:prstGeom prst="rect">
            <a:avLst/>
          </a:prstGeom>
          <a:solidFill>
            <a:srgbClr val="FF8286"/>
          </a:solid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t> </a:t>
            </a:r>
            <a:endParaRPr lang="en-US" dirty="0"/>
          </a:p>
        </p:txBody>
      </p:sp>
      <p:grpSp>
        <p:nvGrpSpPr>
          <p:cNvPr id="50" name="Group 49"/>
          <p:cNvGrpSpPr/>
          <p:nvPr/>
        </p:nvGrpSpPr>
        <p:grpSpPr>
          <a:xfrm>
            <a:off x="10689635" y="1286186"/>
            <a:ext cx="891733" cy="750520"/>
            <a:chOff x="10689635" y="1286186"/>
            <a:chExt cx="891733" cy="750520"/>
          </a:xfrm>
        </p:grpSpPr>
        <p:sp>
          <p:nvSpPr>
            <p:cNvPr id="24" name="Rectangle 23"/>
            <p:cNvSpPr/>
            <p:nvPr/>
          </p:nvSpPr>
          <p:spPr>
            <a:xfrm>
              <a:off x="10689635" y="1399220"/>
              <a:ext cx="342900" cy="236147"/>
            </a:xfrm>
            <a:prstGeom prst="rect">
              <a:avLst/>
            </a:prstGeom>
            <a:solidFill>
              <a:schemeClr val="accent3">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0689635" y="1800559"/>
              <a:ext cx="342900" cy="236147"/>
            </a:xfrm>
            <a:prstGeom prst="rect">
              <a:avLst/>
            </a:prstGeom>
            <a:solidFill>
              <a:schemeClr val="accent3">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1238468" y="1286186"/>
              <a:ext cx="342900" cy="236147"/>
            </a:xfrm>
            <a:prstGeom prst="rect">
              <a:avLst/>
            </a:prstGeom>
            <a:solidFill>
              <a:schemeClr val="accent3">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1211701" y="1723501"/>
              <a:ext cx="304800" cy="304800"/>
            </a:xfrm>
            <a:prstGeom prst="ellipse">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a:stCxn id="24" idx="3"/>
              <a:endCxn id="27" idx="1"/>
            </p:cNvCxnSpPr>
            <p:nvPr/>
          </p:nvCxnSpPr>
          <p:spPr>
            <a:xfrm flipV="1">
              <a:off x="11032535" y="1404260"/>
              <a:ext cx="205933" cy="11303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7" idx="2"/>
              <a:endCxn id="28" idx="0"/>
            </p:cNvCxnSpPr>
            <p:nvPr/>
          </p:nvCxnSpPr>
          <p:spPr>
            <a:xfrm flipH="1">
              <a:off x="11364101" y="1522333"/>
              <a:ext cx="45817" cy="2011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8" idx="2"/>
              <a:endCxn id="26" idx="3"/>
            </p:cNvCxnSpPr>
            <p:nvPr/>
          </p:nvCxnSpPr>
          <p:spPr>
            <a:xfrm flipH="1">
              <a:off x="11032535" y="1875901"/>
              <a:ext cx="179166" cy="427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1291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2"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fade">
                                      <p:cBhvr>
                                        <p:cTn id="16" dur="500"/>
                                        <p:tgtEl>
                                          <p:spTgt spid="51"/>
                                        </p:tgtEl>
                                      </p:cBhvr>
                                    </p:animEffect>
                                  </p:childTnLst>
                                </p:cTn>
                              </p:par>
                              <p:par>
                                <p:cTn id="17" presetID="10" presetClass="entr" presetSubtype="0"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500"/>
                                        <p:tgtEl>
                                          <p:spTgt spid="5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58" presetClass="path" presetSubtype="0" accel="50000" decel="50000" fill="hold" nodeType="withEffect">
                                  <p:stCondLst>
                                    <p:cond delay="0"/>
                                  </p:stCondLst>
                                  <p:childTnLst>
                                    <p:animMotion origin="layout" path="M -1.25E-6 3.7037E-7 L 0.03998 0.06181 C 0.04896 0.075 0.05404 0.09444 0.05404 0.11481 C 0.05404 0.13796 0.04896 0.15625 0.03998 0.16944 L -1.25E-6 0.23148 " pathEditMode="relative" rAng="0" ptsTypes="AAAAA">
                                      <p:cBhvr>
                                        <p:cTn id="26" dur="2000" fill="hold"/>
                                        <p:tgtEl>
                                          <p:spTgt spid="50"/>
                                        </p:tgtEl>
                                        <p:attrNameLst>
                                          <p:attrName>ppt_x</p:attrName>
                                          <p:attrName>ppt_y</p:attrName>
                                        </p:attrNameLst>
                                      </p:cBhvr>
                                      <p:rCtr x="2695" y="11574"/>
                                    </p:animMotion>
                                  </p:childTnLst>
                                </p:cTn>
                              </p:par>
                              <p:par>
                                <p:cTn id="27" presetID="42" presetClass="path" presetSubtype="0" accel="50000" decel="50000" fill="hold" grpId="0" nodeType="withEffect">
                                  <p:stCondLst>
                                    <p:cond delay="0"/>
                                  </p:stCondLst>
                                  <p:childTnLst>
                                    <p:animMotion origin="layout" path="M 2.08333E-6 -4.07407E-6 L 2.08333E-6 0.0882 " pathEditMode="relative" rAng="0" ptsTypes="AA">
                                      <p:cBhvr>
                                        <p:cTn id="28" dur="2000" fill="hold"/>
                                        <p:tgtEl>
                                          <p:spTgt spid="51"/>
                                        </p:tgtEl>
                                        <p:attrNameLst>
                                          <p:attrName>ppt_x</p:attrName>
                                          <p:attrName>ppt_y</p:attrName>
                                        </p:attrNameLst>
                                      </p:cBhvr>
                                      <p:rCtr x="0" y="4398"/>
                                    </p:animMotion>
                                  </p:childTnLst>
                                </p:cTn>
                              </p:par>
                            </p:childTnLst>
                          </p:cTn>
                        </p:par>
                        <p:par>
                          <p:cTn id="29" fill="hold">
                            <p:stCondLst>
                              <p:cond delay="2000"/>
                            </p:stCondLst>
                            <p:childTnLst>
                              <p:par>
                                <p:cTn id="30" presetID="10" presetClass="exit" presetSubtype="0" fill="hold" nodeType="afterEffect">
                                  <p:stCondLst>
                                    <p:cond delay="0"/>
                                  </p:stCondLst>
                                  <p:childTnLst>
                                    <p:animEffect transition="out" filter="fade">
                                      <p:cBhvr>
                                        <p:cTn id="31" dur="2000"/>
                                        <p:tgtEl>
                                          <p:spTgt spid="50"/>
                                        </p:tgtEl>
                                      </p:cBhvr>
                                    </p:animEffect>
                                    <p:set>
                                      <p:cBhvr>
                                        <p:cTn id="32" dur="1" fill="hold">
                                          <p:stCondLst>
                                            <p:cond delay="1999"/>
                                          </p:stCondLst>
                                        </p:cTn>
                                        <p:tgtEl>
                                          <p:spTgt spid="50"/>
                                        </p:tgtEl>
                                        <p:attrNameLst>
                                          <p:attrName>style.visibility</p:attrName>
                                        </p:attrNameLst>
                                      </p:cBhvr>
                                      <p:to>
                                        <p:strVal val="hidden"/>
                                      </p:to>
                                    </p:set>
                                  </p:childTnLst>
                                </p:cTn>
                              </p:par>
                              <p:par>
                                <p:cTn id="33" presetID="42" presetClass="path" presetSubtype="0" accel="50000" decel="50000" fill="hold" grpId="1" nodeType="withEffect">
                                  <p:stCondLst>
                                    <p:cond delay="0"/>
                                  </p:stCondLst>
                                  <p:childTnLst>
                                    <p:animMotion origin="layout" path="M 2.08333E-6 0.10024 L 2.08333E-6 0.27593 " pathEditMode="relative" rAng="0" ptsTypes="AA">
                                      <p:cBhvr>
                                        <p:cTn id="34" dur="1000" fill="hold"/>
                                        <p:tgtEl>
                                          <p:spTgt spid="51"/>
                                        </p:tgtEl>
                                        <p:attrNameLst>
                                          <p:attrName>ppt_x</p:attrName>
                                          <p:attrName>ppt_y</p:attrName>
                                        </p:attrNameLst>
                                      </p:cBhvr>
                                      <p:rCtr x="0" y="8773"/>
                                    </p:animMotion>
                                  </p:childTnLst>
                                </p:cTn>
                              </p:par>
                              <p:par>
                                <p:cTn id="35" presetID="1" presetClass="emph" presetSubtype="2" fill="hold" nodeType="withEffect">
                                  <p:stCondLst>
                                    <p:cond delay="0"/>
                                  </p:stCondLst>
                                  <p:childTnLst>
                                    <p:animClr clrSpc="rgb" dir="cw">
                                      <p:cBhvr>
                                        <p:cTn id="36" dur="1000" fill="hold"/>
                                        <p:tgtEl>
                                          <p:spTgt spid="51"/>
                                        </p:tgtEl>
                                        <p:attrNameLst>
                                          <p:attrName>fillcolor</p:attrName>
                                        </p:attrNameLst>
                                      </p:cBhvr>
                                      <p:to>
                                        <a:srgbClr val="DEEBF7"/>
                                      </p:to>
                                    </p:animClr>
                                    <p:set>
                                      <p:cBhvr>
                                        <p:cTn id="37" dur="1000" fill="hold"/>
                                        <p:tgtEl>
                                          <p:spTgt spid="51"/>
                                        </p:tgtEl>
                                        <p:attrNameLst>
                                          <p:attrName>fill.type</p:attrName>
                                        </p:attrNameLst>
                                      </p:cBhvr>
                                      <p:to>
                                        <p:strVal val="solid"/>
                                      </p:to>
                                    </p:set>
                                    <p:set>
                                      <p:cBhvr>
                                        <p:cTn id="38" dur="1000" fill="hold"/>
                                        <p:tgtEl>
                                          <p:spTgt spid="51"/>
                                        </p:tgtEl>
                                        <p:attrNameLst>
                                          <p:attrName>fill.on</p:attrName>
                                        </p:attrNameLst>
                                      </p:cBhvr>
                                      <p:to>
                                        <p:strVal val="true"/>
                                      </p:to>
                                    </p:set>
                                  </p:childTnLst>
                                </p:cTn>
                              </p:par>
                            </p:childTnLst>
                          </p:cTn>
                        </p:par>
                        <p:par>
                          <p:cTn id="39" fill="hold">
                            <p:stCondLst>
                              <p:cond delay="4000"/>
                            </p:stCondLst>
                            <p:childTnLst>
                              <p:par>
                                <p:cTn id="40" presetID="22" presetClass="entr" presetSubtype="8" fill="hold" nodeType="after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animEffect transition="in" filter="fade">
                                      <p:cBhvr>
                                        <p:cTn id="47" dur="500"/>
                                        <p:tgtEl>
                                          <p:spTgt spid="3">
                                            <p:txEl>
                                              <p:pRg st="2" end="2"/>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3" end="3"/>
                                            </p:txEl>
                                          </p:spTgt>
                                        </p:tgtEl>
                                        <p:attrNameLst>
                                          <p:attrName>style.visibility</p:attrName>
                                        </p:attrNameLst>
                                      </p:cBhvr>
                                      <p:to>
                                        <p:strVal val="visible"/>
                                      </p:to>
                                    </p:set>
                                    <p:animEffect transition="in" filter="fade">
                                      <p:cBhvr>
                                        <p:cTn id="50" dur="500"/>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fade">
                                      <p:cBhvr>
                                        <p:cTn id="55" dur="500"/>
                                        <p:tgtEl>
                                          <p:spTgt spid="3">
                                            <p:txEl>
                                              <p:pRg st="6" end="6"/>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7" end="7"/>
                                            </p:txEl>
                                          </p:spTgt>
                                        </p:tgtEl>
                                        <p:attrNameLst>
                                          <p:attrName>style.visibility</p:attrName>
                                        </p:attrNameLst>
                                      </p:cBhvr>
                                      <p:to>
                                        <p:strVal val="visible"/>
                                      </p:to>
                                    </p:set>
                                    <p:animEffect transition="in" filter="fade">
                                      <p:cBhvr>
                                        <p:cTn id="5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1" grpId="0" animBg="1"/>
      <p:bldP spid="51" grpId="1" animBg="1"/>
      <p:bldP spid="51" grpId="2"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 Updates</a:t>
            </a:r>
            <a:r>
              <a:rPr lang="zh-CN" altLang="en-US" dirty="0"/>
              <a:t> </a:t>
            </a:r>
            <a:r>
              <a:rPr lang="en-US" altLang="zh-CN" dirty="0"/>
              <a:t>Is Complicated</a:t>
            </a:r>
            <a:endParaRPr lang="en-US" dirty="0"/>
          </a:p>
        </p:txBody>
      </p:sp>
      <p:sp>
        <p:nvSpPr>
          <p:cNvPr id="3" name="Content Placeholder 2"/>
          <p:cNvSpPr>
            <a:spLocks noGrp="1"/>
          </p:cNvSpPr>
          <p:nvPr>
            <p:ph idx="1"/>
          </p:nvPr>
        </p:nvSpPr>
        <p:spPr>
          <a:xfrm>
            <a:off x="838200" y="1499616"/>
            <a:ext cx="10515600" cy="4677347"/>
          </a:xfrm>
        </p:spPr>
        <p:txBody>
          <a:bodyPr/>
          <a:lstStyle/>
          <a:p>
            <a:r>
              <a:rPr lang="en-US" dirty="0"/>
              <a:t>Delayed disk writes</a:t>
            </a:r>
          </a:p>
          <a:p>
            <a:pPr marL="457200" indent="-457200">
              <a:buFont typeface="Wingdings" charset="2"/>
              <a:buChar char="§"/>
            </a:pPr>
            <a:r>
              <a:rPr lang="en-US" dirty="0"/>
              <a:t>Auxiliary structures for each update</a:t>
            </a:r>
          </a:p>
          <a:p>
            <a:pPr marL="457200" indent="-457200">
              <a:buFont typeface="Wingdings" charset="2"/>
              <a:buChar char="§"/>
            </a:pPr>
            <a:r>
              <a:rPr lang="en-US" dirty="0"/>
              <a:t>More complex dependencies</a:t>
            </a:r>
          </a:p>
          <a:p>
            <a:endParaRPr lang="en-US" dirty="0"/>
          </a:p>
          <a:p>
            <a:pPr marL="457200" indent="-457200">
              <a:buFont typeface="Wingdings" charset="2"/>
              <a:buChar char="§"/>
            </a:pPr>
            <a:endParaRPr lang="en-US" dirty="0"/>
          </a:p>
          <a:p>
            <a:pPr marL="457200" indent="-457200">
              <a:buFontTx/>
              <a:buChar char="-"/>
            </a:pPr>
            <a:endParaRPr lang="en-US" dirty="0"/>
          </a:p>
        </p:txBody>
      </p:sp>
      <p:sp>
        <p:nvSpPr>
          <p:cNvPr id="6" name="Slide Number Placeholder 5"/>
          <p:cNvSpPr>
            <a:spLocks noGrp="1"/>
          </p:cNvSpPr>
          <p:nvPr>
            <p:ph type="sldNum" sz="quarter" idx="12"/>
          </p:nvPr>
        </p:nvSpPr>
        <p:spPr/>
        <p:txBody>
          <a:bodyPr/>
          <a:lstStyle/>
          <a:p>
            <a:fld id="{10037A90-D1A7-B045-92CA-91932AD6A1A9}" type="slidenum">
              <a:rPr lang="en-US" smtClean="0"/>
              <a:t>6</a:t>
            </a:fld>
            <a:endParaRPr lang="en-US"/>
          </a:p>
        </p:txBody>
      </p:sp>
      <p:pic>
        <p:nvPicPr>
          <p:cNvPr id="43" name="Picture 42"/>
          <p:cNvPicPr>
            <a:picLocks noChangeAspect="1"/>
          </p:cNvPicPr>
          <p:nvPr/>
        </p:nvPicPr>
        <p:blipFill>
          <a:blip r:embed="rId3"/>
          <a:stretch>
            <a:fillRect/>
          </a:stretch>
        </p:blipFill>
        <p:spPr>
          <a:xfrm>
            <a:off x="6778679" y="1548229"/>
            <a:ext cx="5063465" cy="4663440"/>
          </a:xfrm>
          <a:prstGeom prst="rect">
            <a:avLst/>
          </a:prstGeom>
        </p:spPr>
      </p:pic>
      <p:pic>
        <p:nvPicPr>
          <p:cNvPr id="4" name="Picture 3"/>
          <p:cNvPicPr>
            <a:picLocks noChangeAspect="1"/>
          </p:cNvPicPr>
          <p:nvPr/>
        </p:nvPicPr>
        <p:blipFill>
          <a:blip r:embed="rId4"/>
          <a:stretch>
            <a:fillRect/>
          </a:stretch>
        </p:blipFill>
        <p:spPr>
          <a:xfrm>
            <a:off x="11027" y="3143761"/>
            <a:ext cx="3589913" cy="3002840"/>
          </a:xfrm>
          <a:prstGeom prst="rect">
            <a:avLst/>
          </a:prstGeom>
        </p:spPr>
      </p:pic>
      <p:pic>
        <p:nvPicPr>
          <p:cNvPr id="5" name="Picture 4"/>
          <p:cNvPicPr>
            <a:picLocks noChangeAspect="1"/>
          </p:cNvPicPr>
          <p:nvPr/>
        </p:nvPicPr>
        <p:blipFill>
          <a:blip r:embed="rId5"/>
          <a:stretch>
            <a:fillRect/>
          </a:stretch>
        </p:blipFill>
        <p:spPr>
          <a:xfrm>
            <a:off x="3606601" y="3116702"/>
            <a:ext cx="3172078" cy="3060261"/>
          </a:xfrm>
          <a:prstGeom prst="rect">
            <a:avLst/>
          </a:prstGeom>
        </p:spPr>
      </p:pic>
      <p:pic>
        <p:nvPicPr>
          <p:cNvPr id="7" name="Picture 6"/>
          <p:cNvPicPr>
            <a:picLocks noChangeAspect="1"/>
          </p:cNvPicPr>
          <p:nvPr/>
        </p:nvPicPr>
        <p:blipFill>
          <a:blip r:embed="rId6"/>
          <a:stretch>
            <a:fillRect/>
          </a:stretch>
        </p:blipFill>
        <p:spPr>
          <a:xfrm>
            <a:off x="8477499" y="7011141"/>
            <a:ext cx="3090582" cy="3003442"/>
          </a:xfrm>
          <a:prstGeom prst="rect">
            <a:avLst/>
          </a:prstGeom>
        </p:spPr>
      </p:pic>
      <p:sp>
        <p:nvSpPr>
          <p:cNvPr id="8" name="TextBox 7"/>
          <p:cNvSpPr txBox="1"/>
          <p:nvPr/>
        </p:nvSpPr>
        <p:spPr>
          <a:xfrm>
            <a:off x="128016" y="6364810"/>
            <a:ext cx="10557249" cy="646331"/>
          </a:xfrm>
          <a:prstGeom prst="rect">
            <a:avLst/>
          </a:prstGeom>
          <a:noFill/>
        </p:spPr>
        <p:txBody>
          <a:bodyPr wrap="none" rtlCol="0">
            <a:spAutoFit/>
          </a:bodyPr>
          <a:lstStyle/>
          <a:p>
            <a:r>
              <a:rPr lang="en-US" dirty="0"/>
              <a:t>Figures from </a:t>
            </a:r>
            <a:r>
              <a:rPr lang="en-US" i="1" dirty="0"/>
              <a:t>Soft Updates: A Technique for Eliminating Most Synchronous Writes in the Fast Filesystem,</a:t>
            </a:r>
            <a:r>
              <a:rPr lang="en-US" dirty="0"/>
              <a:t> ATC ’99 </a:t>
            </a:r>
          </a:p>
          <a:p>
            <a:endParaRPr lang="en-US" dirty="0"/>
          </a:p>
        </p:txBody>
      </p:sp>
    </p:spTree>
    <p:extLst>
      <p:ext uri="{BB962C8B-B14F-4D97-AF65-F5344CB8AC3E}">
        <p14:creationId xmlns:p14="http://schemas.microsoft.com/office/powerpoint/2010/main" val="1475293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 Updates</a:t>
            </a:r>
            <a:r>
              <a:rPr lang="zh-CN" altLang="en-US" dirty="0"/>
              <a:t> </a:t>
            </a:r>
            <a:r>
              <a:rPr lang="en-US" altLang="zh-CN" dirty="0"/>
              <a:t>Is Complicated</a:t>
            </a:r>
            <a:endParaRPr lang="en-US" dirty="0"/>
          </a:p>
        </p:txBody>
      </p:sp>
      <p:sp>
        <p:nvSpPr>
          <p:cNvPr id="3" name="Content Placeholder 2"/>
          <p:cNvSpPr>
            <a:spLocks noGrp="1"/>
          </p:cNvSpPr>
          <p:nvPr>
            <p:ph idx="1"/>
          </p:nvPr>
        </p:nvSpPr>
        <p:spPr/>
        <p:txBody>
          <a:bodyPr/>
          <a:lstStyle/>
          <a:p>
            <a:r>
              <a:rPr lang="en-US" dirty="0"/>
              <a:t>Delayed disk writes</a:t>
            </a:r>
          </a:p>
          <a:p>
            <a:pPr marL="457200" indent="-457200">
              <a:buFont typeface="Wingdings" charset="2"/>
              <a:buChar char="§"/>
            </a:pPr>
            <a:r>
              <a:rPr lang="en-US" dirty="0"/>
              <a:t>Auxiliary structures for each operation</a:t>
            </a:r>
          </a:p>
          <a:p>
            <a:pPr marL="457200" indent="-457200">
              <a:buFont typeface="Wingdings" charset="2"/>
              <a:buChar char="§"/>
            </a:pPr>
            <a:r>
              <a:rPr lang="en-US" dirty="0"/>
              <a:t>More complex dependencies</a:t>
            </a:r>
          </a:p>
          <a:p>
            <a:r>
              <a:rPr lang="en-US" altLang="zh-CN" dirty="0"/>
              <a:t>Cyclic dependencies</a:t>
            </a:r>
          </a:p>
          <a:p>
            <a:pPr marL="457200" indent="-457200">
              <a:buFont typeface="Wingdings" charset="2"/>
              <a:buChar char="§"/>
            </a:pPr>
            <a:r>
              <a:rPr lang="en-US" dirty="0"/>
              <a:t>Rolling back/forward</a:t>
            </a:r>
          </a:p>
          <a:p>
            <a:endParaRPr lang="en-US" dirty="0"/>
          </a:p>
          <a:p>
            <a:pPr marL="457200" indent="-457200">
              <a:buFont typeface="Wingdings" charset="2"/>
              <a:buChar char="§"/>
            </a:pPr>
            <a:endParaRPr lang="en-US" dirty="0"/>
          </a:p>
          <a:p>
            <a:pPr marL="457200" indent="-457200">
              <a:buFontTx/>
              <a:buChar char="-"/>
            </a:pPr>
            <a:endParaRPr lang="en-US" dirty="0"/>
          </a:p>
        </p:txBody>
      </p:sp>
      <p:sp>
        <p:nvSpPr>
          <p:cNvPr id="6" name="Slide Number Placeholder 5"/>
          <p:cNvSpPr>
            <a:spLocks noGrp="1"/>
          </p:cNvSpPr>
          <p:nvPr>
            <p:ph type="sldNum" sz="quarter" idx="12"/>
          </p:nvPr>
        </p:nvSpPr>
        <p:spPr/>
        <p:txBody>
          <a:bodyPr/>
          <a:lstStyle/>
          <a:p>
            <a:fld id="{10037A90-D1A7-B045-92CA-91932AD6A1A9}" type="slidenum">
              <a:rPr lang="en-US" smtClean="0"/>
              <a:t>7</a:t>
            </a:fld>
            <a:endParaRPr lang="en-US"/>
          </a:p>
        </p:txBody>
      </p:sp>
      <p:sp>
        <p:nvSpPr>
          <p:cNvPr id="44" name="Rectangle 43"/>
          <p:cNvSpPr/>
          <p:nvPr/>
        </p:nvSpPr>
        <p:spPr>
          <a:xfrm>
            <a:off x="7624428" y="3431571"/>
            <a:ext cx="1242204" cy="342522"/>
          </a:xfrm>
          <a:prstGeom prst="rect">
            <a:avLst/>
          </a:prstGeom>
          <a:solidFill>
            <a:schemeClr val="bg2">
              <a:lumMod val="9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Inode</a:t>
            </a:r>
            <a:r>
              <a:rPr lang="en-US" dirty="0"/>
              <a:t> #6</a:t>
            </a:r>
          </a:p>
        </p:txBody>
      </p:sp>
      <p:sp>
        <p:nvSpPr>
          <p:cNvPr id="45" name="Rectangle 44"/>
          <p:cNvSpPr/>
          <p:nvPr/>
        </p:nvSpPr>
        <p:spPr>
          <a:xfrm>
            <a:off x="7624428" y="2724690"/>
            <a:ext cx="1242204" cy="353441"/>
          </a:xfrm>
          <a:prstGeom prst="rect">
            <a:avLst/>
          </a:prstGeom>
          <a:solidFill>
            <a:schemeClr val="bg2">
              <a:lumMod val="9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inode</a:t>
            </a:r>
            <a:r>
              <a:rPr lang="en-US" dirty="0"/>
              <a:t> #4</a:t>
            </a:r>
          </a:p>
        </p:txBody>
      </p:sp>
      <p:sp>
        <p:nvSpPr>
          <p:cNvPr id="46" name="Rectangle 45"/>
          <p:cNvSpPr/>
          <p:nvPr/>
        </p:nvSpPr>
        <p:spPr>
          <a:xfrm>
            <a:off x="7624428" y="3078130"/>
            <a:ext cx="1242204" cy="353441"/>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inode</a:t>
            </a:r>
            <a:r>
              <a:rPr lang="en-US" dirty="0"/>
              <a:t> #5</a:t>
            </a:r>
          </a:p>
        </p:txBody>
      </p:sp>
      <p:sp>
        <p:nvSpPr>
          <p:cNvPr id="47" name="Rectangle 46"/>
          <p:cNvSpPr/>
          <p:nvPr/>
        </p:nvSpPr>
        <p:spPr>
          <a:xfrm>
            <a:off x="7624428" y="3771963"/>
            <a:ext cx="1242204" cy="342522"/>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Inode</a:t>
            </a:r>
            <a:r>
              <a:rPr lang="en-US" dirty="0"/>
              <a:t> #7</a:t>
            </a:r>
          </a:p>
        </p:txBody>
      </p:sp>
      <p:grpSp>
        <p:nvGrpSpPr>
          <p:cNvPr id="9" name="Group 8"/>
          <p:cNvGrpSpPr/>
          <p:nvPr/>
        </p:nvGrpSpPr>
        <p:grpSpPr>
          <a:xfrm>
            <a:off x="9617130" y="2724690"/>
            <a:ext cx="1242204" cy="1389795"/>
            <a:chOff x="9361098" y="3145536"/>
            <a:chExt cx="1242204" cy="1003349"/>
          </a:xfrm>
        </p:grpSpPr>
        <p:sp>
          <p:nvSpPr>
            <p:cNvPr id="48" name="Rectangle 47"/>
            <p:cNvSpPr/>
            <p:nvPr/>
          </p:nvSpPr>
          <p:spPr>
            <a:xfrm>
              <a:off x="9361098" y="3493651"/>
              <a:ext cx="1242204" cy="337361"/>
            </a:xfrm>
            <a:prstGeom prst="rect">
              <a:avLst/>
            </a:prstGeom>
            <a:solidFill>
              <a:schemeClr val="bg2">
                <a:lumMod val="9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&lt;--, #0&gt;</a:t>
              </a:r>
            </a:p>
          </p:txBody>
        </p:sp>
        <p:sp>
          <p:nvSpPr>
            <p:cNvPr id="49" name="Rectangle 48"/>
            <p:cNvSpPr/>
            <p:nvPr/>
          </p:nvSpPr>
          <p:spPr>
            <a:xfrm>
              <a:off x="9361098" y="3145536"/>
              <a:ext cx="1242204" cy="348115"/>
            </a:xfrm>
            <a:prstGeom prst="rect">
              <a:avLst/>
            </a:prstGeom>
            <a:solidFill>
              <a:schemeClr val="bg2">
                <a:lumMod val="9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&lt;A, #4&gt;</a:t>
              </a:r>
            </a:p>
          </p:txBody>
        </p:sp>
        <p:sp>
          <p:nvSpPr>
            <p:cNvPr id="51" name="Rectangle 50"/>
            <p:cNvSpPr/>
            <p:nvPr/>
          </p:nvSpPr>
          <p:spPr>
            <a:xfrm>
              <a:off x="9361098" y="3811524"/>
              <a:ext cx="1242204" cy="337361"/>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ym typeface="Wingdings"/>
                </a:rPr>
                <a:t>&lt;E, #7</a:t>
              </a:r>
              <a:r>
                <a:rPr lang="en-US" dirty="0"/>
                <a:t>&gt;</a:t>
              </a:r>
            </a:p>
          </p:txBody>
        </p:sp>
      </p:grpSp>
      <p:cxnSp>
        <p:nvCxnSpPr>
          <p:cNvPr id="52" name="Straight Arrow Connector 51"/>
          <p:cNvCxnSpPr>
            <a:stCxn id="44" idx="3"/>
            <a:endCxn id="48" idx="1"/>
          </p:cNvCxnSpPr>
          <p:nvPr/>
        </p:nvCxnSpPr>
        <p:spPr>
          <a:xfrm flipV="1">
            <a:off x="8866632" y="3440533"/>
            <a:ext cx="750498" cy="1622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9" idx="1"/>
            <a:endCxn id="45" idx="3"/>
          </p:cNvCxnSpPr>
          <p:nvPr/>
        </p:nvCxnSpPr>
        <p:spPr>
          <a:xfrm flipH="1" flipV="1">
            <a:off x="8866632" y="2901411"/>
            <a:ext cx="750498" cy="643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577497" y="2265665"/>
            <a:ext cx="1289135" cy="369332"/>
          </a:xfrm>
          <a:prstGeom prst="rect">
            <a:avLst/>
          </a:prstGeom>
          <a:noFill/>
          <a:ln w="38100">
            <a:noFill/>
          </a:ln>
        </p:spPr>
        <p:txBody>
          <a:bodyPr wrap="none" rtlCol="0">
            <a:spAutoFit/>
          </a:bodyPr>
          <a:lstStyle/>
          <a:p>
            <a:r>
              <a:rPr lang="en-US" dirty="0" err="1">
                <a:latin typeface="Gill Sans" charset="0"/>
                <a:ea typeface="Gill Sans" charset="0"/>
                <a:cs typeface="Gill Sans" charset="0"/>
              </a:rPr>
              <a:t>inode</a:t>
            </a:r>
            <a:r>
              <a:rPr lang="en-US" dirty="0">
                <a:latin typeface="Gill Sans" charset="0"/>
                <a:ea typeface="Gill Sans" charset="0"/>
                <a:cs typeface="Gill Sans" charset="0"/>
              </a:rPr>
              <a:t> Block</a:t>
            </a:r>
          </a:p>
        </p:txBody>
      </p:sp>
      <p:sp>
        <p:nvSpPr>
          <p:cNvPr id="55" name="TextBox 54"/>
          <p:cNvSpPr txBox="1"/>
          <p:nvPr/>
        </p:nvSpPr>
        <p:spPr>
          <a:xfrm>
            <a:off x="9398675" y="2276442"/>
            <a:ext cx="1679114" cy="369332"/>
          </a:xfrm>
          <a:prstGeom prst="rect">
            <a:avLst/>
          </a:prstGeom>
          <a:noFill/>
          <a:ln w="38100">
            <a:noFill/>
          </a:ln>
        </p:spPr>
        <p:txBody>
          <a:bodyPr wrap="none" rtlCol="0">
            <a:spAutoFit/>
          </a:bodyPr>
          <a:lstStyle/>
          <a:p>
            <a:r>
              <a:rPr lang="en-US" dirty="0">
                <a:latin typeface="Gill Sans" charset="0"/>
                <a:ea typeface="Gill Sans" charset="0"/>
                <a:cs typeface="Gill Sans" charset="0"/>
              </a:rPr>
              <a:t>Directory Block</a:t>
            </a:r>
          </a:p>
        </p:txBody>
      </p:sp>
      <p:grpSp>
        <p:nvGrpSpPr>
          <p:cNvPr id="4" name="Group 3"/>
          <p:cNvGrpSpPr/>
          <p:nvPr/>
        </p:nvGrpSpPr>
        <p:grpSpPr>
          <a:xfrm>
            <a:off x="922031" y="4901253"/>
            <a:ext cx="1242204" cy="1389795"/>
            <a:chOff x="922031" y="4901253"/>
            <a:chExt cx="1242204" cy="1389795"/>
          </a:xfrm>
        </p:grpSpPr>
        <p:sp>
          <p:nvSpPr>
            <p:cNvPr id="82" name="Rectangle 81"/>
            <p:cNvSpPr/>
            <p:nvPr/>
          </p:nvSpPr>
          <p:spPr>
            <a:xfrm>
              <a:off x="922031" y="5608134"/>
              <a:ext cx="1242204" cy="342522"/>
            </a:xfrm>
            <a:prstGeom prst="rect">
              <a:avLst/>
            </a:prstGeom>
            <a:solidFill>
              <a:schemeClr val="bg2">
                <a:lumMod val="9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inode</a:t>
              </a:r>
              <a:r>
                <a:rPr lang="en-US" dirty="0"/>
                <a:t> #6</a:t>
              </a:r>
            </a:p>
          </p:txBody>
        </p:sp>
        <p:sp>
          <p:nvSpPr>
            <p:cNvPr id="83" name="Rectangle 82"/>
            <p:cNvSpPr/>
            <p:nvPr/>
          </p:nvSpPr>
          <p:spPr>
            <a:xfrm>
              <a:off x="922031" y="4901253"/>
              <a:ext cx="1242204" cy="353441"/>
            </a:xfrm>
            <a:prstGeom prst="rect">
              <a:avLst/>
            </a:prstGeom>
            <a:solidFill>
              <a:schemeClr val="bg2">
                <a:lumMod val="9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inode</a:t>
              </a:r>
              <a:r>
                <a:rPr lang="en-US" dirty="0"/>
                <a:t> #4</a:t>
              </a:r>
            </a:p>
          </p:txBody>
        </p:sp>
        <p:sp>
          <p:nvSpPr>
            <p:cNvPr id="84" name="Rectangle 83"/>
            <p:cNvSpPr/>
            <p:nvPr/>
          </p:nvSpPr>
          <p:spPr>
            <a:xfrm>
              <a:off x="922031" y="5254693"/>
              <a:ext cx="1242204" cy="353441"/>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inode</a:t>
              </a:r>
              <a:r>
                <a:rPr lang="en-US" dirty="0"/>
                <a:t> #5</a:t>
              </a:r>
            </a:p>
          </p:txBody>
        </p:sp>
        <p:sp>
          <p:nvSpPr>
            <p:cNvPr id="85" name="Rectangle 84"/>
            <p:cNvSpPr/>
            <p:nvPr/>
          </p:nvSpPr>
          <p:spPr>
            <a:xfrm>
              <a:off x="922031" y="5948526"/>
              <a:ext cx="1242204" cy="342522"/>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inode</a:t>
              </a:r>
              <a:r>
                <a:rPr lang="en-US" dirty="0"/>
                <a:t> #7</a:t>
              </a:r>
            </a:p>
          </p:txBody>
        </p:sp>
      </p:grpSp>
      <p:sp>
        <p:nvSpPr>
          <p:cNvPr id="86" name="TextBox 85"/>
          <p:cNvSpPr txBox="1"/>
          <p:nvPr/>
        </p:nvSpPr>
        <p:spPr>
          <a:xfrm>
            <a:off x="616408" y="4214396"/>
            <a:ext cx="1757917" cy="707886"/>
          </a:xfrm>
          <a:prstGeom prst="rect">
            <a:avLst/>
          </a:prstGeom>
          <a:noFill/>
        </p:spPr>
        <p:txBody>
          <a:bodyPr wrap="none" rtlCol="0">
            <a:spAutoFit/>
          </a:bodyPr>
          <a:lstStyle/>
          <a:p>
            <a:pPr algn="ctr"/>
            <a:r>
              <a:rPr lang="en-US" sz="2000" dirty="0" err="1"/>
              <a:t>inode</a:t>
            </a:r>
            <a:r>
              <a:rPr lang="en-US" sz="2000" dirty="0"/>
              <a:t> block</a:t>
            </a:r>
          </a:p>
          <a:p>
            <a:pPr algn="ctr"/>
            <a:r>
              <a:rPr lang="en-US" sz="2000" dirty="0"/>
              <a:t>(in page cache)</a:t>
            </a:r>
          </a:p>
        </p:txBody>
      </p:sp>
      <p:grpSp>
        <p:nvGrpSpPr>
          <p:cNvPr id="5" name="Group 4"/>
          <p:cNvGrpSpPr/>
          <p:nvPr/>
        </p:nvGrpSpPr>
        <p:grpSpPr>
          <a:xfrm>
            <a:off x="3144771" y="4905565"/>
            <a:ext cx="1242204" cy="1389795"/>
            <a:chOff x="3144771" y="4905565"/>
            <a:chExt cx="1242204" cy="1389795"/>
          </a:xfrm>
        </p:grpSpPr>
        <p:sp>
          <p:nvSpPr>
            <p:cNvPr id="87" name="Rectangle 86"/>
            <p:cNvSpPr/>
            <p:nvPr/>
          </p:nvSpPr>
          <p:spPr>
            <a:xfrm>
              <a:off x="3144771" y="5612446"/>
              <a:ext cx="1242204" cy="342522"/>
            </a:xfrm>
            <a:prstGeom prst="rect">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inode</a:t>
              </a:r>
              <a:r>
                <a:rPr lang="en-US" dirty="0"/>
                <a:t> #6</a:t>
              </a:r>
            </a:p>
          </p:txBody>
        </p:sp>
        <p:sp>
          <p:nvSpPr>
            <p:cNvPr id="88" name="Rectangle 87"/>
            <p:cNvSpPr/>
            <p:nvPr/>
          </p:nvSpPr>
          <p:spPr>
            <a:xfrm>
              <a:off x="3144771" y="4905565"/>
              <a:ext cx="1242204" cy="353441"/>
            </a:xfrm>
            <a:prstGeom prst="rect">
              <a:avLst/>
            </a:prstGeom>
            <a:solidFill>
              <a:schemeClr val="bg2">
                <a:lumMod val="9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inode</a:t>
              </a:r>
              <a:r>
                <a:rPr lang="en-US" dirty="0"/>
                <a:t> #4</a:t>
              </a:r>
            </a:p>
          </p:txBody>
        </p:sp>
        <p:sp>
          <p:nvSpPr>
            <p:cNvPr id="89" name="Rectangle 88"/>
            <p:cNvSpPr/>
            <p:nvPr/>
          </p:nvSpPr>
          <p:spPr>
            <a:xfrm>
              <a:off x="3144771" y="5259006"/>
              <a:ext cx="1242204" cy="353441"/>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inode</a:t>
              </a:r>
              <a:r>
                <a:rPr lang="en-US" dirty="0"/>
                <a:t> #5</a:t>
              </a:r>
            </a:p>
          </p:txBody>
        </p:sp>
        <p:sp>
          <p:nvSpPr>
            <p:cNvPr id="90" name="Rectangle 89"/>
            <p:cNvSpPr/>
            <p:nvPr/>
          </p:nvSpPr>
          <p:spPr>
            <a:xfrm>
              <a:off x="3144771" y="5952838"/>
              <a:ext cx="1242204" cy="342522"/>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inode</a:t>
              </a:r>
              <a:r>
                <a:rPr lang="en-US" dirty="0"/>
                <a:t> #7</a:t>
              </a:r>
            </a:p>
          </p:txBody>
        </p:sp>
      </p:grpSp>
      <p:sp>
        <p:nvSpPr>
          <p:cNvPr id="91" name="TextBox 90"/>
          <p:cNvSpPr txBox="1"/>
          <p:nvPr/>
        </p:nvSpPr>
        <p:spPr>
          <a:xfrm>
            <a:off x="3110265" y="4497876"/>
            <a:ext cx="1388522" cy="302606"/>
          </a:xfrm>
          <a:prstGeom prst="rect">
            <a:avLst/>
          </a:prstGeom>
          <a:noFill/>
        </p:spPr>
        <p:txBody>
          <a:bodyPr wrap="none" rtlCol="0">
            <a:spAutoFit/>
          </a:bodyPr>
          <a:lstStyle/>
          <a:p>
            <a:r>
              <a:rPr lang="en-US" sz="2000" dirty="0" err="1"/>
              <a:t>inode</a:t>
            </a:r>
            <a:r>
              <a:rPr lang="en-US" sz="2000" dirty="0"/>
              <a:t> block</a:t>
            </a:r>
          </a:p>
        </p:txBody>
      </p:sp>
      <p:grpSp>
        <p:nvGrpSpPr>
          <p:cNvPr id="7" name="Group 6"/>
          <p:cNvGrpSpPr/>
          <p:nvPr/>
        </p:nvGrpSpPr>
        <p:grpSpPr>
          <a:xfrm>
            <a:off x="6819123" y="4887862"/>
            <a:ext cx="1242204" cy="1389795"/>
            <a:chOff x="6819123" y="4887862"/>
            <a:chExt cx="1242204" cy="1389795"/>
          </a:xfrm>
        </p:grpSpPr>
        <p:sp>
          <p:nvSpPr>
            <p:cNvPr id="92" name="Rectangle 91"/>
            <p:cNvSpPr/>
            <p:nvPr/>
          </p:nvSpPr>
          <p:spPr>
            <a:xfrm>
              <a:off x="6819123" y="5594743"/>
              <a:ext cx="1242204" cy="342522"/>
            </a:xfrm>
            <a:prstGeom prst="rect">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inode</a:t>
              </a:r>
              <a:r>
                <a:rPr lang="en-US" dirty="0"/>
                <a:t> #6</a:t>
              </a:r>
            </a:p>
          </p:txBody>
        </p:sp>
        <p:sp>
          <p:nvSpPr>
            <p:cNvPr id="93" name="Rectangle 92"/>
            <p:cNvSpPr/>
            <p:nvPr/>
          </p:nvSpPr>
          <p:spPr>
            <a:xfrm>
              <a:off x="6819123" y="4887862"/>
              <a:ext cx="1242204" cy="353441"/>
            </a:xfrm>
            <a:prstGeom prst="rect">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inode</a:t>
              </a:r>
              <a:r>
                <a:rPr lang="en-US" dirty="0"/>
                <a:t> #4</a:t>
              </a:r>
            </a:p>
          </p:txBody>
        </p:sp>
        <p:sp>
          <p:nvSpPr>
            <p:cNvPr id="94" name="Rectangle 93"/>
            <p:cNvSpPr/>
            <p:nvPr/>
          </p:nvSpPr>
          <p:spPr>
            <a:xfrm>
              <a:off x="6819123" y="5241303"/>
              <a:ext cx="1242204" cy="353441"/>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inode</a:t>
              </a:r>
              <a:r>
                <a:rPr lang="en-US" dirty="0"/>
                <a:t> #5</a:t>
              </a:r>
            </a:p>
          </p:txBody>
        </p:sp>
        <p:sp>
          <p:nvSpPr>
            <p:cNvPr id="95" name="Rectangle 94"/>
            <p:cNvSpPr/>
            <p:nvPr/>
          </p:nvSpPr>
          <p:spPr>
            <a:xfrm>
              <a:off x="6819123" y="5935135"/>
              <a:ext cx="1242204" cy="342522"/>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inode</a:t>
              </a:r>
              <a:r>
                <a:rPr lang="en-US" dirty="0"/>
                <a:t> #7</a:t>
              </a:r>
            </a:p>
          </p:txBody>
        </p:sp>
      </p:grpSp>
      <p:sp>
        <p:nvSpPr>
          <p:cNvPr id="96" name="TextBox 95"/>
          <p:cNvSpPr txBox="1"/>
          <p:nvPr/>
        </p:nvSpPr>
        <p:spPr>
          <a:xfrm>
            <a:off x="6784617" y="4480173"/>
            <a:ext cx="1388522" cy="302606"/>
          </a:xfrm>
          <a:prstGeom prst="rect">
            <a:avLst/>
          </a:prstGeom>
          <a:noFill/>
        </p:spPr>
        <p:txBody>
          <a:bodyPr wrap="none" rtlCol="0">
            <a:spAutoFit/>
          </a:bodyPr>
          <a:lstStyle/>
          <a:p>
            <a:r>
              <a:rPr lang="en-US" sz="2000" dirty="0" err="1"/>
              <a:t>inode</a:t>
            </a:r>
            <a:r>
              <a:rPr lang="en-US" sz="2000" dirty="0"/>
              <a:t> block</a:t>
            </a:r>
          </a:p>
        </p:txBody>
      </p:sp>
      <p:grpSp>
        <p:nvGrpSpPr>
          <p:cNvPr id="8" name="Group 7"/>
          <p:cNvGrpSpPr/>
          <p:nvPr/>
        </p:nvGrpSpPr>
        <p:grpSpPr>
          <a:xfrm>
            <a:off x="9505318" y="4868453"/>
            <a:ext cx="1242204" cy="1389795"/>
            <a:chOff x="9505318" y="4868453"/>
            <a:chExt cx="1242204" cy="1389795"/>
          </a:xfrm>
        </p:grpSpPr>
        <p:sp>
          <p:nvSpPr>
            <p:cNvPr id="97" name="Rectangle 96"/>
            <p:cNvSpPr/>
            <p:nvPr/>
          </p:nvSpPr>
          <p:spPr>
            <a:xfrm>
              <a:off x="9505318" y="5575334"/>
              <a:ext cx="1242204" cy="342522"/>
            </a:xfrm>
            <a:prstGeom prst="rect">
              <a:avLst/>
            </a:prstGeom>
            <a:solidFill>
              <a:schemeClr val="bg2">
                <a:lumMod val="9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inode</a:t>
              </a:r>
              <a:r>
                <a:rPr lang="en-US" dirty="0"/>
                <a:t> #6</a:t>
              </a:r>
            </a:p>
          </p:txBody>
        </p:sp>
        <p:sp>
          <p:nvSpPr>
            <p:cNvPr id="98" name="Rectangle 97"/>
            <p:cNvSpPr/>
            <p:nvPr/>
          </p:nvSpPr>
          <p:spPr>
            <a:xfrm>
              <a:off x="9505318" y="4868453"/>
              <a:ext cx="1242204" cy="353441"/>
            </a:xfrm>
            <a:prstGeom prst="rect">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inode</a:t>
              </a:r>
              <a:r>
                <a:rPr lang="en-US" dirty="0"/>
                <a:t> #4</a:t>
              </a:r>
            </a:p>
          </p:txBody>
        </p:sp>
        <p:sp>
          <p:nvSpPr>
            <p:cNvPr id="99" name="Rectangle 98"/>
            <p:cNvSpPr/>
            <p:nvPr/>
          </p:nvSpPr>
          <p:spPr>
            <a:xfrm>
              <a:off x="9505318" y="5221894"/>
              <a:ext cx="1242204" cy="353441"/>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inode</a:t>
              </a:r>
              <a:r>
                <a:rPr lang="en-US" dirty="0"/>
                <a:t> #5</a:t>
              </a:r>
            </a:p>
          </p:txBody>
        </p:sp>
        <p:sp>
          <p:nvSpPr>
            <p:cNvPr id="100" name="Rectangle 99"/>
            <p:cNvSpPr/>
            <p:nvPr/>
          </p:nvSpPr>
          <p:spPr>
            <a:xfrm>
              <a:off x="9505318" y="5915726"/>
              <a:ext cx="1242204" cy="342522"/>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inode</a:t>
              </a:r>
              <a:r>
                <a:rPr lang="en-US" dirty="0"/>
                <a:t> #7</a:t>
              </a:r>
            </a:p>
          </p:txBody>
        </p:sp>
      </p:grpSp>
      <p:sp>
        <p:nvSpPr>
          <p:cNvPr id="101" name="TextBox 100"/>
          <p:cNvSpPr txBox="1"/>
          <p:nvPr/>
        </p:nvSpPr>
        <p:spPr>
          <a:xfrm>
            <a:off x="9470812" y="4460764"/>
            <a:ext cx="1388522" cy="302606"/>
          </a:xfrm>
          <a:prstGeom prst="rect">
            <a:avLst/>
          </a:prstGeom>
          <a:noFill/>
        </p:spPr>
        <p:txBody>
          <a:bodyPr wrap="none" rtlCol="0">
            <a:spAutoFit/>
          </a:bodyPr>
          <a:lstStyle/>
          <a:p>
            <a:r>
              <a:rPr lang="en-US" sz="2000" dirty="0" err="1"/>
              <a:t>inode</a:t>
            </a:r>
            <a:r>
              <a:rPr lang="en-US" sz="2000" dirty="0"/>
              <a:t> block</a:t>
            </a:r>
          </a:p>
        </p:txBody>
      </p:sp>
      <p:sp>
        <p:nvSpPr>
          <p:cNvPr id="102" name="Down Arrow 101"/>
          <p:cNvSpPr/>
          <p:nvPr/>
        </p:nvSpPr>
        <p:spPr>
          <a:xfrm rot="16200000">
            <a:off x="2517588" y="5207094"/>
            <a:ext cx="326697" cy="613223"/>
          </a:xfrm>
          <a:prstGeom prst="down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2175957" y="4789483"/>
            <a:ext cx="1003801" cy="646331"/>
          </a:xfrm>
          <a:prstGeom prst="rect">
            <a:avLst/>
          </a:prstGeom>
          <a:noFill/>
        </p:spPr>
        <p:txBody>
          <a:bodyPr wrap="none" rtlCol="0">
            <a:spAutoFit/>
          </a:bodyPr>
          <a:lstStyle/>
          <a:p>
            <a:pPr algn="ctr"/>
            <a:r>
              <a:rPr lang="en-US" dirty="0"/>
              <a:t>Rollback</a:t>
            </a:r>
          </a:p>
          <a:p>
            <a:pPr algn="ctr"/>
            <a:r>
              <a:rPr lang="en-US" dirty="0" err="1"/>
              <a:t>inode</a:t>
            </a:r>
            <a:r>
              <a:rPr lang="en-US" dirty="0"/>
              <a:t> #6</a:t>
            </a:r>
          </a:p>
        </p:txBody>
      </p:sp>
      <p:sp>
        <p:nvSpPr>
          <p:cNvPr id="104" name="Down Arrow 103"/>
          <p:cNvSpPr/>
          <p:nvPr/>
        </p:nvSpPr>
        <p:spPr>
          <a:xfrm rot="16200000">
            <a:off x="8664114" y="5031458"/>
            <a:ext cx="311997" cy="1043627"/>
          </a:xfrm>
          <a:prstGeom prst="down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8118269" y="4836400"/>
            <a:ext cx="1273875" cy="646331"/>
          </a:xfrm>
          <a:prstGeom prst="rect">
            <a:avLst/>
          </a:prstGeom>
          <a:noFill/>
        </p:spPr>
        <p:txBody>
          <a:bodyPr wrap="none" rtlCol="0">
            <a:spAutoFit/>
          </a:bodyPr>
          <a:lstStyle/>
          <a:p>
            <a:pPr algn="ctr"/>
            <a:r>
              <a:rPr lang="en-US" dirty="0" err="1"/>
              <a:t>Rollforward</a:t>
            </a:r>
            <a:endParaRPr lang="en-US" dirty="0"/>
          </a:p>
          <a:p>
            <a:pPr algn="ctr"/>
            <a:r>
              <a:rPr lang="en-US" dirty="0" err="1"/>
              <a:t>inode</a:t>
            </a:r>
            <a:r>
              <a:rPr lang="en-US" dirty="0"/>
              <a:t> #6</a:t>
            </a:r>
          </a:p>
        </p:txBody>
      </p:sp>
      <p:sp>
        <p:nvSpPr>
          <p:cNvPr id="106" name="Down Arrow 105"/>
          <p:cNvSpPr/>
          <p:nvPr/>
        </p:nvSpPr>
        <p:spPr>
          <a:xfrm rot="16200000">
            <a:off x="5384558" y="4515318"/>
            <a:ext cx="353423" cy="2041763"/>
          </a:xfrm>
          <a:prstGeom prst="down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p:cNvSpPr txBox="1"/>
          <p:nvPr/>
        </p:nvSpPr>
        <p:spPr>
          <a:xfrm>
            <a:off x="4540388" y="5011190"/>
            <a:ext cx="1987147" cy="369332"/>
          </a:xfrm>
          <a:prstGeom prst="rect">
            <a:avLst/>
          </a:prstGeom>
          <a:noFill/>
        </p:spPr>
        <p:txBody>
          <a:bodyPr wrap="none" rtlCol="0">
            <a:spAutoFit/>
          </a:bodyPr>
          <a:lstStyle/>
          <a:p>
            <a:pPr algn="ctr"/>
            <a:r>
              <a:rPr lang="en-US" dirty="0"/>
              <a:t>Flush block to disks</a:t>
            </a:r>
          </a:p>
        </p:txBody>
      </p:sp>
      <p:sp>
        <p:nvSpPr>
          <p:cNvPr id="108" name="TextBox 107"/>
          <p:cNvSpPr txBox="1"/>
          <p:nvPr/>
        </p:nvSpPr>
        <p:spPr>
          <a:xfrm>
            <a:off x="106680" y="6963545"/>
            <a:ext cx="9520811" cy="369332"/>
          </a:xfrm>
          <a:prstGeom prst="rect">
            <a:avLst/>
          </a:prstGeom>
          <a:noFill/>
        </p:spPr>
        <p:txBody>
          <a:bodyPr wrap="none" rtlCol="0">
            <a:spAutoFit/>
          </a:bodyPr>
          <a:lstStyle/>
          <a:p>
            <a:r>
              <a:rPr lang="en-US" dirty="0"/>
              <a:t>Examples from </a:t>
            </a:r>
            <a:r>
              <a:rPr lang="en-US" i="1" dirty="0"/>
              <a:t>Soft Updates: A Solution to the Metadata Update Problem in File Systems, </a:t>
            </a:r>
            <a:r>
              <a:rPr lang="en-US" dirty="0"/>
              <a:t>TOCS 2000</a:t>
            </a:r>
          </a:p>
        </p:txBody>
      </p:sp>
    </p:spTree>
    <p:extLst>
      <p:ext uri="{BB962C8B-B14F-4D97-AF65-F5344CB8AC3E}">
        <p14:creationId xmlns:p14="http://schemas.microsoft.com/office/powerpoint/2010/main" val="92526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6"/>
                                        </p:tgtEl>
                                        <p:attrNameLst>
                                          <p:attrName>style.visibility</p:attrName>
                                        </p:attrNameLst>
                                      </p:cBhvr>
                                      <p:to>
                                        <p:strVal val="visible"/>
                                      </p:to>
                                    </p:set>
                                    <p:animEffect transition="in" filter="wipe(left)">
                                      <p:cBhvr>
                                        <p:cTn id="10" dur="500"/>
                                        <p:tgtEl>
                                          <p:spTgt spid="8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animEffect transition="in" filter="wipe(left)">
                                      <p:cBhvr>
                                        <p:cTn id="15" dur="500"/>
                                        <p:tgtEl>
                                          <p:spTgt spid="10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03"/>
                                        </p:tgtEl>
                                        <p:attrNameLst>
                                          <p:attrName>style.visibility</p:attrName>
                                        </p:attrNameLst>
                                      </p:cBhvr>
                                      <p:to>
                                        <p:strVal val="visible"/>
                                      </p:to>
                                    </p:set>
                                    <p:animEffect transition="in" filter="wipe(left)">
                                      <p:cBhvr>
                                        <p:cTn id="18" dur="500"/>
                                        <p:tgtEl>
                                          <p:spTgt spid="103"/>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1"/>
                                        </p:tgtEl>
                                        <p:attrNameLst>
                                          <p:attrName>style.visibility</p:attrName>
                                        </p:attrNameLst>
                                      </p:cBhvr>
                                      <p:to>
                                        <p:strVal val="visible"/>
                                      </p:to>
                                    </p:set>
                                    <p:animEffect transition="in" filter="wipe(left)">
                                      <p:cBhvr>
                                        <p:cTn id="25" dur="500"/>
                                        <p:tgtEl>
                                          <p:spTgt spid="9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6"/>
                                        </p:tgtEl>
                                        <p:attrNameLst>
                                          <p:attrName>style.visibility</p:attrName>
                                        </p:attrNameLst>
                                      </p:cBhvr>
                                      <p:to>
                                        <p:strVal val="visible"/>
                                      </p:to>
                                    </p:set>
                                    <p:animEffect transition="in" filter="wipe(left)">
                                      <p:cBhvr>
                                        <p:cTn id="30" dur="500"/>
                                        <p:tgtEl>
                                          <p:spTgt spid="106"/>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07"/>
                                        </p:tgtEl>
                                        <p:attrNameLst>
                                          <p:attrName>style.visibility</p:attrName>
                                        </p:attrNameLst>
                                      </p:cBhvr>
                                      <p:to>
                                        <p:strVal val="visible"/>
                                      </p:to>
                                    </p:set>
                                    <p:animEffect transition="in" filter="wipe(left)">
                                      <p:cBhvr>
                                        <p:cTn id="33" dur="500"/>
                                        <p:tgtEl>
                                          <p:spTgt spid="107"/>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96"/>
                                        </p:tgtEl>
                                        <p:attrNameLst>
                                          <p:attrName>style.visibility</p:attrName>
                                        </p:attrNameLst>
                                      </p:cBhvr>
                                      <p:to>
                                        <p:strVal val="visible"/>
                                      </p:to>
                                    </p:set>
                                    <p:animEffect transition="in" filter="wipe(left)">
                                      <p:cBhvr>
                                        <p:cTn id="40" dur="500"/>
                                        <p:tgtEl>
                                          <p:spTgt spid="9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04"/>
                                        </p:tgtEl>
                                        <p:attrNameLst>
                                          <p:attrName>style.visibility</p:attrName>
                                        </p:attrNameLst>
                                      </p:cBhvr>
                                      <p:to>
                                        <p:strVal val="visible"/>
                                      </p:to>
                                    </p:set>
                                    <p:animEffect transition="in" filter="wipe(left)">
                                      <p:cBhvr>
                                        <p:cTn id="45" dur="500"/>
                                        <p:tgtEl>
                                          <p:spTgt spid="104"/>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05"/>
                                        </p:tgtEl>
                                        <p:attrNameLst>
                                          <p:attrName>style.visibility</p:attrName>
                                        </p:attrNameLst>
                                      </p:cBhvr>
                                      <p:to>
                                        <p:strVal val="visible"/>
                                      </p:to>
                                    </p:set>
                                    <p:animEffect transition="in" filter="wipe(left)">
                                      <p:cBhvr>
                                        <p:cTn id="48" dur="500"/>
                                        <p:tgtEl>
                                          <p:spTgt spid="105"/>
                                        </p:tgtEl>
                                      </p:cBhvr>
                                    </p:animEffec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left)">
                                      <p:cBhvr>
                                        <p:cTn id="52" dur="500"/>
                                        <p:tgtEl>
                                          <p:spTgt spid="8"/>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01"/>
                                        </p:tgtEl>
                                        <p:attrNameLst>
                                          <p:attrName>style.visibility</p:attrName>
                                        </p:attrNameLst>
                                      </p:cBhvr>
                                      <p:to>
                                        <p:strVal val="visible"/>
                                      </p:to>
                                    </p:set>
                                    <p:animEffect transition="in" filter="wipe(left)">
                                      <p:cBhvr>
                                        <p:cTn id="55"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91" grpId="0"/>
      <p:bldP spid="96" grpId="0"/>
      <p:bldP spid="101" grpId="0"/>
      <p:bldP spid="102" grpId="0" animBg="1"/>
      <p:bldP spid="103" grpId="0"/>
      <p:bldP spid="104" grpId="0" animBg="1"/>
      <p:bldP spid="105" grpId="0"/>
      <p:bldP spid="106" grpId="0" animBg="1"/>
      <p:bldP spid="10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 Updates</a:t>
            </a:r>
            <a:r>
              <a:rPr lang="zh-CN" altLang="en-US" dirty="0"/>
              <a:t> </a:t>
            </a:r>
            <a:r>
              <a:rPr lang="en-US" altLang="zh-CN" dirty="0"/>
              <a:t>Is Complicated</a:t>
            </a:r>
            <a:endParaRPr lang="en-US" dirty="0"/>
          </a:p>
        </p:txBody>
      </p:sp>
      <p:sp>
        <p:nvSpPr>
          <p:cNvPr id="3" name="Content Placeholder 2"/>
          <p:cNvSpPr>
            <a:spLocks noGrp="1"/>
          </p:cNvSpPr>
          <p:nvPr>
            <p:ph idx="1"/>
          </p:nvPr>
        </p:nvSpPr>
        <p:spPr/>
        <p:txBody>
          <a:bodyPr/>
          <a:lstStyle/>
          <a:p>
            <a:r>
              <a:rPr lang="en-US" dirty="0"/>
              <a:t>Delayed disk writes</a:t>
            </a:r>
          </a:p>
          <a:p>
            <a:pPr marL="457200" indent="-457200">
              <a:buFont typeface="Wingdings" charset="2"/>
              <a:buChar char="§"/>
            </a:pPr>
            <a:r>
              <a:rPr lang="en-US" dirty="0"/>
              <a:t>Auxiliary structures for each operation</a:t>
            </a:r>
          </a:p>
          <a:p>
            <a:pPr marL="457200" indent="-457200">
              <a:buFont typeface="Wingdings" charset="2"/>
              <a:buChar char="§"/>
            </a:pPr>
            <a:r>
              <a:rPr lang="en-US" dirty="0"/>
              <a:t>More complex dependencies</a:t>
            </a:r>
          </a:p>
          <a:p>
            <a:r>
              <a:rPr lang="en-US" altLang="zh-CN" dirty="0"/>
              <a:t>Cyclic dependencies</a:t>
            </a:r>
          </a:p>
          <a:p>
            <a:pPr marL="457200" indent="-457200">
              <a:buFont typeface="Wingdings" charset="2"/>
              <a:buChar char="§"/>
            </a:pPr>
            <a:r>
              <a:rPr lang="en-US" dirty="0"/>
              <a:t>Rolling back/forward</a:t>
            </a:r>
          </a:p>
          <a:p>
            <a:endParaRPr lang="en-US" dirty="0"/>
          </a:p>
          <a:p>
            <a:pPr marL="457200" indent="-457200">
              <a:buFont typeface="Wingdings" charset="2"/>
              <a:buChar char="§"/>
            </a:pPr>
            <a:endParaRPr lang="en-US" dirty="0"/>
          </a:p>
          <a:p>
            <a:pPr marL="457200" indent="-457200">
              <a:buFontTx/>
              <a:buChar char="-"/>
            </a:pPr>
            <a:endParaRPr lang="en-US" dirty="0"/>
          </a:p>
        </p:txBody>
      </p:sp>
      <p:sp>
        <p:nvSpPr>
          <p:cNvPr id="6" name="Slide Number Placeholder 5"/>
          <p:cNvSpPr>
            <a:spLocks noGrp="1"/>
          </p:cNvSpPr>
          <p:nvPr>
            <p:ph type="sldNum" sz="quarter" idx="12"/>
          </p:nvPr>
        </p:nvSpPr>
        <p:spPr/>
        <p:txBody>
          <a:bodyPr/>
          <a:lstStyle/>
          <a:p>
            <a:fld id="{10037A90-D1A7-B045-92CA-91932AD6A1A9}" type="slidenum">
              <a:rPr lang="en-US" smtClean="0"/>
              <a:t>8</a:t>
            </a:fld>
            <a:endParaRPr lang="en-US"/>
          </a:p>
        </p:txBody>
      </p:sp>
      <p:sp>
        <p:nvSpPr>
          <p:cNvPr id="50" name="TextBox 49"/>
          <p:cNvSpPr txBox="1"/>
          <p:nvPr/>
        </p:nvSpPr>
        <p:spPr>
          <a:xfrm>
            <a:off x="721274" y="4791968"/>
            <a:ext cx="11192488" cy="1384995"/>
          </a:xfrm>
          <a:prstGeom prst="rect">
            <a:avLst/>
          </a:prstGeom>
          <a:noFill/>
        </p:spPr>
        <p:txBody>
          <a:bodyPr wrap="none" rtlCol="0">
            <a:spAutoFit/>
          </a:bodyPr>
          <a:lstStyle/>
          <a:p>
            <a:r>
              <a:rPr lang="en-US" sz="2800" dirty="0">
                <a:latin typeface="Helvetica Neue" charset="0"/>
                <a:ea typeface="Helvetica Neue" charset="0"/>
                <a:cs typeface="Helvetica Neue" charset="0"/>
              </a:rPr>
              <a:t>The mismatch between </a:t>
            </a:r>
            <a:r>
              <a:rPr lang="en-US" sz="2800" b="1" dirty="0">
                <a:solidFill>
                  <a:schemeClr val="accent5"/>
                </a:solidFill>
                <a:latin typeface="Helvetica Neue" charset="0"/>
                <a:ea typeface="Helvetica Neue" charset="0"/>
                <a:cs typeface="Helvetica Neue" charset="0"/>
              </a:rPr>
              <a:t>per-pointer</a:t>
            </a:r>
            <a:r>
              <a:rPr lang="en-US" altLang="zh-CN" sz="2800" b="1" dirty="0">
                <a:solidFill>
                  <a:schemeClr val="accent5"/>
                </a:solidFill>
                <a:latin typeface="Helvetica Neue" charset="0"/>
                <a:ea typeface="Helvetica Neue" charset="0"/>
                <a:cs typeface="Helvetica Neue" charset="0"/>
              </a:rPr>
              <a:t>-</a:t>
            </a:r>
            <a:r>
              <a:rPr lang="en-US" sz="2800" b="1" dirty="0">
                <a:solidFill>
                  <a:schemeClr val="accent5"/>
                </a:solidFill>
                <a:latin typeface="Helvetica Neue" charset="0"/>
                <a:ea typeface="Helvetica Neue" charset="0"/>
                <a:cs typeface="Helvetica Neue" charset="0"/>
              </a:rPr>
              <a:t>based dependency tracking</a:t>
            </a:r>
          </a:p>
          <a:p>
            <a:r>
              <a:rPr lang="en-US" sz="2800" dirty="0">
                <a:latin typeface="Helvetica Neue" charset="0"/>
                <a:ea typeface="Helvetica Neue" charset="0"/>
                <a:cs typeface="Helvetica Neue" charset="0"/>
              </a:rPr>
              <a:t>			</a:t>
            </a:r>
            <a:r>
              <a:rPr lang="zh-CN" altLang="en-US" sz="2800" dirty="0">
                <a:latin typeface="Helvetica Neue" charset="0"/>
                <a:ea typeface="Helvetica Neue" charset="0"/>
                <a:cs typeface="Helvetica Neue" charset="0"/>
              </a:rPr>
              <a:t>    </a:t>
            </a:r>
            <a:r>
              <a:rPr lang="en-US" sz="2800" dirty="0">
                <a:latin typeface="Helvetica Neue" charset="0"/>
                <a:ea typeface="Helvetica Neue" charset="0"/>
                <a:cs typeface="Helvetica Neue" charset="0"/>
              </a:rPr>
              <a:t>and </a:t>
            </a:r>
            <a:r>
              <a:rPr lang="en-US" sz="2800" b="1" dirty="0">
                <a:solidFill>
                  <a:srgbClr val="FF0000"/>
                </a:solidFill>
                <a:latin typeface="Helvetica Neue" charset="0"/>
                <a:ea typeface="Helvetica Neue" charset="0"/>
                <a:cs typeface="Helvetica Neue" charset="0"/>
              </a:rPr>
              <a:t>block-based interface of traditional disks </a:t>
            </a:r>
          </a:p>
          <a:p>
            <a:endParaRPr lang="en-US" sz="2800" dirty="0">
              <a:latin typeface="Helvetica Neue" charset="0"/>
              <a:ea typeface="Helvetica Neue" charset="0"/>
              <a:cs typeface="Helvetica Neue" charset="0"/>
            </a:endParaRPr>
          </a:p>
        </p:txBody>
      </p:sp>
    </p:spTree>
    <p:extLst>
      <p:ext uri="{BB962C8B-B14F-4D97-AF65-F5344CB8AC3E}">
        <p14:creationId xmlns:p14="http://schemas.microsoft.com/office/powerpoint/2010/main" val="2083941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Soft Updates Meets NVM</a:t>
            </a:r>
            <a:endParaRPr lang="en-US" dirty="0"/>
          </a:p>
        </p:txBody>
      </p:sp>
      <p:sp>
        <p:nvSpPr>
          <p:cNvPr id="3" name="Content Placeholder 2"/>
          <p:cNvSpPr>
            <a:spLocks noGrp="1"/>
          </p:cNvSpPr>
          <p:nvPr>
            <p:ph idx="1"/>
          </p:nvPr>
        </p:nvSpPr>
        <p:spPr>
          <a:xfrm>
            <a:off x="838200" y="1499616"/>
            <a:ext cx="7772400" cy="4677347"/>
          </a:xfrm>
        </p:spPr>
        <p:txBody>
          <a:bodyPr/>
          <a:lstStyle/>
          <a:p>
            <a:r>
              <a:rPr lang="en-US" dirty="0"/>
              <a:t>Soft Updates</a:t>
            </a:r>
          </a:p>
          <a:p>
            <a:pPr marL="457200" indent="-457200">
              <a:buFont typeface="Wingdings" charset="2"/>
              <a:buChar char="ü"/>
            </a:pPr>
            <a:r>
              <a:rPr lang="en-US" dirty="0"/>
              <a:t>No synchronous cache flushes</a:t>
            </a:r>
          </a:p>
          <a:p>
            <a:pPr marL="457200" indent="-457200">
              <a:buFont typeface="Wingdings" charset="2"/>
              <a:buChar char="ü"/>
            </a:pPr>
            <a:r>
              <a:rPr lang="en-US" dirty="0"/>
              <a:t>Immediately usable after crash</a:t>
            </a:r>
          </a:p>
          <a:p>
            <a:r>
              <a:rPr lang="en-US" dirty="0"/>
              <a:t>NVM: </a:t>
            </a:r>
            <a:r>
              <a:rPr lang="en-US" b="1" dirty="0"/>
              <a:t>byte-addressable </a:t>
            </a:r>
            <a:r>
              <a:rPr lang="en-US" dirty="0"/>
              <a:t>and</a:t>
            </a:r>
            <a:r>
              <a:rPr lang="en-US" b="1" dirty="0"/>
              <a:t> fast</a:t>
            </a:r>
          </a:p>
          <a:p>
            <a:pPr marL="457200" indent="-457200">
              <a:buFont typeface="Wingdings" charset="2"/>
              <a:buChar char="ü"/>
            </a:pPr>
            <a:r>
              <a:rPr lang="en-US" dirty="0"/>
              <a:t>Direct write to NVM without delays</a:t>
            </a:r>
          </a:p>
          <a:p>
            <a:pPr marL="457200" indent="-457200">
              <a:buFont typeface="Wingdings" charset="2"/>
              <a:buChar char="ü"/>
            </a:pPr>
            <a:r>
              <a:rPr lang="en-US" dirty="0"/>
              <a:t>No false sharing =&gt; no rolling back/forward</a:t>
            </a:r>
          </a:p>
          <a:p>
            <a:pPr marL="457200" indent="-457200">
              <a:buFont typeface="Wingdings" charset="2"/>
              <a:buChar char="ü"/>
            </a:pPr>
            <a:r>
              <a:rPr lang="en-US" dirty="0"/>
              <a:t>Simple dependency tracking/enforcement</a:t>
            </a:r>
          </a:p>
          <a:p>
            <a:pPr marL="457200" indent="-457200">
              <a:buFont typeface="Wingdings" charset="2"/>
              <a:buChar char="ü"/>
            </a:pP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10037A90-D1A7-B045-92CA-91932AD6A1A9}" type="slidenum">
              <a:rPr lang="en-US" smtClean="0"/>
              <a:t>9</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107912937"/>
              </p:ext>
            </p:extLst>
          </p:nvPr>
        </p:nvGraphicFramePr>
        <p:xfrm>
          <a:off x="6096000" y="7014602"/>
          <a:ext cx="5770281" cy="1651000"/>
        </p:xfrm>
        <a:graphic>
          <a:graphicData uri="http://schemas.openxmlformats.org/drawingml/2006/table">
            <a:tbl>
              <a:tblPr firstRow="1" bandRow="1">
                <a:tableStyleId>{5C22544A-7EE6-4342-B048-85BDC9FD1C3A}</a:tableStyleId>
              </a:tblPr>
              <a:tblGrid>
                <a:gridCol w="787399">
                  <a:extLst>
                    <a:ext uri="{9D8B030D-6E8A-4147-A177-3AD203B41FA5}">
                      <a16:colId xmlns:a16="http://schemas.microsoft.com/office/drawing/2014/main" val="20000"/>
                    </a:ext>
                  </a:extLst>
                </a:gridCol>
                <a:gridCol w="1882588">
                  <a:extLst>
                    <a:ext uri="{9D8B030D-6E8A-4147-A177-3AD203B41FA5}">
                      <a16:colId xmlns:a16="http://schemas.microsoft.com/office/drawing/2014/main" val="20001"/>
                    </a:ext>
                  </a:extLst>
                </a:gridCol>
                <a:gridCol w="1380565">
                  <a:extLst>
                    <a:ext uri="{9D8B030D-6E8A-4147-A177-3AD203B41FA5}">
                      <a16:colId xmlns:a16="http://schemas.microsoft.com/office/drawing/2014/main" val="20002"/>
                    </a:ext>
                  </a:extLst>
                </a:gridCol>
                <a:gridCol w="1719729">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r>
                        <a:rPr lang="en-US" dirty="0"/>
                        <a:t>Update Granularity</a:t>
                      </a:r>
                    </a:p>
                  </a:txBody>
                  <a:tcPr/>
                </a:tc>
                <a:tc>
                  <a:txBody>
                    <a:bodyPr/>
                    <a:lstStyle/>
                    <a:p>
                      <a:r>
                        <a:rPr lang="en-US" dirty="0"/>
                        <a:t>Speed</a:t>
                      </a:r>
                    </a:p>
                  </a:txBody>
                  <a:tcPr/>
                </a:tc>
                <a:tc>
                  <a:txBody>
                    <a:bodyPr/>
                    <a:lstStyle/>
                    <a:p>
                      <a:r>
                        <a:rPr lang="en-US" dirty="0"/>
                        <a:t>Access</a:t>
                      </a:r>
                    </a:p>
                  </a:txBody>
                  <a:tcPr/>
                </a:tc>
                <a:extLst>
                  <a:ext uri="{0D108BD9-81ED-4DB2-BD59-A6C34878D82A}">
                    <a16:rowId xmlns:a16="http://schemas.microsoft.com/office/drawing/2014/main" val="10000"/>
                  </a:ext>
                </a:extLst>
              </a:tr>
              <a:tr h="370840">
                <a:tc>
                  <a:txBody>
                    <a:bodyPr/>
                    <a:lstStyle/>
                    <a:p>
                      <a:r>
                        <a:rPr lang="en-US" dirty="0"/>
                        <a:t>Disk</a:t>
                      </a:r>
                    </a:p>
                  </a:txBody>
                  <a:tcPr/>
                </a:tc>
                <a:tc>
                  <a:txBody>
                    <a:bodyPr/>
                    <a:lstStyle/>
                    <a:p>
                      <a:r>
                        <a:rPr lang="en-US" dirty="0"/>
                        <a:t>Block</a:t>
                      </a:r>
                    </a:p>
                  </a:txBody>
                  <a:tcPr/>
                </a:tc>
                <a:tc>
                  <a:txBody>
                    <a:bodyPr/>
                    <a:lstStyle/>
                    <a:p>
                      <a:r>
                        <a:rPr lang="en-US" dirty="0"/>
                        <a:t>Slow</a:t>
                      </a:r>
                    </a:p>
                  </a:txBody>
                  <a:tcPr/>
                </a:tc>
                <a:tc>
                  <a:txBody>
                    <a:bodyPr/>
                    <a:lstStyle/>
                    <a:p>
                      <a:r>
                        <a:rPr lang="en-US" dirty="0"/>
                        <a:t>Disk Command</a:t>
                      </a:r>
                    </a:p>
                  </a:txBody>
                  <a:tcPr/>
                </a:tc>
                <a:extLst>
                  <a:ext uri="{0D108BD9-81ED-4DB2-BD59-A6C34878D82A}">
                    <a16:rowId xmlns:a16="http://schemas.microsoft.com/office/drawing/2014/main" val="10001"/>
                  </a:ext>
                </a:extLst>
              </a:tr>
              <a:tr h="370840">
                <a:tc>
                  <a:txBody>
                    <a:bodyPr/>
                    <a:lstStyle/>
                    <a:p>
                      <a:r>
                        <a:rPr lang="en-US" dirty="0"/>
                        <a:t>NVM</a:t>
                      </a:r>
                    </a:p>
                  </a:txBody>
                  <a:tcPr/>
                </a:tc>
                <a:tc>
                  <a:txBody>
                    <a:bodyPr/>
                    <a:lstStyle/>
                    <a:p>
                      <a:r>
                        <a:rPr lang="en-US" dirty="0"/>
                        <a:t>Byte (Cache</a:t>
                      </a:r>
                      <a:r>
                        <a:rPr lang="en-US" baseline="0" dirty="0"/>
                        <a:t> Line)</a:t>
                      </a:r>
                      <a:endParaRPr lang="en-US" dirty="0"/>
                    </a:p>
                  </a:txBody>
                  <a:tcPr/>
                </a:tc>
                <a:tc>
                  <a:txBody>
                    <a:bodyPr/>
                    <a:lstStyle/>
                    <a:p>
                      <a:r>
                        <a:rPr lang="en-US" dirty="0"/>
                        <a:t>Fast</a:t>
                      </a:r>
                    </a:p>
                  </a:txBody>
                  <a:tcPr/>
                </a:tc>
                <a:tc>
                  <a:txBody>
                    <a:bodyPr/>
                    <a:lstStyle/>
                    <a:p>
                      <a:r>
                        <a:rPr lang="en-US" dirty="0"/>
                        <a:t>Load/Store</a:t>
                      </a:r>
                    </a:p>
                    <a:p>
                      <a:r>
                        <a:rPr lang="en-US" dirty="0"/>
                        <a:t>CPU Instructions</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726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24625</TotalTime>
  <Words>3702</Words>
  <Application>Microsoft Macintosh PowerPoint</Application>
  <PresentationFormat>Widescreen</PresentationFormat>
  <Paragraphs>1255</Paragraphs>
  <Slides>48</Slides>
  <Notes>38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48</vt:i4>
      </vt:variant>
    </vt:vector>
  </HeadingPairs>
  <TitlesOfParts>
    <vt:vector size="61" baseType="lpstr">
      <vt:lpstr>DengXian</vt:lpstr>
      <vt:lpstr>ZapfDingbatsITC</vt:lpstr>
      <vt:lpstr>Arial</vt:lpstr>
      <vt:lpstr>Calibri</vt:lpstr>
      <vt:lpstr>Calibri Light</vt:lpstr>
      <vt:lpstr>Comic Sans MS</vt:lpstr>
      <vt:lpstr>Consolas</vt:lpstr>
      <vt:lpstr>Gill Sans</vt:lpstr>
      <vt:lpstr>Helvetica Neue</vt:lpstr>
      <vt:lpstr>Mangal</vt:lpstr>
      <vt:lpstr>Menlo-Regular</vt:lpstr>
      <vt:lpstr>Wingdings</vt:lpstr>
      <vt:lpstr>Office Theme</vt:lpstr>
      <vt:lpstr>PowerPoint Presentation</vt:lpstr>
      <vt:lpstr>Non-volatile Memory (NVM)</vt:lpstr>
      <vt:lpstr>NVM File Systems (NVMFS)</vt:lpstr>
      <vt:lpstr>NVM File Systems (NVMFS)</vt:lpstr>
      <vt:lpstr>Soft Updates</vt:lpstr>
      <vt:lpstr>Soft Updates Is Complicated</vt:lpstr>
      <vt:lpstr>Soft Updates Is Complicated</vt:lpstr>
      <vt:lpstr>Soft Updates Is Complicated</vt:lpstr>
      <vt:lpstr>Soft Updates Meets NVM</vt:lpstr>
      <vt:lpstr>SoupFS</vt:lpstr>
      <vt:lpstr>Overview</vt:lpstr>
      <vt:lpstr>Overview</vt:lpstr>
      <vt:lpstr>Block-based Directories</vt:lpstr>
      <vt:lpstr>Hashtable-based Directories</vt:lpstr>
      <vt:lpstr>Overview</vt:lpstr>
      <vt:lpstr>Dual Views</vt:lpstr>
      <vt:lpstr>Dual Views</vt:lpstr>
      <vt:lpstr>Pointer-based Dual Views</vt:lpstr>
      <vt:lpstr>Pointer-based Dual Views</vt:lpstr>
      <vt:lpstr>Pointer-based Dual Views</vt:lpstr>
      <vt:lpstr>Pointer-based Dual Views</vt:lpstr>
      <vt:lpstr>Pointer-based Dual Views</vt:lpstr>
      <vt:lpstr>Pointer-based Dual Views</vt:lpstr>
      <vt:lpstr>Pointer-based Dual Views</vt:lpstr>
      <vt:lpstr>Pointer-based Dual Views</vt:lpstr>
      <vt:lpstr>Pointer-based Dual Views</vt:lpstr>
      <vt:lpstr>Pointer-based Dual Views</vt:lpstr>
      <vt:lpstr>Pointer-based Dual Views</vt:lpstr>
      <vt:lpstr>Pointer-based Dual Views</vt:lpstr>
      <vt:lpstr>Pointer-based Dual Views</vt:lpstr>
      <vt:lpstr>Pointer-based Dual Views</vt:lpstr>
      <vt:lpstr>Pointer-based Dual Views</vt:lpstr>
      <vt:lpstr>Pointer-based Dual Views</vt:lpstr>
      <vt:lpstr>Pointer-based Dual Views</vt:lpstr>
      <vt:lpstr>Pointer-based Dual Views</vt:lpstr>
      <vt:lpstr>Overview</vt:lpstr>
      <vt:lpstr>Dependency Tracking</vt:lpstr>
      <vt:lpstr>Dependency Tracking</vt:lpstr>
      <vt:lpstr>Semantic-aware Dependency Tracking</vt:lpstr>
      <vt:lpstr>Semantic-aware Dependency Enforcement</vt:lpstr>
      <vt:lpstr>Overview</vt:lpstr>
      <vt:lpstr>Evaluation Setup</vt:lpstr>
      <vt:lpstr>Micro-benchmark Latency</vt:lpstr>
      <vt:lpstr>Sensitivity to NVM Write Delay</vt:lpstr>
      <vt:lpstr>Postmark &amp; Filebench</vt:lpstr>
      <vt:lpstr>Overview</vt:lpstr>
      <vt:lpstr>Conclusion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 Updates Made Simple and Fast on Non-volatile Memory </dc:title>
  <dc:creator>Mingkai Dong</dc:creator>
  <cp:lastModifiedBy>Jifei Yi</cp:lastModifiedBy>
  <cp:revision>1468</cp:revision>
  <dcterms:created xsi:type="dcterms:W3CDTF">2017-04-09T13:37:36Z</dcterms:created>
  <dcterms:modified xsi:type="dcterms:W3CDTF">2019-03-08T08:28:24Z</dcterms:modified>
</cp:coreProperties>
</file>