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7"/>
  </p:notesMasterIdLst>
  <p:handoutMasterIdLst>
    <p:handoutMasterId r:id="rId38"/>
  </p:handoutMasterIdLst>
  <p:sldIdLst>
    <p:sldId id="259" r:id="rId2"/>
    <p:sldId id="285" r:id="rId3"/>
    <p:sldId id="286" r:id="rId4"/>
    <p:sldId id="287" r:id="rId5"/>
    <p:sldId id="288" r:id="rId6"/>
    <p:sldId id="291" r:id="rId7"/>
    <p:sldId id="292" r:id="rId8"/>
    <p:sldId id="293" r:id="rId9"/>
    <p:sldId id="315" r:id="rId10"/>
    <p:sldId id="313" r:id="rId11"/>
    <p:sldId id="314" r:id="rId12"/>
    <p:sldId id="294" r:id="rId13"/>
    <p:sldId id="289" r:id="rId14"/>
    <p:sldId id="298" r:id="rId15"/>
    <p:sldId id="299" r:id="rId16"/>
    <p:sldId id="300" r:id="rId17"/>
    <p:sldId id="301" r:id="rId18"/>
    <p:sldId id="303" r:id="rId19"/>
    <p:sldId id="302" r:id="rId20"/>
    <p:sldId id="316" r:id="rId21"/>
    <p:sldId id="317" r:id="rId22"/>
    <p:sldId id="318" r:id="rId23"/>
    <p:sldId id="304" r:id="rId24"/>
    <p:sldId id="296" r:id="rId25"/>
    <p:sldId id="305" r:id="rId26"/>
    <p:sldId id="306" r:id="rId27"/>
    <p:sldId id="295" r:id="rId28"/>
    <p:sldId id="308" r:id="rId29"/>
    <p:sldId id="307" r:id="rId30"/>
    <p:sldId id="290" r:id="rId31"/>
    <p:sldId id="309" r:id="rId32"/>
    <p:sldId id="310" r:id="rId33"/>
    <p:sldId id="311" r:id="rId34"/>
    <p:sldId id="312" r:id="rId35"/>
    <p:sldId id="282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EAA"/>
    <a:srgbClr val="7FB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2" autoAdjust="0"/>
    <p:restoredTop sz="76970" autoAdjust="0"/>
  </p:normalViewPr>
  <p:slideViewPr>
    <p:cSldViewPr snapToGrid="0">
      <p:cViewPr>
        <p:scale>
          <a:sx n="75" d="100"/>
          <a:sy n="75" d="100"/>
        </p:scale>
        <p:origin x="98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利用非易失性存储为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提供更多的非易失性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环境下怎样利用</a:t>
            </a:r>
            <a:r>
              <a:rPr lang="en-US" altLang="zh-CN" baseline="0" dirty="0" smtClean="0"/>
              <a:t>NVM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22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421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Pnew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new </a:t>
            </a:r>
            <a:r>
              <a:rPr lang="zh-CN" altLang="en-US" dirty="0" smtClean="0"/>
              <a:t>的语义类似，只是 </a:t>
            </a:r>
            <a:r>
              <a:rPr lang="en-US" altLang="zh-CN" dirty="0" err="1" smtClean="0"/>
              <a:t>pnew</a:t>
            </a:r>
            <a:r>
              <a:rPr lang="en-US" altLang="zh-CN" dirty="0" smtClean="0"/>
              <a:t> </a:t>
            </a:r>
            <a:r>
              <a:rPr lang="zh-CN" altLang="en-US" dirty="0" smtClean="0"/>
              <a:t>会在 </a:t>
            </a:r>
            <a:r>
              <a:rPr lang="en-US" altLang="zh-CN" dirty="0" smtClean="0"/>
              <a:t>NVM </a:t>
            </a:r>
            <a:r>
              <a:rPr lang="zh-CN" altLang="en-US" dirty="0" smtClean="0"/>
              <a:t>上创建对象。另外，</a:t>
            </a:r>
            <a:r>
              <a:rPr lang="en-US" altLang="zh-CN" dirty="0" err="1" smtClean="0"/>
              <a:t>pnew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不会给隐式对象的属性分配空间。也就是说，与普通的对象内存布局不同，没有</a:t>
            </a:r>
            <a:r>
              <a:rPr lang="en-US" altLang="zh-CN" baseline="0" dirty="0" smtClean="0"/>
              <a:t>data </a:t>
            </a:r>
            <a:r>
              <a:rPr lang="zh-CN" altLang="en-US" baseline="0" dirty="0" smtClean="0"/>
              <a:t>部分。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PJH </a:t>
            </a:r>
            <a:r>
              <a:rPr lang="zh-CN" altLang="en-US" baseline="0" dirty="0" smtClean="0"/>
              <a:t>提供细粒度的持久化方案，因为作者认为，对象并不是所有数据都需要持久化到</a:t>
            </a:r>
            <a:r>
              <a:rPr lang="en-US" altLang="zh-CN" baseline="0" dirty="0" smtClean="0"/>
              <a:t>NVM</a:t>
            </a:r>
            <a:r>
              <a:rPr lang="zh-CN" altLang="en-US" baseline="0" dirty="0" smtClean="0"/>
              <a:t>中，并且，放在内存中访问还是更快一些。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69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对象包括对象头，数据部分，和可能对齐填充，这里没有画对齐填充。对象头包含</a:t>
            </a:r>
            <a:r>
              <a:rPr lang="zh-CN" altLang="en-US" baseline="0" dirty="0" smtClean="0"/>
              <a:t>运行时的一些元数据，一般称为 </a:t>
            </a:r>
            <a:r>
              <a:rPr lang="en-US" altLang="zh-CN" baseline="0" dirty="0" smtClean="0"/>
              <a:t>mark word</a:t>
            </a:r>
            <a:r>
              <a:rPr lang="zh-CN" altLang="en-US" baseline="0" dirty="0" smtClean="0"/>
              <a:t>。紧接着的，是一个指向对象所属类的指针，这个数据结构称为 </a:t>
            </a:r>
            <a:r>
              <a:rPr lang="en-US" altLang="zh-CN" baseline="0" dirty="0" err="1" smtClean="0"/>
              <a:t>Klass</a:t>
            </a:r>
            <a:r>
              <a:rPr lang="zh-CN" altLang="en-US" baseline="0" dirty="0" smtClean="0"/>
              <a:t>，包括类型，常量池，方法声明等。根据具体的实现，</a:t>
            </a:r>
            <a:r>
              <a:rPr lang="en-US" altLang="zh-CN" baseline="0" dirty="0" err="1" smtClean="0"/>
              <a:t>Klass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的内容和内存布局可能不一样。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66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普通的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堆是分代的，主要是为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GC </a:t>
            </a:r>
            <a:r>
              <a:rPr lang="zh-CN" altLang="en-US" baseline="0" dirty="0" smtClean="0"/>
              <a:t>服务，这里不展开阐述。</a:t>
            </a:r>
            <a:r>
              <a:rPr lang="en-US" altLang="zh-CN" baseline="0" dirty="0" smtClean="0"/>
              <a:t>JVM </a:t>
            </a:r>
            <a:r>
              <a:rPr lang="zh-CN" altLang="en-US" baseline="0" dirty="0" smtClean="0"/>
              <a:t>规范中方法区存储包括前面提到的 </a:t>
            </a:r>
            <a:r>
              <a:rPr lang="en-US" altLang="zh-CN" baseline="0" dirty="0" err="1" smtClean="0"/>
              <a:t>Klass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等数据结构，在具体实现上，以 </a:t>
            </a:r>
            <a:r>
              <a:rPr lang="en-US" altLang="zh-CN" baseline="0" dirty="0" err="1" smtClean="0"/>
              <a:t>HotSpot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为例，方法区是一个叫做 </a:t>
            </a:r>
            <a:r>
              <a:rPr lang="en-US" altLang="zh-CN" baseline="0" dirty="0" smtClean="0"/>
              <a:t>Meta Space </a:t>
            </a:r>
            <a:r>
              <a:rPr lang="zh-CN" altLang="en-US" baseline="0" dirty="0" smtClean="0"/>
              <a:t>的地方，放在堆外内存。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在作者给出的 </a:t>
            </a:r>
            <a:r>
              <a:rPr lang="en-US" altLang="zh-CN" baseline="0" dirty="0" smtClean="0"/>
              <a:t>PJH </a:t>
            </a:r>
            <a:r>
              <a:rPr lang="zh-CN" altLang="en-US" baseline="0" dirty="0" smtClean="0"/>
              <a:t>实现中，几乎一一对应，复刻了一个基于 </a:t>
            </a:r>
            <a:r>
              <a:rPr lang="en-US" altLang="zh-CN" baseline="0" dirty="0" smtClean="0"/>
              <a:t>NVM </a:t>
            </a:r>
            <a:r>
              <a:rPr lang="zh-CN" altLang="en-US" baseline="0" dirty="0" smtClean="0"/>
              <a:t>的堆。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Metadata </a:t>
            </a:r>
            <a:r>
              <a:rPr lang="zh-CN" altLang="en-US" baseline="0" dirty="0" smtClean="0"/>
              <a:t>存储</a:t>
            </a:r>
            <a:r>
              <a:rPr lang="en-US" altLang="zh-CN" baseline="0" dirty="0" smtClean="0"/>
              <a:t>PJH</a:t>
            </a:r>
            <a:r>
              <a:rPr lang="zh-CN" altLang="en-US" baseline="0" dirty="0" smtClean="0"/>
              <a:t>的元数据，包括地址，大小，堆顶指针等。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Nametable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类似于一个静态常量池，维护字面值到地址的映射。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Klass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与 </a:t>
            </a:r>
            <a:r>
              <a:rPr lang="en-US" altLang="zh-CN" baseline="0" dirty="0" smtClean="0"/>
              <a:t>JVM </a:t>
            </a:r>
            <a:r>
              <a:rPr lang="zh-CN" altLang="en-US" baseline="0" dirty="0" smtClean="0"/>
              <a:t>中的 </a:t>
            </a:r>
            <a:r>
              <a:rPr lang="en-US" altLang="zh-CN" baseline="0" dirty="0" err="1" smtClean="0"/>
              <a:t>Klass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类似。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对象实例通过指针访问 </a:t>
            </a:r>
            <a:r>
              <a:rPr lang="en-US" altLang="zh-CN" baseline="0" dirty="0" err="1" smtClean="0"/>
              <a:t>Klass</a:t>
            </a:r>
            <a:r>
              <a:rPr lang="zh-CN" altLang="en-US" baseline="0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69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PJH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的设计扩展了传统的 </a:t>
            </a:r>
            <a:r>
              <a:rPr lang="en-US" altLang="zh-CN" baseline="0" dirty="0" smtClean="0"/>
              <a:t>Java </a:t>
            </a:r>
            <a:r>
              <a:rPr lang="zh-CN" altLang="en-US" baseline="0" dirty="0" smtClean="0"/>
              <a:t>堆实现，那么就带来了一些问题。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下面我们依次来看一下这些问题，以及作者的解决方案。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428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首先是分开的元数据，在 </a:t>
            </a:r>
            <a:r>
              <a:rPr lang="en-US" altLang="zh-CN" baseline="0" dirty="0" smtClean="0"/>
              <a:t>JVM </a:t>
            </a:r>
            <a:r>
              <a:rPr lang="zh-CN" altLang="en-US" baseline="0" dirty="0" smtClean="0"/>
              <a:t>中，类通过全限定名和地址组成键值对来保证同一个类映射到唯一一个 </a:t>
            </a:r>
            <a:r>
              <a:rPr lang="en-US" altLang="zh-CN" baseline="0" dirty="0" err="1" smtClean="0"/>
              <a:t>Klass</a:t>
            </a:r>
            <a:r>
              <a:rPr lang="zh-CN" altLang="en-US" baseline="0" dirty="0" smtClean="0"/>
              <a:t>，但是现在在</a:t>
            </a:r>
            <a:r>
              <a:rPr lang="en-US" altLang="zh-CN" baseline="0" dirty="0" smtClean="0"/>
              <a:t>DRAM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NVM </a:t>
            </a:r>
            <a:r>
              <a:rPr lang="zh-CN" altLang="en-US" baseline="0" dirty="0" smtClean="0"/>
              <a:t>中有两个，而且它们的虚拟地址不同，哪么当 </a:t>
            </a:r>
            <a:r>
              <a:rPr lang="en-US" altLang="zh-CN" baseline="0" dirty="0" smtClean="0"/>
              <a:t>new </a:t>
            </a:r>
            <a:r>
              <a:rPr lang="zh-CN" altLang="en-US" baseline="0" dirty="0" smtClean="0"/>
              <a:t>和 </a:t>
            </a:r>
            <a:r>
              <a:rPr lang="en-US" altLang="zh-CN" baseline="0" dirty="0" err="1" smtClean="0"/>
              <a:t>pnew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一起使用的时候，到底用哪个类呢</a:t>
            </a:r>
            <a:r>
              <a:rPr lang="en-US" altLang="zh-CN" baseline="0" dirty="0" smtClean="0"/>
              <a:t>?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为了解决第一个问题，作者通过引入一个别名的概念，两个逻辑相等的</a:t>
            </a:r>
            <a:r>
              <a:rPr lang="en-US" altLang="zh-CN" dirty="0" err="1" smtClean="0"/>
              <a:t>klass</a:t>
            </a:r>
            <a:r>
              <a:rPr lang="zh-CN" altLang="en-US" dirty="0" smtClean="0"/>
              <a:t>，如果只是存在</a:t>
            </a:r>
            <a:r>
              <a:rPr lang="en-US" altLang="zh-CN" dirty="0" smtClean="0"/>
              <a:t>DRAM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NVM</a:t>
            </a:r>
            <a:r>
              <a:rPr lang="zh-CN" altLang="en-US" dirty="0" smtClean="0"/>
              <a:t>上的区别，那么就互为</a:t>
            </a:r>
            <a:r>
              <a:rPr lang="en-US" altLang="zh-CN" dirty="0" smtClean="0"/>
              <a:t>alias</a:t>
            </a:r>
            <a:r>
              <a:rPr lang="zh-CN" altLang="en-US" dirty="0" smtClean="0"/>
              <a:t>。再修改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的类型检查机制，就可以避免图中这样的 </a:t>
            </a:r>
            <a:r>
              <a:rPr lang="en-US" altLang="zh-CN" dirty="0" err="1" smtClean="0"/>
              <a:t>ClassCastException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201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PJH </a:t>
            </a:r>
            <a:r>
              <a:rPr lang="zh-CN" altLang="en-US" baseline="0" dirty="0" smtClean="0"/>
              <a:t>的涉及中，允许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pnew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出来的对象的引用属性，指向 </a:t>
            </a:r>
            <a:r>
              <a:rPr lang="en-US" altLang="zh-CN" baseline="0" dirty="0" smtClean="0"/>
              <a:t>new </a:t>
            </a:r>
            <a:r>
              <a:rPr lang="zh-CN" altLang="en-US" baseline="0" dirty="0" smtClean="0"/>
              <a:t>出来的对象。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好处：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但是这可能会导致内存安全性问题。这个安全性问题是指：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程序重启后，因为引用属性是持久化的，所以值还是之前的地址值，但是这个时候很有可能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堆上的地址已经变了，那么这个引用指向的地方相当于是任意内存。这类似于缓冲区溢出，就会造成内存安全问题。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C/C++ </a:t>
            </a:r>
            <a:r>
              <a:rPr lang="zh-CN" altLang="en-US" baseline="0" dirty="0" smtClean="0"/>
              <a:t>和 </a:t>
            </a:r>
            <a:r>
              <a:rPr lang="en-US" altLang="zh-CN" baseline="0" dirty="0" smtClean="0"/>
              <a:t>Java </a:t>
            </a:r>
            <a:r>
              <a:rPr lang="zh-CN" altLang="en-US" baseline="0" dirty="0" smtClean="0"/>
              <a:t>的设计哲学一样，在 </a:t>
            </a:r>
            <a:r>
              <a:rPr lang="en-US" altLang="zh-CN" baseline="0" dirty="0" smtClean="0"/>
              <a:t>usability </a:t>
            </a:r>
            <a:r>
              <a:rPr lang="zh-CN" altLang="en-US" baseline="0" dirty="0" smtClean="0"/>
              <a:t>和 </a:t>
            </a:r>
            <a:r>
              <a:rPr lang="en-US" altLang="zh-CN" baseline="0" dirty="0" smtClean="0"/>
              <a:t>safety </a:t>
            </a:r>
            <a:r>
              <a:rPr lang="zh-CN" altLang="en-US" baseline="0" dirty="0" smtClean="0"/>
              <a:t>之间，实际上是一个不可兼得的选择。</a:t>
            </a:r>
            <a:r>
              <a:rPr lang="en-US" altLang="zh-CN" baseline="0" dirty="0" smtClean="0"/>
              <a:t>Java </a:t>
            </a:r>
            <a:r>
              <a:rPr lang="zh-CN" altLang="en-US" baseline="0" dirty="0" smtClean="0"/>
              <a:t>不能直接操作底层内存，同时也有额外的性能损失；但</a:t>
            </a:r>
            <a:r>
              <a:rPr lang="en-US" altLang="zh-CN" baseline="0" dirty="0" smtClean="0"/>
              <a:t>C/C++ </a:t>
            </a:r>
            <a:r>
              <a:rPr lang="zh-CN" altLang="en-US" baseline="0" dirty="0" smtClean="0"/>
              <a:t>程序经常出现安全性问题。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564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PCJ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NV-Heaps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因为是自己的一套类型系统，在</a:t>
            </a:r>
            <a:r>
              <a:rPr lang="en-US" altLang="zh-CN" baseline="0" dirty="0" smtClean="0"/>
              <a:t> DRAM </a:t>
            </a:r>
            <a:r>
              <a:rPr lang="zh-CN" altLang="en-US" baseline="0" dirty="0" smtClean="0"/>
              <a:t>和 </a:t>
            </a:r>
            <a:r>
              <a:rPr lang="en-US" altLang="zh-CN" baseline="0" dirty="0" smtClean="0"/>
              <a:t>NVM </a:t>
            </a:r>
            <a:r>
              <a:rPr lang="zh-CN" altLang="en-US" baseline="0" dirty="0" smtClean="0"/>
              <a:t>上的数据是不同的类，所以就可以在编译时做类型检查。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同时，它们是不允许跨槽引用的，也就是说 </a:t>
            </a:r>
            <a:r>
              <a:rPr lang="en-US" altLang="zh-CN" baseline="0" dirty="0" smtClean="0"/>
              <a:t>NVM </a:t>
            </a:r>
            <a:r>
              <a:rPr lang="zh-CN" altLang="en-US" baseline="0" dirty="0" smtClean="0"/>
              <a:t>上的指针，是不能指向 </a:t>
            </a:r>
            <a:r>
              <a:rPr lang="en-US" altLang="zh-CN" baseline="0" dirty="0" smtClean="0"/>
              <a:t>DRAM </a:t>
            </a:r>
            <a:r>
              <a:rPr lang="zh-CN" altLang="en-US" baseline="0" dirty="0" smtClean="0"/>
              <a:t>里的，而</a:t>
            </a:r>
            <a:r>
              <a:rPr lang="en-US" altLang="zh-CN" baseline="0" dirty="0" smtClean="0"/>
              <a:t>PJH</a:t>
            </a:r>
            <a:r>
              <a:rPr lang="zh-CN" altLang="en-US" baseline="0" dirty="0" smtClean="0"/>
              <a:t>是允许这个语法的。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这个图给出了 </a:t>
            </a:r>
            <a:r>
              <a:rPr lang="en-US" altLang="zh-CN" baseline="0" dirty="0" smtClean="0"/>
              <a:t>PCJ </a:t>
            </a:r>
            <a:r>
              <a:rPr lang="zh-CN" altLang="en-US" baseline="0" dirty="0" smtClean="0"/>
              <a:t>上 </a:t>
            </a:r>
            <a:r>
              <a:rPr lang="en-US" altLang="zh-CN" baseline="0" dirty="0" err="1" smtClean="0"/>
              <a:t>NVList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的一个类声明，可以看出指针类型被限制在了 </a:t>
            </a:r>
            <a:r>
              <a:rPr lang="en-US" altLang="zh-CN" baseline="0" dirty="0" smtClean="0"/>
              <a:t>PCJ </a:t>
            </a:r>
            <a:r>
              <a:rPr lang="zh-CN" altLang="en-US" baseline="0" dirty="0" smtClean="0"/>
              <a:t>自己的类型系统里。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90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作者给出了三种强度的解决方案。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JVM </a:t>
            </a:r>
            <a:r>
              <a:rPr lang="zh-CN" altLang="en-US" dirty="0" smtClean="0"/>
              <a:t>没有开销，最快，但把风险暴露给了程序员。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 默认，</a:t>
            </a:r>
            <a:r>
              <a:rPr lang="en-US" altLang="zh-CN" dirty="0" smtClean="0"/>
              <a:t>PJH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load </a:t>
            </a:r>
            <a:r>
              <a:rPr lang="zh-CN" altLang="en-US" dirty="0" smtClean="0"/>
              <a:t>的时候会检查所有</a:t>
            </a:r>
            <a:r>
              <a:rPr lang="zh-CN" altLang="en-US" baseline="0" dirty="0" smtClean="0"/>
              <a:t> 指向 </a:t>
            </a:r>
            <a:r>
              <a:rPr lang="en-US" altLang="zh-CN" baseline="0" dirty="0" smtClean="0"/>
              <a:t>PJH </a:t>
            </a:r>
            <a:r>
              <a:rPr lang="zh-CN" altLang="en-US" baseline="0" dirty="0" smtClean="0"/>
              <a:t>之外的指针，并质空。这样应用层编程访问这些引用的时候只会得到一个空指针，而不是不可预估的错误。这会导致一个遍历，有性能开销。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：应用层提供注解声明，</a:t>
            </a:r>
            <a:r>
              <a:rPr lang="en-US" altLang="zh-CN" baseline="0" dirty="0" smtClean="0"/>
              <a:t>PJH </a:t>
            </a:r>
            <a:r>
              <a:rPr lang="zh-CN" altLang="en-US" baseline="0" dirty="0" smtClean="0"/>
              <a:t>内的引用不会指向外部。也就像 </a:t>
            </a:r>
            <a:r>
              <a:rPr lang="en-US" altLang="zh-CN" baseline="0" dirty="0" smtClean="0"/>
              <a:t>PCJ</a:t>
            </a:r>
            <a:r>
              <a:rPr lang="zh-CN" altLang="en-US" baseline="0" dirty="0" smtClean="0"/>
              <a:t>它们一样，将引用限制再了 </a:t>
            </a:r>
            <a:r>
              <a:rPr lang="en-US" altLang="zh-CN" baseline="0" dirty="0" smtClean="0"/>
              <a:t>PJH </a:t>
            </a:r>
            <a:r>
              <a:rPr lang="zh-CN" altLang="en-US" baseline="0" dirty="0" smtClean="0"/>
              <a:t>之内。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34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38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既拥有 </a:t>
            </a:r>
            <a:r>
              <a:rPr lang="en-US" altLang="zh-CN" dirty="0" smtClean="0"/>
              <a:t>DRAM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的按字节寻址、低延迟的特点</a:t>
            </a:r>
            <a:endParaRPr lang="en-US" altLang="zh-CN" baseline="0" dirty="0" smtClean="0"/>
          </a:p>
          <a:p>
            <a:r>
              <a:rPr lang="zh-CN" altLang="en-US" baseline="0" dirty="0" smtClean="0"/>
              <a:t>也拥有 </a:t>
            </a:r>
            <a:r>
              <a:rPr lang="en-US" altLang="zh-CN" baseline="0" dirty="0" smtClean="0"/>
              <a:t>DISK </a:t>
            </a:r>
            <a:r>
              <a:rPr lang="zh-CN" altLang="en-US" baseline="0" dirty="0" smtClean="0"/>
              <a:t>的持久性，断电后数据还在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788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Mark phase </a:t>
            </a:r>
            <a:r>
              <a:rPr lang="zh-CN" altLang="en-US" baseline="0" dirty="0" smtClean="0"/>
              <a:t>得到一个 </a:t>
            </a:r>
            <a:r>
              <a:rPr lang="en-US" altLang="zh-CN" baseline="0" dirty="0" smtClean="0"/>
              <a:t>mark bitmap</a:t>
            </a:r>
            <a:r>
              <a:rPr lang="zh-CN" altLang="en-US" baseline="0" dirty="0" smtClean="0"/>
              <a:t>，记录哪些对象存活</a:t>
            </a:r>
            <a:endParaRPr lang="en-US" altLang="zh-CN" baseline="0" dirty="0" smtClean="0"/>
          </a:p>
          <a:p>
            <a:r>
              <a:rPr lang="zh-CN" altLang="en-US" baseline="0" dirty="0" smtClean="0"/>
              <a:t>根据 </a:t>
            </a:r>
            <a:r>
              <a:rPr lang="en-US" altLang="zh-CN" baseline="0" dirty="0" smtClean="0"/>
              <a:t>Mark bitmap </a:t>
            </a:r>
            <a:r>
              <a:rPr lang="zh-CN" altLang="en-US" baseline="0" dirty="0" smtClean="0"/>
              <a:t>计算对象的迁移地址，这个计算过程具有幂等性，后面会提到为什么。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根据迁移后的地址表，复制对象到新的地址。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25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快照只能提供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的目标地址信息，并不能告知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发生后，对象是否开始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，或者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了一半。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所以，通过重用对象头里的一个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来实现时间戳。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PJH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维护一个全局的时间戳，一开始的时候，每个对象里的时间戳与全局保持一致。但是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compact phase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开始后，全局时间戳加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，每一个对象完成迁移后，自己的时间戳加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。这样一来，当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发生在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Espresso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可以根据快照和对象头里的时间戳，很快检查出哪些对象需要重新执行迁移。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个人感觉这个算法是一种优化措施，而不是必须的，因为也可以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后重新执行整个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compact phase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570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err="1" smtClean="0"/>
              <a:t>Pnew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默认只持久化对象的元信息，属性部分是不持久化的，作者虽然在论文中给出了 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，但是并不方便程序员编程。还需要一种粗粒度的持久化方案。</a:t>
            </a:r>
            <a:r>
              <a:rPr lang="zh-CN" altLang="en-US" dirty="0" smtClean="0"/>
              <a:t>需要提供事务支持，而不是一个一个</a:t>
            </a:r>
            <a:r>
              <a:rPr lang="en-US" altLang="zh-CN" dirty="0" smtClean="0"/>
              <a:t>flush </a:t>
            </a:r>
            <a:r>
              <a:rPr lang="zh-CN" altLang="en-US" dirty="0" smtClean="0"/>
              <a:t>属性域。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这有点类似于</a:t>
            </a:r>
            <a:r>
              <a:rPr lang="en-US" altLang="zh-CN" baseline="0" dirty="0" smtClean="0"/>
              <a:t>Java </a:t>
            </a:r>
            <a:r>
              <a:rPr lang="zh-CN" altLang="en-US" baseline="0" dirty="0" smtClean="0"/>
              <a:t>项目中，手写 </a:t>
            </a:r>
            <a:r>
              <a:rPr lang="en-US" altLang="zh-CN" baseline="0" dirty="0" err="1" smtClean="0"/>
              <a:t>sql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 用 </a:t>
            </a:r>
            <a:r>
              <a:rPr lang="en-US" altLang="zh-CN" baseline="0" dirty="0" smtClean="0"/>
              <a:t>hibernate </a:t>
            </a:r>
            <a:r>
              <a:rPr lang="zh-CN" altLang="en-US" baseline="0" dirty="0" smtClean="0"/>
              <a:t>进行持久化。</a:t>
            </a:r>
            <a:endParaRPr lang="zh-CN" altLang="en-US" dirty="0" smtClean="0"/>
          </a:p>
          <a:p>
            <a:r>
              <a:rPr lang="zh-CN" altLang="en-US" dirty="0" smtClean="0"/>
              <a:t>但是在</a:t>
            </a:r>
            <a:r>
              <a:rPr lang="en-US" altLang="zh-CN" dirty="0" smtClean="0"/>
              <a:t>Runtime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中支持事务对于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来说比较麻烦，因为。。。</a:t>
            </a:r>
            <a:endParaRPr lang="en-US" altLang="zh-CN" baseline="0" dirty="0" smtClean="0"/>
          </a:p>
          <a:p>
            <a:r>
              <a:rPr lang="zh-CN" altLang="en-US" dirty="0" smtClean="0"/>
              <a:t>如果交给应用层来做，写个简单的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程序都要 写持久层，这是很麻烦的。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所以交给 </a:t>
            </a:r>
            <a:r>
              <a:rPr lang="en-US" altLang="zh-CN" baseline="0" dirty="0" smtClean="0"/>
              <a:t>Java Library </a:t>
            </a:r>
            <a:r>
              <a:rPr lang="zh-CN" altLang="en-US" baseline="0" dirty="0" smtClean="0"/>
              <a:t>来做是理想的设计。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32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事实上，</a:t>
            </a:r>
            <a:r>
              <a:rPr lang="en-US" altLang="zh-CN" dirty="0" smtClean="0"/>
              <a:t>Java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的设计人员也是这样考虑的。</a:t>
            </a:r>
            <a:r>
              <a:rPr lang="en-US" altLang="zh-CN" baseline="0" dirty="0" smtClean="0"/>
              <a:t>JPA </a:t>
            </a:r>
            <a:r>
              <a:rPr lang="zh-CN" altLang="en-US" baseline="0" dirty="0" smtClean="0"/>
              <a:t>规范定义了 怎样将 </a:t>
            </a:r>
            <a:r>
              <a:rPr lang="en-US" altLang="zh-CN" baseline="0" dirty="0" smtClean="0"/>
              <a:t>Java </a:t>
            </a:r>
            <a:r>
              <a:rPr lang="zh-CN" altLang="en-US" baseline="0" dirty="0" smtClean="0"/>
              <a:t>对象以</a:t>
            </a:r>
            <a:r>
              <a:rPr lang="en-US" altLang="zh-CN" baseline="0" dirty="0" smtClean="0"/>
              <a:t>OOP</a:t>
            </a:r>
            <a:r>
              <a:rPr lang="zh-CN" altLang="en-US" baseline="0" dirty="0" smtClean="0"/>
              <a:t>的形式进行持久化。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左边的代码对于 </a:t>
            </a:r>
            <a:r>
              <a:rPr lang="en-US" altLang="zh-CN" baseline="0" dirty="0" smtClean="0"/>
              <a:t>Java </a:t>
            </a:r>
            <a:r>
              <a:rPr lang="zh-CN" altLang="en-US" baseline="0" dirty="0" smtClean="0"/>
              <a:t>开发者来说相比很熟悉了，开启一个事务，调用</a:t>
            </a:r>
            <a:r>
              <a:rPr lang="en-US" altLang="zh-CN" baseline="0" dirty="0" smtClean="0"/>
              <a:t>persist</a:t>
            </a:r>
            <a:r>
              <a:rPr lang="zh-CN" altLang="en-US" baseline="0" dirty="0" smtClean="0"/>
              <a:t>，然后提交事务。</a:t>
            </a:r>
            <a:endParaRPr lang="en-US" altLang="zh-CN" baseline="0" dirty="0" smtClean="0"/>
          </a:p>
          <a:p>
            <a:r>
              <a:rPr lang="zh-CN" altLang="en-US" dirty="0" smtClean="0"/>
              <a:t>这部分代码背后的执行逻辑如右图，</a:t>
            </a:r>
            <a:r>
              <a:rPr lang="en-US" altLang="zh-CN" dirty="0" err="1" smtClean="0"/>
              <a:t>EntityManager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会生成对应的 </a:t>
            </a:r>
            <a:r>
              <a:rPr lang="en-US" altLang="zh-CN" dirty="0" smtClean="0"/>
              <a:t>SQL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语句，然后提交给 </a:t>
            </a:r>
            <a:r>
              <a:rPr lang="en-US" altLang="zh-CN" baseline="0" dirty="0" smtClean="0"/>
              <a:t>DBMS, DBMS </a:t>
            </a:r>
            <a:r>
              <a:rPr lang="zh-CN" altLang="en-US" baseline="0" dirty="0" smtClean="0"/>
              <a:t>再执行。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46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分层可以方便各层实现自己的逻辑，但是也会带来额外的开销，比如数据格式的转换。</a:t>
            </a:r>
            <a:endParaRPr lang="en-US" altLang="zh-CN" dirty="0" smtClean="0"/>
          </a:p>
          <a:p>
            <a:r>
              <a:rPr lang="zh-CN" altLang="en-US" dirty="0" smtClean="0"/>
              <a:t>真正的数据库操作很少，转换</a:t>
            </a:r>
            <a:r>
              <a:rPr lang="en-US" altLang="zh-CN" dirty="0" smtClean="0"/>
              <a:t>SQL </a:t>
            </a:r>
            <a:r>
              <a:rPr lang="zh-CN" altLang="en-US" dirty="0" smtClean="0"/>
              <a:t>占比高达 </a:t>
            </a:r>
            <a:r>
              <a:rPr lang="en-US" altLang="zh-CN" dirty="0" smtClean="0"/>
              <a:t>41.9%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87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为此，作者提出了一种新的 持久化编程模型，或者说规范，叫 </a:t>
            </a:r>
            <a:r>
              <a:rPr lang="en-US" altLang="zh-CN" dirty="0" smtClean="0"/>
              <a:t>PJO</a:t>
            </a:r>
          </a:p>
          <a:p>
            <a:r>
              <a:rPr lang="zh-CN" altLang="en-US" dirty="0" smtClean="0"/>
              <a:t>没有 </a:t>
            </a:r>
            <a:r>
              <a:rPr lang="en-US" altLang="zh-CN" dirty="0" smtClean="0"/>
              <a:t>SQL </a:t>
            </a:r>
            <a:r>
              <a:rPr lang="zh-CN" altLang="en-US" dirty="0" smtClean="0"/>
              <a:t>转换，规定可以被持久化的对象必须是 </a:t>
            </a:r>
            <a:r>
              <a:rPr lang="en-US" altLang="zh-CN" dirty="0" err="1" smtClean="0"/>
              <a:t>DBPeristable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类型的对象。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对比先前的图，</a:t>
            </a:r>
            <a:r>
              <a:rPr lang="en-US" altLang="zh-CN" baseline="0" dirty="0" err="1" smtClean="0"/>
              <a:t>EntityManager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通过字节码编辑的技术，将对象</a:t>
            </a:r>
            <a:r>
              <a:rPr lang="en-US" altLang="zh-CN" baseline="0" dirty="0" smtClean="0"/>
              <a:t> p </a:t>
            </a:r>
            <a:r>
              <a:rPr lang="zh-CN" altLang="en-US" baseline="0" dirty="0" smtClean="0"/>
              <a:t>变成 </a:t>
            </a:r>
            <a:r>
              <a:rPr lang="en-US" altLang="zh-CN" baseline="0" dirty="0" err="1" smtClean="0"/>
              <a:t>DBPerson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类型的 </a:t>
            </a:r>
            <a:r>
              <a:rPr lang="en-US" altLang="zh-CN" baseline="0" dirty="0" smtClean="0"/>
              <a:t>p’</a:t>
            </a:r>
            <a:r>
              <a:rPr lang="zh-CN" altLang="en-US" baseline="0" dirty="0" smtClean="0"/>
              <a:t>后，直接插入到数据库里。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省去了耗时的转换过程。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04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上层应用的变成接口是没变的。</a:t>
            </a:r>
            <a:endParaRPr lang="en-US" altLang="zh-CN" dirty="0" smtClean="0"/>
          </a:p>
          <a:p>
            <a:r>
              <a:rPr lang="zh-CN" altLang="en-US" dirty="0" smtClean="0"/>
              <a:t>但是背后的存储逻辑变化很大，作者改了 </a:t>
            </a:r>
            <a:r>
              <a:rPr lang="en-US" altLang="zh-CN" dirty="0" smtClean="0"/>
              <a:t>ORM </a:t>
            </a:r>
            <a:r>
              <a:rPr lang="zh-CN" altLang="en-US" dirty="0" smtClean="0"/>
              <a:t>框架，改了 </a:t>
            </a:r>
            <a:r>
              <a:rPr lang="en-US" altLang="zh-CN" dirty="0" smtClean="0"/>
              <a:t>JVM</a:t>
            </a:r>
            <a:r>
              <a:rPr lang="zh-CN" altLang="en-US" dirty="0" smtClean="0"/>
              <a:t>，改了 </a:t>
            </a:r>
            <a:r>
              <a:rPr lang="en-US" altLang="zh-CN" dirty="0" smtClean="0"/>
              <a:t>RDBMS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来支持这些新的规范。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68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02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Create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set </a:t>
            </a:r>
            <a:r>
              <a:rPr lang="zh-CN" altLang="en-US" dirty="0" smtClean="0"/>
              <a:t>因为是写操作，</a:t>
            </a:r>
            <a:r>
              <a:rPr lang="en-US" altLang="zh-CN" dirty="0" smtClean="0"/>
              <a:t>PCJ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自己管理的元数据很多，所以性能差距很大。</a:t>
            </a:r>
            <a:endParaRPr lang="en-US" altLang="zh-CN" baseline="0" dirty="0" smtClean="0"/>
          </a:p>
          <a:p>
            <a:r>
              <a:rPr lang="zh-CN" altLang="en-US" dirty="0" smtClean="0"/>
              <a:t>而对于 </a:t>
            </a:r>
            <a:r>
              <a:rPr lang="en-US" altLang="zh-CN" dirty="0" smtClean="0"/>
              <a:t>get </a:t>
            </a:r>
            <a:r>
              <a:rPr lang="zh-CN" altLang="en-US" dirty="0" smtClean="0"/>
              <a:t>操作，涉及到的元数据修改较少，</a:t>
            </a:r>
            <a:r>
              <a:rPr lang="en-US" altLang="zh-CN" dirty="0" smtClean="0"/>
              <a:t>PCJ </a:t>
            </a:r>
            <a:r>
              <a:rPr lang="zh-CN" altLang="en-US" dirty="0" smtClean="0"/>
              <a:t>差的不是那么明显，但是 </a:t>
            </a:r>
            <a:r>
              <a:rPr lang="en-US" altLang="zh-CN" dirty="0" smtClean="0"/>
              <a:t>PJH </a:t>
            </a:r>
            <a:r>
              <a:rPr lang="zh-CN" altLang="en-US" dirty="0" smtClean="0"/>
              <a:t>还是更快。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941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在粗粒的的性能测试中，可以看到因为 </a:t>
            </a:r>
            <a:r>
              <a:rPr lang="en-US" altLang="zh-CN" dirty="0" smtClean="0"/>
              <a:t>SQL </a:t>
            </a:r>
            <a:r>
              <a:rPr lang="zh-CN" altLang="en-US" dirty="0" smtClean="0"/>
              <a:t>转换的减少，</a:t>
            </a:r>
            <a:r>
              <a:rPr lang="en-US" altLang="zh-CN" dirty="0" smtClean="0"/>
              <a:t>PJO </a:t>
            </a:r>
            <a:r>
              <a:rPr lang="zh-CN" altLang="en-US" dirty="0" smtClean="0"/>
              <a:t>性能得到了提升。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因为不清楚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PJO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具体规范的内容，按理说应该没有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转换耗时了的，可能因为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还有自己的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这个规范转换带来的执行性能提升，可能跟规范的复杂度有关，不同的规范需要进行不同的反射操作等等。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7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在体系结构里，</a:t>
            </a:r>
            <a:r>
              <a:rPr lang="en-US" altLang="zh-CN" dirty="0" smtClean="0"/>
              <a:t>NVM</a:t>
            </a:r>
            <a:r>
              <a:rPr lang="zh-CN" altLang="en-US" dirty="0" smtClean="0"/>
              <a:t>所处的位置</a:t>
            </a:r>
            <a:endParaRPr lang="en-US" altLang="zh-CN" dirty="0" smtClean="0"/>
          </a:p>
          <a:p>
            <a:r>
              <a:rPr lang="zh-CN" altLang="en-US" dirty="0" smtClean="0"/>
              <a:t>下面这张图给出了几种存储技术的一些对比，</a:t>
            </a:r>
            <a:r>
              <a:rPr lang="en-US" altLang="zh-CN" dirty="0" smtClean="0"/>
              <a:t>3D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Xpoint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即为</a:t>
            </a:r>
            <a:r>
              <a:rPr lang="en-US" altLang="zh-CN" baseline="0" dirty="0" smtClean="0"/>
              <a:t> Intel </a:t>
            </a:r>
            <a:r>
              <a:rPr lang="zh-CN" altLang="en-US" baseline="0" dirty="0" smtClean="0"/>
              <a:t>提出的持久内存所采用的技术。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可见与前面有关 </a:t>
            </a:r>
            <a:r>
              <a:rPr lang="en-US" altLang="zh-CN" baseline="0" dirty="0" smtClean="0"/>
              <a:t>NVM </a:t>
            </a:r>
            <a:r>
              <a:rPr lang="zh-CN" altLang="en-US" baseline="0" dirty="0" smtClean="0"/>
              <a:t>的描述是一致的。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66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Heap reloading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中，随着持久化对象数的增长，</a:t>
            </a:r>
            <a:r>
              <a:rPr lang="en-US" altLang="zh-CN" baseline="0" dirty="0" smtClean="0"/>
              <a:t>user-guaranteed </a:t>
            </a:r>
            <a:r>
              <a:rPr lang="zh-CN" altLang="en-US" baseline="0" dirty="0" smtClean="0"/>
              <a:t>维持常数时间，因为这个等级下，</a:t>
            </a:r>
            <a:r>
              <a:rPr lang="en-US" altLang="zh-CN" baseline="0" dirty="0" smtClean="0"/>
              <a:t>JVM </a:t>
            </a:r>
            <a:r>
              <a:rPr lang="zh-CN" altLang="en-US" baseline="0" dirty="0" smtClean="0"/>
              <a:t>并不会检查 </a:t>
            </a:r>
            <a:r>
              <a:rPr lang="en-US" altLang="zh-CN" baseline="0" dirty="0" smtClean="0"/>
              <a:t>PJH </a:t>
            </a:r>
            <a:r>
              <a:rPr lang="zh-CN" altLang="en-US" baseline="0" dirty="0" smtClean="0"/>
              <a:t>内部，只是取到开始地址，大小后，将整个 </a:t>
            </a:r>
            <a:r>
              <a:rPr lang="en-US" altLang="zh-CN" baseline="0" dirty="0" smtClean="0"/>
              <a:t>PJH </a:t>
            </a:r>
            <a:r>
              <a:rPr lang="zh-CN" altLang="en-US" baseline="0" dirty="0" smtClean="0"/>
              <a:t>映射到虚拟内存上。有点类似于 </a:t>
            </a:r>
            <a:r>
              <a:rPr lang="en-US" altLang="zh-CN" baseline="0" dirty="0" smtClean="0"/>
              <a:t>Linux </a:t>
            </a:r>
            <a:r>
              <a:rPr lang="zh-CN" altLang="en-US" baseline="0" dirty="0" smtClean="0"/>
              <a:t>下的 </a:t>
            </a:r>
            <a:r>
              <a:rPr lang="en-US" altLang="zh-CN" baseline="0" dirty="0" smtClean="0"/>
              <a:t>mount </a:t>
            </a:r>
            <a:r>
              <a:rPr lang="zh-CN" altLang="en-US" baseline="0" dirty="0" smtClean="0"/>
              <a:t>操，就是简单的挂载。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在 </a:t>
            </a:r>
            <a:r>
              <a:rPr lang="en-US" altLang="zh-CN" baseline="0" dirty="0" smtClean="0"/>
              <a:t>Zero </a:t>
            </a:r>
            <a:r>
              <a:rPr lang="zh-CN" altLang="en-US" baseline="0" dirty="0" smtClean="0"/>
              <a:t>中，增长是线性的，因为在 </a:t>
            </a:r>
            <a:r>
              <a:rPr lang="en-US" altLang="zh-CN" baseline="0" dirty="0" smtClean="0"/>
              <a:t>PJH </a:t>
            </a:r>
            <a:r>
              <a:rPr lang="zh-CN" altLang="en-US" baseline="0" dirty="0" smtClean="0"/>
              <a:t>的 </a:t>
            </a:r>
            <a:r>
              <a:rPr lang="en-US" altLang="zh-CN" baseline="0" dirty="0" smtClean="0"/>
              <a:t>load </a:t>
            </a:r>
            <a:r>
              <a:rPr lang="zh-CN" altLang="en-US" baseline="0" dirty="0" smtClean="0"/>
              <a:t>实现中，因为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klass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的位置可能发生改变，为了避免对象的 </a:t>
            </a:r>
            <a:r>
              <a:rPr lang="en-US" altLang="zh-CN" baseline="0" dirty="0" err="1" smtClean="0"/>
              <a:t>klass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指针全部被标记无效，作者将所有 </a:t>
            </a:r>
            <a:r>
              <a:rPr lang="en-US" altLang="zh-CN" baseline="0" dirty="0" err="1" smtClean="0"/>
              <a:t>klass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的位置固定在虚拟地址空间中的某个地方。这样，当 </a:t>
            </a:r>
            <a:r>
              <a:rPr lang="en-US" altLang="zh-CN" baseline="0" dirty="0" err="1" smtClean="0"/>
              <a:t>klass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重新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init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后，所有对象的 </a:t>
            </a:r>
            <a:r>
              <a:rPr lang="en-US" altLang="zh-CN" baseline="0" dirty="0" err="1" smtClean="0"/>
              <a:t>klass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指针就又可以使用了。每个对象都要检查一下 </a:t>
            </a:r>
            <a:r>
              <a:rPr lang="en-US" altLang="zh-CN" baseline="0" dirty="0" err="1" smtClean="0"/>
              <a:t>klass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是否已经 </a:t>
            </a:r>
            <a:r>
              <a:rPr lang="en-US" altLang="zh-CN" baseline="0" dirty="0" err="1" smtClean="0"/>
              <a:t>init</a:t>
            </a:r>
            <a:r>
              <a:rPr lang="zh-CN" altLang="en-US" baseline="0" dirty="0" smtClean="0"/>
              <a:t>了，所以得到的 时间跟 </a:t>
            </a:r>
            <a:r>
              <a:rPr lang="en-US" altLang="zh-CN" baseline="0" dirty="0" smtClean="0"/>
              <a:t>object </a:t>
            </a:r>
            <a:r>
              <a:rPr lang="zh-CN" altLang="en-US" baseline="0" dirty="0" smtClean="0"/>
              <a:t>线性相关，但因为当 </a:t>
            </a:r>
            <a:r>
              <a:rPr lang="en-US" altLang="zh-CN" baseline="0" dirty="0" err="1" smtClean="0"/>
              <a:t>klass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较少的时候，速度很快，这个增长很慢。远小于 </a:t>
            </a:r>
            <a:r>
              <a:rPr lang="en-US" altLang="zh-CN" baseline="0" dirty="0" smtClean="0"/>
              <a:t>JVM </a:t>
            </a:r>
            <a:r>
              <a:rPr lang="zh-CN" altLang="en-US" baseline="0" dirty="0" smtClean="0"/>
              <a:t>的启动时间。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21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主要是用于改善存储系统的性能。</a:t>
            </a:r>
            <a:endParaRPr lang="en-US" altLang="zh-CN" dirty="0" smtClean="0"/>
          </a:p>
          <a:p>
            <a:r>
              <a:rPr lang="zh-CN" altLang="en-US" dirty="0" smtClean="0"/>
              <a:t>因为利用 </a:t>
            </a:r>
            <a:r>
              <a:rPr lang="en-US" altLang="zh-CN" dirty="0" smtClean="0"/>
              <a:t>NVM </a:t>
            </a:r>
            <a:r>
              <a:rPr lang="zh-CN" altLang="en-US" dirty="0" smtClean="0"/>
              <a:t>是系统软件需要解决的问题，所以现在的研究普遍是讨论 </a:t>
            </a:r>
            <a:r>
              <a:rPr lang="en-US" altLang="zh-CN" dirty="0" smtClean="0"/>
              <a:t>C/C++ </a:t>
            </a:r>
            <a:r>
              <a:rPr lang="zh-CN" altLang="en-US" dirty="0" smtClean="0"/>
              <a:t>的环境下。</a:t>
            </a:r>
            <a:endParaRPr lang="en-US" altLang="zh-CN" dirty="0" smtClean="0"/>
          </a:p>
          <a:p>
            <a:r>
              <a:rPr lang="zh-CN" altLang="en-US" dirty="0" smtClean="0"/>
              <a:t>对于像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这样的高级语言呢？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84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上也表明了只是实验性值的，开源主要是方便其它研究人员在</a:t>
            </a:r>
            <a:r>
              <a:rPr lang="en-US" altLang="zh-CN" baseline="0" dirty="0" smtClean="0"/>
              <a:t> Java </a:t>
            </a:r>
            <a:r>
              <a:rPr lang="zh-CN" altLang="en-US" baseline="0" dirty="0" smtClean="0"/>
              <a:t>环境下利用 </a:t>
            </a:r>
            <a:r>
              <a:rPr lang="en-US" altLang="zh-CN" baseline="0" dirty="0" smtClean="0"/>
              <a:t>NVM</a:t>
            </a:r>
          </a:p>
          <a:p>
            <a:r>
              <a:rPr lang="en-US" altLang="zh-CN" baseline="0" dirty="0" smtClean="0"/>
              <a:t>NVML </a:t>
            </a:r>
            <a:r>
              <a:rPr lang="zh-CN" altLang="en-US" baseline="0" dirty="0" smtClean="0"/>
              <a:t>是一个 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语言写的库，支持对 </a:t>
            </a:r>
            <a:r>
              <a:rPr lang="en-US" altLang="zh-CN" baseline="0" dirty="0" smtClean="0"/>
              <a:t>NVM </a:t>
            </a:r>
            <a:r>
              <a:rPr lang="zh-CN" altLang="en-US" baseline="0" dirty="0" smtClean="0"/>
              <a:t>的 </a:t>
            </a:r>
            <a:r>
              <a:rPr lang="en-US" altLang="zh-CN" baseline="0" dirty="0" smtClean="0"/>
              <a:t>ACID </a:t>
            </a:r>
            <a:r>
              <a:rPr lang="zh-CN" altLang="en-US" baseline="0" dirty="0" smtClean="0"/>
              <a:t>操作</a:t>
            </a:r>
            <a:endParaRPr lang="en-US" altLang="zh-CN" baseline="0" dirty="0" smtClean="0"/>
          </a:p>
          <a:p>
            <a:r>
              <a:rPr lang="zh-CN" altLang="en-US" baseline="0" dirty="0" smtClean="0"/>
              <a:t>设计思想：数据放在 </a:t>
            </a:r>
            <a:r>
              <a:rPr lang="en-US" altLang="zh-CN" baseline="0" dirty="0" smtClean="0"/>
              <a:t>JVM </a:t>
            </a:r>
            <a:r>
              <a:rPr lang="zh-CN" altLang="en-US" baseline="0" dirty="0" smtClean="0"/>
              <a:t>之外，通过 </a:t>
            </a:r>
            <a:r>
              <a:rPr lang="en-US" altLang="zh-CN" baseline="0" dirty="0" smtClean="0"/>
              <a:t>native </a:t>
            </a:r>
            <a:r>
              <a:rPr lang="zh-CN" altLang="en-US" baseline="0" dirty="0" smtClean="0"/>
              <a:t>接口来实现从 </a:t>
            </a:r>
            <a:r>
              <a:rPr lang="en-US" altLang="zh-CN" baseline="0" dirty="0" smtClean="0"/>
              <a:t>NVM </a:t>
            </a:r>
            <a:r>
              <a:rPr lang="zh-CN" altLang="en-US" baseline="0" dirty="0" smtClean="0"/>
              <a:t>到 </a:t>
            </a:r>
            <a:r>
              <a:rPr lang="en-US" altLang="zh-CN" baseline="0" dirty="0" smtClean="0"/>
              <a:t>JVM </a:t>
            </a:r>
            <a:r>
              <a:rPr lang="zh-CN" altLang="en-US" baseline="0" dirty="0" smtClean="0"/>
              <a:t>之间的移动。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0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PCJ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的这种设计带来了三个问题：</a:t>
            </a:r>
            <a:endParaRPr lang="en-US" altLang="zh-CN" dirty="0" smtClean="0"/>
          </a:p>
          <a:p>
            <a:r>
              <a:rPr lang="en-US" altLang="zh-CN" dirty="0" smtClean="0"/>
              <a:t>JNI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存在性能损耗，数据通过 </a:t>
            </a:r>
            <a:r>
              <a:rPr lang="en-US" altLang="zh-CN" baseline="0" dirty="0" smtClean="0"/>
              <a:t>JNI </a:t>
            </a:r>
            <a:r>
              <a:rPr lang="zh-CN" altLang="en-US" baseline="0" dirty="0" smtClean="0"/>
              <a:t>加载到 </a:t>
            </a:r>
            <a:r>
              <a:rPr lang="en-US" altLang="zh-CN" baseline="0" dirty="0" smtClean="0"/>
              <a:t>JVM </a:t>
            </a:r>
            <a:r>
              <a:rPr lang="zh-CN" altLang="en-US" baseline="0" dirty="0" smtClean="0"/>
              <a:t>的时候是跨区的，需要从堆外存储复制到堆内存储，会有性能损耗。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因为</a:t>
            </a:r>
            <a:r>
              <a:rPr lang="en-US" altLang="zh-CN" baseline="0" dirty="0" smtClean="0"/>
              <a:t> PCJ </a:t>
            </a: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 JVM </a:t>
            </a:r>
            <a:r>
              <a:rPr lang="zh-CN" altLang="en-US" baseline="0" dirty="0" smtClean="0"/>
              <a:t>之外维护了一个数据区域，那么这部分的 </a:t>
            </a:r>
            <a:r>
              <a:rPr lang="en-US" altLang="zh-CN" baseline="0" dirty="0" smtClean="0"/>
              <a:t>GC</a:t>
            </a:r>
            <a:r>
              <a:rPr lang="zh-CN" altLang="en-US" baseline="0" dirty="0" smtClean="0"/>
              <a:t>、同步等都需要自己来实现，这是个很大的挑战。</a:t>
            </a:r>
            <a:r>
              <a:rPr lang="en-US" altLang="zh-CN" baseline="0" dirty="0" smtClean="0"/>
              <a:t>PCJ </a:t>
            </a:r>
            <a:r>
              <a:rPr lang="zh-CN" altLang="en-US" baseline="0" dirty="0" smtClean="0"/>
              <a:t>用到了很多元数据来保存各种状态信息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07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PJH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扩展了原有的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Heap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，原有的堆在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PJH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PJH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Heap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都属于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规范中的堆区，也就是说，修改过后的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规范中的堆区进行实现的时候，混合利用了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这样设计的好处是，可以大量重用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中已经实现的一些技术，最多再加一些额外修改。比如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，同步，类型检查等等。这些技术是很成熟、经过很多优化的，把工作委托给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去做，会做的更好。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06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86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7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40769" cy="1471160"/>
          </a:xfrm>
        </p:spPr>
        <p:txBody>
          <a:bodyPr/>
          <a:lstStyle/>
          <a:p>
            <a:r>
              <a:rPr lang="en-US" altLang="zh-CN" sz="3200" dirty="0" smtClean="0"/>
              <a:t>Espresso: Brewing Java for More Non-volatility with Non-volatile Memory</a:t>
            </a:r>
            <a:endParaRPr lang="zh-CN" altLang="en-US" sz="32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69123" y="5412258"/>
            <a:ext cx="5820358" cy="468179"/>
          </a:xfrm>
        </p:spPr>
        <p:txBody>
          <a:bodyPr/>
          <a:lstStyle/>
          <a:p>
            <a:r>
              <a:rPr lang="zh-CN" altLang="en-US" dirty="0"/>
              <a:t>何昊东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9123" y="5880437"/>
            <a:ext cx="4159250" cy="499004"/>
          </a:xfrm>
        </p:spPr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64486" y="855098"/>
            <a:ext cx="8345406" cy="53959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Step 2: Reading Address Hints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75117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How to load PJH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558369" y="3479345"/>
            <a:ext cx="2624871" cy="2061635"/>
          </a:xfrm>
          <a:prstGeom prst="roundRect">
            <a:avLst/>
          </a:prstGeom>
          <a:noFill/>
          <a:ln w="25400"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953150" y="2829469"/>
            <a:ext cx="151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Data Heap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40552" y="1958584"/>
            <a:ext cx="352648" cy="39747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682335" y="2703975"/>
            <a:ext cx="461665" cy="23793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Process Address Space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07202" y="4315134"/>
            <a:ext cx="297791" cy="267331"/>
          </a:xfrm>
          <a:prstGeom prst="rect">
            <a:avLst/>
          </a:prstGeom>
          <a:solidFill>
            <a:srgbClr val="4584FE"/>
          </a:solidFill>
          <a:ln>
            <a:solidFill>
              <a:srgbClr val="458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H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43006" y="4315135"/>
            <a:ext cx="436762" cy="267331"/>
          </a:xfrm>
          <a:prstGeom prst="rect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D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24069" y="4874253"/>
            <a:ext cx="297791" cy="267331"/>
          </a:xfrm>
          <a:prstGeom prst="rect">
            <a:avLst/>
          </a:prstGeom>
          <a:solidFill>
            <a:srgbClr val="4584FE"/>
          </a:solidFill>
          <a:ln>
            <a:solidFill>
              <a:srgbClr val="458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H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360547" y="4882040"/>
            <a:ext cx="436762" cy="267331"/>
          </a:xfrm>
          <a:prstGeom prst="rect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D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68240" y="3756014"/>
            <a:ext cx="297791" cy="267331"/>
          </a:xfrm>
          <a:prstGeom prst="rect">
            <a:avLst/>
          </a:prstGeom>
          <a:solidFill>
            <a:srgbClr val="4584FE"/>
          </a:solidFill>
          <a:ln>
            <a:solidFill>
              <a:srgbClr val="458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H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04523" y="3756014"/>
            <a:ext cx="436762" cy="267331"/>
          </a:xfrm>
          <a:prstGeom prst="rect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D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cxnSp>
        <p:nvCxnSpPr>
          <p:cNvPr id="36" name="直线箭头连接符 45"/>
          <p:cNvCxnSpPr>
            <a:stCxn id="31" idx="2"/>
            <a:endCxn id="33" idx="0"/>
          </p:cNvCxnSpPr>
          <p:nvPr/>
        </p:nvCxnSpPr>
        <p:spPr>
          <a:xfrm>
            <a:off x="3561387" y="4582466"/>
            <a:ext cx="17541" cy="299574"/>
          </a:xfrm>
          <a:prstGeom prst="straightConnector1">
            <a:avLst/>
          </a:prstGeom>
          <a:ln w="25400">
            <a:solidFill>
              <a:srgbClr val="FF45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31" idx="3"/>
            <a:endCxn id="35" idx="2"/>
          </p:cNvCxnSpPr>
          <p:nvPr/>
        </p:nvCxnSpPr>
        <p:spPr>
          <a:xfrm flipV="1">
            <a:off x="3779768" y="4023345"/>
            <a:ext cx="743136" cy="425456"/>
          </a:xfrm>
          <a:prstGeom prst="curvedConnector2">
            <a:avLst/>
          </a:prstGeom>
          <a:ln w="25400">
            <a:solidFill>
              <a:srgbClr val="FF45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5956693" y="4651780"/>
            <a:ext cx="881288" cy="460520"/>
          </a:xfrm>
          <a:prstGeom prst="roundRect">
            <a:avLst/>
          </a:prstGeom>
          <a:solidFill>
            <a:srgbClr val="FF717A"/>
          </a:solidFill>
          <a:ln>
            <a:solidFill>
              <a:srgbClr val="FF7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latin typeface="Candara" charset="0"/>
                <a:ea typeface="Candara" charset="0"/>
                <a:cs typeface="Candara" charset="0"/>
              </a:rPr>
              <a:t>a</a:t>
            </a:r>
            <a:r>
              <a:rPr kumimoji="1" lang="en-US" altLang="zh-CN" b="1" smtClean="0">
                <a:latin typeface="Candara" charset="0"/>
                <a:ea typeface="Candara" charset="0"/>
                <a:cs typeface="Candara" charset="0"/>
              </a:rPr>
              <a:t>ddr</a:t>
            </a:r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 begin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971395" y="3756014"/>
            <a:ext cx="832844" cy="474272"/>
          </a:xfrm>
          <a:prstGeom prst="roundRect">
            <a:avLst/>
          </a:prstGeom>
          <a:solidFill>
            <a:srgbClr val="FF717A"/>
          </a:solidFill>
          <a:ln>
            <a:solidFill>
              <a:srgbClr val="FF7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latin typeface="Candara" charset="0"/>
                <a:ea typeface="Candara" charset="0"/>
                <a:cs typeface="Candara" charset="0"/>
              </a:rPr>
              <a:t>a</a:t>
            </a:r>
            <a:r>
              <a:rPr kumimoji="1" lang="en-US" altLang="zh-CN" b="1" dirty="0" err="1" smtClean="0">
                <a:latin typeface="Candara" charset="0"/>
                <a:ea typeface="Candara" charset="0"/>
                <a:cs typeface="Candara" charset="0"/>
              </a:rPr>
              <a:t>ddr</a:t>
            </a:r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 </a:t>
            </a:r>
          </a:p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end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53532" y="3376903"/>
            <a:ext cx="791075" cy="495032"/>
          </a:xfrm>
          <a:prstGeom prst="roundRect">
            <a:avLst/>
          </a:prstGeom>
          <a:solidFill>
            <a:srgbClr val="4584FE"/>
          </a:solidFill>
          <a:ln>
            <a:solidFill>
              <a:srgbClr val="458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Klass1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53529" y="4230286"/>
            <a:ext cx="791075" cy="495032"/>
          </a:xfrm>
          <a:prstGeom prst="roundRect">
            <a:avLst/>
          </a:prstGeom>
          <a:solidFill>
            <a:srgbClr val="4584FE"/>
          </a:solidFill>
          <a:ln>
            <a:solidFill>
              <a:srgbClr val="458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Klass2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53531" y="4984135"/>
            <a:ext cx="791075" cy="495032"/>
          </a:xfrm>
          <a:prstGeom prst="roundRect">
            <a:avLst/>
          </a:prstGeom>
          <a:solidFill>
            <a:srgbClr val="4584FE"/>
          </a:solidFill>
          <a:ln>
            <a:solidFill>
              <a:srgbClr val="458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Klass3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cxnSp>
        <p:nvCxnSpPr>
          <p:cNvPr id="43" name="直线箭头连接符 56"/>
          <p:cNvCxnSpPr>
            <a:stCxn id="30" idx="1"/>
            <a:endCxn id="41" idx="3"/>
          </p:cNvCxnSpPr>
          <p:nvPr/>
        </p:nvCxnSpPr>
        <p:spPr>
          <a:xfrm flipH="1">
            <a:off x="1444604" y="4448800"/>
            <a:ext cx="1462598" cy="29002"/>
          </a:xfrm>
          <a:prstGeom prst="straightConnector1">
            <a:avLst/>
          </a:prstGeom>
          <a:ln w="25400">
            <a:solidFill>
              <a:srgbClr val="4584F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57"/>
          <p:cNvCxnSpPr>
            <a:stCxn id="34" idx="1"/>
            <a:endCxn id="40" idx="3"/>
          </p:cNvCxnSpPr>
          <p:nvPr/>
        </p:nvCxnSpPr>
        <p:spPr>
          <a:xfrm flipH="1" flipV="1">
            <a:off x="1444607" y="3624419"/>
            <a:ext cx="2423633" cy="265261"/>
          </a:xfrm>
          <a:prstGeom prst="straightConnector1">
            <a:avLst/>
          </a:prstGeom>
          <a:ln w="25400">
            <a:solidFill>
              <a:srgbClr val="4584F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58"/>
          <p:cNvCxnSpPr>
            <a:stCxn id="32" idx="1"/>
            <a:endCxn id="42" idx="3"/>
          </p:cNvCxnSpPr>
          <p:nvPr/>
        </p:nvCxnSpPr>
        <p:spPr>
          <a:xfrm flipH="1">
            <a:off x="1444606" y="5007919"/>
            <a:ext cx="1479463" cy="223732"/>
          </a:xfrm>
          <a:prstGeom prst="straightConnector1">
            <a:avLst/>
          </a:prstGeom>
          <a:ln w="25400">
            <a:solidFill>
              <a:srgbClr val="4584F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514558" y="3278074"/>
            <a:ext cx="1050790" cy="2353451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23241" y="2819825"/>
            <a:ext cx="204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err="1" smtClean="0">
                <a:latin typeface="Candara" charset="0"/>
                <a:ea typeface="Candara" charset="0"/>
                <a:cs typeface="Candara" charset="0"/>
              </a:rPr>
              <a:t>Klass</a:t>
            </a:r>
            <a:r>
              <a:rPr kumimoji="1" lang="en-US" altLang="zh-CN" sz="1600" b="1" dirty="0" smtClean="0">
                <a:latin typeface="Candara" charset="0"/>
                <a:ea typeface="Candara" charset="0"/>
                <a:cs typeface="Candara" charset="0"/>
              </a:rPr>
              <a:t> Segment</a:t>
            </a:r>
            <a:endParaRPr kumimoji="1" lang="zh-CN" altLang="en-US" sz="1600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274555" y="2516217"/>
            <a:ext cx="7029235" cy="3506476"/>
          </a:xfrm>
          <a:prstGeom prst="round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96196" y="2088745"/>
            <a:ext cx="123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latin typeface="Candara" charset="0"/>
                <a:ea typeface="Candara" charset="0"/>
                <a:cs typeface="Candara" charset="0"/>
              </a:rPr>
              <a:t>PJH (NVM)</a:t>
            </a:r>
            <a:endParaRPr kumimoji="1" lang="zh-CN" altLang="en-US" sz="1600" b="1" dirty="0">
              <a:latin typeface="Candara" charset="0"/>
              <a:ea typeface="Candara" charset="0"/>
              <a:cs typeface="Candara" charset="0"/>
            </a:endParaRPr>
          </a:p>
        </p:txBody>
      </p:sp>
      <p:cxnSp>
        <p:nvCxnSpPr>
          <p:cNvPr id="76" name="直线箭头连接符 2"/>
          <p:cNvCxnSpPr>
            <a:endCxn id="39" idx="3"/>
          </p:cNvCxnSpPr>
          <p:nvPr/>
        </p:nvCxnSpPr>
        <p:spPr>
          <a:xfrm flipH="1" flipV="1">
            <a:off x="6804239" y="3993150"/>
            <a:ext cx="1536313" cy="276305"/>
          </a:xfrm>
          <a:prstGeom prst="straightConnector1">
            <a:avLst/>
          </a:prstGeom>
          <a:ln w="50800">
            <a:solidFill>
              <a:srgbClr val="FF451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6"/>
          <p:cNvCxnSpPr/>
          <p:nvPr/>
        </p:nvCxnSpPr>
        <p:spPr>
          <a:xfrm flipH="1">
            <a:off x="6851203" y="4315134"/>
            <a:ext cx="1455605" cy="597042"/>
          </a:xfrm>
          <a:prstGeom prst="straightConnector1">
            <a:avLst/>
          </a:prstGeom>
          <a:ln w="50800">
            <a:solidFill>
              <a:srgbClr val="FF451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56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64486" y="855098"/>
            <a:ext cx="8345406" cy="539593"/>
          </a:xfrm>
        </p:spPr>
        <p:txBody>
          <a:bodyPr/>
          <a:lstStyle/>
          <a:p>
            <a:r>
              <a:rPr lang="en-US" altLang="zh-CN" b="1" dirty="0" smtClean="0"/>
              <a:t>Step 3: Mapping the whol</a:t>
            </a:r>
            <a:r>
              <a:rPr lang="en-US" altLang="zh-CN" b="1" dirty="0" smtClean="0"/>
              <a:t>e heap</a:t>
            </a:r>
            <a:endParaRPr lang="en-US" altLang="zh-CN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75117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How to load PJH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558369" y="3479345"/>
            <a:ext cx="2624871" cy="2061635"/>
          </a:xfrm>
          <a:prstGeom prst="roundRect">
            <a:avLst/>
          </a:prstGeom>
          <a:noFill/>
          <a:ln w="25400"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953150" y="2829469"/>
            <a:ext cx="151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Data Heap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40552" y="1958584"/>
            <a:ext cx="352648" cy="39747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340552" y="3339341"/>
            <a:ext cx="352648" cy="1087043"/>
          </a:xfrm>
          <a:prstGeom prst="rect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682335" y="2703975"/>
            <a:ext cx="461665" cy="23793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Process Address Space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07202" y="4315134"/>
            <a:ext cx="297791" cy="267331"/>
          </a:xfrm>
          <a:prstGeom prst="rect">
            <a:avLst/>
          </a:prstGeom>
          <a:solidFill>
            <a:srgbClr val="4584FE"/>
          </a:solidFill>
          <a:ln>
            <a:solidFill>
              <a:srgbClr val="458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H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43006" y="4315135"/>
            <a:ext cx="436762" cy="267331"/>
          </a:xfrm>
          <a:prstGeom prst="rect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D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24069" y="4874253"/>
            <a:ext cx="297791" cy="267331"/>
          </a:xfrm>
          <a:prstGeom prst="rect">
            <a:avLst/>
          </a:prstGeom>
          <a:solidFill>
            <a:srgbClr val="4584FE"/>
          </a:solidFill>
          <a:ln>
            <a:solidFill>
              <a:srgbClr val="458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H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360547" y="4882040"/>
            <a:ext cx="436762" cy="267331"/>
          </a:xfrm>
          <a:prstGeom prst="rect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D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68240" y="3756014"/>
            <a:ext cx="297791" cy="267331"/>
          </a:xfrm>
          <a:prstGeom prst="rect">
            <a:avLst/>
          </a:prstGeom>
          <a:solidFill>
            <a:srgbClr val="4584FE"/>
          </a:solidFill>
          <a:ln>
            <a:solidFill>
              <a:srgbClr val="458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H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04523" y="3756014"/>
            <a:ext cx="436762" cy="267331"/>
          </a:xfrm>
          <a:prstGeom prst="rect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D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cxnSp>
        <p:nvCxnSpPr>
          <p:cNvPr id="36" name="直线箭头连接符 45"/>
          <p:cNvCxnSpPr>
            <a:stCxn id="31" idx="2"/>
            <a:endCxn id="33" idx="0"/>
          </p:cNvCxnSpPr>
          <p:nvPr/>
        </p:nvCxnSpPr>
        <p:spPr>
          <a:xfrm>
            <a:off x="3561387" y="4582466"/>
            <a:ext cx="17541" cy="299574"/>
          </a:xfrm>
          <a:prstGeom prst="straightConnector1">
            <a:avLst/>
          </a:prstGeom>
          <a:ln w="25400">
            <a:solidFill>
              <a:srgbClr val="FF45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31" idx="3"/>
            <a:endCxn id="35" idx="2"/>
          </p:cNvCxnSpPr>
          <p:nvPr/>
        </p:nvCxnSpPr>
        <p:spPr>
          <a:xfrm flipV="1">
            <a:off x="3779768" y="4023345"/>
            <a:ext cx="743136" cy="425456"/>
          </a:xfrm>
          <a:prstGeom prst="curvedConnector2">
            <a:avLst/>
          </a:prstGeom>
          <a:ln w="25400">
            <a:solidFill>
              <a:srgbClr val="FF45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5956693" y="4651780"/>
            <a:ext cx="881288" cy="460520"/>
          </a:xfrm>
          <a:prstGeom prst="roundRect">
            <a:avLst/>
          </a:prstGeom>
          <a:solidFill>
            <a:srgbClr val="FF717A"/>
          </a:solidFill>
          <a:ln>
            <a:solidFill>
              <a:srgbClr val="FF7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latin typeface="Candara" charset="0"/>
                <a:ea typeface="Candara" charset="0"/>
                <a:cs typeface="Candara" charset="0"/>
              </a:rPr>
              <a:t>a</a:t>
            </a:r>
            <a:r>
              <a:rPr kumimoji="1" lang="en-US" altLang="zh-CN" b="1" smtClean="0">
                <a:latin typeface="Candara" charset="0"/>
                <a:ea typeface="Candara" charset="0"/>
                <a:cs typeface="Candara" charset="0"/>
              </a:rPr>
              <a:t>ddr</a:t>
            </a:r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 begin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971395" y="3756014"/>
            <a:ext cx="832844" cy="474272"/>
          </a:xfrm>
          <a:prstGeom prst="roundRect">
            <a:avLst/>
          </a:prstGeom>
          <a:solidFill>
            <a:srgbClr val="FF717A"/>
          </a:solidFill>
          <a:ln>
            <a:solidFill>
              <a:srgbClr val="FF7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latin typeface="Candara" charset="0"/>
                <a:ea typeface="Candara" charset="0"/>
                <a:cs typeface="Candara" charset="0"/>
              </a:rPr>
              <a:t>a</a:t>
            </a:r>
            <a:r>
              <a:rPr kumimoji="1" lang="en-US" altLang="zh-CN" b="1" dirty="0" err="1" smtClean="0">
                <a:latin typeface="Candara" charset="0"/>
                <a:ea typeface="Candara" charset="0"/>
                <a:cs typeface="Candara" charset="0"/>
              </a:rPr>
              <a:t>ddr</a:t>
            </a:r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 </a:t>
            </a:r>
          </a:p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end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53532" y="3376903"/>
            <a:ext cx="791075" cy="495032"/>
          </a:xfrm>
          <a:prstGeom prst="roundRect">
            <a:avLst/>
          </a:prstGeom>
          <a:solidFill>
            <a:srgbClr val="4584FE"/>
          </a:solidFill>
          <a:ln>
            <a:solidFill>
              <a:srgbClr val="458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Klass1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53529" y="4230286"/>
            <a:ext cx="791075" cy="495032"/>
          </a:xfrm>
          <a:prstGeom prst="roundRect">
            <a:avLst/>
          </a:prstGeom>
          <a:solidFill>
            <a:srgbClr val="4584FE"/>
          </a:solidFill>
          <a:ln>
            <a:solidFill>
              <a:srgbClr val="458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Klass2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53531" y="4984135"/>
            <a:ext cx="791075" cy="495032"/>
          </a:xfrm>
          <a:prstGeom prst="roundRect">
            <a:avLst/>
          </a:prstGeom>
          <a:solidFill>
            <a:srgbClr val="4584FE"/>
          </a:solidFill>
          <a:ln>
            <a:solidFill>
              <a:srgbClr val="458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Klass3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cxnSp>
        <p:nvCxnSpPr>
          <p:cNvPr id="43" name="直线箭头连接符 56"/>
          <p:cNvCxnSpPr>
            <a:stCxn id="30" idx="1"/>
            <a:endCxn id="41" idx="3"/>
          </p:cNvCxnSpPr>
          <p:nvPr/>
        </p:nvCxnSpPr>
        <p:spPr>
          <a:xfrm flipH="1">
            <a:off x="1444604" y="4448800"/>
            <a:ext cx="1462598" cy="29002"/>
          </a:xfrm>
          <a:prstGeom prst="straightConnector1">
            <a:avLst/>
          </a:prstGeom>
          <a:ln w="25400">
            <a:solidFill>
              <a:srgbClr val="4584F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57"/>
          <p:cNvCxnSpPr>
            <a:stCxn id="34" idx="1"/>
            <a:endCxn id="40" idx="3"/>
          </p:cNvCxnSpPr>
          <p:nvPr/>
        </p:nvCxnSpPr>
        <p:spPr>
          <a:xfrm flipH="1" flipV="1">
            <a:off x="1444607" y="3624419"/>
            <a:ext cx="2423633" cy="265261"/>
          </a:xfrm>
          <a:prstGeom prst="straightConnector1">
            <a:avLst/>
          </a:prstGeom>
          <a:ln w="25400">
            <a:solidFill>
              <a:srgbClr val="4584F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58"/>
          <p:cNvCxnSpPr>
            <a:stCxn id="32" idx="1"/>
            <a:endCxn id="42" idx="3"/>
          </p:cNvCxnSpPr>
          <p:nvPr/>
        </p:nvCxnSpPr>
        <p:spPr>
          <a:xfrm flipH="1">
            <a:off x="1444606" y="5007919"/>
            <a:ext cx="1479463" cy="223732"/>
          </a:xfrm>
          <a:prstGeom prst="straightConnector1">
            <a:avLst/>
          </a:prstGeom>
          <a:ln w="25400">
            <a:solidFill>
              <a:srgbClr val="4584F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514558" y="3278074"/>
            <a:ext cx="1050790" cy="2353451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23241" y="2819825"/>
            <a:ext cx="204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err="1" smtClean="0">
                <a:latin typeface="Candara" charset="0"/>
                <a:ea typeface="Candara" charset="0"/>
                <a:cs typeface="Candara" charset="0"/>
              </a:rPr>
              <a:t>Klass</a:t>
            </a:r>
            <a:r>
              <a:rPr kumimoji="1" lang="en-US" altLang="zh-CN" sz="1600" b="1" dirty="0" smtClean="0">
                <a:latin typeface="Candara" charset="0"/>
                <a:ea typeface="Candara" charset="0"/>
                <a:cs typeface="Candara" charset="0"/>
              </a:rPr>
              <a:t> Segment</a:t>
            </a:r>
            <a:endParaRPr kumimoji="1" lang="zh-CN" altLang="en-US" sz="1600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274555" y="2516217"/>
            <a:ext cx="7029235" cy="3506476"/>
          </a:xfrm>
          <a:prstGeom prst="round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96196" y="2088745"/>
            <a:ext cx="1235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latin typeface="Candara" charset="0"/>
                <a:ea typeface="Candara" charset="0"/>
                <a:cs typeface="Candara" charset="0"/>
              </a:rPr>
              <a:t>PJH (NVM)</a:t>
            </a:r>
            <a:endParaRPr kumimoji="1" lang="zh-CN" altLang="en-US" sz="1600" b="1" dirty="0">
              <a:latin typeface="Candara" charset="0"/>
              <a:ea typeface="Candara" charset="0"/>
              <a:cs typeface="Candara" charset="0"/>
            </a:endParaRPr>
          </a:p>
        </p:txBody>
      </p:sp>
      <p:cxnSp>
        <p:nvCxnSpPr>
          <p:cNvPr id="50" name="直线箭头连接符 70"/>
          <p:cNvCxnSpPr>
            <a:stCxn id="39" idx="3"/>
          </p:cNvCxnSpPr>
          <p:nvPr/>
        </p:nvCxnSpPr>
        <p:spPr>
          <a:xfrm flipV="1">
            <a:off x="6804239" y="3364188"/>
            <a:ext cx="1466984" cy="628962"/>
          </a:xfrm>
          <a:prstGeom prst="straightConnector1">
            <a:avLst/>
          </a:prstGeom>
          <a:ln w="63500">
            <a:solidFill>
              <a:srgbClr val="FF71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71"/>
          <p:cNvCxnSpPr>
            <a:stCxn id="38" idx="3"/>
          </p:cNvCxnSpPr>
          <p:nvPr/>
        </p:nvCxnSpPr>
        <p:spPr>
          <a:xfrm flipV="1">
            <a:off x="6837981" y="4426385"/>
            <a:ext cx="1442870" cy="455655"/>
          </a:xfrm>
          <a:prstGeom prst="straightConnector1">
            <a:avLst/>
          </a:prstGeom>
          <a:ln w="63500">
            <a:solidFill>
              <a:srgbClr val="FF71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5774165" y="3376903"/>
            <a:ext cx="1246344" cy="2102264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21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17825" y="809378"/>
            <a:ext cx="8372163" cy="844162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/>
              <a:t>Creating objects in NVM</a:t>
            </a:r>
          </a:p>
          <a:p>
            <a:pPr lvl="1"/>
            <a:r>
              <a:rPr lang="en-US" altLang="zh-CN" dirty="0" smtClean="0"/>
              <a:t>Similar semantics to new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75117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Language </a:t>
            </a:r>
            <a:r>
              <a:rPr lang="en-US" altLang="zh-CN" dirty="0" err="1" smtClean="0">
                <a:solidFill>
                  <a:schemeClr val="bg1"/>
                </a:solidFill>
              </a:rPr>
              <a:t>Extention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en-US" altLang="zh-CN" dirty="0" err="1" smtClean="0">
                <a:solidFill>
                  <a:schemeClr val="bg1"/>
                </a:solidFill>
              </a:rPr>
              <a:t>pnew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9" y="1996440"/>
            <a:ext cx="3980171" cy="327048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20" y="1996440"/>
            <a:ext cx="3520791" cy="327048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" name="椭圆 5"/>
          <p:cNvSpPr/>
          <p:nvPr/>
        </p:nvSpPr>
        <p:spPr>
          <a:xfrm>
            <a:off x="6705600" y="3291840"/>
            <a:ext cx="35814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827520" y="3482340"/>
            <a:ext cx="35814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5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90357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Java Object Layout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280532" y="4224210"/>
            <a:ext cx="1055740" cy="443686"/>
          </a:xfrm>
          <a:prstGeom prst="rect">
            <a:avLst/>
          </a:prstGeom>
          <a:solidFill>
            <a:srgbClr val="E8524B"/>
          </a:solidFill>
          <a:ln w="28575" cap="flat" cmpd="sng" algn="ctr">
            <a:solidFill>
              <a:srgbClr val="E8524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443378" y="4224210"/>
            <a:ext cx="1836065" cy="443686"/>
          </a:xfrm>
          <a:prstGeom prst="rect">
            <a:avLst/>
          </a:prstGeom>
          <a:solidFill>
            <a:srgbClr val="5B87E8"/>
          </a:solidFill>
          <a:ln w="28575" cap="flat" cmpd="sng" algn="ctr">
            <a:solidFill>
              <a:srgbClr val="5B87E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9226" y="4689776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Header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985184" y="4688108"/>
            <a:ext cx="67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4784362" y="2220571"/>
            <a:ext cx="734426" cy="336589"/>
          </a:xfrm>
          <a:prstGeom prst="rect">
            <a:avLst/>
          </a:prstGeom>
          <a:noFill/>
          <a:ln w="28575" cap="flat" cmpd="sng" algn="ctr">
            <a:solidFill>
              <a:srgbClr val="E8524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564081" y="2220571"/>
            <a:ext cx="734426" cy="336589"/>
          </a:xfrm>
          <a:prstGeom prst="rect">
            <a:avLst/>
          </a:prstGeom>
          <a:solidFill>
            <a:srgbClr val="E8524B"/>
          </a:solidFill>
          <a:ln w="28575" cap="flat" cmpd="sng" algn="ctr">
            <a:solidFill>
              <a:srgbClr val="E8524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charset="0"/>
              <a:cs typeface="黑体" charset="0"/>
            </a:endParaRPr>
          </a:p>
        </p:txBody>
      </p:sp>
      <p:cxnSp>
        <p:nvCxnSpPr>
          <p:cNvPr id="11" name="直线连接符 12"/>
          <p:cNvCxnSpPr/>
          <p:nvPr/>
        </p:nvCxnSpPr>
        <p:spPr bwMode="auto">
          <a:xfrm flipV="1">
            <a:off x="1280532" y="2557160"/>
            <a:ext cx="3503830" cy="1667050"/>
          </a:xfrm>
          <a:prstGeom prst="line">
            <a:avLst/>
          </a:prstGeom>
          <a:solidFill>
            <a:srgbClr val="DDDDDD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线连接符 14"/>
          <p:cNvCxnSpPr/>
          <p:nvPr/>
        </p:nvCxnSpPr>
        <p:spPr bwMode="auto">
          <a:xfrm flipV="1">
            <a:off x="2320973" y="2557160"/>
            <a:ext cx="3977534" cy="1667050"/>
          </a:xfrm>
          <a:prstGeom prst="line">
            <a:avLst/>
          </a:prstGeom>
          <a:solidFill>
            <a:srgbClr val="DDDDDD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/>
          <p:cNvSpPr txBox="1"/>
          <p:nvPr/>
        </p:nvSpPr>
        <p:spPr>
          <a:xfrm>
            <a:off x="1838507" y="1638116"/>
            <a:ext cx="285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102871"/>
                </a:solidFill>
              </a:rPr>
              <a:t>Runtime-related metadata</a:t>
            </a:r>
            <a:endParaRPr kumimoji="1" lang="zh-CN" altLang="en-US" dirty="0">
              <a:solidFill>
                <a:srgbClr val="10287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23152" y="3459103"/>
            <a:ext cx="2545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102871"/>
                </a:solidFill>
              </a:rPr>
              <a:t>Pointer to class-related</a:t>
            </a:r>
          </a:p>
          <a:p>
            <a:r>
              <a:rPr kumimoji="1" lang="en-US" altLang="zh-CN" dirty="0" smtClean="0">
                <a:solidFill>
                  <a:srgbClr val="102871"/>
                </a:solidFill>
              </a:rPr>
              <a:t>metadata (</a:t>
            </a:r>
            <a:r>
              <a:rPr kumimoji="1" lang="en-US" altLang="zh-CN" b="1" dirty="0" err="1" smtClean="0">
                <a:solidFill>
                  <a:srgbClr val="102871"/>
                </a:solidFill>
              </a:rPr>
              <a:t>Klass</a:t>
            </a:r>
            <a:r>
              <a:rPr kumimoji="1" lang="en-US" altLang="zh-CN" dirty="0" smtClean="0">
                <a:solidFill>
                  <a:srgbClr val="102871"/>
                </a:solidFill>
              </a:rPr>
              <a:t>)</a:t>
            </a:r>
            <a:endParaRPr kumimoji="1" lang="zh-CN" altLang="en-US" dirty="0">
              <a:solidFill>
                <a:srgbClr val="102871"/>
              </a:solidFill>
            </a:endParaRPr>
          </a:p>
        </p:txBody>
      </p:sp>
      <p:cxnSp>
        <p:nvCxnSpPr>
          <p:cNvPr id="15" name="肘形连接符 14"/>
          <p:cNvCxnSpPr>
            <a:stCxn id="9" idx="1"/>
            <a:endCxn id="13" idx="2"/>
          </p:cNvCxnSpPr>
          <p:nvPr/>
        </p:nvCxnSpPr>
        <p:spPr bwMode="auto">
          <a:xfrm rot="10800000">
            <a:off x="3265228" y="2007448"/>
            <a:ext cx="1519135" cy="381418"/>
          </a:xfrm>
          <a:prstGeom prst="bentConnector2">
            <a:avLst/>
          </a:prstGeom>
          <a:solidFill>
            <a:srgbClr val="DDDDDD"/>
          </a:solidFill>
          <a:ln w="28575" cap="flat" cmpd="sng" algn="ctr">
            <a:solidFill>
              <a:srgbClr val="E8524B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10" idx="2"/>
            <a:endCxn id="14" idx="0"/>
          </p:cNvCxnSpPr>
          <p:nvPr/>
        </p:nvCxnSpPr>
        <p:spPr bwMode="auto">
          <a:xfrm rot="16200000" flipH="1">
            <a:off x="6112602" y="2375851"/>
            <a:ext cx="901943" cy="1264559"/>
          </a:xfrm>
          <a:prstGeom prst="bentConnector3">
            <a:avLst/>
          </a:prstGeom>
          <a:solidFill>
            <a:srgbClr val="DDDDDD"/>
          </a:solidFill>
          <a:ln w="28575" cap="flat" cmpd="sng" algn="ctr">
            <a:solidFill>
              <a:srgbClr val="E8524B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66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78350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Heap Layout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t="-4393" b="-4393"/>
          <a:stretch>
            <a:fillRect/>
          </a:stretch>
        </p:blipFill>
        <p:spPr>
          <a:xfrm>
            <a:off x="431800" y="1268413"/>
            <a:ext cx="8229600" cy="50657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2983004" y="1453452"/>
            <a:ext cx="5678395" cy="163704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08751" y="683697"/>
            <a:ext cx="165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102871"/>
                </a:solidFill>
              </a:rPr>
              <a:t>Original heap</a:t>
            </a:r>
            <a:endParaRPr kumimoji="1" lang="zh-CN" altLang="en-US" b="1" dirty="0">
              <a:solidFill>
                <a:srgbClr val="102871"/>
              </a:solidFill>
            </a:endParaRPr>
          </a:p>
        </p:txBody>
      </p:sp>
      <p:cxnSp>
        <p:nvCxnSpPr>
          <p:cNvPr id="8" name="直线连接符 8"/>
          <p:cNvCxnSpPr/>
          <p:nvPr/>
        </p:nvCxnSpPr>
        <p:spPr bwMode="auto">
          <a:xfrm flipH="1">
            <a:off x="7175965" y="1053029"/>
            <a:ext cx="336612" cy="400423"/>
          </a:xfrm>
          <a:prstGeom prst="line">
            <a:avLst/>
          </a:prstGeom>
          <a:solidFill>
            <a:srgbClr val="DDDDDD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948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20134" y="1244179"/>
            <a:ext cx="8372163" cy="4921498"/>
          </a:xfrm>
        </p:spPr>
        <p:txBody>
          <a:bodyPr/>
          <a:lstStyle/>
          <a:p>
            <a:r>
              <a:rPr lang="en-US" altLang="zh-CN" b="1" dirty="0" smtClean="0"/>
              <a:t>Separated metadata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Memory safety</a:t>
            </a:r>
          </a:p>
          <a:p>
            <a:pPr lvl="1"/>
            <a:r>
              <a:rPr lang="en-US" altLang="zh-CN" b="1" dirty="0" err="1" smtClean="0"/>
              <a:t>pnew</a:t>
            </a:r>
            <a:r>
              <a:rPr lang="en-US" altLang="zh-CN" dirty="0" smtClean="0"/>
              <a:t> may cause memory bugs</a:t>
            </a:r>
          </a:p>
          <a:p>
            <a:pPr lvl="1"/>
            <a:endParaRPr lang="en-US" altLang="zh-CN" dirty="0" smtClean="0"/>
          </a:p>
          <a:p>
            <a:r>
              <a:rPr lang="en-US" altLang="zh-CN" b="1" dirty="0" smtClean="0"/>
              <a:t>Crash consistency</a:t>
            </a:r>
            <a:endParaRPr lang="en-US" altLang="zh-CN" b="1" dirty="0"/>
          </a:p>
          <a:p>
            <a:pPr lvl="1"/>
            <a:r>
              <a:rPr lang="en-US" altLang="zh-CN" b="1" dirty="0" smtClean="0"/>
              <a:t>Allocation</a:t>
            </a:r>
          </a:p>
          <a:p>
            <a:pPr lvl="1"/>
            <a:r>
              <a:rPr lang="en-US" altLang="zh-CN" b="1" dirty="0" smtClean="0"/>
              <a:t>GC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b="1" dirty="0" smtClean="0"/>
              <a:t>Coarse-grained persistence</a:t>
            </a:r>
          </a:p>
          <a:p>
            <a:pPr lvl="1"/>
            <a:r>
              <a:rPr lang="en-US" altLang="zh-CN" b="1" dirty="0" err="1" smtClean="0"/>
              <a:t>pnew</a:t>
            </a:r>
            <a:r>
              <a:rPr lang="en-US" altLang="zh-CN" dirty="0" smtClean="0"/>
              <a:t> requires fine-grained management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78349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Challenges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6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57200" y="1204665"/>
            <a:ext cx="8372163" cy="4921498"/>
          </a:xfrm>
        </p:spPr>
        <p:txBody>
          <a:bodyPr/>
          <a:lstStyle/>
          <a:p>
            <a:r>
              <a:rPr lang="en-US" altLang="zh-CN" b="1" dirty="0" smtClean="0"/>
              <a:t>Objects stored on both DRAM and NVM, maintaining metadata (</a:t>
            </a:r>
            <a:r>
              <a:rPr lang="en-US" altLang="zh-CN" b="1" dirty="0" err="1" smtClean="0"/>
              <a:t>Klass</a:t>
            </a:r>
            <a:r>
              <a:rPr lang="en-US" altLang="zh-CN" b="1" dirty="0" smtClean="0"/>
              <a:t>) separately </a:t>
            </a:r>
          </a:p>
          <a:p>
            <a:r>
              <a:rPr lang="en-US" altLang="zh-CN" b="1" dirty="0" smtClean="0"/>
              <a:t>Two “alias </a:t>
            </a:r>
            <a:r>
              <a:rPr lang="en-US" altLang="zh-CN" b="1" dirty="0" err="1" smtClean="0"/>
              <a:t>klasses</a:t>
            </a:r>
            <a:r>
              <a:rPr lang="en-US" altLang="zh-CN" b="1" dirty="0" smtClean="0"/>
              <a:t>” are subtypes to each other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69113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Challenge 1: </a:t>
            </a:r>
            <a:r>
              <a:rPr lang="en-US" altLang="zh-CN" dirty="0" err="1" smtClean="0">
                <a:solidFill>
                  <a:schemeClr val="bg1"/>
                </a:solidFill>
              </a:rPr>
              <a:t>Seperated</a:t>
            </a:r>
            <a:r>
              <a:rPr lang="en-US" altLang="zh-CN" dirty="0" smtClean="0">
                <a:solidFill>
                  <a:schemeClr val="bg1"/>
                </a:solidFill>
              </a:rPr>
              <a:t> Metadata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45105"/>
            <a:ext cx="4779391" cy="16674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12370" y="4077322"/>
            <a:ext cx="1058675" cy="401372"/>
          </a:xfrm>
          <a:prstGeom prst="rect">
            <a:avLst/>
          </a:prstGeom>
          <a:solidFill>
            <a:srgbClr val="FF5A50"/>
          </a:solidFill>
          <a:ln>
            <a:solidFill>
              <a:srgbClr val="FF5A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Klass</a:t>
            </a:r>
            <a:r>
              <a:rPr kumimoji="1" lang="en-US" altLang="zh-CN" dirty="0" smtClean="0">
                <a:solidFill>
                  <a:schemeClr val="tx1"/>
                </a:solidFill>
              </a:rPr>
              <a:t> 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26322" y="4077322"/>
            <a:ext cx="1037805" cy="401372"/>
          </a:xfrm>
          <a:prstGeom prst="rect">
            <a:avLst/>
          </a:prstGeom>
          <a:solidFill>
            <a:srgbClr val="3260FB"/>
          </a:solidFill>
          <a:ln>
            <a:solidFill>
              <a:srgbClr val="3260F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K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lass</a:t>
            </a:r>
            <a:r>
              <a:rPr kumimoji="1" lang="en-US" altLang="zh-CN" dirty="0" smtClean="0">
                <a:solidFill>
                  <a:schemeClr val="tx1"/>
                </a:solidFill>
              </a:rPr>
              <a:t> 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7005222" y="3318057"/>
            <a:ext cx="0" cy="2808106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44096" y="3087224"/>
            <a:ext cx="100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DRAM</a:t>
            </a:r>
            <a:endParaRPr kumimoji="1"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427167" y="3087224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NVM</a:t>
            </a:r>
            <a:endParaRPr kumimoji="1" lang="zh-CN" altLang="en-US" sz="2400" b="1" dirty="0"/>
          </a:p>
        </p:txBody>
      </p:sp>
      <p:sp>
        <p:nvSpPr>
          <p:cNvPr id="10" name="椭圆 9"/>
          <p:cNvSpPr/>
          <p:nvPr/>
        </p:nvSpPr>
        <p:spPr>
          <a:xfrm>
            <a:off x="5803547" y="5229694"/>
            <a:ext cx="423292" cy="423292"/>
          </a:xfrm>
          <a:prstGeom prst="ellipse">
            <a:avLst/>
          </a:prstGeom>
          <a:solidFill>
            <a:srgbClr val="FF5A50"/>
          </a:solidFill>
          <a:ln>
            <a:solidFill>
              <a:srgbClr val="FF5A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7785771" y="5222873"/>
            <a:ext cx="423292" cy="423292"/>
          </a:xfrm>
          <a:prstGeom prst="ellipse">
            <a:avLst/>
          </a:prstGeom>
          <a:solidFill>
            <a:srgbClr val="3260FB"/>
          </a:solidFill>
          <a:ln>
            <a:solidFill>
              <a:srgbClr val="3260F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12" name="直线连接符 11"/>
          <p:cNvCxnSpPr>
            <a:stCxn id="10" idx="0"/>
            <a:endCxn id="5" idx="2"/>
          </p:cNvCxnSpPr>
          <p:nvPr/>
        </p:nvCxnSpPr>
        <p:spPr>
          <a:xfrm flipV="1">
            <a:off x="6015193" y="4478694"/>
            <a:ext cx="126515" cy="751000"/>
          </a:xfrm>
          <a:prstGeom prst="line">
            <a:avLst/>
          </a:prstGeom>
          <a:ln>
            <a:solidFill>
              <a:srgbClr val="FF5A5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1" idx="0"/>
            <a:endCxn id="6" idx="2"/>
          </p:cNvCxnSpPr>
          <p:nvPr/>
        </p:nvCxnSpPr>
        <p:spPr>
          <a:xfrm flipV="1">
            <a:off x="7997417" y="4478694"/>
            <a:ext cx="47808" cy="744179"/>
          </a:xfrm>
          <a:prstGeom prst="straightConnector1">
            <a:avLst/>
          </a:prstGeom>
          <a:ln>
            <a:solidFill>
              <a:srgbClr val="3260F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611338" y="4022702"/>
            <a:ext cx="778358" cy="401372"/>
          </a:xfrm>
          <a:prstGeom prst="ellipse">
            <a:avLst/>
          </a:prstGeom>
          <a:noFill/>
          <a:ln w="38100" cmpd="sng">
            <a:solidFill>
              <a:srgbClr val="FF5A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>
            <a:stCxn id="14" idx="6"/>
          </p:cNvCxnSpPr>
          <p:nvPr/>
        </p:nvCxnSpPr>
        <p:spPr>
          <a:xfrm>
            <a:off x="2389696" y="4223388"/>
            <a:ext cx="3222675" cy="54620"/>
          </a:xfrm>
          <a:prstGeom prst="straightConnector1">
            <a:avLst/>
          </a:prstGeom>
          <a:ln>
            <a:solidFill>
              <a:srgbClr val="FF5A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611339" y="4403098"/>
            <a:ext cx="928566" cy="401372"/>
          </a:xfrm>
          <a:prstGeom prst="ellipse">
            <a:avLst/>
          </a:prstGeom>
          <a:noFill/>
          <a:ln w="38100" cmpd="sng">
            <a:solidFill>
              <a:srgbClr val="3260F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曲线连接符 16"/>
          <p:cNvCxnSpPr>
            <a:stCxn id="16" idx="6"/>
          </p:cNvCxnSpPr>
          <p:nvPr/>
        </p:nvCxnSpPr>
        <p:spPr>
          <a:xfrm flipV="1">
            <a:off x="2539905" y="4278008"/>
            <a:ext cx="4986418" cy="325776"/>
          </a:xfrm>
          <a:prstGeom prst="curvedConnector3">
            <a:avLst>
              <a:gd name="adj1" fmla="val 96027"/>
            </a:avLst>
          </a:prstGeom>
          <a:ln>
            <a:solidFill>
              <a:srgbClr val="3260F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551553" y="3976805"/>
            <a:ext cx="994932" cy="74100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712201" y="412663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a</a:t>
            </a:r>
            <a:r>
              <a:rPr kumimoji="1" lang="en-US" altLang="zh-CN" b="1" dirty="0" smtClean="0"/>
              <a:t>lias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2153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78349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Challenge 2: Memory Safety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971" y="2241812"/>
            <a:ext cx="2359866" cy="6100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7" name="圆角矩形 6"/>
          <p:cNvSpPr/>
          <p:nvPr/>
        </p:nvSpPr>
        <p:spPr>
          <a:xfrm>
            <a:off x="4536031" y="3706171"/>
            <a:ext cx="2236192" cy="1440358"/>
          </a:xfrm>
          <a:prstGeom prst="roundRect">
            <a:avLst/>
          </a:prstGeom>
          <a:noFill/>
          <a:ln w="25400"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82182" y="3796405"/>
            <a:ext cx="1129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latin typeface="Candara" charset="0"/>
                <a:ea typeface="Candara" charset="0"/>
                <a:cs typeface="Candara" charset="0"/>
              </a:rPr>
              <a:t>PJH (NVM)</a:t>
            </a:r>
            <a:endParaRPr kumimoji="1" lang="zh-CN" altLang="en-US" sz="1600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50171" y="3810321"/>
            <a:ext cx="2634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latin typeface="Candara" charset="0"/>
                <a:ea typeface="Candara" charset="0"/>
                <a:cs typeface="Candara" charset="0"/>
              </a:rPr>
              <a:t>Normal Java Heap (DRAM)</a:t>
            </a:r>
            <a:endParaRPr kumimoji="1" lang="zh-CN" altLang="en-US" sz="1600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60582" y="4417076"/>
            <a:ext cx="529072" cy="329201"/>
          </a:xfrm>
          <a:prstGeom prst="rect">
            <a:avLst/>
          </a:prstGeom>
          <a:solidFill>
            <a:srgbClr val="4584FE"/>
          </a:solidFill>
          <a:ln>
            <a:solidFill>
              <a:srgbClr val="458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H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61457" y="4408279"/>
            <a:ext cx="775973" cy="329201"/>
          </a:xfrm>
          <a:prstGeom prst="rect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D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48038" y="4436313"/>
            <a:ext cx="529072" cy="329201"/>
          </a:xfrm>
          <a:prstGeom prst="rect">
            <a:avLst/>
          </a:prstGeom>
          <a:solidFill>
            <a:srgbClr val="4584FE"/>
          </a:solidFill>
          <a:ln>
            <a:solidFill>
              <a:srgbClr val="458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H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74572" y="4436313"/>
            <a:ext cx="775973" cy="329201"/>
          </a:xfrm>
          <a:prstGeom prst="rect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D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cxnSp>
        <p:nvCxnSpPr>
          <p:cNvPr id="14" name="曲线连接符 13"/>
          <p:cNvCxnSpPr>
            <a:stCxn id="11" idx="2"/>
            <a:endCxn id="13" idx="2"/>
          </p:cNvCxnSpPr>
          <p:nvPr/>
        </p:nvCxnSpPr>
        <p:spPr>
          <a:xfrm rot="5400000">
            <a:off x="7091985" y="3508055"/>
            <a:ext cx="28034" cy="2486885"/>
          </a:xfrm>
          <a:prstGeom prst="curvedConnector3">
            <a:avLst>
              <a:gd name="adj1" fmla="val 915438"/>
            </a:avLst>
          </a:prstGeom>
          <a:ln w="25400">
            <a:solidFill>
              <a:srgbClr val="FF45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34865" y="1890972"/>
            <a:ext cx="4144772" cy="1046440"/>
          </a:xfrm>
          <a:prstGeom prst="rect">
            <a:avLst/>
          </a:prstGeom>
          <a:noFill/>
          <a:ln w="25400">
            <a:solidFill>
              <a:srgbClr val="FF717A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SzPct val="80000"/>
              <a:buFont typeface="Wingdings" charset="2"/>
              <a:buChar char="u"/>
            </a:pPr>
            <a:r>
              <a:rPr kumimoji="1" lang="en-US" altLang="zh-CN" sz="2000" b="1" dirty="0" smtClean="0">
                <a:ea typeface="Candara" charset="0"/>
                <a:cs typeface="Candara" charset="0"/>
              </a:rPr>
              <a:t>Pros</a:t>
            </a:r>
          </a:p>
          <a:p>
            <a:pPr marL="800100" lvl="1" indent="-342900">
              <a:buSzPct val="80000"/>
              <a:buFont typeface="LucidaGrande" charset="0"/>
              <a:buChar char="−"/>
            </a:pPr>
            <a:r>
              <a:rPr kumimoji="1" lang="en-US" altLang="zh-CN" dirty="0" smtClean="0">
                <a:ea typeface="Candara" charset="0"/>
                <a:cs typeface="Candara" charset="0"/>
              </a:rPr>
              <a:t>Flexible to write applications</a:t>
            </a:r>
          </a:p>
          <a:p>
            <a:pPr marL="800100" lvl="1" indent="-342900">
              <a:buSzPct val="80000"/>
              <a:buFont typeface="LucidaGrande" charset="0"/>
              <a:buChar char="−"/>
            </a:pPr>
            <a:r>
              <a:rPr kumimoji="1" lang="en-US" altLang="zh-CN" dirty="0" smtClean="0">
                <a:ea typeface="Candara" charset="0"/>
                <a:cs typeface="Candara" charset="0"/>
              </a:rPr>
              <a:t>Simple to leverage both devices</a:t>
            </a:r>
            <a:r>
              <a:rPr kumimoji="1" lang="en-US" altLang="zh-CN" sz="2400" b="1" dirty="0" smtClean="0">
                <a:ea typeface="Candara" charset="0"/>
                <a:cs typeface="Candara" charset="0"/>
              </a:rPr>
              <a:t> </a:t>
            </a:r>
            <a:endParaRPr kumimoji="1" lang="zh-CN" altLang="en-US" sz="2400" b="1" dirty="0" smtClean="0">
              <a:ea typeface="Candara" charset="0"/>
              <a:cs typeface="Candara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48182" y="40980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x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4713" y="4122468"/>
            <a:ext cx="3773539" cy="954107"/>
          </a:xfrm>
          <a:prstGeom prst="rect">
            <a:avLst/>
          </a:prstGeom>
          <a:noFill/>
          <a:ln w="25400">
            <a:solidFill>
              <a:srgbClr val="4584FE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SzPct val="80000"/>
              <a:buFont typeface="Wingdings" charset="2"/>
              <a:buChar char="u"/>
            </a:pPr>
            <a:r>
              <a:rPr kumimoji="1" lang="en-US" altLang="zh-CN" sz="2000" b="1" dirty="0" smtClean="0">
                <a:ea typeface="Candara" charset="0"/>
                <a:cs typeface="Candara" charset="0"/>
              </a:rPr>
              <a:t>Cons</a:t>
            </a:r>
          </a:p>
          <a:p>
            <a:pPr marL="800100" lvl="1" indent="-342900">
              <a:buSzPct val="80000"/>
              <a:buFont typeface="LucidaGrande" charset="0"/>
              <a:buChar char="−"/>
            </a:pPr>
            <a:r>
              <a:rPr kumimoji="1" lang="en-US" altLang="zh-CN" dirty="0" smtClean="0">
                <a:ea typeface="Candara" charset="0"/>
                <a:cs typeface="Candara" charset="0"/>
              </a:rPr>
              <a:t>May cause memory safety problems</a:t>
            </a:r>
          </a:p>
        </p:txBody>
      </p:sp>
      <p:cxnSp>
        <p:nvCxnSpPr>
          <p:cNvPr id="18" name="直线箭头连接符 25"/>
          <p:cNvCxnSpPr>
            <a:endCxn id="17" idx="0"/>
          </p:cNvCxnSpPr>
          <p:nvPr/>
        </p:nvCxnSpPr>
        <p:spPr>
          <a:xfrm>
            <a:off x="2189018" y="2937412"/>
            <a:ext cx="2465" cy="1185056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395890" y="189587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4513"/>
                </a:solidFill>
                <a:latin typeface="Candara" charset="0"/>
                <a:ea typeface="Candara" charset="0"/>
                <a:cs typeface="Candara" charset="0"/>
              </a:rPr>
              <a:t>usability</a:t>
            </a:r>
            <a:endParaRPr kumimoji="1" lang="zh-CN" altLang="en-US" b="1" dirty="0">
              <a:solidFill>
                <a:srgbClr val="FF4513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72843" y="412246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4584FE"/>
                </a:solidFill>
                <a:latin typeface="Candara" charset="0"/>
                <a:ea typeface="Candara" charset="0"/>
                <a:cs typeface="Candara" charset="0"/>
              </a:rPr>
              <a:t>safety</a:t>
            </a:r>
            <a:endParaRPr kumimoji="1" lang="zh-CN" altLang="en-US" b="1" dirty="0">
              <a:solidFill>
                <a:srgbClr val="4584FE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55399" y="4165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sz="quarter" idx="10"/>
          </p:nvPr>
        </p:nvSpPr>
        <p:spPr>
          <a:xfrm>
            <a:off x="304713" y="937531"/>
            <a:ext cx="8118851" cy="874225"/>
          </a:xfrm>
        </p:spPr>
        <p:txBody>
          <a:bodyPr/>
          <a:lstStyle/>
          <a:p>
            <a:r>
              <a:rPr lang="en-US" altLang="zh-CN" b="1" dirty="0"/>
              <a:t>Objects in PJH can point to DRAM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945666" y="3706171"/>
            <a:ext cx="2018401" cy="1440358"/>
          </a:xfrm>
          <a:prstGeom prst="roundRect">
            <a:avLst/>
          </a:prstGeom>
          <a:noFill/>
          <a:ln w="25400"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33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7277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7277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92425" y="928296"/>
            <a:ext cx="8372163" cy="4921498"/>
          </a:xfrm>
        </p:spPr>
        <p:txBody>
          <a:bodyPr/>
          <a:lstStyle/>
          <a:p>
            <a:r>
              <a:rPr kumimoji="1" lang="en-US" altLang="zh-CN" b="1" dirty="0"/>
              <a:t>Separated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type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systems (e.g. PCJ, NV-Heaps)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make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easy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provide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compile-time</a:t>
            </a:r>
            <a:r>
              <a:rPr kumimoji="1" lang="zh-CN" altLang="en-US" b="1" dirty="0"/>
              <a:t> </a:t>
            </a:r>
            <a:r>
              <a:rPr kumimoji="1" lang="en-US" altLang="zh-CN" b="1" dirty="0" smtClean="0"/>
              <a:t>check</a:t>
            </a:r>
          </a:p>
          <a:p>
            <a:endParaRPr lang="en-US" altLang="zh-CN" dirty="0"/>
          </a:p>
          <a:p>
            <a:r>
              <a:rPr lang="en-US" altLang="zh-CN" b="1" dirty="0"/>
              <a:t>NV-to-V pointers are forbidden (allowed in PJH</a:t>
            </a:r>
            <a:r>
              <a:rPr lang="en-US" altLang="zh-CN" b="1" dirty="0" smtClean="0"/>
              <a:t>)</a:t>
            </a:r>
            <a:endParaRPr kumimoji="1"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78350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Challenge </a:t>
            </a:r>
            <a:r>
              <a:rPr lang="en-US" altLang="zh-CN" dirty="0">
                <a:solidFill>
                  <a:schemeClr val="bg1"/>
                </a:solidFill>
              </a:rPr>
              <a:t>2: Memory Safety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25" y="3586017"/>
            <a:ext cx="7941795" cy="218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2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44643" y="1482478"/>
            <a:ext cx="8372163" cy="4921498"/>
          </a:xfrm>
        </p:spPr>
        <p:txBody>
          <a:bodyPr/>
          <a:lstStyle/>
          <a:p>
            <a:r>
              <a:rPr lang="en-US" altLang="zh-CN" b="1" dirty="0" smtClean="0"/>
              <a:t>Level 0: User-guaranteed</a:t>
            </a:r>
          </a:p>
          <a:p>
            <a:pPr lvl="1"/>
            <a:r>
              <a:rPr lang="en-US" altLang="zh-CN" dirty="0" smtClean="0"/>
              <a:t>Users are responsible for managing their references</a:t>
            </a:r>
          </a:p>
          <a:p>
            <a:pPr lvl="1"/>
            <a:endParaRPr lang="en-US" altLang="zh-CN" dirty="0"/>
          </a:p>
          <a:p>
            <a:r>
              <a:rPr lang="en-US" altLang="zh-CN" b="1" dirty="0" smtClean="0"/>
              <a:t>Level 1: Zeroing (Default)</a:t>
            </a:r>
          </a:p>
          <a:p>
            <a:pPr lvl="1"/>
            <a:r>
              <a:rPr lang="en-US" altLang="zh-CN" dirty="0" smtClean="0"/>
              <a:t>All references outside PJH will be nullified during reloading</a:t>
            </a:r>
          </a:p>
          <a:p>
            <a:pPr lvl="1"/>
            <a:endParaRPr lang="en-US" altLang="zh-CN" dirty="0" smtClean="0"/>
          </a:p>
          <a:p>
            <a:r>
              <a:rPr lang="en-US" altLang="zh-CN" b="1" dirty="0" smtClean="0"/>
              <a:t>Level 2: Type-based</a:t>
            </a:r>
          </a:p>
          <a:p>
            <a:pPr lvl="1"/>
            <a:r>
              <a:rPr lang="en-US" altLang="zh-CN" dirty="0" smtClean="0"/>
              <a:t>Similar to PCJ/NV-Heaps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78350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Challenge </a:t>
            </a:r>
            <a:r>
              <a:rPr lang="en-US" altLang="zh-CN" dirty="0">
                <a:solidFill>
                  <a:schemeClr val="bg1"/>
                </a:solidFill>
              </a:rPr>
              <a:t>2: Memory Safety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75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70338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Non-Volatile Memory </a:t>
            </a:r>
            <a:r>
              <a:rPr lang="en-US" altLang="zh-CN" dirty="0" smtClean="0">
                <a:solidFill>
                  <a:schemeClr val="bg1"/>
                </a:solidFill>
              </a:rPr>
              <a:t>(NVM)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630980" y="3027190"/>
            <a:ext cx="1690146" cy="513191"/>
          </a:xfrm>
          <a:prstGeom prst="roundRect">
            <a:avLst/>
          </a:prstGeom>
          <a:solidFill>
            <a:srgbClr val="E8524B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charset="0"/>
                <a:cs typeface="黑体" charset="0"/>
              </a:rPr>
              <a:t>NVM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5" name="等于 6"/>
          <p:cNvSpPr/>
          <p:nvPr/>
        </p:nvSpPr>
        <p:spPr bwMode="auto">
          <a:xfrm>
            <a:off x="2733881" y="3043494"/>
            <a:ext cx="626956" cy="491432"/>
          </a:xfrm>
          <a:prstGeom prst="mathEqual">
            <a:avLst/>
          </a:prstGeom>
          <a:solidFill>
            <a:srgbClr val="E8524B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577835" y="3035546"/>
            <a:ext cx="1734708" cy="513191"/>
          </a:xfrm>
          <a:prstGeom prst="roundRect">
            <a:avLst/>
          </a:prstGeom>
          <a:solidFill>
            <a:srgbClr val="E8524B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charset="0"/>
                <a:cs typeface="黑体" charset="0"/>
              </a:rPr>
              <a:t>DRAM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7" name="正偏差 8"/>
          <p:cNvSpPr/>
          <p:nvPr/>
        </p:nvSpPr>
        <p:spPr bwMode="auto">
          <a:xfrm>
            <a:off x="5467427" y="2949740"/>
            <a:ext cx="635026" cy="731724"/>
          </a:xfrm>
          <a:prstGeom prst="mathPlus">
            <a:avLst/>
          </a:prstGeom>
          <a:solidFill>
            <a:srgbClr val="E8524B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270343" y="3043494"/>
            <a:ext cx="1734708" cy="513191"/>
          </a:xfrm>
          <a:prstGeom prst="roundRect">
            <a:avLst/>
          </a:prstGeom>
          <a:solidFill>
            <a:srgbClr val="E8524B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charset="0"/>
                <a:cs typeface="黑体" charset="0"/>
              </a:rPr>
              <a:t>DISK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04387" y="3805652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>
                <a:cs typeface="Comic Sans MS"/>
              </a:rPr>
              <a:t>Byte-addressable</a:t>
            </a:r>
          </a:p>
          <a:p>
            <a:pPr algn="ctr"/>
            <a:r>
              <a:rPr kumimoji="1" lang="en-US" altLang="zh-CN" b="1" dirty="0" smtClean="0">
                <a:cs typeface="Comic Sans MS"/>
              </a:rPr>
              <a:t>Low Latency</a:t>
            </a:r>
            <a:endParaRPr kumimoji="1" lang="zh-CN" altLang="en-US" b="1" dirty="0">
              <a:cs typeface="Comic Sans M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51376" y="3929572"/>
            <a:ext cx="12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>
                <a:cs typeface="Comic Sans MS"/>
              </a:rPr>
              <a:t>Persistence</a:t>
            </a:r>
            <a:endParaRPr kumimoji="1" lang="zh-CN" altLang="en-US" b="1" dirty="0"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39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20134" y="1427059"/>
            <a:ext cx="8372163" cy="4921498"/>
          </a:xfrm>
        </p:spPr>
        <p:txBody>
          <a:bodyPr/>
          <a:lstStyle/>
          <a:p>
            <a:r>
              <a:rPr lang="en-US" altLang="zh-CN" b="1" dirty="0" smtClean="0"/>
              <a:t>Allocation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 smtClean="0"/>
              <a:t>1. Find </a:t>
            </a:r>
            <a:r>
              <a:rPr lang="en-US" altLang="zh-CN" dirty="0" err="1" smtClean="0"/>
              <a:t>Klass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Allocate memory and update top pointer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object header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78349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Challenge 3: Crash-consistency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52800" y="3850640"/>
            <a:ext cx="19913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0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20134" y="1427059"/>
            <a:ext cx="8372163" cy="4921498"/>
          </a:xfrm>
        </p:spPr>
        <p:txBody>
          <a:bodyPr/>
          <a:lstStyle/>
          <a:p>
            <a:r>
              <a:rPr lang="en-US" altLang="zh-CN" b="1" dirty="0" smtClean="0"/>
              <a:t>GC (Mark-Compact GC)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 smtClean="0"/>
              <a:t>1. Mark phase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 Summary phase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 Compact phase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78349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Challenge 3: Crash-consistency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26160" y="4947920"/>
            <a:ext cx="1666240" cy="1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60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20134" y="1427059"/>
            <a:ext cx="8372163" cy="4921498"/>
          </a:xfrm>
        </p:spPr>
        <p:txBody>
          <a:bodyPr/>
          <a:lstStyle/>
          <a:p>
            <a:r>
              <a:rPr lang="en-US" altLang="zh-CN" b="1" dirty="0" smtClean="0"/>
              <a:t>GC (Mark-Compact GC)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 smtClean="0"/>
              <a:t>1. Mark phase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 Summary phase</a:t>
            </a:r>
          </a:p>
          <a:p>
            <a:pPr lvl="1"/>
            <a:r>
              <a:rPr lang="en-US" altLang="zh-CN" dirty="0" smtClean="0"/>
              <a:t>When finish, make a snapshot of mark bitmap (stands for alive objects), and store on NVM</a:t>
            </a:r>
            <a:endParaRPr lang="en-US" altLang="zh-CN" dirty="0" smtClean="0"/>
          </a:p>
          <a:p>
            <a:r>
              <a:rPr lang="en-US" altLang="zh-CN" dirty="0" smtClean="0"/>
              <a:t>3. Compact phase</a:t>
            </a:r>
          </a:p>
          <a:p>
            <a:pPr lvl="1"/>
            <a:r>
              <a:rPr lang="en-US" altLang="zh-CN" dirty="0" smtClean="0"/>
              <a:t>A timestamp-based algorithm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78349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Challenge 3: Crash-consistency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808" y="4292507"/>
            <a:ext cx="4183743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6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55479" y="780514"/>
            <a:ext cx="8372163" cy="57311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 err="1"/>
              <a:t>p</a:t>
            </a:r>
            <a:r>
              <a:rPr kumimoji="1" lang="en-US" altLang="zh-CN" b="1" dirty="0" err="1"/>
              <a:t>new</a:t>
            </a:r>
            <a:r>
              <a:rPr kumimoji="1" lang="en-US" altLang="zh-CN" b="1" dirty="0"/>
              <a:t> allows object-level manipulation on NVM</a:t>
            </a:r>
          </a:p>
          <a:p>
            <a:pPr lvl="1"/>
            <a:r>
              <a:rPr lang="en-US" altLang="zh-CN" dirty="0"/>
              <a:t>What about transactions (ACID</a:t>
            </a:r>
            <a:r>
              <a:rPr lang="en-US" altLang="zh-CN" dirty="0" smtClean="0"/>
              <a:t>)?</a:t>
            </a:r>
          </a:p>
          <a:p>
            <a:pPr lvl="1"/>
            <a:endParaRPr lang="en-US" altLang="zh-CN" dirty="0" smtClean="0"/>
          </a:p>
          <a:p>
            <a:r>
              <a:rPr lang="en-US" altLang="zh-CN" b="1" dirty="0" smtClean="0"/>
              <a:t>Runtime support for transaction is hard in Java</a:t>
            </a:r>
          </a:p>
          <a:p>
            <a:pPr lvl="1"/>
            <a:r>
              <a:rPr lang="en-US" altLang="zh-CN" dirty="0" smtClean="0"/>
              <a:t>Semantic gap between Java programs and JVM</a:t>
            </a:r>
          </a:p>
          <a:p>
            <a:pPr lvl="1"/>
            <a:r>
              <a:rPr lang="en-US" altLang="zh-CN" dirty="0" smtClean="0"/>
              <a:t>Memory overhead for managing transaction-related data</a:t>
            </a:r>
          </a:p>
          <a:p>
            <a:pPr lvl="1"/>
            <a:endParaRPr lang="en-US" altLang="zh-CN" dirty="0" smtClean="0"/>
          </a:p>
          <a:p>
            <a:r>
              <a:rPr lang="en-US" altLang="zh-CN" b="1" dirty="0" smtClean="0"/>
              <a:t>Applications</a:t>
            </a:r>
            <a:endParaRPr kumimoji="1" lang="en-US" altLang="zh-CN" b="1" dirty="0"/>
          </a:p>
          <a:p>
            <a:pPr lvl="1"/>
            <a:r>
              <a:rPr lang="en-US" altLang="zh-CN" dirty="0" smtClean="0"/>
              <a:t>Too heavy burden</a:t>
            </a:r>
          </a:p>
          <a:p>
            <a:pPr lvl="1"/>
            <a:endParaRPr lang="en-US" altLang="zh-CN" dirty="0" smtClean="0"/>
          </a:p>
          <a:p>
            <a:r>
              <a:rPr lang="en-US" altLang="zh-CN" b="1" dirty="0" smtClean="0">
                <a:solidFill>
                  <a:srgbClr val="3F6EAA"/>
                </a:solidFill>
                <a:latin typeface="+mn-ea"/>
              </a:rPr>
              <a:t>Java Library</a:t>
            </a:r>
            <a:endParaRPr lang="en-US" altLang="zh-CN" b="1" dirty="0">
              <a:solidFill>
                <a:srgbClr val="3F6EAA"/>
              </a:solidFill>
              <a:latin typeface="+mn-ea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78350"/>
            <a:ext cx="8372163" cy="57418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Challenge 4: Coarse-grained Persistence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73952" y="946770"/>
            <a:ext cx="8123503" cy="909739"/>
          </a:xfrm>
        </p:spPr>
        <p:txBody>
          <a:bodyPr/>
          <a:lstStyle/>
          <a:p>
            <a:r>
              <a:rPr lang="en-US" altLang="zh-CN" b="1" dirty="0" smtClean="0"/>
              <a:t>Java Persistent API</a:t>
            </a:r>
            <a:r>
              <a:rPr lang="zh-CN" altLang="en-US" b="1" dirty="0"/>
              <a:t> </a:t>
            </a:r>
            <a:r>
              <a:rPr lang="en-US" altLang="zh-CN" b="1" dirty="0" smtClean="0"/>
              <a:t>(JPA)</a:t>
            </a:r>
          </a:p>
          <a:p>
            <a:pPr lvl="1"/>
            <a:r>
              <a:rPr lang="en-US" altLang="zh-CN" dirty="0" smtClean="0"/>
              <a:t>Transforming objects into tables in OOP style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87586"/>
            <a:ext cx="8372163" cy="57418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Challenge 4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en-US" altLang="zh-CN" dirty="0">
                <a:solidFill>
                  <a:schemeClr val="bg1"/>
                </a:solidFill>
              </a:rPr>
              <a:t>Coarse-grained Persistence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5"/>
          <p:cNvPicPr>
            <a:picLocks noChangeAspect="1"/>
          </p:cNvPicPr>
          <p:nvPr/>
        </p:nvPicPr>
        <p:blipFill>
          <a:blip r:embed="rId3"/>
          <a:srcRect t="-18897" b="-18897"/>
          <a:stretch>
            <a:fillRect/>
          </a:stretch>
        </p:blipFill>
        <p:spPr>
          <a:xfrm>
            <a:off x="373952" y="2539999"/>
            <a:ext cx="3672319" cy="226048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右中括号 4"/>
          <p:cNvSpPr/>
          <p:nvPr/>
        </p:nvSpPr>
        <p:spPr>
          <a:xfrm>
            <a:off x="4046271" y="3117713"/>
            <a:ext cx="181707" cy="1105060"/>
          </a:xfrm>
          <a:prstGeom prst="rightBracket">
            <a:avLst/>
          </a:prstGeom>
          <a:ln w="25400">
            <a:solidFill>
              <a:srgbClr val="FF45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392" y="2171040"/>
            <a:ext cx="3878063" cy="299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7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81588" y="1279278"/>
            <a:ext cx="7412303" cy="688067"/>
          </a:xfrm>
        </p:spPr>
        <p:txBody>
          <a:bodyPr/>
          <a:lstStyle/>
          <a:p>
            <a:r>
              <a:rPr lang="en-US" altLang="zh-CN" b="1" dirty="0" smtClean="0"/>
              <a:t>Transforming to SQL is costly</a:t>
            </a:r>
            <a:endParaRPr lang="zh-CN" altLang="en-US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71837" y="87585"/>
            <a:ext cx="8372163" cy="57418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	Challenge </a:t>
            </a:r>
            <a:r>
              <a:rPr lang="en-US" altLang="zh-CN" dirty="0" smtClean="0">
                <a:solidFill>
                  <a:schemeClr val="bg1"/>
                </a:solidFill>
              </a:rPr>
              <a:t>4: </a:t>
            </a:r>
            <a:r>
              <a:rPr lang="en-US" altLang="zh-CN" dirty="0">
                <a:solidFill>
                  <a:schemeClr val="bg1"/>
                </a:solidFill>
              </a:rPr>
              <a:t>Coarse-grained Persistence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3"/>
          <a:srcRect l="-7206" r="-7206"/>
          <a:stretch>
            <a:fillRect/>
          </a:stretch>
        </p:blipFill>
        <p:spPr>
          <a:xfrm>
            <a:off x="1241322" y="2120127"/>
            <a:ext cx="6184716" cy="3806988"/>
          </a:xfrm>
          <a:prstGeom prst="rect">
            <a:avLst/>
          </a:prstGeom>
        </p:spPr>
      </p:pic>
      <p:sp>
        <p:nvSpPr>
          <p:cNvPr id="7" name="右中括号 6"/>
          <p:cNvSpPr/>
          <p:nvPr/>
        </p:nvSpPr>
        <p:spPr bwMode="auto">
          <a:xfrm>
            <a:off x="5288153" y="3916218"/>
            <a:ext cx="142829" cy="1237673"/>
          </a:xfrm>
          <a:prstGeom prst="rightBracke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99813" y="4363320"/>
            <a:ext cx="73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E8524B"/>
                </a:solidFill>
              </a:rPr>
              <a:t>41.9%</a:t>
            </a:r>
            <a:endParaRPr kumimoji="1" lang="zh-CN" altLang="en-US" b="1" dirty="0">
              <a:solidFill>
                <a:srgbClr val="E852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5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55480" y="956006"/>
            <a:ext cx="8298994" cy="1657885"/>
          </a:xfrm>
        </p:spPr>
        <p:txBody>
          <a:bodyPr/>
          <a:lstStyle/>
          <a:p>
            <a:r>
              <a:rPr lang="en-US" altLang="zh-CN" b="1" dirty="0" smtClean="0"/>
              <a:t>Persistent Java Object (PJO)</a:t>
            </a:r>
          </a:p>
          <a:p>
            <a:pPr lvl="1"/>
            <a:r>
              <a:rPr lang="en-US" altLang="zh-CN" dirty="0" smtClean="0"/>
              <a:t>No more SQL transformations</a:t>
            </a:r>
          </a:p>
          <a:p>
            <a:pPr lvl="1"/>
            <a:r>
              <a:rPr lang="en-US" altLang="zh-CN" dirty="0" smtClean="0"/>
              <a:t>Special type: </a:t>
            </a:r>
            <a:r>
              <a:rPr lang="en-US" altLang="zh-CN" dirty="0" err="1" smtClean="0"/>
              <a:t>DBPersistable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Only </a:t>
            </a:r>
            <a:r>
              <a:rPr lang="en-US" altLang="zh-CN" dirty="0" err="1" smtClean="0"/>
              <a:t>DBPersistable</a:t>
            </a:r>
            <a:r>
              <a:rPr lang="en-US" altLang="zh-CN" dirty="0" smtClean="0"/>
              <a:t> objects can be store in NVM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87586"/>
            <a:ext cx="8372163" cy="57418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	Challenge </a:t>
            </a:r>
            <a:r>
              <a:rPr lang="en-US" altLang="zh-CN" dirty="0" smtClean="0">
                <a:solidFill>
                  <a:schemeClr val="bg1"/>
                </a:solidFill>
              </a:rPr>
              <a:t>4: </a:t>
            </a:r>
            <a:r>
              <a:rPr lang="en-US" altLang="zh-CN" dirty="0">
                <a:solidFill>
                  <a:schemeClr val="bg1"/>
                </a:solidFill>
              </a:rPr>
              <a:t>Coarse-grained Persistence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 descr="DataNucleus_ne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54" y="2613891"/>
            <a:ext cx="5070246" cy="329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2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83189" y="798987"/>
            <a:ext cx="7957247" cy="971526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Code Example</a:t>
            </a:r>
          </a:p>
          <a:p>
            <a:pPr lvl="1"/>
            <a:r>
              <a:rPr lang="en-US" altLang="zh-CN" dirty="0" smtClean="0"/>
              <a:t>Exactly same with previous code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87586"/>
            <a:ext cx="8372163" cy="57418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	Challenge </a:t>
            </a:r>
            <a:r>
              <a:rPr lang="en-US" altLang="zh-CN" dirty="0" smtClean="0">
                <a:solidFill>
                  <a:schemeClr val="bg1"/>
                </a:solidFill>
              </a:rPr>
              <a:t>4: </a:t>
            </a:r>
            <a:r>
              <a:rPr lang="en-US" altLang="zh-CN" dirty="0">
                <a:solidFill>
                  <a:schemeClr val="bg1"/>
                </a:solidFill>
              </a:rPr>
              <a:t>Coarse-grained Persistence</a:t>
            </a:r>
            <a:endParaRPr lang="zh-CN" altLang="en-US" dirty="0"/>
          </a:p>
        </p:txBody>
      </p:sp>
      <p:pic>
        <p:nvPicPr>
          <p:cNvPr id="4" name="内容占位符 5"/>
          <p:cNvPicPr>
            <a:picLocks noChangeAspect="1"/>
          </p:cNvPicPr>
          <p:nvPr/>
        </p:nvPicPr>
        <p:blipFill>
          <a:blip r:embed="rId3"/>
          <a:srcRect t="-18897" b="-18897"/>
          <a:stretch>
            <a:fillRect/>
          </a:stretch>
        </p:blipFill>
        <p:spPr>
          <a:xfrm>
            <a:off x="2001981" y="1687386"/>
            <a:ext cx="5193145" cy="3196629"/>
          </a:xfrm>
          <a:prstGeom prst="rect">
            <a:avLst/>
          </a:prstGeom>
        </p:spPr>
      </p:pic>
      <p:sp>
        <p:nvSpPr>
          <p:cNvPr id="5" name="内容占位符 1"/>
          <p:cNvSpPr txBox="1">
            <a:spLocks/>
          </p:cNvSpPr>
          <p:nvPr/>
        </p:nvSpPr>
        <p:spPr>
          <a:xfrm>
            <a:off x="771837" y="4884015"/>
            <a:ext cx="7957247" cy="97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The back end storing logic is </a:t>
            </a:r>
            <a:r>
              <a:rPr lang="en-US" altLang="zh-CN" b="1" dirty="0" smtClean="0">
                <a:solidFill>
                  <a:srgbClr val="FF0000"/>
                </a:solidFill>
              </a:rPr>
              <a:t>different</a:t>
            </a:r>
          </a:p>
          <a:p>
            <a:pPr lvl="1"/>
            <a:r>
              <a:rPr lang="en-US" altLang="zh-CN" dirty="0"/>
              <a:t>Modified ORM </a:t>
            </a:r>
            <a:r>
              <a:rPr lang="en-US" altLang="zh-CN" dirty="0" smtClean="0"/>
              <a:t>framework -&gt; Modified JVM -&gt; Modified RDBMS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27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Implementing PJH on </a:t>
            </a:r>
            <a:r>
              <a:rPr lang="en-US" altLang="zh-CN" b="1" dirty="0" err="1" smtClean="0"/>
              <a:t>OpenJDK</a:t>
            </a:r>
            <a:r>
              <a:rPr lang="en-US" altLang="zh-CN" b="1" dirty="0" smtClean="0"/>
              <a:t> 8u102-b14</a:t>
            </a:r>
          </a:p>
          <a:p>
            <a:pPr lvl="1"/>
            <a:r>
              <a:rPr lang="en-US" altLang="zh-CN" dirty="0" smtClean="0"/>
              <a:t>7000 C++ LoCs &amp; 300 Java</a:t>
            </a:r>
          </a:p>
          <a:p>
            <a:pPr lvl="1"/>
            <a:endParaRPr lang="en-US" altLang="zh-CN" dirty="0" smtClean="0"/>
          </a:p>
          <a:p>
            <a:r>
              <a:rPr lang="en-US" altLang="zh-CN" b="1" dirty="0"/>
              <a:t>Implementing </a:t>
            </a:r>
            <a:r>
              <a:rPr lang="en-US" altLang="zh-CN" b="1" dirty="0" smtClean="0"/>
              <a:t>PJO on </a:t>
            </a:r>
            <a:r>
              <a:rPr lang="en-US" altLang="zh-CN" b="1" dirty="0" err="1" smtClean="0"/>
              <a:t>DataNucleus</a:t>
            </a:r>
            <a:endParaRPr lang="en-US" altLang="zh-CN" b="1" dirty="0"/>
          </a:p>
          <a:p>
            <a:pPr lvl="1"/>
            <a:r>
              <a:rPr lang="en-US" altLang="zh-CN" dirty="0" smtClean="0"/>
              <a:t>1500 Java LoCs</a:t>
            </a:r>
          </a:p>
          <a:p>
            <a:pPr lvl="1"/>
            <a:endParaRPr lang="en-US" altLang="zh-CN" dirty="0"/>
          </a:p>
          <a:p>
            <a:r>
              <a:rPr lang="en-US" altLang="zh-CN" b="1" dirty="0" smtClean="0"/>
              <a:t>Backend database: modified H2 (600 LoCs)</a:t>
            </a:r>
            <a:endParaRPr lang="en-US" altLang="zh-CN" b="1" dirty="0"/>
          </a:p>
          <a:p>
            <a:pPr lvl="1"/>
            <a:r>
              <a:rPr lang="en-US" altLang="zh-CN" dirty="0" smtClean="0"/>
              <a:t>Mostly new -&gt; </a:t>
            </a:r>
            <a:r>
              <a:rPr lang="en-US" altLang="zh-CN" dirty="0" err="1" smtClean="0"/>
              <a:t>pnew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78349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Implementation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0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46242" y="1279277"/>
            <a:ext cx="8372163" cy="4921498"/>
          </a:xfrm>
        </p:spPr>
        <p:txBody>
          <a:bodyPr/>
          <a:lstStyle/>
          <a:p>
            <a:r>
              <a:rPr lang="en-US" altLang="zh-CN" b="1" dirty="0"/>
              <a:t>16 cores, 64G DRAM, 64G Viking NVDIMM</a:t>
            </a:r>
          </a:p>
          <a:p>
            <a:endParaRPr kumimoji="1"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Java maximum heap: 8G</a:t>
            </a:r>
          </a:p>
          <a:p>
            <a:endParaRPr kumimoji="1" lang="en-US" altLang="zh-CN" dirty="0"/>
          </a:p>
          <a:p>
            <a:endParaRPr lang="en-US" altLang="zh-CN" dirty="0"/>
          </a:p>
          <a:p>
            <a:r>
              <a:rPr kumimoji="1" lang="en-US" altLang="zh-CN" b="1" dirty="0"/>
              <a:t>Comparing against PCJ (micro) and JPA (JPAB)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87587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Evaluation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7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86927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NVM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66" y="4852757"/>
            <a:ext cx="8108383" cy="1455546"/>
          </a:xfrm>
          <a:prstGeom prst="rect">
            <a:avLst/>
          </a:prstGeom>
        </p:spPr>
      </p:pic>
      <p:pic>
        <p:nvPicPr>
          <p:cNvPr id="1026" name="Picture 2" descr="Intel Optane D C persistent memory and storage pyramid 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00" y="932329"/>
            <a:ext cx="6443776" cy="38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下箭头 6"/>
          <p:cNvSpPr/>
          <p:nvPr/>
        </p:nvSpPr>
        <p:spPr>
          <a:xfrm rot="16200000" flipH="1">
            <a:off x="3880406" y="2035505"/>
            <a:ext cx="259976" cy="286870"/>
          </a:xfrm>
          <a:prstGeom prst="downArrow">
            <a:avLst>
              <a:gd name="adj1" fmla="val 50000"/>
              <a:gd name="adj2" fmla="val 5344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0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87586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PCJ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7344" r="-7344"/>
          <a:stretch>
            <a:fillRect/>
          </a:stretch>
        </p:blipFill>
        <p:spPr>
          <a:xfrm>
            <a:off x="194290" y="1270411"/>
            <a:ext cx="8229600" cy="50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4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87586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JPA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7271" r="-7271"/>
          <a:stretch>
            <a:fillRect/>
          </a:stretch>
        </p:blipFill>
        <p:spPr>
          <a:xfrm>
            <a:off x="320964" y="1249940"/>
            <a:ext cx="8229600" cy="50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0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87586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Heap Reloading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8752" r="-8752"/>
          <a:stretch>
            <a:fillRect/>
          </a:stretch>
        </p:blipFill>
        <p:spPr>
          <a:xfrm>
            <a:off x="332836" y="1334393"/>
            <a:ext cx="8229600" cy="50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92425" y="1297751"/>
            <a:ext cx="8372163" cy="4921498"/>
          </a:xfrm>
        </p:spPr>
        <p:txBody>
          <a:bodyPr/>
          <a:lstStyle/>
          <a:p>
            <a:r>
              <a:rPr lang="en-US" altLang="zh-CN" b="1" dirty="0"/>
              <a:t>Persistent APIs</a:t>
            </a:r>
          </a:p>
          <a:p>
            <a:pPr lvl="1"/>
            <a:r>
              <a:rPr kumimoji="1" lang="en-US" altLang="zh-CN" dirty="0"/>
              <a:t>Currently we use Java Reflect (slow)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Flush-related JIT optimizations</a:t>
            </a:r>
          </a:p>
          <a:p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lang="en-US" altLang="zh-CN" b="1" dirty="0"/>
              <a:t>More applications</a:t>
            </a:r>
          </a:p>
          <a:p>
            <a:pPr lvl="1"/>
            <a:r>
              <a:rPr kumimoji="1" lang="en-US" altLang="zh-CN" dirty="0"/>
              <a:t>Key-value stores</a:t>
            </a:r>
          </a:p>
          <a:p>
            <a:pPr lvl="1"/>
            <a:r>
              <a:rPr lang="en-US" altLang="zh-CN" dirty="0"/>
              <a:t>Big-data processing frameworks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87586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Future work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45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92425" y="1297751"/>
            <a:ext cx="8372163" cy="4921498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Prior NVM researches focus only on C/C++ </a:t>
            </a:r>
            <a:r>
              <a:rPr kumimoji="1" lang="en-US" altLang="zh-CN" b="1" dirty="0" smtClean="0"/>
              <a:t>environments</a:t>
            </a:r>
          </a:p>
          <a:p>
            <a:pPr lvl="1"/>
            <a:r>
              <a:rPr kumimoji="1" lang="en-US" altLang="zh-CN" dirty="0" smtClean="0"/>
              <a:t>Or simple off-heap design for Java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en-US" altLang="zh-CN" b="1" dirty="0"/>
              <a:t>Espresso: let Java runtime manage </a:t>
            </a:r>
            <a:r>
              <a:rPr lang="en-US" altLang="zh-CN" b="1" dirty="0" smtClean="0"/>
              <a:t>NVM</a:t>
            </a:r>
          </a:p>
          <a:p>
            <a:pPr lvl="1"/>
            <a:r>
              <a:rPr lang="en-US" altLang="zh-CN" dirty="0" smtClean="0"/>
              <a:t>Persistent Java Heap (PJH): storing persistent data in NVM as normal Java objects</a:t>
            </a:r>
          </a:p>
          <a:p>
            <a:pPr lvl="1"/>
            <a:r>
              <a:rPr lang="en-US" altLang="zh-CN" dirty="0" smtClean="0"/>
              <a:t>Differential safety level: handling memory safety problems</a:t>
            </a:r>
          </a:p>
          <a:p>
            <a:pPr lvl="1"/>
            <a:r>
              <a:rPr lang="en-US" altLang="zh-CN" dirty="0" smtClean="0"/>
              <a:t>Persistent Java Object (PJO): supporting transaction semantics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kumimoji="1" lang="en-US" altLang="zh-CN" b="1" dirty="0"/>
              <a:t>Outperforming prior JNI-based projects</a:t>
            </a:r>
            <a:endParaRPr kumimoji="1"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87586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Conclusion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0950" y="743528"/>
            <a:ext cx="8410492" cy="926932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</a:t>
            </a:r>
            <a:r>
              <a:rPr lang="zh-CN" altLang="en-US" dirty="0" smtClean="0">
                <a:latin typeface="+mn-ea"/>
                <a:ea typeface="+mn-ea"/>
              </a:rPr>
              <a:t>！</a:t>
            </a:r>
            <a:r>
              <a:rPr lang="en-US" altLang="zh-CN" dirty="0" smtClean="0">
                <a:latin typeface="+mn-ea"/>
                <a:ea typeface="+mn-ea"/>
              </a:rPr>
              <a:t>Q&amp;A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685" y="1945902"/>
            <a:ext cx="2985021" cy="300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72106" y="777403"/>
            <a:ext cx="5431990" cy="4791121"/>
          </a:xfrm>
        </p:spPr>
        <p:txBody>
          <a:bodyPr>
            <a:normAutofit/>
          </a:bodyPr>
          <a:lstStyle/>
          <a:p>
            <a:endParaRPr lang="en-US" altLang="zh-CN" b="1" dirty="0" smtClean="0"/>
          </a:p>
          <a:p>
            <a:r>
              <a:rPr lang="en-US" altLang="zh-CN" b="1" dirty="0" smtClean="0"/>
              <a:t>File Systems</a:t>
            </a:r>
            <a:endParaRPr lang="en-US" altLang="zh-CN" b="1" dirty="0"/>
          </a:p>
          <a:p>
            <a:pPr lvl="1"/>
            <a:r>
              <a:rPr lang="en-US" altLang="zh-CN" dirty="0"/>
              <a:t>E.g. </a:t>
            </a:r>
            <a:r>
              <a:rPr lang="en-US" altLang="zh-CN" u="sng" dirty="0" smtClean="0"/>
              <a:t>PMFS</a:t>
            </a:r>
            <a:r>
              <a:rPr lang="en-US" altLang="zh-CN" dirty="0" smtClean="0"/>
              <a:t>, System </a:t>
            </a:r>
            <a:r>
              <a:rPr lang="en-US" altLang="zh-CN" dirty="0"/>
              <a:t>Software for Persistent Memory, </a:t>
            </a:r>
            <a:r>
              <a:rPr lang="en-US" altLang="zh-CN" dirty="0" err="1" smtClean="0"/>
              <a:t>Subramanya</a:t>
            </a:r>
            <a:r>
              <a:rPr lang="en-US" altLang="zh-CN" dirty="0" smtClean="0"/>
              <a:t> </a:t>
            </a:r>
            <a:r>
              <a:rPr lang="en-US" altLang="zh-CN" dirty="0"/>
              <a:t>R </a:t>
            </a:r>
            <a:r>
              <a:rPr lang="en-US" altLang="zh-CN" dirty="0" err="1" smtClean="0"/>
              <a:t>Dulloor</a:t>
            </a:r>
            <a:r>
              <a:rPr lang="en-US" altLang="zh-CN" dirty="0" smtClean="0"/>
              <a:t>…</a:t>
            </a:r>
          </a:p>
          <a:p>
            <a:r>
              <a:rPr lang="en-US" altLang="zh-CN" b="1" dirty="0" smtClean="0"/>
              <a:t>Key-Value stores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Databases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...</a:t>
            </a: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77461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NVM Use Cases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1260" y="5694283"/>
            <a:ext cx="6777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  <a:latin typeface="+mn-ea"/>
                <a:cs typeface="Comic Sans MS"/>
              </a:rPr>
              <a:t>What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  <a:cs typeface="Comic Sans MS"/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+mn-ea"/>
                <a:cs typeface="Comic Sans MS"/>
              </a:rPr>
              <a:t>about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  <a:cs typeface="Comic Sans MS"/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+mn-ea"/>
                <a:cs typeface="Comic Sans MS"/>
              </a:rPr>
              <a:t>other high-level languages?</a:t>
            </a:r>
            <a:endParaRPr kumimoji="1" lang="zh-CN" altLang="en-US" sz="2800" b="1" dirty="0">
              <a:solidFill>
                <a:srgbClr val="FF0000"/>
              </a:solidFill>
              <a:latin typeface="+mn-ea"/>
              <a:cs typeface="Comic Sans MS"/>
            </a:endParaRPr>
          </a:p>
        </p:txBody>
      </p:sp>
      <p:sp>
        <p:nvSpPr>
          <p:cNvPr id="5" name="右中括号 4"/>
          <p:cNvSpPr/>
          <p:nvPr/>
        </p:nvSpPr>
        <p:spPr bwMode="auto">
          <a:xfrm>
            <a:off x="5199380" y="1382263"/>
            <a:ext cx="292100" cy="3581400"/>
          </a:xfrm>
          <a:prstGeom prst="rightBracke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04096" y="2733630"/>
            <a:ext cx="206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 smtClean="0">
                <a:solidFill>
                  <a:srgbClr val="102871"/>
                </a:solidFill>
                <a:latin typeface="+mj-lt"/>
                <a:cs typeface="Comic Sans MS"/>
              </a:rPr>
              <a:t>C/C++</a:t>
            </a:r>
            <a:endParaRPr kumimoji="1" lang="zh-CN" altLang="en-US" sz="4800" b="1" dirty="0">
              <a:solidFill>
                <a:srgbClr val="102871"/>
              </a:solidFill>
              <a:latin typeface="+mj-lt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8669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62140" y="832824"/>
            <a:ext cx="8372163" cy="2086222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Based on </a:t>
            </a:r>
            <a:r>
              <a:rPr lang="en-US" altLang="zh-CN" b="1" dirty="0" smtClean="0"/>
              <a:t>NVML</a:t>
            </a:r>
            <a:endParaRPr lang="en-US" altLang="zh-CN" dirty="0" smtClean="0"/>
          </a:p>
          <a:p>
            <a:r>
              <a:rPr lang="en-US" altLang="zh-CN" b="1" dirty="0" smtClean="0"/>
              <a:t>Off-heap design: Managing data outside Java Runtime (JVM)</a:t>
            </a:r>
          </a:p>
          <a:p>
            <a:pPr lvl="1"/>
            <a:r>
              <a:rPr kumimoji="1" lang="en-US" altLang="zh-CN" dirty="0" smtClean="0"/>
              <a:t>Connecting </a:t>
            </a:r>
            <a:r>
              <a:rPr kumimoji="1" lang="en-US" altLang="zh-CN" dirty="0"/>
              <a:t>through Java Native Interface (JNI</a:t>
            </a:r>
            <a:r>
              <a:rPr kumimoji="1"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77461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Prior Solutions: PCJ (Intel)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59731" y="2685126"/>
            <a:ext cx="4182256" cy="250967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24074" y="2700116"/>
            <a:ext cx="2277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atin typeface="Candara" charset="0"/>
                <a:ea typeface="Candara" charset="0"/>
                <a:cs typeface="Candara" charset="0"/>
              </a:rPr>
              <a:t>Java</a:t>
            </a:r>
            <a:r>
              <a:rPr kumimoji="1" lang="zh-CN" altLang="en-US" sz="2000" b="1" dirty="0" smtClean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kumimoji="1" lang="en-US" altLang="zh-CN" sz="2000" b="1" dirty="0" smtClean="0">
                <a:latin typeface="Candara" charset="0"/>
                <a:ea typeface="Candara" charset="0"/>
                <a:cs typeface="Candara" charset="0"/>
              </a:rPr>
              <a:t>Runtime</a:t>
            </a:r>
            <a:r>
              <a:rPr kumimoji="1" lang="zh-CN" altLang="en-US" sz="2000" b="1" dirty="0" smtClean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kumimoji="1" lang="en-US" altLang="zh-CN" sz="2000" b="1" dirty="0" smtClean="0">
                <a:latin typeface="Candara" charset="0"/>
                <a:ea typeface="Candara" charset="0"/>
                <a:cs typeface="Candara" charset="0"/>
              </a:rPr>
              <a:t>(JVM)</a:t>
            </a:r>
            <a:endParaRPr kumimoji="1" lang="zh-CN" altLang="en-US" sz="2000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73123" y="3451057"/>
            <a:ext cx="2469021" cy="957939"/>
          </a:xfrm>
          <a:prstGeom prst="roundRect">
            <a:avLst/>
          </a:prstGeom>
          <a:noFill/>
          <a:ln w="28575">
            <a:solidFill>
              <a:srgbClr val="DA47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73123" y="3425514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Java</a:t>
            </a:r>
            <a:r>
              <a:rPr kumimoji="1" lang="zh-CN" altLang="en-US" b="1" dirty="0" smtClean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Heap</a:t>
            </a:r>
            <a:r>
              <a:rPr kumimoji="1" lang="zh-CN" altLang="en-US" b="1" dirty="0" smtClean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(DRAM)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033699" y="4004263"/>
            <a:ext cx="254833" cy="254833"/>
          </a:xfrm>
          <a:prstGeom prst="ellipse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590610" y="3787157"/>
            <a:ext cx="254833" cy="254833"/>
          </a:xfrm>
          <a:prstGeom prst="ellipse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183078" y="3895439"/>
            <a:ext cx="254833" cy="254833"/>
          </a:xfrm>
          <a:prstGeom prst="ellipse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4761910" y="2900171"/>
            <a:ext cx="3972393" cy="230517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856976" y="2900171"/>
            <a:ext cx="306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atin typeface="Candara" charset="0"/>
                <a:ea typeface="Candara" charset="0"/>
                <a:cs typeface="Candara" charset="0"/>
              </a:rPr>
              <a:t>Native</a:t>
            </a:r>
            <a:r>
              <a:rPr kumimoji="1" lang="zh-CN" altLang="en-US" sz="2000" b="1" dirty="0" smtClean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kumimoji="1" lang="en-US" altLang="zh-CN" sz="2000" b="1" dirty="0" smtClean="0">
                <a:latin typeface="Candara" charset="0"/>
                <a:ea typeface="Candara" charset="0"/>
                <a:cs typeface="Candara" charset="0"/>
              </a:rPr>
              <a:t>Environment</a:t>
            </a:r>
            <a:r>
              <a:rPr kumimoji="1" lang="zh-CN" altLang="en-US" sz="2000" b="1" dirty="0" smtClean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kumimoji="1" lang="en-US" altLang="zh-CN" sz="2000" b="1" dirty="0" smtClean="0">
                <a:latin typeface="Candara" charset="0"/>
                <a:ea typeface="Candara" charset="0"/>
                <a:cs typeface="Candara" charset="0"/>
              </a:rPr>
              <a:t>(NVM)</a:t>
            </a:r>
            <a:endParaRPr kumimoji="1" lang="zh-CN" altLang="en-US" sz="2000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3" name="菱形 32"/>
          <p:cNvSpPr/>
          <p:nvPr/>
        </p:nvSpPr>
        <p:spPr>
          <a:xfrm>
            <a:off x="6874282" y="3583729"/>
            <a:ext cx="311710" cy="311710"/>
          </a:xfrm>
          <a:prstGeom prst="diamond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菱形 33"/>
          <p:cNvSpPr/>
          <p:nvPr/>
        </p:nvSpPr>
        <p:spPr>
          <a:xfrm>
            <a:off x="5965987" y="3638991"/>
            <a:ext cx="311710" cy="311710"/>
          </a:xfrm>
          <a:prstGeom prst="diamond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6436396" y="4306127"/>
            <a:ext cx="311710" cy="311710"/>
          </a:xfrm>
          <a:prstGeom prst="diamond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菱形 35"/>
          <p:cNvSpPr/>
          <p:nvPr/>
        </p:nvSpPr>
        <p:spPr>
          <a:xfrm>
            <a:off x="7190420" y="4165979"/>
            <a:ext cx="311710" cy="311710"/>
          </a:xfrm>
          <a:prstGeom prst="diamond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菱形 36"/>
          <p:cNvSpPr/>
          <p:nvPr/>
        </p:nvSpPr>
        <p:spPr>
          <a:xfrm>
            <a:off x="5799987" y="4724680"/>
            <a:ext cx="311710" cy="311710"/>
          </a:xfrm>
          <a:prstGeom prst="diamond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318509" y="4724680"/>
            <a:ext cx="811744" cy="4701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474152" y="4775072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Candara" charset="0"/>
                <a:ea typeface="Candara" charset="0"/>
                <a:cs typeface="Candara" charset="0"/>
              </a:rPr>
              <a:t>JNI</a:t>
            </a:r>
            <a:endParaRPr kumimoji="1" lang="zh-CN" altLang="en-US" sz="2000" b="1" dirty="0">
              <a:latin typeface="Candara" charset="0"/>
              <a:ea typeface="Candara" charset="0"/>
              <a:cs typeface="Candara" charset="0"/>
            </a:endParaRPr>
          </a:p>
        </p:txBody>
      </p:sp>
      <p:cxnSp>
        <p:nvCxnSpPr>
          <p:cNvPr id="40" name="肘形连接符 39"/>
          <p:cNvCxnSpPr>
            <a:stCxn id="38" idx="2"/>
            <a:endCxn id="37" idx="2"/>
          </p:cNvCxnSpPr>
          <p:nvPr/>
        </p:nvCxnSpPr>
        <p:spPr>
          <a:xfrm rot="5400000" flipH="1" flipV="1">
            <a:off x="4260908" y="3499862"/>
            <a:ext cx="158406" cy="3231461"/>
          </a:xfrm>
          <a:prstGeom prst="bentConnector3">
            <a:avLst>
              <a:gd name="adj1" fmla="val -361966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菱形 40"/>
          <p:cNvSpPr/>
          <p:nvPr/>
        </p:nvSpPr>
        <p:spPr>
          <a:xfrm>
            <a:off x="5797435" y="4730008"/>
            <a:ext cx="311710" cy="311710"/>
          </a:xfrm>
          <a:prstGeom prst="diamond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菱形 41"/>
          <p:cNvSpPr/>
          <p:nvPr/>
        </p:nvSpPr>
        <p:spPr>
          <a:xfrm>
            <a:off x="3727279" y="4540214"/>
            <a:ext cx="311710" cy="311710"/>
          </a:xfrm>
          <a:prstGeom prst="diamond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703658" y="4514458"/>
            <a:ext cx="358704" cy="358704"/>
          </a:xfrm>
          <a:prstGeom prst="ellipse">
            <a:avLst/>
          </a:prstGeom>
          <a:noFill/>
          <a:ln w="25400"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箭头连接符 21"/>
          <p:cNvCxnSpPr/>
          <p:nvPr/>
        </p:nvCxnSpPr>
        <p:spPr>
          <a:xfrm flipV="1">
            <a:off x="2802053" y="4724680"/>
            <a:ext cx="901605" cy="148482"/>
          </a:xfrm>
          <a:prstGeom prst="straightConnector1">
            <a:avLst/>
          </a:prstGeom>
          <a:ln w="15240">
            <a:solidFill>
              <a:srgbClr val="FF451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11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-0.06945 0.01737 C -0.08403 0.0213 -0.10556 0.02362 -0.12847 0.02362 C -0.15434 0.02362 -0.175 0.0213 -0.18941 0.01737 L -0.25868 -4.07407E-6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34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7.40741E-7 C -0.00382 -0.00555 -0.00538 -0.00741 -0.00833 -0.01643 C -0.0092 -0.01898 -0.01059 -0.02153 -0.01111 -0.0243 C -0.01128 -0.02593 -0.01146 -0.02755 -0.0118 -0.02893 C -0.01232 -0.03055 -0.01302 -0.03218 -0.01371 -0.03356 C -0.01389 -0.03449 -0.01423 -0.03518 -0.01458 -0.03588 L -0.01597 -0.04305 L -0.01632 -0.04537 L -0.01666 -0.04768 C -0.01701 -0.04977 -0.01701 -0.05185 -0.01718 -0.05393 C -0.01736 -0.05555 -0.01753 -0.05694 -0.01753 -0.05856 C -0.01771 -0.06042 -0.01788 -0.06227 -0.01805 -0.06412 C -0.01753 -0.08148 -0.01753 -0.07384 -0.01753 -0.08657 " pathEditMode="relative" rAng="0" ptsTypes="AAAAAAAAAAAAA">
                                      <p:cBhvr>
                                        <p:cTn id="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-432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C -0.00382 -0.00555 -0.00538 -0.00741 -0.00833 -0.01643 C -0.0092 -0.01898 -0.01059 -0.02153 -0.01111 -0.0243 C -0.01128 -0.02592 -0.01146 -0.02754 -0.0118 -0.02893 C -0.01232 -0.03055 -0.01302 -0.03217 -0.01371 -0.03356 C -0.01389 -0.03449 -0.01423 -0.03518 -0.01458 -0.03588 L -0.01597 -0.04305 L -0.01632 -0.04537 L -0.01666 -0.04768 C -0.01701 -0.04977 -0.01701 -0.05185 -0.01718 -0.05393 C -0.01736 -0.05555 -0.01753 -0.05694 -0.01753 -0.05856 C -0.01771 -0.06041 -0.01788 -0.06227 -0.01805 -0.06412 C -0.01753 -0.08148 -0.01753 -0.07384 -0.01753 -0.08657 " pathEditMode="relative" rAng="0" ptsTypes="AAAAAAAAAAAAA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/>
      <p:bldP spid="42" grpId="0" animBg="1"/>
      <p:bldP spid="42" grpId="1" animBg="1"/>
      <p:bldP spid="43" grpId="0" animBg="1"/>
      <p:bldP spid="4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62141" y="824032"/>
            <a:ext cx="8372163" cy="4921498"/>
          </a:xfrm>
        </p:spPr>
        <p:txBody>
          <a:bodyPr/>
          <a:lstStyle/>
          <a:p>
            <a:r>
              <a:rPr kumimoji="1" lang="en-US" altLang="zh-CN" b="1" dirty="0"/>
              <a:t>Separated Type Systems</a:t>
            </a:r>
          </a:p>
          <a:p>
            <a:pPr lvl="1"/>
            <a:r>
              <a:rPr lang="en-US" altLang="zh-CN" dirty="0"/>
              <a:t>Requiring totally</a:t>
            </a:r>
            <a:r>
              <a:rPr lang="zh-CN" altLang="en-US" dirty="0"/>
              <a:t> </a:t>
            </a:r>
            <a:r>
              <a:rPr lang="en-US" altLang="zh-CN" dirty="0"/>
              <a:t>rewrite for existing </a:t>
            </a:r>
            <a:r>
              <a:rPr lang="en-US" altLang="zh-CN" dirty="0" smtClean="0"/>
              <a:t>projects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95047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PCJ is Not Good Enough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17" y="2047653"/>
            <a:ext cx="5373010" cy="391768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4770120" y="1988820"/>
            <a:ext cx="1531620" cy="373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259440" y="2485594"/>
            <a:ext cx="1637518" cy="2490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59440" y="2734626"/>
            <a:ext cx="1637518" cy="2627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62141" y="824032"/>
            <a:ext cx="8372163" cy="4921498"/>
          </a:xfrm>
        </p:spPr>
        <p:txBody>
          <a:bodyPr/>
          <a:lstStyle/>
          <a:p>
            <a:r>
              <a:rPr kumimoji="1" lang="en-US" altLang="zh-CN" b="1" dirty="0"/>
              <a:t>Separated Type Systems</a:t>
            </a:r>
          </a:p>
          <a:p>
            <a:pPr lvl="1"/>
            <a:r>
              <a:rPr lang="en-US" altLang="zh-CN" dirty="0" smtClean="0"/>
              <a:t>Requiring </a:t>
            </a:r>
            <a:r>
              <a:rPr lang="en-US" altLang="zh-CN" dirty="0"/>
              <a:t>totally</a:t>
            </a:r>
            <a:r>
              <a:rPr lang="zh-CN" altLang="en-US" dirty="0"/>
              <a:t> </a:t>
            </a:r>
            <a:r>
              <a:rPr lang="en-US" altLang="zh-CN" dirty="0"/>
              <a:t>rewrite for existing </a:t>
            </a:r>
            <a:r>
              <a:rPr lang="en-US" altLang="zh-CN" dirty="0" smtClean="0"/>
              <a:t>projects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kumimoji="1" lang="en-US" altLang="zh-CN" b="1" dirty="0" smtClean="0"/>
              <a:t>Off-heap Data Management</a:t>
            </a:r>
            <a:endParaRPr kumimoji="1" lang="en-US" altLang="zh-CN" b="1" dirty="0"/>
          </a:p>
          <a:p>
            <a:pPr lvl="1"/>
            <a:r>
              <a:rPr lang="en-US" altLang="zh-CN" dirty="0"/>
              <a:t>Cross-boundary calls (JNI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 smtClean="0"/>
              <a:t>Extra metadata management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95047"/>
            <a:ext cx="8372163" cy="5741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PCJ is Not Good Enough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918" y="2873457"/>
            <a:ext cx="3584785" cy="25027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62785" y="5531000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cs typeface="Comic Sans MS"/>
              </a:rPr>
              <a:t>c</a:t>
            </a:r>
            <a:r>
              <a:rPr kumimoji="1" lang="en-US" altLang="zh-CN" dirty="0" smtClean="0">
                <a:cs typeface="Comic Sans MS"/>
              </a:rPr>
              <a:t>reating 200M objects </a:t>
            </a:r>
            <a:endParaRPr kumimoji="1" lang="zh-CN" altLang="en-US" dirty="0">
              <a:cs typeface="Comic Sans MS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164580" y="3610478"/>
            <a:ext cx="338211" cy="26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762785" y="3825697"/>
            <a:ext cx="474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1.8 %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70028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64485" y="855098"/>
            <a:ext cx="8372163" cy="4921498"/>
          </a:xfrm>
        </p:spPr>
        <p:txBody>
          <a:bodyPr/>
          <a:lstStyle/>
          <a:p>
            <a:r>
              <a:rPr lang="en-US" altLang="zh-CN" b="1" dirty="0" smtClean="0"/>
              <a:t>Persistent Java Heap (PJH)</a:t>
            </a:r>
            <a:endParaRPr lang="en-US" altLang="zh-CN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75117"/>
            <a:ext cx="8372163" cy="57418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Espresso: Extending Java Runtime for NVM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74339" y="2338852"/>
            <a:ext cx="4182256" cy="250967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6181" y="2341214"/>
            <a:ext cx="2277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atin typeface="Candara" charset="0"/>
                <a:ea typeface="Candara" charset="0"/>
                <a:cs typeface="Candara" charset="0"/>
              </a:rPr>
              <a:t>Java</a:t>
            </a:r>
            <a:r>
              <a:rPr kumimoji="1" lang="zh-CN" altLang="en-US" sz="2000" b="1" dirty="0" smtClean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kumimoji="1" lang="en-US" altLang="zh-CN" sz="2000" b="1" dirty="0" smtClean="0">
                <a:latin typeface="Candara" charset="0"/>
                <a:ea typeface="Candara" charset="0"/>
                <a:cs typeface="Candara" charset="0"/>
              </a:rPr>
              <a:t>Runtime</a:t>
            </a:r>
            <a:r>
              <a:rPr kumimoji="1" lang="zh-CN" altLang="en-US" sz="2000" b="1" dirty="0" smtClean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kumimoji="1" lang="en-US" altLang="zh-CN" sz="2000" b="1" dirty="0" smtClean="0">
                <a:latin typeface="Candara" charset="0"/>
                <a:ea typeface="Candara" charset="0"/>
                <a:cs typeface="Candara" charset="0"/>
              </a:rPr>
              <a:t>(JVM)</a:t>
            </a:r>
            <a:endParaRPr kumimoji="1" lang="zh-CN" altLang="en-US" sz="2000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85230" y="3092155"/>
            <a:ext cx="2469021" cy="957939"/>
          </a:xfrm>
          <a:prstGeom prst="roundRect">
            <a:avLst/>
          </a:prstGeom>
          <a:noFill/>
          <a:ln w="28575">
            <a:solidFill>
              <a:srgbClr val="DA47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85230" y="306661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Java</a:t>
            </a:r>
            <a:r>
              <a:rPr kumimoji="1" lang="zh-CN" altLang="en-US" b="1" dirty="0" smtClean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Heap</a:t>
            </a:r>
            <a:r>
              <a:rPr kumimoji="1" lang="zh-CN" altLang="en-US" b="1" dirty="0" smtClean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(DRAM)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45806" y="3645361"/>
            <a:ext cx="254833" cy="254833"/>
          </a:xfrm>
          <a:prstGeom prst="ellipse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02717" y="3428255"/>
            <a:ext cx="254833" cy="254833"/>
          </a:xfrm>
          <a:prstGeom prst="ellipse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495185" y="3536537"/>
            <a:ext cx="254833" cy="254833"/>
          </a:xfrm>
          <a:prstGeom prst="ellipse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71837" y="2334728"/>
            <a:ext cx="7504141" cy="2509670"/>
          </a:xfrm>
          <a:prstGeom prst="round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702493" y="3076701"/>
            <a:ext cx="2858798" cy="957939"/>
          </a:xfrm>
          <a:prstGeom prst="roundRect">
            <a:avLst/>
          </a:prstGeom>
          <a:noFill/>
          <a:ln w="28575">
            <a:solidFill>
              <a:srgbClr val="DA47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56329" y="3073105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Persistent</a:t>
            </a:r>
            <a:r>
              <a:rPr kumimoji="1" lang="zh-CN" altLang="en-US" b="1" dirty="0" smtClean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Java</a:t>
            </a:r>
            <a:r>
              <a:rPr kumimoji="1" lang="zh-CN" altLang="en-US" b="1" dirty="0" smtClean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Heap</a:t>
            </a:r>
            <a:r>
              <a:rPr kumimoji="1" lang="zh-CN" altLang="en-US" b="1" dirty="0" smtClean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(NVM)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341117" y="3447305"/>
            <a:ext cx="254833" cy="254833"/>
          </a:xfrm>
          <a:prstGeom prst="ellipse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619385" y="3593687"/>
            <a:ext cx="254833" cy="254833"/>
          </a:xfrm>
          <a:prstGeom prst="ellipse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971581" y="3604339"/>
            <a:ext cx="254833" cy="254833"/>
          </a:xfrm>
          <a:prstGeom prst="ellipse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50"/>
          <p:cNvCxnSpPr/>
          <p:nvPr/>
        </p:nvCxnSpPr>
        <p:spPr>
          <a:xfrm flipV="1">
            <a:off x="3350872" y="2183436"/>
            <a:ext cx="824165" cy="1252508"/>
          </a:xfrm>
          <a:prstGeom prst="line">
            <a:avLst/>
          </a:prstGeom>
          <a:ln>
            <a:solidFill>
              <a:srgbClr val="FF45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79179" y="18583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mtClean="0">
                <a:latin typeface="Candara" charset="0"/>
                <a:ea typeface="Candara" charset="0"/>
                <a:cs typeface="Candara" charset="0"/>
              </a:rPr>
              <a:t>Data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73586" y="18583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latin typeface="Candara" charset="0"/>
                <a:ea typeface="Candara" charset="0"/>
                <a:cs typeface="Candara" charset="0"/>
              </a:rPr>
              <a:t>D</a:t>
            </a:r>
            <a:r>
              <a:rPr kumimoji="1" lang="en-US" altLang="zh-CN" b="1" smtClean="0">
                <a:latin typeface="Candara" charset="0"/>
                <a:ea typeface="Candara" charset="0"/>
                <a:cs typeface="Candara" charset="0"/>
              </a:rPr>
              <a:t>ata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cxnSp>
        <p:nvCxnSpPr>
          <p:cNvPr id="20" name="直线连接符 53"/>
          <p:cNvCxnSpPr/>
          <p:nvPr/>
        </p:nvCxnSpPr>
        <p:spPr>
          <a:xfrm flipH="1" flipV="1">
            <a:off x="5595950" y="2263347"/>
            <a:ext cx="827855" cy="961480"/>
          </a:xfrm>
          <a:prstGeom prst="line">
            <a:avLst/>
          </a:prstGeom>
          <a:ln>
            <a:solidFill>
              <a:srgbClr val="FF45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144206" y="2917831"/>
            <a:ext cx="534572" cy="311710"/>
          </a:xfrm>
          <a:prstGeom prst="roundRect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GC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59798" y="3533598"/>
            <a:ext cx="689423" cy="298980"/>
          </a:xfrm>
          <a:prstGeom prst="roundRect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Type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059798" y="4136635"/>
            <a:ext cx="689423" cy="298980"/>
          </a:xfrm>
          <a:prstGeom prst="roundRect">
            <a:avLst/>
          </a:prstGeom>
          <a:solidFill>
            <a:srgbClr val="FF4513"/>
          </a:solidFill>
          <a:ln>
            <a:solidFill>
              <a:srgbClr val="FF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Sync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11721" y="2917831"/>
            <a:ext cx="5843682" cy="1320307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514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8" grpId="0"/>
      <p:bldP spid="19" grpId="0"/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64486" y="855098"/>
            <a:ext cx="8345406" cy="539593"/>
          </a:xfrm>
        </p:spPr>
        <p:txBody>
          <a:bodyPr/>
          <a:lstStyle/>
          <a:p>
            <a:r>
              <a:rPr lang="en-US" altLang="zh-CN" b="1" dirty="0" smtClean="0"/>
              <a:t>Step 1: Find PJH on NVM according to name</a:t>
            </a:r>
            <a:endParaRPr lang="en-US" altLang="zh-CN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1837" y="75117"/>
            <a:ext cx="8372163" cy="57418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How to load PJH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956693" y="4651780"/>
            <a:ext cx="881288" cy="460520"/>
          </a:xfrm>
          <a:prstGeom prst="roundRect">
            <a:avLst/>
          </a:prstGeom>
          <a:solidFill>
            <a:srgbClr val="FF717A"/>
          </a:solidFill>
          <a:ln>
            <a:solidFill>
              <a:srgbClr val="FF7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latin typeface="Candara" charset="0"/>
                <a:ea typeface="Candara" charset="0"/>
                <a:cs typeface="Candara" charset="0"/>
              </a:rPr>
              <a:t>a</a:t>
            </a:r>
            <a:r>
              <a:rPr kumimoji="1" lang="en-US" altLang="zh-CN" b="1" smtClean="0">
                <a:latin typeface="Candara" charset="0"/>
                <a:ea typeface="Candara" charset="0"/>
                <a:cs typeface="Candara" charset="0"/>
              </a:rPr>
              <a:t>ddr</a:t>
            </a:r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 begin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971395" y="3756014"/>
            <a:ext cx="832844" cy="474272"/>
          </a:xfrm>
          <a:prstGeom prst="roundRect">
            <a:avLst/>
          </a:prstGeom>
          <a:solidFill>
            <a:srgbClr val="FF717A"/>
          </a:solidFill>
          <a:ln>
            <a:solidFill>
              <a:srgbClr val="FF7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latin typeface="Candara" charset="0"/>
                <a:ea typeface="Candara" charset="0"/>
                <a:cs typeface="Candara" charset="0"/>
              </a:rPr>
              <a:t>a</a:t>
            </a:r>
            <a:r>
              <a:rPr kumimoji="1" lang="en-US" altLang="zh-CN" b="1" dirty="0" err="1" smtClean="0">
                <a:latin typeface="Candara" charset="0"/>
                <a:ea typeface="Candara" charset="0"/>
                <a:cs typeface="Candara" charset="0"/>
              </a:rPr>
              <a:t>ddr</a:t>
            </a:r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 </a:t>
            </a:r>
          </a:p>
          <a:p>
            <a:pPr algn="ctr"/>
            <a:r>
              <a:rPr kumimoji="1" lang="en-US" altLang="zh-CN" b="1" dirty="0" smtClean="0">
                <a:latin typeface="Candara" charset="0"/>
                <a:ea typeface="Candara" charset="0"/>
                <a:cs typeface="Candara" charset="0"/>
              </a:rPr>
              <a:t>end</a:t>
            </a:r>
            <a:endParaRPr kumimoji="1" lang="zh-CN" altLang="en-US" b="1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774165" y="3376903"/>
            <a:ext cx="1246344" cy="2102264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510362" y="1887033"/>
            <a:ext cx="1730947" cy="9975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External Name Manger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93671" y="2141316"/>
            <a:ext cx="995423" cy="5787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PJH name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3"/>
            <a:endCxn id="4" idx="1"/>
          </p:cNvCxnSpPr>
          <p:nvPr/>
        </p:nvCxnSpPr>
        <p:spPr>
          <a:xfrm flipV="1">
            <a:off x="3889094" y="2385797"/>
            <a:ext cx="1621268" cy="4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下箭头 11"/>
          <p:cNvSpPr/>
          <p:nvPr/>
        </p:nvSpPr>
        <p:spPr>
          <a:xfrm>
            <a:off x="6250017" y="2884561"/>
            <a:ext cx="294640" cy="504586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4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5060</TotalTime>
  <Words>2663</Words>
  <Application>Microsoft Office PowerPoint</Application>
  <PresentationFormat>全屏显示(4:3)</PresentationFormat>
  <Paragraphs>356</Paragraphs>
  <Slides>35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LucidaGrande</vt:lpstr>
      <vt:lpstr>等线</vt:lpstr>
      <vt:lpstr>等线 Light</vt:lpstr>
      <vt:lpstr>黑体</vt:lpstr>
      <vt:lpstr>微软雅黑</vt:lpstr>
      <vt:lpstr>Arial</vt:lpstr>
      <vt:lpstr>Calibri</vt:lpstr>
      <vt:lpstr>Candara</vt:lpstr>
      <vt:lpstr>Comic Sans MS</vt:lpstr>
      <vt:lpstr>Wingdings</vt:lpstr>
      <vt:lpstr>2016-VI主题-蓝</vt:lpstr>
      <vt:lpstr>Espresso: Brewing Java for More Non-volatility with Non-volatile Memory</vt:lpstr>
      <vt:lpstr> Non-Volatile Memory (NVM)</vt:lpstr>
      <vt:lpstr> NVM</vt:lpstr>
      <vt:lpstr> NVM Use Cases</vt:lpstr>
      <vt:lpstr> Prior Solutions: PCJ (Intel)</vt:lpstr>
      <vt:lpstr> PCJ is Not Good Enough</vt:lpstr>
      <vt:lpstr> PCJ is Not Good Enough</vt:lpstr>
      <vt:lpstr> Espresso: Extending Java Runtime for NVM</vt:lpstr>
      <vt:lpstr> How to load PJH</vt:lpstr>
      <vt:lpstr> How to load PJH</vt:lpstr>
      <vt:lpstr> How to load PJH</vt:lpstr>
      <vt:lpstr> Language Extention: pnew</vt:lpstr>
      <vt:lpstr> Java Object Layout</vt:lpstr>
      <vt:lpstr> Heap Layout</vt:lpstr>
      <vt:lpstr> Challenges</vt:lpstr>
      <vt:lpstr> Challenge 1: Seperated Metadata</vt:lpstr>
      <vt:lpstr> Challenge 2: Memory Safety</vt:lpstr>
      <vt:lpstr> Challenge 2: Memory Safety</vt:lpstr>
      <vt:lpstr> Challenge 2: Memory Safety</vt:lpstr>
      <vt:lpstr> Challenge 3: Crash-consistency</vt:lpstr>
      <vt:lpstr> Challenge 3: Crash-consistency</vt:lpstr>
      <vt:lpstr> Challenge 3: Crash-consistency</vt:lpstr>
      <vt:lpstr> Challenge 4: Coarse-grained Persistence</vt:lpstr>
      <vt:lpstr> Challenge 4: Coarse-grained Persistence</vt:lpstr>
      <vt:lpstr> Challenge 4: Coarse-grained Persistence</vt:lpstr>
      <vt:lpstr> Challenge 4: Coarse-grained Persistence</vt:lpstr>
      <vt:lpstr> Challenge 4: Coarse-grained Persistence</vt:lpstr>
      <vt:lpstr> Implementation</vt:lpstr>
      <vt:lpstr> Evaluation</vt:lpstr>
      <vt:lpstr> PCJ</vt:lpstr>
      <vt:lpstr> JPA</vt:lpstr>
      <vt:lpstr> Heap Reloading</vt:lpstr>
      <vt:lpstr> Future work</vt:lpstr>
      <vt:lpstr> Conclusion</vt:lpstr>
      <vt:lpstr>谢谢！Q&amp;A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何 昊东</cp:lastModifiedBy>
  <cp:revision>411</cp:revision>
  <dcterms:created xsi:type="dcterms:W3CDTF">2016-04-20T02:59:17Z</dcterms:created>
  <dcterms:modified xsi:type="dcterms:W3CDTF">2019-03-08T08:21:52Z</dcterms:modified>
</cp:coreProperties>
</file>