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9" r:id="rId3"/>
    <p:sldId id="1637" r:id="rId4"/>
    <p:sldId id="1666" r:id="rId5"/>
    <p:sldId id="1667" r:id="rId6"/>
    <p:sldId id="1668" r:id="rId7"/>
    <p:sldId id="1670" r:id="rId8"/>
    <p:sldId id="1671" r:id="rId9"/>
    <p:sldId id="1669" r:id="rId10"/>
    <p:sldId id="1672" r:id="rId11"/>
    <p:sldId id="1639" r:id="rId12"/>
    <p:sldId id="1673" r:id="rId13"/>
    <p:sldId id="1674" r:id="rId14"/>
    <p:sldId id="1675" r:id="rId15"/>
    <p:sldId id="1676" r:id="rId16"/>
    <p:sldId id="1677" r:id="rId17"/>
    <p:sldId id="1678" r:id="rId18"/>
    <p:sldId id="1679" r:id="rId19"/>
    <p:sldId id="1680" r:id="rId20"/>
    <p:sldId id="1681" r:id="rId21"/>
    <p:sldId id="1682" r:id="rId22"/>
    <p:sldId id="1683" r:id="rId23"/>
    <p:sldId id="261" r:id="rId24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E7E6E6"/>
    <a:srgbClr val="6BC4E5"/>
    <a:srgbClr val="FFFFFF"/>
    <a:srgbClr val="56FADB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87" d="100"/>
          <a:sy n="87" d="100"/>
        </p:scale>
        <p:origin x="135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E1F0DB0-5DFD-4EBD-8FC3-DB700EB5CE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205464-35B7-4B70-A1D4-2E9ABC7D1C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77A72-64BA-42E1-8A46-5A383714F819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BD440-0A07-4B48-BFD0-098F0ACCD2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4440EC-890A-4B62-9448-1905B1FC46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888AC-7133-4172-8169-B664B7B30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33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02445" y="4100469"/>
            <a:ext cx="5212750" cy="1429477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02445" y="1409043"/>
            <a:ext cx="5205727" cy="1744453"/>
          </a:xfrm>
        </p:spPr>
        <p:txBody>
          <a:bodyPr anchor="ctr">
            <a:normAutofit/>
          </a:bodyPr>
          <a:lstStyle>
            <a:lvl1pPr algn="l">
              <a:defRPr sz="2700" b="1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258" name="矩形 257"/>
          <p:cNvSpPr/>
          <p:nvPr userDrawn="1"/>
        </p:nvSpPr>
        <p:spPr>
          <a:xfrm>
            <a:off x="502445" y="3497829"/>
            <a:ext cx="5212750" cy="95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274525" y="1906754"/>
            <a:ext cx="2780586" cy="2813291"/>
            <a:chOff x="3990983" y="1563392"/>
            <a:chExt cx="4185447" cy="4108467"/>
          </a:xfrm>
        </p:grpSpPr>
        <p:grpSp>
          <p:nvGrpSpPr>
            <p:cNvPr id="15" name="组合 14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97" name="Freeform 229"/>
              <p:cNvSpPr>
                <a:spLocks/>
              </p:cNvSpPr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98" name="Freeform 226"/>
              <p:cNvSpPr>
                <a:spLocks/>
              </p:cNvSpPr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99" name="Line 224"/>
              <p:cNvSpPr>
                <a:spLocks noChangeShapeType="1"/>
              </p:cNvSpPr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00" name="Freeform 217"/>
              <p:cNvSpPr>
                <a:spLocks/>
              </p:cNvSpPr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01" name="Freeform 218"/>
              <p:cNvSpPr>
                <a:spLocks/>
              </p:cNvSpPr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02" name="Freeform 219"/>
              <p:cNvSpPr>
                <a:spLocks/>
              </p:cNvSpPr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03" name="Freeform 220"/>
              <p:cNvSpPr>
                <a:spLocks/>
              </p:cNvSpPr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04" name="Freeform 221"/>
              <p:cNvSpPr>
                <a:spLocks/>
              </p:cNvSpPr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05" name="Freeform 222"/>
              <p:cNvSpPr>
                <a:spLocks/>
              </p:cNvSpPr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06" name="Freeform 223"/>
              <p:cNvSpPr>
                <a:spLocks/>
              </p:cNvSpPr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07" name="Freeform 225"/>
              <p:cNvSpPr>
                <a:spLocks/>
              </p:cNvSpPr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08" name="Freeform 227"/>
              <p:cNvSpPr>
                <a:spLocks/>
              </p:cNvSpPr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09" name="Line 228"/>
              <p:cNvSpPr>
                <a:spLocks noChangeShapeType="1"/>
              </p:cNvSpPr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10" name="Line 230"/>
              <p:cNvSpPr>
                <a:spLocks noChangeShapeType="1"/>
              </p:cNvSpPr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11" name="Freeform 231"/>
              <p:cNvSpPr>
                <a:spLocks/>
              </p:cNvSpPr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12" name="Line 232"/>
              <p:cNvSpPr>
                <a:spLocks noChangeShapeType="1"/>
              </p:cNvSpPr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13" name="Line 233"/>
              <p:cNvSpPr>
                <a:spLocks noChangeShapeType="1"/>
              </p:cNvSpPr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14" name="Line 234"/>
              <p:cNvSpPr>
                <a:spLocks noChangeShapeType="1"/>
              </p:cNvSpPr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15" name="Line 235"/>
              <p:cNvSpPr>
                <a:spLocks noChangeShapeType="1"/>
              </p:cNvSpPr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16" name="Line 236"/>
              <p:cNvSpPr>
                <a:spLocks noChangeShapeType="1"/>
              </p:cNvSpPr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</p:grpSp>
        <p:sp>
          <p:nvSpPr>
            <p:cNvPr id="16" name="Oval 255"/>
            <p:cNvSpPr>
              <a:spLocks noChangeArrowheads="1"/>
            </p:cNvSpPr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17" name="Oval 256"/>
            <p:cNvSpPr>
              <a:spLocks noChangeArrowheads="1"/>
            </p:cNvSpPr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18" name="Oval 257"/>
            <p:cNvSpPr>
              <a:spLocks noChangeArrowheads="1"/>
            </p:cNvSpPr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19" name="Oval 258"/>
            <p:cNvSpPr>
              <a:spLocks noChangeArrowheads="1"/>
            </p:cNvSpPr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0" name="Oval 259"/>
            <p:cNvSpPr>
              <a:spLocks noChangeArrowheads="1"/>
            </p:cNvSpPr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1" name="Oval 260"/>
            <p:cNvSpPr>
              <a:spLocks noChangeArrowheads="1"/>
            </p:cNvSpPr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2" name="Oval 261"/>
            <p:cNvSpPr>
              <a:spLocks noChangeArrowheads="1"/>
            </p:cNvSpPr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3" name="Oval 262"/>
            <p:cNvSpPr>
              <a:spLocks noChangeArrowheads="1"/>
            </p:cNvSpPr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4" name="Oval 263"/>
            <p:cNvSpPr>
              <a:spLocks noChangeArrowheads="1"/>
            </p:cNvSpPr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5" name="Oval 265"/>
            <p:cNvSpPr>
              <a:spLocks noChangeArrowheads="1"/>
            </p:cNvSpPr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6" name="Oval 266"/>
            <p:cNvSpPr>
              <a:spLocks noChangeArrowheads="1"/>
            </p:cNvSpPr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7" name="Oval 267"/>
            <p:cNvSpPr>
              <a:spLocks noChangeArrowheads="1"/>
            </p:cNvSpPr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80" name="Oval 264"/>
              <p:cNvSpPr>
                <a:spLocks noChangeArrowheads="1"/>
              </p:cNvSpPr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82" name="Group 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5" name="Oval 7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96" name="Oval 7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  <p:sp>
              <p:nvSpPr>
                <p:cNvPr id="93" name="Oval 68"/>
                <p:cNvSpPr/>
                <p:nvPr/>
              </p:nvSpPr>
              <p:spPr>
                <a:xfrm>
                  <a:off x="5832354" y="2796766"/>
                  <a:ext cx="328449" cy="330554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84" name="Group 11"/>
                <p:cNvGrpSpPr/>
                <p:nvPr userDrawn="1"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1" name="Oval 6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92" name="Oval 67"/>
                  <p:cNvSpPr/>
                  <p:nvPr userDrawn="1"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  <p:grpSp>
              <p:nvGrpSpPr>
                <p:cNvPr id="85" name="Group 24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89" name="Oval 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90" name="Oval 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  <p:grpSp>
              <p:nvGrpSpPr>
                <p:cNvPr id="86" name="Group 25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87" name="Oval 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88" name="Oval 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</p:grpSp>
        <p:grpSp>
          <p:nvGrpSpPr>
            <p:cNvPr id="29" name="组合 28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71" name="Group 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78" name="Oval 7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9" name="Oval 7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2" name="Group 27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76" name="Oval 3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7" name="Oval 3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3" name="Group 28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74" name="Oval 3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5" name="Oval 3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31" name="Group 12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69" name="Oval 6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0" name="Oval 6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2" name="Group 13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67" name="Oval 6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8" name="Oval 6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3" name="Group 14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65" name="Oval 6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6" name="Oval 6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4" name="Group 15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63" name="Oval 5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64" name="Oval 5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</p:grpSp>
          <p:sp>
            <p:nvSpPr>
              <p:cNvPr id="35" name="Oval 56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36" name="Group 17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61" name="Oval 5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2" name="Oval 5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7" name="Group 18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59" name="Oval 5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0" name="Oval 5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8" name="Group 19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57" name="Oval 5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8" name="Oval 5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9" name="Group 20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55" name="Oval 4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6" name="Oval 4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40" name="Group 21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53" name="Oval 4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4" name="Oval 4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41" name="Group 22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51" name="Oval 4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2" name="Oval 4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42" name="Group 23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49" name="Oval 4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0" name="Oval 4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43" name="Group 26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47" name="Oval 3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8" name="Oval 3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44" name="Group 29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45" name="Oval 3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6" name="Oval 3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2947600" y="2027705"/>
            <a:ext cx="5692766" cy="1145332"/>
          </a:xfrm>
        </p:spPr>
        <p:txBody>
          <a:bodyPr anchor="b">
            <a:norm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947600" y="3173038"/>
            <a:ext cx="5692766" cy="1082874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502444" y="2146536"/>
            <a:ext cx="1978464" cy="2053002"/>
            <a:chOff x="3990983" y="1563392"/>
            <a:chExt cx="4185447" cy="4108467"/>
          </a:xfrm>
        </p:grpSpPr>
        <p:grpSp>
          <p:nvGrpSpPr>
            <p:cNvPr id="17" name="组合 16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105" name="Freeform 229"/>
              <p:cNvSpPr>
                <a:spLocks/>
              </p:cNvSpPr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06" name="Freeform 226"/>
              <p:cNvSpPr>
                <a:spLocks/>
              </p:cNvSpPr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07" name="Line 224"/>
              <p:cNvSpPr>
                <a:spLocks noChangeShapeType="1"/>
              </p:cNvSpPr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08" name="Freeform 217"/>
              <p:cNvSpPr>
                <a:spLocks/>
              </p:cNvSpPr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09" name="Freeform 218"/>
              <p:cNvSpPr>
                <a:spLocks/>
              </p:cNvSpPr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10" name="Freeform 219"/>
              <p:cNvSpPr>
                <a:spLocks/>
              </p:cNvSpPr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11" name="Freeform 220"/>
              <p:cNvSpPr>
                <a:spLocks/>
              </p:cNvSpPr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12" name="Freeform 221"/>
              <p:cNvSpPr>
                <a:spLocks/>
              </p:cNvSpPr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13" name="Freeform 222"/>
              <p:cNvSpPr>
                <a:spLocks/>
              </p:cNvSpPr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14" name="Freeform 223"/>
              <p:cNvSpPr>
                <a:spLocks/>
              </p:cNvSpPr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15" name="Freeform 225"/>
              <p:cNvSpPr>
                <a:spLocks/>
              </p:cNvSpPr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16" name="Freeform 227"/>
              <p:cNvSpPr>
                <a:spLocks/>
              </p:cNvSpPr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17" name="Line 228"/>
              <p:cNvSpPr>
                <a:spLocks noChangeShapeType="1"/>
              </p:cNvSpPr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18" name="Line 230"/>
              <p:cNvSpPr>
                <a:spLocks noChangeShapeType="1"/>
              </p:cNvSpPr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19" name="Freeform 231"/>
              <p:cNvSpPr>
                <a:spLocks/>
              </p:cNvSpPr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20" name="Line 232"/>
              <p:cNvSpPr>
                <a:spLocks noChangeShapeType="1"/>
              </p:cNvSpPr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21" name="Line 233"/>
              <p:cNvSpPr>
                <a:spLocks noChangeShapeType="1"/>
              </p:cNvSpPr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22" name="Line 234"/>
              <p:cNvSpPr>
                <a:spLocks noChangeShapeType="1"/>
              </p:cNvSpPr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23" name="Line 235"/>
              <p:cNvSpPr>
                <a:spLocks noChangeShapeType="1"/>
              </p:cNvSpPr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sp>
            <p:nvSpPr>
              <p:cNvPr id="124" name="Line 236"/>
              <p:cNvSpPr>
                <a:spLocks noChangeShapeType="1"/>
              </p:cNvSpPr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</p:grpSp>
        <p:sp>
          <p:nvSpPr>
            <p:cNvPr id="18" name="Oval 255"/>
            <p:cNvSpPr>
              <a:spLocks noChangeArrowheads="1"/>
            </p:cNvSpPr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19" name="Oval 256"/>
            <p:cNvSpPr>
              <a:spLocks noChangeArrowheads="1"/>
            </p:cNvSpPr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2" name="Oval 257"/>
            <p:cNvSpPr>
              <a:spLocks noChangeArrowheads="1"/>
            </p:cNvSpPr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3" name="Oval 258"/>
            <p:cNvSpPr>
              <a:spLocks noChangeArrowheads="1"/>
            </p:cNvSpPr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4" name="Oval 259"/>
            <p:cNvSpPr>
              <a:spLocks noChangeArrowheads="1"/>
            </p:cNvSpPr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5" name="Oval 260"/>
            <p:cNvSpPr>
              <a:spLocks noChangeArrowheads="1"/>
            </p:cNvSpPr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6" name="Oval 261"/>
            <p:cNvSpPr>
              <a:spLocks noChangeArrowheads="1"/>
            </p:cNvSpPr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7" name="Oval 262"/>
            <p:cNvSpPr>
              <a:spLocks noChangeArrowheads="1"/>
            </p:cNvSpPr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8" name="Oval 263"/>
            <p:cNvSpPr>
              <a:spLocks noChangeArrowheads="1"/>
            </p:cNvSpPr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9" name="Oval 265"/>
            <p:cNvSpPr>
              <a:spLocks noChangeArrowheads="1"/>
            </p:cNvSpPr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30" name="Oval 266"/>
            <p:cNvSpPr>
              <a:spLocks noChangeArrowheads="1"/>
            </p:cNvSpPr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31" name="Oval 267"/>
            <p:cNvSpPr>
              <a:spLocks noChangeArrowheads="1"/>
            </p:cNvSpPr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90" name="Oval 264"/>
              <p:cNvSpPr>
                <a:spLocks noChangeArrowheads="1"/>
              </p:cNvSpPr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350"/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92" name="Group 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3" name="Oval 7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4" name="Oval 7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  <p:sp>
              <p:nvSpPr>
                <p:cNvPr id="93" name="Oval 68"/>
                <p:cNvSpPr/>
                <p:nvPr/>
              </p:nvSpPr>
              <p:spPr>
                <a:xfrm>
                  <a:off x="5832354" y="2796766"/>
                  <a:ext cx="328449" cy="330554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94" name="Group 11"/>
                <p:cNvGrpSpPr/>
                <p:nvPr userDrawn="1"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1" name="Oval 6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2" name="Oval 67"/>
                  <p:cNvSpPr/>
                  <p:nvPr userDrawn="1"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  <p:grpSp>
              <p:nvGrpSpPr>
                <p:cNvPr id="95" name="Group 24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9" name="Oval 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00" name="Oval 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  <p:grpSp>
              <p:nvGrpSpPr>
                <p:cNvPr id="96" name="Group 25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97" name="Oval 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98" name="Oval 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</p:grpSp>
        <p:grpSp>
          <p:nvGrpSpPr>
            <p:cNvPr id="33" name="组合 32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81" name="Group 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88" name="Oval 7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Oval 7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82" name="Group 27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86" name="Oval 3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7" name="Oval 3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83" name="Group 28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84" name="Oval 3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Oval 3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  <p:grpSp>
          <p:nvGrpSpPr>
            <p:cNvPr id="34" name="组合 33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35" name="Group 12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79" name="Oval 6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0" name="Oval 6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6" name="Group 13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77" name="Oval 6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8" name="Oval 6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7" name="Group 14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75" name="Oval 6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6" name="Oval 6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8" name="Group 15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67" name="Oval 5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74" name="Oval 5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</p:grpSp>
          <p:sp>
            <p:nvSpPr>
              <p:cNvPr id="39" name="Oval 56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40" name="Group 17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65" name="Oval 5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6" name="Oval 5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41" name="Group 18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63" name="Oval 5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4" name="Oval 5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42" name="Group 19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61" name="Oval 5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2" name="Oval 5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43" name="Group 20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59" name="Oval 4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0" name="Oval 4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44" name="Group 21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57" name="Oval 4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8" name="Oval 4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45" name="Group 22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55" name="Oval 4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6" name="Oval 4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46" name="Group 23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53" name="Oval 4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4" name="Oval 4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47" name="Group 26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51" name="Oval 3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2" name="Oval 3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48" name="Group 29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49" name="Oval 3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0" name="Oval 3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508180-B863-4104-A99E-518C3662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08D327-C38E-420B-8EE3-7117C978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444" y="6515103"/>
            <a:ext cx="3105151" cy="206381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98BB7A-8065-4B38-9B0D-A5BC51AB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직사각형 45">
            <a:extLst/>
          </p:cNvPr>
          <p:cNvSpPr/>
          <p:nvPr userDrawn="1"/>
        </p:nvSpPr>
        <p:spPr>
          <a:xfrm>
            <a:off x="502445" y="1045448"/>
            <a:ext cx="8142669" cy="887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B4A187-F8CF-4EA9-BC16-397E2E47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2019/3/7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4A892A-364A-47FC-929B-CC1721E8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80965" y="3948567"/>
            <a:ext cx="4152803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lang="zh-CN" altLang="en-US" sz="105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公司或署名</a:t>
            </a:r>
            <a:endParaRPr lang="en-US" altLang="zh-CN" dirty="0"/>
          </a:p>
        </p:txBody>
      </p:sp>
      <p:sp>
        <p:nvSpPr>
          <p:cNvPr id="73" name="矩形 72"/>
          <p:cNvSpPr/>
          <p:nvPr userDrawn="1"/>
        </p:nvSpPr>
        <p:spPr>
          <a:xfrm>
            <a:off x="784522" y="3418495"/>
            <a:ext cx="4152803" cy="92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77" name="文本框 76"/>
          <p:cNvSpPr txBox="1"/>
          <p:nvPr/>
        </p:nvSpPr>
        <p:spPr>
          <a:xfrm>
            <a:off x="784522" y="2395860"/>
            <a:ext cx="4152803" cy="111523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2450" b="1" dirty="0">
                <a:solidFill>
                  <a:schemeClr val="accent1"/>
                </a:solidFill>
                <a:latin typeface="+mn-lt"/>
              </a:rPr>
              <a:t>THANKS</a:t>
            </a:r>
            <a:endParaRPr lang="zh-CN" altLang="en-US" sz="1245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4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3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515103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2019/3/7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515103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2444" y="1028700"/>
            <a:ext cx="81379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502444" y="6240463"/>
            <a:ext cx="8137922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4" r:id="rId3"/>
    <p:sldLayoutId id="2147483655" r:id="rId4"/>
    <p:sldLayoutId id="2147483661" r:id="rId5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17" userDrawn="1">
          <p15:clr>
            <a:srgbClr val="F26B43"/>
          </p15:clr>
        </p15:guide>
        <p15:guide id="2" pos="5443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509467" y="4045141"/>
            <a:ext cx="5212750" cy="1417757"/>
          </a:xfrm>
        </p:spPr>
        <p:txBody>
          <a:bodyPr>
            <a:normAutofit lnSpcReduction="10000"/>
          </a:bodyPr>
          <a:lstStyle/>
          <a:p>
            <a:r>
              <a:rPr lang="en-US" altLang="zh-CN" sz="1350" dirty="0"/>
              <a:t>Eunji Lee (</a:t>
            </a:r>
            <a:r>
              <a:rPr lang="en-US" altLang="zh-CN" sz="1350" dirty="0" err="1"/>
              <a:t>Ewha</a:t>
            </a:r>
            <a:r>
              <a:rPr lang="en-US" altLang="zh-CN" sz="1350" dirty="0"/>
              <a:t> University, Seoul, Korea)</a:t>
            </a:r>
          </a:p>
          <a:p>
            <a:r>
              <a:rPr lang="en-US" altLang="zh-CN" sz="1350" dirty="0" err="1"/>
              <a:t>Hyokyung</a:t>
            </a:r>
            <a:r>
              <a:rPr lang="en-US" altLang="zh-CN" sz="1350" dirty="0"/>
              <a:t> Bahn (</a:t>
            </a:r>
            <a:r>
              <a:rPr lang="en-US" altLang="zh-CN" sz="1350" dirty="0" err="1"/>
              <a:t>Ewha</a:t>
            </a:r>
            <a:r>
              <a:rPr lang="en-US" altLang="zh-CN" sz="1350" dirty="0"/>
              <a:t> University)</a:t>
            </a:r>
          </a:p>
          <a:p>
            <a:r>
              <a:rPr lang="en-US" altLang="zh-CN" sz="1350" dirty="0"/>
              <a:t>Sam H. Noh (</a:t>
            </a:r>
            <a:r>
              <a:rPr lang="en-US" altLang="zh-CN" sz="1350" dirty="0" err="1"/>
              <a:t>Hongik</a:t>
            </a:r>
            <a:r>
              <a:rPr lang="en-US" altLang="zh-CN" sz="1350" dirty="0"/>
              <a:t> University)</a:t>
            </a:r>
          </a:p>
          <a:p>
            <a:endParaRPr lang="en-US" altLang="zh-CN" sz="1350" dirty="0"/>
          </a:p>
          <a:p>
            <a:r>
              <a:rPr lang="en-US" altLang="zh-CN" sz="1350" dirty="0"/>
              <a:t>USENIX FAST’13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509467" y="2103981"/>
            <a:ext cx="5205727" cy="1308340"/>
          </a:xfrm>
        </p:spPr>
        <p:txBody>
          <a:bodyPr>
            <a:normAutofit/>
          </a:bodyPr>
          <a:lstStyle/>
          <a:p>
            <a:r>
              <a:rPr lang="en-US" altLang="zh-CN" dirty="0"/>
              <a:t>Union of the Buffer Cache and Journaling Layers with Non-volatile Memory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6EBD2FD-10E3-4B18-978E-DC32A2B18AFC}"/>
              </a:ext>
            </a:extLst>
          </p:cNvPr>
          <p:cNvGrpSpPr/>
          <p:nvPr/>
        </p:nvGrpSpPr>
        <p:grpSpPr>
          <a:xfrm>
            <a:off x="502444" y="2051220"/>
            <a:ext cx="6236860" cy="1394460"/>
            <a:chOff x="669925" y="3483182"/>
            <a:chExt cx="7664352" cy="185928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89E821B-5907-45AA-B3E4-49F0BBC328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9925" y="3483182"/>
              <a:ext cx="766435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66273F7-CF12-4AEB-9FA6-66ABD2F0839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9925" y="5342462"/>
              <a:ext cx="640584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Non-volatile memory as a solution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1D7053C1-0EEC-48DD-8107-DF5BAC3A6DC8}"/>
              </a:ext>
            </a:extLst>
          </p:cNvPr>
          <p:cNvSpPr/>
          <p:nvPr/>
        </p:nvSpPr>
        <p:spPr>
          <a:xfrm>
            <a:off x="2608236" y="3494649"/>
            <a:ext cx="2202473" cy="197828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D31D3494-6EAA-4453-83CB-2404FCA4B28C}"/>
              </a:ext>
            </a:extLst>
          </p:cNvPr>
          <p:cNvSpPr/>
          <p:nvPr/>
        </p:nvSpPr>
        <p:spPr>
          <a:xfrm>
            <a:off x="3162153" y="3382547"/>
            <a:ext cx="237392" cy="553916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箭头: 上下 7">
            <a:extLst>
              <a:ext uri="{FF2B5EF4-FFF2-40B4-BE49-F238E27FC236}">
                <a16:creationId xmlns:a16="http://schemas.microsoft.com/office/drawing/2014/main" id="{4AA3A91D-17C2-449F-AA2B-2BED7BC2A5CF}"/>
              </a:ext>
            </a:extLst>
          </p:cNvPr>
          <p:cNvSpPr/>
          <p:nvPr/>
        </p:nvSpPr>
        <p:spPr>
          <a:xfrm>
            <a:off x="4023799" y="3382547"/>
            <a:ext cx="237392" cy="553916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B8BE74-645D-4DE4-9CAA-F3D4DDBA02D7}"/>
              </a:ext>
            </a:extLst>
          </p:cNvPr>
          <p:cNvSpPr/>
          <p:nvPr/>
        </p:nvSpPr>
        <p:spPr>
          <a:xfrm>
            <a:off x="2680773" y="2406604"/>
            <a:ext cx="2063994" cy="97594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37D0B3-2F94-4BF8-BE5D-A1EED3F63D1D}"/>
              </a:ext>
            </a:extLst>
          </p:cNvPr>
          <p:cNvSpPr txBox="1"/>
          <p:nvPr/>
        </p:nvSpPr>
        <p:spPr>
          <a:xfrm>
            <a:off x="3162151" y="2492327"/>
            <a:ext cx="12427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Buffer Cache</a:t>
            </a:r>
            <a:endParaRPr lang="zh-CN" altLang="en-US" sz="135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D8A2F6-7A21-4232-B904-1402F1E5B667}"/>
              </a:ext>
            </a:extLst>
          </p:cNvPr>
          <p:cNvSpPr/>
          <p:nvPr/>
        </p:nvSpPr>
        <p:spPr>
          <a:xfrm>
            <a:off x="2202693" y="3947481"/>
            <a:ext cx="2898164" cy="1294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0078CD-BBA3-4E8E-841E-AEB2A900EE35}"/>
              </a:ext>
            </a:extLst>
          </p:cNvPr>
          <p:cNvSpPr/>
          <p:nvPr/>
        </p:nvSpPr>
        <p:spPr>
          <a:xfrm>
            <a:off x="2680773" y="4442069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G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567517-CAF0-4BF9-AE96-CA1F9F364028}"/>
              </a:ext>
            </a:extLst>
          </p:cNvPr>
          <p:cNvSpPr txBox="1"/>
          <p:nvPr/>
        </p:nvSpPr>
        <p:spPr>
          <a:xfrm>
            <a:off x="3107199" y="4969712"/>
            <a:ext cx="1160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File System</a:t>
            </a:r>
            <a:endParaRPr lang="zh-CN" altLang="en-US" sz="135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E1FE76-DEDF-470E-81D9-F76418B6ACF1}"/>
              </a:ext>
            </a:extLst>
          </p:cNvPr>
          <p:cNvSpPr/>
          <p:nvPr/>
        </p:nvSpPr>
        <p:spPr>
          <a:xfrm>
            <a:off x="2944542" y="4442069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O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860C7D-76BB-44E1-9AB2-CCD02038742B}"/>
              </a:ext>
            </a:extLst>
          </p:cNvPr>
          <p:cNvSpPr/>
          <p:nvPr/>
        </p:nvSpPr>
        <p:spPr>
          <a:xfrm>
            <a:off x="3208823" y="4441560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140D625-1D0F-48D4-86BD-4EDD9A8B62E8}"/>
              </a:ext>
            </a:extLst>
          </p:cNvPr>
          <p:cNvSpPr/>
          <p:nvPr/>
        </p:nvSpPr>
        <p:spPr>
          <a:xfrm>
            <a:off x="3472080" y="4442069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E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1EA681-D192-4051-B4EF-8E7F8E48FAF1}"/>
              </a:ext>
            </a:extLst>
          </p:cNvPr>
          <p:cNvSpPr/>
          <p:nvPr/>
        </p:nvSpPr>
        <p:spPr>
          <a:xfrm>
            <a:off x="3734164" y="4442550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A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695C013-03D3-42A5-861E-61C39357E9CE}"/>
              </a:ext>
            </a:extLst>
          </p:cNvPr>
          <p:cNvSpPr/>
          <p:nvPr/>
        </p:nvSpPr>
        <p:spPr>
          <a:xfrm>
            <a:off x="3997420" y="4442607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S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BD76E6-49AA-4FE3-AC86-84B4B45F47EA}"/>
              </a:ext>
            </a:extLst>
          </p:cNvPr>
          <p:cNvSpPr/>
          <p:nvPr/>
        </p:nvSpPr>
        <p:spPr>
          <a:xfrm>
            <a:off x="4259504" y="4441560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T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4373CC-06FD-4C68-8893-C02D9D9FEFED}"/>
              </a:ext>
            </a:extLst>
          </p:cNvPr>
          <p:cNvSpPr/>
          <p:nvPr/>
        </p:nvSpPr>
        <p:spPr>
          <a:xfrm>
            <a:off x="3162151" y="2878026"/>
            <a:ext cx="263769" cy="2761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E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41D8F6-F8D9-4354-921E-162F7D75049C}"/>
              </a:ext>
            </a:extLst>
          </p:cNvPr>
          <p:cNvSpPr/>
          <p:nvPr/>
        </p:nvSpPr>
        <p:spPr>
          <a:xfrm>
            <a:off x="3424235" y="2877630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A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0CF4D0-3A2E-4050-A400-AA3F5858DCE6}"/>
              </a:ext>
            </a:extLst>
          </p:cNvPr>
          <p:cNvSpPr/>
          <p:nvPr/>
        </p:nvSpPr>
        <p:spPr>
          <a:xfrm>
            <a:off x="3687492" y="2877686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S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CCED827-F24F-40E2-B9E4-DF4D32269219}"/>
              </a:ext>
            </a:extLst>
          </p:cNvPr>
          <p:cNvSpPr/>
          <p:nvPr/>
        </p:nvSpPr>
        <p:spPr>
          <a:xfrm>
            <a:off x="3949576" y="2878024"/>
            <a:ext cx="263769" cy="275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T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843566-3357-4709-AD0D-5FD7B9ACE0DB}"/>
              </a:ext>
            </a:extLst>
          </p:cNvPr>
          <p:cNvSpPr/>
          <p:nvPr/>
        </p:nvSpPr>
        <p:spPr>
          <a:xfrm>
            <a:off x="3163049" y="2877635"/>
            <a:ext cx="263769" cy="27705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W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5BE640-36CC-4496-B8B2-C7206FE1F372}"/>
              </a:ext>
            </a:extLst>
          </p:cNvPr>
          <p:cNvSpPr/>
          <p:nvPr/>
        </p:nvSpPr>
        <p:spPr>
          <a:xfrm>
            <a:off x="3426690" y="2877517"/>
            <a:ext cx="263769" cy="27612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E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6D33E5E-88EE-4779-84C2-47AFEC433549}"/>
              </a:ext>
            </a:extLst>
          </p:cNvPr>
          <p:cNvSpPr/>
          <p:nvPr/>
        </p:nvSpPr>
        <p:spPr>
          <a:xfrm>
            <a:off x="3467685" y="4441999"/>
            <a:ext cx="263769" cy="27612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W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B59307E-5508-4845-A75F-2954F5B99E6B}"/>
              </a:ext>
            </a:extLst>
          </p:cNvPr>
          <p:cNvSpPr/>
          <p:nvPr/>
        </p:nvSpPr>
        <p:spPr>
          <a:xfrm>
            <a:off x="5525085" y="3059389"/>
            <a:ext cx="297902" cy="275594"/>
          </a:xfrm>
          <a:prstGeom prst="rect">
            <a:avLst/>
          </a:prstGeom>
          <a:solidFill>
            <a:srgbClr val="56FADB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A31D405-63B5-40A3-9948-9C425653045F}"/>
              </a:ext>
            </a:extLst>
          </p:cNvPr>
          <p:cNvSpPr txBox="1"/>
          <p:nvPr/>
        </p:nvSpPr>
        <p:spPr>
          <a:xfrm>
            <a:off x="5822986" y="3057983"/>
            <a:ext cx="1160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Volatile</a:t>
            </a:r>
            <a:endParaRPr lang="zh-CN" altLang="en-US" sz="135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6AC61E3-2517-491D-B805-CC974F67F5A4}"/>
              </a:ext>
            </a:extLst>
          </p:cNvPr>
          <p:cNvSpPr/>
          <p:nvPr/>
        </p:nvSpPr>
        <p:spPr>
          <a:xfrm>
            <a:off x="5524488" y="3503882"/>
            <a:ext cx="297903" cy="2755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047C8E4-1F49-4A46-8DB1-11B2DECC378A}"/>
              </a:ext>
            </a:extLst>
          </p:cNvPr>
          <p:cNvSpPr txBox="1"/>
          <p:nvPr/>
        </p:nvSpPr>
        <p:spPr>
          <a:xfrm>
            <a:off x="5822986" y="3521006"/>
            <a:ext cx="1160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Non-volatile</a:t>
            </a:r>
            <a:endParaRPr lang="zh-CN" altLang="en-US" sz="1350" dirty="0"/>
          </a:p>
        </p:txBody>
      </p:sp>
      <p:sp>
        <p:nvSpPr>
          <p:cNvPr id="37" name="闪电形 36">
            <a:extLst>
              <a:ext uri="{FF2B5EF4-FFF2-40B4-BE49-F238E27FC236}">
                <a16:creationId xmlns:a16="http://schemas.microsoft.com/office/drawing/2014/main" id="{6C5C53A2-EA84-4182-997C-5F4A5BAC9038}"/>
              </a:ext>
            </a:extLst>
          </p:cNvPr>
          <p:cNvSpPr/>
          <p:nvPr/>
        </p:nvSpPr>
        <p:spPr>
          <a:xfrm>
            <a:off x="2758291" y="2165227"/>
            <a:ext cx="403860" cy="643771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3B63817-54F4-4072-87AD-56CE073A5647}"/>
              </a:ext>
            </a:extLst>
          </p:cNvPr>
          <p:cNvSpPr/>
          <p:nvPr/>
        </p:nvSpPr>
        <p:spPr>
          <a:xfrm>
            <a:off x="2682970" y="4441592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G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B0F8D2-DCEE-4F75-9F6C-B0A768A0870F}"/>
              </a:ext>
            </a:extLst>
          </p:cNvPr>
          <p:cNvSpPr/>
          <p:nvPr/>
        </p:nvSpPr>
        <p:spPr>
          <a:xfrm>
            <a:off x="5194459" y="2228094"/>
            <a:ext cx="35782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one to use?</a:t>
            </a:r>
            <a:endParaRPr lang="zh-CN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6553D6-1D15-4A1C-8759-0A13E232E45F}"/>
              </a:ext>
            </a:extLst>
          </p:cNvPr>
          <p:cNvSpPr/>
          <p:nvPr/>
        </p:nvSpPr>
        <p:spPr>
          <a:xfrm>
            <a:off x="324720" y="5796817"/>
            <a:ext cx="8493369" cy="9919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Drop-in replacement of non-volatile memory does not suffice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359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047 L 0.05122 -0.22824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  <p:bldP spid="37" grpId="1" animBg="1"/>
      <p:bldP spid="37" grpId="2" animBg="1"/>
      <p:bldP spid="41" grpId="0" animBg="1"/>
      <p:bldP spid="3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 of Buffer cache and Journaling Layers (UBJ)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75F0D51-C48A-4AE1-9907-786308634E90}"/>
              </a:ext>
            </a:extLst>
          </p:cNvPr>
          <p:cNvSpPr txBox="1"/>
          <p:nvPr/>
        </p:nvSpPr>
        <p:spPr>
          <a:xfrm>
            <a:off x="502444" y="1441939"/>
            <a:ext cx="82082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Provide data consistency without sacrificing performance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Design a novel buffer cache architecture “UBJ”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/>
              <a:t> Subsume functions of </a:t>
            </a:r>
            <a:r>
              <a:rPr lang="en-US" altLang="zh-CN" sz="2400" dirty="0">
                <a:solidFill>
                  <a:srgbClr val="FF0000"/>
                </a:solidFill>
              </a:rPr>
              <a:t>caching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0000"/>
                </a:solidFill>
              </a:rPr>
              <a:t>journaling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sz="2000" dirty="0"/>
              <a:t>Use data block for </a:t>
            </a:r>
            <a:r>
              <a:rPr lang="en-US" altLang="zh-CN" sz="2000" dirty="0">
                <a:solidFill>
                  <a:srgbClr val="FF0000"/>
                </a:solidFill>
              </a:rPr>
              <a:t>dual purposes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en-US" altLang="zh-CN" sz="2000" dirty="0"/>
              <a:t>Provide journaling effect through transition of cache block state</a:t>
            </a:r>
            <a:endParaRPr lang="zh-CN" altLang="en-US" sz="2000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43499FC-040A-43E7-92CB-BE5F353E9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275" y="4076700"/>
            <a:ext cx="53625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2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 of Buffer cache and Journaling Layers (UBJ)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EA59A3E1-9EC9-4988-9245-C17D22353BFF}"/>
              </a:ext>
            </a:extLst>
          </p:cNvPr>
          <p:cNvSpPr/>
          <p:nvPr/>
        </p:nvSpPr>
        <p:spPr>
          <a:xfrm>
            <a:off x="1652953" y="1397976"/>
            <a:ext cx="202223" cy="272561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1176BD-72F9-45F2-813D-A3942765BDB5}"/>
              </a:ext>
            </a:extLst>
          </p:cNvPr>
          <p:cNvSpPr txBox="1"/>
          <p:nvPr/>
        </p:nvSpPr>
        <p:spPr>
          <a:xfrm>
            <a:off x="1925515" y="1349590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write</a:t>
            </a:r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4639300F-F13A-4BBA-9402-DC540EF3EDB9}"/>
              </a:ext>
            </a:extLst>
          </p:cNvPr>
          <p:cNvSpPr/>
          <p:nvPr/>
        </p:nvSpPr>
        <p:spPr>
          <a:xfrm>
            <a:off x="3572609" y="1397976"/>
            <a:ext cx="202223" cy="272561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297F40-4964-401B-9B5F-A29ED122DF65}"/>
              </a:ext>
            </a:extLst>
          </p:cNvPr>
          <p:cNvSpPr txBox="1"/>
          <p:nvPr/>
        </p:nvSpPr>
        <p:spPr>
          <a:xfrm>
            <a:off x="3874480" y="1314392"/>
            <a:ext cx="100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commit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8A434E59-8BC2-46E6-9C6D-B92346755223}"/>
              </a:ext>
            </a:extLst>
          </p:cNvPr>
          <p:cNvSpPr/>
          <p:nvPr/>
        </p:nvSpPr>
        <p:spPr>
          <a:xfrm>
            <a:off x="5509847" y="1397976"/>
            <a:ext cx="202223" cy="272561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A69829-8B3C-4A59-9C59-FE5B912823BD}"/>
              </a:ext>
            </a:extLst>
          </p:cNvPr>
          <p:cNvSpPr txBox="1"/>
          <p:nvPr/>
        </p:nvSpPr>
        <p:spPr>
          <a:xfrm>
            <a:off x="5811718" y="1314392"/>
            <a:ext cx="146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checkpoint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C25EBD-6FED-4851-AA35-C47B082A82CF}"/>
              </a:ext>
            </a:extLst>
          </p:cNvPr>
          <p:cNvSpPr/>
          <p:nvPr/>
        </p:nvSpPr>
        <p:spPr>
          <a:xfrm>
            <a:off x="1481502" y="2079353"/>
            <a:ext cx="342901" cy="2725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0D26C3-9997-4641-B309-D6D59658803C}"/>
              </a:ext>
            </a:extLst>
          </p:cNvPr>
          <p:cNvSpPr txBox="1"/>
          <p:nvPr/>
        </p:nvSpPr>
        <p:spPr>
          <a:xfrm>
            <a:off x="1995845" y="4691691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commit to storage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5B0D2C-602D-4A37-8935-043E07BACC1D}"/>
              </a:ext>
            </a:extLst>
          </p:cNvPr>
          <p:cNvSpPr/>
          <p:nvPr/>
        </p:nvSpPr>
        <p:spPr>
          <a:xfrm>
            <a:off x="3697164" y="2079353"/>
            <a:ext cx="342901" cy="27256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A0D7E3-A9F5-4D58-8BF2-2878F1F3DC6D}"/>
              </a:ext>
            </a:extLst>
          </p:cNvPr>
          <p:cNvSpPr txBox="1"/>
          <p:nvPr/>
        </p:nvSpPr>
        <p:spPr>
          <a:xfrm>
            <a:off x="4141177" y="2030967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dirty buffer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E1D2BB-CEDA-432A-9458-CC9EF8F739E2}"/>
              </a:ext>
            </a:extLst>
          </p:cNvPr>
          <p:cNvSpPr/>
          <p:nvPr/>
        </p:nvSpPr>
        <p:spPr>
          <a:xfrm>
            <a:off x="5912826" y="2079353"/>
            <a:ext cx="342901" cy="27256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3A04E1-7829-4390-B3AB-C2664ED1B9F7}"/>
              </a:ext>
            </a:extLst>
          </p:cNvPr>
          <p:cNvSpPr txBox="1"/>
          <p:nvPr/>
        </p:nvSpPr>
        <p:spPr>
          <a:xfrm>
            <a:off x="6356839" y="2030967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frozen buffer</a:t>
            </a:r>
            <a:endParaRPr lang="zh-CN" altLang="en-US" dirty="0"/>
          </a:p>
        </p:txBody>
      </p:sp>
      <p:pic>
        <p:nvPicPr>
          <p:cNvPr id="2052" name="Picture 4" descr="âlock iconâçå¾çæç´¢ç»æ">
            <a:extLst>
              <a:ext uri="{FF2B5EF4-FFF2-40B4-BE49-F238E27FC236}">
                <a16:creationId xmlns:a16="http://schemas.microsoft.com/office/drawing/2014/main" id="{D0EAF418-E519-4C10-8495-B25D40DD1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5" t="2064" r="32561" b="726"/>
          <a:stretch/>
        </p:blipFill>
        <p:spPr bwMode="auto">
          <a:xfrm>
            <a:off x="5991957" y="1897801"/>
            <a:ext cx="184637" cy="26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7905094-1E01-49D5-BC61-66B86DE21C10}"/>
              </a:ext>
            </a:extLst>
          </p:cNvPr>
          <p:cNvCxnSpPr/>
          <p:nvPr/>
        </p:nvCxnSpPr>
        <p:spPr>
          <a:xfrm>
            <a:off x="899288" y="3613638"/>
            <a:ext cx="6752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1626ABE-00E5-4AD1-8D60-79A270043F7B}"/>
              </a:ext>
            </a:extLst>
          </p:cNvPr>
          <p:cNvSpPr txBox="1"/>
          <p:nvPr/>
        </p:nvSpPr>
        <p:spPr>
          <a:xfrm>
            <a:off x="7833947" y="3429000"/>
            <a:ext cx="94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Time(s)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69B550B-C46C-4C71-B25D-0F68117DF51C}"/>
              </a:ext>
            </a:extLst>
          </p:cNvPr>
          <p:cNvSpPr/>
          <p:nvPr/>
        </p:nvSpPr>
        <p:spPr>
          <a:xfrm>
            <a:off x="1415561" y="4031249"/>
            <a:ext cx="439616" cy="3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EB92182-6190-4D7B-86B9-375D021A95DD}"/>
              </a:ext>
            </a:extLst>
          </p:cNvPr>
          <p:cNvCxnSpPr/>
          <p:nvPr/>
        </p:nvCxnSpPr>
        <p:spPr>
          <a:xfrm flipV="1">
            <a:off x="1415560" y="3613638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36A08C2-3C30-43AB-9C25-F40D0E0AEEA3}"/>
              </a:ext>
            </a:extLst>
          </p:cNvPr>
          <p:cNvCxnSpPr/>
          <p:nvPr/>
        </p:nvCxnSpPr>
        <p:spPr>
          <a:xfrm flipV="1">
            <a:off x="1855176" y="3613638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32919E0-1639-4FD8-B703-1001BDCC77C2}"/>
              </a:ext>
            </a:extLst>
          </p:cNvPr>
          <p:cNvSpPr/>
          <p:nvPr/>
        </p:nvSpPr>
        <p:spPr>
          <a:xfrm>
            <a:off x="1855175" y="4031248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3A16254-B910-4986-A73E-E5031AC46974}"/>
              </a:ext>
            </a:extLst>
          </p:cNvPr>
          <p:cNvCxnSpPr/>
          <p:nvPr/>
        </p:nvCxnSpPr>
        <p:spPr>
          <a:xfrm flipV="1">
            <a:off x="2294790" y="3613637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631ED12-9060-4033-B949-B49C9E0338B4}"/>
              </a:ext>
            </a:extLst>
          </p:cNvPr>
          <p:cNvSpPr/>
          <p:nvPr/>
        </p:nvSpPr>
        <p:spPr>
          <a:xfrm>
            <a:off x="2294789" y="4031247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1128002-6331-4C27-B0F1-2D819178C6D7}"/>
              </a:ext>
            </a:extLst>
          </p:cNvPr>
          <p:cNvCxnSpPr/>
          <p:nvPr/>
        </p:nvCxnSpPr>
        <p:spPr>
          <a:xfrm flipV="1">
            <a:off x="2734404" y="3613636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FD4B94C-AF21-4B5C-BD24-2332837942DA}"/>
              </a:ext>
            </a:extLst>
          </p:cNvPr>
          <p:cNvSpPr/>
          <p:nvPr/>
        </p:nvSpPr>
        <p:spPr>
          <a:xfrm>
            <a:off x="2734402" y="4031245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CA9D1B4-5AE0-41F5-9339-21EBC3E40C08}"/>
              </a:ext>
            </a:extLst>
          </p:cNvPr>
          <p:cNvCxnSpPr/>
          <p:nvPr/>
        </p:nvCxnSpPr>
        <p:spPr>
          <a:xfrm flipV="1">
            <a:off x="3174017" y="3613634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BE52BDFA-6DB8-479F-BEEB-ECF5A13F4CCB}"/>
              </a:ext>
            </a:extLst>
          </p:cNvPr>
          <p:cNvSpPr/>
          <p:nvPr/>
        </p:nvSpPr>
        <p:spPr>
          <a:xfrm>
            <a:off x="3174014" y="4031243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4B64DA-1450-428B-9526-9D9B4A7EB570}"/>
              </a:ext>
            </a:extLst>
          </p:cNvPr>
          <p:cNvCxnSpPr/>
          <p:nvPr/>
        </p:nvCxnSpPr>
        <p:spPr>
          <a:xfrm flipV="1">
            <a:off x="3613629" y="3613632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BB676B78-75A2-406E-8379-5AE6AFD00900}"/>
              </a:ext>
            </a:extLst>
          </p:cNvPr>
          <p:cNvSpPr/>
          <p:nvPr/>
        </p:nvSpPr>
        <p:spPr>
          <a:xfrm>
            <a:off x="3613628" y="4031246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C0BED6F-ABDA-40C8-8C52-98F943503ECE}"/>
              </a:ext>
            </a:extLst>
          </p:cNvPr>
          <p:cNvCxnSpPr/>
          <p:nvPr/>
        </p:nvCxnSpPr>
        <p:spPr>
          <a:xfrm flipV="1">
            <a:off x="4053243" y="3613635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C5865F2A-0CAB-47D0-A11E-3915D6406A46}"/>
              </a:ext>
            </a:extLst>
          </p:cNvPr>
          <p:cNvSpPr/>
          <p:nvPr/>
        </p:nvSpPr>
        <p:spPr>
          <a:xfrm>
            <a:off x="4053242" y="4031245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87DD9D3-581C-4E71-BD2D-541C1EFE8782}"/>
              </a:ext>
            </a:extLst>
          </p:cNvPr>
          <p:cNvCxnSpPr/>
          <p:nvPr/>
        </p:nvCxnSpPr>
        <p:spPr>
          <a:xfrm flipV="1">
            <a:off x="4492857" y="3613634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D8B9D3CE-1084-4C1F-9BF4-876B4527D6AC}"/>
              </a:ext>
            </a:extLst>
          </p:cNvPr>
          <p:cNvSpPr/>
          <p:nvPr/>
        </p:nvSpPr>
        <p:spPr>
          <a:xfrm>
            <a:off x="4492855" y="4031243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E8C189D-A832-4B1D-85DA-D4B51129653F}"/>
              </a:ext>
            </a:extLst>
          </p:cNvPr>
          <p:cNvCxnSpPr/>
          <p:nvPr/>
        </p:nvCxnSpPr>
        <p:spPr>
          <a:xfrm flipV="1">
            <a:off x="4932470" y="3613632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B70E366-B53F-4D15-BA29-4CAFFAE5858F}"/>
              </a:ext>
            </a:extLst>
          </p:cNvPr>
          <p:cNvSpPr/>
          <p:nvPr/>
        </p:nvSpPr>
        <p:spPr>
          <a:xfrm>
            <a:off x="4932467" y="4031241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3177D4A-FB1C-45FD-A92E-0B8CDEDA12E0}"/>
              </a:ext>
            </a:extLst>
          </p:cNvPr>
          <p:cNvCxnSpPr/>
          <p:nvPr/>
        </p:nvCxnSpPr>
        <p:spPr>
          <a:xfrm flipV="1">
            <a:off x="5372082" y="3613630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4856201-8B32-4688-9D84-CFD8BB94112A}"/>
              </a:ext>
            </a:extLst>
          </p:cNvPr>
          <p:cNvSpPr/>
          <p:nvPr/>
        </p:nvSpPr>
        <p:spPr>
          <a:xfrm>
            <a:off x="5372070" y="4031243"/>
            <a:ext cx="439616" cy="3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50A55D8-DC9E-464B-BE84-90A473EBB3FF}"/>
              </a:ext>
            </a:extLst>
          </p:cNvPr>
          <p:cNvCxnSpPr/>
          <p:nvPr/>
        </p:nvCxnSpPr>
        <p:spPr>
          <a:xfrm flipV="1">
            <a:off x="5811685" y="3613632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9928852-C161-4918-90DA-23E6D944CE27}"/>
              </a:ext>
            </a:extLst>
          </p:cNvPr>
          <p:cNvSpPr/>
          <p:nvPr/>
        </p:nvSpPr>
        <p:spPr>
          <a:xfrm>
            <a:off x="5811684" y="4031242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D474F5B-8EA0-42B3-B64C-7EA6107184FB}"/>
              </a:ext>
            </a:extLst>
          </p:cNvPr>
          <p:cNvCxnSpPr/>
          <p:nvPr/>
        </p:nvCxnSpPr>
        <p:spPr>
          <a:xfrm flipV="1">
            <a:off x="6251299" y="3613631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2849DF74-5C2F-4CE3-BEA8-04841287D81A}"/>
              </a:ext>
            </a:extLst>
          </p:cNvPr>
          <p:cNvSpPr/>
          <p:nvPr/>
        </p:nvSpPr>
        <p:spPr>
          <a:xfrm>
            <a:off x="6251298" y="4031241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1D00E90-EDC4-44AB-B6AD-1BCEFB30EE1B}"/>
              </a:ext>
            </a:extLst>
          </p:cNvPr>
          <p:cNvCxnSpPr/>
          <p:nvPr/>
        </p:nvCxnSpPr>
        <p:spPr>
          <a:xfrm flipV="1">
            <a:off x="6690913" y="3613630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体 20">
            <a:extLst>
              <a:ext uri="{FF2B5EF4-FFF2-40B4-BE49-F238E27FC236}">
                <a16:creationId xmlns:a16="http://schemas.microsoft.com/office/drawing/2014/main" id="{87F80CEE-6D88-4BCF-91CC-F6308B39BB8D}"/>
              </a:ext>
            </a:extLst>
          </p:cNvPr>
          <p:cNvSpPr/>
          <p:nvPr/>
        </p:nvSpPr>
        <p:spPr>
          <a:xfrm>
            <a:off x="2554156" y="5323716"/>
            <a:ext cx="360485" cy="316527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F456AAE-E4C5-4CA0-BEB6-00E63FBABBD3}"/>
              </a:ext>
            </a:extLst>
          </p:cNvPr>
          <p:cNvSpPr txBox="1"/>
          <p:nvPr/>
        </p:nvSpPr>
        <p:spPr>
          <a:xfrm>
            <a:off x="2526604" y="3239921"/>
            <a:ext cx="46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E8FC2078-942D-4898-8532-2D7695162C5B}"/>
              </a:ext>
            </a:extLst>
          </p:cNvPr>
          <p:cNvSpPr/>
          <p:nvPr/>
        </p:nvSpPr>
        <p:spPr>
          <a:xfrm>
            <a:off x="2633289" y="4464249"/>
            <a:ext cx="202223" cy="272561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97D8854A-DA41-4525-A8E5-2C83807C9803}"/>
              </a:ext>
            </a:extLst>
          </p:cNvPr>
          <p:cNvSpPr/>
          <p:nvPr/>
        </p:nvSpPr>
        <p:spPr>
          <a:xfrm>
            <a:off x="1752864" y="3268553"/>
            <a:ext cx="202223" cy="272561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7DCF92D-1F4F-4CD3-91C0-AC4FBDFA0020}"/>
              </a:ext>
            </a:extLst>
          </p:cNvPr>
          <p:cNvSpPr txBox="1"/>
          <p:nvPr/>
        </p:nvSpPr>
        <p:spPr>
          <a:xfrm>
            <a:off x="3833436" y="3220166"/>
            <a:ext cx="46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60</a:t>
            </a:r>
            <a:endParaRPr lang="zh-CN" altLang="en-US" dirty="0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A0093127-E1B7-434A-AF0C-C98B0AA34BE4}"/>
              </a:ext>
            </a:extLst>
          </p:cNvPr>
          <p:cNvSpPr/>
          <p:nvPr/>
        </p:nvSpPr>
        <p:spPr>
          <a:xfrm>
            <a:off x="3061669" y="3259200"/>
            <a:ext cx="202223" cy="272561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A8F16FD3-B9DD-4A7C-B599-D832ECFF4995}"/>
              </a:ext>
            </a:extLst>
          </p:cNvPr>
          <p:cNvSpPr/>
          <p:nvPr/>
        </p:nvSpPr>
        <p:spPr>
          <a:xfrm>
            <a:off x="3537734" y="3259200"/>
            <a:ext cx="202223" cy="272561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7CE7393-7F18-49C1-B689-D2EE31F14BFC}"/>
              </a:ext>
            </a:extLst>
          </p:cNvPr>
          <p:cNvSpPr txBox="1"/>
          <p:nvPr/>
        </p:nvSpPr>
        <p:spPr>
          <a:xfrm>
            <a:off x="1568225" y="2912389"/>
            <a:ext cx="68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write</a:t>
            </a:r>
            <a:endParaRPr lang="zh-CN" altLang="en-US" sz="14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5674F1D-FC3E-4A31-8E6E-FCD48D2C5E87}"/>
              </a:ext>
            </a:extLst>
          </p:cNvPr>
          <p:cNvSpPr txBox="1"/>
          <p:nvPr/>
        </p:nvSpPr>
        <p:spPr>
          <a:xfrm>
            <a:off x="2864127" y="2908526"/>
            <a:ext cx="68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write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98AABDD-5A78-45EE-80F3-880D611FF451}"/>
              </a:ext>
            </a:extLst>
          </p:cNvPr>
          <p:cNvSpPr txBox="1"/>
          <p:nvPr/>
        </p:nvSpPr>
        <p:spPr>
          <a:xfrm>
            <a:off x="3367618" y="2899694"/>
            <a:ext cx="68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write</a:t>
            </a:r>
            <a:endParaRPr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9D907C7-4EAD-43E5-8A35-C4D171004F4E}"/>
              </a:ext>
            </a:extLst>
          </p:cNvPr>
          <p:cNvSpPr txBox="1"/>
          <p:nvPr/>
        </p:nvSpPr>
        <p:spPr>
          <a:xfrm>
            <a:off x="3301511" y="4702024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commit to storage</a:t>
            </a:r>
            <a:endParaRPr lang="zh-CN" altLang="en-US" sz="1400" dirty="0"/>
          </a:p>
        </p:txBody>
      </p:sp>
      <p:sp>
        <p:nvSpPr>
          <p:cNvPr id="63" name="圆柱体 62">
            <a:extLst>
              <a:ext uri="{FF2B5EF4-FFF2-40B4-BE49-F238E27FC236}">
                <a16:creationId xmlns:a16="http://schemas.microsoft.com/office/drawing/2014/main" id="{11DD9D4B-3147-477E-AD34-B86EF0A458BA}"/>
              </a:ext>
            </a:extLst>
          </p:cNvPr>
          <p:cNvSpPr/>
          <p:nvPr/>
        </p:nvSpPr>
        <p:spPr>
          <a:xfrm>
            <a:off x="3859822" y="5334049"/>
            <a:ext cx="360485" cy="316527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6D2D1FE0-4A09-4E3E-B15C-E30CD717189D}"/>
              </a:ext>
            </a:extLst>
          </p:cNvPr>
          <p:cNvSpPr/>
          <p:nvPr/>
        </p:nvSpPr>
        <p:spPr>
          <a:xfrm>
            <a:off x="3938955" y="4474582"/>
            <a:ext cx="202223" cy="272561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BE48713-824B-43F8-961F-E713B4EB4242}"/>
              </a:ext>
            </a:extLst>
          </p:cNvPr>
          <p:cNvSpPr txBox="1"/>
          <p:nvPr/>
        </p:nvSpPr>
        <p:spPr>
          <a:xfrm>
            <a:off x="4633516" y="4691691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checkpoint to storage</a:t>
            </a:r>
            <a:endParaRPr lang="zh-CN" altLang="en-US" sz="1400" dirty="0"/>
          </a:p>
        </p:txBody>
      </p:sp>
      <p:sp>
        <p:nvSpPr>
          <p:cNvPr id="66" name="圆柱体 65">
            <a:extLst>
              <a:ext uri="{FF2B5EF4-FFF2-40B4-BE49-F238E27FC236}">
                <a16:creationId xmlns:a16="http://schemas.microsoft.com/office/drawing/2014/main" id="{AFFF9846-C79A-4577-9E29-CB32A187CCDD}"/>
              </a:ext>
            </a:extLst>
          </p:cNvPr>
          <p:cNvSpPr/>
          <p:nvPr/>
        </p:nvSpPr>
        <p:spPr>
          <a:xfrm>
            <a:off x="5191827" y="5323716"/>
            <a:ext cx="360485" cy="316527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下 67">
            <a:extLst>
              <a:ext uri="{FF2B5EF4-FFF2-40B4-BE49-F238E27FC236}">
                <a16:creationId xmlns:a16="http://schemas.microsoft.com/office/drawing/2014/main" id="{8E937B1E-192B-4F17-8FC5-449F116DE7B3}"/>
              </a:ext>
            </a:extLst>
          </p:cNvPr>
          <p:cNvSpPr/>
          <p:nvPr/>
        </p:nvSpPr>
        <p:spPr>
          <a:xfrm>
            <a:off x="5270957" y="4474582"/>
            <a:ext cx="202223" cy="272561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F936AD0-E86D-4F71-AF26-D3B1D66183AD}"/>
              </a:ext>
            </a:extLst>
          </p:cNvPr>
          <p:cNvSpPr txBox="1"/>
          <p:nvPr/>
        </p:nvSpPr>
        <p:spPr>
          <a:xfrm>
            <a:off x="5173073" y="3220166"/>
            <a:ext cx="46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BC40D3D-A52B-4A2F-B14B-EB980B35E598}"/>
              </a:ext>
            </a:extLst>
          </p:cNvPr>
          <p:cNvSpPr txBox="1"/>
          <p:nvPr/>
        </p:nvSpPr>
        <p:spPr>
          <a:xfrm>
            <a:off x="6398739" y="3213293"/>
            <a:ext cx="58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120</a:t>
            </a:r>
            <a:endParaRPr lang="zh-CN" altLang="en-US" dirty="0"/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D1884686-74D5-429E-AF70-C4C2E7B6335D}"/>
              </a:ext>
            </a:extLst>
          </p:cNvPr>
          <p:cNvSpPr/>
          <p:nvPr/>
        </p:nvSpPr>
        <p:spPr>
          <a:xfrm>
            <a:off x="5701923" y="3259775"/>
            <a:ext cx="202223" cy="272561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75BA8B0-4F1B-43DF-B40D-BD53ADCECAC5}"/>
              </a:ext>
            </a:extLst>
          </p:cNvPr>
          <p:cNvSpPr txBox="1"/>
          <p:nvPr/>
        </p:nvSpPr>
        <p:spPr>
          <a:xfrm>
            <a:off x="5517284" y="2903611"/>
            <a:ext cx="68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write</a:t>
            </a:r>
            <a:endParaRPr lang="zh-CN" altLang="en-US" sz="14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44978BD-341D-430D-A3A6-D9E78035BD10}"/>
              </a:ext>
            </a:extLst>
          </p:cNvPr>
          <p:cNvSpPr txBox="1"/>
          <p:nvPr/>
        </p:nvSpPr>
        <p:spPr>
          <a:xfrm>
            <a:off x="1960684" y="2030967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clean buffer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B807FF8-B497-4432-B0D3-F23F525B0D5D}"/>
              </a:ext>
            </a:extLst>
          </p:cNvPr>
          <p:cNvSpPr txBox="1"/>
          <p:nvPr/>
        </p:nvSpPr>
        <p:spPr>
          <a:xfrm>
            <a:off x="1792429" y="6129865"/>
            <a:ext cx="54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66FF"/>
                </a:solidFill>
              </a:rPr>
              <a:t>original buffer cache with journaling</a:t>
            </a:r>
            <a:endParaRPr lang="zh-CN" altLang="en-US" sz="24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81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21" grpId="0" animBg="1"/>
      <p:bldP spid="52" grpId="0" animBg="1"/>
      <p:bldP spid="55" grpId="0" animBg="1"/>
      <p:bldP spid="57" grpId="0" animBg="1"/>
      <p:bldP spid="58" grpId="0" animBg="1"/>
      <p:bldP spid="59" grpId="0"/>
      <p:bldP spid="60" grpId="0"/>
      <p:bldP spid="61" grpId="0"/>
      <p:bldP spid="62" grpId="0"/>
      <p:bldP spid="63" grpId="0" animBg="1"/>
      <p:bldP spid="64" grpId="0" animBg="1"/>
      <p:bldP spid="65" grpId="0"/>
      <p:bldP spid="66" grpId="0" animBg="1"/>
      <p:bldP spid="68" grpId="0" animBg="1"/>
      <p:bldP spid="71" grpId="0" animBg="1"/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 of Buffer cache and Journaling Layers (UBJ)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EA59A3E1-9EC9-4988-9245-C17D22353BFF}"/>
              </a:ext>
            </a:extLst>
          </p:cNvPr>
          <p:cNvSpPr/>
          <p:nvPr/>
        </p:nvSpPr>
        <p:spPr>
          <a:xfrm>
            <a:off x="1652953" y="1397976"/>
            <a:ext cx="202223" cy="272561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1176BD-72F9-45F2-813D-A3942765BDB5}"/>
              </a:ext>
            </a:extLst>
          </p:cNvPr>
          <p:cNvSpPr txBox="1"/>
          <p:nvPr/>
        </p:nvSpPr>
        <p:spPr>
          <a:xfrm>
            <a:off x="1925515" y="1349590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write</a:t>
            </a:r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4639300F-F13A-4BBA-9402-DC540EF3EDB9}"/>
              </a:ext>
            </a:extLst>
          </p:cNvPr>
          <p:cNvSpPr/>
          <p:nvPr/>
        </p:nvSpPr>
        <p:spPr>
          <a:xfrm>
            <a:off x="3572609" y="1397976"/>
            <a:ext cx="202223" cy="272561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297F40-4964-401B-9B5F-A29ED122DF65}"/>
              </a:ext>
            </a:extLst>
          </p:cNvPr>
          <p:cNvSpPr txBox="1"/>
          <p:nvPr/>
        </p:nvSpPr>
        <p:spPr>
          <a:xfrm>
            <a:off x="3874480" y="1314392"/>
            <a:ext cx="100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commit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8A434E59-8BC2-46E6-9C6D-B92346755223}"/>
              </a:ext>
            </a:extLst>
          </p:cNvPr>
          <p:cNvSpPr/>
          <p:nvPr/>
        </p:nvSpPr>
        <p:spPr>
          <a:xfrm>
            <a:off x="5509847" y="1397976"/>
            <a:ext cx="202223" cy="272561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A69829-8B3C-4A59-9C59-FE5B912823BD}"/>
              </a:ext>
            </a:extLst>
          </p:cNvPr>
          <p:cNvSpPr txBox="1"/>
          <p:nvPr/>
        </p:nvSpPr>
        <p:spPr>
          <a:xfrm>
            <a:off x="5811718" y="1314392"/>
            <a:ext cx="151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checkpoint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C25EBD-6FED-4851-AA35-C47B082A82CF}"/>
              </a:ext>
            </a:extLst>
          </p:cNvPr>
          <p:cNvSpPr/>
          <p:nvPr/>
        </p:nvSpPr>
        <p:spPr>
          <a:xfrm>
            <a:off x="1481502" y="2079353"/>
            <a:ext cx="342901" cy="2725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0D26C3-9997-4641-B309-D6D59658803C}"/>
              </a:ext>
            </a:extLst>
          </p:cNvPr>
          <p:cNvSpPr txBox="1"/>
          <p:nvPr/>
        </p:nvSpPr>
        <p:spPr>
          <a:xfrm>
            <a:off x="2197195" y="4766139"/>
            <a:ext cx="99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commit in-place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5B0D2C-602D-4A37-8935-043E07BACC1D}"/>
              </a:ext>
            </a:extLst>
          </p:cNvPr>
          <p:cNvSpPr/>
          <p:nvPr/>
        </p:nvSpPr>
        <p:spPr>
          <a:xfrm>
            <a:off x="3697164" y="2079353"/>
            <a:ext cx="342901" cy="27256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A0D7E3-A9F5-4D58-8BF2-2878F1F3DC6D}"/>
              </a:ext>
            </a:extLst>
          </p:cNvPr>
          <p:cNvSpPr txBox="1"/>
          <p:nvPr/>
        </p:nvSpPr>
        <p:spPr>
          <a:xfrm>
            <a:off x="4141177" y="2030967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dirty buffer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E1D2BB-CEDA-432A-9458-CC9EF8F739E2}"/>
              </a:ext>
            </a:extLst>
          </p:cNvPr>
          <p:cNvSpPr/>
          <p:nvPr/>
        </p:nvSpPr>
        <p:spPr>
          <a:xfrm>
            <a:off x="5912826" y="2079353"/>
            <a:ext cx="342901" cy="27256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3A04E1-7829-4390-B3AB-C2664ED1B9F7}"/>
              </a:ext>
            </a:extLst>
          </p:cNvPr>
          <p:cNvSpPr txBox="1"/>
          <p:nvPr/>
        </p:nvSpPr>
        <p:spPr>
          <a:xfrm>
            <a:off x="6356839" y="2030967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frozen buffer</a:t>
            </a:r>
            <a:endParaRPr lang="zh-CN" altLang="en-US" dirty="0"/>
          </a:p>
        </p:txBody>
      </p:sp>
      <p:pic>
        <p:nvPicPr>
          <p:cNvPr id="2052" name="Picture 4" descr="âlock iconâçå¾çæç´¢ç»æ">
            <a:extLst>
              <a:ext uri="{FF2B5EF4-FFF2-40B4-BE49-F238E27FC236}">
                <a16:creationId xmlns:a16="http://schemas.microsoft.com/office/drawing/2014/main" id="{D0EAF418-E519-4C10-8495-B25D40DD1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5" t="2064" r="32561" b="726"/>
          <a:stretch/>
        </p:blipFill>
        <p:spPr bwMode="auto">
          <a:xfrm>
            <a:off x="5991957" y="1897801"/>
            <a:ext cx="184637" cy="26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7905094-1E01-49D5-BC61-66B86DE21C10}"/>
              </a:ext>
            </a:extLst>
          </p:cNvPr>
          <p:cNvCxnSpPr/>
          <p:nvPr/>
        </p:nvCxnSpPr>
        <p:spPr>
          <a:xfrm>
            <a:off x="899288" y="3613638"/>
            <a:ext cx="6752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1626ABE-00E5-4AD1-8D60-79A270043F7B}"/>
              </a:ext>
            </a:extLst>
          </p:cNvPr>
          <p:cNvSpPr txBox="1"/>
          <p:nvPr/>
        </p:nvSpPr>
        <p:spPr>
          <a:xfrm>
            <a:off x="7833947" y="3429000"/>
            <a:ext cx="94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Time(s)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69B550B-C46C-4C71-B25D-0F68117DF51C}"/>
              </a:ext>
            </a:extLst>
          </p:cNvPr>
          <p:cNvSpPr/>
          <p:nvPr/>
        </p:nvSpPr>
        <p:spPr>
          <a:xfrm>
            <a:off x="1415561" y="4031249"/>
            <a:ext cx="439616" cy="3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EB92182-6190-4D7B-86B9-375D021A95DD}"/>
              </a:ext>
            </a:extLst>
          </p:cNvPr>
          <p:cNvCxnSpPr/>
          <p:nvPr/>
        </p:nvCxnSpPr>
        <p:spPr>
          <a:xfrm flipV="1">
            <a:off x="1415560" y="3613638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36A08C2-3C30-43AB-9C25-F40D0E0AEEA3}"/>
              </a:ext>
            </a:extLst>
          </p:cNvPr>
          <p:cNvCxnSpPr/>
          <p:nvPr/>
        </p:nvCxnSpPr>
        <p:spPr>
          <a:xfrm flipV="1">
            <a:off x="1855176" y="3613638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32919E0-1639-4FD8-B703-1001BDCC77C2}"/>
              </a:ext>
            </a:extLst>
          </p:cNvPr>
          <p:cNvSpPr/>
          <p:nvPr/>
        </p:nvSpPr>
        <p:spPr>
          <a:xfrm>
            <a:off x="1855175" y="4031248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3A16254-B910-4986-A73E-E5031AC46974}"/>
              </a:ext>
            </a:extLst>
          </p:cNvPr>
          <p:cNvCxnSpPr/>
          <p:nvPr/>
        </p:nvCxnSpPr>
        <p:spPr>
          <a:xfrm flipV="1">
            <a:off x="2294790" y="3613637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631ED12-9060-4033-B949-B49C9E0338B4}"/>
              </a:ext>
            </a:extLst>
          </p:cNvPr>
          <p:cNvSpPr/>
          <p:nvPr/>
        </p:nvSpPr>
        <p:spPr>
          <a:xfrm>
            <a:off x="2294789" y="4031247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1128002-6331-4C27-B0F1-2D819178C6D7}"/>
              </a:ext>
            </a:extLst>
          </p:cNvPr>
          <p:cNvCxnSpPr/>
          <p:nvPr/>
        </p:nvCxnSpPr>
        <p:spPr>
          <a:xfrm flipV="1">
            <a:off x="2734404" y="3613636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FD4B94C-AF21-4B5C-BD24-2332837942DA}"/>
              </a:ext>
            </a:extLst>
          </p:cNvPr>
          <p:cNvSpPr/>
          <p:nvPr/>
        </p:nvSpPr>
        <p:spPr>
          <a:xfrm>
            <a:off x="2734402" y="4031245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CA9D1B4-5AE0-41F5-9339-21EBC3E40C08}"/>
              </a:ext>
            </a:extLst>
          </p:cNvPr>
          <p:cNvCxnSpPr/>
          <p:nvPr/>
        </p:nvCxnSpPr>
        <p:spPr>
          <a:xfrm flipV="1">
            <a:off x="3174017" y="3613634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4B64DA-1450-428B-9526-9D9B4A7EB570}"/>
              </a:ext>
            </a:extLst>
          </p:cNvPr>
          <p:cNvCxnSpPr/>
          <p:nvPr/>
        </p:nvCxnSpPr>
        <p:spPr>
          <a:xfrm flipV="1">
            <a:off x="3613629" y="3613632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C0BED6F-ABDA-40C8-8C52-98F943503ECE}"/>
              </a:ext>
            </a:extLst>
          </p:cNvPr>
          <p:cNvCxnSpPr/>
          <p:nvPr/>
        </p:nvCxnSpPr>
        <p:spPr>
          <a:xfrm flipV="1">
            <a:off x="4053243" y="3613635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87DD9D3-581C-4E71-BD2D-541C1EFE8782}"/>
              </a:ext>
            </a:extLst>
          </p:cNvPr>
          <p:cNvCxnSpPr/>
          <p:nvPr/>
        </p:nvCxnSpPr>
        <p:spPr>
          <a:xfrm flipV="1">
            <a:off x="4492857" y="3613634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E8C189D-A832-4B1D-85DA-D4B51129653F}"/>
              </a:ext>
            </a:extLst>
          </p:cNvPr>
          <p:cNvCxnSpPr/>
          <p:nvPr/>
        </p:nvCxnSpPr>
        <p:spPr>
          <a:xfrm flipV="1">
            <a:off x="4932470" y="3613632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3177D4A-FB1C-45FD-A92E-0B8CDEDA12E0}"/>
              </a:ext>
            </a:extLst>
          </p:cNvPr>
          <p:cNvCxnSpPr/>
          <p:nvPr/>
        </p:nvCxnSpPr>
        <p:spPr>
          <a:xfrm flipV="1">
            <a:off x="5372082" y="3613630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4856201-8B32-4688-9D84-CFD8BB94112A}"/>
              </a:ext>
            </a:extLst>
          </p:cNvPr>
          <p:cNvSpPr/>
          <p:nvPr/>
        </p:nvSpPr>
        <p:spPr>
          <a:xfrm>
            <a:off x="5372070" y="4031243"/>
            <a:ext cx="439616" cy="3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free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50A55D8-DC9E-464B-BE84-90A473EBB3FF}"/>
              </a:ext>
            </a:extLst>
          </p:cNvPr>
          <p:cNvCxnSpPr/>
          <p:nvPr/>
        </p:nvCxnSpPr>
        <p:spPr>
          <a:xfrm flipV="1">
            <a:off x="5811685" y="3613632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9928852-C161-4918-90DA-23E6D944CE27}"/>
              </a:ext>
            </a:extLst>
          </p:cNvPr>
          <p:cNvSpPr/>
          <p:nvPr/>
        </p:nvSpPr>
        <p:spPr>
          <a:xfrm>
            <a:off x="5811684" y="4031242"/>
            <a:ext cx="439616" cy="3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free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D474F5B-8EA0-42B3-B64C-7EA6107184FB}"/>
              </a:ext>
            </a:extLst>
          </p:cNvPr>
          <p:cNvCxnSpPr/>
          <p:nvPr/>
        </p:nvCxnSpPr>
        <p:spPr>
          <a:xfrm flipV="1">
            <a:off x="6251299" y="3613631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2849DF74-5C2F-4CE3-BEA8-04841287D81A}"/>
              </a:ext>
            </a:extLst>
          </p:cNvPr>
          <p:cNvSpPr/>
          <p:nvPr/>
        </p:nvSpPr>
        <p:spPr>
          <a:xfrm>
            <a:off x="6251298" y="4031241"/>
            <a:ext cx="439616" cy="3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free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1D00E90-EDC4-44AB-B6AD-1BCEFB30EE1B}"/>
              </a:ext>
            </a:extLst>
          </p:cNvPr>
          <p:cNvCxnSpPr/>
          <p:nvPr/>
        </p:nvCxnSpPr>
        <p:spPr>
          <a:xfrm flipV="1">
            <a:off x="6690913" y="3613630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3F456AAE-E4C5-4CA0-BEB6-00E63FBABBD3}"/>
              </a:ext>
            </a:extLst>
          </p:cNvPr>
          <p:cNvSpPr txBox="1"/>
          <p:nvPr/>
        </p:nvSpPr>
        <p:spPr>
          <a:xfrm>
            <a:off x="2526604" y="3239921"/>
            <a:ext cx="46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E8FC2078-942D-4898-8532-2D7695162C5B}"/>
              </a:ext>
            </a:extLst>
          </p:cNvPr>
          <p:cNvSpPr/>
          <p:nvPr/>
        </p:nvSpPr>
        <p:spPr>
          <a:xfrm rot="10800000">
            <a:off x="2633289" y="4464249"/>
            <a:ext cx="202223" cy="272561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97D8854A-DA41-4525-A8E5-2C83807C9803}"/>
              </a:ext>
            </a:extLst>
          </p:cNvPr>
          <p:cNvSpPr/>
          <p:nvPr/>
        </p:nvSpPr>
        <p:spPr>
          <a:xfrm>
            <a:off x="1752864" y="3268553"/>
            <a:ext cx="202223" cy="272561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7DCF92D-1F4F-4CD3-91C0-AC4FBDFA0020}"/>
              </a:ext>
            </a:extLst>
          </p:cNvPr>
          <p:cNvSpPr txBox="1"/>
          <p:nvPr/>
        </p:nvSpPr>
        <p:spPr>
          <a:xfrm>
            <a:off x="3833436" y="3220166"/>
            <a:ext cx="46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60</a:t>
            </a:r>
            <a:endParaRPr lang="zh-CN" altLang="en-US" dirty="0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A0093127-E1B7-434A-AF0C-C98B0AA34BE4}"/>
              </a:ext>
            </a:extLst>
          </p:cNvPr>
          <p:cNvSpPr/>
          <p:nvPr/>
        </p:nvSpPr>
        <p:spPr>
          <a:xfrm>
            <a:off x="3061669" y="3259200"/>
            <a:ext cx="202223" cy="272561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A8F16FD3-B9DD-4A7C-B599-D832ECFF4995}"/>
              </a:ext>
            </a:extLst>
          </p:cNvPr>
          <p:cNvSpPr/>
          <p:nvPr/>
        </p:nvSpPr>
        <p:spPr>
          <a:xfrm>
            <a:off x="3537734" y="3259200"/>
            <a:ext cx="202223" cy="272561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7CE7393-7F18-49C1-B689-D2EE31F14BFC}"/>
              </a:ext>
            </a:extLst>
          </p:cNvPr>
          <p:cNvSpPr txBox="1"/>
          <p:nvPr/>
        </p:nvSpPr>
        <p:spPr>
          <a:xfrm>
            <a:off x="1568225" y="2912389"/>
            <a:ext cx="68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write</a:t>
            </a:r>
            <a:endParaRPr lang="zh-CN" altLang="en-US" sz="14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5674F1D-FC3E-4A31-8E6E-FCD48D2C5E87}"/>
              </a:ext>
            </a:extLst>
          </p:cNvPr>
          <p:cNvSpPr txBox="1"/>
          <p:nvPr/>
        </p:nvSpPr>
        <p:spPr>
          <a:xfrm>
            <a:off x="2864127" y="2908526"/>
            <a:ext cx="68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write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98AABDD-5A78-45EE-80F3-880D611FF451}"/>
              </a:ext>
            </a:extLst>
          </p:cNvPr>
          <p:cNvSpPr txBox="1"/>
          <p:nvPr/>
        </p:nvSpPr>
        <p:spPr>
          <a:xfrm>
            <a:off x="3367618" y="2899694"/>
            <a:ext cx="68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write</a:t>
            </a:r>
            <a:endParaRPr lang="zh-CN" altLang="en-US" sz="1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BE48713-824B-43F8-961F-E713B4EB4242}"/>
              </a:ext>
            </a:extLst>
          </p:cNvPr>
          <p:cNvSpPr txBox="1"/>
          <p:nvPr/>
        </p:nvSpPr>
        <p:spPr>
          <a:xfrm>
            <a:off x="4620333" y="5521501"/>
            <a:ext cx="147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checkpoint to storage</a:t>
            </a:r>
            <a:endParaRPr lang="zh-CN" altLang="en-US" sz="1400" dirty="0"/>
          </a:p>
        </p:txBody>
      </p:sp>
      <p:sp>
        <p:nvSpPr>
          <p:cNvPr id="66" name="圆柱体 65">
            <a:extLst>
              <a:ext uri="{FF2B5EF4-FFF2-40B4-BE49-F238E27FC236}">
                <a16:creationId xmlns:a16="http://schemas.microsoft.com/office/drawing/2014/main" id="{AFFF9846-C79A-4577-9E29-CB32A187CCDD}"/>
              </a:ext>
            </a:extLst>
          </p:cNvPr>
          <p:cNvSpPr/>
          <p:nvPr/>
        </p:nvSpPr>
        <p:spPr>
          <a:xfrm>
            <a:off x="5178644" y="6031377"/>
            <a:ext cx="360485" cy="316527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下 67">
            <a:extLst>
              <a:ext uri="{FF2B5EF4-FFF2-40B4-BE49-F238E27FC236}">
                <a16:creationId xmlns:a16="http://schemas.microsoft.com/office/drawing/2014/main" id="{8E937B1E-192B-4F17-8FC5-449F116DE7B3}"/>
              </a:ext>
            </a:extLst>
          </p:cNvPr>
          <p:cNvSpPr/>
          <p:nvPr/>
        </p:nvSpPr>
        <p:spPr>
          <a:xfrm>
            <a:off x="5257774" y="5250788"/>
            <a:ext cx="202223" cy="272561"/>
          </a:xfrm>
          <a:prstGeom prst="down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F936AD0-E86D-4F71-AF26-D3B1D66183AD}"/>
              </a:ext>
            </a:extLst>
          </p:cNvPr>
          <p:cNvSpPr txBox="1"/>
          <p:nvPr/>
        </p:nvSpPr>
        <p:spPr>
          <a:xfrm>
            <a:off x="5173073" y="3220166"/>
            <a:ext cx="46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90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BC40D3D-A52B-4A2F-B14B-EB980B35E598}"/>
              </a:ext>
            </a:extLst>
          </p:cNvPr>
          <p:cNvSpPr txBox="1"/>
          <p:nvPr/>
        </p:nvSpPr>
        <p:spPr>
          <a:xfrm>
            <a:off x="6398739" y="3213293"/>
            <a:ext cx="58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120</a:t>
            </a:r>
            <a:endParaRPr lang="zh-CN" altLang="en-US" dirty="0"/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D1884686-74D5-429E-AF70-C4C2E7B6335D}"/>
              </a:ext>
            </a:extLst>
          </p:cNvPr>
          <p:cNvSpPr/>
          <p:nvPr/>
        </p:nvSpPr>
        <p:spPr>
          <a:xfrm>
            <a:off x="5701923" y="3259775"/>
            <a:ext cx="202223" cy="272561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75BA8B0-4F1B-43DF-B40D-BD53ADCECAC5}"/>
              </a:ext>
            </a:extLst>
          </p:cNvPr>
          <p:cNvSpPr txBox="1"/>
          <p:nvPr/>
        </p:nvSpPr>
        <p:spPr>
          <a:xfrm>
            <a:off x="5517284" y="2903611"/>
            <a:ext cx="68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write</a:t>
            </a:r>
            <a:endParaRPr lang="zh-CN" altLang="en-US" sz="14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44978BD-341D-430D-A3A6-D9E78035BD10}"/>
              </a:ext>
            </a:extLst>
          </p:cNvPr>
          <p:cNvSpPr txBox="1"/>
          <p:nvPr/>
        </p:nvSpPr>
        <p:spPr>
          <a:xfrm>
            <a:off x="1960684" y="2030967"/>
            <a:ext cx="147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clean buffer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B807FF8-B497-4432-B0D3-F23F525B0D5D}"/>
              </a:ext>
            </a:extLst>
          </p:cNvPr>
          <p:cNvSpPr txBox="1"/>
          <p:nvPr/>
        </p:nvSpPr>
        <p:spPr>
          <a:xfrm>
            <a:off x="1396578" y="6339540"/>
            <a:ext cx="54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66FF"/>
                </a:solidFill>
              </a:rPr>
              <a:t>UBJ design</a:t>
            </a:r>
            <a:endParaRPr lang="zh-CN" altLang="en-US" sz="2400" dirty="0">
              <a:solidFill>
                <a:srgbClr val="0066FF"/>
              </a:solidFill>
            </a:endParaRPr>
          </a:p>
        </p:txBody>
      </p:sp>
      <p:pic>
        <p:nvPicPr>
          <p:cNvPr id="67" name="Picture 4" descr="âlock iconâçå¾çæç´¢ç»æ">
            <a:extLst>
              <a:ext uri="{FF2B5EF4-FFF2-40B4-BE49-F238E27FC236}">
                <a16:creationId xmlns:a16="http://schemas.microsoft.com/office/drawing/2014/main" id="{B00D7AE8-9D2A-4106-9A23-4D5857746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5" t="2064" r="32561" b="726"/>
          <a:stretch/>
        </p:blipFill>
        <p:spPr bwMode="auto">
          <a:xfrm>
            <a:off x="2861891" y="3860161"/>
            <a:ext cx="184637" cy="26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矩形 74">
            <a:extLst>
              <a:ext uri="{FF2B5EF4-FFF2-40B4-BE49-F238E27FC236}">
                <a16:creationId xmlns:a16="http://schemas.microsoft.com/office/drawing/2014/main" id="{8DECE18F-6A61-469D-9845-7FECEB0503B0}"/>
              </a:ext>
            </a:extLst>
          </p:cNvPr>
          <p:cNvSpPr/>
          <p:nvPr/>
        </p:nvSpPr>
        <p:spPr>
          <a:xfrm>
            <a:off x="3174002" y="4031241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76" name="Picture 4" descr="âlock iconâçå¾çæç´¢ç»æ">
            <a:extLst>
              <a:ext uri="{FF2B5EF4-FFF2-40B4-BE49-F238E27FC236}">
                <a16:creationId xmlns:a16="http://schemas.microsoft.com/office/drawing/2014/main" id="{B88DAEE7-FEC7-4ECC-9613-E2504DA8E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5" t="2064" r="32561" b="726"/>
          <a:stretch/>
        </p:blipFill>
        <p:spPr bwMode="auto">
          <a:xfrm>
            <a:off x="3301491" y="3860157"/>
            <a:ext cx="184637" cy="26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矩形 76">
            <a:extLst>
              <a:ext uri="{FF2B5EF4-FFF2-40B4-BE49-F238E27FC236}">
                <a16:creationId xmlns:a16="http://schemas.microsoft.com/office/drawing/2014/main" id="{0781CE4D-2833-4DAF-8543-2C6F729791A1}"/>
              </a:ext>
            </a:extLst>
          </p:cNvPr>
          <p:cNvSpPr/>
          <p:nvPr/>
        </p:nvSpPr>
        <p:spPr>
          <a:xfrm>
            <a:off x="3613608" y="4028598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78" name="Picture 4" descr="âlock iconâçå¾çæç´¢ç»æ">
            <a:extLst>
              <a:ext uri="{FF2B5EF4-FFF2-40B4-BE49-F238E27FC236}">
                <a16:creationId xmlns:a16="http://schemas.microsoft.com/office/drawing/2014/main" id="{B3335B92-5305-4B4C-AAD4-F939D2EFCE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5" t="2064" r="32561" b="726"/>
          <a:stretch/>
        </p:blipFill>
        <p:spPr bwMode="auto">
          <a:xfrm>
            <a:off x="3741097" y="3857514"/>
            <a:ext cx="184637" cy="26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矩形 78">
            <a:extLst>
              <a:ext uri="{FF2B5EF4-FFF2-40B4-BE49-F238E27FC236}">
                <a16:creationId xmlns:a16="http://schemas.microsoft.com/office/drawing/2014/main" id="{F9813438-F27C-4F47-B43A-D64AB54B2F82}"/>
              </a:ext>
            </a:extLst>
          </p:cNvPr>
          <p:cNvSpPr/>
          <p:nvPr/>
        </p:nvSpPr>
        <p:spPr>
          <a:xfrm>
            <a:off x="4053238" y="4027338"/>
            <a:ext cx="439616" cy="37043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184A931-2F54-4162-B1F4-9BF1E8201E42}"/>
              </a:ext>
            </a:extLst>
          </p:cNvPr>
          <p:cNvSpPr/>
          <p:nvPr/>
        </p:nvSpPr>
        <p:spPr>
          <a:xfrm>
            <a:off x="4492844" y="4030245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82" name="Picture 4" descr="âlock iconâçå¾çæç´¢ç»æ">
            <a:extLst>
              <a:ext uri="{FF2B5EF4-FFF2-40B4-BE49-F238E27FC236}">
                <a16:creationId xmlns:a16="http://schemas.microsoft.com/office/drawing/2014/main" id="{6FEEDD85-7ADF-4813-B71D-53DBF7DFD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5" t="2064" r="32561" b="726"/>
          <a:stretch/>
        </p:blipFill>
        <p:spPr bwMode="auto">
          <a:xfrm>
            <a:off x="4620333" y="3859161"/>
            <a:ext cx="184637" cy="26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矩形 82">
            <a:extLst>
              <a:ext uri="{FF2B5EF4-FFF2-40B4-BE49-F238E27FC236}">
                <a16:creationId xmlns:a16="http://schemas.microsoft.com/office/drawing/2014/main" id="{1B1E8D1C-9045-4D2D-89EB-8D7B1BAF8562}"/>
              </a:ext>
            </a:extLst>
          </p:cNvPr>
          <p:cNvSpPr/>
          <p:nvPr/>
        </p:nvSpPr>
        <p:spPr>
          <a:xfrm>
            <a:off x="4932448" y="4028418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84" name="Picture 4" descr="âlock iconâçå¾çæç´¢ç»æ">
            <a:extLst>
              <a:ext uri="{FF2B5EF4-FFF2-40B4-BE49-F238E27FC236}">
                <a16:creationId xmlns:a16="http://schemas.microsoft.com/office/drawing/2014/main" id="{D1FF24AD-0708-49DF-90A1-E7F1FE4569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5" t="2064" r="32561" b="726"/>
          <a:stretch/>
        </p:blipFill>
        <p:spPr bwMode="auto">
          <a:xfrm>
            <a:off x="5059937" y="3857334"/>
            <a:ext cx="184637" cy="26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EC0E352-BBEC-45D4-A31E-00EDF156BFE8}"/>
              </a:ext>
            </a:extLst>
          </p:cNvPr>
          <p:cNvCxnSpPr/>
          <p:nvPr/>
        </p:nvCxnSpPr>
        <p:spPr>
          <a:xfrm flipV="1">
            <a:off x="3174007" y="4378528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6646690-2BE7-4F37-BEB4-97E5556172BD}"/>
              </a:ext>
            </a:extLst>
          </p:cNvPr>
          <p:cNvCxnSpPr/>
          <p:nvPr/>
        </p:nvCxnSpPr>
        <p:spPr>
          <a:xfrm flipV="1">
            <a:off x="3613621" y="4378527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B4AD6337-521D-4D66-A6B5-8AC0AB6589BB}"/>
              </a:ext>
            </a:extLst>
          </p:cNvPr>
          <p:cNvSpPr/>
          <p:nvPr/>
        </p:nvSpPr>
        <p:spPr>
          <a:xfrm>
            <a:off x="3174002" y="4797781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135CF36F-10A3-4B9F-AE2C-10609DE92524}"/>
              </a:ext>
            </a:extLst>
          </p:cNvPr>
          <p:cNvCxnSpPr/>
          <p:nvPr/>
        </p:nvCxnSpPr>
        <p:spPr>
          <a:xfrm flipV="1">
            <a:off x="4053227" y="4378527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EEF2123A-4295-4F00-9DB4-FB49EFA57FAD}"/>
              </a:ext>
            </a:extLst>
          </p:cNvPr>
          <p:cNvSpPr/>
          <p:nvPr/>
        </p:nvSpPr>
        <p:spPr>
          <a:xfrm>
            <a:off x="3613608" y="4797781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CE74CD-BEBB-49FB-A0B0-B460C1C83447}"/>
              </a:ext>
            </a:extLst>
          </p:cNvPr>
          <p:cNvCxnSpPr/>
          <p:nvPr/>
        </p:nvCxnSpPr>
        <p:spPr>
          <a:xfrm flipV="1">
            <a:off x="4490130" y="4378711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4D4550C2-BD81-41A3-BC00-481AEB4E4886}"/>
              </a:ext>
            </a:extLst>
          </p:cNvPr>
          <p:cNvSpPr/>
          <p:nvPr/>
        </p:nvSpPr>
        <p:spPr>
          <a:xfrm>
            <a:off x="4050511" y="4797965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7E6C0E14-2A99-4207-B3FF-4BF1CB92C6D2}"/>
              </a:ext>
            </a:extLst>
          </p:cNvPr>
          <p:cNvCxnSpPr/>
          <p:nvPr/>
        </p:nvCxnSpPr>
        <p:spPr>
          <a:xfrm flipV="1">
            <a:off x="4928388" y="4378133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084E9378-B462-4534-85C8-6BBF4B83CF2F}"/>
              </a:ext>
            </a:extLst>
          </p:cNvPr>
          <p:cNvSpPr/>
          <p:nvPr/>
        </p:nvSpPr>
        <p:spPr>
          <a:xfrm>
            <a:off x="4488769" y="4797387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8444315-C06F-4DDC-829A-9EF429FF7D94}"/>
              </a:ext>
            </a:extLst>
          </p:cNvPr>
          <p:cNvSpPr txBox="1"/>
          <p:nvPr/>
        </p:nvSpPr>
        <p:spPr>
          <a:xfrm>
            <a:off x="3524815" y="5510972"/>
            <a:ext cx="99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commit in-place</a:t>
            </a:r>
            <a:endParaRPr lang="zh-CN" altLang="en-US" sz="1400" dirty="0"/>
          </a:p>
        </p:txBody>
      </p:sp>
      <p:sp>
        <p:nvSpPr>
          <p:cNvPr id="95" name="箭头: 下 94">
            <a:extLst>
              <a:ext uri="{FF2B5EF4-FFF2-40B4-BE49-F238E27FC236}">
                <a16:creationId xmlns:a16="http://schemas.microsoft.com/office/drawing/2014/main" id="{140E2B07-17E4-4BA5-9E4A-89CBA59CB742}"/>
              </a:ext>
            </a:extLst>
          </p:cNvPr>
          <p:cNvSpPr/>
          <p:nvPr/>
        </p:nvSpPr>
        <p:spPr>
          <a:xfrm rot="10800000">
            <a:off x="3960909" y="5209082"/>
            <a:ext cx="202223" cy="272561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4" descr="âlock iconâçå¾çæç´¢ç»æ">
            <a:extLst>
              <a:ext uri="{FF2B5EF4-FFF2-40B4-BE49-F238E27FC236}">
                <a16:creationId xmlns:a16="http://schemas.microsoft.com/office/drawing/2014/main" id="{3AC850D6-BE70-41A3-B53E-C399E8EA9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5" t="2064" r="32561" b="726"/>
          <a:stretch/>
        </p:blipFill>
        <p:spPr bwMode="auto">
          <a:xfrm>
            <a:off x="4180727" y="4612729"/>
            <a:ext cx="184637" cy="26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âlock iconâçå¾çæç´¢ç»æ">
            <a:extLst>
              <a:ext uri="{FF2B5EF4-FFF2-40B4-BE49-F238E27FC236}">
                <a16:creationId xmlns:a16="http://schemas.microsoft.com/office/drawing/2014/main" id="{2BB2D36A-074F-4211-BECC-A0A14F4CC7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5" t="2064" r="32561" b="726"/>
          <a:stretch/>
        </p:blipFill>
        <p:spPr bwMode="auto">
          <a:xfrm>
            <a:off x="4620329" y="4603644"/>
            <a:ext cx="184637" cy="26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F38A3584-D0ED-41A6-8A8E-B96C4F736883}"/>
              </a:ext>
            </a:extLst>
          </p:cNvPr>
          <p:cNvCxnSpPr/>
          <p:nvPr/>
        </p:nvCxnSpPr>
        <p:spPr>
          <a:xfrm flipV="1">
            <a:off x="5376493" y="4378133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02DA82FA-A506-4EBA-9F39-9A521A0250CB}"/>
              </a:ext>
            </a:extLst>
          </p:cNvPr>
          <p:cNvSpPr/>
          <p:nvPr/>
        </p:nvSpPr>
        <p:spPr>
          <a:xfrm>
            <a:off x="4936874" y="4797387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99" name="Picture 4" descr="âlock iconâçå¾çæç´¢ç»æ">
            <a:extLst>
              <a:ext uri="{FF2B5EF4-FFF2-40B4-BE49-F238E27FC236}">
                <a16:creationId xmlns:a16="http://schemas.microsoft.com/office/drawing/2014/main" id="{B249C95C-C4DD-4846-B782-386A84837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5" t="2064" r="32561" b="726"/>
          <a:stretch/>
        </p:blipFill>
        <p:spPr bwMode="auto">
          <a:xfrm>
            <a:off x="5068434" y="4603644"/>
            <a:ext cx="184637" cy="26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矩形 99">
            <a:extLst>
              <a:ext uri="{FF2B5EF4-FFF2-40B4-BE49-F238E27FC236}">
                <a16:creationId xmlns:a16="http://schemas.microsoft.com/office/drawing/2014/main" id="{A69E38C7-B494-4EB0-A791-B523B3420EB0}"/>
              </a:ext>
            </a:extLst>
          </p:cNvPr>
          <p:cNvSpPr/>
          <p:nvPr/>
        </p:nvSpPr>
        <p:spPr>
          <a:xfrm>
            <a:off x="5372069" y="4795851"/>
            <a:ext cx="439616" cy="3648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73217B13-CC8B-4709-BA58-1E7C5A58CB26}"/>
              </a:ext>
            </a:extLst>
          </p:cNvPr>
          <p:cNvCxnSpPr/>
          <p:nvPr/>
        </p:nvCxnSpPr>
        <p:spPr>
          <a:xfrm flipV="1">
            <a:off x="5811684" y="4378240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0637F3F1-26A0-4337-B9E1-D34F4EF43F24}"/>
              </a:ext>
            </a:extLst>
          </p:cNvPr>
          <p:cNvSpPr/>
          <p:nvPr/>
        </p:nvSpPr>
        <p:spPr>
          <a:xfrm>
            <a:off x="5811684" y="4792444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6C02BC96-8F69-46D4-A8FD-91CF6324991F}"/>
              </a:ext>
            </a:extLst>
          </p:cNvPr>
          <p:cNvCxnSpPr/>
          <p:nvPr/>
        </p:nvCxnSpPr>
        <p:spPr>
          <a:xfrm flipV="1">
            <a:off x="6251299" y="4374833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BF757F6E-7107-4D2E-88B5-26800BD80C5B}"/>
              </a:ext>
            </a:extLst>
          </p:cNvPr>
          <p:cNvSpPr/>
          <p:nvPr/>
        </p:nvSpPr>
        <p:spPr>
          <a:xfrm>
            <a:off x="6251298" y="4792443"/>
            <a:ext cx="439616" cy="36488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93FA7374-A7A9-4DAB-91C2-158E4A387B2B}"/>
              </a:ext>
            </a:extLst>
          </p:cNvPr>
          <p:cNvCxnSpPr/>
          <p:nvPr/>
        </p:nvCxnSpPr>
        <p:spPr>
          <a:xfrm flipV="1">
            <a:off x="6690913" y="4374832"/>
            <a:ext cx="0" cy="4176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4" descr="âlock iconâçå¾çæç´¢ç»æ">
            <a:extLst>
              <a:ext uri="{FF2B5EF4-FFF2-40B4-BE49-F238E27FC236}">
                <a16:creationId xmlns:a16="http://schemas.microsoft.com/office/drawing/2014/main" id="{5069E61B-F27B-4A54-8A97-8074D316B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5" t="2064" r="32561" b="726"/>
          <a:stretch/>
        </p:blipFill>
        <p:spPr bwMode="auto">
          <a:xfrm>
            <a:off x="4175590" y="3863882"/>
            <a:ext cx="184637" cy="26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椭圆 107">
            <a:extLst>
              <a:ext uri="{FF2B5EF4-FFF2-40B4-BE49-F238E27FC236}">
                <a16:creationId xmlns:a16="http://schemas.microsoft.com/office/drawing/2014/main" id="{8E247E7B-A175-47E1-90A9-750B0F0CE8F5}"/>
              </a:ext>
            </a:extLst>
          </p:cNvPr>
          <p:cNvSpPr/>
          <p:nvPr/>
        </p:nvSpPr>
        <p:spPr>
          <a:xfrm>
            <a:off x="3945560" y="3641326"/>
            <a:ext cx="1503172" cy="8722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B2A920BB-D28E-4E58-8B2F-3806831BCF80}"/>
              </a:ext>
            </a:extLst>
          </p:cNvPr>
          <p:cNvSpPr/>
          <p:nvPr/>
        </p:nvSpPr>
        <p:spPr>
          <a:xfrm>
            <a:off x="7108639" y="3923610"/>
            <a:ext cx="16786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 be freed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2EE2D8EA-2DF9-4CAA-A36B-F9FD602A9931}"/>
              </a:ext>
            </a:extLst>
          </p:cNvPr>
          <p:cNvSpPr/>
          <p:nvPr/>
        </p:nvSpPr>
        <p:spPr>
          <a:xfrm>
            <a:off x="5594335" y="3982970"/>
            <a:ext cx="1278747" cy="2724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9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9" grpId="0" animBg="1"/>
      <p:bldP spid="31" grpId="0" animBg="1"/>
      <p:bldP spid="33" grpId="0" animBg="1"/>
      <p:bldP spid="45" grpId="0" animBg="1"/>
      <p:bldP spid="47" grpId="0" animBg="1"/>
      <p:bldP spid="49" grpId="0" animBg="1"/>
      <p:bldP spid="52" grpId="0" animBg="1"/>
      <p:bldP spid="55" grpId="0" animBg="1"/>
      <p:bldP spid="57" grpId="0" animBg="1"/>
      <p:bldP spid="58" grpId="0" animBg="1"/>
      <p:bldP spid="59" grpId="0"/>
      <p:bldP spid="60" grpId="0"/>
      <p:bldP spid="61" grpId="0"/>
      <p:bldP spid="65" grpId="0"/>
      <p:bldP spid="66" grpId="0" animBg="1"/>
      <p:bldP spid="68" grpId="0" animBg="1"/>
      <p:bldP spid="71" grpId="0" animBg="1"/>
      <p:bldP spid="72" grpId="0"/>
      <p:bldP spid="75" grpId="0" animBg="1"/>
      <p:bldP spid="77" grpId="0" animBg="1"/>
      <p:bldP spid="79" grpId="0" animBg="1"/>
      <p:bldP spid="81" grpId="0" animBg="1"/>
      <p:bldP spid="83" grpId="0" animBg="1"/>
      <p:bldP spid="87" grpId="0" animBg="1"/>
      <p:bldP spid="89" grpId="0" animBg="1"/>
      <p:bldP spid="91" grpId="0" animBg="1"/>
      <p:bldP spid="93" grpId="0" animBg="1"/>
      <p:bldP spid="94" grpId="0"/>
      <p:bldP spid="95" grpId="0" animBg="1"/>
      <p:bldP spid="98" grpId="0" animBg="1"/>
      <p:bldP spid="100" grpId="0" animBg="1"/>
      <p:bldP spid="102" grpId="0" animBg="1"/>
      <p:bldP spid="104" grpId="0" animBg="1"/>
      <p:bldP spid="108" grpId="0" animBg="1"/>
      <p:bldP spid="109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Union of Buffer cache and Journaling Layers (UBJ)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3BE0DC-3739-4B15-A33F-4F709D48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38" y="1204949"/>
            <a:ext cx="5834046" cy="5582961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F26FEB15-338B-4F02-92C0-C5281D191EBB}"/>
              </a:ext>
            </a:extLst>
          </p:cNvPr>
          <p:cNvSpPr/>
          <p:nvPr/>
        </p:nvSpPr>
        <p:spPr>
          <a:xfrm>
            <a:off x="1855176" y="3130062"/>
            <a:ext cx="4088423" cy="9231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0A5CAF6D-0C46-4C4B-8B67-0D27BE6519CD}"/>
              </a:ext>
            </a:extLst>
          </p:cNvPr>
          <p:cNvSpPr/>
          <p:nvPr/>
        </p:nvSpPr>
        <p:spPr>
          <a:xfrm>
            <a:off x="3899387" y="5864718"/>
            <a:ext cx="1622180" cy="9231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B3E7844-C259-4B37-B622-DC8992EBB1E7}"/>
              </a:ext>
            </a:extLst>
          </p:cNvPr>
          <p:cNvSpPr/>
          <p:nvPr/>
        </p:nvSpPr>
        <p:spPr>
          <a:xfrm>
            <a:off x="6429710" y="3398361"/>
            <a:ext cx="25138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disk</a:t>
            </a:r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operations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1E9E2CB-6EF6-46A7-92DC-3A36B9D05D99}"/>
              </a:ext>
            </a:extLst>
          </p:cNvPr>
          <p:cNvSpPr/>
          <p:nvPr/>
        </p:nvSpPr>
        <p:spPr>
          <a:xfrm>
            <a:off x="6506655" y="5244140"/>
            <a:ext cx="23599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disk</a:t>
            </a:r>
            <a:r>
              <a:rPr lang="zh-CN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闪电形 111">
            <a:extLst>
              <a:ext uri="{FF2B5EF4-FFF2-40B4-BE49-F238E27FC236}">
                <a16:creationId xmlns:a16="http://schemas.microsoft.com/office/drawing/2014/main" id="{1808563E-ED23-4962-BD01-00EE29D81549}"/>
              </a:ext>
            </a:extLst>
          </p:cNvPr>
          <p:cNvSpPr/>
          <p:nvPr/>
        </p:nvSpPr>
        <p:spPr>
          <a:xfrm>
            <a:off x="2156653" y="4353253"/>
            <a:ext cx="403860" cy="643771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13" name="闪电形 112">
            <a:extLst>
              <a:ext uri="{FF2B5EF4-FFF2-40B4-BE49-F238E27FC236}">
                <a16:creationId xmlns:a16="http://schemas.microsoft.com/office/drawing/2014/main" id="{6857CD04-4222-4A13-B11B-527B82BB5360}"/>
              </a:ext>
            </a:extLst>
          </p:cNvPr>
          <p:cNvSpPr/>
          <p:nvPr/>
        </p:nvSpPr>
        <p:spPr>
          <a:xfrm>
            <a:off x="3163163" y="4334832"/>
            <a:ext cx="403860" cy="643771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14" name="闪电形 113">
            <a:extLst>
              <a:ext uri="{FF2B5EF4-FFF2-40B4-BE49-F238E27FC236}">
                <a16:creationId xmlns:a16="http://schemas.microsoft.com/office/drawing/2014/main" id="{0317F2D2-7E54-4D6E-902D-FFA8E812E9D7}"/>
              </a:ext>
            </a:extLst>
          </p:cNvPr>
          <p:cNvSpPr/>
          <p:nvPr/>
        </p:nvSpPr>
        <p:spPr>
          <a:xfrm>
            <a:off x="3858170" y="4326458"/>
            <a:ext cx="403860" cy="643771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449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9" grpId="0" animBg="1"/>
      <p:bldP spid="21" grpId="0"/>
      <p:bldP spid="110" grpId="0"/>
      <p:bldP spid="112" grpId="0" animBg="1"/>
      <p:bldP spid="113" grpId="0" animBg="1"/>
      <p:bldP spid="1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performance of UBJ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3696F5-1BAD-4EEC-A353-DF508DDB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31" y="1167671"/>
            <a:ext cx="6977338" cy="237768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68D8D09-D712-47CE-A8F6-7D17368D4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73" y="3545357"/>
            <a:ext cx="4368656" cy="332503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F5342FD8-B6F0-45C9-A064-1A55ACDE4A53}"/>
              </a:ext>
            </a:extLst>
          </p:cNvPr>
          <p:cNvSpPr/>
          <p:nvPr/>
        </p:nvSpPr>
        <p:spPr>
          <a:xfrm>
            <a:off x="4945673" y="4179719"/>
            <a:ext cx="41983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UBJ provides nearly same cache performance as original buffer cache</a:t>
            </a:r>
            <a:endParaRPr lang="zh-CN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587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 performance of UBJ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DD6847-5918-4C06-A73A-C460A89CF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0" y="2016528"/>
            <a:ext cx="5836809" cy="39071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034D838-BF5D-45EA-9DD2-2D8BE80B6E9A}"/>
              </a:ext>
            </a:extLst>
          </p:cNvPr>
          <p:cNvSpPr txBox="1"/>
          <p:nvPr/>
        </p:nvSpPr>
        <p:spPr>
          <a:xfrm>
            <a:off x="6189783" y="2527558"/>
            <a:ext cx="2718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16%~48% of cache hits occur in frozen journal area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0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Evaluation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6564EF-952B-4A78-BD36-096C052E08B9}"/>
              </a:ext>
            </a:extLst>
          </p:cNvPr>
          <p:cNvSpPr txBox="1"/>
          <p:nvPr/>
        </p:nvSpPr>
        <p:spPr>
          <a:xfrm>
            <a:off x="712176" y="1571398"/>
            <a:ext cx="74119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Prototype of UBJ on Linux 2.6.38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altLang="zh-CN" sz="2000" dirty="0"/>
              <a:t> Intel Core i3-2100 CPU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3.1GHz and 4GB of DDR2-800 memory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Emulate non-volatile memory with DRAM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Compare with ext4 in journal-mode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logs both data and metadata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Three benchmarks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Filebench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IOzone</a:t>
            </a:r>
            <a:r>
              <a:rPr lang="en-US" altLang="zh-CN" sz="2000" dirty="0"/>
              <a:t>, Postmark</a:t>
            </a:r>
          </a:p>
        </p:txBody>
      </p:sp>
    </p:spTree>
    <p:extLst>
      <p:ext uri="{BB962C8B-B14F-4D97-AF65-F5344CB8AC3E}">
        <p14:creationId xmlns:p14="http://schemas.microsoft.com/office/powerpoint/2010/main" val="309938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Evaluation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6564EF-952B-4A78-BD36-096C052E08B9}"/>
              </a:ext>
            </a:extLst>
          </p:cNvPr>
          <p:cNvSpPr txBox="1"/>
          <p:nvPr/>
        </p:nvSpPr>
        <p:spPr>
          <a:xfrm>
            <a:off x="712176" y="1571398"/>
            <a:ext cx="7411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/>
              <a:t>Filebench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1A21D9-D0A6-42FE-BA73-F7DC4CCC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57" y="2095487"/>
            <a:ext cx="7877908" cy="29953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F15C965-7DB9-45EE-AD27-322DF1200944}"/>
              </a:ext>
            </a:extLst>
          </p:cNvPr>
          <p:cNvSpPr txBox="1"/>
          <p:nvPr/>
        </p:nvSpPr>
        <p:spPr>
          <a:xfrm>
            <a:off x="762457" y="5366938"/>
            <a:ext cx="7877908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</a:rPr>
              <a:t>Improve execution time and throughput by 30.7% and 59.8% on average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</a:rPr>
              <a:t>Performance improvement of </a:t>
            </a:r>
            <a:r>
              <a:rPr lang="en-US" altLang="zh-CN" dirty="0" err="1">
                <a:solidFill>
                  <a:srgbClr val="0070C0"/>
                </a:solidFill>
              </a:rPr>
              <a:t>vamail</a:t>
            </a:r>
            <a:r>
              <a:rPr lang="en-US" altLang="zh-CN" dirty="0">
                <a:solidFill>
                  <a:srgbClr val="0070C0"/>
                </a:solidFill>
              </a:rPr>
              <a:t> is the largest due to commit in-place</a:t>
            </a:r>
          </a:p>
        </p:txBody>
      </p:sp>
    </p:spTree>
    <p:extLst>
      <p:ext uri="{BB962C8B-B14F-4D97-AF65-F5344CB8AC3E}">
        <p14:creationId xmlns:p14="http://schemas.microsoft.com/office/powerpoint/2010/main" val="423202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Evaluation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6564EF-952B-4A78-BD36-096C052E08B9}"/>
              </a:ext>
            </a:extLst>
          </p:cNvPr>
          <p:cNvSpPr txBox="1"/>
          <p:nvPr/>
        </p:nvSpPr>
        <p:spPr>
          <a:xfrm>
            <a:off x="712176" y="1571398"/>
            <a:ext cx="7411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 err="1"/>
              <a:t>IOzone</a:t>
            </a: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15C965-7DB9-45EE-AD27-322DF1200944}"/>
              </a:ext>
            </a:extLst>
          </p:cNvPr>
          <p:cNvSpPr txBox="1"/>
          <p:nvPr/>
        </p:nvSpPr>
        <p:spPr>
          <a:xfrm>
            <a:off x="762457" y="5240610"/>
            <a:ext cx="7877908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</a:rPr>
              <a:t>Improve performance by 110% on average, up to by 240%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</a:rPr>
              <a:t>UBJ is more sensitive to </a:t>
            </a:r>
            <a:r>
              <a:rPr lang="en-US" altLang="zh-CN" dirty="0" err="1">
                <a:solidFill>
                  <a:srgbClr val="0070C0"/>
                </a:solidFill>
              </a:rPr>
              <a:t>fileset</a:t>
            </a:r>
            <a:r>
              <a:rPr lang="en-US" altLang="zh-CN" dirty="0">
                <a:solidFill>
                  <a:srgbClr val="0070C0"/>
                </a:solidFill>
              </a:rPr>
              <a:t> size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0B2D95-9E7E-404B-B943-0F374C726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78" y="2017500"/>
            <a:ext cx="7730065" cy="326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8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304222" y="1715639"/>
            <a:ext cx="8066055" cy="3489061"/>
            <a:chOff x="757320" y="1772489"/>
            <a:chExt cx="10763168" cy="4011927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320" y="1772489"/>
              <a:ext cx="10763168" cy="4011927"/>
              <a:chOff x="1175779" y="1772489"/>
              <a:chExt cx="10344708" cy="4011927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Introduction &amp; </a:t>
                </a:r>
                <a:r>
                  <a:rPr lang="en-US" altLang="zh-CN" sz="2400" b="0" dirty="0" err="1">
                    <a:latin typeface="+mn-lt"/>
                    <a:ea typeface="+mn-ea"/>
                    <a:sym typeface="+mn-lt"/>
                  </a:rPr>
                  <a:t>Montivation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  <a:p>
                <a:pPr marL="814388" lvl="1" indent="-257175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sz="1600" b="0" dirty="0">
                    <a:sym typeface="+mn-lt"/>
                  </a:rPr>
                  <a:t>Reliability issues in storage systems</a:t>
                </a:r>
              </a:p>
              <a:p>
                <a:pPr marL="814388" lvl="1" indent="-257175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sz="1600" b="0" dirty="0">
                    <a:sym typeface="+mn-lt"/>
                  </a:rPr>
                  <a:t>Non-volatile memory as s solution</a:t>
                </a:r>
                <a:endParaRPr lang="en-US" altLang="zh-CN" sz="2400" b="0" dirty="0">
                  <a:latin typeface="+mn-lt"/>
                  <a:ea typeface="+mn-ea"/>
                  <a:sym typeface="+mn-lt"/>
                </a:endParaRP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b="0" dirty="0">
                    <a:latin typeface="+mn-lt"/>
                    <a:ea typeface="+mn-ea"/>
                    <a:sym typeface="+mn-lt"/>
                  </a:rPr>
                  <a:t>Design</a:t>
                </a:r>
              </a:p>
              <a:p>
                <a:pPr marL="771525" lvl="1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sz="1600" b="0" dirty="0">
                    <a:sym typeface="+mn-lt"/>
                  </a:rPr>
                  <a:t>UBJ: Union of Buffer cache and Journaling</a:t>
                </a: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b="0" dirty="0">
                    <a:sym typeface="+mn-lt"/>
                  </a:rPr>
                  <a:t>Evaluation</a:t>
                </a:r>
              </a:p>
              <a:p>
                <a:pPr marL="257175" indent="-25717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400" b="0" dirty="0">
                    <a:sym typeface="+mn-lt"/>
                  </a:rPr>
                  <a:t>Conclusion</a:t>
                </a:r>
                <a:endParaRPr lang="en-US" altLang="zh-CN" b="0" dirty="0">
                  <a:sym typeface="+mn-lt"/>
                </a:endParaRPr>
              </a:p>
              <a:p>
                <a:pPr marL="257175" indent="-257175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endParaRPr lang="en-US" altLang="zh-CN" sz="400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79" y="1772489"/>
                <a:ext cx="2521108" cy="6016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Outline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Evaluation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6564EF-952B-4A78-BD36-096C052E08B9}"/>
              </a:ext>
            </a:extLst>
          </p:cNvPr>
          <p:cNvSpPr txBox="1"/>
          <p:nvPr/>
        </p:nvSpPr>
        <p:spPr>
          <a:xfrm>
            <a:off x="712176" y="1347500"/>
            <a:ext cx="7411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Postmark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15C965-7DB9-45EE-AD27-322DF1200944}"/>
              </a:ext>
            </a:extLst>
          </p:cNvPr>
          <p:cNvSpPr txBox="1"/>
          <p:nvPr/>
        </p:nvSpPr>
        <p:spPr>
          <a:xfrm>
            <a:off x="762457" y="5242879"/>
            <a:ext cx="7877908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</a:rPr>
              <a:t>Improve performance by 109% on average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</a:rPr>
              <a:t>Read performance improve because of fewer storage access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</a:rPr>
              <a:t>More transactions cause more checkpoint and decrease throughput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414078-52E6-4160-83AB-D2A3A5FF3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6" y="1747610"/>
            <a:ext cx="7877908" cy="347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Evaluation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6564EF-952B-4A78-BD36-096C052E08B9}"/>
              </a:ext>
            </a:extLst>
          </p:cNvPr>
          <p:cNvSpPr txBox="1"/>
          <p:nvPr/>
        </p:nvSpPr>
        <p:spPr>
          <a:xfrm>
            <a:off x="502445" y="1571398"/>
            <a:ext cx="834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/>
              <a:t>Effectiveness of UBJ on performance as the commit period changes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15C965-7DB9-45EE-AD27-322DF1200944}"/>
              </a:ext>
            </a:extLst>
          </p:cNvPr>
          <p:cNvSpPr txBox="1"/>
          <p:nvPr/>
        </p:nvSpPr>
        <p:spPr>
          <a:xfrm>
            <a:off x="762457" y="5510500"/>
            <a:ext cx="7877908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</a:rPr>
              <a:t>Latency of ext4 becomes smaller as the commit period is longer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70C0"/>
                </a:solidFill>
              </a:rPr>
              <a:t>Latency of UBJ is not sensitive to the commit period changes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F2E6FA-CF97-479A-9D8A-2284244C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318432"/>
            <a:ext cx="4769094" cy="312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48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6564EF-952B-4A78-BD36-096C052E08B9}"/>
              </a:ext>
            </a:extLst>
          </p:cNvPr>
          <p:cNvSpPr txBox="1"/>
          <p:nvPr/>
        </p:nvSpPr>
        <p:spPr>
          <a:xfrm>
            <a:off x="712176" y="1571398"/>
            <a:ext cx="74119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Novel non-volatile memory buffer cache architecture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Subsumes the functions of caching and journaling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Buffer cache blocks ↔ Journal logs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In-place Commit</a:t>
            </a: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Notion of a frozen state</a:t>
            </a:r>
          </a:p>
          <a:p>
            <a:pPr marL="1257300" lvl="2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Performance results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Implemented on Linux 2.6.38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Compared to ext4 in journal mode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Improve I/O performance by 76% and up to 240%</a:t>
            </a:r>
          </a:p>
        </p:txBody>
      </p:sp>
    </p:spTree>
    <p:extLst>
      <p:ext uri="{BB962C8B-B14F-4D97-AF65-F5344CB8AC3E}">
        <p14:creationId xmlns:p14="http://schemas.microsoft.com/office/powerpoint/2010/main" val="832077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780965" y="3921369"/>
            <a:ext cx="4152803" cy="54908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600" dirty="0"/>
              <a:t>董本超</a:t>
            </a:r>
            <a:endParaRPr lang="en-US" altLang="zh-CN" sz="1600" dirty="0"/>
          </a:p>
          <a:p>
            <a:r>
              <a:rPr lang="en-US" altLang="zh-CN" sz="1600" dirty="0"/>
              <a:t>IPADS Lab of</a:t>
            </a:r>
            <a:r>
              <a:rPr lang="zh-CN" altLang="en-US" sz="1600" dirty="0"/>
              <a:t> </a:t>
            </a:r>
            <a:r>
              <a:rPr lang="en-US" altLang="zh-CN" sz="1600" dirty="0"/>
              <a:t>SJTU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63C1D8C-4796-4422-888B-B907456A7974}"/>
              </a:ext>
            </a:extLst>
          </p:cNvPr>
          <p:cNvGrpSpPr/>
          <p:nvPr/>
        </p:nvGrpSpPr>
        <p:grpSpPr>
          <a:xfrm>
            <a:off x="780965" y="3596327"/>
            <a:ext cx="4152060" cy="1015349"/>
            <a:chOff x="669925" y="5439124"/>
            <a:chExt cx="5761355" cy="196787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24006CB-0715-4165-A3EA-53673D176460}"/>
                </a:ext>
              </a:extLst>
            </p:cNvPr>
            <p:cNvCxnSpPr/>
            <p:nvPr userDrawn="1"/>
          </p:nvCxnSpPr>
          <p:spPr>
            <a:xfrm>
              <a:off x="669925" y="7407000"/>
              <a:ext cx="576135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C57F8A1-E82A-4C83-ABD7-EE8045185BC7}"/>
                </a:ext>
              </a:extLst>
            </p:cNvPr>
            <p:cNvCxnSpPr/>
            <p:nvPr userDrawn="1"/>
          </p:nvCxnSpPr>
          <p:spPr>
            <a:xfrm>
              <a:off x="669925" y="5439124"/>
              <a:ext cx="576135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6EAD8BB-E9ED-4E75-BB6E-B078E1F3E1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4" t="8915" r="8708" b="9606"/>
          <a:stretch/>
        </p:blipFill>
        <p:spPr>
          <a:xfrm>
            <a:off x="5143500" y="1635370"/>
            <a:ext cx="3833446" cy="383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Reliability issues in storage systems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AA6C2D0-745A-42CC-9534-361173D46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97" y="2143124"/>
            <a:ext cx="6500813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3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Reliability issues in storage systems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030504-96EE-453D-99DE-74CA9ABD0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70" y="1873053"/>
            <a:ext cx="7091867" cy="394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8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Reliability issues in storage systems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iṡľïḑè">
            <a:extLst>
              <a:ext uri="{FF2B5EF4-FFF2-40B4-BE49-F238E27FC236}">
                <a16:creationId xmlns:a16="http://schemas.microsoft.com/office/drawing/2014/main" id="{E00CB7E0-BFEF-4B17-97DE-88270889BB79}"/>
              </a:ext>
            </a:extLst>
          </p:cNvPr>
          <p:cNvSpPr txBox="1"/>
          <p:nvPr/>
        </p:nvSpPr>
        <p:spPr bwMode="auto">
          <a:xfrm>
            <a:off x="608980" y="1618841"/>
            <a:ext cx="7040648" cy="657295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+mn-lt"/>
                <a:ea typeface="+mn-ea"/>
                <a:sym typeface="+mn-lt"/>
              </a:rPr>
              <a:t>Sudden power failure incurs file system inconsistency</a:t>
            </a:r>
            <a:endParaRPr lang="en-US" altLang="zh-CN" sz="150" b="0" dirty="0">
              <a:latin typeface="+mn-lt"/>
              <a:ea typeface="+mn-ea"/>
              <a:sym typeface="+mn-lt"/>
            </a:endParaRPr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1D7053C1-0EEC-48DD-8107-DF5BAC3A6DC8}"/>
              </a:ext>
            </a:extLst>
          </p:cNvPr>
          <p:cNvSpPr/>
          <p:nvPr/>
        </p:nvSpPr>
        <p:spPr>
          <a:xfrm>
            <a:off x="2608236" y="4092526"/>
            <a:ext cx="2202473" cy="197828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D31D3494-6EAA-4453-83CB-2404FCA4B28C}"/>
              </a:ext>
            </a:extLst>
          </p:cNvPr>
          <p:cNvSpPr/>
          <p:nvPr/>
        </p:nvSpPr>
        <p:spPr>
          <a:xfrm>
            <a:off x="3162153" y="3980424"/>
            <a:ext cx="237392" cy="553916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箭头: 上下 7">
            <a:extLst>
              <a:ext uri="{FF2B5EF4-FFF2-40B4-BE49-F238E27FC236}">
                <a16:creationId xmlns:a16="http://schemas.microsoft.com/office/drawing/2014/main" id="{4AA3A91D-17C2-449F-AA2B-2BED7BC2A5CF}"/>
              </a:ext>
            </a:extLst>
          </p:cNvPr>
          <p:cNvSpPr/>
          <p:nvPr/>
        </p:nvSpPr>
        <p:spPr>
          <a:xfrm>
            <a:off x="4023799" y="3980424"/>
            <a:ext cx="237392" cy="553916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B8BE74-645D-4DE4-9CAA-F3D4DDBA02D7}"/>
              </a:ext>
            </a:extLst>
          </p:cNvPr>
          <p:cNvSpPr/>
          <p:nvPr/>
        </p:nvSpPr>
        <p:spPr>
          <a:xfrm>
            <a:off x="2680773" y="3004481"/>
            <a:ext cx="2063994" cy="975946"/>
          </a:xfrm>
          <a:prstGeom prst="rect">
            <a:avLst/>
          </a:prstGeom>
          <a:solidFill>
            <a:srgbClr val="56FADB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37D0B3-2F94-4BF8-BE5D-A1EED3F63D1D}"/>
              </a:ext>
            </a:extLst>
          </p:cNvPr>
          <p:cNvSpPr txBox="1"/>
          <p:nvPr/>
        </p:nvSpPr>
        <p:spPr>
          <a:xfrm>
            <a:off x="3162151" y="3090204"/>
            <a:ext cx="12427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Buffer Cache</a:t>
            </a:r>
            <a:endParaRPr lang="zh-CN" altLang="en-US" sz="135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D8A2F6-7A21-4232-B904-1402F1E5B667}"/>
              </a:ext>
            </a:extLst>
          </p:cNvPr>
          <p:cNvSpPr/>
          <p:nvPr/>
        </p:nvSpPr>
        <p:spPr>
          <a:xfrm>
            <a:off x="2202693" y="4545358"/>
            <a:ext cx="2898164" cy="1294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0078CD-BBA3-4E8E-841E-AEB2A900EE35}"/>
              </a:ext>
            </a:extLst>
          </p:cNvPr>
          <p:cNvSpPr/>
          <p:nvPr/>
        </p:nvSpPr>
        <p:spPr>
          <a:xfrm>
            <a:off x="2680773" y="5039946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G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567517-CAF0-4BF9-AE96-CA1F9F364028}"/>
              </a:ext>
            </a:extLst>
          </p:cNvPr>
          <p:cNvSpPr txBox="1"/>
          <p:nvPr/>
        </p:nvSpPr>
        <p:spPr>
          <a:xfrm>
            <a:off x="3107199" y="5567589"/>
            <a:ext cx="1160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File System</a:t>
            </a:r>
            <a:endParaRPr lang="zh-CN" altLang="en-US" sz="135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E1FE76-DEDF-470E-81D9-F76418B6ACF1}"/>
              </a:ext>
            </a:extLst>
          </p:cNvPr>
          <p:cNvSpPr/>
          <p:nvPr/>
        </p:nvSpPr>
        <p:spPr>
          <a:xfrm>
            <a:off x="2944542" y="5039946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O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860C7D-76BB-44E1-9AB2-CCD02038742B}"/>
              </a:ext>
            </a:extLst>
          </p:cNvPr>
          <p:cNvSpPr/>
          <p:nvPr/>
        </p:nvSpPr>
        <p:spPr>
          <a:xfrm>
            <a:off x="3208823" y="5039437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140D625-1D0F-48D4-86BD-4EDD9A8B62E8}"/>
              </a:ext>
            </a:extLst>
          </p:cNvPr>
          <p:cNvSpPr/>
          <p:nvPr/>
        </p:nvSpPr>
        <p:spPr>
          <a:xfrm>
            <a:off x="3472080" y="5039946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E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1EA681-D192-4051-B4EF-8E7F8E48FAF1}"/>
              </a:ext>
            </a:extLst>
          </p:cNvPr>
          <p:cNvSpPr/>
          <p:nvPr/>
        </p:nvSpPr>
        <p:spPr>
          <a:xfrm>
            <a:off x="3734164" y="5040427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A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695C013-03D3-42A5-861E-61C39357E9CE}"/>
              </a:ext>
            </a:extLst>
          </p:cNvPr>
          <p:cNvSpPr/>
          <p:nvPr/>
        </p:nvSpPr>
        <p:spPr>
          <a:xfrm>
            <a:off x="3997420" y="5040484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S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BD76E6-49AA-4FE3-AC86-84B4B45F47EA}"/>
              </a:ext>
            </a:extLst>
          </p:cNvPr>
          <p:cNvSpPr/>
          <p:nvPr/>
        </p:nvSpPr>
        <p:spPr>
          <a:xfrm>
            <a:off x="4259504" y="5039437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T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4373CC-06FD-4C68-8893-C02D9D9FEFED}"/>
              </a:ext>
            </a:extLst>
          </p:cNvPr>
          <p:cNvSpPr/>
          <p:nvPr/>
        </p:nvSpPr>
        <p:spPr>
          <a:xfrm>
            <a:off x="3162151" y="3475903"/>
            <a:ext cx="263769" cy="2761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E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41D8F6-F8D9-4354-921E-162F7D75049C}"/>
              </a:ext>
            </a:extLst>
          </p:cNvPr>
          <p:cNvSpPr/>
          <p:nvPr/>
        </p:nvSpPr>
        <p:spPr>
          <a:xfrm>
            <a:off x="3424235" y="3475507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A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0CF4D0-3A2E-4050-A400-AA3F5858DCE6}"/>
              </a:ext>
            </a:extLst>
          </p:cNvPr>
          <p:cNvSpPr/>
          <p:nvPr/>
        </p:nvSpPr>
        <p:spPr>
          <a:xfrm>
            <a:off x="3687492" y="3475563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S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CCED827-F24F-40E2-B9E4-DF4D32269219}"/>
              </a:ext>
            </a:extLst>
          </p:cNvPr>
          <p:cNvSpPr/>
          <p:nvPr/>
        </p:nvSpPr>
        <p:spPr>
          <a:xfrm>
            <a:off x="3949576" y="3475901"/>
            <a:ext cx="263769" cy="275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T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843566-3357-4709-AD0D-5FD7B9ACE0DB}"/>
              </a:ext>
            </a:extLst>
          </p:cNvPr>
          <p:cNvSpPr/>
          <p:nvPr/>
        </p:nvSpPr>
        <p:spPr>
          <a:xfrm>
            <a:off x="3163049" y="3475512"/>
            <a:ext cx="263769" cy="27705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W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5BE640-36CC-4496-B8B2-C7206FE1F372}"/>
              </a:ext>
            </a:extLst>
          </p:cNvPr>
          <p:cNvSpPr/>
          <p:nvPr/>
        </p:nvSpPr>
        <p:spPr>
          <a:xfrm>
            <a:off x="3426690" y="3475394"/>
            <a:ext cx="263769" cy="27612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E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6D33E5E-88EE-4779-84C2-47AFEC433549}"/>
              </a:ext>
            </a:extLst>
          </p:cNvPr>
          <p:cNvSpPr/>
          <p:nvPr/>
        </p:nvSpPr>
        <p:spPr>
          <a:xfrm>
            <a:off x="3467685" y="5039876"/>
            <a:ext cx="263769" cy="27612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W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B59307E-5508-4845-A75F-2954F5B99E6B}"/>
              </a:ext>
            </a:extLst>
          </p:cNvPr>
          <p:cNvSpPr/>
          <p:nvPr/>
        </p:nvSpPr>
        <p:spPr>
          <a:xfrm>
            <a:off x="5525085" y="3657266"/>
            <a:ext cx="297902" cy="275594"/>
          </a:xfrm>
          <a:prstGeom prst="rect">
            <a:avLst/>
          </a:prstGeom>
          <a:solidFill>
            <a:srgbClr val="56FADB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A31D405-63B5-40A3-9948-9C425653045F}"/>
              </a:ext>
            </a:extLst>
          </p:cNvPr>
          <p:cNvSpPr txBox="1"/>
          <p:nvPr/>
        </p:nvSpPr>
        <p:spPr>
          <a:xfrm>
            <a:off x="5822986" y="3655860"/>
            <a:ext cx="1160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Volatile</a:t>
            </a:r>
            <a:endParaRPr lang="zh-CN" altLang="en-US" sz="135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6AC61E3-2517-491D-B805-CC974F67F5A4}"/>
              </a:ext>
            </a:extLst>
          </p:cNvPr>
          <p:cNvSpPr/>
          <p:nvPr/>
        </p:nvSpPr>
        <p:spPr>
          <a:xfrm>
            <a:off x="5524488" y="4101759"/>
            <a:ext cx="297903" cy="2755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047C8E4-1F49-4A46-8DB1-11B2DECC378A}"/>
              </a:ext>
            </a:extLst>
          </p:cNvPr>
          <p:cNvSpPr txBox="1"/>
          <p:nvPr/>
        </p:nvSpPr>
        <p:spPr>
          <a:xfrm>
            <a:off x="5822986" y="4118883"/>
            <a:ext cx="1160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Non-volatile</a:t>
            </a:r>
            <a:endParaRPr lang="zh-CN" altLang="en-US" sz="1350" dirty="0"/>
          </a:p>
        </p:txBody>
      </p:sp>
      <p:sp>
        <p:nvSpPr>
          <p:cNvPr id="37" name="闪电形 36">
            <a:extLst>
              <a:ext uri="{FF2B5EF4-FFF2-40B4-BE49-F238E27FC236}">
                <a16:creationId xmlns:a16="http://schemas.microsoft.com/office/drawing/2014/main" id="{6C5C53A2-EA84-4182-997C-5F4A5BAC9038}"/>
              </a:ext>
            </a:extLst>
          </p:cNvPr>
          <p:cNvSpPr/>
          <p:nvPr/>
        </p:nvSpPr>
        <p:spPr>
          <a:xfrm>
            <a:off x="2758291" y="2763104"/>
            <a:ext cx="403860" cy="643771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9E4F67EF-6D15-43FD-8FD4-A1E6E568C96D}"/>
              </a:ext>
            </a:extLst>
          </p:cNvPr>
          <p:cNvSpPr/>
          <p:nvPr/>
        </p:nvSpPr>
        <p:spPr>
          <a:xfrm>
            <a:off x="3340710" y="4852560"/>
            <a:ext cx="1404059" cy="6507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6D6E346-4220-4100-8E19-6AEB7F83CD42}"/>
              </a:ext>
            </a:extLst>
          </p:cNvPr>
          <p:cNvSpPr txBox="1"/>
          <p:nvPr/>
        </p:nvSpPr>
        <p:spPr>
          <a:xfrm>
            <a:off x="3501168" y="4598615"/>
            <a:ext cx="1160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solidFill>
                  <a:srgbClr val="FF0000"/>
                </a:solidFill>
              </a:rPr>
              <a:t>After reboot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358B3EF-4B84-4232-8D7C-718E714DE3F8}"/>
              </a:ext>
            </a:extLst>
          </p:cNvPr>
          <p:cNvSpPr/>
          <p:nvPr/>
        </p:nvSpPr>
        <p:spPr>
          <a:xfrm rot="19502055">
            <a:off x="4139989" y="5460918"/>
            <a:ext cx="1543766" cy="350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b="1" dirty="0">
                <a:solidFill>
                  <a:srgbClr val="FF0000"/>
                </a:solidFill>
              </a:rPr>
              <a:t>Inconsistent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9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  <p:bldP spid="38" grpId="0" animBg="1"/>
      <p:bldP spid="39" grpId="0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44" y="136516"/>
            <a:ext cx="8137922" cy="892187"/>
          </a:xfrm>
        </p:spPr>
        <p:txBody>
          <a:bodyPr/>
          <a:lstStyle/>
          <a:p>
            <a:r>
              <a:rPr lang="en-US" altLang="zh-CN" dirty="0"/>
              <a:t>Journaling as a solution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515103"/>
            <a:ext cx="2182416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iṡľïḑè">
            <a:extLst>
              <a:ext uri="{FF2B5EF4-FFF2-40B4-BE49-F238E27FC236}">
                <a16:creationId xmlns:a16="http://schemas.microsoft.com/office/drawing/2014/main" id="{E00CB7E0-BFEF-4B17-97DE-88270889BB79}"/>
              </a:ext>
            </a:extLst>
          </p:cNvPr>
          <p:cNvSpPr txBox="1"/>
          <p:nvPr/>
        </p:nvSpPr>
        <p:spPr bwMode="auto">
          <a:xfrm>
            <a:off x="502444" y="1486402"/>
            <a:ext cx="7040648" cy="862539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+mn-lt"/>
                <a:ea typeface="+mn-ea"/>
                <a:sym typeface="+mn-lt"/>
              </a:rPr>
              <a:t>Prevent data inconsistency through write-twice</a:t>
            </a:r>
          </a:p>
          <a:p>
            <a:pPr marL="1000125" lvl="1" indent="-25717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750" b="0" dirty="0">
                <a:latin typeface="+mn-lt"/>
                <a:ea typeface="+mn-ea"/>
                <a:sym typeface="+mn-lt"/>
              </a:rPr>
              <a:t>ext4, </a:t>
            </a:r>
            <a:r>
              <a:rPr lang="en-US" altLang="zh-CN" sz="1750" b="0" dirty="0" err="1">
                <a:latin typeface="+mn-lt"/>
                <a:ea typeface="+mn-ea"/>
                <a:sym typeface="+mn-lt"/>
              </a:rPr>
              <a:t>ReiserFS</a:t>
            </a:r>
            <a:r>
              <a:rPr lang="en-US" altLang="zh-CN" sz="1750" b="0" dirty="0">
                <a:latin typeface="+mn-lt"/>
                <a:ea typeface="+mn-ea"/>
                <a:sym typeface="+mn-lt"/>
              </a:rPr>
              <a:t>, XFS, </a:t>
            </a:r>
            <a:r>
              <a:rPr lang="en-US" altLang="zh-CN" sz="1750" b="0" dirty="0" err="1">
                <a:latin typeface="+mn-lt"/>
                <a:ea typeface="+mn-ea"/>
                <a:sym typeface="+mn-lt"/>
              </a:rPr>
              <a:t>btrFS</a:t>
            </a:r>
            <a:r>
              <a:rPr lang="en-US" altLang="zh-CN" sz="1750" b="0" dirty="0">
                <a:latin typeface="+mn-lt"/>
                <a:ea typeface="+mn-ea"/>
                <a:sym typeface="+mn-lt"/>
              </a:rPr>
              <a:t> …</a:t>
            </a:r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1D7053C1-0EEC-48DD-8107-DF5BAC3A6DC8}"/>
              </a:ext>
            </a:extLst>
          </p:cNvPr>
          <p:cNvSpPr/>
          <p:nvPr/>
        </p:nvSpPr>
        <p:spPr>
          <a:xfrm>
            <a:off x="1236636" y="4085782"/>
            <a:ext cx="2202473" cy="197828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D31D3494-6EAA-4453-83CB-2404FCA4B28C}"/>
              </a:ext>
            </a:extLst>
          </p:cNvPr>
          <p:cNvSpPr/>
          <p:nvPr/>
        </p:nvSpPr>
        <p:spPr>
          <a:xfrm>
            <a:off x="1790553" y="3973680"/>
            <a:ext cx="237392" cy="553916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箭头: 上下 7">
            <a:extLst>
              <a:ext uri="{FF2B5EF4-FFF2-40B4-BE49-F238E27FC236}">
                <a16:creationId xmlns:a16="http://schemas.microsoft.com/office/drawing/2014/main" id="{4AA3A91D-17C2-449F-AA2B-2BED7BC2A5CF}"/>
              </a:ext>
            </a:extLst>
          </p:cNvPr>
          <p:cNvSpPr/>
          <p:nvPr/>
        </p:nvSpPr>
        <p:spPr>
          <a:xfrm>
            <a:off x="2652199" y="3973680"/>
            <a:ext cx="237392" cy="553916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B8BE74-645D-4DE4-9CAA-F3D4DDBA02D7}"/>
              </a:ext>
            </a:extLst>
          </p:cNvPr>
          <p:cNvSpPr/>
          <p:nvPr/>
        </p:nvSpPr>
        <p:spPr>
          <a:xfrm>
            <a:off x="1309173" y="2997737"/>
            <a:ext cx="2063994" cy="975946"/>
          </a:xfrm>
          <a:prstGeom prst="rect">
            <a:avLst/>
          </a:prstGeom>
          <a:solidFill>
            <a:srgbClr val="56FADB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37D0B3-2F94-4BF8-BE5D-A1EED3F63D1D}"/>
              </a:ext>
            </a:extLst>
          </p:cNvPr>
          <p:cNvSpPr txBox="1"/>
          <p:nvPr/>
        </p:nvSpPr>
        <p:spPr>
          <a:xfrm>
            <a:off x="1790551" y="3083460"/>
            <a:ext cx="12427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Buffer Cache</a:t>
            </a:r>
            <a:endParaRPr lang="zh-CN" altLang="en-US" sz="135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D8A2F6-7A21-4232-B904-1402F1E5B667}"/>
              </a:ext>
            </a:extLst>
          </p:cNvPr>
          <p:cNvSpPr/>
          <p:nvPr/>
        </p:nvSpPr>
        <p:spPr>
          <a:xfrm>
            <a:off x="831093" y="4538614"/>
            <a:ext cx="2898164" cy="1294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0078CD-BBA3-4E8E-841E-AEB2A900EE35}"/>
              </a:ext>
            </a:extLst>
          </p:cNvPr>
          <p:cNvSpPr/>
          <p:nvPr/>
        </p:nvSpPr>
        <p:spPr>
          <a:xfrm>
            <a:off x="1394385" y="5336535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G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567517-CAF0-4BF9-AE96-CA1F9F364028}"/>
              </a:ext>
            </a:extLst>
          </p:cNvPr>
          <p:cNvSpPr txBox="1"/>
          <p:nvPr/>
        </p:nvSpPr>
        <p:spPr>
          <a:xfrm>
            <a:off x="188700" y="5312943"/>
            <a:ext cx="1160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File System</a:t>
            </a:r>
            <a:endParaRPr lang="zh-CN" altLang="en-US" sz="135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E1FE76-DEDF-470E-81D9-F76418B6ACF1}"/>
              </a:ext>
            </a:extLst>
          </p:cNvPr>
          <p:cNvSpPr/>
          <p:nvPr/>
        </p:nvSpPr>
        <p:spPr>
          <a:xfrm>
            <a:off x="1658154" y="5336535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O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860C7D-76BB-44E1-9AB2-CCD02038742B}"/>
              </a:ext>
            </a:extLst>
          </p:cNvPr>
          <p:cNvSpPr/>
          <p:nvPr/>
        </p:nvSpPr>
        <p:spPr>
          <a:xfrm>
            <a:off x="1922435" y="5336026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140D625-1D0F-48D4-86BD-4EDD9A8B62E8}"/>
              </a:ext>
            </a:extLst>
          </p:cNvPr>
          <p:cNvSpPr/>
          <p:nvPr/>
        </p:nvSpPr>
        <p:spPr>
          <a:xfrm>
            <a:off x="2185692" y="5336535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E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1EA681-D192-4051-B4EF-8E7F8E48FAF1}"/>
              </a:ext>
            </a:extLst>
          </p:cNvPr>
          <p:cNvSpPr/>
          <p:nvPr/>
        </p:nvSpPr>
        <p:spPr>
          <a:xfrm>
            <a:off x="2447776" y="5337016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A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695C013-03D3-42A5-861E-61C39357E9CE}"/>
              </a:ext>
            </a:extLst>
          </p:cNvPr>
          <p:cNvSpPr/>
          <p:nvPr/>
        </p:nvSpPr>
        <p:spPr>
          <a:xfrm>
            <a:off x="2711032" y="5337073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S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BD76E6-49AA-4FE3-AC86-84B4B45F47EA}"/>
              </a:ext>
            </a:extLst>
          </p:cNvPr>
          <p:cNvSpPr/>
          <p:nvPr/>
        </p:nvSpPr>
        <p:spPr>
          <a:xfrm>
            <a:off x="2973116" y="5336026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T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4373CC-06FD-4C68-8893-C02D9D9FEFED}"/>
              </a:ext>
            </a:extLst>
          </p:cNvPr>
          <p:cNvSpPr/>
          <p:nvPr/>
        </p:nvSpPr>
        <p:spPr>
          <a:xfrm>
            <a:off x="1790551" y="3469159"/>
            <a:ext cx="263769" cy="2761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E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941D8F6-F8D9-4354-921E-162F7D75049C}"/>
              </a:ext>
            </a:extLst>
          </p:cNvPr>
          <p:cNvSpPr/>
          <p:nvPr/>
        </p:nvSpPr>
        <p:spPr>
          <a:xfrm>
            <a:off x="2052635" y="3468763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A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0CF4D0-3A2E-4050-A400-AA3F5858DCE6}"/>
              </a:ext>
            </a:extLst>
          </p:cNvPr>
          <p:cNvSpPr/>
          <p:nvPr/>
        </p:nvSpPr>
        <p:spPr>
          <a:xfrm>
            <a:off x="2315892" y="3468819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S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CCED827-F24F-40E2-B9E4-DF4D32269219}"/>
              </a:ext>
            </a:extLst>
          </p:cNvPr>
          <p:cNvSpPr/>
          <p:nvPr/>
        </p:nvSpPr>
        <p:spPr>
          <a:xfrm>
            <a:off x="2577976" y="3469157"/>
            <a:ext cx="263769" cy="275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T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843566-3357-4709-AD0D-5FD7B9ACE0DB}"/>
              </a:ext>
            </a:extLst>
          </p:cNvPr>
          <p:cNvSpPr/>
          <p:nvPr/>
        </p:nvSpPr>
        <p:spPr>
          <a:xfrm>
            <a:off x="1791449" y="3468768"/>
            <a:ext cx="263769" cy="27705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W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15BE640-36CC-4496-B8B2-C7206FE1F372}"/>
              </a:ext>
            </a:extLst>
          </p:cNvPr>
          <p:cNvSpPr/>
          <p:nvPr/>
        </p:nvSpPr>
        <p:spPr>
          <a:xfrm>
            <a:off x="2055090" y="3468650"/>
            <a:ext cx="263769" cy="27612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E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B9F595E-D0E5-4AC3-A3B2-E8BD84A9DEC4}"/>
              </a:ext>
            </a:extLst>
          </p:cNvPr>
          <p:cNvSpPr txBox="1"/>
          <p:nvPr/>
        </p:nvSpPr>
        <p:spPr>
          <a:xfrm>
            <a:off x="158184" y="4792632"/>
            <a:ext cx="1160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Journal Area</a:t>
            </a:r>
            <a:endParaRPr lang="zh-CN" altLang="en-US" sz="1350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E132293-0554-43B6-B201-79E05B59B484}"/>
              </a:ext>
            </a:extLst>
          </p:cNvPr>
          <p:cNvSpPr/>
          <p:nvPr/>
        </p:nvSpPr>
        <p:spPr>
          <a:xfrm>
            <a:off x="1365997" y="4722948"/>
            <a:ext cx="2007170" cy="43945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B3F35EC-F936-43F5-8AFB-8D91A64E9F1A}"/>
              </a:ext>
            </a:extLst>
          </p:cNvPr>
          <p:cNvSpPr/>
          <p:nvPr/>
        </p:nvSpPr>
        <p:spPr>
          <a:xfrm>
            <a:off x="1542386" y="4815964"/>
            <a:ext cx="263769" cy="27705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W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8792776-1398-4302-BAAB-D5B2F5DC119E}"/>
              </a:ext>
            </a:extLst>
          </p:cNvPr>
          <p:cNvSpPr/>
          <p:nvPr/>
        </p:nvSpPr>
        <p:spPr>
          <a:xfrm>
            <a:off x="1806027" y="4815846"/>
            <a:ext cx="263769" cy="27612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E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B39279F-19B1-4B39-89FA-C74D498848FA}"/>
              </a:ext>
            </a:extLst>
          </p:cNvPr>
          <p:cNvCxnSpPr/>
          <p:nvPr/>
        </p:nvCxnSpPr>
        <p:spPr>
          <a:xfrm>
            <a:off x="2185692" y="3859823"/>
            <a:ext cx="0" cy="863125"/>
          </a:xfrm>
          <a:prstGeom prst="straightConnector1">
            <a:avLst/>
          </a:prstGeom>
          <a:ln w="381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B140175-7C2D-4B35-94A9-F3D1B5F19C95}"/>
              </a:ext>
            </a:extLst>
          </p:cNvPr>
          <p:cNvSpPr txBox="1"/>
          <p:nvPr/>
        </p:nvSpPr>
        <p:spPr>
          <a:xfrm>
            <a:off x="2128602" y="4141344"/>
            <a:ext cx="1242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66FF"/>
                </a:solidFill>
              </a:rPr>
              <a:t>Commit</a:t>
            </a:r>
            <a:endParaRPr lang="zh-CN" altLang="en-US" sz="1600" b="1" dirty="0">
              <a:solidFill>
                <a:srgbClr val="0066FF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24BAA56-F3FE-40A2-BDEE-0607097AA0D0}"/>
              </a:ext>
            </a:extLst>
          </p:cNvPr>
          <p:cNvCxnSpPr>
            <a:cxnSpLocks/>
          </p:cNvCxnSpPr>
          <p:nvPr/>
        </p:nvCxnSpPr>
        <p:spPr>
          <a:xfrm>
            <a:off x="2128602" y="5011615"/>
            <a:ext cx="319174" cy="301328"/>
          </a:xfrm>
          <a:prstGeom prst="straightConnector1">
            <a:avLst/>
          </a:prstGeom>
          <a:ln w="381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F091EBE-7A12-4FF1-9F99-6575843855A9}"/>
              </a:ext>
            </a:extLst>
          </p:cNvPr>
          <p:cNvSpPr txBox="1"/>
          <p:nvPr/>
        </p:nvSpPr>
        <p:spPr>
          <a:xfrm>
            <a:off x="2211003" y="4884385"/>
            <a:ext cx="1425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66FF"/>
                </a:solidFill>
              </a:rPr>
              <a:t>Checkpoint</a:t>
            </a:r>
            <a:endParaRPr lang="zh-CN" altLang="en-US" sz="1600" b="1" dirty="0">
              <a:solidFill>
                <a:srgbClr val="0066FF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8C689F6-82BD-4706-A3C0-206AB597610A}"/>
              </a:ext>
            </a:extLst>
          </p:cNvPr>
          <p:cNvSpPr/>
          <p:nvPr/>
        </p:nvSpPr>
        <p:spPr>
          <a:xfrm>
            <a:off x="2181425" y="5344797"/>
            <a:ext cx="263769" cy="27705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W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09BF397-DD75-474E-8668-EDEF4DA8D67B}"/>
              </a:ext>
            </a:extLst>
          </p:cNvPr>
          <p:cNvSpPr/>
          <p:nvPr/>
        </p:nvSpPr>
        <p:spPr>
          <a:xfrm>
            <a:off x="2445066" y="5344679"/>
            <a:ext cx="263769" cy="27612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E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3A5DC9D-4C25-44B3-BE7C-C608D079A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562" y="2342538"/>
            <a:ext cx="4710773" cy="359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6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43" grpId="0" animBg="1"/>
      <p:bldP spid="44" grpId="0"/>
      <p:bldP spid="46" grpId="0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Non-volatile memory as a solution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iṡľïḑè">
            <a:extLst>
              <a:ext uri="{FF2B5EF4-FFF2-40B4-BE49-F238E27FC236}">
                <a16:creationId xmlns:a16="http://schemas.microsoft.com/office/drawing/2014/main" id="{E00CB7E0-BFEF-4B17-97DE-88270889BB79}"/>
              </a:ext>
            </a:extLst>
          </p:cNvPr>
          <p:cNvSpPr txBox="1"/>
          <p:nvPr/>
        </p:nvSpPr>
        <p:spPr bwMode="auto">
          <a:xfrm>
            <a:off x="508509" y="1350343"/>
            <a:ext cx="7040648" cy="671334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+mn-lt"/>
                <a:ea typeface="+mn-ea"/>
                <a:sym typeface="+mn-lt"/>
              </a:rPr>
              <a:t>Characteristics of NVM</a:t>
            </a:r>
          </a:p>
        </p:txBody>
      </p:sp>
      <p:pic>
        <p:nvPicPr>
          <p:cNvPr id="1026" name="Picture 2" descr="âhddâçå¾çæç´¢ç»æ">
            <a:extLst>
              <a:ext uri="{FF2B5EF4-FFF2-40B4-BE49-F238E27FC236}">
                <a16:creationId xmlns:a16="http://schemas.microsoft.com/office/drawing/2014/main" id="{33F91091-F126-4B13-B1C9-B25768360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t="12834" r="4134" b="12144"/>
          <a:stretch/>
        </p:blipFill>
        <p:spPr bwMode="auto">
          <a:xfrm>
            <a:off x="990599" y="2358566"/>
            <a:ext cx="1445995" cy="117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âssdâçå¾çæç´¢ç»æ">
            <a:extLst>
              <a:ext uri="{FF2B5EF4-FFF2-40B4-BE49-F238E27FC236}">
                <a16:creationId xmlns:a16="http://schemas.microsoft.com/office/drawing/2014/main" id="{D50DE6EC-E9DA-43C5-A78D-8E6FAE6F32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19733" r="16213" b="21220"/>
          <a:stretch/>
        </p:blipFill>
        <p:spPr bwMode="auto">
          <a:xfrm>
            <a:off x="746959" y="3655944"/>
            <a:ext cx="1506755" cy="74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âramâçå¾çæç´¢ç»æ">
            <a:extLst>
              <a:ext uri="{FF2B5EF4-FFF2-40B4-BE49-F238E27FC236}">
                <a16:creationId xmlns:a16="http://schemas.microsoft.com/office/drawing/2014/main" id="{245FA6F0-A16D-4D8A-B77F-4AD4DA76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963" y="235856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â3dx pointâçå¾çæç´¢ç»æ">
            <a:extLst>
              <a:ext uri="{FF2B5EF4-FFF2-40B4-BE49-F238E27FC236}">
                <a16:creationId xmlns:a16="http://schemas.microsoft.com/office/drawing/2014/main" id="{B7EE9044-8ED1-42E0-8EB0-C0DC57604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916" y="23633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F7604D4-DB10-4E88-AF74-BC29D774E4EA}"/>
              </a:ext>
            </a:extLst>
          </p:cNvPr>
          <p:cNvSpPr/>
          <p:nvPr/>
        </p:nvSpPr>
        <p:spPr>
          <a:xfrm>
            <a:off x="545648" y="4750815"/>
            <a:ext cx="233589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HDD/SSD</a:t>
            </a:r>
          </a:p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Persistent but slow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D380E0B-A1C1-48B3-95BB-F420527E89BF}"/>
              </a:ext>
            </a:extLst>
          </p:cNvPr>
          <p:cNvSpPr/>
          <p:nvPr/>
        </p:nvSpPr>
        <p:spPr>
          <a:xfrm>
            <a:off x="3338963" y="4750815"/>
            <a:ext cx="19800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DRAM</a:t>
            </a:r>
          </a:p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Fast but volatile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D0244C9-E9E8-41DE-B2C6-EF07AA0CBCC7}"/>
              </a:ext>
            </a:extLst>
          </p:cNvPr>
          <p:cNvSpPr/>
          <p:nvPr/>
        </p:nvSpPr>
        <p:spPr>
          <a:xfrm>
            <a:off x="6253916" y="4761990"/>
            <a:ext cx="256512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NVM</a:t>
            </a:r>
          </a:p>
          <a:p>
            <a:r>
              <a:rPr lang="en-US" altLang="zh-CN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Fast and non-volatile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加号 23">
            <a:extLst>
              <a:ext uri="{FF2B5EF4-FFF2-40B4-BE49-F238E27FC236}">
                <a16:creationId xmlns:a16="http://schemas.microsoft.com/office/drawing/2014/main" id="{F9A389D6-DBF6-42B7-A8AB-99A6285422C1}"/>
              </a:ext>
            </a:extLst>
          </p:cNvPr>
          <p:cNvSpPr/>
          <p:nvPr/>
        </p:nvSpPr>
        <p:spPr>
          <a:xfrm>
            <a:off x="2552700" y="3429000"/>
            <a:ext cx="603383" cy="563880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BBF08544-354A-4665-9DB1-F355654C76F6}"/>
              </a:ext>
            </a:extLst>
          </p:cNvPr>
          <p:cNvSpPr/>
          <p:nvPr/>
        </p:nvSpPr>
        <p:spPr>
          <a:xfrm>
            <a:off x="5453764" y="3612038"/>
            <a:ext cx="472440" cy="3369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5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Non-volatile memory as a solution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iṡľïḑè">
            <a:extLst>
              <a:ext uri="{FF2B5EF4-FFF2-40B4-BE49-F238E27FC236}">
                <a16:creationId xmlns:a16="http://schemas.microsoft.com/office/drawing/2014/main" id="{E00CB7E0-BFEF-4B17-97DE-88270889BB79}"/>
              </a:ext>
            </a:extLst>
          </p:cNvPr>
          <p:cNvSpPr txBox="1"/>
          <p:nvPr/>
        </p:nvSpPr>
        <p:spPr bwMode="auto">
          <a:xfrm>
            <a:off x="508509" y="1350343"/>
            <a:ext cx="7040648" cy="671334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+mn-lt"/>
                <a:ea typeface="+mn-ea"/>
                <a:sym typeface="+mn-lt"/>
              </a:rPr>
              <a:t>Characteristics of NVM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7C3AEA-E8B7-46F5-8095-CB6CF9F0E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54" y="2021677"/>
            <a:ext cx="7639163" cy="377031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37DF7F4-FB86-4D84-850B-F0E2A9E19739}"/>
              </a:ext>
            </a:extLst>
          </p:cNvPr>
          <p:cNvSpPr/>
          <p:nvPr/>
        </p:nvSpPr>
        <p:spPr>
          <a:xfrm>
            <a:off x="4826002" y="2105523"/>
            <a:ext cx="1214313" cy="3709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35B9124-1576-4DC1-90BC-EB155D55549F}"/>
              </a:ext>
            </a:extLst>
          </p:cNvPr>
          <p:cNvSpPr/>
          <p:nvPr/>
        </p:nvSpPr>
        <p:spPr>
          <a:xfrm>
            <a:off x="6883507" y="2128341"/>
            <a:ext cx="1214314" cy="3686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59B1BD5-207B-48DE-8B40-C8D39F06BE03}"/>
              </a:ext>
            </a:extLst>
          </p:cNvPr>
          <p:cNvSpPr/>
          <p:nvPr/>
        </p:nvSpPr>
        <p:spPr>
          <a:xfrm>
            <a:off x="690186" y="6022660"/>
            <a:ext cx="25827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Byte-addressable</a:t>
            </a:r>
            <a:endParaRPr lang="zh-CN" altLang="en-US" sz="4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F8A0FD1-1399-4A9E-8F4B-E750478018C2}"/>
              </a:ext>
            </a:extLst>
          </p:cNvPr>
          <p:cNvSpPr/>
          <p:nvPr/>
        </p:nvSpPr>
        <p:spPr>
          <a:xfrm>
            <a:off x="3679939" y="6023762"/>
            <a:ext cx="26340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performance</a:t>
            </a:r>
            <a:endParaRPr lang="zh-CN" altLang="en-US" sz="4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2C91809-0B89-4F3F-B109-F2A9771A3BBA}"/>
              </a:ext>
            </a:extLst>
          </p:cNvPr>
          <p:cNvSpPr/>
          <p:nvPr/>
        </p:nvSpPr>
        <p:spPr>
          <a:xfrm>
            <a:off x="6849043" y="6030620"/>
            <a:ext cx="14702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Durability</a:t>
            </a:r>
            <a:endParaRPr lang="zh-CN" altLang="en-US" sz="4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856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 animBg="1"/>
      <p:bldP spid="13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Non-volatile memory as a solution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iṡľïḑè">
            <a:extLst>
              <a:ext uri="{FF2B5EF4-FFF2-40B4-BE49-F238E27FC236}">
                <a16:creationId xmlns:a16="http://schemas.microsoft.com/office/drawing/2014/main" id="{E00CB7E0-BFEF-4B17-97DE-88270889BB79}"/>
              </a:ext>
            </a:extLst>
          </p:cNvPr>
          <p:cNvSpPr txBox="1"/>
          <p:nvPr/>
        </p:nvSpPr>
        <p:spPr bwMode="auto">
          <a:xfrm>
            <a:off x="608980" y="1618841"/>
            <a:ext cx="7040648" cy="657295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+mn-lt"/>
                <a:ea typeface="+mn-ea"/>
                <a:sym typeface="+mn-lt"/>
              </a:rPr>
              <a:t>Replace volatile buffer cache with NVM</a:t>
            </a:r>
            <a:endParaRPr lang="en-US" altLang="zh-CN" sz="150" b="0" dirty="0">
              <a:latin typeface="+mn-lt"/>
              <a:ea typeface="+mn-ea"/>
              <a:sym typeface="+mn-lt"/>
            </a:endParaRPr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1D7053C1-0EEC-48DD-8107-DF5BAC3A6DC8}"/>
              </a:ext>
            </a:extLst>
          </p:cNvPr>
          <p:cNvSpPr/>
          <p:nvPr/>
        </p:nvSpPr>
        <p:spPr>
          <a:xfrm>
            <a:off x="3466871" y="4110111"/>
            <a:ext cx="2202473" cy="197828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箭头: 上下 6">
            <a:extLst>
              <a:ext uri="{FF2B5EF4-FFF2-40B4-BE49-F238E27FC236}">
                <a16:creationId xmlns:a16="http://schemas.microsoft.com/office/drawing/2014/main" id="{D31D3494-6EAA-4453-83CB-2404FCA4B28C}"/>
              </a:ext>
            </a:extLst>
          </p:cNvPr>
          <p:cNvSpPr/>
          <p:nvPr/>
        </p:nvSpPr>
        <p:spPr>
          <a:xfrm>
            <a:off x="4020788" y="3998009"/>
            <a:ext cx="237392" cy="553916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箭头: 上下 7">
            <a:extLst>
              <a:ext uri="{FF2B5EF4-FFF2-40B4-BE49-F238E27FC236}">
                <a16:creationId xmlns:a16="http://schemas.microsoft.com/office/drawing/2014/main" id="{4AA3A91D-17C2-449F-AA2B-2BED7BC2A5CF}"/>
              </a:ext>
            </a:extLst>
          </p:cNvPr>
          <p:cNvSpPr/>
          <p:nvPr/>
        </p:nvSpPr>
        <p:spPr>
          <a:xfrm>
            <a:off x="4882434" y="3998009"/>
            <a:ext cx="237392" cy="553916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B8BE74-645D-4DE4-9CAA-F3D4DDBA02D7}"/>
              </a:ext>
            </a:extLst>
          </p:cNvPr>
          <p:cNvSpPr/>
          <p:nvPr/>
        </p:nvSpPr>
        <p:spPr>
          <a:xfrm>
            <a:off x="3558091" y="2986746"/>
            <a:ext cx="2063994" cy="975946"/>
          </a:xfrm>
          <a:prstGeom prst="rect">
            <a:avLst/>
          </a:prstGeom>
          <a:solidFill>
            <a:srgbClr val="56FADB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DRAM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37D0B3-2F94-4BF8-BE5D-A1EED3F63D1D}"/>
              </a:ext>
            </a:extLst>
          </p:cNvPr>
          <p:cNvSpPr txBox="1"/>
          <p:nvPr/>
        </p:nvSpPr>
        <p:spPr>
          <a:xfrm>
            <a:off x="3968691" y="2694311"/>
            <a:ext cx="12427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Buffer Cache</a:t>
            </a:r>
            <a:endParaRPr lang="zh-CN" altLang="en-US" sz="135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D8A2F6-7A21-4232-B904-1402F1E5B667}"/>
              </a:ext>
            </a:extLst>
          </p:cNvPr>
          <p:cNvSpPr/>
          <p:nvPr/>
        </p:nvSpPr>
        <p:spPr>
          <a:xfrm>
            <a:off x="3061328" y="4562943"/>
            <a:ext cx="2898164" cy="1294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0078CD-BBA3-4E8E-841E-AEB2A900EE35}"/>
              </a:ext>
            </a:extLst>
          </p:cNvPr>
          <p:cNvSpPr/>
          <p:nvPr/>
        </p:nvSpPr>
        <p:spPr>
          <a:xfrm>
            <a:off x="3587540" y="5307694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567517-CAF0-4BF9-AE96-CA1F9F364028}"/>
              </a:ext>
            </a:extLst>
          </p:cNvPr>
          <p:cNvSpPr txBox="1"/>
          <p:nvPr/>
        </p:nvSpPr>
        <p:spPr>
          <a:xfrm>
            <a:off x="3965834" y="5585174"/>
            <a:ext cx="1160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File System</a:t>
            </a:r>
            <a:endParaRPr lang="zh-CN" altLang="en-US" sz="135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E1FE76-DEDF-470E-81D9-F76418B6ACF1}"/>
              </a:ext>
            </a:extLst>
          </p:cNvPr>
          <p:cNvSpPr/>
          <p:nvPr/>
        </p:nvSpPr>
        <p:spPr>
          <a:xfrm>
            <a:off x="3851309" y="5307694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860C7D-76BB-44E1-9AB2-CCD02038742B}"/>
              </a:ext>
            </a:extLst>
          </p:cNvPr>
          <p:cNvSpPr/>
          <p:nvPr/>
        </p:nvSpPr>
        <p:spPr>
          <a:xfrm>
            <a:off x="4115590" y="5307185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140D625-1D0F-48D4-86BD-4EDD9A8B62E8}"/>
              </a:ext>
            </a:extLst>
          </p:cNvPr>
          <p:cNvSpPr/>
          <p:nvPr/>
        </p:nvSpPr>
        <p:spPr>
          <a:xfrm>
            <a:off x="4378847" y="5307694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1EA681-D192-4051-B4EF-8E7F8E48FAF1}"/>
              </a:ext>
            </a:extLst>
          </p:cNvPr>
          <p:cNvSpPr/>
          <p:nvPr/>
        </p:nvSpPr>
        <p:spPr>
          <a:xfrm>
            <a:off x="4640931" y="5308175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695C013-03D3-42A5-861E-61C39357E9CE}"/>
              </a:ext>
            </a:extLst>
          </p:cNvPr>
          <p:cNvSpPr/>
          <p:nvPr/>
        </p:nvSpPr>
        <p:spPr>
          <a:xfrm>
            <a:off x="4904187" y="5308232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BD76E6-49AA-4FE3-AC86-84B4B45F47EA}"/>
              </a:ext>
            </a:extLst>
          </p:cNvPr>
          <p:cNvSpPr/>
          <p:nvPr/>
        </p:nvSpPr>
        <p:spPr>
          <a:xfrm>
            <a:off x="5166271" y="5307185"/>
            <a:ext cx="26376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B59307E-5508-4845-A75F-2954F5B99E6B}"/>
              </a:ext>
            </a:extLst>
          </p:cNvPr>
          <p:cNvSpPr/>
          <p:nvPr/>
        </p:nvSpPr>
        <p:spPr>
          <a:xfrm>
            <a:off x="6383720" y="3674851"/>
            <a:ext cx="297902" cy="275594"/>
          </a:xfrm>
          <a:prstGeom prst="rect">
            <a:avLst/>
          </a:prstGeom>
          <a:solidFill>
            <a:srgbClr val="56FADB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A31D405-63B5-40A3-9948-9C425653045F}"/>
              </a:ext>
            </a:extLst>
          </p:cNvPr>
          <p:cNvSpPr txBox="1"/>
          <p:nvPr/>
        </p:nvSpPr>
        <p:spPr>
          <a:xfrm>
            <a:off x="6681621" y="3673445"/>
            <a:ext cx="1160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Volatile</a:t>
            </a:r>
            <a:endParaRPr lang="zh-CN" altLang="en-US" sz="135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6AC61E3-2517-491D-B805-CC974F67F5A4}"/>
              </a:ext>
            </a:extLst>
          </p:cNvPr>
          <p:cNvSpPr/>
          <p:nvPr/>
        </p:nvSpPr>
        <p:spPr>
          <a:xfrm>
            <a:off x="6383123" y="4119344"/>
            <a:ext cx="297903" cy="2755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047C8E4-1F49-4A46-8DB1-11B2DECC378A}"/>
              </a:ext>
            </a:extLst>
          </p:cNvPr>
          <p:cNvSpPr txBox="1"/>
          <p:nvPr/>
        </p:nvSpPr>
        <p:spPr>
          <a:xfrm>
            <a:off x="6681621" y="4136468"/>
            <a:ext cx="1160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Non-volatile</a:t>
            </a:r>
            <a:endParaRPr lang="zh-CN" altLang="en-US" sz="1350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2C8CDFB-E608-44FC-A34D-12057B9C915F}"/>
              </a:ext>
            </a:extLst>
          </p:cNvPr>
          <p:cNvSpPr/>
          <p:nvPr/>
        </p:nvSpPr>
        <p:spPr>
          <a:xfrm>
            <a:off x="3542541" y="4787500"/>
            <a:ext cx="2007170" cy="43945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Journal Area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24B39D5-8D47-4D81-AB93-DC6313DC4490}"/>
              </a:ext>
            </a:extLst>
          </p:cNvPr>
          <p:cNvSpPr/>
          <p:nvPr/>
        </p:nvSpPr>
        <p:spPr>
          <a:xfrm>
            <a:off x="434561" y="2378301"/>
            <a:ext cx="2063994" cy="975946"/>
          </a:xfrm>
          <a:prstGeom prst="rect">
            <a:avLst/>
          </a:prstGeom>
          <a:solidFill>
            <a:srgbClr val="6BC4E5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</a:rPr>
              <a:t>NVM</a:t>
            </a:r>
            <a:endParaRPr lang="zh-CN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2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8148E-6 L 0.34358 -0.10579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70" y="-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0.34149 0.08866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9dd78399-86ee-4ca3-bc64-6e1bf925823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slidepow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54B5E"/>
      </a:accent1>
      <a:accent2>
        <a:srgbClr val="D74B4B"/>
      </a:accent2>
      <a:accent3>
        <a:srgbClr val="2192BC"/>
      </a:accent3>
      <a:accent4>
        <a:srgbClr val="A7AA9D"/>
      </a:accent4>
      <a:accent5>
        <a:srgbClr val="475F77"/>
      </a:accent5>
      <a:accent6>
        <a:srgbClr val="BFBFBF"/>
      </a:accent6>
      <a:hlink>
        <a:srgbClr val="D74B4B"/>
      </a:hlink>
      <a:folHlink>
        <a:srgbClr val="869FB7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3084</TotalTime>
  <Words>684</Words>
  <Application>Microsoft Office PowerPoint</Application>
  <PresentationFormat>全屏显示(4:3)</PresentationFormat>
  <Paragraphs>257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Arial</vt:lpstr>
      <vt:lpstr>Calibri</vt:lpstr>
      <vt:lpstr>Wingdings</vt:lpstr>
      <vt:lpstr>主题5</vt:lpstr>
      <vt:lpstr>Union of the Buffer Cache and Journaling Layers with Non-volatile Memory</vt:lpstr>
      <vt:lpstr>PowerPoint 演示文稿</vt:lpstr>
      <vt:lpstr>Reliability issues in storage systems</vt:lpstr>
      <vt:lpstr>Reliability issues in storage systems</vt:lpstr>
      <vt:lpstr>Reliability issues in storage systems</vt:lpstr>
      <vt:lpstr>Journaling as a solution</vt:lpstr>
      <vt:lpstr>Non-volatile memory as a solution</vt:lpstr>
      <vt:lpstr>Non-volatile memory as a solution</vt:lpstr>
      <vt:lpstr>Non-volatile memory as a solution</vt:lpstr>
      <vt:lpstr>Non-volatile memory as a solution</vt:lpstr>
      <vt:lpstr>Union of Buffer cache and Journaling Layers (UBJ)</vt:lpstr>
      <vt:lpstr>Union of Buffer cache and Journaling Layers (UBJ)</vt:lpstr>
      <vt:lpstr>Union of Buffer cache and Journaling Layers (UBJ)</vt:lpstr>
      <vt:lpstr>Union of Buffer cache and Journaling Layers (UBJ)</vt:lpstr>
      <vt:lpstr>Cache performance of UBJ</vt:lpstr>
      <vt:lpstr>Cache performance of UBJ</vt:lpstr>
      <vt:lpstr>Performance Evaluation</vt:lpstr>
      <vt:lpstr>Performance Evaluation</vt:lpstr>
      <vt:lpstr>Performance Evaluation</vt:lpstr>
      <vt:lpstr>Performance Evaluation</vt:lpstr>
      <vt:lpstr>Performance Evaluation</vt:lpstr>
      <vt:lpstr>Conclusion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MrZero</cp:lastModifiedBy>
  <cp:revision>79</cp:revision>
  <cp:lastPrinted>2018-02-05T16:00:00Z</cp:lastPrinted>
  <dcterms:created xsi:type="dcterms:W3CDTF">2018-02-05T16:00:00Z</dcterms:created>
  <dcterms:modified xsi:type="dcterms:W3CDTF">2019-03-08T06:19:04Z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9dd78399-86ee-4ca3-bc64-6e1bf925823e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2018-08-22T09:14:35.7777019Z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